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1"/>
  </p:notesMasterIdLst>
  <p:sldIdLst>
    <p:sldId id="822" r:id="rId2"/>
    <p:sldId id="969" r:id="rId3"/>
    <p:sldId id="930" r:id="rId4"/>
    <p:sldId id="931" r:id="rId5"/>
    <p:sldId id="932" r:id="rId6"/>
    <p:sldId id="933" r:id="rId7"/>
    <p:sldId id="934" r:id="rId8"/>
    <p:sldId id="935" r:id="rId9"/>
    <p:sldId id="936" r:id="rId10"/>
    <p:sldId id="937" r:id="rId11"/>
    <p:sldId id="938" r:id="rId12"/>
    <p:sldId id="965" r:id="rId13"/>
    <p:sldId id="939" r:id="rId14"/>
    <p:sldId id="940" r:id="rId15"/>
    <p:sldId id="941" r:id="rId16"/>
    <p:sldId id="966" r:id="rId17"/>
    <p:sldId id="942" r:id="rId18"/>
    <p:sldId id="943" r:id="rId19"/>
    <p:sldId id="944" r:id="rId20"/>
    <p:sldId id="967" r:id="rId21"/>
    <p:sldId id="945" r:id="rId22"/>
    <p:sldId id="946" r:id="rId23"/>
    <p:sldId id="947" r:id="rId24"/>
    <p:sldId id="948" r:id="rId25"/>
    <p:sldId id="949" r:id="rId26"/>
    <p:sldId id="950" r:id="rId27"/>
    <p:sldId id="951" r:id="rId28"/>
    <p:sldId id="952" r:id="rId29"/>
    <p:sldId id="954" r:id="rId30"/>
    <p:sldId id="955" r:id="rId31"/>
    <p:sldId id="956" r:id="rId32"/>
    <p:sldId id="957" r:id="rId33"/>
    <p:sldId id="959" r:id="rId34"/>
    <p:sldId id="960" r:id="rId35"/>
    <p:sldId id="961" r:id="rId36"/>
    <p:sldId id="962" r:id="rId37"/>
    <p:sldId id="963" r:id="rId38"/>
    <p:sldId id="964" r:id="rId39"/>
    <p:sldId id="968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7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434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93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982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49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058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6509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5636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485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208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070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485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4419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634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209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236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1263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3071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1177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7585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693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330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344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0425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7721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7448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3904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051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6960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7171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5891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486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67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97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957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811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660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D1B-D21C-425B-A1D3-3D28C21C270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96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2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8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1.bin"/><Relationship Id="rId5" Type="http://schemas.openxmlformats.org/officeDocument/2006/relationships/image" Target="../media/image75.wmf"/><Relationship Id="rId15" Type="http://schemas.openxmlformats.org/officeDocument/2006/relationships/image" Target="../media/image79.wmf"/><Relationship Id="rId10" Type="http://schemas.openxmlformats.org/officeDocument/2006/relationships/image" Target="../media/image77.wmf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6.wmf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2.bin"/><Relationship Id="rId5" Type="http://schemas.openxmlformats.org/officeDocument/2006/relationships/image" Target="../media/image85.wmf"/><Relationship Id="rId10" Type="http://schemas.openxmlformats.org/officeDocument/2006/relationships/image" Target="../media/image87.png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047" y="192881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67000" y="1874371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重要结论及公式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047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第七节总结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67000" y="2570490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主要方法及典型例题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9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3"/>
          <p:cNvSpPr txBox="1">
            <a:spLocks noChangeArrowheads="1"/>
          </p:cNvSpPr>
          <p:nvPr/>
        </p:nvSpPr>
        <p:spPr bwMode="auto">
          <a:xfrm>
            <a:off x="384609" y="907694"/>
            <a:ext cx="3802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⒈ </a:t>
            </a:r>
            <a:r>
              <a:rPr lang="zh-CN" altLang="en-US" dirty="0">
                <a:solidFill>
                  <a:srgbClr val="FF0000"/>
                </a:solidFill>
              </a:rPr>
              <a:t>行列式的计算</a:t>
            </a: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152400" y="1447800"/>
            <a:ext cx="8991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对于具体给出的行列式，常采用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性质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等对行列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式进行恒等变形，以期新的行列式中能出现较多的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零元素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，从而化为三角行列式直接求其值或按行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列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展开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降低行列式的阶数。求行列式的方法很多，应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针对不同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的行列式类型采用最便捷的方法。</a:t>
            </a:r>
          </a:p>
        </p:txBody>
      </p:sp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42844" y="762000"/>
            <a:ext cx="450059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类型一：</a:t>
            </a:r>
            <a:r>
              <a:rPr lang="zh-CN" altLang="en-US" dirty="0" smtClean="0"/>
              <a:t>两条线行列式</a:t>
            </a:r>
          </a:p>
        </p:txBody>
      </p: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1955820" y="1558916"/>
            <a:ext cx="5545138" cy="512762"/>
            <a:chOff x="612" y="890"/>
            <a:chExt cx="3493" cy="323"/>
          </a:xfrm>
        </p:grpSpPr>
        <p:grpSp>
          <p:nvGrpSpPr>
            <p:cNvPr id="53" name="Group 10"/>
            <p:cNvGrpSpPr>
              <a:grpSpLocks/>
            </p:cNvGrpSpPr>
            <p:nvPr/>
          </p:nvGrpSpPr>
          <p:grpSpPr bwMode="auto">
            <a:xfrm>
              <a:off x="612" y="890"/>
              <a:ext cx="318" cy="318"/>
              <a:chOff x="1746" y="1434"/>
              <a:chExt cx="318" cy="318"/>
            </a:xfrm>
          </p:grpSpPr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746" y="1434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3" name="Line 7"/>
              <p:cNvSpPr>
                <a:spLocks noChangeShapeType="1"/>
              </p:cNvSpPr>
              <p:nvPr/>
            </p:nvSpPr>
            <p:spPr bwMode="auto">
              <a:xfrm>
                <a:off x="2064" y="1434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4" name="Line 8"/>
              <p:cNvSpPr>
                <a:spLocks noChangeShapeType="1"/>
              </p:cNvSpPr>
              <p:nvPr/>
            </p:nvSpPr>
            <p:spPr bwMode="auto">
              <a:xfrm>
                <a:off x="1746" y="1434"/>
                <a:ext cx="318" cy="3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5" name="Line 9"/>
              <p:cNvSpPr>
                <a:spLocks noChangeShapeType="1"/>
              </p:cNvSpPr>
              <p:nvPr/>
            </p:nvSpPr>
            <p:spPr bwMode="auto">
              <a:xfrm flipV="1">
                <a:off x="1746" y="1434"/>
                <a:ext cx="318" cy="3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19"/>
            <p:cNvGrpSpPr>
              <a:grpSpLocks/>
            </p:cNvGrpSpPr>
            <p:nvPr/>
          </p:nvGrpSpPr>
          <p:grpSpPr bwMode="auto">
            <a:xfrm>
              <a:off x="1111" y="890"/>
              <a:ext cx="318" cy="318"/>
              <a:chOff x="3470" y="436"/>
              <a:chExt cx="318" cy="318"/>
            </a:xfrm>
          </p:grpSpPr>
          <p:sp>
            <p:nvSpPr>
              <p:cNvPr id="87" name="Line 12"/>
              <p:cNvSpPr>
                <a:spLocks noChangeShapeType="1"/>
              </p:cNvSpPr>
              <p:nvPr/>
            </p:nvSpPr>
            <p:spPr bwMode="auto">
              <a:xfrm>
                <a:off x="3470" y="436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8" name="Line 13"/>
              <p:cNvSpPr>
                <a:spLocks noChangeShapeType="1"/>
              </p:cNvSpPr>
              <p:nvPr/>
            </p:nvSpPr>
            <p:spPr bwMode="auto">
              <a:xfrm>
                <a:off x="3788" y="436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" name="Line 14"/>
              <p:cNvSpPr>
                <a:spLocks noChangeShapeType="1"/>
              </p:cNvSpPr>
              <p:nvPr/>
            </p:nvSpPr>
            <p:spPr bwMode="auto">
              <a:xfrm>
                <a:off x="3470" y="436"/>
                <a:ext cx="318" cy="3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539" y="444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1" name="Oval 18"/>
              <p:cNvSpPr>
                <a:spLocks noChangeArrowheads="1"/>
              </p:cNvSpPr>
              <p:nvPr/>
            </p:nvSpPr>
            <p:spPr bwMode="auto">
              <a:xfrm>
                <a:off x="3515" y="663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26"/>
            <p:cNvGrpSpPr>
              <a:grpSpLocks/>
            </p:cNvGrpSpPr>
            <p:nvPr/>
          </p:nvGrpSpPr>
          <p:grpSpPr bwMode="auto">
            <a:xfrm>
              <a:off x="1655" y="890"/>
              <a:ext cx="318" cy="318"/>
              <a:chOff x="3969" y="436"/>
              <a:chExt cx="318" cy="318"/>
            </a:xfrm>
          </p:grpSpPr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969" y="436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3" name="Line 22"/>
              <p:cNvSpPr>
                <a:spLocks noChangeShapeType="1"/>
              </p:cNvSpPr>
              <p:nvPr/>
            </p:nvSpPr>
            <p:spPr bwMode="auto">
              <a:xfrm>
                <a:off x="4287" y="436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4" name="Line 23"/>
              <p:cNvSpPr>
                <a:spLocks noChangeShapeType="1"/>
              </p:cNvSpPr>
              <p:nvPr/>
            </p:nvSpPr>
            <p:spPr bwMode="auto">
              <a:xfrm>
                <a:off x="3969" y="436"/>
                <a:ext cx="318" cy="3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5" name="Line 24"/>
              <p:cNvSpPr>
                <a:spLocks noChangeShapeType="1"/>
              </p:cNvSpPr>
              <p:nvPr/>
            </p:nvSpPr>
            <p:spPr bwMode="auto">
              <a:xfrm>
                <a:off x="3985" y="519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auto">
              <a:xfrm>
                <a:off x="4196" y="436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34"/>
            <p:cNvGrpSpPr>
              <a:grpSpLocks/>
            </p:cNvGrpSpPr>
            <p:nvPr/>
          </p:nvGrpSpPr>
          <p:grpSpPr bwMode="auto">
            <a:xfrm>
              <a:off x="2200" y="890"/>
              <a:ext cx="318" cy="318"/>
              <a:chOff x="4513" y="391"/>
              <a:chExt cx="318" cy="318"/>
            </a:xfrm>
          </p:grpSpPr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>
                <a:off x="4513" y="391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" name="Line 29"/>
              <p:cNvSpPr>
                <a:spLocks noChangeShapeType="1"/>
              </p:cNvSpPr>
              <p:nvPr/>
            </p:nvSpPr>
            <p:spPr bwMode="auto">
              <a:xfrm>
                <a:off x="4831" y="391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 flipV="1">
                <a:off x="4513" y="391"/>
                <a:ext cx="317" cy="3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0" name="Oval 32"/>
              <p:cNvSpPr>
                <a:spLocks noChangeArrowheads="1"/>
              </p:cNvSpPr>
              <p:nvPr/>
            </p:nvSpPr>
            <p:spPr bwMode="auto">
              <a:xfrm>
                <a:off x="4740" y="618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33"/>
              <p:cNvSpPr>
                <a:spLocks noChangeShapeType="1"/>
              </p:cNvSpPr>
              <p:nvPr/>
            </p:nvSpPr>
            <p:spPr bwMode="auto">
              <a:xfrm flipV="1">
                <a:off x="4542" y="391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Group 41"/>
            <p:cNvGrpSpPr>
              <a:grpSpLocks/>
            </p:cNvGrpSpPr>
            <p:nvPr/>
          </p:nvGrpSpPr>
          <p:grpSpPr bwMode="auto">
            <a:xfrm>
              <a:off x="2744" y="890"/>
              <a:ext cx="318" cy="323"/>
              <a:chOff x="5012" y="391"/>
              <a:chExt cx="318" cy="323"/>
            </a:xfrm>
          </p:grpSpPr>
          <p:sp>
            <p:nvSpPr>
              <p:cNvPr id="72" name="Line 36"/>
              <p:cNvSpPr>
                <a:spLocks noChangeShapeType="1"/>
              </p:cNvSpPr>
              <p:nvPr/>
            </p:nvSpPr>
            <p:spPr bwMode="auto">
              <a:xfrm>
                <a:off x="5012" y="391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" name="Line 37"/>
              <p:cNvSpPr>
                <a:spLocks noChangeShapeType="1"/>
              </p:cNvSpPr>
              <p:nvPr/>
            </p:nvSpPr>
            <p:spPr bwMode="auto">
              <a:xfrm>
                <a:off x="5330" y="391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4" name="Line 38"/>
              <p:cNvSpPr>
                <a:spLocks noChangeShapeType="1"/>
              </p:cNvSpPr>
              <p:nvPr/>
            </p:nvSpPr>
            <p:spPr bwMode="auto">
              <a:xfrm flipV="1">
                <a:off x="5012" y="391"/>
                <a:ext cx="317" cy="3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" name="Oval 39"/>
              <p:cNvSpPr>
                <a:spLocks noChangeArrowheads="1"/>
              </p:cNvSpPr>
              <p:nvPr/>
            </p:nvSpPr>
            <p:spPr bwMode="auto">
              <a:xfrm>
                <a:off x="5057" y="391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40"/>
              <p:cNvSpPr>
                <a:spLocks noChangeShapeType="1"/>
              </p:cNvSpPr>
              <p:nvPr/>
            </p:nvSpPr>
            <p:spPr bwMode="auto">
              <a:xfrm flipV="1">
                <a:off x="5081" y="487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0" name="Group 49"/>
            <p:cNvGrpSpPr>
              <a:grpSpLocks/>
            </p:cNvGrpSpPr>
            <p:nvPr/>
          </p:nvGrpSpPr>
          <p:grpSpPr bwMode="auto">
            <a:xfrm>
              <a:off x="3787" y="890"/>
              <a:ext cx="318" cy="318"/>
              <a:chOff x="2699" y="1071"/>
              <a:chExt cx="318" cy="318"/>
            </a:xfrm>
          </p:grpSpPr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>
                <a:off x="2699" y="1071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>
                <a:off x="3017" y="1071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 flipV="1">
                <a:off x="2699" y="1071"/>
                <a:ext cx="317" cy="3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0" name="Oval 46"/>
              <p:cNvSpPr>
                <a:spLocks noChangeArrowheads="1"/>
              </p:cNvSpPr>
              <p:nvPr/>
            </p:nvSpPr>
            <p:spPr bwMode="auto">
              <a:xfrm>
                <a:off x="2744" y="1071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48"/>
              <p:cNvSpPr>
                <a:spLocks noChangeArrowheads="1"/>
              </p:cNvSpPr>
              <p:nvPr/>
            </p:nvSpPr>
            <p:spPr bwMode="auto">
              <a:xfrm>
                <a:off x="2933" y="1306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Group 56"/>
            <p:cNvGrpSpPr>
              <a:grpSpLocks/>
            </p:cNvGrpSpPr>
            <p:nvPr/>
          </p:nvGrpSpPr>
          <p:grpSpPr bwMode="auto">
            <a:xfrm>
              <a:off x="3243" y="890"/>
              <a:ext cx="318" cy="318"/>
              <a:chOff x="3334" y="1026"/>
              <a:chExt cx="318" cy="318"/>
            </a:xfrm>
          </p:grpSpPr>
          <p:sp>
            <p:nvSpPr>
              <p:cNvPr id="62" name="Line 51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>
                <a:off x="3652" y="1026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317" cy="3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3363" y="1291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55"/>
              <p:cNvSpPr>
                <a:spLocks noChangeArrowheads="1"/>
              </p:cNvSpPr>
              <p:nvPr/>
            </p:nvSpPr>
            <p:spPr bwMode="auto">
              <a:xfrm>
                <a:off x="3568" y="1071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6" name="Text Box 58"/>
          <p:cNvSpPr txBox="1">
            <a:spLocks noChangeArrowheads="1"/>
          </p:cNvSpPr>
          <p:nvPr/>
        </p:nvSpPr>
        <p:spPr bwMode="auto">
          <a:xfrm>
            <a:off x="142844" y="2214554"/>
            <a:ext cx="392909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方法：直接展开降阶</a:t>
            </a:r>
          </a:p>
        </p:txBody>
      </p:sp>
      <p:sp>
        <p:nvSpPr>
          <p:cNvPr id="97" name="Text Box 59"/>
          <p:cNvSpPr txBox="1">
            <a:spLocks noChangeArrowheads="1"/>
          </p:cNvSpPr>
          <p:nvPr/>
        </p:nvSpPr>
        <p:spPr bwMode="auto">
          <a:xfrm>
            <a:off x="685800" y="3023102"/>
            <a:ext cx="37176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zh-CN" altLang="en-US" dirty="0"/>
              <a:t>计算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阶行列式</a:t>
            </a:r>
          </a:p>
        </p:txBody>
      </p:sp>
      <p:graphicFrame>
        <p:nvGraphicFramePr>
          <p:cNvPr id="98" name="Object 24"/>
          <p:cNvGraphicFramePr>
            <a:graphicFrameLocks noChangeAspect="1"/>
          </p:cNvGraphicFramePr>
          <p:nvPr/>
        </p:nvGraphicFramePr>
        <p:xfrm>
          <a:off x="2643174" y="3813665"/>
          <a:ext cx="3214711" cy="247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3" name="Equation" r:id="rId4" imgW="1485900" imgH="1143000" progId="Equation.3">
                  <p:embed/>
                </p:oleObj>
              </mc:Choice>
              <mc:Fallback>
                <p:oleObj name="Equation" r:id="rId4" imgW="1485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813665"/>
                        <a:ext cx="3214711" cy="2472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323849" y="92912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50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02575"/>
              </p:ext>
            </p:extLst>
          </p:nvPr>
        </p:nvGraphicFramePr>
        <p:xfrm>
          <a:off x="144462" y="1960562"/>
          <a:ext cx="479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73" name="Equation" r:id="rId4" imgW="203040" imgH="228600" progId="Equation.3">
                  <p:embed/>
                </p:oleObj>
              </mc:Choice>
              <mc:Fallback>
                <p:oleObj name="Equation" r:id="rId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" y="1960562"/>
                        <a:ext cx="479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504825" y="1706562"/>
            <a:ext cx="1747837" cy="412750"/>
            <a:chOff x="1325" y="2989"/>
            <a:chExt cx="1101" cy="260"/>
          </a:xfrm>
        </p:grpSpPr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1325" y="2989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solidFill>
                    <a:schemeClr val="hlink"/>
                  </a:solidFill>
                </a:rPr>
                <a:t>按第一列展开</a:t>
              </a:r>
            </a:p>
          </p:txBody>
        </p:sp>
        <p:grpSp>
          <p:nvGrpSpPr>
            <p:cNvPr id="53" name="Group 67"/>
            <p:cNvGrpSpPr>
              <a:grpSpLocks/>
            </p:cNvGrpSpPr>
            <p:nvPr/>
          </p:nvGrpSpPr>
          <p:grpSpPr bwMode="auto">
            <a:xfrm>
              <a:off x="1383" y="3203"/>
              <a:ext cx="862" cy="46"/>
              <a:chOff x="1383" y="3203"/>
              <a:chExt cx="862" cy="46"/>
            </a:xfrm>
          </p:grpSpPr>
          <p:sp>
            <p:nvSpPr>
              <p:cNvPr id="54" name="Line 65"/>
              <p:cNvSpPr>
                <a:spLocks noChangeShapeType="1"/>
              </p:cNvSpPr>
              <p:nvPr/>
            </p:nvSpPr>
            <p:spPr bwMode="auto">
              <a:xfrm>
                <a:off x="1383" y="3203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>
                <a:off x="1383" y="324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6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59889"/>
              </p:ext>
            </p:extLst>
          </p:nvPr>
        </p:nvGraphicFramePr>
        <p:xfrm>
          <a:off x="2017712" y="990600"/>
          <a:ext cx="332422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74" name="Equation" r:id="rId6" imgW="1409400" imgH="914400" progId="Equation.3">
                  <p:embed/>
                </p:oleObj>
              </mc:Choice>
              <mc:Fallback>
                <p:oleObj name="Equation" r:id="rId6" imgW="1409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990600"/>
                        <a:ext cx="332422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5871"/>
              </p:ext>
            </p:extLst>
          </p:nvPr>
        </p:nvGraphicFramePr>
        <p:xfrm>
          <a:off x="5257800" y="985837"/>
          <a:ext cx="35941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75" name="Equation" r:id="rId8" imgW="1523880" imgH="914400" progId="Equation.3">
                  <p:embed/>
                </p:oleObj>
              </mc:Choice>
              <mc:Fallback>
                <p:oleObj name="Equation" r:id="rId8" imgW="1523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85837"/>
                        <a:ext cx="35941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09597"/>
              </p:ext>
            </p:extLst>
          </p:nvPr>
        </p:nvGraphicFramePr>
        <p:xfrm>
          <a:off x="615950" y="2968625"/>
          <a:ext cx="2336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76" name="Equation" r:id="rId10" imgW="990360" imgH="228600" progId="Equation.3">
                  <p:embed/>
                </p:oleObj>
              </mc:Choice>
              <mc:Fallback>
                <p:oleObj name="Equation" r:id="rId10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968625"/>
                        <a:ext cx="23368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722312" y="3590925"/>
            <a:ext cx="4083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练习</a:t>
            </a:r>
            <a:r>
              <a:rPr lang="zh-CN" altLang="en-US" dirty="0"/>
              <a:t>：计算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阶行列式</a:t>
            </a:r>
          </a:p>
        </p:txBody>
      </p:sp>
      <p:graphicFrame>
        <p:nvGraphicFramePr>
          <p:cNvPr id="60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387491"/>
              </p:ext>
            </p:extLst>
          </p:nvPr>
        </p:nvGraphicFramePr>
        <p:xfrm>
          <a:off x="2252662" y="4038600"/>
          <a:ext cx="3294062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77" name="Equation" r:id="rId12" imgW="1447560" imgH="1143000" progId="Equation.3">
                  <p:embed/>
                </p:oleObj>
              </mc:Choice>
              <mc:Fallback>
                <p:oleObj name="Equation" r:id="rId12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2" y="4038600"/>
                        <a:ext cx="3294062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6921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357158" y="785794"/>
            <a:ext cx="394177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二：</a:t>
            </a:r>
            <a:r>
              <a:rPr lang="zh-CN" altLang="en-US" dirty="0" smtClean="0"/>
              <a:t>箭型行列式</a:t>
            </a:r>
          </a:p>
        </p:txBody>
      </p:sp>
      <p:grpSp>
        <p:nvGrpSpPr>
          <p:cNvPr id="30" name="Group 67"/>
          <p:cNvGrpSpPr>
            <a:grpSpLocks/>
          </p:cNvGrpSpPr>
          <p:nvPr/>
        </p:nvGrpSpPr>
        <p:grpSpPr bwMode="auto">
          <a:xfrm>
            <a:off x="2254261" y="1708143"/>
            <a:ext cx="3889375" cy="649287"/>
            <a:chOff x="748" y="3158"/>
            <a:chExt cx="2450" cy="409"/>
          </a:xfrm>
        </p:grpSpPr>
        <p:grpSp>
          <p:nvGrpSpPr>
            <p:cNvPr id="31" name="Group 68"/>
            <p:cNvGrpSpPr>
              <a:grpSpLocks/>
            </p:cNvGrpSpPr>
            <p:nvPr/>
          </p:nvGrpSpPr>
          <p:grpSpPr bwMode="auto">
            <a:xfrm>
              <a:off x="748" y="3158"/>
              <a:ext cx="408" cy="409"/>
              <a:chOff x="2381" y="3339"/>
              <a:chExt cx="408" cy="409"/>
            </a:xfrm>
          </p:grpSpPr>
          <p:sp>
            <p:nvSpPr>
              <p:cNvPr id="48" name="Line 69"/>
              <p:cNvSpPr>
                <a:spLocks noChangeShapeType="1"/>
              </p:cNvSpPr>
              <p:nvPr/>
            </p:nvSpPr>
            <p:spPr bwMode="auto">
              <a:xfrm>
                <a:off x="2472" y="343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70"/>
              <p:cNvSpPr>
                <a:spLocks noChangeShapeType="1"/>
              </p:cNvSpPr>
              <p:nvPr/>
            </p:nvSpPr>
            <p:spPr bwMode="auto">
              <a:xfrm>
                <a:off x="2472" y="343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71"/>
              <p:cNvSpPr>
                <a:spLocks noChangeShapeType="1"/>
              </p:cNvSpPr>
              <p:nvPr/>
            </p:nvSpPr>
            <p:spPr bwMode="auto">
              <a:xfrm>
                <a:off x="2472" y="3430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72"/>
              <p:cNvSpPr>
                <a:spLocks noChangeShapeType="1"/>
              </p:cNvSpPr>
              <p:nvPr/>
            </p:nvSpPr>
            <p:spPr bwMode="auto">
              <a:xfrm>
                <a:off x="2381" y="3339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>
                <a:off x="2789" y="3339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Group 74"/>
            <p:cNvGrpSpPr>
              <a:grpSpLocks/>
            </p:cNvGrpSpPr>
            <p:nvPr/>
          </p:nvGrpSpPr>
          <p:grpSpPr bwMode="auto">
            <a:xfrm>
              <a:off x="1474" y="3158"/>
              <a:ext cx="363" cy="409"/>
              <a:chOff x="1474" y="3158"/>
              <a:chExt cx="363" cy="409"/>
            </a:xfrm>
          </p:grpSpPr>
          <p:sp>
            <p:nvSpPr>
              <p:cNvPr id="43" name="Line 75"/>
              <p:cNvSpPr>
                <a:spLocks noChangeShapeType="1"/>
              </p:cNvSpPr>
              <p:nvPr/>
            </p:nvSpPr>
            <p:spPr bwMode="auto">
              <a:xfrm>
                <a:off x="1519" y="3475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76"/>
              <p:cNvSpPr>
                <a:spLocks noChangeShapeType="1"/>
              </p:cNvSpPr>
              <p:nvPr/>
            </p:nvSpPr>
            <p:spPr bwMode="auto">
              <a:xfrm>
                <a:off x="1791" y="3203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77"/>
              <p:cNvSpPr>
                <a:spLocks noChangeShapeType="1"/>
              </p:cNvSpPr>
              <p:nvPr/>
            </p:nvSpPr>
            <p:spPr bwMode="auto">
              <a:xfrm>
                <a:off x="1565" y="3249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78"/>
              <p:cNvSpPr>
                <a:spLocks noChangeShapeType="1"/>
              </p:cNvSpPr>
              <p:nvPr/>
            </p:nvSpPr>
            <p:spPr bwMode="auto">
              <a:xfrm>
                <a:off x="1474" y="3158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79"/>
              <p:cNvSpPr>
                <a:spLocks noChangeShapeType="1"/>
              </p:cNvSpPr>
              <p:nvPr/>
            </p:nvSpPr>
            <p:spPr bwMode="auto">
              <a:xfrm>
                <a:off x="1837" y="3158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Line 80"/>
            <p:cNvSpPr>
              <a:spLocks noChangeShapeType="1"/>
            </p:cNvSpPr>
            <p:nvPr/>
          </p:nvSpPr>
          <p:spPr bwMode="auto">
            <a:xfrm>
              <a:off x="2200" y="3475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81"/>
            <p:cNvSpPr>
              <a:spLocks noChangeShapeType="1"/>
            </p:cNvSpPr>
            <p:nvPr/>
          </p:nvSpPr>
          <p:spPr bwMode="auto">
            <a:xfrm>
              <a:off x="2200" y="3203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82"/>
            <p:cNvSpPr>
              <a:spLocks noChangeShapeType="1"/>
            </p:cNvSpPr>
            <p:nvPr/>
          </p:nvSpPr>
          <p:spPr bwMode="auto">
            <a:xfrm flipH="1">
              <a:off x="2198" y="3249"/>
              <a:ext cx="228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83"/>
            <p:cNvSpPr>
              <a:spLocks noChangeShapeType="1"/>
            </p:cNvSpPr>
            <p:nvPr/>
          </p:nvSpPr>
          <p:spPr bwMode="auto">
            <a:xfrm>
              <a:off x="2155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84"/>
            <p:cNvSpPr>
              <a:spLocks noChangeShapeType="1"/>
            </p:cNvSpPr>
            <p:nvPr/>
          </p:nvSpPr>
          <p:spPr bwMode="auto">
            <a:xfrm>
              <a:off x="2518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2880" y="320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86"/>
            <p:cNvSpPr>
              <a:spLocks noChangeShapeType="1"/>
            </p:cNvSpPr>
            <p:nvPr/>
          </p:nvSpPr>
          <p:spPr bwMode="auto">
            <a:xfrm>
              <a:off x="3152" y="3203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87"/>
            <p:cNvSpPr>
              <a:spLocks noChangeShapeType="1"/>
            </p:cNvSpPr>
            <p:nvPr/>
          </p:nvSpPr>
          <p:spPr bwMode="auto">
            <a:xfrm flipH="1">
              <a:off x="2879" y="3203"/>
              <a:ext cx="273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>
              <a:off x="2835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3198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Text Box 90"/>
          <p:cNvSpPr txBox="1">
            <a:spLocks noChangeArrowheads="1"/>
          </p:cNvSpPr>
          <p:nvPr/>
        </p:nvSpPr>
        <p:spPr bwMode="auto">
          <a:xfrm>
            <a:off x="285720" y="2643182"/>
            <a:ext cx="8643998" cy="1077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/>
              <a:t>方法：用对角线上的元素消去非零行（列）的元素。</a:t>
            </a: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1"/>
          <p:cNvSpPr txBox="1">
            <a:spLocks noChangeArrowheads="1"/>
          </p:cNvSpPr>
          <p:nvPr/>
        </p:nvSpPr>
        <p:spPr bwMode="auto">
          <a:xfrm>
            <a:off x="530754" y="1476340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dirty="0"/>
              <a:t>计算</a:t>
            </a:r>
          </a:p>
        </p:txBody>
      </p:sp>
      <p:graphicFrame>
        <p:nvGraphicFramePr>
          <p:cNvPr id="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77790"/>
              </p:ext>
            </p:extLst>
          </p:nvPr>
        </p:nvGraphicFramePr>
        <p:xfrm>
          <a:off x="2401779" y="634190"/>
          <a:ext cx="3127375" cy="226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0" name="Equation" r:id="rId4" imgW="1574640" imgH="1143000" progId="Equation.3">
                  <p:embed/>
                </p:oleObj>
              </mc:Choice>
              <mc:Fallback>
                <p:oleObj name="Equation" r:id="rId4" imgW="15746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779" y="634190"/>
                        <a:ext cx="3127375" cy="2269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2138" y="312578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978597"/>
              </p:ext>
            </p:extLst>
          </p:nvPr>
        </p:nvGraphicFramePr>
        <p:xfrm>
          <a:off x="1116013" y="3609975"/>
          <a:ext cx="479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1" name="Equation" r:id="rId6" imgW="203040" imgH="228600" progId="Equation.3">
                  <p:embed/>
                </p:oleObj>
              </mc:Choice>
              <mc:Fallback>
                <p:oleObj name="Equation" r:id="rId6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09975"/>
                        <a:ext cx="479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489075" y="3206750"/>
            <a:ext cx="1447800" cy="1050925"/>
            <a:chOff x="938" y="1762"/>
            <a:chExt cx="912" cy="662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988" y="2147"/>
              <a:ext cx="862" cy="46"/>
              <a:chOff x="1383" y="3203"/>
              <a:chExt cx="862" cy="46"/>
            </a:xfrm>
          </p:grpSpPr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>
                <a:off x="1383" y="3203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>
                <a:off x="1383" y="324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" name="Object 51"/>
            <p:cNvGraphicFramePr>
              <a:graphicFrameLocks noChangeAspect="1"/>
            </p:cNvGraphicFramePr>
            <p:nvPr/>
          </p:nvGraphicFramePr>
          <p:xfrm>
            <a:off x="1111" y="1762"/>
            <a:ext cx="53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2" name="Equation" r:id="rId8" imgW="368280" imgH="279360" progId="Equation.3">
                    <p:embed/>
                  </p:oleObj>
                </mc:Choice>
                <mc:Fallback>
                  <p:oleObj name="Equation" r:id="rId8" imgW="3682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762"/>
                          <a:ext cx="53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2"/>
            <p:cNvGraphicFramePr>
              <a:graphicFrameLocks noChangeAspect="1"/>
            </p:cNvGraphicFramePr>
            <p:nvPr/>
          </p:nvGraphicFramePr>
          <p:xfrm>
            <a:off x="938" y="2168"/>
            <a:ext cx="86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3" name="Equation" r:id="rId10" imgW="685800" imgH="203040" progId="Equation.3">
                    <p:embed/>
                  </p:oleObj>
                </mc:Choice>
                <mc:Fallback>
                  <p:oleObj name="Equation" r:id="rId10" imgW="685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168"/>
                          <a:ext cx="86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10167"/>
              </p:ext>
            </p:extLst>
          </p:nvPr>
        </p:nvGraphicFramePr>
        <p:xfrm>
          <a:off x="2987675" y="2962276"/>
          <a:ext cx="4098925" cy="253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4" name="Equation" r:id="rId12" imgW="2095200" imgH="1295280" progId="Equation.3">
                  <p:embed/>
                </p:oleObj>
              </mc:Choice>
              <mc:Fallback>
                <p:oleObj name="Equation" r:id="rId12" imgW="20952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62276"/>
                        <a:ext cx="4098925" cy="253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05153"/>
              </p:ext>
            </p:extLst>
          </p:nvPr>
        </p:nvGraphicFramePr>
        <p:xfrm>
          <a:off x="1754079" y="5611273"/>
          <a:ext cx="37750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5" name="Equation" r:id="rId14" imgW="1726920" imgH="419040" progId="Equation.3">
                  <p:embed/>
                </p:oleObj>
              </mc:Choice>
              <mc:Fallback>
                <p:oleObj name="Equation" r:id="rId1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79" y="5611273"/>
                        <a:ext cx="37750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00034" y="857232"/>
            <a:ext cx="438785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三：</a:t>
            </a:r>
            <a:r>
              <a:rPr lang="zh-CN" altLang="en-US" dirty="0" smtClean="0"/>
              <a:t>三对角行列式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3" name="Group 76"/>
          <p:cNvGrpSpPr>
            <a:grpSpLocks/>
          </p:cNvGrpSpPr>
          <p:nvPr/>
        </p:nvGrpSpPr>
        <p:grpSpPr bwMode="auto">
          <a:xfrm>
            <a:off x="5376877" y="928670"/>
            <a:ext cx="504825" cy="514350"/>
            <a:chOff x="1079" y="884"/>
            <a:chExt cx="318" cy="324"/>
          </a:xfrm>
        </p:grpSpPr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079" y="884"/>
              <a:ext cx="0" cy="3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397" y="884"/>
              <a:ext cx="0" cy="3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079" y="884"/>
              <a:ext cx="318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148" y="892"/>
              <a:ext cx="227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>
              <a:off x="1111" y="981"/>
              <a:ext cx="227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6138877" y="928670"/>
            <a:ext cx="504825" cy="514350"/>
            <a:chOff x="2168" y="884"/>
            <a:chExt cx="318" cy="324"/>
          </a:xfrm>
        </p:grpSpPr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2168" y="884"/>
              <a:ext cx="0" cy="3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2486" y="884"/>
              <a:ext cx="0" cy="3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V="1">
              <a:off x="2168" y="884"/>
              <a:ext cx="31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 flipV="1">
              <a:off x="2197" y="884"/>
              <a:ext cx="227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75"/>
            <p:cNvSpPr>
              <a:spLocks noChangeShapeType="1"/>
            </p:cNvSpPr>
            <p:nvPr/>
          </p:nvSpPr>
          <p:spPr bwMode="auto">
            <a:xfrm flipV="1">
              <a:off x="2245" y="981"/>
              <a:ext cx="227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428596" y="1643050"/>
            <a:ext cx="6286544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方法：直接展开</a:t>
            </a:r>
            <a:r>
              <a:rPr lang="zh-CN" altLang="en-US" dirty="0" smtClean="0"/>
              <a:t>得</a:t>
            </a:r>
            <a:r>
              <a:rPr lang="zh-CN" altLang="en-US" dirty="0"/>
              <a:t>二阶</a:t>
            </a:r>
            <a:r>
              <a:rPr lang="zh-CN" altLang="en-US" dirty="0" smtClean="0"/>
              <a:t>递</a:t>
            </a:r>
            <a:r>
              <a:rPr lang="zh-CN" altLang="en-US" dirty="0"/>
              <a:t>推关系式</a:t>
            </a:r>
          </a:p>
        </p:txBody>
      </p:sp>
      <p:grpSp>
        <p:nvGrpSpPr>
          <p:cNvPr id="37" name="Group 79"/>
          <p:cNvGrpSpPr>
            <a:grpSpLocks/>
          </p:cNvGrpSpPr>
          <p:nvPr/>
        </p:nvGrpSpPr>
        <p:grpSpPr bwMode="auto">
          <a:xfrm>
            <a:off x="500034" y="2451114"/>
            <a:ext cx="5211762" cy="584201"/>
            <a:chOff x="480" y="1056"/>
            <a:chExt cx="3283" cy="368"/>
          </a:xfrm>
        </p:grpSpPr>
        <p:sp>
          <p:nvSpPr>
            <p:cNvPr id="38" name="Rectangle 80"/>
            <p:cNvSpPr>
              <a:spLocks noChangeArrowheads="1"/>
            </p:cNvSpPr>
            <p:nvPr/>
          </p:nvSpPr>
          <p:spPr bwMode="auto">
            <a:xfrm>
              <a:off x="480" y="1056"/>
              <a:ext cx="328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  </a:t>
              </a:r>
              <a:r>
                <a:rPr kumimoji="1" lang="zh-CN" altLang="en-US" dirty="0">
                  <a:latin typeface="Times New Roman" pitchFamily="18" charset="0"/>
                </a:rPr>
                <a:t>计算    阶三对角行列式</a:t>
              </a:r>
            </a:p>
          </p:txBody>
        </p:sp>
        <p:graphicFrame>
          <p:nvGraphicFramePr>
            <p:cNvPr id="3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43852"/>
                </p:ext>
              </p:extLst>
            </p:nvPr>
          </p:nvGraphicFramePr>
          <p:xfrm>
            <a:off x="1646" y="11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52" name="公式" r:id="rId4" imgW="241195" imgH="253890" progId="Equation.3">
                    <p:embed/>
                  </p:oleObj>
                </mc:Choice>
                <mc:Fallback>
                  <p:oleObj name="公式" r:id="rId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11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92"/>
          <p:cNvGraphicFramePr>
            <a:graphicFrameLocks noChangeAspect="1"/>
          </p:cNvGraphicFramePr>
          <p:nvPr/>
        </p:nvGraphicFramePr>
        <p:xfrm>
          <a:off x="1857356" y="3286124"/>
          <a:ext cx="5284808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3" name="Equation" r:id="rId6" imgW="2514600" imgH="1143000" progId="Equation.DSMT4">
                  <p:embed/>
                </p:oleObj>
              </mc:Choice>
              <mc:Fallback>
                <p:oleObj name="Equation" r:id="rId6" imgW="25146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286124"/>
                        <a:ext cx="5284808" cy="240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83"/>
          <p:cNvSpPr txBox="1">
            <a:spLocks noChangeArrowheads="1"/>
          </p:cNvSpPr>
          <p:nvPr/>
        </p:nvSpPr>
        <p:spPr bwMode="auto">
          <a:xfrm>
            <a:off x="446088" y="142557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2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75583"/>
              </p:ext>
            </p:extLst>
          </p:nvPr>
        </p:nvGraphicFramePr>
        <p:xfrm>
          <a:off x="539750" y="2684463"/>
          <a:ext cx="4492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5" name="Equation" r:id="rId4" imgW="203040" imgH="228600" progId="Equation.3">
                  <p:embed/>
                </p:oleObj>
              </mc:Choice>
              <mc:Fallback>
                <p:oleObj name="Equation" r:id="rId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84463"/>
                        <a:ext cx="4492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1027113" y="2514600"/>
            <a:ext cx="1274762" cy="457200"/>
            <a:chOff x="1585" y="3016"/>
            <a:chExt cx="803" cy="288"/>
          </a:xfrm>
        </p:grpSpPr>
        <p:graphicFrame>
          <p:nvGraphicFramePr>
            <p:cNvPr id="24" name="Object 86"/>
            <p:cNvGraphicFramePr>
              <a:graphicFrameLocks noChangeAspect="1"/>
            </p:cNvGraphicFramePr>
            <p:nvPr/>
          </p:nvGraphicFramePr>
          <p:xfrm>
            <a:off x="1655" y="3016"/>
            <a:ext cx="63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46" name="Equation" r:id="rId6" imgW="609480" imgH="215640" progId="Equation.3">
                    <p:embed/>
                  </p:oleObj>
                </mc:Choice>
                <mc:Fallback>
                  <p:oleObj name="Equation" r:id="rId6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016"/>
                          <a:ext cx="63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87"/>
            <p:cNvGrpSpPr>
              <a:grpSpLocks/>
            </p:cNvGrpSpPr>
            <p:nvPr/>
          </p:nvGrpSpPr>
          <p:grpSpPr bwMode="auto">
            <a:xfrm>
              <a:off x="1585" y="3248"/>
              <a:ext cx="803" cy="56"/>
              <a:chOff x="1440" y="3216"/>
              <a:chExt cx="816" cy="48"/>
            </a:xfrm>
          </p:grpSpPr>
          <p:sp>
            <p:nvSpPr>
              <p:cNvPr id="26" name="Line 88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89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78424"/>
              </p:ext>
            </p:extLst>
          </p:nvPr>
        </p:nvGraphicFramePr>
        <p:xfrm>
          <a:off x="2363788" y="2659063"/>
          <a:ext cx="17970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7" name="Equation" r:id="rId8" imgW="812520" imgH="228600" progId="Equation.3">
                  <p:embed/>
                </p:oleObj>
              </mc:Choice>
              <mc:Fallback>
                <p:oleObj name="Equation" r:id="rId8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659063"/>
                        <a:ext cx="17970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594"/>
              </p:ext>
            </p:extLst>
          </p:nvPr>
        </p:nvGraphicFramePr>
        <p:xfrm>
          <a:off x="4270375" y="1600200"/>
          <a:ext cx="4460875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8" name="Equation" r:id="rId10" imgW="2349360" imgH="1371600" progId="Equation.3">
                  <p:embed/>
                </p:oleObj>
              </mc:Choice>
              <mc:Fallback>
                <p:oleObj name="Equation" r:id="rId10" imgW="23493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1600200"/>
                        <a:ext cx="4460875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90601"/>
              </p:ext>
            </p:extLst>
          </p:nvPr>
        </p:nvGraphicFramePr>
        <p:xfrm>
          <a:off x="1027113" y="3911600"/>
          <a:ext cx="3033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9" name="Equation" r:id="rId12" imgW="1371600" imgH="228600" progId="Equation.3">
                  <p:embed/>
                </p:oleObj>
              </mc:Choice>
              <mc:Fallback>
                <p:oleObj name="Equation" r:id="rId12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911600"/>
                        <a:ext cx="3033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19188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596107" y="906928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一般地，若导出的递推关系式为</a:t>
            </a:r>
          </a:p>
        </p:txBody>
      </p:sp>
      <p:graphicFrame>
        <p:nvGraphicFramePr>
          <p:cNvPr id="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75061"/>
              </p:ext>
            </p:extLst>
          </p:nvPr>
        </p:nvGraphicFramePr>
        <p:xfrm>
          <a:off x="2687638" y="1527175"/>
          <a:ext cx="36845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38" name="Equation" r:id="rId4" imgW="1790640" imgH="228600" progId="Equation.3">
                  <p:embed/>
                </p:oleObj>
              </mc:Choice>
              <mc:Fallback>
                <p:oleObj name="Equation" r:id="rId4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527175"/>
                        <a:ext cx="36845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98980"/>
              </p:ext>
            </p:extLst>
          </p:nvPr>
        </p:nvGraphicFramePr>
        <p:xfrm>
          <a:off x="2662238" y="2463800"/>
          <a:ext cx="37099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39" name="Equation" r:id="rId6" imgW="1803240" imgH="228600" progId="Equation.3">
                  <p:embed/>
                </p:oleObj>
              </mc:Choice>
              <mc:Fallback>
                <p:oleObj name="Equation" r:id="rId6" imgW="1803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463800"/>
                        <a:ext cx="37099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84213" y="1958975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则可先将其转化为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730250" y="2967037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进行递推得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51372" y="3282952"/>
            <a:ext cx="6262688" cy="676275"/>
            <a:chOff x="839" y="2364"/>
            <a:chExt cx="3945" cy="426"/>
          </a:xfrm>
        </p:grpSpPr>
        <p:graphicFrame>
          <p:nvGraphicFramePr>
            <p:cNvPr id="8" name="Object 24"/>
            <p:cNvGraphicFramePr>
              <a:graphicFrameLocks noChangeAspect="1"/>
            </p:cNvGraphicFramePr>
            <p:nvPr/>
          </p:nvGraphicFramePr>
          <p:xfrm>
            <a:off x="839" y="2478"/>
            <a:ext cx="266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40" name="Equation" r:id="rId8" imgW="2057400" imgH="241200" progId="Equation.3">
                    <p:embed/>
                  </p:oleObj>
                </mc:Choice>
                <mc:Fallback>
                  <p:oleObj name="Equation" r:id="rId8" imgW="2057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78"/>
                          <a:ext cx="266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5"/>
            <p:cNvGraphicFramePr>
              <a:graphicFrameLocks noChangeAspect="1"/>
            </p:cNvGraphicFramePr>
            <p:nvPr/>
          </p:nvGraphicFramePr>
          <p:xfrm>
            <a:off x="3961" y="2499"/>
            <a:ext cx="82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41" name="Equation" r:id="rId10" imgW="634680" imgH="203040" progId="Equation.3">
                    <p:embed/>
                  </p:oleObj>
                </mc:Choice>
                <mc:Fallback>
                  <p:oleObj name="Equation" r:id="rId10" imgW="634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2499"/>
                          <a:ext cx="82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3515" y="2364"/>
              <a:ext cx="439" cy="296"/>
              <a:chOff x="4168" y="2364"/>
              <a:chExt cx="439" cy="296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195" y="2614"/>
                <a:ext cx="363" cy="46"/>
                <a:chOff x="793" y="3566"/>
                <a:chExt cx="363" cy="46"/>
              </a:xfrm>
            </p:grpSpPr>
            <p:sp>
              <p:nvSpPr>
                <p:cNvPr id="13" name="Line 28"/>
                <p:cNvSpPr>
                  <a:spLocks noChangeShapeType="1"/>
                </p:cNvSpPr>
                <p:nvPr/>
              </p:nvSpPr>
              <p:spPr bwMode="auto">
                <a:xfrm>
                  <a:off x="793" y="3566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Line 29"/>
                <p:cNvSpPr>
                  <a:spLocks noChangeShapeType="1"/>
                </p:cNvSpPr>
                <p:nvPr/>
              </p:nvSpPr>
              <p:spPr bwMode="auto">
                <a:xfrm>
                  <a:off x="793" y="361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Text Box 30"/>
              <p:cNvSpPr txBox="1">
                <a:spLocks noChangeArrowheads="1"/>
              </p:cNvSpPr>
              <p:nvPr/>
            </p:nvSpPr>
            <p:spPr bwMode="auto">
              <a:xfrm>
                <a:off x="4168" y="2364"/>
                <a:ext cx="43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 smtClean="0">
                    <a:solidFill>
                      <a:srgbClr val="000808"/>
                    </a:solidFill>
                  </a:rPr>
                  <a:t>记作</a:t>
                </a:r>
                <a:endParaRPr lang="zh-CN" altLang="en-US" sz="2000" b="0" dirty="0">
                  <a:solidFill>
                    <a:srgbClr val="000808"/>
                  </a:solidFill>
                </a:endParaRPr>
              </a:p>
            </p:txBody>
          </p:sp>
        </p:grpSp>
      </p:grpSp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3275"/>
              </p:ext>
            </p:extLst>
          </p:nvPr>
        </p:nvGraphicFramePr>
        <p:xfrm>
          <a:off x="2411413" y="5054600"/>
          <a:ext cx="2978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42" name="Equation" r:id="rId12" imgW="1447560" imgH="228600" progId="Equation.3">
                  <p:embed/>
                </p:oleObj>
              </mc:Choice>
              <mc:Fallback>
                <p:oleObj name="Equation" r:id="rId12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54600"/>
                        <a:ext cx="29781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2"/>
          <p:cNvGrpSpPr>
            <a:grpSpLocks/>
          </p:cNvGrpSpPr>
          <p:nvPr/>
        </p:nvGrpSpPr>
        <p:grpSpPr bwMode="auto">
          <a:xfrm>
            <a:off x="735013" y="4067177"/>
            <a:ext cx="8320088" cy="1077913"/>
            <a:chOff x="463" y="2354"/>
            <a:chExt cx="5241" cy="679"/>
          </a:xfrm>
        </p:grpSpPr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463" y="2354"/>
              <a:ext cx="524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其中   为</a:t>
              </a:r>
              <a:r>
                <a:rPr lang="zh-CN" altLang="en-US" dirty="0" smtClean="0"/>
                <a:t>一元二次方程                 </a:t>
              </a:r>
              <a:r>
                <a:rPr lang="zh-CN" altLang="en-US" dirty="0"/>
                <a:t>的两根</a:t>
              </a:r>
              <a:r>
                <a:rPr lang="en-US" altLang="zh-CN" dirty="0"/>
                <a:t>.</a:t>
              </a:r>
              <a:r>
                <a:rPr lang="zh-CN" altLang="en-US" dirty="0"/>
                <a:t>然后</a:t>
              </a:r>
            </a:p>
            <a:p>
              <a:r>
                <a:rPr lang="zh-CN" altLang="en-US" dirty="0"/>
                <a:t>再利用</a:t>
              </a:r>
            </a:p>
          </p:txBody>
        </p:sp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964" y="2432"/>
            <a:ext cx="36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43" name="Equation" r:id="rId14" imgW="279360" imgH="164880" progId="Equation.3">
                    <p:embed/>
                  </p:oleObj>
                </mc:Choice>
                <mc:Fallback>
                  <p:oleObj name="Equation" r:id="rId14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432"/>
                          <a:ext cx="36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97643"/>
                </p:ext>
              </p:extLst>
            </p:nvPr>
          </p:nvGraphicFramePr>
          <p:xfrm>
            <a:off x="3008" y="2398"/>
            <a:ext cx="126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44" name="Equation" r:id="rId16" imgW="977760" imgH="228600" progId="Equation.DSMT4">
                    <p:embed/>
                  </p:oleObj>
                </mc:Choice>
                <mc:Fallback>
                  <p:oleObj name="Equation" r:id="rId16" imgW="977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2398"/>
                          <a:ext cx="126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36"/>
          <p:cNvGrpSpPr>
            <a:grpSpLocks/>
          </p:cNvGrpSpPr>
          <p:nvPr/>
        </p:nvGrpSpPr>
        <p:grpSpPr bwMode="auto">
          <a:xfrm>
            <a:off x="827088" y="5630862"/>
            <a:ext cx="3044825" cy="541338"/>
            <a:chOff x="521" y="3452"/>
            <a:chExt cx="1918" cy="341"/>
          </a:xfrm>
        </p:grpSpPr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521" y="3452"/>
              <a:ext cx="19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依次递推求出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9462535"/>
                </p:ext>
              </p:extLst>
            </p:nvPr>
          </p:nvGraphicFramePr>
          <p:xfrm>
            <a:off x="2088" y="3498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45" name="Equation" r:id="rId18" imgW="203040" imgH="228600" progId="Equation.DSMT4">
                    <p:embed/>
                  </p:oleObj>
                </mc:Choice>
                <mc:Fallback>
                  <p:oleObj name="Equation" r:id="rId18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3498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120214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13756" y="1239099"/>
            <a:ext cx="252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阶行列式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09883"/>
              </p:ext>
            </p:extLst>
          </p:nvPr>
        </p:nvGraphicFramePr>
        <p:xfrm>
          <a:off x="2503488" y="2319394"/>
          <a:ext cx="4271962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01" name="Equation" r:id="rId4" imgW="2070000" imgH="1143000" progId="Equation.3">
                  <p:embed/>
                </p:oleObj>
              </mc:Choice>
              <mc:Fallback>
                <p:oleObj name="Equation" r:id="rId4" imgW="2070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319394"/>
                        <a:ext cx="4271962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5720" y="785794"/>
            <a:ext cx="59055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四：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和相等的行列式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8632" y="1500174"/>
            <a:ext cx="8915400" cy="12155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方法：各</a:t>
            </a:r>
            <a:r>
              <a:rPr lang="zh-CN" altLang="en-US" dirty="0"/>
              <a:t>列</a:t>
            </a:r>
            <a:r>
              <a:rPr lang="en-US" altLang="zh-CN" dirty="0"/>
              <a:t>(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加</a:t>
            </a:r>
            <a:r>
              <a:rPr lang="zh-CN" altLang="en-US" dirty="0" smtClean="0"/>
              <a:t>到第一</a:t>
            </a:r>
            <a:r>
              <a:rPr lang="zh-CN" altLang="en-US" dirty="0"/>
              <a:t>列</a:t>
            </a:r>
            <a:r>
              <a:rPr lang="en-US" altLang="zh-CN" dirty="0"/>
              <a:t>(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或第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列</a:t>
            </a:r>
            <a:r>
              <a:rPr lang="en-US" altLang="zh-CN" dirty="0"/>
              <a:t>(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，再化为三角行列式。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04800" y="2913078"/>
            <a:ext cx="7161213" cy="584201"/>
            <a:chOff x="480" y="1056"/>
            <a:chExt cx="4511" cy="368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80" y="1056"/>
              <a:ext cx="451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  </a:t>
              </a:r>
              <a:r>
                <a:rPr kumimoji="1" lang="zh-CN" altLang="en-US" dirty="0">
                  <a:latin typeface="Times New Roman" pitchFamily="18" charset="0"/>
                </a:rPr>
                <a:t>计算    阶三对角行列式（</a:t>
              </a:r>
              <a:r>
                <a:rPr kumimoji="1" lang="en-US" altLang="zh-CN" dirty="0">
                  <a:latin typeface="Times New Roman" pitchFamily="18" charset="0"/>
                </a:rPr>
                <a:t>1997.6</a:t>
              </a:r>
              <a:r>
                <a:rPr kumimoji="1" lang="zh-CN" altLang="en-US" dirty="0">
                  <a:latin typeface="Times New Roman" pitchFamily="18" charset="0"/>
                </a:rPr>
                <a:t>）</a:t>
              </a:r>
            </a:p>
          </p:txBody>
        </p:sp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1673" y="11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70" name="公式" r:id="rId4" imgW="241195" imgH="253890" progId="Equation.3">
                    <p:embed/>
                  </p:oleObj>
                </mc:Choice>
                <mc:Fallback>
                  <p:oleObj name="公式" r:id="rId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11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53283"/>
              </p:ext>
            </p:extLst>
          </p:nvPr>
        </p:nvGraphicFramePr>
        <p:xfrm>
          <a:off x="2438401" y="3810000"/>
          <a:ext cx="337820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1" name="Equation" r:id="rId6" imgW="1866900" imgH="1143000" progId="Equation.3">
                  <p:embed/>
                </p:oleObj>
              </mc:Choice>
              <mc:Fallback>
                <p:oleObj name="Equation" r:id="rId6" imgW="1866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810000"/>
                        <a:ext cx="3378200" cy="206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522152"/>
              </p:ext>
            </p:extLst>
          </p:nvPr>
        </p:nvGraphicFramePr>
        <p:xfrm>
          <a:off x="1524000" y="958813"/>
          <a:ext cx="6572296" cy="435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4" name="Equation" r:id="rId4" imgW="2666880" imgH="2044440" progId="Equation.DSMT4">
                  <p:embed/>
                </p:oleObj>
              </mc:Choice>
              <mc:Fallback>
                <p:oleObj name="Equation" r:id="rId4" imgW="2666880" imgH="2044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58813"/>
                        <a:ext cx="6572296" cy="4357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57158" y="928670"/>
            <a:ext cx="144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" name="Object 15"/>
          <p:cNvGraphicFramePr>
            <a:graphicFrameLocks/>
          </p:cNvGraphicFramePr>
          <p:nvPr/>
        </p:nvGraphicFramePr>
        <p:xfrm>
          <a:off x="4021138" y="283845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5" name="Equation" r:id="rId6" imgW="202147" imgH="429563" progId="Equation.DSMT4">
                  <p:embed/>
                </p:oleObj>
              </mc:Choice>
              <mc:Fallback>
                <p:oleObj name="Equation" r:id="rId6" imgW="202147" imgH="42956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83845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244305"/>
              </p:ext>
            </p:extLst>
          </p:nvPr>
        </p:nvGraphicFramePr>
        <p:xfrm>
          <a:off x="1614272" y="5405438"/>
          <a:ext cx="70993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6" name="Equation" r:id="rId8" imgW="3047760" imgH="431640" progId="Equation.DSMT4">
                  <p:embed/>
                </p:oleObj>
              </mc:Choice>
              <mc:Fallback>
                <p:oleObj name="Equation" r:id="rId8" imgW="30477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272" y="5405438"/>
                        <a:ext cx="70993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82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19260"/>
              </p:ext>
            </p:extLst>
          </p:nvPr>
        </p:nvGraphicFramePr>
        <p:xfrm>
          <a:off x="4762" y="2673350"/>
          <a:ext cx="442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48" name="Equation" r:id="rId4" imgW="203040" imgH="228600" progId="Equation.3">
                  <p:embed/>
                </p:oleObj>
              </mc:Choice>
              <mc:Fallback>
                <p:oleObj name="Equation" r:id="rId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" y="2673350"/>
                        <a:ext cx="4429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354012" y="2516188"/>
            <a:ext cx="1039813" cy="768350"/>
            <a:chOff x="1156" y="2795"/>
            <a:chExt cx="655" cy="484"/>
          </a:xfrm>
        </p:grpSpPr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1305" y="2795"/>
            <a:ext cx="41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49" name="Equation" r:id="rId6" imgW="368280" imgH="241200" progId="Equation.3">
                    <p:embed/>
                  </p:oleObj>
                </mc:Choice>
                <mc:Fallback>
                  <p:oleObj name="Equation" r:id="rId6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2795"/>
                          <a:ext cx="41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210" y="3049"/>
              <a:ext cx="589" cy="45"/>
              <a:chOff x="1440" y="3216"/>
              <a:chExt cx="816" cy="48"/>
            </a:xfrm>
          </p:grpSpPr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1156" y="3081"/>
            <a:ext cx="6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50" name="Equation" r:id="rId8" imgW="685800" imgH="203040" progId="Equation.3">
                    <p:embed/>
                  </p:oleObj>
                </mc:Choice>
                <mc:Fallback>
                  <p:oleObj name="Equation" r:id="rId8" imgW="685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081"/>
                          <a:ext cx="6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47661" y="136842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26068"/>
              </p:ext>
            </p:extLst>
          </p:nvPr>
        </p:nvGraphicFramePr>
        <p:xfrm>
          <a:off x="1373187" y="2008188"/>
          <a:ext cx="2735263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1" name="Equation" r:id="rId10" imgW="1511280" imgH="1143000" progId="Equation.3">
                  <p:embed/>
                </p:oleObj>
              </mc:Choice>
              <mc:Fallback>
                <p:oleObj name="Equation" r:id="rId10" imgW="1511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7" y="2008188"/>
                        <a:ext cx="2735263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4108450" y="2492375"/>
            <a:ext cx="1206500" cy="860425"/>
            <a:chOff x="2925" y="3022"/>
            <a:chExt cx="760" cy="542"/>
          </a:xfrm>
        </p:grpSpPr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3061" y="3022"/>
            <a:ext cx="5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52" name="Equation" r:id="rId12" imgW="355320" imgH="228600" progId="Equation.3">
                    <p:embed/>
                  </p:oleObj>
                </mc:Choice>
                <mc:Fallback>
                  <p:oleObj name="Equation" r:id="rId12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022"/>
                          <a:ext cx="50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2943" y="3285"/>
              <a:ext cx="740" cy="45"/>
              <a:chOff x="1440" y="3216"/>
              <a:chExt cx="816" cy="48"/>
            </a:xfrm>
          </p:grpSpPr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" name="Object 26"/>
            <p:cNvGraphicFramePr>
              <a:graphicFrameLocks noChangeAspect="1"/>
            </p:cNvGraphicFramePr>
            <p:nvPr/>
          </p:nvGraphicFramePr>
          <p:xfrm>
            <a:off x="2925" y="3339"/>
            <a:ext cx="76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53" name="Equation" r:id="rId14" imgW="596880" imgH="203040" progId="Equation.3">
                    <p:embed/>
                  </p:oleObj>
                </mc:Choice>
                <mc:Fallback>
                  <p:oleObj name="Equation" r:id="rId14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339"/>
                          <a:ext cx="76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54203"/>
              </p:ext>
            </p:extLst>
          </p:nvPr>
        </p:nvGraphicFramePr>
        <p:xfrm>
          <a:off x="5343525" y="1916113"/>
          <a:ext cx="37242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4" name="Equation" r:id="rId16" imgW="2057400" imgH="1143000" progId="Equation.3">
                  <p:embed/>
                </p:oleObj>
              </mc:Choice>
              <mc:Fallback>
                <p:oleObj name="Equation" r:id="rId16" imgW="2057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1916113"/>
                        <a:ext cx="37242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339537"/>
              </p:ext>
            </p:extLst>
          </p:nvPr>
        </p:nvGraphicFramePr>
        <p:xfrm>
          <a:off x="619124" y="4432300"/>
          <a:ext cx="33337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5" name="Equation" r:id="rId18" imgW="1549080" imgH="330120" progId="Equation.3">
                  <p:embed/>
                </p:oleObj>
              </mc:Choice>
              <mc:Fallback>
                <p:oleObj name="Equation" r:id="rId18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4" y="4432300"/>
                        <a:ext cx="33337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88046"/>
              </p:ext>
            </p:extLst>
          </p:nvPr>
        </p:nvGraphicFramePr>
        <p:xfrm>
          <a:off x="4031456" y="4438542"/>
          <a:ext cx="26241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6" name="Equation" r:id="rId20" imgW="1218960" imgH="330120" progId="Equation.3">
                  <p:embed/>
                </p:oleObj>
              </mc:Choice>
              <mc:Fallback>
                <p:oleObj name="Equation" r:id="rId20" imgW="1218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456" y="4438542"/>
                        <a:ext cx="26241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216355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4314" y="784834"/>
            <a:ext cx="8715404" cy="5724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五：</a:t>
            </a:r>
            <a:r>
              <a:rPr lang="zh-CN" altLang="en-US" sz="2600" dirty="0" smtClean="0"/>
              <a:t>除对角元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或次对角元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外，其余元素相同或成比例</a:t>
            </a:r>
            <a:endParaRPr lang="zh-CN" altLang="en-US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4282" y="1285860"/>
            <a:ext cx="3592650" cy="572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 smtClean="0"/>
              <a:t>方法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：升</a:t>
            </a:r>
            <a:r>
              <a:rPr lang="zh-CN" altLang="en-US" sz="2600" dirty="0"/>
              <a:t>阶法</a:t>
            </a:r>
            <a:r>
              <a:rPr lang="en-US" altLang="zh-CN" sz="2600" dirty="0"/>
              <a:t>(</a:t>
            </a:r>
            <a:r>
              <a:rPr lang="zh-CN" altLang="en-US" sz="2600" dirty="0"/>
              <a:t>加边法</a:t>
            </a:r>
            <a:r>
              <a:rPr lang="en-US" altLang="zh-CN" sz="2600" dirty="0"/>
              <a:t>)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14282" y="1785926"/>
            <a:ext cx="4648200" cy="461962"/>
            <a:chOff x="480" y="1056"/>
            <a:chExt cx="2928" cy="291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80" y="1056"/>
              <a:ext cx="29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kumimoji="1"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  </a:t>
              </a:r>
              <a:r>
                <a:rPr kumimoji="1" lang="zh-CN" altLang="en-US" sz="2400" dirty="0">
                  <a:latin typeface="Times New Roman" pitchFamily="18" charset="0"/>
                </a:rPr>
                <a:t>计算    阶行列式（</a:t>
              </a:r>
              <a:r>
                <a:rPr kumimoji="1" lang="en-US" altLang="zh-CN" sz="2400" dirty="0">
                  <a:latin typeface="Times New Roman" pitchFamily="18" charset="0"/>
                </a:rPr>
                <a:t>1998.12</a:t>
              </a:r>
              <a:r>
                <a:rPr kumimoji="1" lang="zh-CN" altLang="en-US" sz="2400" dirty="0">
                  <a:latin typeface="Times New Roman" pitchFamily="18" charset="0"/>
                </a:rPr>
                <a:t>）</a:t>
              </a:r>
            </a:p>
          </p:txBody>
        </p:sp>
        <p:graphicFrame>
          <p:nvGraphicFramePr>
            <p:cNvPr id="15" name="Object 32"/>
            <p:cNvGraphicFramePr>
              <a:graphicFrameLocks noChangeAspect="1"/>
            </p:cNvGraphicFramePr>
            <p:nvPr/>
          </p:nvGraphicFramePr>
          <p:xfrm>
            <a:off x="1335" y="112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40" name="公式" r:id="rId4" imgW="241195" imgH="253890" progId="Equation.3">
                    <p:embed/>
                  </p:oleObj>
                </mc:Choice>
                <mc:Fallback>
                  <p:oleObj name="公式" r:id="rId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1122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33"/>
          <p:cNvGraphicFramePr>
            <a:graphicFrameLocks noChangeAspect="1"/>
          </p:cNvGraphicFramePr>
          <p:nvPr/>
        </p:nvGraphicFramePr>
        <p:xfrm>
          <a:off x="2285984" y="2285992"/>
          <a:ext cx="4418054" cy="187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41" name="Equation" r:id="rId6" imgW="2755900" imgH="1168400" progId="Equation.3">
                  <p:embed/>
                </p:oleObj>
              </mc:Choice>
              <mc:Fallback>
                <p:oleObj name="Equation" r:id="rId6" imgW="2755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85992"/>
                        <a:ext cx="4418054" cy="1873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42844" y="4143380"/>
            <a:ext cx="8351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分析：如果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直接运用性质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，也可以直接变形为箭型行列式</a:t>
            </a:r>
          </a:p>
        </p:txBody>
      </p:sp>
      <p:graphicFrame>
        <p:nvGraphicFramePr>
          <p:cNvPr id="18" name="Object 34"/>
          <p:cNvGraphicFramePr>
            <a:graphicFrameLocks noChangeAspect="1"/>
          </p:cNvGraphicFramePr>
          <p:nvPr/>
        </p:nvGraphicFramePr>
        <p:xfrm>
          <a:off x="2285984" y="4500570"/>
          <a:ext cx="3429023" cy="196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42" name="Equation" r:id="rId8" imgW="1993900" imgH="1143000" progId="Equation.3">
                  <p:embed/>
                </p:oleObj>
              </mc:Choice>
              <mc:Fallback>
                <p:oleObj name="Equation" r:id="rId8" imgW="1993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500570"/>
                        <a:ext cx="3429023" cy="19651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87776"/>
              </p:ext>
            </p:extLst>
          </p:nvPr>
        </p:nvGraphicFramePr>
        <p:xfrm>
          <a:off x="1331913" y="1042987"/>
          <a:ext cx="662463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42" name="Equation" r:id="rId4" imgW="2755800" imgH="1168200" progId="Equation.3">
                  <p:embed/>
                </p:oleObj>
              </mc:Choice>
              <mc:Fallback>
                <p:oleObj name="Equation" r:id="rId4" imgW="27558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42987"/>
                        <a:ext cx="662463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94109" y="121920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44026"/>
              </p:ext>
            </p:extLst>
          </p:nvPr>
        </p:nvGraphicFramePr>
        <p:xfrm>
          <a:off x="1331913" y="4038600"/>
          <a:ext cx="5184775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43" name="Equation" r:id="rId6" imgW="2120760" imgH="939600" progId="Equation.3">
                  <p:embed/>
                </p:oleObj>
              </mc:Choice>
              <mc:Fallback>
                <p:oleObj name="Equation" r:id="rId6" imgW="2120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38600"/>
                        <a:ext cx="5184775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64156"/>
              </p:ext>
            </p:extLst>
          </p:nvPr>
        </p:nvGraphicFramePr>
        <p:xfrm>
          <a:off x="2203450" y="823912"/>
          <a:ext cx="25844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8" name="Equation" r:id="rId4" imgW="1206360" imgH="927000" progId="Equation.3">
                  <p:embed/>
                </p:oleObj>
              </mc:Choice>
              <mc:Fallback>
                <p:oleObj name="Equation" r:id="rId4" imgW="12063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823912"/>
                        <a:ext cx="258445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71550" y="1320800"/>
            <a:ext cx="1136650" cy="781050"/>
            <a:chOff x="2472" y="761"/>
            <a:chExt cx="716" cy="492"/>
          </a:xfrm>
        </p:grpSpPr>
        <p:graphicFrame>
          <p:nvGraphicFramePr>
            <p:cNvPr id="4" name="Object 8"/>
            <p:cNvGraphicFramePr>
              <a:graphicFrameLocks noChangeAspect="1"/>
            </p:cNvGraphicFramePr>
            <p:nvPr/>
          </p:nvGraphicFramePr>
          <p:xfrm>
            <a:off x="2608" y="761"/>
            <a:ext cx="40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99" name="Equation" r:id="rId6" imgW="342720" imgH="228600" progId="Equation.3">
                    <p:embed/>
                  </p:oleObj>
                </mc:Choice>
                <mc:Fallback>
                  <p:oleObj name="Equation" r:id="rId6" imgW="342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761"/>
                          <a:ext cx="40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472" y="1008"/>
              <a:ext cx="716" cy="63"/>
              <a:chOff x="1440" y="3216"/>
              <a:chExt cx="816" cy="48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2488" y="1081"/>
            <a:ext cx="69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0" name="Equation" r:id="rId8" imgW="838080" imgH="203040" progId="Equation.3">
                    <p:embed/>
                  </p:oleObj>
                </mc:Choice>
                <mc:Fallback>
                  <p:oleObj name="Equation" r:id="rId8" imgW="838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1081"/>
                          <a:ext cx="69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900113" y="3124200"/>
            <a:ext cx="1327150" cy="1144587"/>
            <a:chOff x="567" y="1787"/>
            <a:chExt cx="836" cy="721"/>
          </a:xfrm>
        </p:grpSpPr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657" y="1787"/>
            <a:ext cx="653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1" name="Equation" r:id="rId10" imgW="583920" imgH="444240" progId="Equation.3">
                    <p:embed/>
                  </p:oleObj>
                </mc:Choice>
                <mc:Fallback>
                  <p:oleObj name="Equation" r:id="rId10" imgW="5839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87"/>
                          <a:ext cx="653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612" y="2279"/>
              <a:ext cx="763" cy="44"/>
              <a:chOff x="1440" y="3216"/>
              <a:chExt cx="816" cy="48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567" y="2310"/>
            <a:ext cx="83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2" name="Equation" r:id="rId12" imgW="876240" imgH="203040" progId="Equation.3">
                    <p:embed/>
                  </p:oleObj>
                </mc:Choice>
                <mc:Fallback>
                  <p:oleObj name="Equation" r:id="rId12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10"/>
                          <a:ext cx="83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10709"/>
              </p:ext>
            </p:extLst>
          </p:nvPr>
        </p:nvGraphicFramePr>
        <p:xfrm>
          <a:off x="2163763" y="2982912"/>
          <a:ext cx="3344862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3" name="Equation" r:id="rId14" imgW="1562040" imgH="1104840" progId="Equation.3">
                  <p:embed/>
                </p:oleObj>
              </mc:Choice>
              <mc:Fallback>
                <p:oleObj name="Equation" r:id="rId14" imgW="15620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982912"/>
                        <a:ext cx="3344862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88625"/>
              </p:ext>
            </p:extLst>
          </p:nvPr>
        </p:nvGraphicFramePr>
        <p:xfrm>
          <a:off x="5310188" y="3355975"/>
          <a:ext cx="309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4" name="Equation" r:id="rId16" imgW="1447560" imgH="711000" progId="Equation.3">
                  <p:embed/>
                </p:oleObj>
              </mc:Choice>
              <mc:Fallback>
                <p:oleObj name="Equation" r:id="rId16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3355975"/>
                        <a:ext cx="309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1417"/>
              </p:ext>
            </p:extLst>
          </p:nvPr>
        </p:nvGraphicFramePr>
        <p:xfrm>
          <a:off x="993775" y="5372100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5" name="Equation" r:id="rId18" imgW="1434960" imgH="444240" progId="Equation.3">
                  <p:embed/>
                </p:oleObj>
              </mc:Choice>
              <mc:Fallback>
                <p:oleObj name="Equation" r:id="rId18" imgW="1434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5372100"/>
                        <a:ext cx="307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79475" y="1257300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 </a:t>
            </a:r>
            <a:r>
              <a:rPr lang="zh-CN" altLang="en-US" dirty="0" smtClean="0"/>
              <a:t>计算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阶行列式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44234"/>
              </p:ext>
            </p:extLst>
          </p:nvPr>
        </p:nvGraphicFramePr>
        <p:xfrm>
          <a:off x="1979613" y="2079625"/>
          <a:ext cx="5351462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8" name="Equation" r:id="rId4" imgW="2247840" imgH="1143000" progId="Equation.3">
                  <p:embed/>
                </p:oleObj>
              </mc:Choice>
              <mc:Fallback>
                <p:oleObj name="Equation" r:id="rId4" imgW="22478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79625"/>
                        <a:ext cx="5351462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85720" y="772523"/>
            <a:ext cx="704217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类型六：</a:t>
            </a:r>
            <a:r>
              <a:rPr lang="zh-CN" altLang="en-US" dirty="0" smtClean="0"/>
              <a:t>利用范德蒙行列式的结果</a:t>
            </a: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183392" y="1285860"/>
            <a:ext cx="8174822" cy="1039812"/>
            <a:chOff x="407" y="711"/>
            <a:chExt cx="4850" cy="655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07" y="711"/>
              <a:ext cx="485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6</a:t>
              </a:r>
              <a:r>
                <a:rPr kumimoji="1"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  </a:t>
              </a:r>
              <a:r>
                <a:rPr kumimoji="1" lang="zh-CN" altLang="en-US" sz="2800" dirty="0">
                  <a:latin typeface="Times New Roman" pitchFamily="18" charset="0"/>
                </a:rPr>
                <a:t>设</a:t>
              </a:r>
              <a:r>
                <a:rPr kumimoji="1" lang="zh-CN" altLang="en-US" sz="2800" dirty="0" smtClean="0">
                  <a:latin typeface="Times New Roman" pitchFamily="18" charset="0"/>
                </a:rPr>
                <a:t>多项式                                        </a:t>
              </a:r>
              <a:r>
                <a:rPr kumimoji="1" lang="zh-CN" altLang="en-US" sz="2800" dirty="0">
                  <a:latin typeface="Times New Roman" pitchFamily="18" charset="0"/>
                </a:rPr>
                <a:t>，证明若        </a:t>
              </a:r>
            </a:p>
            <a:p>
              <a:r>
                <a:rPr kumimoji="1" lang="zh-CN" altLang="en-US" sz="2800" dirty="0">
                  <a:latin typeface="Times New Roman" pitchFamily="18" charset="0"/>
                </a:rPr>
                <a:t>有</a:t>
              </a:r>
              <a:r>
                <a:rPr kumimoji="1" lang="en-US" altLang="zh-CN" sz="2800" i="1" dirty="0">
                  <a:latin typeface="Times New Roman" pitchFamily="18" charset="0"/>
                </a:rPr>
                <a:t>n</a:t>
              </a:r>
              <a:r>
                <a:rPr kumimoji="1" lang="zh-CN" altLang="en-US" sz="2800" dirty="0">
                  <a:latin typeface="Times New Roman" pitchFamily="18" charset="0"/>
                </a:rPr>
                <a:t>＋</a:t>
              </a:r>
              <a:r>
                <a:rPr kumimoji="1" lang="en-US" altLang="zh-CN" sz="2800" dirty="0">
                  <a:latin typeface="Times New Roman" pitchFamily="18" charset="0"/>
                </a:rPr>
                <a:t>1</a:t>
              </a:r>
              <a:r>
                <a:rPr kumimoji="1" lang="zh-CN" altLang="en-US" sz="2800" dirty="0">
                  <a:latin typeface="Times New Roman" pitchFamily="18" charset="0"/>
                </a:rPr>
                <a:t>个互异零点，则        恒为零。</a:t>
              </a:r>
            </a:p>
          </p:txBody>
        </p:sp>
        <p:graphicFrame>
          <p:nvGraphicFramePr>
            <p:cNvPr id="24" name="Object 92"/>
            <p:cNvGraphicFramePr>
              <a:graphicFrameLocks noChangeAspect="1"/>
            </p:cNvGraphicFramePr>
            <p:nvPr/>
          </p:nvGraphicFramePr>
          <p:xfrm>
            <a:off x="1763" y="756"/>
            <a:ext cx="211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68" name="Equation" r:id="rId4" imgW="1625600" imgH="241300" progId="Equation.3">
                    <p:embed/>
                  </p:oleObj>
                </mc:Choice>
                <mc:Fallback>
                  <p:oleObj name="Equation" r:id="rId4" imgW="1625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756"/>
                          <a:ext cx="2112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93"/>
            <p:cNvGraphicFramePr>
              <a:graphicFrameLocks noChangeAspect="1"/>
            </p:cNvGraphicFramePr>
            <p:nvPr/>
          </p:nvGraphicFramePr>
          <p:xfrm>
            <a:off x="4730" y="756"/>
            <a:ext cx="44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69" name="Equation" r:id="rId6" imgW="342751" imgH="203112" progId="Equation.3">
                    <p:embed/>
                  </p:oleObj>
                </mc:Choice>
                <mc:Fallback>
                  <p:oleObj name="Equation" r:id="rId6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756"/>
                          <a:ext cx="445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94"/>
            <p:cNvGraphicFramePr>
              <a:graphicFrameLocks noChangeAspect="1"/>
            </p:cNvGraphicFramePr>
            <p:nvPr/>
          </p:nvGraphicFramePr>
          <p:xfrm>
            <a:off x="2569" y="1071"/>
            <a:ext cx="44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0" name="Equation" r:id="rId8" imgW="342751" imgH="203112" progId="Equation.3">
                    <p:embed/>
                  </p:oleObj>
                </mc:Choice>
                <mc:Fallback>
                  <p:oleObj name="Equation" r:id="rId8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071"/>
                          <a:ext cx="445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214282" y="2285992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714348" y="2285993"/>
            <a:ext cx="7124701" cy="1127125"/>
            <a:chOff x="355" y="1405"/>
            <a:chExt cx="4488" cy="710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21" y="1405"/>
              <a:ext cx="4322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/>
                <a:t> </a:t>
              </a:r>
              <a:r>
                <a:rPr lang="zh-CN" altLang="en-US" sz="2800" dirty="0" smtClean="0"/>
                <a:t>设      </a:t>
              </a:r>
              <a:r>
                <a:rPr lang="zh-CN" altLang="en-US" sz="2800" dirty="0"/>
                <a:t>的</a:t>
              </a:r>
              <a:r>
                <a:rPr lang="en-US" altLang="zh-CN" sz="2800" i="1" dirty="0">
                  <a:latin typeface="Times New Roman" pitchFamily="18" charset="0"/>
                </a:rPr>
                <a:t>n</a:t>
              </a:r>
              <a:r>
                <a:rPr lang="zh-CN" altLang="en-US" sz="2800" dirty="0"/>
                <a:t>＋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个互异的零点</a:t>
              </a:r>
              <a:r>
                <a:rPr lang="zh-CN" altLang="en-US" sz="2800" dirty="0" smtClean="0"/>
                <a:t>为             </a:t>
              </a:r>
              <a:r>
                <a:rPr lang="zh-CN" altLang="en-US" sz="2800" dirty="0"/>
                <a:t>，即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800" dirty="0"/>
                <a:t>        </a:t>
              </a:r>
              <a:r>
                <a:rPr lang="zh-CN" altLang="en-US" sz="2800" dirty="0" smtClean="0"/>
                <a:t>     。</a:t>
              </a:r>
              <a:r>
                <a:rPr lang="zh-CN" altLang="en-US" sz="2800" dirty="0"/>
                <a:t>则由          </a:t>
              </a:r>
              <a:r>
                <a:rPr lang="zh-CN" altLang="en-US" sz="2800" dirty="0" smtClean="0"/>
                <a:t>   得</a:t>
              </a:r>
              <a:endParaRPr lang="zh-CN" altLang="en-US" sz="2800" dirty="0"/>
            </a:p>
          </p:txBody>
        </p:sp>
        <p:graphicFrame>
          <p:nvGraphicFramePr>
            <p:cNvPr id="30" name="Object 95"/>
            <p:cNvGraphicFramePr>
              <a:graphicFrameLocks noChangeAspect="1"/>
            </p:cNvGraphicFramePr>
            <p:nvPr/>
          </p:nvGraphicFramePr>
          <p:xfrm>
            <a:off x="3460" y="1450"/>
            <a:ext cx="8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1" name="Equation" r:id="rId9" imgW="634725" imgH="228501" progId="Equation.3">
                    <p:embed/>
                  </p:oleObj>
                </mc:Choice>
                <mc:Fallback>
                  <p:oleObj name="Equation" r:id="rId9" imgW="6347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450"/>
                          <a:ext cx="825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96"/>
            <p:cNvGraphicFramePr>
              <a:graphicFrameLocks noChangeAspect="1"/>
            </p:cNvGraphicFramePr>
            <p:nvPr/>
          </p:nvGraphicFramePr>
          <p:xfrm>
            <a:off x="805" y="1495"/>
            <a:ext cx="44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2" name="Equation" r:id="rId11" imgW="342751" imgH="203112" progId="Equation.3">
                    <p:embed/>
                  </p:oleObj>
                </mc:Choice>
                <mc:Fallback>
                  <p:oleObj name="Equation" r:id="rId11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495"/>
                          <a:ext cx="445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97"/>
            <p:cNvGraphicFramePr>
              <a:graphicFrameLocks noChangeAspect="1"/>
            </p:cNvGraphicFramePr>
            <p:nvPr/>
          </p:nvGraphicFramePr>
          <p:xfrm>
            <a:off x="2043" y="1782"/>
            <a:ext cx="74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3" name="Equation" r:id="rId12" imgW="571252" imgH="228501" progId="Equation.3">
                    <p:embed/>
                  </p:oleObj>
                </mc:Choice>
                <mc:Fallback>
                  <p:oleObj name="Equation" r:id="rId12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782"/>
                          <a:ext cx="742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8"/>
            <p:cNvGraphicFramePr>
              <a:graphicFrameLocks noChangeAspect="1"/>
            </p:cNvGraphicFramePr>
            <p:nvPr/>
          </p:nvGraphicFramePr>
          <p:xfrm>
            <a:off x="355" y="1792"/>
            <a:ext cx="100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4" name="Equation" r:id="rId14" imgW="774364" imgH="241195" progId="Equation.3">
                    <p:embed/>
                  </p:oleObj>
                </mc:Choice>
                <mc:Fallback>
                  <p:oleObj name="Equation" r:id="rId14" imgW="77436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1792"/>
                          <a:ext cx="1006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99"/>
          <p:cNvGraphicFramePr>
            <a:graphicFrameLocks noChangeAspect="1"/>
          </p:cNvGraphicFramePr>
          <p:nvPr/>
        </p:nvGraphicFramePr>
        <p:xfrm>
          <a:off x="2819400" y="3379788"/>
          <a:ext cx="316865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75" name="Equation" r:id="rId16" imgW="1536700" imgH="1041400" progId="Equation.3">
                  <p:embed/>
                </p:oleObj>
              </mc:Choice>
              <mc:Fallback>
                <p:oleObj name="Equation" r:id="rId16" imgW="1536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79788"/>
                        <a:ext cx="3168650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357158" y="5572140"/>
            <a:ext cx="7878764" cy="954088"/>
            <a:chOff x="509" y="3352"/>
            <a:chExt cx="4963" cy="601"/>
          </a:xfrm>
        </p:grpSpPr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9" y="3352"/>
              <a:ext cx="4963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以                </a:t>
              </a:r>
              <a:r>
                <a:rPr lang="zh-CN" altLang="en-US" sz="2800" dirty="0"/>
                <a:t>为未知数的该方程组的系数行列式是</a:t>
              </a:r>
            </a:p>
            <a:p>
              <a:r>
                <a:rPr lang="zh-CN" altLang="en-US" sz="2800" dirty="0"/>
                <a:t>范德蒙行列式的转置，即</a:t>
              </a:r>
            </a:p>
          </p:txBody>
        </p:sp>
        <p:graphicFrame>
          <p:nvGraphicFramePr>
            <p:cNvPr id="37" name="Object 100"/>
            <p:cNvGraphicFramePr>
              <a:graphicFrameLocks noChangeAspect="1"/>
            </p:cNvGraphicFramePr>
            <p:nvPr/>
          </p:nvGraphicFramePr>
          <p:xfrm>
            <a:off x="833" y="3361"/>
            <a:ext cx="97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6" name="Equation" r:id="rId18" imgW="749300" imgH="228600" progId="Equation.3">
                    <p:embed/>
                  </p:oleObj>
                </mc:Choice>
                <mc:Fallback>
                  <p:oleObj name="Equation" r:id="rId18" imgW="749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3361"/>
                          <a:ext cx="97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46877"/>
              </p:ext>
            </p:extLst>
          </p:nvPr>
        </p:nvGraphicFramePr>
        <p:xfrm>
          <a:off x="981075" y="1084263"/>
          <a:ext cx="5329237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0" name="Equation" r:id="rId4" imgW="2539800" imgH="939600" progId="Equation.3">
                  <p:embed/>
                </p:oleObj>
              </mc:Choice>
              <mc:Fallback>
                <p:oleObj name="Equation" r:id="rId4" imgW="2539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084263"/>
                        <a:ext cx="5329237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3170238"/>
            <a:ext cx="8802687" cy="1077912"/>
            <a:chOff x="463" y="1855"/>
            <a:chExt cx="5545" cy="679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463" y="1855"/>
              <a:ext cx="5545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由克莱姆法则知，上述齐次线性方程组只有唯一</a:t>
              </a:r>
            </a:p>
            <a:p>
              <a:r>
                <a:rPr lang="zh-CN" altLang="en-US" dirty="0"/>
                <a:t>零解，</a:t>
              </a:r>
              <a:r>
                <a:rPr lang="zh-CN" altLang="en-US" dirty="0" smtClean="0"/>
                <a:t>即                      </a:t>
              </a:r>
              <a:r>
                <a:rPr lang="zh-CN" altLang="en-US" dirty="0"/>
                <a:t>，则</a:t>
              </a:r>
            </a:p>
          </p:txBody>
        </p:sp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299156"/>
                </p:ext>
              </p:extLst>
            </p:nvPr>
          </p:nvGraphicFramePr>
          <p:xfrm>
            <a:off x="1519" y="2200"/>
            <a:ext cx="166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61" name="Equation" r:id="rId6" imgW="1257120" imgH="228600" progId="Equation.3">
                    <p:embed/>
                  </p:oleObj>
                </mc:Choice>
                <mc:Fallback>
                  <p:oleObj name="Equation" r:id="rId6" imgW="1257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200"/>
                          <a:ext cx="166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34582"/>
              </p:ext>
            </p:extLst>
          </p:nvPr>
        </p:nvGraphicFramePr>
        <p:xfrm>
          <a:off x="2057400" y="4419600"/>
          <a:ext cx="3851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2" name="Equation" r:id="rId8" imgW="1866600" imgH="241200" progId="Equation.3">
                  <p:embed/>
                </p:oleObj>
              </mc:Choice>
              <mc:Fallback>
                <p:oleObj name="Equation" r:id="rId8" imgW="1866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38512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3863" y="901700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3863" y="9017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0038" y="881063"/>
            <a:ext cx="47720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⒉ </a:t>
            </a:r>
            <a:r>
              <a:rPr lang="zh-CN" altLang="en-US" dirty="0">
                <a:solidFill>
                  <a:srgbClr val="FF0000"/>
                </a:solidFill>
              </a:rPr>
              <a:t>有关代数余子式的计算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8600" y="1498600"/>
            <a:ext cx="8950325" cy="1570038"/>
            <a:chOff x="340" y="825"/>
            <a:chExt cx="5638" cy="989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40" y="825"/>
              <a:ext cx="563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/>
                <a:t>阶行列式  </a:t>
              </a:r>
              <a:r>
                <a:rPr lang="zh-CN" altLang="en-US" dirty="0" smtClean="0"/>
                <a:t>   有    </a:t>
              </a:r>
              <a:r>
                <a:rPr lang="zh-CN" altLang="en-US" dirty="0"/>
                <a:t>个代数余子式，且每一个代数</a:t>
              </a:r>
            </a:p>
            <a:p>
              <a:r>
                <a:rPr lang="zh-CN" altLang="en-US" dirty="0"/>
                <a:t>余子式都是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/>
                <a:t>－</a:t>
              </a:r>
              <a:r>
                <a:rPr lang="en-US" altLang="zh-CN" dirty="0"/>
                <a:t>1</a:t>
              </a:r>
              <a:r>
                <a:rPr lang="zh-CN" altLang="en-US" dirty="0"/>
                <a:t>阶行列式，直接计算比较复杂，</a:t>
              </a:r>
              <a:endParaRPr lang="en-US" altLang="zh-CN" dirty="0"/>
            </a:p>
            <a:p>
              <a:r>
                <a:rPr lang="zh-CN" altLang="en-US" dirty="0"/>
                <a:t>通常采用重要公式：</a:t>
              </a:r>
            </a:p>
          </p:txBody>
        </p:sp>
        <p:graphicFrame>
          <p:nvGraphicFramePr>
            <p:cNvPr id="15" name="Object 42"/>
            <p:cNvGraphicFramePr>
              <a:graphicFrameLocks noChangeAspect="1"/>
            </p:cNvGraphicFramePr>
            <p:nvPr/>
          </p:nvGraphicFramePr>
          <p:xfrm>
            <a:off x="1636" y="871"/>
            <a:ext cx="29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06" name="Equation" r:id="rId4" imgW="203112" imgH="228501" progId="Equation.3">
                    <p:embed/>
                  </p:oleObj>
                </mc:Choice>
                <mc:Fallback>
                  <p:oleObj name="Equation" r:id="rId4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871"/>
                          <a:ext cx="296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3"/>
            <p:cNvGraphicFramePr>
              <a:graphicFrameLocks noChangeAspect="1"/>
            </p:cNvGraphicFramePr>
            <p:nvPr/>
          </p:nvGraphicFramePr>
          <p:xfrm>
            <a:off x="2221" y="845"/>
            <a:ext cx="25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07" name="Equation" r:id="rId6" imgW="177569" imgH="202936" progId="Equation.3">
                    <p:embed/>
                  </p:oleObj>
                </mc:Choice>
                <mc:Fallback>
                  <p:oleObj name="Equation" r:id="rId6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845"/>
                          <a:ext cx="259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94104"/>
              </p:ext>
            </p:extLst>
          </p:nvPr>
        </p:nvGraphicFramePr>
        <p:xfrm>
          <a:off x="1357290" y="3300410"/>
          <a:ext cx="60261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8" name="Equation" r:id="rId8" imgW="2540000" imgH="482600" progId="Equation.3">
                  <p:embed/>
                </p:oleObj>
              </mc:Choice>
              <mc:Fallback>
                <p:oleObj name="Equation" r:id="rId8" imgW="2540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300410"/>
                        <a:ext cx="6026150" cy="1144587"/>
                      </a:xfrm>
                      <a:prstGeom prst="rect">
                        <a:avLst/>
                      </a:prstGeom>
                      <a:blipFill dpi="0" rotWithShape="0">
                        <a:blip r:embed="rId10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41338"/>
              </p:ext>
            </p:extLst>
          </p:nvPr>
        </p:nvGraphicFramePr>
        <p:xfrm>
          <a:off x="1357290" y="4494213"/>
          <a:ext cx="60261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9" name="Equation" r:id="rId11" imgW="2540000" imgH="482600" progId="Equation.3">
                  <p:embed/>
                </p:oleObj>
              </mc:Choice>
              <mc:Fallback>
                <p:oleObj name="Equation" r:id="rId11" imgW="2540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494213"/>
                        <a:ext cx="6026150" cy="1144587"/>
                      </a:xfrm>
                      <a:prstGeom prst="rect">
                        <a:avLst/>
                      </a:prstGeom>
                      <a:blipFill dpi="0" rotWithShape="0">
                        <a:blip r:embed="rId10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625" y="936625"/>
            <a:ext cx="18485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zh-CN" altLang="en-US" dirty="0"/>
              <a:t>已知</a:t>
            </a: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/>
        </p:nvGraphicFramePr>
        <p:xfrm>
          <a:off x="2105025" y="917575"/>
          <a:ext cx="2752727" cy="225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4" name="Equation" r:id="rId4" imgW="1397000" imgH="1143000" progId="Equation.3">
                  <p:embed/>
                </p:oleObj>
              </mc:Choice>
              <mc:Fallback>
                <p:oleObj name="Equation" r:id="rId4" imgW="1397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917575"/>
                        <a:ext cx="2752727" cy="2252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3286124"/>
            <a:ext cx="5541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求第一行各元素的代数余子式之和</a:t>
            </a:r>
          </a:p>
        </p:txBody>
      </p:sp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5429256" y="3357562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5" name="Equation" r:id="rId6" imgW="2870200" imgH="431800" progId="Equation.3">
                  <p:embed/>
                </p:oleObj>
              </mc:Choice>
              <mc:Fallback>
                <p:oleObj name="Equation" r:id="rId6" imgW="287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357562"/>
                        <a:ext cx="287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4175"/>
              </p:ext>
            </p:extLst>
          </p:nvPr>
        </p:nvGraphicFramePr>
        <p:xfrm>
          <a:off x="5407485" y="3860800"/>
          <a:ext cx="26924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6" name="Equation" r:id="rId8" imgW="1193760" imgH="1143000" progId="Equation.DSMT4">
                  <p:embed/>
                </p:oleObj>
              </mc:Choice>
              <mc:Fallback>
                <p:oleObj name="Equation" r:id="rId8" imgW="11937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485" y="3860800"/>
                        <a:ext cx="26924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5175" y="1616869"/>
            <a:ext cx="5132387" cy="3240087"/>
            <a:chOff x="385" y="1979"/>
            <a:chExt cx="3233" cy="204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93" y="1993"/>
              <a:ext cx="1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r>
                <a:rPr lang="zh-CN" altLang="en-US" dirty="0"/>
                <a:t> </a:t>
              </a:r>
              <a:r>
                <a:rPr lang="en-US" altLang="zh-CN" dirty="0">
                  <a:latin typeface="Times New Roman" pitchFamily="18" charset="0"/>
                </a:rPr>
                <a:t>(2006.5)</a:t>
              </a: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701" y="2296"/>
            <a:ext cx="1734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22" name="Equation" r:id="rId4" imgW="1180800" imgH="927000" progId="Equation.DSMT4">
                    <p:embed/>
                  </p:oleObj>
                </mc:Choice>
                <mc:Fallback>
                  <p:oleObj name="Equation" r:id="rId4" imgW="1180800" imgH="9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296"/>
                          <a:ext cx="1734" cy="1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85" y="365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</a:t>
              </a:r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687" y="3681"/>
            <a:ext cx="199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23" name="Equation" r:id="rId6" imgW="1371600" imgH="228600" progId="Equation.DSMT4">
                    <p:embed/>
                  </p:oleObj>
                </mc:Choice>
                <mc:Fallback>
                  <p:oleObj name="Equation" r:id="rId6" imgW="1371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3681"/>
                          <a:ext cx="199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927" y="1979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已知四阶行列式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744" y="4020"/>
              <a:ext cx="862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 txBox="1">
            <a:spLocks noRot="1" noChangeArrowheads="1"/>
          </p:cNvSpPr>
          <p:nvPr/>
        </p:nvSpPr>
        <p:spPr>
          <a:xfrm>
            <a:off x="228600" y="757237"/>
            <a:ext cx="5113337" cy="511175"/>
          </a:xfrm>
          <a:prstGeom prst="rect">
            <a:avLst/>
          </a:prstGeom>
          <a:noFill/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 dirty="0" smtClean="0">
                <a:solidFill>
                  <a:srgbClr val="FF0000"/>
                </a:solidFill>
                <a:ea typeface="黑体" pitchFamily="2" charset="-122"/>
              </a:rPr>
              <a:t>1.  </a:t>
            </a:r>
            <a:r>
              <a:rPr lang="zh-CN" altLang="en-US" sz="2800" kern="0" dirty="0" smtClean="0">
                <a:solidFill>
                  <a:srgbClr val="FF0000"/>
                </a:solidFill>
                <a:ea typeface="黑体" pitchFamily="2" charset="-122"/>
              </a:rPr>
              <a:t>一些特殊行列式的值</a:t>
            </a:r>
            <a:endParaRPr lang="zh-CN" altLang="en-US" sz="2800" kern="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7" name="Rectangle 5"/>
          <p:cNvSpPr>
            <a:spLocks noRot="1" noChangeArrowheads="1"/>
          </p:cNvSpPr>
          <p:nvPr/>
        </p:nvSpPr>
        <p:spPr bwMode="auto">
          <a:xfrm>
            <a:off x="228600" y="1196975"/>
            <a:ext cx="88392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dirty="0"/>
              <a:t>⑴ </a:t>
            </a:r>
            <a:r>
              <a:rPr lang="zh-CN" altLang="en-US" dirty="0"/>
              <a:t>上（下）三角行列式等于其主对角线元素的积</a:t>
            </a:r>
          </a:p>
        </p:txBody>
      </p:sp>
      <p:grpSp>
        <p:nvGrpSpPr>
          <p:cNvPr id="28" name="Group 9"/>
          <p:cNvGrpSpPr>
            <a:grpSpLocks/>
          </p:cNvGrpSpPr>
          <p:nvPr/>
        </p:nvGrpSpPr>
        <p:grpSpPr bwMode="auto">
          <a:xfrm>
            <a:off x="1116013" y="1700213"/>
            <a:ext cx="6985000" cy="2165350"/>
            <a:chOff x="703" y="1071"/>
            <a:chExt cx="4400" cy="1364"/>
          </a:xfrm>
        </p:grpSpPr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703" y="1071"/>
            <a:ext cx="3130" cy="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90" name="Equation" r:id="rId4" imgW="2501640" imgH="939600" progId="Equation.3">
                    <p:embed/>
                  </p:oleObj>
                </mc:Choice>
                <mc:Fallback>
                  <p:oleObj name="Equation" r:id="rId4" imgW="250164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71"/>
                          <a:ext cx="3130" cy="1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833" y="1509"/>
            <a:ext cx="127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91" name="Equation" r:id="rId6" imgW="888840" imgH="228600" progId="Equation.3">
                    <p:embed/>
                  </p:oleObj>
                </mc:Choice>
                <mc:Fallback>
                  <p:oleObj name="Equation" r:id="rId6" imgW="8888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09"/>
                          <a:ext cx="127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Rectangle 10"/>
          <p:cNvSpPr>
            <a:spLocks noRot="1" noChangeArrowheads="1"/>
          </p:cNvSpPr>
          <p:nvPr/>
        </p:nvSpPr>
        <p:spPr bwMode="auto">
          <a:xfrm>
            <a:off x="228600" y="3835401"/>
            <a:ext cx="79914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dirty="0"/>
              <a:t>⑵ </a:t>
            </a:r>
            <a:r>
              <a:rPr lang="zh-CN" altLang="en-US" dirty="0"/>
              <a:t>关于次对角行列式，其计算公式为</a:t>
            </a:r>
          </a:p>
        </p:txBody>
      </p: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373063" y="4365625"/>
            <a:ext cx="8639175" cy="2165350"/>
            <a:chOff x="235" y="2750"/>
            <a:chExt cx="5442" cy="1364"/>
          </a:xfrm>
        </p:grpSpPr>
        <p:graphicFrame>
          <p:nvGraphicFramePr>
            <p:cNvPr id="56" name="Object 12"/>
            <p:cNvGraphicFramePr>
              <a:graphicFrameLocks noChangeAspect="1"/>
            </p:cNvGraphicFramePr>
            <p:nvPr/>
          </p:nvGraphicFramePr>
          <p:xfrm>
            <a:off x="235" y="2750"/>
            <a:ext cx="3416" cy="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92" name="Equation" r:id="rId8" imgW="2730240" imgH="939600" progId="Equation.3">
                    <p:embed/>
                  </p:oleObj>
                </mc:Choice>
                <mc:Fallback>
                  <p:oleObj name="Equation" r:id="rId8" imgW="273024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750"/>
                          <a:ext cx="3416" cy="1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3"/>
            <p:cNvGraphicFramePr>
              <a:graphicFrameLocks noChangeAspect="1"/>
            </p:cNvGraphicFramePr>
            <p:nvPr/>
          </p:nvGraphicFramePr>
          <p:xfrm>
            <a:off x="3641" y="3084"/>
            <a:ext cx="2036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93" name="Equation" r:id="rId10" imgW="1549080" imgH="355320" progId="Equation.3">
                    <p:embed/>
                  </p:oleObj>
                </mc:Choice>
                <mc:Fallback>
                  <p:oleObj name="Equation" r:id="rId10" imgW="154908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084"/>
                          <a:ext cx="2036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69753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785786" y="3214686"/>
          <a:ext cx="76200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34" name="Equation" r:id="rId4" imgW="7620000" imgH="3225800" progId="Equation.3">
                  <p:embed/>
                </p:oleObj>
              </mc:Choice>
              <mc:Fallback>
                <p:oleObj name="Equation" r:id="rId4" imgW="7620000" imgH="322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214686"/>
                        <a:ext cx="76200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307181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37318"/>
              </p:ext>
            </p:extLst>
          </p:nvPr>
        </p:nvGraphicFramePr>
        <p:xfrm>
          <a:off x="1095069" y="1526310"/>
          <a:ext cx="76263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35" name="Equation" r:id="rId6" imgW="2946240" imgH="583920" progId="Equation.DSMT4">
                  <p:embed/>
                </p:oleObj>
              </mc:Choice>
              <mc:Fallback>
                <p:oleObj name="Equation" r:id="rId6" imgW="29462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069" y="1526310"/>
                        <a:ext cx="762635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14282" y="785794"/>
            <a:ext cx="30091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⒊  </a:t>
            </a:r>
            <a:r>
              <a:rPr lang="en-US" altLang="zh-CN" dirty="0" smtClean="0">
                <a:solidFill>
                  <a:srgbClr val="FF0000"/>
                </a:solidFill>
              </a:rPr>
              <a:t>Cramer</a:t>
            </a:r>
            <a:r>
              <a:rPr lang="zh-CN" altLang="en-US" dirty="0" smtClean="0">
                <a:solidFill>
                  <a:srgbClr val="FF0000"/>
                </a:solidFill>
              </a:rPr>
              <a:t>法则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1492974"/>
            <a:ext cx="9140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44422"/>
              </p:ext>
            </p:extLst>
          </p:nvPr>
        </p:nvGraphicFramePr>
        <p:xfrm>
          <a:off x="896938" y="1016000"/>
          <a:ext cx="7345362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98" name="Equation" r:id="rId4" imgW="2552700" imgH="1041400" progId="Equation.3">
                  <p:embed/>
                </p:oleObj>
              </mc:Choice>
              <mc:Fallback>
                <p:oleObj name="Equation" r:id="rId4" imgW="2552700" imgH="104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016000"/>
                        <a:ext cx="7345362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53515"/>
              </p:ext>
            </p:extLst>
          </p:nvPr>
        </p:nvGraphicFramePr>
        <p:xfrm>
          <a:off x="2148681" y="4866781"/>
          <a:ext cx="39703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99" name="Equation" r:id="rId6" imgW="3644900" imgH="1511300" progId="Equation.3">
                  <p:embed/>
                </p:oleObj>
              </mc:Choice>
              <mc:Fallback>
                <p:oleObj name="Equation" r:id="rId6" imgW="36449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1" y="4866781"/>
                        <a:ext cx="3970337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38586"/>
              </p:ext>
            </p:extLst>
          </p:nvPr>
        </p:nvGraphicFramePr>
        <p:xfrm>
          <a:off x="450850" y="3338514"/>
          <a:ext cx="736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00" name="Equation" r:id="rId8" imgW="7366000" imgH="952500" progId="Equation.3">
                  <p:embed/>
                </p:oleObj>
              </mc:Choice>
              <mc:Fallback>
                <p:oleObj name="Equation" r:id="rId8" imgW="7366000" imgH="952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338514"/>
                        <a:ext cx="736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201444"/>
              </p:ext>
            </p:extLst>
          </p:nvPr>
        </p:nvGraphicFramePr>
        <p:xfrm>
          <a:off x="1046956" y="4358618"/>
          <a:ext cx="546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01" name="Equation" r:id="rId10" imgW="5461000" imgH="406400" progId="Equation.3">
                  <p:embed/>
                </p:oleObj>
              </mc:Choice>
              <mc:Fallback>
                <p:oleObj name="Equation" r:id="rId10" imgW="5461000" imgH="406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56" y="4358618"/>
                        <a:ext cx="546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96652"/>
              </p:ext>
            </p:extLst>
          </p:nvPr>
        </p:nvGraphicFramePr>
        <p:xfrm>
          <a:off x="685800" y="984250"/>
          <a:ext cx="6807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0" name="Equation" r:id="rId4" imgW="6502400" imgH="2578100" progId="Equation.3">
                  <p:embed/>
                </p:oleObj>
              </mc:Choice>
              <mc:Fallback>
                <p:oleObj name="Equation" r:id="rId4" imgW="65024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84250"/>
                        <a:ext cx="6807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785786" y="3643314"/>
          <a:ext cx="7286676" cy="275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1" name="Equation" r:id="rId6" imgW="3225600" imgH="1218960" progId="Equation.DSMT4">
                  <p:embed/>
                </p:oleObj>
              </mc:Choice>
              <mc:Fallback>
                <p:oleObj name="Equation" r:id="rId6" imgW="32256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643314"/>
                        <a:ext cx="7286676" cy="2754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85677" y="999169"/>
            <a:ext cx="799449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　有甲、乙、丙三种化肥，甲种化肥每千</a:t>
            </a:r>
          </a:p>
          <a:p>
            <a:pPr algn="just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克含氮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70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克，磷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8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克，钾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克；乙种化肥每千克含</a:t>
            </a:r>
          </a:p>
          <a:p>
            <a:pPr algn="just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氮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64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克，磷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克，钾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0.6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克；丙种化肥每千克含氮</a:t>
            </a:r>
          </a:p>
          <a:p>
            <a:pPr algn="just"/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70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克，磷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克，钾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1.4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克．若把此三种化肥混合，要</a:t>
            </a:r>
          </a:p>
          <a:p>
            <a:pPr algn="just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求总重量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23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千克且含磷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149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克，钾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30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克，问三种化</a:t>
            </a:r>
          </a:p>
          <a:p>
            <a:pPr algn="just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肥各需多少千克？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05469" y="3784383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16703"/>
              </p:ext>
            </p:extLst>
          </p:nvPr>
        </p:nvGraphicFramePr>
        <p:xfrm>
          <a:off x="838200" y="3840452"/>
          <a:ext cx="7752383" cy="97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8" name="Equation" r:id="rId4" imgW="3238200" imgH="406080" progId="Equation.DSMT4">
                  <p:embed/>
                </p:oleObj>
              </mc:Choice>
              <mc:Fallback>
                <p:oleObj name="Equation" r:id="rId4" imgW="323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40452"/>
                        <a:ext cx="7752383" cy="972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77504"/>
              </p:ext>
            </p:extLst>
          </p:nvPr>
        </p:nvGraphicFramePr>
        <p:xfrm>
          <a:off x="2133600" y="4813300"/>
          <a:ext cx="388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9" name="Equation" r:id="rId6" imgW="3886200" imgH="1511280" progId="Equation.3">
                  <p:embed/>
                </p:oleObj>
              </mc:Choice>
              <mc:Fallback>
                <p:oleObj name="Equation" r:id="rId6" imgW="388620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13300"/>
                        <a:ext cx="388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13886"/>
              </p:ext>
            </p:extLst>
          </p:nvPr>
        </p:nvGraphicFramePr>
        <p:xfrm>
          <a:off x="947738" y="990600"/>
          <a:ext cx="55292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0" name="Equation" r:id="rId4" imgW="5029200" imgH="838200" progId="Equation.3">
                  <p:embed/>
                </p:oleObj>
              </mc:Choice>
              <mc:Fallback>
                <p:oleObj name="Equation" r:id="rId4" imgW="50292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90600"/>
                        <a:ext cx="55292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49113"/>
              </p:ext>
            </p:extLst>
          </p:nvPr>
        </p:nvGraphicFramePr>
        <p:xfrm>
          <a:off x="914400" y="1905000"/>
          <a:ext cx="6940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1" name="Equation" r:id="rId6" imgW="6311900" imgH="838200" progId="Equation.3">
                  <p:embed/>
                </p:oleObj>
              </mc:Choice>
              <mc:Fallback>
                <p:oleObj name="Equation" r:id="rId6" imgW="6311900" imgH="838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940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36545"/>
              </p:ext>
            </p:extLst>
          </p:nvPr>
        </p:nvGraphicFramePr>
        <p:xfrm>
          <a:off x="990600" y="3048000"/>
          <a:ext cx="59197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2" name="Equation" r:id="rId8" imgW="5384800" imgH="1054100" progId="Equation.3">
                  <p:embed/>
                </p:oleObj>
              </mc:Choice>
              <mc:Fallback>
                <p:oleObj name="Equation" r:id="rId8" imgW="5384800" imgH="1054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59197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89039"/>
              </p:ext>
            </p:extLst>
          </p:nvPr>
        </p:nvGraphicFramePr>
        <p:xfrm>
          <a:off x="903288" y="4430713"/>
          <a:ext cx="77073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3" name="Equation" r:id="rId10" imgW="7010400" imgH="927100" progId="Equation.3">
                  <p:embed/>
                </p:oleObj>
              </mc:Choice>
              <mc:Fallback>
                <p:oleObj name="Equation" r:id="rId10" imgW="7010400" imgH="927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30713"/>
                        <a:ext cx="770731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25513" y="1303338"/>
          <a:ext cx="7305675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2" name="Equation" r:id="rId4" imgW="6540480" imgH="3314520" progId="Equation.3">
                  <p:embed/>
                </p:oleObj>
              </mc:Choice>
              <mc:Fallback>
                <p:oleObj name="Equation" r:id="rId4" imgW="6540480" imgH="331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303338"/>
                        <a:ext cx="7305675" cy="35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838200" y="121920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614145"/>
              </p:ext>
            </p:extLst>
          </p:nvPr>
        </p:nvGraphicFramePr>
        <p:xfrm>
          <a:off x="1144588" y="1016000"/>
          <a:ext cx="6899275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6" name="Equation" r:id="rId4" imgW="6654600" imgH="2654280" progId="Equation.3">
                  <p:embed/>
                </p:oleObj>
              </mc:Choice>
              <mc:Fallback>
                <p:oleObj name="Equation" r:id="rId4" imgW="6654600" imgH="265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016000"/>
                        <a:ext cx="6899275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87153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78917"/>
              </p:ext>
            </p:extLst>
          </p:nvPr>
        </p:nvGraphicFramePr>
        <p:xfrm>
          <a:off x="857250" y="3873500"/>
          <a:ext cx="74834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7" name="Equation" r:id="rId6" imgW="7061040" imgH="2070000" progId="Equation.3">
                  <p:embed/>
                </p:oleObj>
              </mc:Choice>
              <mc:Fallback>
                <p:oleObj name="Equation" r:id="rId6" imgW="706104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73500"/>
                        <a:ext cx="7483475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362973"/>
              </p:ext>
            </p:extLst>
          </p:nvPr>
        </p:nvGraphicFramePr>
        <p:xfrm>
          <a:off x="914400" y="1079500"/>
          <a:ext cx="5518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4" name="Equation" r:id="rId4" imgW="5219700" imgH="406400" progId="Equation.3">
                  <p:embed/>
                </p:oleObj>
              </mc:Choice>
              <mc:Fallback>
                <p:oleObj name="Equation" r:id="rId4" imgW="5219700" imgH="40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9500"/>
                        <a:ext cx="5518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61851"/>
              </p:ext>
            </p:extLst>
          </p:nvPr>
        </p:nvGraphicFramePr>
        <p:xfrm>
          <a:off x="965200" y="2705100"/>
          <a:ext cx="58816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5" name="Equation" r:id="rId6" imgW="5537200" imgH="2260600" progId="Equation.3">
                  <p:embed/>
                </p:oleObj>
              </mc:Choice>
              <mc:Fallback>
                <p:oleObj name="Equation" r:id="rId6" imgW="5537200" imgH="2260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705100"/>
                        <a:ext cx="5881688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53892"/>
              </p:ext>
            </p:extLst>
          </p:nvPr>
        </p:nvGraphicFramePr>
        <p:xfrm>
          <a:off x="909638" y="1841500"/>
          <a:ext cx="6176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6" name="Equation" r:id="rId8" imgW="5842000" imgH="482600" progId="Equation.3">
                  <p:embed/>
                </p:oleObj>
              </mc:Choice>
              <mc:Fallback>
                <p:oleObj name="Equation" r:id="rId8" imgW="58420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841500"/>
                        <a:ext cx="61769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12601"/>
              </p:ext>
            </p:extLst>
          </p:nvPr>
        </p:nvGraphicFramePr>
        <p:xfrm>
          <a:off x="933450" y="5041900"/>
          <a:ext cx="6226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7" name="Equation" r:id="rId10" imgW="5943600" imgH="444500" progId="Equation.3">
                  <p:embed/>
                </p:oleObj>
              </mc:Choice>
              <mc:Fallback>
                <p:oleObj name="Equation" r:id="rId10" imgW="5943600" imgH="444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041900"/>
                        <a:ext cx="6226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14400" y="250190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18" name="Equation" r:id="rId4" imgW="1066337" imgH="393529" progId="Equation.3">
                  <p:embed/>
                </p:oleObj>
              </mc:Choice>
              <mc:Fallback>
                <p:oleObj name="Equation" r:id="rId4" imgW="1066337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1900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76400" y="1143000"/>
          <a:ext cx="53609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19" name="Equation" r:id="rId6" imgW="5118100" imgH="1104900" progId="Equation.3">
                  <p:embed/>
                </p:oleObj>
              </mc:Choice>
              <mc:Fallback>
                <p:oleObj name="Equation" r:id="rId6" imgW="5118100" imgH="1104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53609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8850" y="4279900"/>
          <a:ext cx="742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0" name="Equation" r:id="rId8" imgW="7429500" imgH="406400" progId="Equation.DSMT4">
                  <p:embed/>
                </p:oleObj>
              </mc:Choice>
              <mc:Fallback>
                <p:oleObj name="Equation" r:id="rId8" imgW="7429500" imgH="40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279900"/>
                        <a:ext cx="742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76400" y="3403600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1" name="Equation" r:id="rId10" imgW="4419600" imgH="482600" progId="Equation.3">
                  <p:embed/>
                </p:oleObj>
              </mc:Choice>
              <mc:Fallback>
                <p:oleObj name="Equation" r:id="rId10" imgW="44196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03600"/>
                        <a:ext cx="441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63575" y="1671638"/>
            <a:ext cx="33988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设有齐次线性方程组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0" y="410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547813" y="2489200"/>
          <a:ext cx="62642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4" name="Equation" r:id="rId3" imgW="2730240" imgH="939600" progId="Equation.3">
                  <p:embed/>
                </p:oleObj>
              </mc:Choice>
              <mc:Fallback>
                <p:oleObj name="Equation" r:id="rId3" imgW="27302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89200"/>
                        <a:ext cx="6264275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63575" y="4892100"/>
            <a:ext cx="6978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试问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取何值时，该方程组有非零解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求出其通解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546100" y="90805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267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二、主要方法与典型例题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11847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0316" y="871538"/>
            <a:ext cx="6272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charset="0"/>
              </a:rPr>
              <a:t>⑶ </a:t>
            </a:r>
            <a:r>
              <a:rPr lang="zh-CN" altLang="en-US" dirty="0">
                <a:latin typeface="Arial" charset="0"/>
              </a:rPr>
              <a:t>范德蒙（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Vandermonde</a:t>
            </a:r>
            <a:r>
              <a:rPr lang="zh-CN" altLang="en-US" dirty="0">
                <a:latin typeface="Arial" charset="0"/>
              </a:rPr>
              <a:t>）行列式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30046"/>
              </p:ext>
            </p:extLst>
          </p:nvPr>
        </p:nvGraphicFramePr>
        <p:xfrm>
          <a:off x="250825" y="1390650"/>
          <a:ext cx="619283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2" name="Equation" r:id="rId4" imgW="2616120" imgH="1168200" progId="Equation.3">
                  <p:embed/>
                </p:oleObj>
              </mc:Choice>
              <mc:Fallback>
                <p:oleObj name="Equation" r:id="rId4" imgW="2616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90650"/>
                        <a:ext cx="6192838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21790"/>
              </p:ext>
            </p:extLst>
          </p:nvPr>
        </p:nvGraphicFramePr>
        <p:xfrm>
          <a:off x="4246563" y="4006850"/>
          <a:ext cx="4630737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3" name="Equation" r:id="rId6" imgW="1955520" imgH="914400" progId="Equation.3">
                  <p:embed/>
                </p:oleObj>
              </mc:Choice>
              <mc:Fallback>
                <p:oleObj name="Equation" r:id="rId6" imgW="1955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006850"/>
                        <a:ext cx="4630737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4962" y="1268413"/>
            <a:ext cx="6667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 smtClean="0"/>
              <a:t>行列式</a:t>
            </a:r>
            <a:r>
              <a:rPr lang="zh-CN" altLang="en-US" sz="2800" dirty="0"/>
              <a:t>与其转置行列式的值相等。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36550" y="1916113"/>
            <a:ext cx="7067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 smtClean="0"/>
              <a:t>两</a:t>
            </a:r>
            <a:r>
              <a:rPr lang="zh-CN" altLang="en-US" sz="2800" dirty="0"/>
              <a:t>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互换位置，行列式值变号。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758825" y="2549525"/>
            <a:ext cx="5851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zh-CN" altLang="en-US" sz="2800" dirty="0"/>
              <a:t>  两行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相同，行列式值为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34962" y="3221036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dirty="0" smtClean="0"/>
              <a:t>某</a:t>
            </a:r>
            <a:r>
              <a:rPr lang="zh-CN" altLang="en-US" sz="2800" dirty="0"/>
              <a:t>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的公因子</a:t>
            </a:r>
            <a:r>
              <a:rPr lang="en-US" altLang="zh-CN" sz="2800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可以提到行列式</a:t>
            </a:r>
            <a:r>
              <a:rPr lang="zh-CN" altLang="en-US" sz="2800" dirty="0" smtClean="0"/>
              <a:t>外面</a:t>
            </a:r>
            <a:r>
              <a:rPr lang="zh-CN" altLang="en-US" sz="2800" dirty="0"/>
              <a:t>来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58825" y="3833446"/>
            <a:ext cx="86644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 smtClean="0"/>
              <a:t>常数</a:t>
            </a:r>
            <a:r>
              <a:rPr lang="zh-CN" altLang="en-US" sz="2800" dirty="0"/>
              <a:t>乘行列式等于此常数乘行列式的任</a:t>
            </a:r>
          </a:p>
          <a:p>
            <a:r>
              <a:rPr lang="zh-CN" altLang="en-US" sz="2800" dirty="0"/>
              <a:t>       </a:t>
            </a:r>
            <a:r>
              <a:rPr lang="zh-CN" altLang="en-US" sz="2800" dirty="0" smtClean="0"/>
              <a:t>    一行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；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58825" y="4857460"/>
            <a:ext cx="7268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 smtClean="0"/>
              <a:t>两</a:t>
            </a:r>
            <a:r>
              <a:rPr lang="zh-CN" altLang="en-US" sz="2800" dirty="0"/>
              <a:t>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对应成比例，行列式值为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58825" y="5474151"/>
            <a:ext cx="7109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dirty="0" smtClean="0"/>
              <a:t>某</a:t>
            </a:r>
            <a:r>
              <a:rPr lang="zh-CN" altLang="en-US" sz="2800" dirty="0"/>
              <a:t>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元素全为</a:t>
            </a:r>
            <a:r>
              <a:rPr lang="en-US" altLang="zh-CN" sz="2800" dirty="0"/>
              <a:t>0</a:t>
            </a:r>
            <a:r>
              <a:rPr lang="zh-CN" altLang="en-US" sz="2800" dirty="0"/>
              <a:t>，行列式值为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0" y="700088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的基本性质</a:t>
            </a:r>
          </a:p>
        </p:txBody>
      </p: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1138" y="728663"/>
            <a:ext cx="814517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dirty="0" smtClean="0"/>
              <a:t>如果</a:t>
            </a:r>
            <a:r>
              <a:rPr lang="zh-CN" altLang="en-US" sz="2800" dirty="0"/>
              <a:t>某行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的所有元素都是两个数的和，</a:t>
            </a:r>
          </a:p>
          <a:p>
            <a:r>
              <a:rPr lang="zh-CN" altLang="en-US" sz="2800" dirty="0"/>
              <a:t>       </a:t>
            </a:r>
            <a:r>
              <a:rPr lang="zh-CN" altLang="en-US" sz="2800" dirty="0" smtClean="0"/>
              <a:t>    则</a:t>
            </a:r>
            <a:r>
              <a:rPr lang="zh-CN" altLang="en-US" sz="2800" dirty="0"/>
              <a:t>该行列式可以写成两个行列式的和，这</a:t>
            </a:r>
          </a:p>
          <a:p>
            <a:r>
              <a:rPr lang="zh-CN" altLang="en-US" sz="2800" dirty="0"/>
              <a:t>       </a:t>
            </a:r>
            <a:r>
              <a:rPr lang="zh-CN" altLang="en-US" sz="2800" dirty="0" smtClean="0"/>
              <a:t>    两</a:t>
            </a:r>
            <a:r>
              <a:rPr lang="zh-CN" altLang="en-US" sz="2800" dirty="0"/>
              <a:t>个行列式的这一行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的元素分别为对应</a:t>
            </a:r>
          </a:p>
          <a:p>
            <a:r>
              <a:rPr lang="zh-CN" altLang="en-US" sz="2800" dirty="0"/>
              <a:t>       </a:t>
            </a:r>
            <a:r>
              <a:rPr lang="zh-CN" altLang="en-US" sz="2800" dirty="0" smtClean="0"/>
              <a:t>    的</a:t>
            </a:r>
            <a:r>
              <a:rPr lang="zh-CN" altLang="en-US" sz="2800" dirty="0"/>
              <a:t>两个加数之一，其余各行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的元素与原</a:t>
            </a:r>
          </a:p>
          <a:p>
            <a:r>
              <a:rPr lang="zh-CN" altLang="en-US" sz="2800" dirty="0"/>
              <a:t>       </a:t>
            </a:r>
            <a:r>
              <a:rPr lang="zh-CN" altLang="en-US" sz="2800" dirty="0" smtClean="0"/>
              <a:t>    行列式</a:t>
            </a:r>
            <a:r>
              <a:rPr lang="zh-CN" altLang="en-US" sz="2800" dirty="0"/>
              <a:t>相同。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8750" y="3127375"/>
            <a:ext cx="81852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800" dirty="0" smtClean="0"/>
              <a:t>某</a:t>
            </a:r>
            <a:r>
              <a:rPr lang="zh-CN" altLang="en-US" sz="2800" dirty="0"/>
              <a:t>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各元素的</a:t>
            </a:r>
            <a:r>
              <a:rPr lang="en-US" altLang="zh-CN" sz="2800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倍加到另一行</a:t>
            </a:r>
            <a:r>
              <a:rPr lang="en-US" altLang="zh-CN" sz="2800" dirty="0"/>
              <a:t>(</a:t>
            </a:r>
            <a:r>
              <a:rPr lang="zh-CN" altLang="en-US" sz="2800" dirty="0"/>
              <a:t>列</a:t>
            </a:r>
            <a:r>
              <a:rPr lang="en-US" altLang="zh-CN" sz="2800" dirty="0"/>
              <a:t>)</a:t>
            </a:r>
            <a:r>
              <a:rPr lang="zh-CN" altLang="en-US" sz="2800" dirty="0"/>
              <a:t>的对应</a:t>
            </a:r>
          </a:p>
          <a:p>
            <a:r>
              <a:rPr lang="zh-CN" altLang="en-US" sz="2800" dirty="0"/>
              <a:t>      </a:t>
            </a:r>
            <a:r>
              <a:rPr lang="zh-CN" altLang="en-US" sz="2800" dirty="0" smtClean="0"/>
              <a:t>     </a:t>
            </a:r>
            <a:r>
              <a:rPr lang="zh-CN" altLang="en-US" sz="2800" dirty="0"/>
              <a:t>元素上，行列式的值不变。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79425" y="47799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66296"/>
              </p:ext>
            </p:extLst>
          </p:nvPr>
        </p:nvGraphicFramePr>
        <p:xfrm>
          <a:off x="2155825" y="4473575"/>
          <a:ext cx="352901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2" name="Equation" r:id="rId4" imgW="1485720" imgH="939600" progId="Equation.3">
                  <p:embed/>
                </p:oleObj>
              </mc:Choice>
              <mc:Fallback>
                <p:oleObj name="Equation" r:id="rId4" imgW="1485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473575"/>
                        <a:ext cx="352901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-76200" y="4041775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行列式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按行（列）展开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（拉普拉斯定理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381000" y="84931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39766"/>
              </p:ext>
            </p:extLst>
          </p:nvPr>
        </p:nvGraphicFramePr>
        <p:xfrm>
          <a:off x="1533525" y="1046162"/>
          <a:ext cx="4260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06" name="Equation" r:id="rId4" imgW="1841400" imgH="228600" progId="Equation.3">
                  <p:embed/>
                </p:oleObj>
              </mc:Choice>
              <mc:Fallback>
                <p:oleObj name="Equation" r:id="rId4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1046162"/>
                        <a:ext cx="4260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51279"/>
              </p:ext>
            </p:extLst>
          </p:nvPr>
        </p:nvGraphicFramePr>
        <p:xfrm>
          <a:off x="6213475" y="1081087"/>
          <a:ext cx="1939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07" name="Equation" r:id="rId6" imgW="838080" imgH="203040" progId="Equation.3">
                  <p:embed/>
                </p:oleObj>
              </mc:Choice>
              <mc:Fallback>
                <p:oleObj name="Equation" r:id="rId6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1081087"/>
                        <a:ext cx="1939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44690"/>
              </p:ext>
            </p:extLst>
          </p:nvPr>
        </p:nvGraphicFramePr>
        <p:xfrm>
          <a:off x="1507249" y="1610984"/>
          <a:ext cx="4467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08" name="Equation" r:id="rId8" imgW="1930320" imgH="241200" progId="Equation.3">
                  <p:embed/>
                </p:oleObj>
              </mc:Choice>
              <mc:Fallback>
                <p:oleObj name="Equation" r:id="rId8" imgW="1930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249" y="1610984"/>
                        <a:ext cx="4467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88650"/>
              </p:ext>
            </p:extLst>
          </p:nvPr>
        </p:nvGraphicFramePr>
        <p:xfrm>
          <a:off x="6200775" y="1657350"/>
          <a:ext cx="2028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09" name="Equation" r:id="rId10" imgW="876240" imgH="203040" progId="Equation.3">
                  <p:embed/>
                </p:oleObj>
              </mc:Choice>
              <mc:Fallback>
                <p:oleObj name="Equation" r:id="rId10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1657350"/>
                        <a:ext cx="2028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452438" y="2198687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其中</a:t>
            </a:r>
          </a:p>
        </p:txBody>
      </p:sp>
      <p:graphicFrame>
        <p:nvGraphicFramePr>
          <p:cNvPr id="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790330"/>
              </p:ext>
            </p:extLst>
          </p:nvPr>
        </p:nvGraphicFramePr>
        <p:xfrm>
          <a:off x="1262063" y="2203450"/>
          <a:ext cx="711200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0" name="Equation" r:id="rId12" imgW="3073320" imgH="1396800" progId="Equation.3">
                  <p:embed/>
                </p:oleObj>
              </mc:Choice>
              <mc:Fallback>
                <p:oleObj name="Equation" r:id="rId12" imgW="307332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203450"/>
                        <a:ext cx="7112000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96900" y="5438775"/>
            <a:ext cx="4248150" cy="581025"/>
            <a:chOff x="476" y="3203"/>
            <a:chExt cx="2676" cy="366"/>
          </a:xfrm>
        </p:grpSpPr>
        <p:sp>
          <p:nvSpPr>
            <p:cNvPr id="10" name="Text Box 67"/>
            <p:cNvSpPr txBox="1">
              <a:spLocks noChangeArrowheads="1"/>
            </p:cNvSpPr>
            <p:nvPr/>
          </p:nvSpPr>
          <p:spPr bwMode="auto">
            <a:xfrm>
              <a:off x="476" y="3203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是元素  的代数余子式。</a:t>
              </a:r>
            </a:p>
          </p:txBody>
        </p:sp>
        <p:graphicFrame>
          <p:nvGraphicFramePr>
            <p:cNvPr id="11" name="Object 68"/>
            <p:cNvGraphicFramePr>
              <a:graphicFrameLocks noChangeAspect="1"/>
            </p:cNvGraphicFramePr>
            <p:nvPr/>
          </p:nvGraphicFramePr>
          <p:xfrm>
            <a:off x="1242" y="3217"/>
            <a:ext cx="2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1" name="Equation" r:id="rId14" imgW="177480" imgH="241200" progId="Equation.3">
                    <p:embed/>
                  </p:oleObj>
                </mc:Choice>
                <mc:Fallback>
                  <p:oleObj name="Equation" r:id="rId14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217"/>
                          <a:ext cx="2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15925" y="790575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Cramer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法则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74259" y="143506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对于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个未知数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个方程的线性方程组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18300"/>
              </p:ext>
            </p:extLst>
          </p:nvPr>
        </p:nvGraphicFramePr>
        <p:xfrm>
          <a:off x="2374365" y="2084169"/>
          <a:ext cx="4114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8" name="Equation" r:id="rId4" imgW="1879560" imgH="939600" progId="Equation.3">
                  <p:embed/>
                </p:oleObj>
              </mc:Choice>
              <mc:Fallback>
                <p:oleObj name="Equation" r:id="rId4" imgW="1879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365" y="2084169"/>
                        <a:ext cx="4114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5925" y="4452937"/>
            <a:ext cx="8754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如果其系数</a:t>
            </a:r>
            <a:r>
              <a:rPr lang="zh-CN" altLang="en-US" dirty="0" smtClean="0"/>
              <a:t>行列式              </a:t>
            </a:r>
            <a:r>
              <a:rPr lang="zh-CN" altLang="en-US" dirty="0"/>
              <a:t>，则方程组有唯一解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14028"/>
              </p:ext>
            </p:extLst>
          </p:nvPr>
        </p:nvGraphicFramePr>
        <p:xfrm>
          <a:off x="3712759" y="4465351"/>
          <a:ext cx="1689660" cy="64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9" name="Equation" r:id="rId6" imgW="736560" imgH="279360" progId="Equation.3">
                  <p:embed/>
                </p:oleObj>
              </mc:Choice>
              <mc:Fallback>
                <p:oleObj name="Equation" r:id="rId6" imgW="736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759" y="4465351"/>
                        <a:ext cx="1689660" cy="640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35551"/>
              </p:ext>
            </p:extLst>
          </p:nvPr>
        </p:nvGraphicFramePr>
        <p:xfrm>
          <a:off x="1407577" y="5287961"/>
          <a:ext cx="6048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0" name="Equation" r:id="rId8" imgW="2781000" imgH="419040" progId="Equation.3">
                  <p:embed/>
                </p:oleObj>
              </mc:Choice>
              <mc:Fallback>
                <p:oleObj name="Equation" r:id="rId8" imgW="278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577" y="5287961"/>
                        <a:ext cx="60483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09600" y="1676400"/>
            <a:ext cx="8391707" cy="1225550"/>
            <a:chOff x="521" y="1298"/>
            <a:chExt cx="5609" cy="772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521" y="1298"/>
              <a:ext cx="5609" cy="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dirty="0">
                  <a:latin typeface="Times New Roman" pitchFamily="18" charset="0"/>
                </a:rPr>
                <a:t>其中                         </a:t>
              </a:r>
              <a:r>
                <a:rPr kumimoji="1" lang="zh-CN" altLang="en-US" dirty="0" smtClean="0">
                  <a:latin typeface="Times New Roman" pitchFamily="18" charset="0"/>
                </a:rPr>
                <a:t>是</a:t>
              </a:r>
              <a:r>
                <a:rPr kumimoji="1" lang="zh-CN" altLang="en-US" dirty="0">
                  <a:latin typeface="Times New Roman" pitchFamily="18" charset="0"/>
                </a:rPr>
                <a:t>把    中第   列的元素换成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dirty="0">
                  <a:latin typeface="Times New Roman" pitchFamily="18" charset="0"/>
                </a:rPr>
                <a:t>常数项后所得到行列式，即</a:t>
              </a:r>
            </a:p>
          </p:txBody>
        </p:sp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018423"/>
                </p:ext>
              </p:extLst>
            </p:nvPr>
          </p:nvGraphicFramePr>
          <p:xfrm>
            <a:off x="1081" y="1335"/>
            <a:ext cx="168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38" name="Equation" r:id="rId4" imgW="1143000" imgH="228600" progId="Equation.3">
                    <p:embed/>
                  </p:oleObj>
                </mc:Choice>
                <mc:Fallback>
                  <p:oleObj name="Equation" r:id="rId4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1335"/>
                          <a:ext cx="168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862855"/>
                </p:ext>
              </p:extLst>
            </p:nvPr>
          </p:nvGraphicFramePr>
          <p:xfrm>
            <a:off x="3373" y="1405"/>
            <a:ext cx="2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39" name="公式" r:id="rId6" imgW="342720" imgH="317160" progId="Equation.3">
                    <p:embed/>
                  </p:oleObj>
                </mc:Choice>
                <mc:Fallback>
                  <p:oleObj name="公式" r:id="rId6" imgW="3427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1405"/>
                          <a:ext cx="2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293533"/>
                </p:ext>
              </p:extLst>
            </p:nvPr>
          </p:nvGraphicFramePr>
          <p:xfrm>
            <a:off x="4188" y="1389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40" name="公式" r:id="rId8" imgW="228600" imgH="406080" progId="Equation.3">
                    <p:embed/>
                  </p:oleObj>
                </mc:Choice>
                <mc:Fallback>
                  <p:oleObj name="公式" r:id="rId8" imgW="228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1389"/>
                          <a:ext cx="1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86432"/>
              </p:ext>
            </p:extLst>
          </p:nvPr>
        </p:nvGraphicFramePr>
        <p:xfrm>
          <a:off x="1295400" y="3124200"/>
          <a:ext cx="59912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41" name="Equation" r:id="rId10" imgW="2717640" imgH="939600" progId="Equation.3">
                  <p:embed/>
                </p:oleObj>
              </mc:Choice>
              <mc:Fallback>
                <p:oleObj name="Equation" r:id="rId10" imgW="27176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599122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505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一、重要结论及公式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837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1060615</TotalTime>
  <Words>1102</Words>
  <Application>Microsoft Office PowerPoint</Application>
  <PresentationFormat>全屏显示(4:3)</PresentationFormat>
  <Paragraphs>182</Paragraphs>
  <Slides>39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黑体</vt:lpstr>
      <vt:lpstr>华文行楷</vt:lpstr>
      <vt:lpstr>华文楷体</vt:lpstr>
      <vt:lpstr>楷体</vt:lpstr>
      <vt:lpstr>隶书</vt:lpstr>
      <vt:lpstr>宋体</vt:lpstr>
      <vt:lpstr>Arial</vt:lpstr>
      <vt:lpstr>Garamond</vt:lpstr>
      <vt:lpstr>Times New Roman</vt:lpstr>
      <vt:lpstr>自定义设计方案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716</cp:revision>
  <cp:lastPrinted>1601-01-01T00:00:00Z</cp:lastPrinted>
  <dcterms:created xsi:type="dcterms:W3CDTF">1601-01-01T00:00:00Z</dcterms:created>
  <dcterms:modified xsi:type="dcterms:W3CDTF">2016-05-02T09:03:27Z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