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895" r:id="rId2"/>
    <p:sldId id="921" r:id="rId3"/>
    <p:sldId id="922" r:id="rId4"/>
    <p:sldId id="930" r:id="rId5"/>
    <p:sldId id="931" r:id="rId6"/>
    <p:sldId id="923" r:id="rId7"/>
    <p:sldId id="924" r:id="rId8"/>
    <p:sldId id="926" r:id="rId9"/>
    <p:sldId id="927" r:id="rId10"/>
    <p:sldId id="928" r:id="rId11"/>
    <p:sldId id="929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01ED5D3-B9F6-4321-A152-795176073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257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第四章 矩阵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41313" y="1143000"/>
            <a:ext cx="8802687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</a:t>
            </a:r>
            <a:r>
              <a:rPr lang="zh-CN" altLang="en-US" sz="2800" dirty="0">
                <a:ea typeface="华文楷体" pitchFamily="2" charset="-122"/>
              </a:rPr>
              <a:t>矩阵是线性代数一个最基本的概念，其内容贯穿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华文楷体" pitchFamily="2" charset="-122"/>
              </a:rPr>
              <a:t>于线性代数始终。矩阵把一组数用一张表的形式联系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华文楷体" pitchFamily="2" charset="-122"/>
              </a:rPr>
              <a:t>到一起，视为一个整体，当作一个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800" dirty="0">
                <a:ea typeface="华文楷体" pitchFamily="2" charset="-122"/>
              </a:rPr>
              <a:t>量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2800" dirty="0">
                <a:ea typeface="华文楷体" pitchFamily="2" charset="-122"/>
              </a:rPr>
              <a:t>来进行运算。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华文楷体" pitchFamily="2" charset="-122"/>
              </a:rPr>
              <a:t>它可以使大量的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a typeface="华文楷体" pitchFamily="2" charset="-122"/>
              </a:rPr>
              <a:t>相似的运算得到简化</a:t>
            </a:r>
            <a:r>
              <a:rPr lang="zh-CN" altLang="en-US" sz="2800" dirty="0">
                <a:ea typeface="华文楷体" pitchFamily="2" charset="-122"/>
              </a:rPr>
              <a:t>，使问题的叙述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华文楷体" pitchFamily="2" charset="-122"/>
              </a:rPr>
              <a:t>更加简捷，更容易把握问题的整体和实质，而且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a typeface="华文楷体" pitchFamily="2" charset="-122"/>
              </a:rPr>
              <a:t>适合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a typeface="华文楷体" pitchFamily="2" charset="-122"/>
              </a:rPr>
              <a:t>用计算机来处理</a:t>
            </a:r>
            <a:r>
              <a:rPr lang="zh-CN" altLang="en-US" sz="2800" dirty="0">
                <a:ea typeface="华文楷体" pitchFamily="2" charset="-122"/>
              </a:rPr>
              <a:t>。在数学、工程技术及生产实践中，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华文楷体" pitchFamily="2" charset="-122"/>
              </a:rPr>
              <a:t>有很多问题都可以归结为矩阵的运算，可以用矩阵的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华文楷体" pitchFamily="2" charset="-122"/>
              </a:rPr>
              <a:t>理论来解决。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0" name="Group 42"/>
          <p:cNvGrpSpPr>
            <a:grpSpLocks/>
          </p:cNvGrpSpPr>
          <p:nvPr/>
        </p:nvGrpSpPr>
        <p:grpSpPr bwMode="auto">
          <a:xfrm>
            <a:off x="304800" y="1524000"/>
            <a:ext cx="9448800" cy="596900"/>
            <a:chOff x="188" y="2659"/>
            <a:chExt cx="6144" cy="376"/>
          </a:xfrm>
        </p:grpSpPr>
        <p:graphicFrame>
          <p:nvGraphicFramePr>
            <p:cNvPr id="6147" name="Object 18"/>
            <p:cNvGraphicFramePr>
              <a:graphicFrameLocks noChangeAspect="1"/>
            </p:cNvGraphicFramePr>
            <p:nvPr/>
          </p:nvGraphicFramePr>
          <p:xfrm>
            <a:off x="1036" y="2659"/>
            <a:ext cx="63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3" imgW="418918" imgH="241195" progId="Equation.3">
                    <p:embed/>
                  </p:oleObj>
                </mc:Choice>
                <mc:Fallback>
                  <p:oleObj name="Equation" r:id="rId3" imgW="418918" imgH="24119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659"/>
                          <a:ext cx="635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5" name="Group 41"/>
            <p:cNvGrpSpPr>
              <a:grpSpLocks/>
            </p:cNvGrpSpPr>
            <p:nvPr/>
          </p:nvGrpSpPr>
          <p:grpSpPr bwMode="auto">
            <a:xfrm>
              <a:off x="188" y="2659"/>
              <a:ext cx="6144" cy="376"/>
              <a:chOff x="175" y="2826"/>
              <a:chExt cx="6144" cy="376"/>
            </a:xfrm>
          </p:grpSpPr>
          <p:sp>
            <p:nvSpPr>
              <p:cNvPr id="6156" name="Text Box 32"/>
              <p:cNvSpPr txBox="1">
                <a:spLocks noChangeArrowheads="1"/>
              </p:cNvSpPr>
              <p:nvPr/>
            </p:nvSpPr>
            <p:spPr bwMode="auto">
              <a:xfrm>
                <a:off x="175" y="2826"/>
                <a:ext cx="614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dirty="0"/>
                  <a:t>(4)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若          </a:t>
                </a:r>
                <a:r>
                  <a:rPr lang="zh-CN" altLang="en-US" dirty="0"/>
                  <a:t>，则称</a:t>
                </a:r>
                <a:r>
                  <a:rPr lang="en-US" altLang="zh-CN" i="1" dirty="0">
                    <a:latin typeface="Times New Roman" pitchFamily="18" charset="0"/>
                  </a:rPr>
                  <a:t>A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  <a:ea typeface="黑体" pitchFamily="2" charset="-122"/>
                  </a:rPr>
                  <a:t>零矩阵</a:t>
                </a:r>
                <a:r>
                  <a:rPr lang="zh-CN" altLang="en-US" dirty="0"/>
                  <a:t>，记做       或    。</a:t>
                </a:r>
              </a:p>
            </p:txBody>
          </p:sp>
          <p:graphicFrame>
            <p:nvGraphicFramePr>
              <p:cNvPr id="6148" name="Object 19"/>
              <p:cNvGraphicFramePr>
                <a:graphicFrameLocks noChangeAspect="1"/>
              </p:cNvGraphicFramePr>
              <p:nvPr/>
            </p:nvGraphicFramePr>
            <p:xfrm>
              <a:off x="4559" y="2856"/>
              <a:ext cx="481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" name="Equation" r:id="rId5" imgW="317362" imgH="228501" progId="Equation.3">
                      <p:embed/>
                    </p:oleObj>
                  </mc:Choice>
                  <mc:Fallback>
                    <p:oleObj name="Equation" r:id="rId5" imgW="317362" imgH="22850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9" y="2856"/>
                            <a:ext cx="481" cy="3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9" name="Object 20"/>
              <p:cNvGraphicFramePr>
                <a:graphicFrameLocks noChangeAspect="1"/>
              </p:cNvGraphicFramePr>
              <p:nvPr/>
            </p:nvGraphicFramePr>
            <p:xfrm>
              <a:off x="5319" y="2901"/>
              <a:ext cx="24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" name="Equation" r:id="rId7" imgW="164814" imgH="177492" progId="Equation.3">
                      <p:embed/>
                    </p:oleObj>
                  </mc:Choice>
                  <mc:Fallback>
                    <p:oleObj name="Equation" r:id="rId7" imgW="164814" imgH="17749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9" y="2901"/>
                            <a:ext cx="249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15975" y="267970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</a:p>
        </p:txBody>
      </p:sp>
      <p:graphicFrame>
        <p:nvGraphicFramePr>
          <p:cNvPr id="6146" name="Object 21"/>
          <p:cNvGraphicFramePr>
            <a:graphicFrameLocks noChangeAspect="1"/>
          </p:cNvGraphicFramePr>
          <p:nvPr/>
        </p:nvGraphicFramePr>
        <p:xfrm>
          <a:off x="2133600" y="3670300"/>
          <a:ext cx="4457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4457700" imgH="2044700" progId="Equation.3">
                  <p:embed/>
                </p:oleObj>
              </mc:Choice>
              <mc:Fallback>
                <p:oleObj name="Equation" r:id="rId9" imgW="4457700" imgH="2044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70300"/>
                        <a:ext cx="44577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1857356" y="271462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不同阶数的零矩阵是不相等的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815975" y="374650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sp>
        <p:nvSpPr>
          <p:cNvPr id="615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四、几种特殊的矩阵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79375" y="700088"/>
            <a:ext cx="7421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(5)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对角矩阵</a:t>
            </a:r>
            <a:r>
              <a:rPr lang="zh-CN" altLang="en-US" sz="2400" dirty="0"/>
              <a:t>：主对角线元素不全为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/>
              <a:t>，其余元素都为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/>
              <a:t>；</a:t>
            </a: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2000250" y="1143000"/>
          <a:ext cx="35750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412720" imgH="939600" progId="Equation.DSMT4">
                  <p:embed/>
                </p:oleObj>
              </mc:Choice>
              <mc:Fallback>
                <p:oleObj name="Equation" r:id="rId3" imgW="2412720" imgH="93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143000"/>
                        <a:ext cx="3575050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9"/>
          <p:cNvSpPr txBox="1">
            <a:spLocks noChangeArrowheads="1"/>
          </p:cNvSpPr>
          <p:nvPr/>
        </p:nvSpPr>
        <p:spPr bwMode="auto">
          <a:xfrm>
            <a:off x="71438" y="4429125"/>
            <a:ext cx="7643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(7)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单位阵</a:t>
            </a:r>
            <a:r>
              <a:rPr lang="zh-CN" altLang="en-US" sz="2400" dirty="0"/>
              <a:t>：主对角元素都为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/>
              <a:t>，其余元素都为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7171" name="Object 11"/>
          <p:cNvGraphicFramePr>
            <a:graphicFrameLocks noChangeAspect="1"/>
          </p:cNvGraphicFramePr>
          <p:nvPr/>
        </p:nvGraphicFramePr>
        <p:xfrm>
          <a:off x="2143125" y="4929188"/>
          <a:ext cx="35448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2273040" imgH="914400" progId="Equation.DSMT4">
                  <p:embed/>
                </p:oleObj>
              </mc:Choice>
              <mc:Fallback>
                <p:oleObj name="Equation" r:id="rId5" imgW="2273040" imgH="914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929188"/>
                        <a:ext cx="3544888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四、几种特殊的矩阵</a:t>
            </a:r>
          </a:p>
        </p:txBody>
      </p:sp>
      <p:sp>
        <p:nvSpPr>
          <p:cNvPr id="7176" name="Text Box 19"/>
          <p:cNvSpPr txBox="1">
            <a:spLocks noChangeArrowheads="1"/>
          </p:cNvSpPr>
          <p:nvPr/>
        </p:nvSpPr>
        <p:spPr bwMode="auto">
          <a:xfrm>
            <a:off x="71438" y="2500313"/>
            <a:ext cx="8929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(6)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纯量矩阵</a:t>
            </a:r>
            <a:r>
              <a:rPr lang="zh-CN" altLang="en-US" sz="2400" dirty="0"/>
              <a:t>：主对角元素都相同的对角矩阵。</a:t>
            </a:r>
          </a:p>
        </p:txBody>
      </p:sp>
      <p:graphicFrame>
        <p:nvGraphicFramePr>
          <p:cNvPr id="7172" name="Object 10"/>
          <p:cNvGraphicFramePr>
            <a:graphicFrameLocks noChangeAspect="1"/>
          </p:cNvGraphicFramePr>
          <p:nvPr/>
        </p:nvGraphicFramePr>
        <p:xfrm>
          <a:off x="2143125" y="2928938"/>
          <a:ext cx="34290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2158920" imgH="914400" progId="Equation.DSMT4">
                  <p:embed/>
                </p:oleObj>
              </mc:Choice>
              <mc:Fallback>
                <p:oleObj name="Equation" r:id="rId7" imgW="215892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928938"/>
                        <a:ext cx="3429000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978943" y="1158096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36141" y="1098981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矩阵的定义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964637" y="174189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第四章 矩阵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57423" y="1720672"/>
            <a:ext cx="4157663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矩阵的运算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982118" y="233759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57423" y="2338396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矩阵乘法与线性变换</a:t>
            </a: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1978943" y="294370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557423" y="2957707"/>
            <a:ext cx="4157663" cy="522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矩阵的秩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1996405" y="3534562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12" name="Oval 6"/>
          <p:cNvSpPr>
            <a:spLocks noChangeAspect="1" noChangeArrowheads="1"/>
          </p:cNvSpPr>
          <p:nvPr/>
        </p:nvSpPr>
        <p:spPr bwMode="auto">
          <a:xfrm>
            <a:off x="1987674" y="410795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559011" y="4077527"/>
            <a:ext cx="415607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初等方阵</a:t>
            </a:r>
          </a:p>
        </p:txBody>
      </p:sp>
      <p:sp>
        <p:nvSpPr>
          <p:cNvPr id="14" name="Oval 6"/>
          <p:cNvSpPr>
            <a:spLocks noChangeAspect="1" noChangeArrowheads="1"/>
          </p:cNvSpPr>
          <p:nvPr/>
        </p:nvSpPr>
        <p:spPr bwMode="auto">
          <a:xfrm>
            <a:off x="1978943" y="4714064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2559077" y="4668026"/>
            <a:ext cx="41560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分块矩阵</a:t>
            </a:r>
          </a:p>
        </p:txBody>
      </p:sp>
      <p:sp>
        <p:nvSpPr>
          <p:cNvPr id="16" name="Oval 6"/>
          <p:cNvSpPr>
            <a:spLocks noChangeAspect="1" noChangeArrowheads="1"/>
          </p:cNvSpPr>
          <p:nvPr/>
        </p:nvSpPr>
        <p:spPr bwMode="auto">
          <a:xfrm>
            <a:off x="1964637" y="531077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563784" y="526473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正交矩阵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557423" y="3546667"/>
            <a:ext cx="4318000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逆矩阵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8040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2515" y="1924050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矩阵概念的引入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571744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第一节 矩阵的定义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72515" y="2525706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矩阵的定义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35175" y="31805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74103" y="3140064"/>
            <a:ext cx="415607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几种特殊的矩阵</a:t>
            </a: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175" y="138906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77273" y="1333489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矩阵的历史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381000" y="1344613"/>
            <a:ext cx="3970338" cy="15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“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矩阵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(matrix)”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这个 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词首先是英国数学家 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西尔维斯特使用的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. 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381000" y="3381375"/>
            <a:ext cx="3487738" cy="180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他为了将数字的矩形 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阵列区别于 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行 列 式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(</a:t>
            </a: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determinant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而发明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了这个述语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.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37138" y="1346200"/>
            <a:ext cx="3848100" cy="4592638"/>
            <a:chOff x="3173" y="848"/>
            <a:chExt cx="2424" cy="2893"/>
          </a:xfrm>
        </p:grpSpPr>
        <p:sp>
          <p:nvSpPr>
            <p:cNvPr id="12295" name="Rectangle 32"/>
            <p:cNvSpPr>
              <a:spLocks noChangeArrowheads="1"/>
            </p:cNvSpPr>
            <p:nvPr/>
          </p:nvSpPr>
          <p:spPr bwMode="auto">
            <a:xfrm>
              <a:off x="3196" y="848"/>
              <a:ext cx="2299" cy="28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pic>
          <p:nvPicPr>
            <p:cNvPr id="12296" name="Picture 33" descr="Sylvester_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45" y="930"/>
              <a:ext cx="1798" cy="2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0" name="Rectangle 34"/>
            <p:cNvSpPr>
              <a:spLocks noChangeArrowheads="1"/>
            </p:cNvSpPr>
            <p:nvPr/>
          </p:nvSpPr>
          <p:spPr bwMode="auto">
            <a:xfrm>
              <a:off x="3173" y="3084"/>
              <a:ext cx="2424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James Joseph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Sylvester </a:t>
              </a:r>
            </a:p>
          </p:txBody>
        </p:sp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3307" y="3396"/>
              <a:ext cx="2031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(</a:t>
              </a:r>
              <a:r>
                <a:rPr lang="en-US" altLang="zh-CN" sz="24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1814.9.3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~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1897.3.15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)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1229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3048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一、历史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" grpId="0"/>
      <p:bldP spid="4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793750" y="1119188"/>
            <a:ext cx="3141663" cy="140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英国数学家凯莱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被公认为是矩阵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论的创立者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. 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857224" y="3357562"/>
            <a:ext cx="3130550" cy="2227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他首先把矩阵作为 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一个独立的数学概 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念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,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并发表了一系 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列关于这个题目的 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文章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.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02150" y="931863"/>
            <a:ext cx="3649663" cy="4883150"/>
            <a:chOff x="3196" y="665"/>
            <a:chExt cx="2299" cy="3076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3196" y="665"/>
              <a:ext cx="2299" cy="30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3462" y="3084"/>
              <a:ext cx="1881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Arthur</a:t>
              </a:r>
              <a:r>
                <a:rPr lang="en-US" altLang="zh-CN" dirty="0">
                  <a:solidFill>
                    <a:schemeClr val="tx2"/>
                  </a:solidFill>
                  <a:ea typeface="宋体" pitchFamily="2" charset="-122"/>
                </a:rPr>
                <a:t> </a:t>
              </a:r>
              <a:r>
                <a:rPr lang="en-US" altLang="zh-CN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Cayley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</a:t>
              </a: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259" y="3396"/>
              <a:ext cx="2139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(</a:t>
              </a:r>
              <a:r>
                <a:rPr lang="en-US" altLang="zh-CN" sz="24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1821.8.16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~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1895.1.26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)</a:t>
              </a:r>
              <a:r>
                <a:rPr lang="en-US" altLang="zh-CN" sz="2400" b="1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</a:t>
              </a:r>
            </a:p>
          </p:txBody>
        </p:sp>
        <p:pic>
          <p:nvPicPr>
            <p:cNvPr id="13323" name="Picture 8" descr="Cayley_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15" y="739"/>
              <a:ext cx="1857" cy="2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8610600" y="6400800"/>
            <a:ext cx="4127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  <a:sym typeface="Webdings" pitchFamily="18" charset="2"/>
                <a:hlinkClick r:id="rId3" action="ppaction://hlinksldjump"/>
              </a:rPr>
              <a:t></a:t>
            </a:r>
            <a:endParaRPr lang="en-US" altLang="zh-CN" sz="1800" b="1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  <a:sym typeface="Webdings" pitchFamily="18" charset="2"/>
            </a:endParaRP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6724650" y="274638"/>
            <a:ext cx="197326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Arial" charset="0"/>
              </a:rPr>
              <a:t>§2.1 </a:t>
            </a:r>
            <a:r>
              <a:rPr lang="zh-CN" altLang="en-US"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Arial" charset="0"/>
              </a:rPr>
              <a:t>矩阵及其运算 </a:t>
            </a:r>
          </a:p>
        </p:txBody>
      </p:sp>
      <p:sp>
        <p:nvSpPr>
          <p:cNvPr id="1331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3048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一、历史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739775" y="2679700"/>
          <a:ext cx="39814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625400" imgH="939600" progId="Equation.DSMT4">
                  <p:embed/>
                </p:oleObj>
              </mc:Choice>
              <mc:Fallback>
                <p:oleObj name="Equation" r:id="rId3" imgW="1625400" imgH="93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679700"/>
                        <a:ext cx="3981450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929190" y="2795657"/>
            <a:ext cx="3849685" cy="2062103"/>
          </a:xfrm>
          <a:prstGeom prst="rect">
            <a:avLst/>
          </a:prstGeom>
          <a:solidFill>
            <a:schemeClr val="accent1">
              <a:alpha val="32156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itchFamily="18" charset="0"/>
              </a:rPr>
              <a:t>线性方程组可由这张表唯一确定，则对线性方程组的研究可转化为对这张表的研究</a:t>
            </a:r>
            <a:r>
              <a:rPr kumimoji="1"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71472" y="1643050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itchFamily="18" charset="0"/>
              </a:rPr>
              <a:t>线性方程组的系数与常数项按原位置可排为</a:t>
            </a:r>
          </a:p>
        </p:txBody>
      </p:sp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4476750" y="43942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90500" imgH="419100" progId="Equation.3">
                  <p:embed/>
                </p:oleObj>
              </mc:Choice>
              <mc:Fallback>
                <p:oleObj name="Equation" r:id="rId5" imgW="190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39420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二、矩阵概念的引入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3"/>
          <p:cNvGrpSpPr>
            <a:grpSpLocks/>
          </p:cNvGrpSpPr>
          <p:nvPr/>
        </p:nvGrpSpPr>
        <p:grpSpPr bwMode="auto">
          <a:xfrm>
            <a:off x="457200" y="903293"/>
            <a:ext cx="7040331" cy="954088"/>
            <a:chOff x="576" y="1110"/>
            <a:chExt cx="3990" cy="601"/>
          </a:xfrm>
        </p:grpSpPr>
        <p:sp>
          <p:nvSpPr>
            <p:cNvPr id="2064" name="Text Box 4"/>
            <p:cNvSpPr txBox="1">
              <a:spLocks noChangeArrowheads="1"/>
            </p:cNvSpPr>
            <p:nvPr/>
          </p:nvSpPr>
          <p:spPr bwMode="auto">
            <a:xfrm>
              <a:off x="576" y="1110"/>
              <a:ext cx="21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dirty="0" smtClean="0">
                  <a:latin typeface="+mn-ea"/>
                  <a:ea typeface="+mn-ea"/>
                </a:rPr>
                <a:t>由     </a:t>
              </a:r>
              <a:r>
                <a:rPr kumimoji="1" lang="zh-CN" altLang="en-US" sz="2800" dirty="0">
                  <a:latin typeface="+mn-ea"/>
                  <a:ea typeface="+mn-ea"/>
                </a:rPr>
                <a:t>个数</a:t>
              </a:r>
            </a:p>
            <a:p>
              <a:pPr eaLnBrk="1" hangingPunct="1"/>
              <a:r>
                <a:rPr kumimoji="1" lang="zh-CN" altLang="en-US" sz="2800" dirty="0">
                  <a:latin typeface="+mn-ea"/>
                  <a:ea typeface="+mn-ea"/>
                </a:rPr>
                <a:t>排成的  行  列的数表</a:t>
              </a:r>
            </a:p>
          </p:txBody>
        </p:sp>
        <p:graphicFrame>
          <p:nvGraphicFramePr>
            <p:cNvPr id="2054" name="Object 34"/>
            <p:cNvGraphicFramePr>
              <a:graphicFrameLocks noChangeAspect="1"/>
            </p:cNvGraphicFramePr>
            <p:nvPr/>
          </p:nvGraphicFramePr>
          <p:xfrm>
            <a:off x="843" y="1241"/>
            <a:ext cx="5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3" imgW="799753" imgH="317362" progId="Equation.3">
                    <p:embed/>
                  </p:oleObj>
                </mc:Choice>
                <mc:Fallback>
                  <p:oleObj name="Equation" r:id="rId3" imgW="799753" imgH="31736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241"/>
                          <a:ext cx="5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35"/>
            <p:cNvGraphicFramePr>
              <a:graphicFrameLocks noChangeAspect="1"/>
            </p:cNvGraphicFramePr>
            <p:nvPr/>
          </p:nvGraphicFramePr>
          <p:xfrm>
            <a:off x="1235" y="1486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公式" r:id="rId5" imgW="342751" imgH="253890" progId="Equation.3">
                    <p:embed/>
                  </p:oleObj>
                </mc:Choice>
                <mc:Fallback>
                  <p:oleObj name="公式" r:id="rId5" imgW="342751" imgH="25389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1486"/>
                          <a:ext cx="215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6"/>
            <p:cNvGraphicFramePr>
              <a:graphicFrameLocks noChangeAspect="1"/>
            </p:cNvGraphicFramePr>
            <p:nvPr/>
          </p:nvGraphicFramePr>
          <p:xfrm>
            <a:off x="1653" y="148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公式" r:id="rId7" imgW="241195" imgH="253890" progId="Equation.3">
                    <p:embed/>
                  </p:oleObj>
                </mc:Choice>
                <mc:Fallback>
                  <p:oleObj name="公式" r:id="rId7" imgW="241195" imgH="25389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1486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37"/>
            <p:cNvGraphicFramePr>
              <a:graphicFrameLocks noChangeAspect="1"/>
            </p:cNvGraphicFramePr>
            <p:nvPr/>
          </p:nvGraphicFramePr>
          <p:xfrm>
            <a:off x="1774" y="1145"/>
            <a:ext cx="2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Equation" r:id="rId9" imgW="4432300" imgH="469900" progId="Equation.3">
                    <p:embed/>
                  </p:oleObj>
                </mc:Choice>
                <mc:Fallback>
                  <p:oleObj name="Equation" r:id="rId9" imgW="4432300" imgH="469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" y="1145"/>
                          <a:ext cx="279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" name="Object 38"/>
          <p:cNvGraphicFramePr>
            <a:graphicFrameLocks noChangeAspect="1"/>
          </p:cNvGraphicFramePr>
          <p:nvPr/>
        </p:nvGraphicFramePr>
        <p:xfrm>
          <a:off x="1214413" y="1778004"/>
          <a:ext cx="27971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1" imgW="1219200" imgH="914400" progId="Equation.3">
                  <p:embed/>
                </p:oleObj>
              </mc:Choice>
              <mc:Fallback>
                <p:oleObj name="Equation" r:id="rId11" imgW="1219200" imgH="914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3" y="1778004"/>
                        <a:ext cx="2797175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9" name="Group 16"/>
          <p:cNvGrpSpPr>
            <a:grpSpLocks/>
          </p:cNvGrpSpPr>
          <p:nvPr/>
        </p:nvGrpSpPr>
        <p:grpSpPr bwMode="auto">
          <a:xfrm>
            <a:off x="4286248" y="2500306"/>
            <a:ext cx="3776365" cy="523875"/>
            <a:chOff x="672" y="3177"/>
            <a:chExt cx="1584" cy="330"/>
          </a:xfrm>
        </p:grpSpPr>
        <p:sp>
          <p:nvSpPr>
            <p:cNvPr id="2063" name="Text Box 11"/>
            <p:cNvSpPr txBox="1">
              <a:spLocks noChangeArrowheads="1"/>
            </p:cNvSpPr>
            <p:nvPr/>
          </p:nvSpPr>
          <p:spPr bwMode="auto">
            <a:xfrm>
              <a:off x="672" y="3177"/>
              <a:ext cx="15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dirty="0">
                  <a:latin typeface="+mn-ea"/>
                  <a:ea typeface="+mn-ea"/>
                </a:rPr>
                <a:t>称为一个      </a:t>
              </a:r>
              <a:r>
                <a:rPr kumimoji="1" lang="zh-CN" altLang="en-US" sz="2800" dirty="0" smtClean="0">
                  <a:latin typeface="+mn-ea"/>
                  <a:ea typeface="+mn-ea"/>
                </a:rPr>
                <a:t> 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矩阵</a:t>
              </a:r>
              <a:r>
                <a:rPr kumimoji="1" lang="en-US" altLang="zh-CN" sz="2800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2053" name="Object 39"/>
            <p:cNvGraphicFramePr>
              <a:graphicFrameLocks noChangeAspect="1"/>
            </p:cNvGraphicFramePr>
            <p:nvPr/>
          </p:nvGraphicFramePr>
          <p:xfrm>
            <a:off x="1319" y="3306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公式" r:id="rId13" imgW="875920" imgH="253890" progId="Equation.3">
                    <p:embed/>
                  </p:oleObj>
                </mc:Choice>
                <mc:Fallback>
                  <p:oleObj name="公式" r:id="rId13" imgW="875920" imgH="25389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3306"/>
                          <a:ext cx="552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0" name="Group 21"/>
          <p:cNvGrpSpPr>
            <a:grpSpLocks/>
          </p:cNvGrpSpPr>
          <p:nvPr/>
        </p:nvGrpSpPr>
        <p:grpSpPr bwMode="auto">
          <a:xfrm>
            <a:off x="571472" y="3929075"/>
            <a:ext cx="7361238" cy="977900"/>
            <a:chOff x="2288" y="2734"/>
            <a:chExt cx="4637" cy="616"/>
          </a:xfrm>
        </p:grpSpPr>
        <p:sp>
          <p:nvSpPr>
            <p:cNvPr id="2062" name="Text Box 20"/>
            <p:cNvSpPr txBox="1">
              <a:spLocks noChangeArrowheads="1"/>
            </p:cNvSpPr>
            <p:nvPr/>
          </p:nvSpPr>
          <p:spPr bwMode="auto">
            <a:xfrm>
              <a:off x="2288" y="2749"/>
              <a:ext cx="463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dirty="0"/>
                <a:t> </a:t>
              </a:r>
              <a:r>
                <a:rPr lang="en-US" altLang="zh-CN" sz="2800" dirty="0" smtClean="0"/>
                <a:t>   </a:t>
              </a:r>
              <a:r>
                <a:rPr lang="zh-CN" altLang="en-US" sz="2800" dirty="0" smtClean="0"/>
                <a:t>称为</a:t>
              </a:r>
              <a:r>
                <a:rPr lang="zh-CN" altLang="en-US" sz="2800" dirty="0"/>
                <a:t>这个矩阵的</a:t>
              </a:r>
              <a:r>
                <a:rPr lang="zh-CN" altLang="en-US" sz="2800" dirty="0" smtClean="0"/>
                <a:t>第 </a:t>
              </a:r>
              <a:r>
                <a:rPr lang="en-US" altLang="zh-CN" sz="2800" i="1" dirty="0" err="1" smtClean="0">
                  <a:latin typeface="Times New Roman" pitchFamily="18" charset="0"/>
                </a:rPr>
                <a:t>i</a:t>
              </a:r>
              <a:r>
                <a:rPr lang="en-US" altLang="zh-CN" sz="2800" i="1" dirty="0" smtClean="0">
                  <a:latin typeface="Times New Roman" pitchFamily="18" charset="0"/>
                </a:rPr>
                <a:t> </a:t>
              </a:r>
              <a:r>
                <a:rPr lang="zh-CN" altLang="en-US" sz="2800" dirty="0" smtClean="0"/>
                <a:t>行第 </a:t>
              </a:r>
              <a:r>
                <a:rPr lang="en-US" altLang="zh-CN" sz="2800" i="1" dirty="0" smtClean="0">
                  <a:latin typeface="Times New Roman" pitchFamily="18" charset="0"/>
                </a:rPr>
                <a:t>j </a:t>
              </a:r>
              <a:r>
                <a:rPr lang="zh-CN" altLang="en-US" sz="2800" dirty="0" smtClean="0"/>
                <a:t>列</a:t>
              </a:r>
              <a:r>
                <a:rPr lang="zh-CN" altLang="en-US" sz="2800" dirty="0"/>
                <a:t>的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元素</a:t>
              </a:r>
              <a:r>
                <a:rPr lang="zh-CN" altLang="en-US" sz="2800" dirty="0"/>
                <a:t>，</a:t>
              </a:r>
              <a:endParaRPr lang="en-US" altLang="zh-CN" sz="2800" dirty="0"/>
            </a:p>
            <a:p>
              <a:pPr eaLnBrk="1" hangingPunct="1"/>
              <a:r>
                <a:rPr lang="zh-CN" altLang="en-US" sz="2800" dirty="0"/>
                <a:t>也称为矩阵的一个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分量</a:t>
              </a:r>
              <a:r>
                <a:rPr lang="zh-CN" altLang="en-US" sz="2800" dirty="0"/>
                <a:t>。</a:t>
              </a:r>
            </a:p>
          </p:txBody>
        </p:sp>
        <p:graphicFrame>
          <p:nvGraphicFramePr>
            <p:cNvPr id="2052" name="Object 40"/>
            <p:cNvGraphicFramePr>
              <a:graphicFrameLocks noChangeAspect="1"/>
            </p:cNvGraphicFramePr>
            <p:nvPr/>
          </p:nvGraphicFramePr>
          <p:xfrm>
            <a:off x="2333" y="2734"/>
            <a:ext cx="2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15" imgW="177646" imgH="241091" progId="Equation.3">
                    <p:embed/>
                  </p:oleObj>
                </mc:Choice>
                <mc:Fallback>
                  <p:oleObj name="Equation" r:id="rId15" imgW="177646" imgH="24109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2734"/>
                          <a:ext cx="2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" name="Object 41"/>
          <p:cNvGraphicFramePr>
            <a:graphicFrameLocks noChangeAspect="1"/>
          </p:cNvGraphicFramePr>
          <p:nvPr/>
        </p:nvGraphicFramePr>
        <p:xfrm>
          <a:off x="1142976" y="1857364"/>
          <a:ext cx="3024187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7" imgW="889000" imgH="914400" progId="Equation.DSMT4">
                  <p:embed/>
                </p:oleObj>
              </mc:Choice>
              <mc:Fallback>
                <p:oleObj name="Equation" r:id="rId17" imgW="889000" imgH="914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857364"/>
                        <a:ext cx="3024187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831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三、矩阵的定义</a:t>
            </a: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571472" y="4857770"/>
            <a:ext cx="8032950" cy="1500188"/>
            <a:chOff x="385" y="3113"/>
            <a:chExt cx="4868" cy="945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85" y="3113"/>
              <a:ext cx="4868" cy="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2800" dirty="0" smtClean="0"/>
                <a:t>通常</a:t>
              </a:r>
              <a:r>
                <a:rPr lang="zh-CN" altLang="en-US" sz="2800" dirty="0"/>
                <a:t>用</a:t>
              </a:r>
              <a:r>
                <a:rPr lang="zh-CN" altLang="en-US" sz="2800" dirty="0" smtClean="0"/>
                <a:t>大写字母 </a:t>
              </a:r>
              <a:r>
                <a:rPr lang="en-US" altLang="zh-CN" sz="2800" i="1" dirty="0" smtClean="0">
                  <a:latin typeface="Times New Roman" pitchFamily="18" charset="0"/>
                </a:rPr>
                <a:t>A</a:t>
              </a:r>
              <a:r>
                <a:rPr lang="en-US" altLang="zh-CN" sz="2800" dirty="0" smtClean="0">
                  <a:latin typeface="Times New Roman" pitchFamily="18" charset="0"/>
                </a:rPr>
                <a:t>, </a:t>
              </a:r>
              <a:r>
                <a:rPr lang="en-US" altLang="zh-CN" sz="2800" i="1" dirty="0" smtClean="0">
                  <a:latin typeface="Times New Roman" pitchFamily="18" charset="0"/>
                </a:rPr>
                <a:t>B </a:t>
              </a:r>
              <a:r>
                <a:rPr lang="zh-CN" altLang="en-US" sz="2800" dirty="0" smtClean="0">
                  <a:latin typeface="Times New Roman" pitchFamily="18" charset="0"/>
                </a:rPr>
                <a:t>等</a:t>
              </a:r>
              <a:r>
                <a:rPr lang="zh-CN" altLang="en-US" sz="2800" dirty="0"/>
                <a:t>表示矩阵。上面的矩阵可</a:t>
              </a:r>
            </a:p>
            <a:p>
              <a:pPr eaLnBrk="1" hangingPunct="1"/>
              <a:r>
                <a:rPr lang="zh-CN" altLang="en-US" sz="2800" dirty="0"/>
                <a:t>简记为                   或             ，无需指明元素时，</a:t>
              </a:r>
            </a:p>
            <a:p>
              <a:pPr eaLnBrk="1" hangingPunct="1"/>
              <a:r>
                <a:rPr lang="zh-CN" altLang="en-US" sz="2800" dirty="0"/>
                <a:t>也可以</a:t>
              </a:r>
              <a:r>
                <a:rPr lang="zh-CN" altLang="en-US" sz="2800" dirty="0" smtClean="0"/>
                <a:t>记</a:t>
              </a:r>
              <a:r>
                <a:rPr lang="zh-CN" altLang="en-US" sz="2800" dirty="0"/>
                <a:t>作</a:t>
              </a:r>
              <a:r>
                <a:rPr lang="zh-CN" altLang="en-US" sz="2800" dirty="0" smtClean="0"/>
                <a:t>       。</a:t>
              </a:r>
              <a:endParaRPr lang="zh-CN" altLang="en-US" sz="2800" dirty="0"/>
            </a:p>
          </p:txBody>
        </p:sp>
        <p:graphicFrame>
          <p:nvGraphicFramePr>
            <p:cNvPr id="19" name="Object 14"/>
            <p:cNvGraphicFramePr>
              <a:graphicFrameLocks noChangeAspect="1"/>
            </p:cNvGraphicFramePr>
            <p:nvPr/>
          </p:nvGraphicFramePr>
          <p:xfrm>
            <a:off x="1121" y="3428"/>
            <a:ext cx="11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Equation" r:id="rId19" imgW="736600" imgH="241300" progId="Equation.3">
                    <p:embed/>
                  </p:oleObj>
                </mc:Choice>
                <mc:Fallback>
                  <p:oleObj name="Equation" r:id="rId19" imgW="7366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3428"/>
                          <a:ext cx="115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/>
          </p:nvGraphicFramePr>
          <p:xfrm>
            <a:off x="2463" y="3473"/>
            <a:ext cx="81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21" imgW="558558" imgH="241195" progId="Equation.DSMT4">
                    <p:embed/>
                  </p:oleObj>
                </mc:Choice>
                <mc:Fallback>
                  <p:oleObj name="Equation" r:id="rId21" imgW="558558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3473"/>
                          <a:ext cx="81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1511" y="3723"/>
            <a:ext cx="46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Equation" r:id="rId23" imgW="317362" imgH="228501" progId="Equation.3">
                    <p:embed/>
                  </p:oleObj>
                </mc:Choice>
                <mc:Fallback>
                  <p:oleObj name="Equation" r:id="rId23" imgW="317362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3723"/>
                          <a:ext cx="463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27"/>
          <p:cNvGrpSpPr>
            <a:grpSpLocks/>
          </p:cNvGrpSpPr>
          <p:nvPr/>
        </p:nvGrpSpPr>
        <p:grpSpPr bwMode="auto">
          <a:xfrm>
            <a:off x="285720" y="1428736"/>
            <a:ext cx="6143625" cy="1058863"/>
            <a:chOff x="863" y="1117"/>
            <a:chExt cx="3510" cy="667"/>
          </a:xfrm>
        </p:grpSpPr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863" y="1400"/>
              <a:ext cx="34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     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若          </a:t>
              </a:r>
              <a:r>
                <a:rPr lang="zh-CN" altLang="en-US" dirty="0"/>
                <a:t>，则称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黑体" pitchFamily="2" charset="-122"/>
                </a:rPr>
                <a:t>复矩阵</a:t>
              </a:r>
              <a:r>
                <a:rPr lang="zh-CN" altLang="en-US" dirty="0"/>
                <a:t>；</a:t>
              </a:r>
            </a:p>
          </p:txBody>
        </p:sp>
        <p:sp>
          <p:nvSpPr>
            <p:cNvPr id="4111" name="Text Box 23"/>
            <p:cNvSpPr txBox="1">
              <a:spLocks noChangeArrowheads="1"/>
            </p:cNvSpPr>
            <p:nvPr/>
          </p:nvSpPr>
          <p:spPr bwMode="auto">
            <a:xfrm>
              <a:off x="884" y="1117"/>
              <a:ext cx="34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(1)  </a:t>
              </a:r>
              <a:r>
                <a:rPr lang="zh-CN" altLang="en-US" dirty="0"/>
                <a:t>若          ，则称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黑体" pitchFamily="2" charset="-122"/>
                </a:rPr>
                <a:t>实矩阵</a:t>
              </a:r>
              <a:r>
                <a:rPr lang="zh-CN" altLang="en-US" dirty="0"/>
                <a:t>；</a:t>
              </a:r>
            </a:p>
          </p:txBody>
        </p:sp>
        <p:graphicFrame>
          <p:nvGraphicFramePr>
            <p:cNvPr id="4101" name="Object 22"/>
            <p:cNvGraphicFramePr>
              <a:graphicFrameLocks noChangeAspect="1"/>
            </p:cNvGraphicFramePr>
            <p:nvPr/>
          </p:nvGraphicFramePr>
          <p:xfrm>
            <a:off x="1584" y="1159"/>
            <a:ext cx="6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3" imgW="444307" imgH="241195" progId="Equation.3">
                    <p:embed/>
                  </p:oleObj>
                </mc:Choice>
                <mc:Fallback>
                  <p:oleObj name="Equation" r:id="rId3" imgW="444307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59"/>
                          <a:ext cx="6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23"/>
            <p:cNvGraphicFramePr>
              <a:graphicFrameLocks noChangeAspect="1"/>
            </p:cNvGraphicFramePr>
            <p:nvPr/>
          </p:nvGraphicFramePr>
          <p:xfrm>
            <a:off x="1584" y="1421"/>
            <a:ext cx="6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5" imgW="444307" imgH="241195" progId="Equation.3">
                    <p:embed/>
                  </p:oleObj>
                </mc:Choice>
                <mc:Fallback>
                  <p:oleObj name="Equation" r:id="rId5" imgW="444307" imgH="24119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21"/>
                          <a:ext cx="6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" name="Object 24"/>
          <p:cNvGraphicFramePr>
            <a:graphicFrameLocks noChangeAspect="1"/>
          </p:cNvGraphicFramePr>
          <p:nvPr/>
        </p:nvGraphicFramePr>
        <p:xfrm>
          <a:off x="1714480" y="2714620"/>
          <a:ext cx="26400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1269449" imgH="469696" progId="Equation.3">
                  <p:embed/>
                </p:oleObj>
              </mc:Choice>
              <mc:Fallback>
                <p:oleObj name="Equation" r:id="rId7" imgW="1269449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714620"/>
                        <a:ext cx="2640013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32"/>
          <p:cNvSpPr txBox="1">
            <a:spLocks noChangeArrowheads="1"/>
          </p:cNvSpPr>
          <p:nvPr/>
        </p:nvSpPr>
        <p:spPr bwMode="auto">
          <a:xfrm>
            <a:off x="357158" y="5572140"/>
            <a:ext cx="540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(2)  </a:t>
            </a:r>
            <a:r>
              <a:rPr lang="zh-CN" altLang="en-US" dirty="0"/>
              <a:t>若</a:t>
            </a:r>
            <a:r>
              <a:rPr lang="en-US" altLang="zh-CN" i="1" dirty="0">
                <a:latin typeface="Times New Roman" pitchFamily="18" charset="0"/>
              </a:rPr>
              <a:t>m = n</a:t>
            </a:r>
            <a:r>
              <a:rPr lang="zh-CN" altLang="en-US" dirty="0"/>
              <a:t>，则称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方阵</a:t>
            </a:r>
            <a:r>
              <a:rPr lang="zh-CN" altLang="en-US" dirty="0"/>
              <a:t>；</a:t>
            </a:r>
          </a:p>
        </p:txBody>
      </p:sp>
      <p:sp>
        <p:nvSpPr>
          <p:cNvPr id="4105" name="Text Box 33"/>
          <p:cNvSpPr txBox="1">
            <a:spLocks noChangeArrowheads="1"/>
          </p:cNvSpPr>
          <p:nvPr/>
        </p:nvSpPr>
        <p:spPr bwMode="auto">
          <a:xfrm>
            <a:off x="357158" y="264318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sp>
        <p:nvSpPr>
          <p:cNvPr id="4106" name="Text Box 34"/>
          <p:cNvSpPr txBox="1">
            <a:spLocks noChangeArrowheads="1"/>
          </p:cNvSpPr>
          <p:nvPr/>
        </p:nvSpPr>
        <p:spPr bwMode="auto">
          <a:xfrm>
            <a:off x="4786314" y="2857496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实矩阵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2071670" y="3929066"/>
          <a:ext cx="182245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825500" imgH="711200" progId="Equation.3">
                  <p:embed/>
                </p:oleObj>
              </mc:Choice>
              <mc:Fallback>
                <p:oleObj name="Equation" r:id="rId9" imgW="825500" imgH="71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929066"/>
                        <a:ext cx="1822450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36"/>
          <p:cNvSpPr txBox="1">
            <a:spLocks noChangeArrowheads="1"/>
          </p:cNvSpPr>
          <p:nvPr/>
        </p:nvSpPr>
        <p:spPr bwMode="auto">
          <a:xfrm>
            <a:off x="4786314" y="4429132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复矩阵</a:t>
            </a:r>
          </a:p>
        </p:txBody>
      </p:sp>
      <p:grpSp>
        <p:nvGrpSpPr>
          <p:cNvPr id="4108" name="Group 39"/>
          <p:cNvGrpSpPr>
            <a:grpSpLocks/>
          </p:cNvGrpSpPr>
          <p:nvPr/>
        </p:nvGrpSpPr>
        <p:grpSpPr bwMode="auto">
          <a:xfrm>
            <a:off x="285720" y="857234"/>
            <a:ext cx="3411538" cy="604839"/>
            <a:chOff x="872" y="654"/>
            <a:chExt cx="2149" cy="381"/>
          </a:xfrm>
        </p:grpSpPr>
        <p:sp>
          <p:nvSpPr>
            <p:cNvPr id="4110" name="Text Box 37"/>
            <p:cNvSpPr txBox="1">
              <a:spLocks noChangeArrowheads="1"/>
            </p:cNvSpPr>
            <p:nvPr/>
          </p:nvSpPr>
          <p:spPr bwMode="auto">
            <a:xfrm>
              <a:off x="872" y="65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对于矩阵</a:t>
              </a:r>
            </a:p>
          </p:txBody>
        </p:sp>
        <p:graphicFrame>
          <p:nvGraphicFramePr>
            <p:cNvPr id="4100" name="Object 26"/>
            <p:cNvGraphicFramePr>
              <a:graphicFrameLocks noChangeAspect="1"/>
            </p:cNvGraphicFramePr>
            <p:nvPr/>
          </p:nvGraphicFramePr>
          <p:xfrm>
            <a:off x="1997" y="699"/>
            <a:ext cx="10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11" imgW="736600" imgH="241300" progId="Equation.3">
                    <p:embed/>
                  </p:oleObj>
                </mc:Choice>
                <mc:Fallback>
                  <p:oleObj name="Equation" r:id="rId11" imgW="736600" imgH="241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699"/>
                          <a:ext cx="102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四、几种特殊的矩阵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19"/>
          <p:cNvSpPr txBox="1">
            <a:spLocks noChangeArrowheads="1"/>
          </p:cNvSpPr>
          <p:nvPr/>
        </p:nvSpPr>
        <p:spPr bwMode="auto">
          <a:xfrm>
            <a:off x="357158" y="1000108"/>
            <a:ext cx="57294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+mn-lt"/>
                <a:ea typeface="+mn-ea"/>
              </a:rPr>
              <a:t>(3</a:t>
            </a:r>
            <a:r>
              <a:rPr lang="en-US" altLang="zh-CN" dirty="0" smtClean="0">
                <a:latin typeface="+mn-lt"/>
                <a:ea typeface="+mn-ea"/>
              </a:rPr>
              <a:t>)  </a:t>
            </a:r>
            <a:r>
              <a:rPr lang="en-US" altLang="zh-CN" i="1" dirty="0" smtClean="0">
                <a:latin typeface="Times New Roman" pitchFamily="18" charset="0"/>
                <a:ea typeface="+mn-ea"/>
                <a:cs typeface="Times New Roman" pitchFamily="18" charset="0"/>
              </a:rPr>
              <a:t>m=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+mn-lt"/>
                <a:ea typeface="+mn-ea"/>
              </a:rPr>
              <a:t>,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n&gt;0</a:t>
            </a:r>
            <a:r>
              <a:rPr lang="zh-CN" altLang="en-US" dirty="0">
                <a:latin typeface="+mn-ea"/>
                <a:ea typeface="+mn-ea"/>
              </a:rPr>
              <a:t>为只有一行的矩阵</a:t>
            </a: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2571736" y="1714488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641600" imgH="431800" progId="Equation.3">
                  <p:embed/>
                </p:oleObj>
              </mc:Choice>
              <mc:Fallback>
                <p:oleObj name="Equation" r:id="rId3" imgW="2641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714488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21"/>
          <p:cNvSpPr txBox="1">
            <a:spLocks noChangeArrowheads="1"/>
          </p:cNvSpPr>
          <p:nvPr/>
        </p:nvSpPr>
        <p:spPr bwMode="auto">
          <a:xfrm>
            <a:off x="1000100" y="2357430"/>
            <a:ext cx="45127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行矩阵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行向量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5123" name="Object 11"/>
          <p:cNvGraphicFramePr>
            <a:graphicFrameLocks noChangeAspect="1"/>
          </p:cNvGraphicFramePr>
          <p:nvPr/>
        </p:nvGraphicFramePr>
        <p:xfrm>
          <a:off x="1357290" y="4071942"/>
          <a:ext cx="1447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447800" imgH="2057400" progId="Equation.3">
                  <p:embed/>
                </p:oleObj>
              </mc:Choice>
              <mc:Fallback>
                <p:oleObj name="Equation" r:id="rId5" imgW="1447800" imgH="2057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071942"/>
                        <a:ext cx="1447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071538" y="3286124"/>
            <a:ext cx="50513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n=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,m&gt;0</a:t>
            </a:r>
            <a:r>
              <a:rPr lang="zh-CN" altLang="en-US" dirty="0">
                <a:latin typeface="+mn-ea"/>
                <a:ea typeface="+mn-ea"/>
              </a:rPr>
              <a:t>为只有一列的矩阵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143240" y="4786322"/>
            <a:ext cx="45127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列矩阵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列向量</a:t>
            </a:r>
            <a:r>
              <a:rPr lang="en-US" altLang="zh-CN" dirty="0">
                <a:latin typeface="+mn-ea"/>
                <a:ea typeface="+mn-ea"/>
              </a:rPr>
              <a:t>).</a:t>
            </a:r>
          </a:p>
        </p:txBody>
      </p:sp>
      <p:sp>
        <p:nvSpPr>
          <p:cNvPr id="512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四、几种特殊的矩阵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1060660</TotalTime>
  <Words>545</Words>
  <Application>Microsoft Office PowerPoint</Application>
  <PresentationFormat>全屏显示(4:3)</PresentationFormat>
  <Paragraphs>92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黑体</vt:lpstr>
      <vt:lpstr>华文行楷</vt:lpstr>
      <vt:lpstr>华文楷体</vt:lpstr>
      <vt:lpstr>楷体_GB2312</vt:lpstr>
      <vt:lpstr>隶书</vt:lpstr>
      <vt:lpstr>宋体</vt:lpstr>
      <vt:lpstr>Arial</vt:lpstr>
      <vt:lpstr>Garamond</vt:lpstr>
      <vt:lpstr>Times New Roman</vt:lpstr>
      <vt:lpstr>Webdings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720</cp:revision>
  <cp:lastPrinted>1601-01-01T00:00:00Z</cp:lastPrinted>
  <dcterms:created xsi:type="dcterms:W3CDTF">1601-01-01T00:00:00Z</dcterms:created>
  <dcterms:modified xsi:type="dcterms:W3CDTF">2016-04-28T11:24:08Z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