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68"/>
  </p:notesMasterIdLst>
  <p:sldIdLst>
    <p:sldId id="922" r:id="rId2"/>
    <p:sldId id="924" r:id="rId3"/>
    <p:sldId id="983" r:id="rId4"/>
    <p:sldId id="984" r:id="rId5"/>
    <p:sldId id="985" r:id="rId6"/>
    <p:sldId id="986" r:id="rId7"/>
    <p:sldId id="987" r:id="rId8"/>
    <p:sldId id="925" r:id="rId9"/>
    <p:sldId id="926" r:id="rId10"/>
    <p:sldId id="927" r:id="rId11"/>
    <p:sldId id="967" r:id="rId12"/>
    <p:sldId id="928" r:id="rId13"/>
    <p:sldId id="929" r:id="rId14"/>
    <p:sldId id="966" r:id="rId15"/>
    <p:sldId id="968" r:id="rId16"/>
    <p:sldId id="970" r:id="rId17"/>
    <p:sldId id="971" r:id="rId18"/>
    <p:sldId id="972" r:id="rId19"/>
    <p:sldId id="988" r:id="rId20"/>
    <p:sldId id="989" r:id="rId21"/>
    <p:sldId id="990" r:id="rId22"/>
    <p:sldId id="991" r:id="rId23"/>
    <p:sldId id="992" r:id="rId24"/>
    <p:sldId id="930" r:id="rId25"/>
    <p:sldId id="931" r:id="rId26"/>
    <p:sldId id="932" r:id="rId27"/>
    <p:sldId id="933" r:id="rId28"/>
    <p:sldId id="934" r:id="rId29"/>
    <p:sldId id="935" r:id="rId30"/>
    <p:sldId id="973" r:id="rId31"/>
    <p:sldId id="975" r:id="rId32"/>
    <p:sldId id="976" r:id="rId33"/>
    <p:sldId id="1002" r:id="rId34"/>
    <p:sldId id="938" r:id="rId35"/>
    <p:sldId id="939" r:id="rId36"/>
    <p:sldId id="940" r:id="rId37"/>
    <p:sldId id="941" r:id="rId38"/>
    <p:sldId id="942" r:id="rId39"/>
    <p:sldId id="943" r:id="rId40"/>
    <p:sldId id="944" r:id="rId41"/>
    <p:sldId id="945" r:id="rId42"/>
    <p:sldId id="946" r:id="rId43"/>
    <p:sldId id="947" r:id="rId44"/>
    <p:sldId id="948" r:id="rId45"/>
    <p:sldId id="949" r:id="rId46"/>
    <p:sldId id="950" r:id="rId47"/>
    <p:sldId id="965" r:id="rId48"/>
    <p:sldId id="951" r:id="rId49"/>
    <p:sldId id="977" r:id="rId50"/>
    <p:sldId id="953" r:id="rId51"/>
    <p:sldId id="954" r:id="rId52"/>
    <p:sldId id="955" r:id="rId53"/>
    <p:sldId id="978" r:id="rId54"/>
    <p:sldId id="957" r:id="rId55"/>
    <p:sldId id="958" r:id="rId56"/>
    <p:sldId id="959" r:id="rId57"/>
    <p:sldId id="979" r:id="rId58"/>
    <p:sldId id="960" r:id="rId59"/>
    <p:sldId id="961" r:id="rId60"/>
    <p:sldId id="1007" r:id="rId61"/>
    <p:sldId id="1006" r:id="rId62"/>
    <p:sldId id="982" r:id="rId63"/>
    <p:sldId id="962" r:id="rId64"/>
    <p:sldId id="980" r:id="rId65"/>
    <p:sldId id="964" r:id="rId66"/>
    <p:sldId id="1003" r:id="rId6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5050"/>
    <a:srgbClr val="800080"/>
    <a:srgbClr val="FFFF00"/>
    <a:srgbClr val="669900"/>
    <a:srgbClr val="33CC3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3" autoAdjust="0"/>
    <p:restoredTop sz="85294" autoAdjust="0"/>
  </p:normalViewPr>
  <p:slideViewPr>
    <p:cSldViewPr>
      <p:cViewPr varScale="1">
        <p:scale>
          <a:sx n="63" d="100"/>
          <a:sy n="63" d="100"/>
        </p:scale>
        <p:origin x="15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10" Type="http://schemas.openxmlformats.org/officeDocument/2006/relationships/image" Target="../media/image65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Relationship Id="rId9" Type="http://schemas.openxmlformats.org/officeDocument/2006/relationships/image" Target="../media/image77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12" Type="http://schemas.openxmlformats.org/officeDocument/2006/relationships/image" Target="../media/image89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11" Type="http://schemas.openxmlformats.org/officeDocument/2006/relationships/image" Target="../media/image88.wmf"/><Relationship Id="rId5" Type="http://schemas.openxmlformats.org/officeDocument/2006/relationships/image" Target="../media/image82.wmf"/><Relationship Id="rId10" Type="http://schemas.openxmlformats.org/officeDocument/2006/relationships/image" Target="../media/image87.wmf"/><Relationship Id="rId4" Type="http://schemas.openxmlformats.org/officeDocument/2006/relationships/image" Target="../media/image81.wmf"/><Relationship Id="rId9" Type="http://schemas.openxmlformats.org/officeDocument/2006/relationships/image" Target="../media/image8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0.wmf"/><Relationship Id="rId5" Type="http://schemas.openxmlformats.org/officeDocument/2006/relationships/image" Target="../media/image122.wmf"/><Relationship Id="rId4" Type="http://schemas.openxmlformats.org/officeDocument/2006/relationships/image" Target="../media/image12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image" Target="../media/image139.wmf"/><Relationship Id="rId7" Type="http://schemas.openxmlformats.org/officeDocument/2006/relationships/image" Target="../media/image143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4" Type="http://schemas.openxmlformats.org/officeDocument/2006/relationships/image" Target="../media/image16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wmf"/><Relationship Id="rId1" Type="http://schemas.openxmlformats.org/officeDocument/2006/relationships/image" Target="../media/image169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4" Type="http://schemas.openxmlformats.org/officeDocument/2006/relationships/image" Target="../media/image167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4" Type="http://schemas.openxmlformats.org/officeDocument/2006/relationships/image" Target="../media/image186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13" Type="http://schemas.openxmlformats.org/officeDocument/2006/relationships/image" Target="../media/image199.wmf"/><Relationship Id="rId3" Type="http://schemas.openxmlformats.org/officeDocument/2006/relationships/image" Target="../media/image189.wmf"/><Relationship Id="rId7" Type="http://schemas.openxmlformats.org/officeDocument/2006/relationships/image" Target="../media/image193.wmf"/><Relationship Id="rId12" Type="http://schemas.openxmlformats.org/officeDocument/2006/relationships/image" Target="../media/image198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6" Type="http://schemas.openxmlformats.org/officeDocument/2006/relationships/image" Target="../media/image192.wmf"/><Relationship Id="rId11" Type="http://schemas.openxmlformats.org/officeDocument/2006/relationships/image" Target="../media/image197.wmf"/><Relationship Id="rId5" Type="http://schemas.openxmlformats.org/officeDocument/2006/relationships/image" Target="../media/image191.wmf"/><Relationship Id="rId10" Type="http://schemas.openxmlformats.org/officeDocument/2006/relationships/image" Target="../media/image196.wmf"/><Relationship Id="rId4" Type="http://schemas.openxmlformats.org/officeDocument/2006/relationships/image" Target="../media/image190.wmf"/><Relationship Id="rId9" Type="http://schemas.openxmlformats.org/officeDocument/2006/relationships/image" Target="../media/image195.wmf"/><Relationship Id="rId14" Type="http://schemas.openxmlformats.org/officeDocument/2006/relationships/image" Target="../media/image200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wmf"/><Relationship Id="rId2" Type="http://schemas.openxmlformats.org/officeDocument/2006/relationships/image" Target="../media/image202.wmf"/><Relationship Id="rId1" Type="http://schemas.openxmlformats.org/officeDocument/2006/relationships/image" Target="../media/image201.wmf"/><Relationship Id="rId5" Type="http://schemas.openxmlformats.org/officeDocument/2006/relationships/image" Target="../media/image205.wmf"/><Relationship Id="rId4" Type="http://schemas.openxmlformats.org/officeDocument/2006/relationships/image" Target="../media/image20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wmf"/><Relationship Id="rId2" Type="http://schemas.openxmlformats.org/officeDocument/2006/relationships/image" Target="../media/image207.wmf"/><Relationship Id="rId1" Type="http://schemas.openxmlformats.org/officeDocument/2006/relationships/image" Target="../media/image206.wmf"/><Relationship Id="rId4" Type="http://schemas.openxmlformats.org/officeDocument/2006/relationships/image" Target="../media/image209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emf"/><Relationship Id="rId2" Type="http://schemas.openxmlformats.org/officeDocument/2006/relationships/image" Target="../media/image211.emf"/><Relationship Id="rId1" Type="http://schemas.openxmlformats.org/officeDocument/2006/relationships/image" Target="../media/image210.e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wmf"/><Relationship Id="rId3" Type="http://schemas.openxmlformats.org/officeDocument/2006/relationships/image" Target="../media/image215.wmf"/><Relationship Id="rId7" Type="http://schemas.openxmlformats.org/officeDocument/2006/relationships/image" Target="../media/image219.w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Relationship Id="rId6" Type="http://schemas.openxmlformats.org/officeDocument/2006/relationships/image" Target="../media/image218.wmf"/><Relationship Id="rId5" Type="http://schemas.openxmlformats.org/officeDocument/2006/relationships/image" Target="../media/image217.wmf"/><Relationship Id="rId4" Type="http://schemas.openxmlformats.org/officeDocument/2006/relationships/image" Target="../media/image216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wmf"/><Relationship Id="rId2" Type="http://schemas.openxmlformats.org/officeDocument/2006/relationships/image" Target="../media/image222.wmf"/><Relationship Id="rId1" Type="http://schemas.openxmlformats.org/officeDocument/2006/relationships/image" Target="../media/image221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wmf"/><Relationship Id="rId2" Type="http://schemas.openxmlformats.org/officeDocument/2006/relationships/image" Target="../media/image225.wmf"/><Relationship Id="rId1" Type="http://schemas.openxmlformats.org/officeDocument/2006/relationships/image" Target="../media/image224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wmf"/><Relationship Id="rId7" Type="http://schemas.openxmlformats.org/officeDocument/2006/relationships/image" Target="../media/image232.wmf"/><Relationship Id="rId2" Type="http://schemas.openxmlformats.org/officeDocument/2006/relationships/image" Target="../media/image11.wmf"/><Relationship Id="rId1" Type="http://schemas.openxmlformats.org/officeDocument/2006/relationships/image" Target="../media/image227.wmf"/><Relationship Id="rId6" Type="http://schemas.openxmlformats.org/officeDocument/2006/relationships/image" Target="../media/image231.wmf"/><Relationship Id="rId5" Type="http://schemas.openxmlformats.org/officeDocument/2006/relationships/image" Target="../media/image230.wmf"/><Relationship Id="rId4" Type="http://schemas.openxmlformats.org/officeDocument/2006/relationships/image" Target="../media/image229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wmf"/><Relationship Id="rId2" Type="http://schemas.openxmlformats.org/officeDocument/2006/relationships/image" Target="../media/image234.wmf"/><Relationship Id="rId1" Type="http://schemas.openxmlformats.org/officeDocument/2006/relationships/image" Target="../media/image233.wmf"/><Relationship Id="rId5" Type="http://schemas.openxmlformats.org/officeDocument/2006/relationships/image" Target="../media/image237.wmf"/><Relationship Id="rId4" Type="http://schemas.openxmlformats.org/officeDocument/2006/relationships/image" Target="../media/image236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wmf"/><Relationship Id="rId3" Type="http://schemas.openxmlformats.org/officeDocument/2006/relationships/image" Target="../media/image240.wmf"/><Relationship Id="rId7" Type="http://schemas.openxmlformats.org/officeDocument/2006/relationships/image" Target="../media/image244.wmf"/><Relationship Id="rId2" Type="http://schemas.openxmlformats.org/officeDocument/2006/relationships/image" Target="../media/image239.wmf"/><Relationship Id="rId1" Type="http://schemas.openxmlformats.org/officeDocument/2006/relationships/image" Target="../media/image238.wmf"/><Relationship Id="rId6" Type="http://schemas.openxmlformats.org/officeDocument/2006/relationships/image" Target="../media/image243.wmf"/><Relationship Id="rId5" Type="http://schemas.openxmlformats.org/officeDocument/2006/relationships/image" Target="../media/image242.wmf"/><Relationship Id="rId4" Type="http://schemas.openxmlformats.org/officeDocument/2006/relationships/image" Target="../media/image241.wmf"/><Relationship Id="rId9" Type="http://schemas.openxmlformats.org/officeDocument/2006/relationships/image" Target="../media/image246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wmf"/><Relationship Id="rId13" Type="http://schemas.openxmlformats.org/officeDocument/2006/relationships/image" Target="../media/image258.wmf"/><Relationship Id="rId3" Type="http://schemas.openxmlformats.org/officeDocument/2006/relationships/image" Target="../media/image248.wmf"/><Relationship Id="rId7" Type="http://schemas.openxmlformats.org/officeDocument/2006/relationships/image" Target="../media/image252.wmf"/><Relationship Id="rId12" Type="http://schemas.openxmlformats.org/officeDocument/2006/relationships/image" Target="../media/image257.wmf"/><Relationship Id="rId2" Type="http://schemas.openxmlformats.org/officeDocument/2006/relationships/image" Target="../media/image247.wmf"/><Relationship Id="rId1" Type="http://schemas.openxmlformats.org/officeDocument/2006/relationships/image" Target="../media/image240.wmf"/><Relationship Id="rId6" Type="http://schemas.openxmlformats.org/officeDocument/2006/relationships/image" Target="../media/image251.wmf"/><Relationship Id="rId11" Type="http://schemas.openxmlformats.org/officeDocument/2006/relationships/image" Target="../media/image256.wmf"/><Relationship Id="rId5" Type="http://schemas.openxmlformats.org/officeDocument/2006/relationships/image" Target="../media/image250.wmf"/><Relationship Id="rId15" Type="http://schemas.openxmlformats.org/officeDocument/2006/relationships/image" Target="../media/image260.wmf"/><Relationship Id="rId10" Type="http://schemas.openxmlformats.org/officeDocument/2006/relationships/image" Target="../media/image255.wmf"/><Relationship Id="rId4" Type="http://schemas.openxmlformats.org/officeDocument/2006/relationships/image" Target="../media/image249.wmf"/><Relationship Id="rId9" Type="http://schemas.openxmlformats.org/officeDocument/2006/relationships/image" Target="../media/image254.wmf"/><Relationship Id="rId14" Type="http://schemas.openxmlformats.org/officeDocument/2006/relationships/image" Target="../media/image259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wmf"/><Relationship Id="rId3" Type="http://schemas.openxmlformats.org/officeDocument/2006/relationships/image" Target="../media/image241.wmf"/><Relationship Id="rId7" Type="http://schemas.openxmlformats.org/officeDocument/2006/relationships/image" Target="../media/image262.wmf"/><Relationship Id="rId2" Type="http://schemas.openxmlformats.org/officeDocument/2006/relationships/image" Target="../media/image240.wmf"/><Relationship Id="rId1" Type="http://schemas.openxmlformats.org/officeDocument/2006/relationships/image" Target="../media/image239.wmf"/><Relationship Id="rId6" Type="http://schemas.openxmlformats.org/officeDocument/2006/relationships/image" Target="../media/image261.wmf"/><Relationship Id="rId5" Type="http://schemas.openxmlformats.org/officeDocument/2006/relationships/image" Target="../media/image243.wmf"/><Relationship Id="rId4" Type="http://schemas.openxmlformats.org/officeDocument/2006/relationships/image" Target="../media/image24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wmf"/><Relationship Id="rId3" Type="http://schemas.openxmlformats.org/officeDocument/2006/relationships/image" Target="../media/image266.wmf"/><Relationship Id="rId7" Type="http://schemas.openxmlformats.org/officeDocument/2006/relationships/image" Target="../media/image270.wmf"/><Relationship Id="rId2" Type="http://schemas.openxmlformats.org/officeDocument/2006/relationships/image" Target="../media/image265.wmf"/><Relationship Id="rId1" Type="http://schemas.openxmlformats.org/officeDocument/2006/relationships/image" Target="../media/image264.wmf"/><Relationship Id="rId6" Type="http://schemas.openxmlformats.org/officeDocument/2006/relationships/image" Target="../media/image269.wmf"/><Relationship Id="rId5" Type="http://schemas.openxmlformats.org/officeDocument/2006/relationships/image" Target="../media/image268.wmf"/><Relationship Id="rId10" Type="http://schemas.openxmlformats.org/officeDocument/2006/relationships/image" Target="../media/image273.wmf"/><Relationship Id="rId4" Type="http://schemas.openxmlformats.org/officeDocument/2006/relationships/image" Target="../media/image267.wmf"/><Relationship Id="rId9" Type="http://schemas.openxmlformats.org/officeDocument/2006/relationships/image" Target="../media/image272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wmf"/><Relationship Id="rId3" Type="http://schemas.openxmlformats.org/officeDocument/2006/relationships/image" Target="../media/image276.emf"/><Relationship Id="rId7" Type="http://schemas.openxmlformats.org/officeDocument/2006/relationships/image" Target="../media/image280.wmf"/><Relationship Id="rId2" Type="http://schemas.openxmlformats.org/officeDocument/2006/relationships/image" Target="../media/image275.emf"/><Relationship Id="rId1" Type="http://schemas.openxmlformats.org/officeDocument/2006/relationships/image" Target="../media/image274.emf"/><Relationship Id="rId6" Type="http://schemas.openxmlformats.org/officeDocument/2006/relationships/image" Target="../media/image279.emf"/><Relationship Id="rId5" Type="http://schemas.openxmlformats.org/officeDocument/2006/relationships/image" Target="../media/image278.emf"/><Relationship Id="rId4" Type="http://schemas.openxmlformats.org/officeDocument/2006/relationships/image" Target="../media/image277.e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4.wmf"/><Relationship Id="rId2" Type="http://schemas.openxmlformats.org/officeDocument/2006/relationships/image" Target="../media/image283.wmf"/><Relationship Id="rId1" Type="http://schemas.openxmlformats.org/officeDocument/2006/relationships/image" Target="../media/image282.wmf"/><Relationship Id="rId4" Type="http://schemas.openxmlformats.org/officeDocument/2006/relationships/image" Target="../media/image285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8.wmf"/><Relationship Id="rId2" Type="http://schemas.openxmlformats.org/officeDocument/2006/relationships/image" Target="../media/image287.wmf"/><Relationship Id="rId1" Type="http://schemas.openxmlformats.org/officeDocument/2006/relationships/image" Target="../media/image286.wmf"/><Relationship Id="rId5" Type="http://schemas.openxmlformats.org/officeDocument/2006/relationships/image" Target="../media/image290.wmf"/><Relationship Id="rId4" Type="http://schemas.openxmlformats.org/officeDocument/2006/relationships/image" Target="../media/image289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wmf"/><Relationship Id="rId3" Type="http://schemas.openxmlformats.org/officeDocument/2006/relationships/image" Target="../media/image293.wmf"/><Relationship Id="rId7" Type="http://schemas.openxmlformats.org/officeDocument/2006/relationships/image" Target="../media/image297.wmf"/><Relationship Id="rId12" Type="http://schemas.openxmlformats.org/officeDocument/2006/relationships/image" Target="../media/image302.wmf"/><Relationship Id="rId2" Type="http://schemas.openxmlformats.org/officeDocument/2006/relationships/image" Target="../media/image292.wmf"/><Relationship Id="rId1" Type="http://schemas.openxmlformats.org/officeDocument/2006/relationships/image" Target="../media/image291.wmf"/><Relationship Id="rId6" Type="http://schemas.openxmlformats.org/officeDocument/2006/relationships/image" Target="../media/image296.wmf"/><Relationship Id="rId11" Type="http://schemas.openxmlformats.org/officeDocument/2006/relationships/image" Target="../media/image301.wmf"/><Relationship Id="rId5" Type="http://schemas.openxmlformats.org/officeDocument/2006/relationships/image" Target="../media/image295.wmf"/><Relationship Id="rId10" Type="http://schemas.openxmlformats.org/officeDocument/2006/relationships/image" Target="../media/image300.wmf"/><Relationship Id="rId4" Type="http://schemas.openxmlformats.org/officeDocument/2006/relationships/image" Target="../media/image294.wmf"/><Relationship Id="rId9" Type="http://schemas.openxmlformats.org/officeDocument/2006/relationships/image" Target="../media/image299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wmf"/><Relationship Id="rId2" Type="http://schemas.openxmlformats.org/officeDocument/2006/relationships/image" Target="../media/image303.wmf"/><Relationship Id="rId1" Type="http://schemas.openxmlformats.org/officeDocument/2006/relationships/image" Target="../media/image2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24.wmf"/><Relationship Id="rId4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5" Type="http://schemas.openxmlformats.org/officeDocument/2006/relationships/image" Target="../media/image46.wmf"/><Relationship Id="rId4" Type="http://schemas.openxmlformats.org/officeDocument/2006/relationships/image" Target="../media/image4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4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4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8011D29-61E9-4134-9DB4-66768F9F43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1123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63810D-C321-4754-AAB7-53D8E0805DA3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135481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对角阵相乘满足交换律</a:t>
            </a:r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D6C085-A4E7-4F95-B097-631C9BFC8617}" type="slidenum">
              <a:rPr lang="en-US" altLang="zh-CN" smtClean="0"/>
              <a:pPr/>
              <a:t>46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57683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1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772400" y="152400"/>
            <a:ext cx="7302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3.e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5.emf"/><Relationship Id="rId4" Type="http://schemas.openxmlformats.org/officeDocument/2006/relationships/image" Target="../media/image42.emf"/><Relationship Id="rId9" Type="http://schemas.openxmlformats.org/officeDocument/2006/relationships/oleObject" Target="../embeddings/oleObject4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7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4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1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5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63.wmf"/><Relationship Id="rId3" Type="http://schemas.openxmlformats.org/officeDocument/2006/relationships/oleObject" Target="../embeddings/oleObject52.bin"/><Relationship Id="rId21" Type="http://schemas.openxmlformats.org/officeDocument/2006/relationships/oleObject" Target="../embeddings/oleObject61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.wmf"/><Relationship Id="rId20" Type="http://schemas.openxmlformats.org/officeDocument/2006/relationships/image" Target="../media/image64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59.wmf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61.wmf"/><Relationship Id="rId22" Type="http://schemas.openxmlformats.org/officeDocument/2006/relationships/image" Target="../media/image6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6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76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3.wmf"/><Relationship Id="rId1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5.wmf"/><Relationship Id="rId20" Type="http://schemas.openxmlformats.org/officeDocument/2006/relationships/image" Target="../media/image77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10" Type="http://schemas.openxmlformats.org/officeDocument/2006/relationships/image" Target="../media/image72.wmf"/><Relationship Id="rId19" Type="http://schemas.openxmlformats.org/officeDocument/2006/relationships/oleObject" Target="../embeddings/oleObject73.bin"/><Relationship Id="rId4" Type="http://schemas.openxmlformats.org/officeDocument/2006/relationships/image" Target="../media/image69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7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85.wmf"/><Relationship Id="rId26" Type="http://schemas.openxmlformats.org/officeDocument/2006/relationships/image" Target="../media/image89.wmf"/><Relationship Id="rId3" Type="http://schemas.openxmlformats.org/officeDocument/2006/relationships/oleObject" Target="../embeddings/oleObject74.bin"/><Relationship Id="rId21" Type="http://schemas.openxmlformats.org/officeDocument/2006/relationships/oleObject" Target="../embeddings/oleObject83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81.bin"/><Relationship Id="rId25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wmf"/><Relationship Id="rId20" Type="http://schemas.openxmlformats.org/officeDocument/2006/relationships/image" Target="../media/image86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78.bin"/><Relationship Id="rId24" Type="http://schemas.openxmlformats.org/officeDocument/2006/relationships/image" Target="../media/image88.wmf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4.bin"/><Relationship Id="rId10" Type="http://schemas.openxmlformats.org/officeDocument/2006/relationships/image" Target="../media/image81.wmf"/><Relationship Id="rId19" Type="http://schemas.openxmlformats.org/officeDocument/2006/relationships/oleObject" Target="../embeddings/oleObject82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83.wmf"/><Relationship Id="rId22" Type="http://schemas.openxmlformats.org/officeDocument/2006/relationships/image" Target="../media/image87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91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6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97.wmf"/><Relationship Id="rId9" Type="http://schemas.openxmlformats.org/officeDocument/2006/relationships/oleObject" Target="../embeddings/oleObject9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0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00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image" Target="../media/image109.wmf"/><Relationship Id="rId18" Type="http://schemas.openxmlformats.org/officeDocument/2006/relationships/oleObject" Target="../embeddings/oleObject110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6.wmf"/><Relationship Id="rId12" Type="http://schemas.openxmlformats.org/officeDocument/2006/relationships/oleObject" Target="../embeddings/oleObject106.bin"/><Relationship Id="rId17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0.wmf"/><Relationship Id="rId20" Type="http://schemas.openxmlformats.org/officeDocument/2006/relationships/oleObject" Target="../embeddings/oleObject111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108.wmf"/><Relationship Id="rId5" Type="http://schemas.openxmlformats.org/officeDocument/2006/relationships/image" Target="../media/image105.wmf"/><Relationship Id="rId15" Type="http://schemas.openxmlformats.org/officeDocument/2006/relationships/oleObject" Target="../embeddings/oleObject108.bin"/><Relationship Id="rId10" Type="http://schemas.openxmlformats.org/officeDocument/2006/relationships/oleObject" Target="../embeddings/oleObject105.bin"/><Relationship Id="rId19" Type="http://schemas.openxmlformats.org/officeDocument/2006/relationships/image" Target="../media/image111.wmf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107.wmf"/><Relationship Id="rId14" Type="http://schemas.openxmlformats.org/officeDocument/2006/relationships/oleObject" Target="../embeddings/oleObject10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117.bin"/><Relationship Id="rId18" Type="http://schemas.openxmlformats.org/officeDocument/2006/relationships/image" Target="../media/image119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16.wmf"/><Relationship Id="rId17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8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10" Type="http://schemas.openxmlformats.org/officeDocument/2006/relationships/image" Target="../media/image115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1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120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2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0" Type="http://schemas.openxmlformats.org/officeDocument/2006/relationships/image" Target="../media/image124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24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131.bin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2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29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30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oleObject" Target="../embeddings/oleObject137.bin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0" Type="http://schemas.openxmlformats.org/officeDocument/2006/relationships/image" Target="../media/image134.wmf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36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144.wmf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41.wmf"/><Relationship Id="rId17" Type="http://schemas.openxmlformats.org/officeDocument/2006/relationships/oleObject" Target="../embeddings/oleObject145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43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10" Type="http://schemas.openxmlformats.org/officeDocument/2006/relationships/image" Target="../media/image140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42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51.bin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4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5" Type="http://schemas.openxmlformats.org/officeDocument/2006/relationships/image" Target="../media/image150.wmf"/><Relationship Id="rId10" Type="http://schemas.openxmlformats.org/officeDocument/2006/relationships/image" Target="../media/image148.wmf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49.bin"/><Relationship Id="rId14" Type="http://schemas.openxmlformats.org/officeDocument/2006/relationships/oleObject" Target="../embeddings/oleObject152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5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154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160.bin"/><Relationship Id="rId10" Type="http://schemas.openxmlformats.org/officeDocument/2006/relationships/image" Target="../media/image160.wmf"/><Relationship Id="rId4" Type="http://schemas.openxmlformats.org/officeDocument/2006/relationships/image" Target="../media/image157.wmf"/><Relationship Id="rId9" Type="http://schemas.openxmlformats.org/officeDocument/2006/relationships/oleObject" Target="../embeddings/oleObject162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64.bin"/><Relationship Id="rId4" Type="http://schemas.openxmlformats.org/officeDocument/2006/relationships/image" Target="../media/image161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6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170.bin"/><Relationship Id="rId5" Type="http://schemas.openxmlformats.org/officeDocument/2006/relationships/oleObject" Target="../embeddings/oleObject167.bin"/><Relationship Id="rId10" Type="http://schemas.openxmlformats.org/officeDocument/2006/relationships/image" Target="../media/image167.wmf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69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70.wmf"/><Relationship Id="rId5" Type="http://schemas.openxmlformats.org/officeDocument/2006/relationships/oleObject" Target="../embeddings/oleObject172.bin"/><Relationship Id="rId4" Type="http://schemas.openxmlformats.org/officeDocument/2006/relationships/image" Target="../media/image169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72.wmf"/><Relationship Id="rId5" Type="http://schemas.openxmlformats.org/officeDocument/2006/relationships/oleObject" Target="../embeddings/oleObject174.bin"/><Relationship Id="rId10" Type="http://schemas.openxmlformats.org/officeDocument/2006/relationships/image" Target="../media/image167.wmf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176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9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7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78.bin"/><Relationship Id="rId5" Type="http://schemas.openxmlformats.org/officeDocument/2006/relationships/image" Target="../media/image174.wmf"/><Relationship Id="rId4" Type="http://schemas.openxmlformats.org/officeDocument/2006/relationships/oleObject" Target="../embeddings/oleObject177.bin"/><Relationship Id="rId9" Type="http://schemas.openxmlformats.org/officeDocument/2006/relationships/image" Target="../media/image176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7" Type="http://schemas.openxmlformats.org/officeDocument/2006/relationships/image" Target="../media/image182.wmf"/><Relationship Id="rId2" Type="http://schemas.openxmlformats.org/officeDocument/2006/relationships/image" Target="../media/image177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1.wmf"/><Relationship Id="rId5" Type="http://schemas.openxmlformats.org/officeDocument/2006/relationships/image" Target="../media/image180.wmf"/><Relationship Id="rId4" Type="http://schemas.openxmlformats.org/officeDocument/2006/relationships/image" Target="../media/image179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84.wmf"/><Relationship Id="rId5" Type="http://schemas.openxmlformats.org/officeDocument/2006/relationships/oleObject" Target="../embeddings/oleObject181.bin"/><Relationship Id="rId10" Type="http://schemas.openxmlformats.org/officeDocument/2006/relationships/image" Target="../media/image186.wmf"/><Relationship Id="rId4" Type="http://schemas.openxmlformats.org/officeDocument/2006/relationships/image" Target="../media/image183.wmf"/><Relationship Id="rId9" Type="http://schemas.openxmlformats.org/officeDocument/2006/relationships/oleObject" Target="../embeddings/oleObject183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13" Type="http://schemas.openxmlformats.org/officeDocument/2006/relationships/oleObject" Target="../embeddings/oleObject189.bin"/><Relationship Id="rId18" Type="http://schemas.openxmlformats.org/officeDocument/2006/relationships/image" Target="../media/image194.wmf"/><Relationship Id="rId26" Type="http://schemas.openxmlformats.org/officeDocument/2006/relationships/image" Target="../media/image198.wmf"/><Relationship Id="rId3" Type="http://schemas.openxmlformats.org/officeDocument/2006/relationships/oleObject" Target="../embeddings/oleObject184.bin"/><Relationship Id="rId21" Type="http://schemas.openxmlformats.org/officeDocument/2006/relationships/oleObject" Target="../embeddings/oleObject193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91.wmf"/><Relationship Id="rId17" Type="http://schemas.openxmlformats.org/officeDocument/2006/relationships/oleObject" Target="../embeddings/oleObject191.bin"/><Relationship Id="rId25" Type="http://schemas.openxmlformats.org/officeDocument/2006/relationships/oleObject" Target="../embeddings/oleObject19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3.wmf"/><Relationship Id="rId20" Type="http://schemas.openxmlformats.org/officeDocument/2006/relationships/image" Target="../media/image195.wmf"/><Relationship Id="rId29" Type="http://schemas.openxmlformats.org/officeDocument/2006/relationships/oleObject" Target="../embeddings/oleObject197.bin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88.wmf"/><Relationship Id="rId11" Type="http://schemas.openxmlformats.org/officeDocument/2006/relationships/oleObject" Target="../embeddings/oleObject188.bin"/><Relationship Id="rId24" Type="http://schemas.openxmlformats.org/officeDocument/2006/relationships/image" Target="../media/image197.wmf"/><Relationship Id="rId5" Type="http://schemas.openxmlformats.org/officeDocument/2006/relationships/oleObject" Target="../embeddings/oleObject185.bin"/><Relationship Id="rId15" Type="http://schemas.openxmlformats.org/officeDocument/2006/relationships/oleObject" Target="../embeddings/oleObject190.bin"/><Relationship Id="rId23" Type="http://schemas.openxmlformats.org/officeDocument/2006/relationships/oleObject" Target="../embeddings/oleObject194.bin"/><Relationship Id="rId28" Type="http://schemas.openxmlformats.org/officeDocument/2006/relationships/image" Target="../media/image199.wmf"/><Relationship Id="rId10" Type="http://schemas.openxmlformats.org/officeDocument/2006/relationships/image" Target="../media/image190.wmf"/><Relationship Id="rId19" Type="http://schemas.openxmlformats.org/officeDocument/2006/relationships/oleObject" Target="../embeddings/oleObject192.bin"/><Relationship Id="rId4" Type="http://schemas.openxmlformats.org/officeDocument/2006/relationships/image" Target="../media/image187.wmf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192.wmf"/><Relationship Id="rId22" Type="http://schemas.openxmlformats.org/officeDocument/2006/relationships/image" Target="../media/image196.wmf"/><Relationship Id="rId27" Type="http://schemas.openxmlformats.org/officeDocument/2006/relationships/oleObject" Target="../embeddings/oleObject196.bin"/><Relationship Id="rId30" Type="http://schemas.openxmlformats.org/officeDocument/2006/relationships/image" Target="../media/image200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0.bin"/><Relationship Id="rId12" Type="http://schemas.openxmlformats.org/officeDocument/2006/relationships/image" Target="../media/image20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02.wmf"/><Relationship Id="rId11" Type="http://schemas.openxmlformats.org/officeDocument/2006/relationships/oleObject" Target="../embeddings/oleObject202.bin"/><Relationship Id="rId5" Type="http://schemas.openxmlformats.org/officeDocument/2006/relationships/oleObject" Target="../embeddings/oleObject199.bin"/><Relationship Id="rId10" Type="http://schemas.openxmlformats.org/officeDocument/2006/relationships/image" Target="../media/image204.wmf"/><Relationship Id="rId4" Type="http://schemas.openxmlformats.org/officeDocument/2006/relationships/image" Target="../media/image201.wmf"/><Relationship Id="rId9" Type="http://schemas.openxmlformats.org/officeDocument/2006/relationships/oleObject" Target="../embeddings/oleObject201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3" Type="http://schemas.openxmlformats.org/officeDocument/2006/relationships/oleObject" Target="../embeddings/oleObject203.bin"/><Relationship Id="rId7" Type="http://schemas.openxmlformats.org/officeDocument/2006/relationships/oleObject" Target="../embeddings/oleObject20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07.wmf"/><Relationship Id="rId5" Type="http://schemas.openxmlformats.org/officeDocument/2006/relationships/oleObject" Target="../embeddings/oleObject204.bin"/><Relationship Id="rId10" Type="http://schemas.openxmlformats.org/officeDocument/2006/relationships/image" Target="../media/image209.wmf"/><Relationship Id="rId4" Type="http://schemas.openxmlformats.org/officeDocument/2006/relationships/image" Target="../media/image206.wmf"/><Relationship Id="rId9" Type="http://schemas.openxmlformats.org/officeDocument/2006/relationships/oleObject" Target="../embeddings/oleObject206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emf"/><Relationship Id="rId3" Type="http://schemas.openxmlformats.org/officeDocument/2006/relationships/oleObject" Target="../embeddings/oleObject207.bin"/><Relationship Id="rId7" Type="http://schemas.openxmlformats.org/officeDocument/2006/relationships/oleObject" Target="../embeddings/oleObject2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11.emf"/><Relationship Id="rId5" Type="http://schemas.openxmlformats.org/officeDocument/2006/relationships/oleObject" Target="../embeddings/oleObject208.bin"/><Relationship Id="rId4" Type="http://schemas.openxmlformats.org/officeDocument/2006/relationships/image" Target="../media/image210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13" Type="http://schemas.openxmlformats.org/officeDocument/2006/relationships/oleObject" Target="../embeddings/oleObject215.bin"/><Relationship Id="rId18" Type="http://schemas.openxmlformats.org/officeDocument/2006/relationships/image" Target="../media/image220.wmf"/><Relationship Id="rId3" Type="http://schemas.openxmlformats.org/officeDocument/2006/relationships/oleObject" Target="../embeddings/oleObject210.bin"/><Relationship Id="rId7" Type="http://schemas.openxmlformats.org/officeDocument/2006/relationships/oleObject" Target="../embeddings/oleObject212.bin"/><Relationship Id="rId12" Type="http://schemas.openxmlformats.org/officeDocument/2006/relationships/image" Target="../media/image217.wmf"/><Relationship Id="rId17" Type="http://schemas.openxmlformats.org/officeDocument/2006/relationships/oleObject" Target="../embeddings/oleObject2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9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14.wmf"/><Relationship Id="rId11" Type="http://schemas.openxmlformats.org/officeDocument/2006/relationships/oleObject" Target="../embeddings/oleObject214.bin"/><Relationship Id="rId5" Type="http://schemas.openxmlformats.org/officeDocument/2006/relationships/oleObject" Target="../embeddings/oleObject211.bin"/><Relationship Id="rId15" Type="http://schemas.openxmlformats.org/officeDocument/2006/relationships/oleObject" Target="../embeddings/oleObject216.bin"/><Relationship Id="rId10" Type="http://schemas.openxmlformats.org/officeDocument/2006/relationships/image" Target="../media/image216.wmf"/><Relationship Id="rId4" Type="http://schemas.openxmlformats.org/officeDocument/2006/relationships/image" Target="../media/image213.wmf"/><Relationship Id="rId9" Type="http://schemas.openxmlformats.org/officeDocument/2006/relationships/oleObject" Target="../embeddings/oleObject213.bin"/><Relationship Id="rId14" Type="http://schemas.openxmlformats.org/officeDocument/2006/relationships/image" Target="../media/image218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3" Type="http://schemas.openxmlformats.org/officeDocument/2006/relationships/oleObject" Target="../embeddings/oleObject218.bin"/><Relationship Id="rId7" Type="http://schemas.openxmlformats.org/officeDocument/2006/relationships/oleObject" Target="../embeddings/oleObject2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22.wmf"/><Relationship Id="rId5" Type="http://schemas.openxmlformats.org/officeDocument/2006/relationships/oleObject" Target="../embeddings/oleObject219.bin"/><Relationship Id="rId4" Type="http://schemas.openxmlformats.org/officeDocument/2006/relationships/image" Target="../media/image221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3" Type="http://schemas.openxmlformats.org/officeDocument/2006/relationships/oleObject" Target="../embeddings/oleObject221.bin"/><Relationship Id="rId7" Type="http://schemas.openxmlformats.org/officeDocument/2006/relationships/oleObject" Target="../embeddings/oleObject22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25.wmf"/><Relationship Id="rId5" Type="http://schemas.openxmlformats.org/officeDocument/2006/relationships/oleObject" Target="../embeddings/oleObject222.bin"/><Relationship Id="rId4" Type="http://schemas.openxmlformats.org/officeDocument/2006/relationships/image" Target="../media/image224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7.bin"/><Relationship Id="rId13" Type="http://schemas.openxmlformats.org/officeDocument/2006/relationships/image" Target="../media/image230.wmf"/><Relationship Id="rId3" Type="http://schemas.openxmlformats.org/officeDocument/2006/relationships/oleObject" Target="../embeddings/oleObject224.bin"/><Relationship Id="rId7" Type="http://schemas.openxmlformats.org/officeDocument/2006/relationships/oleObject" Target="../embeddings/oleObject226.bin"/><Relationship Id="rId12" Type="http://schemas.openxmlformats.org/officeDocument/2006/relationships/oleObject" Target="../embeddings/oleObject229.bin"/><Relationship Id="rId17" Type="http://schemas.openxmlformats.org/officeDocument/2006/relationships/image" Target="../media/image23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1.bin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1.wmf"/><Relationship Id="rId11" Type="http://schemas.openxmlformats.org/officeDocument/2006/relationships/image" Target="../media/image229.wmf"/><Relationship Id="rId5" Type="http://schemas.openxmlformats.org/officeDocument/2006/relationships/oleObject" Target="../embeddings/oleObject225.bin"/><Relationship Id="rId15" Type="http://schemas.openxmlformats.org/officeDocument/2006/relationships/image" Target="../media/image231.wmf"/><Relationship Id="rId10" Type="http://schemas.openxmlformats.org/officeDocument/2006/relationships/oleObject" Target="../embeddings/oleObject228.bin"/><Relationship Id="rId4" Type="http://schemas.openxmlformats.org/officeDocument/2006/relationships/image" Target="../media/image227.wmf"/><Relationship Id="rId9" Type="http://schemas.openxmlformats.org/officeDocument/2006/relationships/image" Target="../media/image228.wmf"/><Relationship Id="rId14" Type="http://schemas.openxmlformats.org/officeDocument/2006/relationships/oleObject" Target="../embeddings/oleObject230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wmf"/><Relationship Id="rId3" Type="http://schemas.openxmlformats.org/officeDocument/2006/relationships/oleObject" Target="../embeddings/oleObject232.bin"/><Relationship Id="rId7" Type="http://schemas.openxmlformats.org/officeDocument/2006/relationships/oleObject" Target="../embeddings/oleObject234.bin"/><Relationship Id="rId12" Type="http://schemas.openxmlformats.org/officeDocument/2006/relationships/image" Target="../media/image2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34.wmf"/><Relationship Id="rId11" Type="http://schemas.openxmlformats.org/officeDocument/2006/relationships/oleObject" Target="../embeddings/oleObject236.bin"/><Relationship Id="rId5" Type="http://schemas.openxmlformats.org/officeDocument/2006/relationships/oleObject" Target="../embeddings/oleObject233.bin"/><Relationship Id="rId10" Type="http://schemas.openxmlformats.org/officeDocument/2006/relationships/image" Target="../media/image236.wmf"/><Relationship Id="rId4" Type="http://schemas.openxmlformats.org/officeDocument/2006/relationships/image" Target="../media/image233.wmf"/><Relationship Id="rId9" Type="http://schemas.openxmlformats.org/officeDocument/2006/relationships/oleObject" Target="../embeddings/oleObject235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wmf"/><Relationship Id="rId13" Type="http://schemas.openxmlformats.org/officeDocument/2006/relationships/oleObject" Target="../embeddings/oleObject242.bin"/><Relationship Id="rId18" Type="http://schemas.openxmlformats.org/officeDocument/2006/relationships/image" Target="../media/image245.wmf"/><Relationship Id="rId3" Type="http://schemas.openxmlformats.org/officeDocument/2006/relationships/oleObject" Target="../embeddings/oleObject237.bin"/><Relationship Id="rId7" Type="http://schemas.openxmlformats.org/officeDocument/2006/relationships/oleObject" Target="../embeddings/oleObject239.bin"/><Relationship Id="rId12" Type="http://schemas.openxmlformats.org/officeDocument/2006/relationships/image" Target="../media/image242.wmf"/><Relationship Id="rId17" Type="http://schemas.openxmlformats.org/officeDocument/2006/relationships/oleObject" Target="../embeddings/oleObject24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4.wmf"/><Relationship Id="rId20" Type="http://schemas.openxmlformats.org/officeDocument/2006/relationships/image" Target="../media/image246.w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39.wmf"/><Relationship Id="rId11" Type="http://schemas.openxmlformats.org/officeDocument/2006/relationships/oleObject" Target="../embeddings/oleObject241.bin"/><Relationship Id="rId5" Type="http://schemas.openxmlformats.org/officeDocument/2006/relationships/oleObject" Target="../embeddings/oleObject238.bin"/><Relationship Id="rId15" Type="http://schemas.openxmlformats.org/officeDocument/2006/relationships/oleObject" Target="../embeddings/oleObject243.bin"/><Relationship Id="rId10" Type="http://schemas.openxmlformats.org/officeDocument/2006/relationships/image" Target="../media/image241.wmf"/><Relationship Id="rId19" Type="http://schemas.openxmlformats.org/officeDocument/2006/relationships/oleObject" Target="../embeddings/oleObject245.bin"/><Relationship Id="rId4" Type="http://schemas.openxmlformats.org/officeDocument/2006/relationships/image" Target="../media/image238.wmf"/><Relationship Id="rId9" Type="http://schemas.openxmlformats.org/officeDocument/2006/relationships/oleObject" Target="../embeddings/oleObject240.bin"/><Relationship Id="rId14" Type="http://schemas.openxmlformats.org/officeDocument/2006/relationships/image" Target="../media/image243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wmf"/><Relationship Id="rId13" Type="http://schemas.openxmlformats.org/officeDocument/2006/relationships/oleObject" Target="../embeddings/oleObject251.bin"/><Relationship Id="rId18" Type="http://schemas.openxmlformats.org/officeDocument/2006/relationships/image" Target="../media/image253.wmf"/><Relationship Id="rId26" Type="http://schemas.openxmlformats.org/officeDocument/2006/relationships/image" Target="../media/image257.wmf"/><Relationship Id="rId3" Type="http://schemas.openxmlformats.org/officeDocument/2006/relationships/oleObject" Target="../embeddings/oleObject246.bin"/><Relationship Id="rId21" Type="http://schemas.openxmlformats.org/officeDocument/2006/relationships/oleObject" Target="../embeddings/oleObject255.bin"/><Relationship Id="rId7" Type="http://schemas.openxmlformats.org/officeDocument/2006/relationships/oleObject" Target="../embeddings/oleObject248.bin"/><Relationship Id="rId12" Type="http://schemas.openxmlformats.org/officeDocument/2006/relationships/image" Target="../media/image250.wmf"/><Relationship Id="rId17" Type="http://schemas.openxmlformats.org/officeDocument/2006/relationships/oleObject" Target="../embeddings/oleObject253.bin"/><Relationship Id="rId25" Type="http://schemas.openxmlformats.org/officeDocument/2006/relationships/oleObject" Target="../embeddings/oleObject257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52.wmf"/><Relationship Id="rId20" Type="http://schemas.openxmlformats.org/officeDocument/2006/relationships/image" Target="../media/image254.wmf"/><Relationship Id="rId29" Type="http://schemas.openxmlformats.org/officeDocument/2006/relationships/oleObject" Target="../embeddings/oleObject259.bin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47.wmf"/><Relationship Id="rId11" Type="http://schemas.openxmlformats.org/officeDocument/2006/relationships/oleObject" Target="../embeddings/oleObject250.bin"/><Relationship Id="rId24" Type="http://schemas.openxmlformats.org/officeDocument/2006/relationships/image" Target="../media/image256.wmf"/><Relationship Id="rId32" Type="http://schemas.openxmlformats.org/officeDocument/2006/relationships/image" Target="../media/image260.wmf"/><Relationship Id="rId5" Type="http://schemas.openxmlformats.org/officeDocument/2006/relationships/oleObject" Target="../embeddings/oleObject247.bin"/><Relationship Id="rId15" Type="http://schemas.openxmlformats.org/officeDocument/2006/relationships/oleObject" Target="../embeddings/oleObject252.bin"/><Relationship Id="rId23" Type="http://schemas.openxmlformats.org/officeDocument/2006/relationships/oleObject" Target="../embeddings/oleObject256.bin"/><Relationship Id="rId28" Type="http://schemas.openxmlformats.org/officeDocument/2006/relationships/image" Target="../media/image258.wmf"/><Relationship Id="rId10" Type="http://schemas.openxmlformats.org/officeDocument/2006/relationships/image" Target="../media/image249.wmf"/><Relationship Id="rId19" Type="http://schemas.openxmlformats.org/officeDocument/2006/relationships/oleObject" Target="../embeddings/oleObject254.bin"/><Relationship Id="rId31" Type="http://schemas.openxmlformats.org/officeDocument/2006/relationships/oleObject" Target="../embeddings/oleObject260.bin"/><Relationship Id="rId4" Type="http://schemas.openxmlformats.org/officeDocument/2006/relationships/image" Target="../media/image240.wmf"/><Relationship Id="rId9" Type="http://schemas.openxmlformats.org/officeDocument/2006/relationships/oleObject" Target="../embeddings/oleObject249.bin"/><Relationship Id="rId14" Type="http://schemas.openxmlformats.org/officeDocument/2006/relationships/image" Target="../media/image251.wmf"/><Relationship Id="rId22" Type="http://schemas.openxmlformats.org/officeDocument/2006/relationships/image" Target="../media/image255.wmf"/><Relationship Id="rId27" Type="http://schemas.openxmlformats.org/officeDocument/2006/relationships/oleObject" Target="../embeddings/oleObject258.bin"/><Relationship Id="rId30" Type="http://schemas.openxmlformats.org/officeDocument/2006/relationships/image" Target="../media/image25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wmf"/><Relationship Id="rId13" Type="http://schemas.openxmlformats.org/officeDocument/2006/relationships/oleObject" Target="../embeddings/oleObject266.bin"/><Relationship Id="rId18" Type="http://schemas.openxmlformats.org/officeDocument/2006/relationships/image" Target="../media/image263.wmf"/><Relationship Id="rId3" Type="http://schemas.openxmlformats.org/officeDocument/2006/relationships/oleObject" Target="../embeddings/oleObject261.bin"/><Relationship Id="rId7" Type="http://schemas.openxmlformats.org/officeDocument/2006/relationships/oleObject" Target="../embeddings/oleObject263.bin"/><Relationship Id="rId12" Type="http://schemas.openxmlformats.org/officeDocument/2006/relationships/image" Target="../media/image243.wmf"/><Relationship Id="rId17" Type="http://schemas.openxmlformats.org/officeDocument/2006/relationships/oleObject" Target="../embeddings/oleObject26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2.w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40.wmf"/><Relationship Id="rId11" Type="http://schemas.openxmlformats.org/officeDocument/2006/relationships/oleObject" Target="../embeddings/oleObject265.bin"/><Relationship Id="rId5" Type="http://schemas.openxmlformats.org/officeDocument/2006/relationships/oleObject" Target="../embeddings/oleObject262.bin"/><Relationship Id="rId15" Type="http://schemas.openxmlformats.org/officeDocument/2006/relationships/oleObject" Target="../embeddings/oleObject267.bin"/><Relationship Id="rId10" Type="http://schemas.openxmlformats.org/officeDocument/2006/relationships/image" Target="../media/image242.wmf"/><Relationship Id="rId4" Type="http://schemas.openxmlformats.org/officeDocument/2006/relationships/image" Target="../media/image239.wmf"/><Relationship Id="rId9" Type="http://schemas.openxmlformats.org/officeDocument/2006/relationships/oleObject" Target="../embeddings/oleObject264.bin"/><Relationship Id="rId14" Type="http://schemas.openxmlformats.org/officeDocument/2006/relationships/image" Target="../media/image261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wmf"/><Relationship Id="rId13" Type="http://schemas.openxmlformats.org/officeDocument/2006/relationships/oleObject" Target="../embeddings/oleObject274.bin"/><Relationship Id="rId18" Type="http://schemas.openxmlformats.org/officeDocument/2006/relationships/image" Target="../media/image271.wmf"/><Relationship Id="rId3" Type="http://schemas.openxmlformats.org/officeDocument/2006/relationships/oleObject" Target="../embeddings/oleObject269.bin"/><Relationship Id="rId21" Type="http://schemas.openxmlformats.org/officeDocument/2006/relationships/oleObject" Target="../embeddings/oleObject278.bin"/><Relationship Id="rId7" Type="http://schemas.openxmlformats.org/officeDocument/2006/relationships/oleObject" Target="../embeddings/oleObject271.bin"/><Relationship Id="rId12" Type="http://schemas.openxmlformats.org/officeDocument/2006/relationships/image" Target="../media/image268.wmf"/><Relationship Id="rId17" Type="http://schemas.openxmlformats.org/officeDocument/2006/relationships/oleObject" Target="../embeddings/oleObject27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0.wmf"/><Relationship Id="rId20" Type="http://schemas.openxmlformats.org/officeDocument/2006/relationships/image" Target="../media/image272.w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65.wmf"/><Relationship Id="rId11" Type="http://schemas.openxmlformats.org/officeDocument/2006/relationships/oleObject" Target="../embeddings/oleObject273.bin"/><Relationship Id="rId5" Type="http://schemas.openxmlformats.org/officeDocument/2006/relationships/oleObject" Target="../embeddings/oleObject270.bin"/><Relationship Id="rId15" Type="http://schemas.openxmlformats.org/officeDocument/2006/relationships/oleObject" Target="../embeddings/oleObject275.bin"/><Relationship Id="rId10" Type="http://schemas.openxmlformats.org/officeDocument/2006/relationships/image" Target="../media/image267.wmf"/><Relationship Id="rId19" Type="http://schemas.openxmlformats.org/officeDocument/2006/relationships/oleObject" Target="../embeddings/oleObject277.bin"/><Relationship Id="rId4" Type="http://schemas.openxmlformats.org/officeDocument/2006/relationships/image" Target="../media/image264.wmf"/><Relationship Id="rId9" Type="http://schemas.openxmlformats.org/officeDocument/2006/relationships/oleObject" Target="../embeddings/oleObject272.bin"/><Relationship Id="rId14" Type="http://schemas.openxmlformats.org/officeDocument/2006/relationships/image" Target="../media/image269.wmf"/><Relationship Id="rId22" Type="http://schemas.openxmlformats.org/officeDocument/2006/relationships/image" Target="../media/image273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emf"/><Relationship Id="rId13" Type="http://schemas.openxmlformats.org/officeDocument/2006/relationships/oleObject" Target="../embeddings/oleObject284.bin"/><Relationship Id="rId18" Type="http://schemas.openxmlformats.org/officeDocument/2006/relationships/image" Target="../media/image281.wmf"/><Relationship Id="rId3" Type="http://schemas.openxmlformats.org/officeDocument/2006/relationships/oleObject" Target="../embeddings/oleObject279.bin"/><Relationship Id="rId7" Type="http://schemas.openxmlformats.org/officeDocument/2006/relationships/oleObject" Target="../embeddings/oleObject281.bin"/><Relationship Id="rId12" Type="http://schemas.openxmlformats.org/officeDocument/2006/relationships/image" Target="../media/image278.emf"/><Relationship Id="rId17" Type="http://schemas.openxmlformats.org/officeDocument/2006/relationships/oleObject" Target="../embeddings/oleObject2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0.w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75.emf"/><Relationship Id="rId11" Type="http://schemas.openxmlformats.org/officeDocument/2006/relationships/oleObject" Target="../embeddings/oleObject283.bin"/><Relationship Id="rId5" Type="http://schemas.openxmlformats.org/officeDocument/2006/relationships/oleObject" Target="../embeddings/oleObject280.bin"/><Relationship Id="rId15" Type="http://schemas.openxmlformats.org/officeDocument/2006/relationships/oleObject" Target="../embeddings/oleObject285.bin"/><Relationship Id="rId10" Type="http://schemas.openxmlformats.org/officeDocument/2006/relationships/image" Target="../media/image277.emf"/><Relationship Id="rId4" Type="http://schemas.openxmlformats.org/officeDocument/2006/relationships/image" Target="../media/image274.emf"/><Relationship Id="rId9" Type="http://schemas.openxmlformats.org/officeDocument/2006/relationships/oleObject" Target="../embeddings/oleObject282.bin"/><Relationship Id="rId14" Type="http://schemas.openxmlformats.org/officeDocument/2006/relationships/image" Target="../media/image279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wmf"/><Relationship Id="rId3" Type="http://schemas.openxmlformats.org/officeDocument/2006/relationships/oleObject" Target="../embeddings/oleObject287.bin"/><Relationship Id="rId7" Type="http://schemas.openxmlformats.org/officeDocument/2006/relationships/oleObject" Target="../embeddings/oleObject2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83.wmf"/><Relationship Id="rId5" Type="http://schemas.openxmlformats.org/officeDocument/2006/relationships/oleObject" Target="../embeddings/oleObject288.bin"/><Relationship Id="rId10" Type="http://schemas.openxmlformats.org/officeDocument/2006/relationships/image" Target="../media/image285.wmf"/><Relationship Id="rId4" Type="http://schemas.openxmlformats.org/officeDocument/2006/relationships/image" Target="../media/image282.wmf"/><Relationship Id="rId9" Type="http://schemas.openxmlformats.org/officeDocument/2006/relationships/oleObject" Target="../embeddings/oleObject290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wmf"/><Relationship Id="rId3" Type="http://schemas.openxmlformats.org/officeDocument/2006/relationships/oleObject" Target="../embeddings/oleObject291.bin"/><Relationship Id="rId7" Type="http://schemas.openxmlformats.org/officeDocument/2006/relationships/oleObject" Target="../embeddings/oleObject293.bin"/><Relationship Id="rId12" Type="http://schemas.openxmlformats.org/officeDocument/2006/relationships/image" Target="../media/image29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87.wmf"/><Relationship Id="rId11" Type="http://schemas.openxmlformats.org/officeDocument/2006/relationships/oleObject" Target="../embeddings/oleObject295.bin"/><Relationship Id="rId5" Type="http://schemas.openxmlformats.org/officeDocument/2006/relationships/oleObject" Target="../embeddings/oleObject292.bin"/><Relationship Id="rId10" Type="http://schemas.openxmlformats.org/officeDocument/2006/relationships/image" Target="../media/image289.wmf"/><Relationship Id="rId4" Type="http://schemas.openxmlformats.org/officeDocument/2006/relationships/image" Target="../media/image286.wmf"/><Relationship Id="rId9" Type="http://schemas.openxmlformats.org/officeDocument/2006/relationships/oleObject" Target="../embeddings/oleObject294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wmf"/><Relationship Id="rId13" Type="http://schemas.openxmlformats.org/officeDocument/2006/relationships/oleObject" Target="../embeddings/oleObject301.bin"/><Relationship Id="rId18" Type="http://schemas.openxmlformats.org/officeDocument/2006/relationships/image" Target="../media/image298.wmf"/><Relationship Id="rId26" Type="http://schemas.openxmlformats.org/officeDocument/2006/relationships/image" Target="../media/image302.wmf"/><Relationship Id="rId3" Type="http://schemas.openxmlformats.org/officeDocument/2006/relationships/oleObject" Target="../embeddings/oleObject296.bin"/><Relationship Id="rId21" Type="http://schemas.openxmlformats.org/officeDocument/2006/relationships/oleObject" Target="../embeddings/oleObject305.bin"/><Relationship Id="rId7" Type="http://schemas.openxmlformats.org/officeDocument/2006/relationships/oleObject" Target="../embeddings/oleObject298.bin"/><Relationship Id="rId12" Type="http://schemas.openxmlformats.org/officeDocument/2006/relationships/image" Target="../media/image295.wmf"/><Relationship Id="rId17" Type="http://schemas.openxmlformats.org/officeDocument/2006/relationships/oleObject" Target="../embeddings/oleObject303.bin"/><Relationship Id="rId25" Type="http://schemas.openxmlformats.org/officeDocument/2006/relationships/oleObject" Target="../embeddings/oleObject3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7.wmf"/><Relationship Id="rId20" Type="http://schemas.openxmlformats.org/officeDocument/2006/relationships/image" Target="../media/image299.wmf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92.wmf"/><Relationship Id="rId11" Type="http://schemas.openxmlformats.org/officeDocument/2006/relationships/oleObject" Target="../embeddings/oleObject300.bin"/><Relationship Id="rId24" Type="http://schemas.openxmlformats.org/officeDocument/2006/relationships/image" Target="../media/image301.wmf"/><Relationship Id="rId5" Type="http://schemas.openxmlformats.org/officeDocument/2006/relationships/oleObject" Target="../embeddings/oleObject297.bin"/><Relationship Id="rId15" Type="http://schemas.openxmlformats.org/officeDocument/2006/relationships/oleObject" Target="../embeddings/oleObject302.bin"/><Relationship Id="rId23" Type="http://schemas.openxmlformats.org/officeDocument/2006/relationships/oleObject" Target="../embeddings/oleObject306.bin"/><Relationship Id="rId10" Type="http://schemas.openxmlformats.org/officeDocument/2006/relationships/image" Target="../media/image294.wmf"/><Relationship Id="rId19" Type="http://schemas.openxmlformats.org/officeDocument/2006/relationships/oleObject" Target="../embeddings/oleObject304.bin"/><Relationship Id="rId4" Type="http://schemas.openxmlformats.org/officeDocument/2006/relationships/image" Target="../media/image291.wmf"/><Relationship Id="rId9" Type="http://schemas.openxmlformats.org/officeDocument/2006/relationships/oleObject" Target="../embeddings/oleObject299.bin"/><Relationship Id="rId14" Type="http://schemas.openxmlformats.org/officeDocument/2006/relationships/image" Target="../media/image296.wmf"/><Relationship Id="rId22" Type="http://schemas.openxmlformats.org/officeDocument/2006/relationships/image" Target="../media/image300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4.wmf"/><Relationship Id="rId3" Type="http://schemas.openxmlformats.org/officeDocument/2006/relationships/oleObject" Target="../embeddings/oleObject308.bin"/><Relationship Id="rId7" Type="http://schemas.openxmlformats.org/officeDocument/2006/relationships/oleObject" Target="../embeddings/oleObject3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303.wmf"/><Relationship Id="rId5" Type="http://schemas.openxmlformats.org/officeDocument/2006/relationships/oleObject" Target="../embeddings/oleObject309.bin"/><Relationship Id="rId4" Type="http://schemas.openxmlformats.org/officeDocument/2006/relationships/image" Target="../media/image21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Oval 4"/>
          <p:cNvSpPr>
            <a:spLocks noChangeAspect="1" noChangeArrowheads="1"/>
          </p:cNvSpPr>
          <p:nvPr/>
        </p:nvSpPr>
        <p:spPr bwMode="auto">
          <a:xfrm>
            <a:off x="1994537" y="1323582"/>
            <a:ext cx="414338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1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528888" y="1275556"/>
            <a:ext cx="4319588" cy="5222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矩阵的相等</a:t>
            </a:r>
          </a:p>
        </p:txBody>
      </p:sp>
      <p:sp>
        <p:nvSpPr>
          <p:cNvPr id="137222" name="Oval 6"/>
          <p:cNvSpPr>
            <a:spLocks noChangeAspect="1" noChangeArrowheads="1"/>
          </p:cNvSpPr>
          <p:nvPr/>
        </p:nvSpPr>
        <p:spPr bwMode="auto">
          <a:xfrm>
            <a:off x="2005013" y="192563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2</a:t>
            </a:r>
          </a:p>
        </p:txBody>
      </p:sp>
      <p:sp>
        <p:nvSpPr>
          <p:cNvPr id="60421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>
                <a:solidFill>
                  <a:srgbClr val="FFFF00"/>
                </a:solidFill>
                <a:ea typeface="华文行楷" pitchFamily="2" charset="-122"/>
              </a:rPr>
              <a:t>第二节 矩阵的运算</a:t>
            </a:r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2563813" y="1886109"/>
            <a:ext cx="4156075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矩阵的线性运算</a:t>
            </a:r>
          </a:p>
        </p:txBody>
      </p:sp>
      <p:sp>
        <p:nvSpPr>
          <p:cNvPr id="7" name="Oval 6"/>
          <p:cNvSpPr>
            <a:spLocks noChangeAspect="1" noChangeArrowheads="1"/>
          </p:cNvSpPr>
          <p:nvPr/>
        </p:nvSpPr>
        <p:spPr bwMode="auto">
          <a:xfrm>
            <a:off x="2001562" y="2548422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3</a:t>
            </a: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2562225" y="2502384"/>
            <a:ext cx="4157663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矩阵的乘法</a:t>
            </a:r>
          </a:p>
        </p:txBody>
      </p:sp>
      <p:sp>
        <p:nvSpPr>
          <p:cNvPr id="9" name="Oval 6"/>
          <p:cNvSpPr>
            <a:spLocks noChangeAspect="1" noChangeArrowheads="1"/>
          </p:cNvSpPr>
          <p:nvPr/>
        </p:nvSpPr>
        <p:spPr bwMode="auto">
          <a:xfrm>
            <a:off x="2001562" y="317658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4</a:t>
            </a: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2562225" y="3134661"/>
            <a:ext cx="4157663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方阵的多项式</a:t>
            </a:r>
          </a:p>
        </p:txBody>
      </p:sp>
      <p:sp>
        <p:nvSpPr>
          <p:cNvPr id="11" name="Oval 6"/>
          <p:cNvSpPr>
            <a:spLocks noChangeAspect="1" noChangeArrowheads="1"/>
          </p:cNvSpPr>
          <p:nvPr/>
        </p:nvSpPr>
        <p:spPr bwMode="auto">
          <a:xfrm>
            <a:off x="2001562" y="3786396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5</a:t>
            </a: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2562225" y="3740222"/>
            <a:ext cx="4157663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矩阵的转置</a:t>
            </a:r>
          </a:p>
        </p:txBody>
      </p:sp>
      <p:sp>
        <p:nvSpPr>
          <p:cNvPr id="17" name="Oval 6"/>
          <p:cNvSpPr>
            <a:spLocks noChangeAspect="1" noChangeArrowheads="1"/>
          </p:cNvSpPr>
          <p:nvPr/>
        </p:nvSpPr>
        <p:spPr bwMode="auto">
          <a:xfrm>
            <a:off x="2006222" y="4396204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6</a:t>
            </a: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2562226" y="4350166"/>
            <a:ext cx="4157662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方阵的行列式</a:t>
            </a:r>
          </a:p>
        </p:txBody>
      </p:sp>
      <p:sp>
        <p:nvSpPr>
          <p:cNvPr id="19" name="Oval 6"/>
          <p:cNvSpPr>
            <a:spLocks noChangeAspect="1" noChangeArrowheads="1"/>
          </p:cNvSpPr>
          <p:nvPr/>
        </p:nvSpPr>
        <p:spPr bwMode="auto">
          <a:xfrm>
            <a:off x="2001562" y="5006012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7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562226" y="4959974"/>
            <a:ext cx="4157662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共轭矩阵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57158" y="773098"/>
            <a:ext cx="15303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⒉ </a:t>
            </a:r>
            <a:r>
              <a:rPr lang="zh-CN" altLang="en-US" dirty="0">
                <a:solidFill>
                  <a:srgbClr val="FF0000"/>
                </a:solidFill>
              </a:rPr>
              <a:t>数乘</a:t>
            </a:r>
          </a:p>
        </p:txBody>
      </p:sp>
      <p:graphicFrame>
        <p:nvGraphicFramePr>
          <p:cNvPr id="96261" name="Object 44"/>
          <p:cNvGraphicFramePr>
            <a:graphicFrameLocks noGrp="1" noChangeAspect="1"/>
          </p:cNvGraphicFramePr>
          <p:nvPr>
            <p:ph/>
          </p:nvPr>
        </p:nvGraphicFramePr>
        <p:xfrm>
          <a:off x="1157288" y="2378082"/>
          <a:ext cx="6511925" cy="212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3" imgW="2882900" imgH="939800" progId="Equation.3">
                  <p:embed/>
                </p:oleObj>
              </mc:Choice>
              <mc:Fallback>
                <p:oleObj name="Equation" r:id="rId3" imgW="2882900" imgH="939800" progId="Equation.3">
                  <p:embed/>
                  <p:pic>
                    <p:nvPicPr>
                      <p:cNvPr id="0" name="Object 4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2378082"/>
                        <a:ext cx="6511925" cy="212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33400" y="1293813"/>
            <a:ext cx="8002588" cy="1077912"/>
            <a:chOff x="373" y="644"/>
            <a:chExt cx="5041" cy="679"/>
          </a:xfrm>
        </p:grpSpPr>
        <p:sp>
          <p:nvSpPr>
            <p:cNvPr id="4104" name="Text Box 7"/>
            <p:cNvSpPr txBox="1">
              <a:spLocks noChangeArrowheads="1"/>
            </p:cNvSpPr>
            <p:nvPr/>
          </p:nvSpPr>
          <p:spPr bwMode="auto">
            <a:xfrm>
              <a:off x="373" y="644"/>
              <a:ext cx="5041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dirty="0" smtClean="0"/>
                <a:t>用</a:t>
              </a:r>
              <a:r>
                <a:rPr lang="zh-CN" altLang="en-US" dirty="0"/>
                <a:t>数字</a:t>
              </a:r>
              <a:r>
                <a:rPr lang="en-US" altLang="zh-CN" i="1" dirty="0">
                  <a:latin typeface="Times New Roman" pitchFamily="18" charset="0"/>
                </a:rPr>
                <a:t>k</a:t>
              </a:r>
              <a:r>
                <a:rPr lang="zh-CN" altLang="en-US" dirty="0"/>
                <a:t>乘以矩阵              等于用</a:t>
              </a:r>
              <a:r>
                <a:rPr lang="en-US" altLang="zh-CN" i="1" dirty="0">
                  <a:latin typeface="Times New Roman" pitchFamily="18" charset="0"/>
                </a:rPr>
                <a:t>k</a:t>
              </a:r>
              <a:r>
                <a:rPr lang="zh-CN" altLang="en-US" dirty="0"/>
                <a:t>乘以矩阵</a:t>
              </a:r>
            </a:p>
            <a:p>
              <a:pPr eaLnBrk="1" hangingPunct="1"/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zh-CN" altLang="en-US" dirty="0"/>
                <a:t>的每一个元素，即</a:t>
              </a:r>
            </a:p>
          </p:txBody>
        </p:sp>
        <p:graphicFrame>
          <p:nvGraphicFramePr>
            <p:cNvPr id="4099" name="Object 45"/>
            <p:cNvGraphicFramePr>
              <a:graphicFrameLocks noChangeAspect="1"/>
            </p:cNvGraphicFramePr>
            <p:nvPr/>
          </p:nvGraphicFramePr>
          <p:xfrm>
            <a:off x="2332" y="663"/>
            <a:ext cx="1048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7" name="Equation" r:id="rId5" imgW="736600" imgH="241300" progId="Equation.3">
                    <p:embed/>
                  </p:oleObj>
                </mc:Choice>
                <mc:Fallback>
                  <p:oleObj name="Equation" r:id="rId5" imgW="736600" imgH="2413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2" y="663"/>
                          <a:ext cx="1048" cy="3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642910" y="4643446"/>
            <a:ext cx="757130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注意：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要与行列式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的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数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乘区分，行列式是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/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          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乘以某一行或者某一列。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103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二、矩阵的线性运算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500034" y="3429000"/>
            <a:ext cx="76610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/>
              <a:t>设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/>
              <a:t>,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en-US" altLang="zh-CN" dirty="0"/>
              <a:t>,</a:t>
            </a:r>
            <a:r>
              <a:rPr lang="en-US" altLang="zh-CN" i="1" dirty="0">
                <a:latin typeface="Times New Roman" pitchFamily="18" charset="0"/>
              </a:rPr>
              <a:t>C</a:t>
            </a:r>
            <a:r>
              <a:rPr lang="zh-CN" altLang="en-US" dirty="0" smtClean="0"/>
              <a:t>都是 </a:t>
            </a:r>
            <a:r>
              <a:rPr lang="en-US" altLang="zh-CN" i="1" dirty="0" err="1" smtClean="0">
                <a:latin typeface="Times New Roman" pitchFamily="18" charset="0"/>
              </a:rPr>
              <a:t>m</a:t>
            </a:r>
            <a:r>
              <a:rPr lang="en-US" altLang="zh-CN" sz="2400" dirty="0" err="1" smtClean="0">
                <a:latin typeface="Times New Roman" pitchFamily="18" charset="0"/>
              </a:rPr>
              <a:t>×</a:t>
            </a:r>
            <a:r>
              <a:rPr lang="en-US" altLang="zh-CN" i="1" dirty="0" err="1" smtClean="0">
                <a:latin typeface="Times New Roman" pitchFamily="18" charset="0"/>
              </a:rPr>
              <a:t>n</a:t>
            </a:r>
            <a:r>
              <a:rPr lang="en-US" altLang="zh-CN" i="1" dirty="0" smtClean="0">
                <a:latin typeface="Times New Roman" pitchFamily="18" charset="0"/>
              </a:rPr>
              <a:t> </a:t>
            </a:r>
            <a:r>
              <a:rPr lang="zh-CN" altLang="en-US" dirty="0" smtClean="0"/>
              <a:t>阶</a:t>
            </a:r>
            <a:r>
              <a:rPr lang="zh-CN" altLang="en-US" dirty="0"/>
              <a:t>矩阵，</a:t>
            </a:r>
            <a:r>
              <a:rPr lang="en-US" altLang="zh-CN" i="1" dirty="0" err="1">
                <a:latin typeface="Times New Roman" pitchFamily="18" charset="0"/>
              </a:rPr>
              <a:t>k</a:t>
            </a:r>
            <a:r>
              <a:rPr lang="en-US" altLang="zh-CN" dirty="0" err="1"/>
              <a:t>,</a:t>
            </a:r>
            <a:r>
              <a:rPr lang="en-US" altLang="zh-CN" i="1" dirty="0" err="1">
                <a:latin typeface="Times New Roman" pitchFamily="18" charset="0"/>
              </a:rPr>
              <a:t>l</a:t>
            </a:r>
            <a:r>
              <a:rPr lang="zh-CN" altLang="en-US" dirty="0"/>
              <a:t>为常数</a:t>
            </a:r>
            <a:r>
              <a:rPr lang="en-US" altLang="zh-CN" dirty="0"/>
              <a:t>,</a:t>
            </a:r>
            <a:r>
              <a:rPr lang="zh-CN" altLang="en-US" dirty="0"/>
              <a:t>则有</a:t>
            </a:r>
          </a:p>
        </p:txBody>
      </p:sp>
      <p:sp>
        <p:nvSpPr>
          <p:cNvPr id="5129" name="Text Box 4"/>
          <p:cNvSpPr txBox="1">
            <a:spLocks noChangeArrowheads="1"/>
          </p:cNvSpPr>
          <p:nvPr/>
        </p:nvSpPr>
        <p:spPr bwMode="auto">
          <a:xfrm>
            <a:off x="500034" y="2057394"/>
            <a:ext cx="146208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zh-CN" altLang="en-US" dirty="0">
                <a:solidFill>
                  <a:srgbClr val="FF0000"/>
                </a:solidFill>
              </a:rPr>
              <a:t>减法</a:t>
            </a:r>
          </a:p>
        </p:txBody>
      </p:sp>
      <p:graphicFrame>
        <p:nvGraphicFramePr>
          <p:cNvPr id="98309" name="Object 114"/>
          <p:cNvGraphicFramePr>
            <a:graphicFrameLocks noGrp="1" noChangeAspect="1"/>
          </p:cNvGraphicFramePr>
          <p:nvPr>
            <p:ph/>
          </p:nvPr>
        </p:nvGraphicFramePr>
        <p:xfrm>
          <a:off x="2397137" y="2143116"/>
          <a:ext cx="38893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Equation" r:id="rId3" imgW="1778000" imgH="241300" progId="Equation.3">
                  <p:embed/>
                </p:oleObj>
              </mc:Choice>
              <mc:Fallback>
                <p:oleObj name="Equation" r:id="rId3" imgW="1778000" imgH="241300" progId="Equation.3">
                  <p:embed/>
                  <p:pic>
                    <p:nvPicPr>
                      <p:cNvPr id="0" name="Object 1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37" y="2143116"/>
                        <a:ext cx="3889375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500034" y="2844225"/>
            <a:ext cx="2236510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/>
            <a:r>
              <a:rPr lang="zh-CN" altLang="en-US" dirty="0" smtClean="0">
                <a:solidFill>
                  <a:srgbClr val="0000FF"/>
                </a:solidFill>
              </a:rPr>
              <a:t>加法运算律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98313" name="Object 115"/>
          <p:cNvGraphicFramePr>
            <a:graphicFrameLocks noChangeAspect="1"/>
          </p:cNvGraphicFramePr>
          <p:nvPr/>
        </p:nvGraphicFramePr>
        <p:xfrm>
          <a:off x="1173163" y="4081463"/>
          <a:ext cx="26670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Equation" r:id="rId5" imgW="2667000" imgH="419100" progId="Equation.3">
                  <p:embed/>
                </p:oleObj>
              </mc:Choice>
              <mc:Fallback>
                <p:oleObj name="Equation" r:id="rId5" imgW="2667000" imgH="419100" progId="Equation.3">
                  <p:embed/>
                  <p:pic>
                    <p:nvPicPr>
                      <p:cNvPr id="0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4081463"/>
                        <a:ext cx="2667000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4" name="Object 116"/>
          <p:cNvGraphicFramePr>
            <a:graphicFrameLocks noChangeAspect="1"/>
          </p:cNvGraphicFramePr>
          <p:nvPr/>
        </p:nvGraphicFramePr>
        <p:xfrm>
          <a:off x="1143000" y="4586288"/>
          <a:ext cx="43561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Equation" r:id="rId7" imgW="4356100" imgH="419100" progId="Equation.3">
                  <p:embed/>
                </p:oleObj>
              </mc:Choice>
              <mc:Fallback>
                <p:oleObj name="Equation" r:id="rId7" imgW="4356100" imgH="419100" progId="Equation.3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586288"/>
                        <a:ext cx="4356100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5" name="Object 117"/>
          <p:cNvGraphicFramePr>
            <a:graphicFrameLocks noChangeAspect="1"/>
          </p:cNvGraphicFramePr>
          <p:nvPr/>
        </p:nvGraphicFramePr>
        <p:xfrm>
          <a:off x="1147763" y="5594350"/>
          <a:ext cx="25527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Equation" r:id="rId9" imgW="1066337" imgH="215806" progId="Equation.3">
                  <p:embed/>
                </p:oleObj>
              </mc:Choice>
              <mc:Fallback>
                <p:oleObj name="Equation" r:id="rId9" imgW="1066337" imgH="215806" progId="Equation.3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5594350"/>
                        <a:ext cx="2552700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6" name="Text Box 12"/>
          <p:cNvSpPr txBox="1">
            <a:spLocks noChangeArrowheads="1"/>
          </p:cNvSpPr>
          <p:nvPr/>
        </p:nvSpPr>
        <p:spPr bwMode="auto">
          <a:xfrm>
            <a:off x="5643570" y="3929066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hlink"/>
                </a:solidFill>
              </a:rPr>
              <a:t>加法交换律</a:t>
            </a:r>
          </a:p>
        </p:txBody>
      </p:sp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5640388" y="4441825"/>
            <a:ext cx="1970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chemeClr val="hlink"/>
                </a:solidFill>
              </a:rPr>
              <a:t>加法结合律</a:t>
            </a:r>
          </a:p>
        </p:txBody>
      </p:sp>
      <p:graphicFrame>
        <p:nvGraphicFramePr>
          <p:cNvPr id="98318" name="Object 118"/>
          <p:cNvGraphicFramePr>
            <a:graphicFrameLocks noChangeAspect="1"/>
          </p:cNvGraphicFramePr>
          <p:nvPr/>
        </p:nvGraphicFramePr>
        <p:xfrm>
          <a:off x="1130300" y="5064125"/>
          <a:ext cx="33893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Equation" r:id="rId11" imgW="1371600" imgH="215900" progId="Equation.3">
                  <p:embed/>
                </p:oleObj>
              </mc:Choice>
              <mc:Fallback>
                <p:oleObj name="Equation" r:id="rId11" imgW="1371600" imgH="215900" progId="Equation.3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5064125"/>
                        <a:ext cx="3389313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2" name="Object 119"/>
          <p:cNvGraphicFramePr>
            <a:graphicFrameLocks noChangeAspect="1"/>
          </p:cNvGraphicFramePr>
          <p:nvPr/>
        </p:nvGraphicFramePr>
        <p:xfrm>
          <a:off x="850900" y="4035425"/>
          <a:ext cx="576263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Equation" r:id="rId13" imgW="164885" imgH="215619" progId="Equation.3">
                  <p:embed/>
                </p:oleObj>
              </mc:Choice>
              <mc:Fallback>
                <p:oleObj name="Equation" r:id="rId13" imgW="164885" imgH="215619" progId="Equation.3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4035425"/>
                        <a:ext cx="576263" cy="208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5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二、矩阵的线性运算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476250" y="847725"/>
            <a:ext cx="175736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zh-CN" altLang="en-US" dirty="0">
                <a:solidFill>
                  <a:srgbClr val="FF0000"/>
                </a:solidFill>
              </a:rPr>
              <a:t>负矩阵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2428860" y="857250"/>
            <a:ext cx="2968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zh-CN" altLang="en-US" dirty="0"/>
              <a:t>的负矩阵记做</a:t>
            </a:r>
            <a:r>
              <a:rPr lang="en-US" altLang="zh-CN" dirty="0"/>
              <a:t>-</a:t>
            </a:r>
            <a:r>
              <a:rPr lang="en-US" altLang="zh-CN" i="1" dirty="0">
                <a:latin typeface="Times New Roman" pitchFamily="18" charset="0"/>
              </a:rPr>
              <a:t>A</a:t>
            </a:r>
          </a:p>
        </p:txBody>
      </p:sp>
      <p:graphicFrame>
        <p:nvGraphicFramePr>
          <p:cNvPr id="25" name="Object 120"/>
          <p:cNvGraphicFramePr>
            <a:graphicFrameLocks noChangeAspect="1"/>
          </p:cNvGraphicFramePr>
          <p:nvPr/>
        </p:nvGraphicFramePr>
        <p:xfrm>
          <a:off x="2517783" y="1482725"/>
          <a:ext cx="32686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Equation" r:id="rId15" imgW="1447800" imgH="241300" progId="Equation.3">
                  <p:embed/>
                </p:oleObj>
              </mc:Choice>
              <mc:Fallback>
                <p:oleObj name="Equation" r:id="rId15" imgW="1447800" imgH="241300" progId="Equation.3">
                  <p:embed/>
                  <p:pic>
                    <p:nvPicPr>
                      <p:cNvPr id="0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83" y="1482725"/>
                        <a:ext cx="3268663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5643570" y="5000636"/>
            <a:ext cx="1005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 smtClean="0">
                <a:solidFill>
                  <a:schemeClr val="hlink"/>
                </a:solidFill>
              </a:rPr>
              <a:t>零元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5643570" y="5487431"/>
            <a:ext cx="1005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hlink"/>
                </a:solidFill>
              </a:rPr>
              <a:t>负</a:t>
            </a:r>
            <a:r>
              <a:rPr lang="zh-CN" altLang="en-US" dirty="0" smtClean="0">
                <a:solidFill>
                  <a:schemeClr val="hlink"/>
                </a:solidFill>
              </a:rPr>
              <a:t>元</a:t>
            </a:r>
            <a:endParaRPr lang="zh-CN" altLang="en-U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2" grpId="0"/>
      <p:bldP spid="5129" grpId="0"/>
      <p:bldP spid="98311" grpId="0" animBg="1"/>
      <p:bldP spid="98316" grpId="0"/>
      <p:bldP spid="98317" grpId="0"/>
      <p:bldP spid="23" grpId="0"/>
      <p:bldP spid="24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928662" y="1272589"/>
            <a:ext cx="2236510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/>
            <a:r>
              <a:rPr lang="zh-CN" altLang="en-US" dirty="0" smtClean="0">
                <a:solidFill>
                  <a:srgbClr val="0000FF"/>
                </a:solidFill>
              </a:rPr>
              <a:t>数乘运算律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98324" name="Object 115"/>
          <p:cNvGraphicFramePr>
            <a:graphicFrameLocks noChangeAspect="1"/>
          </p:cNvGraphicFramePr>
          <p:nvPr/>
        </p:nvGraphicFramePr>
        <p:xfrm>
          <a:off x="1473200" y="2560638"/>
          <a:ext cx="27686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3" imgW="1066337" imgH="215806" progId="Equation.3">
                  <p:embed/>
                </p:oleObj>
              </mc:Choice>
              <mc:Fallback>
                <p:oleObj name="Equation" r:id="rId3" imgW="1066337" imgH="215806" progId="Equation.3">
                  <p:embed/>
                  <p:pic>
                    <p:nvPicPr>
                      <p:cNvPr id="0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2560638"/>
                        <a:ext cx="2768600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5" name="Object 116"/>
          <p:cNvGraphicFramePr>
            <a:graphicFrameLocks noChangeAspect="1"/>
          </p:cNvGraphicFramePr>
          <p:nvPr/>
        </p:nvGraphicFramePr>
        <p:xfrm>
          <a:off x="1452563" y="3065463"/>
          <a:ext cx="36004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5" imgW="1345616" imgH="215806" progId="Equation.3">
                  <p:embed/>
                </p:oleObj>
              </mc:Choice>
              <mc:Fallback>
                <p:oleObj name="Equation" r:id="rId5" imgW="1345616" imgH="215806" progId="Equation.3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3" y="3065463"/>
                        <a:ext cx="3600450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6" name="Object 117"/>
          <p:cNvGraphicFramePr>
            <a:graphicFrameLocks noChangeAspect="1"/>
          </p:cNvGraphicFramePr>
          <p:nvPr/>
        </p:nvGraphicFramePr>
        <p:xfrm>
          <a:off x="1473200" y="3614738"/>
          <a:ext cx="37449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7" imgW="1422400" imgH="215900" progId="Equation.3">
                  <p:embed/>
                </p:oleObj>
              </mc:Choice>
              <mc:Fallback>
                <p:oleObj name="Equation" r:id="rId7" imgW="1422400" imgH="215900" progId="Equation.3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3614738"/>
                        <a:ext cx="3744913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7" name="Object 118"/>
          <p:cNvGraphicFramePr>
            <a:graphicFrameLocks noChangeAspect="1"/>
          </p:cNvGraphicFramePr>
          <p:nvPr/>
        </p:nvGraphicFramePr>
        <p:xfrm>
          <a:off x="1473200" y="2057400"/>
          <a:ext cx="183832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Equation" r:id="rId9" imgW="736280" imgH="215806" progId="Equation.3">
                  <p:embed/>
                </p:oleObj>
              </mc:Choice>
              <mc:Fallback>
                <p:oleObj name="Equation" r:id="rId9" imgW="736280" imgH="215806" progId="Equation.3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2057400"/>
                        <a:ext cx="1838325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8" name="Object 119"/>
          <p:cNvGraphicFramePr>
            <a:graphicFrameLocks noChangeAspect="1"/>
          </p:cNvGraphicFramePr>
          <p:nvPr/>
        </p:nvGraphicFramePr>
        <p:xfrm>
          <a:off x="1185863" y="2128838"/>
          <a:ext cx="576262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Equation" r:id="rId11" imgW="164885" imgH="215619" progId="Equation.3">
                  <p:embed/>
                </p:oleObj>
              </mc:Choice>
              <mc:Fallback>
                <p:oleObj name="Equation" r:id="rId11" imgW="164885" imgH="215619" progId="Equation.3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2128838"/>
                        <a:ext cx="576262" cy="208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30" name="Text Box 26"/>
          <p:cNvSpPr txBox="1">
            <a:spLocks noChangeArrowheads="1"/>
          </p:cNvSpPr>
          <p:nvPr/>
        </p:nvSpPr>
        <p:spPr bwMode="auto">
          <a:xfrm>
            <a:off x="5286380" y="2489200"/>
            <a:ext cx="30572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hlink"/>
                </a:solidFill>
              </a:rPr>
              <a:t>关于</a:t>
            </a:r>
            <a:r>
              <a:rPr lang="zh-CN" altLang="en-US" dirty="0" smtClean="0">
                <a:solidFill>
                  <a:schemeClr val="hlink"/>
                </a:solidFill>
              </a:rPr>
              <a:t>数的</a:t>
            </a:r>
            <a:r>
              <a:rPr lang="zh-CN" altLang="en-US" dirty="0">
                <a:solidFill>
                  <a:schemeClr val="hlink"/>
                </a:solidFill>
              </a:rPr>
              <a:t>结合律</a:t>
            </a:r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5289550" y="3065463"/>
            <a:ext cx="30572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 smtClean="0">
                <a:solidFill>
                  <a:schemeClr val="hlink"/>
                </a:solidFill>
              </a:rPr>
              <a:t>关于数的</a:t>
            </a:r>
            <a:r>
              <a:rPr lang="zh-CN" altLang="en-US" dirty="0">
                <a:solidFill>
                  <a:schemeClr val="hlink"/>
                </a:solidFill>
              </a:rPr>
              <a:t>分配律</a:t>
            </a:r>
          </a:p>
        </p:txBody>
      </p:sp>
      <p:sp>
        <p:nvSpPr>
          <p:cNvPr id="6155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二、矩阵的线性运算</a:t>
            </a:r>
          </a:p>
        </p:txBody>
      </p:sp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5300967" y="3630043"/>
            <a:ext cx="34676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 smtClean="0">
                <a:solidFill>
                  <a:schemeClr val="hlink"/>
                </a:solidFill>
              </a:rPr>
              <a:t>关于加法的</a:t>
            </a:r>
            <a:r>
              <a:rPr lang="zh-CN" altLang="en-US" dirty="0">
                <a:solidFill>
                  <a:schemeClr val="hlink"/>
                </a:solidFill>
              </a:rPr>
              <a:t>分配律</a:t>
            </a:r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5392413" y="2000240"/>
            <a:ext cx="8226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 smtClean="0">
                <a:solidFill>
                  <a:schemeClr val="hlink"/>
                </a:solidFill>
              </a:rPr>
              <a:t>1</a:t>
            </a:r>
            <a:r>
              <a:rPr lang="zh-CN" altLang="en-US" dirty="0" smtClean="0">
                <a:solidFill>
                  <a:schemeClr val="hlink"/>
                </a:solidFill>
              </a:rPr>
              <a:t>乘</a:t>
            </a:r>
            <a:endParaRPr lang="zh-CN" altLang="en-U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1" grpId="0" animBg="1"/>
      <p:bldP spid="98330" grpId="0"/>
      <p:bldP spid="9833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Text Box 4"/>
          <p:cNvSpPr txBox="1">
            <a:spLocks noChangeArrowheads="1"/>
          </p:cNvSpPr>
          <p:nvPr/>
        </p:nvSpPr>
        <p:spPr bwMode="auto">
          <a:xfrm>
            <a:off x="214282" y="1000108"/>
            <a:ext cx="1005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1 </a:t>
            </a:r>
          </a:p>
        </p:txBody>
      </p:sp>
      <p:sp>
        <p:nvSpPr>
          <p:cNvPr id="7180" name="Text Box 5"/>
          <p:cNvSpPr txBox="1">
            <a:spLocks noChangeArrowheads="1"/>
          </p:cNvSpPr>
          <p:nvPr/>
        </p:nvSpPr>
        <p:spPr bwMode="auto">
          <a:xfrm>
            <a:off x="966808" y="1000108"/>
            <a:ext cx="6605588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/>
              <a:t>设                   ，                     ，且  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                </a:t>
            </a:r>
            <a:r>
              <a:rPr lang="zh-CN" altLang="en-US" dirty="0" smtClean="0"/>
              <a:t>         ，求</a:t>
            </a:r>
            <a:endParaRPr lang="zh-CN" altLang="en-US" dirty="0"/>
          </a:p>
        </p:txBody>
      </p:sp>
      <p:graphicFrame>
        <p:nvGraphicFramePr>
          <p:cNvPr id="7170" name="Object 182"/>
          <p:cNvGraphicFramePr>
            <a:graphicFrameLocks noGrp="1" noChangeAspect="1"/>
          </p:cNvGraphicFramePr>
          <p:nvPr>
            <p:ph/>
          </p:nvPr>
        </p:nvGraphicFramePr>
        <p:xfrm>
          <a:off x="1484305" y="785794"/>
          <a:ext cx="2087563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" name="Equation" r:id="rId3" imgW="850900" imgH="457200" progId="Equation.3">
                  <p:embed/>
                </p:oleObj>
              </mc:Choice>
              <mc:Fallback>
                <p:oleObj name="Equation" r:id="rId3" imgW="850900" imgH="457200" progId="Equation.3">
                  <p:embed/>
                  <p:pic>
                    <p:nvPicPr>
                      <p:cNvPr id="0" name="Object 18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05" y="785794"/>
                        <a:ext cx="2087563" cy="1122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83"/>
          <p:cNvGraphicFramePr>
            <a:graphicFrameLocks noChangeAspect="1"/>
          </p:cNvGraphicFramePr>
          <p:nvPr/>
        </p:nvGraphicFramePr>
        <p:xfrm>
          <a:off x="3733800" y="785794"/>
          <a:ext cx="233680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" name="Equation" r:id="rId5" imgW="952500" imgH="457200" progId="Equation.DSMT4">
                  <p:embed/>
                </p:oleObj>
              </mc:Choice>
              <mc:Fallback>
                <p:oleObj name="Equation" r:id="rId5" imgW="952500" imgH="457200" progId="Equation.DSMT4">
                  <p:embed/>
                  <p:pic>
                    <p:nvPicPr>
                      <p:cNvPr id="0" name="Object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785794"/>
                        <a:ext cx="2336800" cy="1122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84"/>
          <p:cNvGraphicFramePr>
            <a:graphicFrameLocks noChangeAspect="1"/>
          </p:cNvGraphicFramePr>
          <p:nvPr/>
        </p:nvGraphicFramePr>
        <p:xfrm>
          <a:off x="1122357" y="2079618"/>
          <a:ext cx="273526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3" name="Equation" r:id="rId7" imgW="1155199" imgH="177723" progId="Equation.3">
                  <p:embed/>
                </p:oleObj>
              </mc:Choice>
              <mc:Fallback>
                <p:oleObj name="Equation" r:id="rId7" imgW="1155199" imgH="177723" progId="Equation.3">
                  <p:embed/>
                  <p:pic>
                    <p:nvPicPr>
                      <p:cNvPr id="0" name="Object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57" y="2079618"/>
                        <a:ext cx="2735263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185"/>
          <p:cNvGraphicFramePr>
            <a:graphicFrameLocks noChangeAspect="1"/>
          </p:cNvGraphicFramePr>
          <p:nvPr/>
        </p:nvGraphicFramePr>
        <p:xfrm>
          <a:off x="4714876" y="2108193"/>
          <a:ext cx="4206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4" name="Equation" r:id="rId9" imgW="177492" imgH="164814" progId="Equation.3">
                  <p:embed/>
                </p:oleObj>
              </mc:Choice>
              <mc:Fallback>
                <p:oleObj name="Equation" r:id="rId9" imgW="177492" imgH="164814" progId="Equation.3">
                  <p:embed/>
                  <p:pic>
                    <p:nvPicPr>
                      <p:cNvPr id="0" name="Object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6" y="2108193"/>
                        <a:ext cx="420688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285720" y="2500306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解</a:t>
            </a: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1000100" y="2552698"/>
            <a:ext cx="1255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/>
              <a:t>移项得</a:t>
            </a:r>
          </a:p>
        </p:txBody>
      </p:sp>
      <p:graphicFrame>
        <p:nvGraphicFramePr>
          <p:cNvPr id="101389" name="Object 186"/>
          <p:cNvGraphicFramePr>
            <a:graphicFrameLocks noChangeAspect="1"/>
          </p:cNvGraphicFramePr>
          <p:nvPr/>
        </p:nvGraphicFramePr>
        <p:xfrm>
          <a:off x="1042988" y="3103563"/>
          <a:ext cx="23749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" name="Equation" r:id="rId11" imgW="1002865" imgH="177723" progId="Equation.3">
                  <p:embed/>
                </p:oleObj>
              </mc:Choice>
              <mc:Fallback>
                <p:oleObj name="Equation" r:id="rId11" imgW="1002865" imgH="177723" progId="Equation.3">
                  <p:embed/>
                  <p:pic>
                    <p:nvPicPr>
                      <p:cNvPr id="0" name="Object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103563"/>
                        <a:ext cx="2374900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0" name="Object 187"/>
          <p:cNvGraphicFramePr>
            <a:graphicFrameLocks noChangeAspect="1"/>
          </p:cNvGraphicFramePr>
          <p:nvPr/>
        </p:nvGraphicFramePr>
        <p:xfrm>
          <a:off x="3435350" y="2803525"/>
          <a:ext cx="40894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6" name="Equation" r:id="rId13" imgW="1727200" imgH="457200" progId="Equation.3">
                  <p:embed/>
                </p:oleObj>
              </mc:Choice>
              <mc:Fallback>
                <p:oleObj name="Equation" r:id="rId13" imgW="1727200" imgH="457200" progId="Equation.3">
                  <p:embed/>
                  <p:pic>
                    <p:nvPicPr>
                      <p:cNvPr id="0" name="Object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350" y="2803525"/>
                        <a:ext cx="4089400" cy="108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1" name="Object 188"/>
          <p:cNvGraphicFramePr>
            <a:graphicFrameLocks noChangeAspect="1"/>
          </p:cNvGraphicFramePr>
          <p:nvPr/>
        </p:nvGraphicFramePr>
        <p:xfrm>
          <a:off x="1619250" y="4029075"/>
          <a:ext cx="427037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" name="Equation" r:id="rId15" imgW="1803400" imgH="457200" progId="Equation.3">
                  <p:embed/>
                </p:oleObj>
              </mc:Choice>
              <mc:Fallback>
                <p:oleObj name="Equation" r:id="rId15" imgW="1803400" imgH="457200" progId="Equation.3">
                  <p:embed/>
                  <p:pic>
                    <p:nvPicPr>
                      <p:cNvPr id="0" name="Object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029075"/>
                        <a:ext cx="4270375" cy="108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2" name="Object 189"/>
          <p:cNvGraphicFramePr>
            <a:graphicFrameLocks noChangeAspect="1"/>
          </p:cNvGraphicFramePr>
          <p:nvPr/>
        </p:nvGraphicFramePr>
        <p:xfrm>
          <a:off x="5940425" y="4029075"/>
          <a:ext cx="2255838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8" name="Equation" r:id="rId17" imgW="952500" imgH="457200" progId="Equation.3">
                  <p:embed/>
                </p:oleObj>
              </mc:Choice>
              <mc:Fallback>
                <p:oleObj name="Equation" r:id="rId17" imgW="952500" imgH="457200" progId="Equation.3">
                  <p:embed/>
                  <p:pic>
                    <p:nvPicPr>
                      <p:cNvPr id="0" name="Object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4029075"/>
                        <a:ext cx="2255838" cy="108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94" name="Text Box 18"/>
          <p:cNvSpPr txBox="1">
            <a:spLocks noChangeArrowheads="1"/>
          </p:cNvSpPr>
          <p:nvPr/>
        </p:nvSpPr>
        <p:spPr bwMode="auto">
          <a:xfrm>
            <a:off x="1101707" y="5429264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/>
              <a:t>所以</a:t>
            </a:r>
          </a:p>
        </p:txBody>
      </p:sp>
      <p:graphicFrame>
        <p:nvGraphicFramePr>
          <p:cNvPr id="101395" name="Object 190"/>
          <p:cNvGraphicFramePr>
            <a:graphicFrameLocks noChangeAspect="1"/>
          </p:cNvGraphicFramePr>
          <p:nvPr/>
        </p:nvGraphicFramePr>
        <p:xfrm>
          <a:off x="3000364" y="5143512"/>
          <a:ext cx="312737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9" name="Equation" r:id="rId19" imgW="1320227" imgH="583947" progId="Equation.3">
                  <p:embed/>
                </p:oleObj>
              </mc:Choice>
              <mc:Fallback>
                <p:oleObj name="Equation" r:id="rId19" imgW="1320227" imgH="583947" progId="Equation.3">
                  <p:embed/>
                  <p:pic>
                    <p:nvPicPr>
                      <p:cNvPr id="0" name="Object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5143512"/>
                        <a:ext cx="3127375" cy="1381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4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二、矩阵的线性运算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7" grpId="0"/>
      <p:bldP spid="101388" grpId="0"/>
      <p:bldP spid="10139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二、矩阵的线性运算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83554" y="1428736"/>
            <a:ext cx="248818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zh-CN" altLang="en-US" dirty="0" smtClean="0"/>
              <a:t>             </a:t>
            </a:r>
            <a:endParaRPr lang="zh-CN" altLang="en-US" dirty="0"/>
          </a:p>
        </p:txBody>
      </p:sp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19977" y="1449570"/>
            <a:ext cx="7726859" cy="1083182"/>
          </a:xfrm>
          <a:prstGeom prst="rect">
            <a:avLst/>
          </a:prstGeom>
          <a:blipFill rotWithShape="1">
            <a:blip r:embed="rId3"/>
            <a:stretch>
              <a:fillRect l="-2052" t="-9040" r="-1342" b="-18644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noFill/>
                <a:latin typeface="Arial" charset="0"/>
              </a:rPr>
              <a:t> </a:t>
            </a:r>
          </a:p>
        </p:txBody>
      </p:sp>
      <p:sp>
        <p:nvSpPr>
          <p:cNvPr id="4" name="矩形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17235" y="2817676"/>
            <a:ext cx="6332439" cy="584775"/>
          </a:xfrm>
          <a:prstGeom prst="rect">
            <a:avLst/>
          </a:prstGeom>
          <a:blipFill rotWithShape="1">
            <a:blip r:embed="rId4"/>
            <a:stretch>
              <a:fillRect l="-2505" t="-16667" b="-30208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noFill/>
                <a:latin typeface="Arial" charset="0"/>
              </a:rPr>
              <a:t> </a:t>
            </a:r>
          </a:p>
        </p:txBody>
      </p:sp>
      <p:graphicFrame>
        <p:nvGraphicFramePr>
          <p:cNvPr id="5" name="Object 2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4400465"/>
              </p:ext>
            </p:extLst>
          </p:nvPr>
        </p:nvGraphicFramePr>
        <p:xfrm>
          <a:off x="1585913" y="3810000"/>
          <a:ext cx="6167437" cy="20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5" imgW="2730240" imgH="927000" progId="Equation.DSMT4">
                  <p:embed/>
                </p:oleObj>
              </mc:Choice>
              <mc:Fallback>
                <p:oleObj name="Equation" r:id="rId5" imgW="2730240" imgH="927000" progId="Equation.DSMT4">
                  <p:embed/>
                  <p:pic>
                    <p:nvPicPr>
                      <p:cNvPr id="0" name="Object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3810000"/>
                        <a:ext cx="6167437" cy="209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00034" y="785794"/>
            <a:ext cx="182614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矩阵</a:t>
            </a:r>
            <a:r>
              <a:rPr lang="zh-CN" altLang="en-US" dirty="0">
                <a:solidFill>
                  <a:srgbClr val="FF0000"/>
                </a:solidFill>
              </a:rPr>
              <a:t>空间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二、矩阵的线性运算</a:t>
            </a:r>
          </a:p>
        </p:txBody>
      </p:sp>
      <p:graphicFrame>
        <p:nvGraphicFramePr>
          <p:cNvPr id="9218" name="Object 50"/>
          <p:cNvGraphicFramePr>
            <a:graphicFrameLocks noChangeAspect="1"/>
          </p:cNvGraphicFramePr>
          <p:nvPr/>
        </p:nvGraphicFramePr>
        <p:xfrm>
          <a:off x="928711" y="1714488"/>
          <a:ext cx="6929437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Equation" r:id="rId3" imgW="4669920" imgH="610560" progId="Equation.DSMT4">
                  <p:embed/>
                </p:oleObj>
              </mc:Choice>
              <mc:Fallback>
                <p:oleObj name="Equation" r:id="rId3" imgW="4669920" imgH="61056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711" y="1714488"/>
                        <a:ext cx="6929437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2" name="组合 9"/>
          <p:cNvGrpSpPr>
            <a:grpSpLocks/>
          </p:cNvGrpSpPr>
          <p:nvPr/>
        </p:nvGrpSpPr>
        <p:grpSpPr bwMode="auto">
          <a:xfrm>
            <a:off x="177800" y="741351"/>
            <a:ext cx="6909376" cy="973137"/>
            <a:chOff x="900113" y="1488517"/>
            <a:chExt cx="6909648" cy="973138"/>
          </a:xfrm>
        </p:grpSpPr>
        <p:graphicFrame>
          <p:nvGraphicFramePr>
            <p:cNvPr id="9219" name="Object 51"/>
            <p:cNvGraphicFramePr>
              <a:graphicFrameLocks noChangeAspect="1"/>
            </p:cNvGraphicFramePr>
            <p:nvPr/>
          </p:nvGraphicFramePr>
          <p:xfrm>
            <a:off x="2087563" y="1760538"/>
            <a:ext cx="720725" cy="450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6" name="Equation" r:id="rId5" imgW="393480" imgH="241560" progId="Equation.DSMT4">
                    <p:embed/>
                  </p:oleObj>
                </mc:Choice>
                <mc:Fallback>
                  <p:oleObj name="Equation" r:id="rId5" imgW="393480" imgH="241560" progId="Equation.DSMT4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7563" y="1760538"/>
                          <a:ext cx="720725" cy="450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0" name="Object 52"/>
            <p:cNvGraphicFramePr>
              <a:graphicFrameLocks noChangeAspect="1"/>
            </p:cNvGraphicFramePr>
            <p:nvPr/>
          </p:nvGraphicFramePr>
          <p:xfrm>
            <a:off x="4294315" y="1488517"/>
            <a:ext cx="1754187" cy="97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7" name="Equation" r:id="rId7" imgW="1116720" imgH="610560" progId="Equation.DSMT4">
                    <p:embed/>
                  </p:oleObj>
                </mc:Choice>
                <mc:Fallback>
                  <p:oleObj name="Equation" r:id="rId7" imgW="1116720" imgH="610560" progId="Equation.DSMT4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4315" y="1488517"/>
                          <a:ext cx="1754187" cy="973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5" name="Rectangle 5"/>
            <p:cNvSpPr>
              <a:spLocks noChangeArrowheads="1"/>
            </p:cNvSpPr>
            <p:nvPr/>
          </p:nvSpPr>
          <p:spPr bwMode="auto">
            <a:xfrm>
              <a:off x="900113" y="1746250"/>
              <a:ext cx="1692275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hangingPunct="1"/>
              <a:r>
                <a:rPr lang="zh-CN" altLang="en-US" sz="2800" dirty="0" smtClean="0">
                  <a:solidFill>
                    <a:schemeClr val="accent1">
                      <a:lumMod val="50000"/>
                    </a:schemeClr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例</a:t>
              </a:r>
              <a:r>
                <a:rPr lang="en-US" altLang="zh-CN" sz="2800" dirty="0" smtClean="0">
                  <a:solidFill>
                    <a:schemeClr val="accent1">
                      <a:lumMod val="50000"/>
                    </a:schemeClr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2 </a:t>
              </a:r>
              <a:r>
                <a:rPr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求</a:t>
              </a:r>
              <a:endParaRPr lang="zh-CN" alt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26" name="Rectangle 6"/>
            <p:cNvSpPr>
              <a:spLocks noChangeArrowheads="1"/>
            </p:cNvSpPr>
            <p:nvPr/>
          </p:nvSpPr>
          <p:spPr bwMode="auto">
            <a:xfrm>
              <a:off x="2713038" y="1725116"/>
              <a:ext cx="2182812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hangingPunct="1"/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中的元素</a:t>
              </a:r>
            </a:p>
          </p:txBody>
        </p:sp>
        <p:sp>
          <p:nvSpPr>
            <p:cNvPr id="9227" name="Rectangle 7"/>
            <p:cNvSpPr>
              <a:spLocks noChangeArrowheads="1"/>
            </p:cNvSpPr>
            <p:nvPr/>
          </p:nvSpPr>
          <p:spPr bwMode="auto">
            <a:xfrm>
              <a:off x="5937453" y="1675836"/>
              <a:ext cx="1872308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hangingPunct="1"/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，在基</a:t>
              </a:r>
            </a:p>
          </p:txBody>
        </p:sp>
      </p:grpSp>
      <p:sp>
        <p:nvSpPr>
          <p:cNvPr id="9223" name="Rectangle 8"/>
          <p:cNvSpPr>
            <a:spLocks noChangeArrowheads="1"/>
          </p:cNvSpPr>
          <p:nvPr/>
        </p:nvSpPr>
        <p:spPr bwMode="auto">
          <a:xfrm>
            <a:off x="825500" y="2714620"/>
            <a:ext cx="1970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下的坐标。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14282" y="3286124"/>
            <a:ext cx="31670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解  </a:t>
            </a:r>
            <a:r>
              <a:rPr lang="zh-CN" altLang="en-US" sz="2800" b="1" dirty="0" smtClean="0">
                <a:latin typeface="宋体" pitchFamily="2" charset="-122"/>
                <a:cs typeface="Times New Roman" pitchFamily="18" charset="0"/>
              </a:rPr>
              <a:t>设</a:t>
            </a:r>
            <a:endParaRPr lang="zh-CN" altLang="en-US" sz="2800" b="1" dirty="0">
              <a:latin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3" name="Object 34"/>
          <p:cNvGraphicFramePr>
            <a:graphicFrameLocks noChangeAspect="1"/>
          </p:cNvGraphicFramePr>
          <p:nvPr/>
        </p:nvGraphicFramePr>
        <p:xfrm>
          <a:off x="1355694" y="3929066"/>
          <a:ext cx="5286375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Equation" r:id="rId9" imgW="3121920" imgH="610560" progId="Equation.DSMT4">
                  <p:embed/>
                </p:oleObj>
              </mc:Choice>
              <mc:Fallback>
                <p:oleObj name="Equation" r:id="rId9" imgW="3121920" imgH="61056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694" y="3929066"/>
                        <a:ext cx="5286375" cy="106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5"/>
          <p:cNvGraphicFramePr>
            <a:graphicFrameLocks noChangeAspect="1"/>
          </p:cNvGraphicFramePr>
          <p:nvPr/>
        </p:nvGraphicFramePr>
        <p:xfrm>
          <a:off x="2643174" y="5143512"/>
          <a:ext cx="424815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Equation" r:id="rId11" imgW="1916868" imgH="482391" progId="Equation.DSMT4">
                  <p:embed/>
                </p:oleObj>
              </mc:Choice>
              <mc:Fallback>
                <p:oleObj name="Equation" r:id="rId11" imgW="1916868" imgH="482391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5143512"/>
                        <a:ext cx="4248150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二、矩阵的线性运算</a:t>
            </a:r>
          </a:p>
        </p:txBody>
      </p:sp>
      <p:graphicFrame>
        <p:nvGraphicFramePr>
          <p:cNvPr id="2" name="Object 36"/>
          <p:cNvGraphicFramePr>
            <a:graphicFrameLocks noChangeAspect="1"/>
          </p:cNvGraphicFramePr>
          <p:nvPr/>
        </p:nvGraphicFramePr>
        <p:xfrm>
          <a:off x="1327150" y="1643050"/>
          <a:ext cx="5908675" cy="227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3" imgW="3096360" imgH="1246680" progId="Equation.DSMT4">
                  <p:embed/>
                </p:oleObj>
              </mc:Choice>
              <mc:Fallback>
                <p:oleObj name="Equation" r:id="rId3" imgW="3096360" imgH="124668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1643050"/>
                        <a:ext cx="5908675" cy="2271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7"/>
          <p:cNvGraphicFramePr>
            <a:graphicFrameLocks noChangeAspect="1"/>
          </p:cNvGraphicFramePr>
          <p:nvPr/>
        </p:nvGraphicFramePr>
        <p:xfrm>
          <a:off x="1381125" y="4148138"/>
          <a:ext cx="4486275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5" imgW="2639520" imgH="610560" progId="Equation.DSMT4">
                  <p:embed/>
                </p:oleObj>
              </mc:Choice>
              <mc:Fallback>
                <p:oleObj name="Equation" r:id="rId5" imgW="2639520" imgH="61056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4148138"/>
                        <a:ext cx="4486275" cy="106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二、矩阵的线性运算</a:t>
            </a:r>
          </a:p>
        </p:txBody>
      </p:sp>
      <p:sp>
        <p:nvSpPr>
          <p:cNvPr id="12296" name="Rectangle 2"/>
          <p:cNvSpPr>
            <a:spLocks noChangeArrowheads="1"/>
          </p:cNvSpPr>
          <p:nvPr/>
        </p:nvSpPr>
        <p:spPr bwMode="auto">
          <a:xfrm>
            <a:off x="274638" y="1141751"/>
            <a:ext cx="14173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3 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sp>
        <p:nvSpPr>
          <p:cNvPr id="12297" name="Rectangle 7"/>
          <p:cNvSpPr>
            <a:spLocks noChangeArrowheads="1"/>
          </p:cNvSpPr>
          <p:nvPr/>
        </p:nvSpPr>
        <p:spPr bwMode="auto">
          <a:xfrm>
            <a:off x="1142976" y="3071810"/>
            <a:ext cx="73581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是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× 2</a:t>
            </a:r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中的两组基，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求由基</a:t>
            </a:r>
            <a:endParaRPr lang="zh-CN" altLang="en-US" b="1" dirty="0">
              <a:solidFill>
                <a:srgbClr val="000000"/>
              </a:solidFill>
              <a:latin typeface="宋体" pitchFamily="2" charset="-122"/>
              <a:cs typeface="Times New Roman" pitchFamily="18" charset="0"/>
            </a:endParaRP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-106363" y="2322851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 sz="1800">
              <a:latin typeface="Perpetua"/>
            </a:endParaRPr>
          </a:p>
        </p:txBody>
      </p:sp>
      <p:graphicFrame>
        <p:nvGraphicFramePr>
          <p:cNvPr id="12290" name="Object 66"/>
          <p:cNvGraphicFramePr>
            <a:graphicFrameLocks noChangeAspect="1"/>
          </p:cNvGraphicFramePr>
          <p:nvPr/>
        </p:nvGraphicFramePr>
        <p:xfrm>
          <a:off x="1752600" y="986176"/>
          <a:ext cx="6751638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Equation" r:id="rId3" imgW="3416300" imgH="469900" progId="Equation.3">
                  <p:embed/>
                </p:oleObj>
              </mc:Choice>
              <mc:Fallback>
                <p:oleObj name="Equation" r:id="rId3" imgW="3416300" imgH="46990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986176"/>
                        <a:ext cx="6751638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67"/>
          <p:cNvGraphicFramePr>
            <a:graphicFrameLocks noChangeAspect="1"/>
          </p:cNvGraphicFramePr>
          <p:nvPr/>
        </p:nvGraphicFramePr>
        <p:xfrm>
          <a:off x="1217641" y="2057739"/>
          <a:ext cx="7354887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Equation" r:id="rId5" imgW="3721100" imgH="469900" progId="Equation.3">
                  <p:embed/>
                </p:oleObj>
              </mc:Choice>
              <mc:Fallback>
                <p:oleObj name="Equation" r:id="rId5" imgW="3721100" imgH="46990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641" y="2057739"/>
                        <a:ext cx="7354887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9" name="组合 17"/>
          <p:cNvGrpSpPr>
            <a:grpSpLocks/>
          </p:cNvGrpSpPr>
          <p:nvPr/>
        </p:nvGrpSpPr>
        <p:grpSpPr bwMode="auto">
          <a:xfrm>
            <a:off x="1285852" y="3786190"/>
            <a:ext cx="7046626" cy="585436"/>
            <a:chOff x="2147888" y="4465351"/>
            <a:chExt cx="6636239" cy="584775"/>
          </a:xfrm>
        </p:grpSpPr>
        <p:sp>
          <p:nvSpPr>
            <p:cNvPr id="12300" name="Rectangle 8"/>
            <p:cNvSpPr>
              <a:spLocks noChangeArrowheads="1"/>
            </p:cNvSpPr>
            <p:nvPr/>
          </p:nvSpPr>
          <p:spPr bwMode="auto">
            <a:xfrm>
              <a:off x="3870325" y="4522788"/>
              <a:ext cx="7969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zh-CN" altLang="en-US" b="1" dirty="0">
                  <a:solidFill>
                    <a:srgbClr val="000000"/>
                  </a:solidFill>
                  <a:latin typeface="宋体" pitchFamily="2" charset="-122"/>
                  <a:cs typeface="Times New Roman" pitchFamily="18" charset="0"/>
                </a:rPr>
                <a:t>到基</a:t>
              </a:r>
            </a:p>
          </p:txBody>
        </p:sp>
        <p:sp>
          <p:nvSpPr>
            <p:cNvPr id="12301" name="Rectangle 9"/>
            <p:cNvSpPr>
              <a:spLocks noChangeArrowheads="1"/>
            </p:cNvSpPr>
            <p:nvPr/>
          </p:nvSpPr>
          <p:spPr bwMode="auto">
            <a:xfrm>
              <a:off x="6408738" y="4465351"/>
              <a:ext cx="2375389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itchFamily="2" charset="-122"/>
                  <a:cs typeface="Times New Roman" pitchFamily="18" charset="0"/>
                </a:rPr>
                <a:t>的过渡矩阵</a:t>
              </a:r>
              <a:r>
                <a:rPr lang="en-US" altLang="zh-CN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zh-CN" altLang="en-US" b="1">
                  <a:solidFill>
                    <a:srgbClr val="000000"/>
                  </a:solidFill>
                  <a:latin typeface="宋体" pitchFamily="2" charset="-122"/>
                  <a:cs typeface="Times New Roman" pitchFamily="18" charset="0"/>
                </a:rPr>
                <a:t> </a:t>
              </a:r>
            </a:p>
          </p:txBody>
        </p:sp>
        <p:graphicFrame>
          <p:nvGraphicFramePr>
            <p:cNvPr id="12292" name="Object 68"/>
            <p:cNvGraphicFramePr>
              <a:graphicFrameLocks noChangeAspect="1"/>
            </p:cNvGraphicFramePr>
            <p:nvPr/>
          </p:nvGraphicFramePr>
          <p:xfrm>
            <a:off x="2147888" y="4592638"/>
            <a:ext cx="1831975" cy="450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8" name="Equation" r:id="rId7" imgW="927100" imgH="228600" progId="Equation.3">
                    <p:embed/>
                  </p:oleObj>
                </mc:Choice>
                <mc:Fallback>
                  <p:oleObj name="Equation" r:id="rId7" imgW="927100" imgH="228600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7888" y="4592638"/>
                          <a:ext cx="1831975" cy="450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3" name="Object 69"/>
            <p:cNvGraphicFramePr>
              <a:graphicFrameLocks noChangeAspect="1"/>
            </p:cNvGraphicFramePr>
            <p:nvPr/>
          </p:nvGraphicFramePr>
          <p:xfrm>
            <a:off x="4724400" y="4562475"/>
            <a:ext cx="1755775" cy="450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9" name="Equation" r:id="rId9" imgW="889000" imgH="228600" progId="Equation.3">
                    <p:embed/>
                  </p:oleObj>
                </mc:Choice>
                <mc:Fallback>
                  <p:oleObj name="Equation" r:id="rId9" imgW="889000" imgH="228600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4400" y="4562475"/>
                          <a:ext cx="1755775" cy="450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二、矩阵的线性运算</a:t>
            </a:r>
          </a:p>
        </p:txBody>
      </p:sp>
      <p:graphicFrame>
        <p:nvGraphicFramePr>
          <p:cNvPr id="13314" name="Object 36"/>
          <p:cNvGraphicFramePr>
            <a:graphicFrameLocks noChangeAspect="1"/>
          </p:cNvGraphicFramePr>
          <p:nvPr/>
        </p:nvGraphicFramePr>
        <p:xfrm>
          <a:off x="1000099" y="3929066"/>
          <a:ext cx="7537927" cy="2082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Equation" r:id="rId3" imgW="3340080" imgH="914400" progId="Equation.DSMT4">
                  <p:embed/>
                </p:oleObj>
              </mc:Choice>
              <mc:Fallback>
                <p:oleObj name="Equation" r:id="rId3" imgW="3340080" imgH="9144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099" y="3929066"/>
                        <a:ext cx="7537927" cy="20828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7"/>
          <p:cNvGraphicFramePr>
            <a:graphicFrameLocks noChangeAspect="1"/>
          </p:cNvGraphicFramePr>
          <p:nvPr/>
        </p:nvGraphicFramePr>
        <p:xfrm>
          <a:off x="1000100" y="1142984"/>
          <a:ext cx="4336640" cy="2298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Equation" r:id="rId5" imgW="1752480" imgH="939600" progId="Equation.DSMT4">
                  <p:embed/>
                </p:oleObj>
              </mc:Choice>
              <mc:Fallback>
                <p:oleObj name="Equation" r:id="rId5" imgW="1752480" imgH="9396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1142984"/>
                        <a:ext cx="4336640" cy="22987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285720" y="785794"/>
            <a:ext cx="7870825" cy="584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引例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. </a:t>
            </a:r>
            <a:r>
              <a:rPr kumimoji="1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某厂家向三个代理商发送四种产品</a:t>
            </a:r>
            <a:r>
              <a:rPr kumimoji="1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. </a:t>
            </a:r>
          </a:p>
        </p:txBody>
      </p:sp>
      <p:graphicFrame>
        <p:nvGraphicFramePr>
          <p:cNvPr id="13321" name="Object 16"/>
          <p:cNvGraphicFramePr>
            <a:graphicFrameLocks noChangeAspect="1"/>
          </p:cNvGraphicFramePr>
          <p:nvPr/>
        </p:nvGraphicFramePr>
        <p:xfrm>
          <a:off x="1676400" y="1347788"/>
          <a:ext cx="6088063" cy="325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工作表" r:id="rId3" imgW="6305471" imgH="3333925" progId="Excel.Sheet.8">
                  <p:embed/>
                </p:oleObj>
              </mc:Choice>
              <mc:Fallback>
                <p:oleObj name="工作表" r:id="rId3" imgW="6305471" imgH="3333925" progId="Excel.Sheet.8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347788"/>
                        <a:ext cx="6088063" cy="3255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0" y="5229225"/>
            <a:ext cx="3352800" cy="830263"/>
            <a:chOff x="384" y="3168"/>
            <a:chExt cx="2112" cy="523"/>
          </a:xfrm>
        </p:grpSpPr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384" y="3264"/>
              <a:ext cx="449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A</a:t>
              </a: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=</a:t>
              </a:r>
              <a:endParaRPr kumimoji="1" lang="en-US" altLang="zh-CN" b="1" i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sp>
          <p:nvSpPr>
            <p:cNvPr id="13324" name="Rectangle 12"/>
            <p:cNvSpPr>
              <a:spLocks noChangeArrowheads="1"/>
            </p:cNvSpPr>
            <p:nvPr/>
          </p:nvSpPr>
          <p:spPr bwMode="auto">
            <a:xfrm>
              <a:off x="912" y="3168"/>
              <a:ext cx="1516" cy="52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20   50   30   25</a:t>
              </a:r>
            </a:p>
            <a:p>
              <a:pPr eaLnBrk="1" hangingPunct="1">
                <a:defRPr/>
              </a:pPr>
              <a:r>
                <a:rPr kumimoji="1"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16   20   16   16</a:t>
              </a:r>
              <a:r>
                <a:rPr kumimoji="1" lang="en-US" altLang="zh-CN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</a:t>
              </a:r>
              <a:endParaRPr kumimoji="1" lang="en-US" altLang="zh-CN" sz="240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sp>
          <p:nvSpPr>
            <p:cNvPr id="14377" name="Line 13"/>
            <p:cNvSpPr>
              <a:spLocks noChangeShapeType="1"/>
            </p:cNvSpPr>
            <p:nvPr/>
          </p:nvSpPr>
          <p:spPr bwMode="auto">
            <a:xfrm>
              <a:off x="864" y="3244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8" name="Line 14"/>
            <p:cNvSpPr>
              <a:spLocks noChangeShapeType="1"/>
            </p:cNvSpPr>
            <p:nvPr/>
          </p:nvSpPr>
          <p:spPr bwMode="auto">
            <a:xfrm>
              <a:off x="864" y="3628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9" name="Line 15"/>
            <p:cNvSpPr>
              <a:spLocks noChangeShapeType="1"/>
            </p:cNvSpPr>
            <p:nvPr/>
          </p:nvSpPr>
          <p:spPr bwMode="auto">
            <a:xfrm>
              <a:off x="864" y="32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80" name="Line 16"/>
            <p:cNvSpPr>
              <a:spLocks noChangeShapeType="1"/>
            </p:cNvSpPr>
            <p:nvPr/>
          </p:nvSpPr>
          <p:spPr bwMode="auto">
            <a:xfrm>
              <a:off x="2496" y="3244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81" name="Line 17"/>
            <p:cNvSpPr>
              <a:spLocks noChangeShapeType="1"/>
            </p:cNvSpPr>
            <p:nvPr/>
          </p:nvSpPr>
          <p:spPr bwMode="auto">
            <a:xfrm>
              <a:off x="2400" y="3628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82" name="Line 18"/>
            <p:cNvSpPr>
              <a:spLocks noChangeShapeType="1"/>
            </p:cNvSpPr>
            <p:nvPr/>
          </p:nvSpPr>
          <p:spPr bwMode="auto">
            <a:xfrm>
              <a:off x="2400" y="32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334000" y="4811713"/>
            <a:ext cx="3124200" cy="1570037"/>
            <a:chOff x="2784" y="2905"/>
            <a:chExt cx="1968" cy="989"/>
          </a:xfrm>
        </p:grpSpPr>
        <p:sp>
          <p:nvSpPr>
            <p:cNvPr id="13332" name="Rectangle 20"/>
            <p:cNvSpPr>
              <a:spLocks noChangeArrowheads="1"/>
            </p:cNvSpPr>
            <p:nvPr/>
          </p:nvSpPr>
          <p:spPr bwMode="auto">
            <a:xfrm>
              <a:off x="2784" y="3264"/>
              <a:ext cx="449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B</a:t>
              </a: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=</a:t>
              </a:r>
              <a:endParaRPr kumimoji="1" lang="en-US" altLang="zh-CN" b="1" i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sp>
          <p:nvSpPr>
            <p:cNvPr id="13333" name="Rectangle 21"/>
            <p:cNvSpPr>
              <a:spLocks noChangeArrowheads="1"/>
            </p:cNvSpPr>
            <p:nvPr/>
          </p:nvSpPr>
          <p:spPr bwMode="auto">
            <a:xfrm>
              <a:off x="3360" y="2905"/>
              <a:ext cx="1303" cy="98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dirty="0">
                  <a:solidFill>
                    <a:srgbClr val="3333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200  180  190</a:t>
              </a:r>
            </a:p>
            <a:p>
              <a:pPr eaLnBrk="1" hangingPunct="1">
                <a:defRPr/>
              </a:pPr>
              <a:r>
                <a:rPr kumimoji="1" lang="en-US" altLang="zh-CN" sz="2400" b="1" dirty="0">
                  <a:solidFill>
                    <a:srgbClr val="3333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100  120  100</a:t>
              </a:r>
            </a:p>
            <a:p>
              <a:pPr eaLnBrk="1" hangingPunct="1">
                <a:defRPr/>
              </a:pPr>
              <a:r>
                <a:rPr kumimoji="1" lang="en-US" altLang="zh-CN" sz="2400" b="1" dirty="0">
                  <a:solidFill>
                    <a:srgbClr val="3333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150  160  140</a:t>
              </a:r>
            </a:p>
            <a:p>
              <a:pPr eaLnBrk="1" hangingPunct="1">
                <a:defRPr/>
              </a:pPr>
              <a:r>
                <a:rPr kumimoji="1" lang="en-US" altLang="zh-CN" sz="2400" b="1" dirty="0">
                  <a:solidFill>
                    <a:srgbClr val="3333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180  150  150</a:t>
              </a:r>
            </a:p>
          </p:txBody>
        </p:sp>
        <p:sp>
          <p:nvSpPr>
            <p:cNvPr id="14369" name="Line 22"/>
            <p:cNvSpPr>
              <a:spLocks noChangeShapeType="1"/>
            </p:cNvSpPr>
            <p:nvPr/>
          </p:nvSpPr>
          <p:spPr bwMode="auto">
            <a:xfrm>
              <a:off x="3264" y="2928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0" name="Line 23"/>
            <p:cNvSpPr>
              <a:spLocks noChangeShapeType="1"/>
            </p:cNvSpPr>
            <p:nvPr/>
          </p:nvSpPr>
          <p:spPr bwMode="auto">
            <a:xfrm>
              <a:off x="3264" y="3888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1" name="Line 24"/>
            <p:cNvSpPr>
              <a:spLocks noChangeShapeType="1"/>
            </p:cNvSpPr>
            <p:nvPr/>
          </p:nvSpPr>
          <p:spPr bwMode="auto">
            <a:xfrm>
              <a:off x="3264" y="2928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2" name="Line 25"/>
            <p:cNvSpPr>
              <a:spLocks noChangeShapeType="1"/>
            </p:cNvSpPr>
            <p:nvPr/>
          </p:nvSpPr>
          <p:spPr bwMode="auto">
            <a:xfrm>
              <a:off x="4752" y="2928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3" name="Line 26"/>
            <p:cNvSpPr>
              <a:spLocks noChangeShapeType="1"/>
            </p:cNvSpPr>
            <p:nvPr/>
          </p:nvSpPr>
          <p:spPr bwMode="auto">
            <a:xfrm>
              <a:off x="4656" y="3888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4" name="Line 27"/>
            <p:cNvSpPr>
              <a:spLocks noChangeShapeType="1"/>
            </p:cNvSpPr>
            <p:nvPr/>
          </p:nvSpPr>
          <p:spPr bwMode="auto">
            <a:xfrm>
              <a:off x="4656" y="2928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914400" y="5300663"/>
            <a:ext cx="2286000" cy="381000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6338888" y="4772025"/>
            <a:ext cx="609600" cy="1600200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 rot="2349433">
            <a:off x="1566863" y="4514850"/>
            <a:ext cx="3919537" cy="409575"/>
          </a:xfrm>
          <a:prstGeom prst="rect">
            <a:avLst/>
          </a:prstGeom>
          <a:solidFill>
            <a:srgbClr val="339933">
              <a:alpha val="25000"/>
            </a:srgbClr>
          </a:solidFill>
          <a:ln w="12700">
            <a:solidFill>
              <a:srgbClr val="006600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20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sym typeface="Symbol" pitchFamily="18" charset="2"/>
              </a:rPr>
              <a:t></a:t>
            </a:r>
            <a:r>
              <a:rPr kumimoji="1" lang="en-US" altLang="zh-CN" sz="2000" b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200 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sym typeface="Symbol" pitchFamily="18" charset="2"/>
              </a:rPr>
              <a:t>+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50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sym typeface="Symbol" pitchFamily="18" charset="2"/>
              </a:rPr>
              <a:t></a:t>
            </a:r>
            <a:r>
              <a:rPr kumimoji="1" lang="en-US" altLang="zh-CN" sz="2000" b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100 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sym typeface="Symbol" pitchFamily="18" charset="2"/>
              </a:rPr>
              <a:t>+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30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sym typeface="Symbol" pitchFamily="18" charset="2"/>
              </a:rPr>
              <a:t></a:t>
            </a:r>
            <a:r>
              <a:rPr kumimoji="1" lang="en-US" altLang="zh-CN" sz="2000" b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150 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sym typeface="Symbol" pitchFamily="18" charset="2"/>
              </a:rPr>
              <a:t>+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25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sym typeface="Symbol" pitchFamily="18" charset="2"/>
              </a:rPr>
              <a:t></a:t>
            </a:r>
            <a:r>
              <a:rPr kumimoji="1" lang="en-US" altLang="zh-CN" sz="2000" b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180</a:t>
            </a:r>
            <a:endParaRPr kumimoji="1" lang="en-US" altLang="en-US" sz="2000" b="1">
              <a:solidFill>
                <a:srgbClr val="3333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3344" name="Rectangle 32"/>
          <p:cNvSpPr>
            <a:spLocks noChangeArrowheads="1"/>
          </p:cNvSpPr>
          <p:nvPr/>
        </p:nvSpPr>
        <p:spPr bwMode="auto">
          <a:xfrm>
            <a:off x="4875213" y="3781425"/>
            <a:ext cx="10223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4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18000 </a:t>
            </a:r>
            <a:endParaRPr kumimoji="1" lang="en-US" altLang="zh-CN" sz="2400" b="1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5835650" y="3781425"/>
            <a:ext cx="10223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4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18150 </a:t>
            </a:r>
            <a:endParaRPr kumimoji="1" lang="en-US" altLang="zh-CN" sz="2400" b="1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6781800" y="3781425"/>
            <a:ext cx="10223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4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16750 </a:t>
            </a:r>
            <a:endParaRPr kumimoji="1" lang="en-US" altLang="zh-CN" sz="2400" b="1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4876800" y="4162425"/>
            <a:ext cx="10223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4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10480 </a:t>
            </a:r>
            <a:endParaRPr kumimoji="1" lang="en-US" altLang="zh-CN" sz="2400" b="1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3348" name="Rectangle 36"/>
          <p:cNvSpPr>
            <a:spLocks noChangeArrowheads="1"/>
          </p:cNvSpPr>
          <p:nvPr/>
        </p:nvSpPr>
        <p:spPr bwMode="auto">
          <a:xfrm>
            <a:off x="5835650" y="4162425"/>
            <a:ext cx="10223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4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10240 </a:t>
            </a:r>
            <a:endParaRPr kumimoji="1" lang="en-US" altLang="zh-CN" sz="2400" b="1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3349" name="Rectangle 37"/>
          <p:cNvSpPr>
            <a:spLocks noChangeArrowheads="1"/>
          </p:cNvSpPr>
          <p:nvPr/>
        </p:nvSpPr>
        <p:spPr bwMode="auto">
          <a:xfrm>
            <a:off x="6902450" y="4162425"/>
            <a:ext cx="8699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4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9680 </a:t>
            </a:r>
            <a:endParaRPr kumimoji="1" lang="en-US" altLang="zh-CN" sz="2400" b="1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3350" name="Freeform 38"/>
          <p:cNvSpPr>
            <a:spLocks/>
          </p:cNvSpPr>
          <p:nvPr/>
        </p:nvSpPr>
        <p:spPr bwMode="auto">
          <a:xfrm>
            <a:off x="1136650" y="3732213"/>
            <a:ext cx="976313" cy="1509712"/>
          </a:xfrm>
          <a:custGeom>
            <a:avLst/>
            <a:gdLst>
              <a:gd name="T0" fmla="*/ 2147483647 w 615"/>
              <a:gd name="T1" fmla="*/ 0 h 951"/>
              <a:gd name="T2" fmla="*/ 0 w 615"/>
              <a:gd name="T3" fmla="*/ 2147483647 h 951"/>
              <a:gd name="T4" fmla="*/ 0 60000 65536"/>
              <a:gd name="T5" fmla="*/ 0 60000 65536"/>
              <a:gd name="T6" fmla="*/ 0 w 615"/>
              <a:gd name="T7" fmla="*/ 0 h 951"/>
              <a:gd name="T8" fmla="*/ 615 w 615"/>
              <a:gd name="T9" fmla="*/ 951 h 95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5" h="951">
                <a:moveTo>
                  <a:pt x="615" y="0"/>
                </a:moveTo>
                <a:lnTo>
                  <a:pt x="0" y="951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51" name="Freeform 39"/>
          <p:cNvSpPr>
            <a:spLocks/>
          </p:cNvSpPr>
          <p:nvPr/>
        </p:nvSpPr>
        <p:spPr bwMode="auto">
          <a:xfrm>
            <a:off x="1749425" y="4354513"/>
            <a:ext cx="1092200" cy="896937"/>
          </a:xfrm>
          <a:custGeom>
            <a:avLst/>
            <a:gdLst>
              <a:gd name="T0" fmla="*/ 0 w 688"/>
              <a:gd name="T1" fmla="*/ 2147483647 h 565"/>
              <a:gd name="T2" fmla="*/ 2147483647 w 688"/>
              <a:gd name="T3" fmla="*/ 0 h 565"/>
              <a:gd name="T4" fmla="*/ 0 60000 65536"/>
              <a:gd name="T5" fmla="*/ 0 60000 65536"/>
              <a:gd name="T6" fmla="*/ 0 w 688"/>
              <a:gd name="T7" fmla="*/ 0 h 565"/>
              <a:gd name="T8" fmla="*/ 688 w 688"/>
              <a:gd name="T9" fmla="*/ 565 h 56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88" h="565">
                <a:moveTo>
                  <a:pt x="0" y="565"/>
                </a:moveTo>
                <a:lnTo>
                  <a:pt x="688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52" name="Freeform 40"/>
          <p:cNvSpPr>
            <a:spLocks/>
          </p:cNvSpPr>
          <p:nvPr/>
        </p:nvSpPr>
        <p:spPr bwMode="auto">
          <a:xfrm>
            <a:off x="2335213" y="4975225"/>
            <a:ext cx="1277937" cy="276225"/>
          </a:xfrm>
          <a:custGeom>
            <a:avLst/>
            <a:gdLst>
              <a:gd name="T0" fmla="*/ 0 w 805"/>
              <a:gd name="T1" fmla="*/ 2147483647 h 174"/>
              <a:gd name="T2" fmla="*/ 2147483647 w 805"/>
              <a:gd name="T3" fmla="*/ 0 h 174"/>
              <a:gd name="T4" fmla="*/ 0 60000 65536"/>
              <a:gd name="T5" fmla="*/ 0 60000 65536"/>
              <a:gd name="T6" fmla="*/ 0 w 805"/>
              <a:gd name="T7" fmla="*/ 0 h 174"/>
              <a:gd name="T8" fmla="*/ 805 w 805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05" h="174">
                <a:moveTo>
                  <a:pt x="0" y="174"/>
                </a:moveTo>
                <a:lnTo>
                  <a:pt x="805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53" name="Freeform 41"/>
          <p:cNvSpPr>
            <a:spLocks/>
          </p:cNvSpPr>
          <p:nvPr/>
        </p:nvSpPr>
        <p:spPr bwMode="auto">
          <a:xfrm>
            <a:off x="3168650" y="5410200"/>
            <a:ext cx="1181100" cy="160338"/>
          </a:xfrm>
          <a:custGeom>
            <a:avLst/>
            <a:gdLst>
              <a:gd name="T0" fmla="*/ 0 w 744"/>
              <a:gd name="T1" fmla="*/ 0 h 101"/>
              <a:gd name="T2" fmla="*/ 2147483647 w 744"/>
              <a:gd name="T3" fmla="*/ 2147483647 h 101"/>
              <a:gd name="T4" fmla="*/ 0 60000 65536"/>
              <a:gd name="T5" fmla="*/ 0 60000 65536"/>
              <a:gd name="T6" fmla="*/ 0 w 744"/>
              <a:gd name="T7" fmla="*/ 0 h 101"/>
              <a:gd name="T8" fmla="*/ 744 w 744"/>
              <a:gd name="T9" fmla="*/ 101 h 10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44" h="101">
                <a:moveTo>
                  <a:pt x="0" y="0"/>
                </a:moveTo>
                <a:lnTo>
                  <a:pt x="744" y="101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54" name="Freeform 42"/>
          <p:cNvSpPr>
            <a:spLocks/>
          </p:cNvSpPr>
          <p:nvPr/>
        </p:nvSpPr>
        <p:spPr bwMode="auto">
          <a:xfrm>
            <a:off x="2654300" y="3875088"/>
            <a:ext cx="3622675" cy="1092200"/>
          </a:xfrm>
          <a:custGeom>
            <a:avLst/>
            <a:gdLst>
              <a:gd name="T0" fmla="*/ 0 w 2282"/>
              <a:gd name="T1" fmla="*/ 0 h 688"/>
              <a:gd name="T2" fmla="*/ 2147483647 w 2282"/>
              <a:gd name="T3" fmla="*/ 2147483647 h 688"/>
              <a:gd name="T4" fmla="*/ 0 60000 65536"/>
              <a:gd name="T5" fmla="*/ 0 60000 65536"/>
              <a:gd name="T6" fmla="*/ 0 w 2282"/>
              <a:gd name="T7" fmla="*/ 0 h 688"/>
              <a:gd name="T8" fmla="*/ 2282 w 2282"/>
              <a:gd name="T9" fmla="*/ 688 h 6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82" h="688">
                <a:moveTo>
                  <a:pt x="0" y="0"/>
                </a:moveTo>
                <a:lnTo>
                  <a:pt x="2282" y="688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55" name="Freeform 43"/>
          <p:cNvSpPr>
            <a:spLocks/>
          </p:cNvSpPr>
          <p:nvPr/>
        </p:nvSpPr>
        <p:spPr bwMode="auto">
          <a:xfrm>
            <a:off x="3435350" y="4522788"/>
            <a:ext cx="2867025" cy="860425"/>
          </a:xfrm>
          <a:custGeom>
            <a:avLst/>
            <a:gdLst>
              <a:gd name="T0" fmla="*/ 0 w 1806"/>
              <a:gd name="T1" fmla="*/ 0 h 542"/>
              <a:gd name="T2" fmla="*/ 2147483647 w 1806"/>
              <a:gd name="T3" fmla="*/ 2147483647 h 542"/>
              <a:gd name="T4" fmla="*/ 0 60000 65536"/>
              <a:gd name="T5" fmla="*/ 0 60000 65536"/>
              <a:gd name="T6" fmla="*/ 0 w 1806"/>
              <a:gd name="T7" fmla="*/ 0 h 542"/>
              <a:gd name="T8" fmla="*/ 1806 w 1806"/>
              <a:gd name="T9" fmla="*/ 542 h 54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06" h="542">
                <a:moveTo>
                  <a:pt x="0" y="0"/>
                </a:moveTo>
                <a:lnTo>
                  <a:pt x="1806" y="542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56" name="Freeform 44"/>
          <p:cNvSpPr>
            <a:spLocks/>
          </p:cNvSpPr>
          <p:nvPr/>
        </p:nvSpPr>
        <p:spPr bwMode="auto">
          <a:xfrm>
            <a:off x="4191000" y="5126038"/>
            <a:ext cx="2103438" cy="701675"/>
          </a:xfrm>
          <a:custGeom>
            <a:avLst/>
            <a:gdLst>
              <a:gd name="T0" fmla="*/ 0 w 1325"/>
              <a:gd name="T1" fmla="*/ 0 h 442"/>
              <a:gd name="T2" fmla="*/ 2147483647 w 1325"/>
              <a:gd name="T3" fmla="*/ 2147483647 h 442"/>
              <a:gd name="T4" fmla="*/ 0 60000 65536"/>
              <a:gd name="T5" fmla="*/ 0 60000 65536"/>
              <a:gd name="T6" fmla="*/ 0 w 1325"/>
              <a:gd name="T7" fmla="*/ 0 h 442"/>
              <a:gd name="T8" fmla="*/ 1325 w 1325"/>
              <a:gd name="T9" fmla="*/ 442 h 44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25" h="442">
                <a:moveTo>
                  <a:pt x="0" y="0"/>
                </a:moveTo>
                <a:lnTo>
                  <a:pt x="1325" y="442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57" name="Freeform 45"/>
          <p:cNvSpPr>
            <a:spLocks/>
          </p:cNvSpPr>
          <p:nvPr/>
        </p:nvSpPr>
        <p:spPr bwMode="auto">
          <a:xfrm>
            <a:off x="4953000" y="5729288"/>
            <a:ext cx="1371600" cy="490537"/>
          </a:xfrm>
          <a:custGeom>
            <a:avLst/>
            <a:gdLst>
              <a:gd name="T0" fmla="*/ 0 w 864"/>
              <a:gd name="T1" fmla="*/ 0 h 309"/>
              <a:gd name="T2" fmla="*/ 2147483647 w 864"/>
              <a:gd name="T3" fmla="*/ 2147483647 h 309"/>
              <a:gd name="T4" fmla="*/ 0 60000 65536"/>
              <a:gd name="T5" fmla="*/ 0 60000 65536"/>
              <a:gd name="T6" fmla="*/ 0 w 864"/>
              <a:gd name="T7" fmla="*/ 0 h 309"/>
              <a:gd name="T8" fmla="*/ 864 w 864"/>
              <a:gd name="T9" fmla="*/ 309 h 30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64" h="309">
                <a:moveTo>
                  <a:pt x="0" y="0"/>
                </a:moveTo>
                <a:lnTo>
                  <a:pt x="864" y="309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4895850" y="5962650"/>
            <a:ext cx="819150" cy="485775"/>
            <a:chOff x="3084" y="3966"/>
            <a:chExt cx="516" cy="306"/>
          </a:xfrm>
        </p:grpSpPr>
        <p:sp>
          <p:nvSpPr>
            <p:cNvPr id="13358" name="Rectangle 46"/>
            <p:cNvSpPr>
              <a:spLocks noChangeArrowheads="1"/>
            </p:cNvSpPr>
            <p:nvPr/>
          </p:nvSpPr>
          <p:spPr bwMode="auto">
            <a:xfrm>
              <a:off x="3084" y="4022"/>
              <a:ext cx="516" cy="25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18000</a:t>
              </a:r>
            </a:p>
          </p:txBody>
        </p:sp>
        <p:sp>
          <p:nvSpPr>
            <p:cNvPr id="14366" name="Freeform 47"/>
            <p:cNvSpPr>
              <a:spLocks/>
            </p:cNvSpPr>
            <p:nvPr/>
          </p:nvSpPr>
          <p:spPr bwMode="auto">
            <a:xfrm>
              <a:off x="3211" y="3966"/>
              <a:ext cx="73" cy="79"/>
            </a:xfrm>
            <a:custGeom>
              <a:avLst/>
              <a:gdLst>
                <a:gd name="T0" fmla="*/ 0 w 73"/>
                <a:gd name="T1" fmla="*/ 0 h 79"/>
                <a:gd name="T2" fmla="*/ 73 w 73"/>
                <a:gd name="T3" fmla="*/ 79 h 79"/>
                <a:gd name="T4" fmla="*/ 0 60000 65536"/>
                <a:gd name="T5" fmla="*/ 0 60000 65536"/>
                <a:gd name="T6" fmla="*/ 0 w 73"/>
                <a:gd name="T7" fmla="*/ 0 h 79"/>
                <a:gd name="T8" fmla="*/ 73 w 73"/>
                <a:gd name="T9" fmla="*/ 79 h 7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" h="79">
                  <a:moveTo>
                    <a:pt x="0" y="0"/>
                  </a:moveTo>
                  <a:lnTo>
                    <a:pt x="73" y="79"/>
                  </a:lnTo>
                </a:path>
              </a:pathLst>
            </a:custGeom>
            <a:noFill/>
            <a:ln w="508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63" name="AutoShape 51"/>
          <p:cNvSpPr>
            <a:spLocks/>
          </p:cNvSpPr>
          <p:nvPr/>
        </p:nvSpPr>
        <p:spPr bwMode="auto">
          <a:xfrm>
            <a:off x="4800600" y="3933825"/>
            <a:ext cx="76200" cy="609600"/>
          </a:xfrm>
          <a:prstGeom prst="leftBrace">
            <a:avLst>
              <a:gd name="adj1" fmla="val 66667"/>
              <a:gd name="adj2" fmla="val 50000"/>
            </a:avLst>
          </a:prstGeom>
          <a:noFill/>
          <a:ln w="19050">
            <a:solidFill>
              <a:srgbClr val="993366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3364" name="AutoShape 52"/>
          <p:cNvSpPr>
            <a:spLocks/>
          </p:cNvSpPr>
          <p:nvPr/>
        </p:nvSpPr>
        <p:spPr bwMode="auto">
          <a:xfrm>
            <a:off x="665163" y="5351463"/>
            <a:ext cx="76200" cy="609600"/>
          </a:xfrm>
          <a:prstGeom prst="leftBrace">
            <a:avLst>
              <a:gd name="adj1" fmla="val 66667"/>
              <a:gd name="adj2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3365" name="AutoShape 53"/>
          <p:cNvSpPr>
            <a:spLocks/>
          </p:cNvSpPr>
          <p:nvPr/>
        </p:nvSpPr>
        <p:spPr bwMode="auto">
          <a:xfrm rot="-5400000">
            <a:off x="6286500" y="3362325"/>
            <a:ext cx="76200" cy="2590800"/>
          </a:xfrm>
          <a:prstGeom prst="leftBrace">
            <a:avLst>
              <a:gd name="adj1" fmla="val 41556"/>
              <a:gd name="adj2" fmla="val 50000"/>
            </a:avLst>
          </a:prstGeom>
          <a:noFill/>
          <a:ln w="19050">
            <a:solidFill>
              <a:srgbClr val="993366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3366" name="AutoShape 54"/>
          <p:cNvSpPr>
            <a:spLocks/>
          </p:cNvSpPr>
          <p:nvPr/>
        </p:nvSpPr>
        <p:spPr bwMode="auto">
          <a:xfrm rot="-5400000">
            <a:off x="7200900" y="5419725"/>
            <a:ext cx="152400" cy="2057400"/>
          </a:xfrm>
          <a:prstGeom prst="leftBrace">
            <a:avLst>
              <a:gd name="adj1" fmla="val 16500"/>
              <a:gd name="adj2" fmla="val 50000"/>
            </a:avLst>
          </a:prstGeom>
          <a:noFill/>
          <a:ln w="19050">
            <a:solidFill>
              <a:srgbClr val="993366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4364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三、矩阵的乘法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3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3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3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3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3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3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/>
      <p:bldP spid="13340" grpId="0" animBg="1"/>
      <p:bldP spid="13341" grpId="0" animBg="1"/>
      <p:bldP spid="13343" grpId="0" animBg="1"/>
      <p:bldP spid="13344" grpId="0"/>
      <p:bldP spid="13345" grpId="0"/>
      <p:bldP spid="13346" grpId="0"/>
      <p:bldP spid="13347" grpId="0"/>
      <p:bldP spid="13348" grpId="0"/>
      <p:bldP spid="13349" grpId="0"/>
      <p:bldP spid="13350" grpId="0" animBg="1"/>
      <p:bldP spid="13351" grpId="0" animBg="1"/>
      <p:bldP spid="13352" grpId="0" animBg="1"/>
      <p:bldP spid="13353" grpId="0" animBg="1"/>
      <p:bldP spid="13354" grpId="0" animBg="1"/>
      <p:bldP spid="13355" grpId="0" animBg="1"/>
      <p:bldP spid="13356" grpId="0" animBg="1"/>
      <p:bldP spid="13357" grpId="0" animBg="1"/>
      <p:bldP spid="13363" grpId="0" animBg="1"/>
      <p:bldP spid="13364" grpId="0" animBg="1"/>
      <p:bldP spid="13365" grpId="0" animBg="1"/>
      <p:bldP spid="1336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285720" y="928670"/>
            <a:ext cx="71609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同型矩阵</a:t>
            </a:r>
            <a:r>
              <a:rPr lang="zh-CN" altLang="en-US" dirty="0"/>
              <a:t>：两个矩阵行数和列数都相等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85720" y="1643050"/>
            <a:ext cx="8738924" cy="1766887"/>
            <a:chOff x="476" y="1570"/>
            <a:chExt cx="5263" cy="1113"/>
          </a:xfrm>
        </p:grpSpPr>
        <p:sp>
          <p:nvSpPr>
            <p:cNvPr id="1037" name="Text Box 18"/>
            <p:cNvSpPr txBox="1">
              <a:spLocks noChangeArrowheads="1"/>
            </p:cNvSpPr>
            <p:nvPr/>
          </p:nvSpPr>
          <p:spPr bwMode="auto">
            <a:xfrm>
              <a:off x="476" y="1570"/>
              <a:ext cx="5135" cy="1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dirty="0" smtClean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矩阵</a:t>
              </a:r>
              <a:r>
                <a:rPr lang="zh-CN" altLang="en-US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相等</a:t>
              </a:r>
              <a:r>
                <a:rPr lang="zh-CN" altLang="en-US" dirty="0"/>
                <a:t>：设两个矩阵      和      是同型矩阵，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dirty="0"/>
                <a:t>且对应元素相等，即                          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dirty="0"/>
                <a:t>则称矩阵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zh-CN" altLang="en-US" dirty="0"/>
                <a:t>和</a:t>
              </a:r>
              <a:r>
                <a:rPr lang="en-US" altLang="zh-CN" i="1" dirty="0">
                  <a:latin typeface="Times New Roman" pitchFamily="18" charset="0"/>
                </a:rPr>
                <a:t>B</a:t>
              </a:r>
              <a:r>
                <a:rPr lang="zh-CN" altLang="en-US" dirty="0"/>
                <a:t>相等，</a:t>
              </a:r>
              <a:r>
                <a:rPr lang="zh-CN" altLang="en-US" dirty="0" smtClean="0"/>
                <a:t>记作        </a:t>
              </a:r>
              <a:r>
                <a:rPr lang="zh-CN" altLang="en-US" dirty="0"/>
                <a:t>。</a:t>
              </a:r>
            </a:p>
          </p:txBody>
        </p:sp>
        <p:graphicFrame>
          <p:nvGraphicFramePr>
            <p:cNvPr id="1028" name="Object 116"/>
            <p:cNvGraphicFramePr>
              <a:graphicFrameLocks noChangeAspect="1"/>
            </p:cNvGraphicFramePr>
            <p:nvPr/>
          </p:nvGraphicFramePr>
          <p:xfrm>
            <a:off x="2971" y="1602"/>
            <a:ext cx="453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0" name="Equation" r:id="rId3" imgW="317362" imgH="228501" progId="Equation.3">
                    <p:embed/>
                  </p:oleObj>
                </mc:Choice>
                <mc:Fallback>
                  <p:oleObj name="Equation" r:id="rId3" imgW="317362" imgH="228501" progId="Equation.3">
                    <p:embed/>
                    <p:pic>
                      <p:nvPicPr>
                        <p:cNvPr id="0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1602"/>
                          <a:ext cx="453" cy="3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117"/>
            <p:cNvGraphicFramePr>
              <a:graphicFrameLocks noChangeAspect="1"/>
            </p:cNvGraphicFramePr>
            <p:nvPr/>
          </p:nvGraphicFramePr>
          <p:xfrm>
            <a:off x="3617" y="1595"/>
            <a:ext cx="453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1" name="Equation" r:id="rId5" imgW="317362" imgH="228501" progId="Equation.3">
                    <p:embed/>
                  </p:oleObj>
                </mc:Choice>
                <mc:Fallback>
                  <p:oleObj name="Equation" r:id="rId5" imgW="317362" imgH="228501" progId="Equation.3">
                    <p:embed/>
                    <p:pic>
                      <p:nvPicPr>
                        <p:cNvPr id="0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7" y="1595"/>
                          <a:ext cx="453" cy="3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" name="Object 118"/>
            <p:cNvGraphicFramePr>
              <a:graphicFrameLocks noChangeAspect="1"/>
            </p:cNvGraphicFramePr>
            <p:nvPr/>
          </p:nvGraphicFramePr>
          <p:xfrm>
            <a:off x="2750" y="1954"/>
            <a:ext cx="2989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" name="Equation" r:id="rId7" imgW="2095500" imgH="241300" progId="Equation.3">
                    <p:embed/>
                  </p:oleObj>
                </mc:Choice>
                <mc:Fallback>
                  <p:oleObj name="Equation" r:id="rId7" imgW="2095500" imgH="241300" progId="Equation.3">
                    <p:embed/>
                    <p:pic>
                      <p:nvPicPr>
                        <p:cNvPr id="0" name="Object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0" y="1954"/>
                          <a:ext cx="2989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1" name="Object 119"/>
            <p:cNvGraphicFramePr>
              <a:graphicFrameLocks noChangeAspect="1"/>
            </p:cNvGraphicFramePr>
            <p:nvPr/>
          </p:nvGraphicFramePr>
          <p:xfrm>
            <a:off x="3277" y="2329"/>
            <a:ext cx="598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" name="Equation" r:id="rId9" imgW="418918" imgH="165028" progId="Equation.DSMT4">
                    <p:embed/>
                  </p:oleObj>
                </mc:Choice>
                <mc:Fallback>
                  <p:oleObj name="Equation" r:id="rId9" imgW="418918" imgH="165028" progId="Equation.DSMT4">
                    <p:embed/>
                    <p:pic>
                      <p:nvPicPr>
                        <p:cNvPr id="0" name="Object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7" y="2329"/>
                          <a:ext cx="598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97" name="Text Box 25"/>
          <p:cNvSpPr txBox="1">
            <a:spLocks noChangeArrowheads="1"/>
          </p:cNvSpPr>
          <p:nvPr/>
        </p:nvSpPr>
        <p:spPr bwMode="auto">
          <a:xfrm>
            <a:off x="285720" y="3357562"/>
            <a:ext cx="1005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例如</a:t>
            </a:r>
            <a:endParaRPr lang="zh-CN" altLang="en-US" dirty="0"/>
          </a:p>
        </p:txBody>
      </p:sp>
      <p:graphicFrame>
        <p:nvGraphicFramePr>
          <p:cNvPr id="54307" name="Object 120"/>
          <p:cNvGraphicFramePr>
            <a:graphicFrameLocks noChangeAspect="1"/>
          </p:cNvGraphicFramePr>
          <p:nvPr/>
        </p:nvGraphicFramePr>
        <p:xfrm>
          <a:off x="1833563" y="3630613"/>
          <a:ext cx="402748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11" imgW="1778000" imgH="457200" progId="Equation.3">
                  <p:embed/>
                </p:oleObj>
              </mc:Choice>
              <mc:Fallback>
                <p:oleObj name="Equation" r:id="rId11" imgW="1778000" imgH="457200" progId="Equation.3">
                  <p:embed/>
                  <p:pic>
                    <p:nvPicPr>
                      <p:cNvPr id="0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563" y="3630613"/>
                        <a:ext cx="4027487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10" name="Text Box 38"/>
          <p:cNvSpPr txBox="1">
            <a:spLocks noChangeArrowheads="1"/>
          </p:cNvSpPr>
          <p:nvPr/>
        </p:nvSpPr>
        <p:spPr bwMode="auto">
          <a:xfrm>
            <a:off x="1000100" y="485776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/>
              <a:t>可得</a:t>
            </a:r>
          </a:p>
        </p:txBody>
      </p:sp>
      <p:graphicFrame>
        <p:nvGraphicFramePr>
          <p:cNvPr id="54311" name="Object 121"/>
          <p:cNvGraphicFramePr>
            <a:graphicFrameLocks noChangeAspect="1"/>
          </p:cNvGraphicFramePr>
          <p:nvPr/>
        </p:nvGraphicFramePr>
        <p:xfrm>
          <a:off x="2187575" y="4968889"/>
          <a:ext cx="30194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13" imgW="1333500" imgH="203200" progId="Equation.3">
                  <p:embed/>
                </p:oleObj>
              </mc:Choice>
              <mc:Fallback>
                <p:oleObj name="Equation" r:id="rId13" imgW="1333500" imgH="203200" progId="Equation.3">
                  <p:embed/>
                  <p:pic>
                    <p:nvPicPr>
                      <p:cNvPr id="0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4968889"/>
                        <a:ext cx="301942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一、矩阵的相等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9" grpId="0"/>
      <p:bldP spid="54297" grpId="0"/>
      <p:bldP spid="543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6" name="Rectangle 6"/>
          <p:cNvSpPr>
            <a:spLocks noChangeArrowheads="1"/>
          </p:cNvSpPr>
          <p:nvPr/>
        </p:nvSpPr>
        <p:spPr bwMode="auto">
          <a:xfrm>
            <a:off x="0" y="1142984"/>
            <a:ext cx="8001503" cy="156966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kumimoji="1"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引例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2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. 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四</a:t>
            </a:r>
            <a:r>
              <a:rPr kumimoji="1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个城市间的单向航线如图所示</a:t>
            </a:r>
            <a:r>
              <a:rPr kumimoji="1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. </a:t>
            </a:r>
          </a:p>
          <a:p>
            <a:pPr eaLnBrk="1" hangingPunct="1">
              <a:defRPr/>
            </a:pPr>
            <a:r>
              <a:rPr kumimoji="1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  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  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若</a:t>
            </a:r>
            <a:r>
              <a:rPr kumimoji="1" lang="en-US" altLang="zh-CN" b="1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b="1" i="1" baseline="-25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ij</a:t>
            </a:r>
            <a:r>
              <a:rPr kumimoji="1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表示从</a:t>
            </a:r>
            <a:r>
              <a:rPr kumimoji="1" lang="en-US" altLang="zh-CN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市直达</a:t>
            </a:r>
            <a:r>
              <a:rPr kumimoji="1" lang="en-US" altLang="zh-CN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市航线的条数</a:t>
            </a:r>
            <a:r>
              <a:rPr kumimoji="1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, </a:t>
            </a:r>
          </a:p>
          <a:p>
            <a:pPr eaLnBrk="1" hangingPunct="1">
              <a:defRPr/>
            </a:pPr>
            <a:r>
              <a:rPr kumimoji="1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  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  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则</a:t>
            </a:r>
            <a:r>
              <a:rPr kumimoji="1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右图可用矩阵表示为</a:t>
            </a:r>
          </a:p>
        </p:txBody>
      </p:sp>
      <p:grpSp>
        <p:nvGrpSpPr>
          <p:cNvPr id="66563" name="Group 7"/>
          <p:cNvGrpSpPr>
            <a:grpSpLocks/>
          </p:cNvGrpSpPr>
          <p:nvPr/>
        </p:nvGrpSpPr>
        <p:grpSpPr bwMode="auto">
          <a:xfrm>
            <a:off x="6753196" y="2332023"/>
            <a:ext cx="1752600" cy="1752600"/>
            <a:chOff x="4272" y="240"/>
            <a:chExt cx="1104" cy="1104"/>
          </a:xfrm>
        </p:grpSpPr>
        <p:sp>
          <p:nvSpPr>
            <p:cNvPr id="133128" name="Oval 8"/>
            <p:cNvSpPr>
              <a:spLocks noChangeArrowheads="1"/>
            </p:cNvSpPr>
            <p:nvPr/>
          </p:nvSpPr>
          <p:spPr bwMode="auto">
            <a:xfrm>
              <a:off x="4272" y="240"/>
              <a:ext cx="288" cy="28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33129" name="Oval 9"/>
            <p:cNvSpPr>
              <a:spLocks noChangeArrowheads="1"/>
            </p:cNvSpPr>
            <p:nvPr/>
          </p:nvSpPr>
          <p:spPr bwMode="auto">
            <a:xfrm>
              <a:off x="5088" y="240"/>
              <a:ext cx="288" cy="28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</a:p>
          </p:txBody>
        </p:sp>
        <p:sp>
          <p:nvSpPr>
            <p:cNvPr id="133130" name="Oval 10"/>
            <p:cNvSpPr>
              <a:spLocks noChangeArrowheads="1"/>
            </p:cNvSpPr>
            <p:nvPr/>
          </p:nvSpPr>
          <p:spPr bwMode="auto">
            <a:xfrm>
              <a:off x="4272" y="1056"/>
              <a:ext cx="288" cy="28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133131" name="Oval 11"/>
            <p:cNvSpPr>
              <a:spLocks noChangeArrowheads="1"/>
            </p:cNvSpPr>
            <p:nvPr/>
          </p:nvSpPr>
          <p:spPr bwMode="auto">
            <a:xfrm>
              <a:off x="5088" y="1056"/>
              <a:ext cx="288" cy="28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sp>
          <p:nvSpPr>
            <p:cNvPr id="66579" name="Line 12"/>
            <p:cNvSpPr>
              <a:spLocks noChangeShapeType="1"/>
            </p:cNvSpPr>
            <p:nvPr/>
          </p:nvSpPr>
          <p:spPr bwMode="auto">
            <a:xfrm>
              <a:off x="4368" y="576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0" name="Line 13"/>
            <p:cNvSpPr>
              <a:spLocks noChangeShapeType="1"/>
            </p:cNvSpPr>
            <p:nvPr/>
          </p:nvSpPr>
          <p:spPr bwMode="auto">
            <a:xfrm>
              <a:off x="5232" y="576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1" name="Line 14"/>
            <p:cNvSpPr>
              <a:spLocks noChangeShapeType="1"/>
            </p:cNvSpPr>
            <p:nvPr/>
          </p:nvSpPr>
          <p:spPr bwMode="auto">
            <a:xfrm flipV="1">
              <a:off x="4464" y="576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2" name="Line 15"/>
            <p:cNvSpPr>
              <a:spLocks noChangeShapeType="1"/>
            </p:cNvSpPr>
            <p:nvPr/>
          </p:nvSpPr>
          <p:spPr bwMode="auto">
            <a:xfrm>
              <a:off x="4560" y="33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3" name="Line 16"/>
            <p:cNvSpPr>
              <a:spLocks noChangeShapeType="1"/>
            </p:cNvSpPr>
            <p:nvPr/>
          </p:nvSpPr>
          <p:spPr bwMode="auto">
            <a:xfrm flipH="1">
              <a:off x="4560" y="43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4" name="Line 17"/>
            <p:cNvSpPr>
              <a:spLocks noChangeShapeType="1"/>
            </p:cNvSpPr>
            <p:nvPr/>
          </p:nvSpPr>
          <p:spPr bwMode="auto">
            <a:xfrm flipH="1">
              <a:off x="4560" y="120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5" name="Line 18"/>
            <p:cNvSpPr>
              <a:spLocks noChangeShapeType="1"/>
            </p:cNvSpPr>
            <p:nvPr/>
          </p:nvSpPr>
          <p:spPr bwMode="auto">
            <a:xfrm>
              <a:off x="4560" y="528"/>
              <a:ext cx="576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795434" y="2968611"/>
            <a:ext cx="3738562" cy="1570037"/>
            <a:chOff x="1053" y="1201"/>
            <a:chExt cx="2355" cy="989"/>
          </a:xfrm>
        </p:grpSpPr>
        <p:sp>
          <p:nvSpPr>
            <p:cNvPr id="133140" name="Rectangle 20"/>
            <p:cNvSpPr>
              <a:spLocks noChangeArrowheads="1"/>
            </p:cNvSpPr>
            <p:nvPr/>
          </p:nvSpPr>
          <p:spPr bwMode="auto">
            <a:xfrm>
              <a:off x="1053" y="1525"/>
              <a:ext cx="1174" cy="36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b="1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kumimoji="1"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= (</a:t>
              </a:r>
              <a:r>
                <a:rPr kumimoji="1" lang="en-US" altLang="zh-CN" b="1" i="1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kumimoji="1" lang="en-US" altLang="zh-CN" b="1" i="1" baseline="-25000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ij</a:t>
              </a:r>
              <a:r>
                <a:rPr kumimoji="1"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) =</a:t>
              </a:r>
            </a:p>
          </p:txBody>
        </p:sp>
        <p:sp>
          <p:nvSpPr>
            <p:cNvPr id="133141" name="Rectangle 21"/>
            <p:cNvSpPr>
              <a:spLocks noChangeArrowheads="1"/>
            </p:cNvSpPr>
            <p:nvPr/>
          </p:nvSpPr>
          <p:spPr bwMode="auto">
            <a:xfrm>
              <a:off x="2383" y="1201"/>
              <a:ext cx="977" cy="98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0  1   1   1</a:t>
              </a:r>
            </a:p>
            <a:p>
              <a:pPr eaLnBrk="1" hangingPunct="1">
                <a:defRPr/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1  0   0   0</a:t>
              </a:r>
            </a:p>
            <a:p>
              <a:pPr eaLnBrk="1" hangingPunct="1">
                <a:defRPr/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0  1   0   0</a:t>
              </a:r>
            </a:p>
            <a:p>
              <a:pPr eaLnBrk="1" hangingPunct="1">
                <a:defRPr/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1  0   1   0</a:t>
              </a:r>
            </a:p>
          </p:txBody>
        </p:sp>
        <p:sp>
          <p:nvSpPr>
            <p:cNvPr id="66569" name="Line 22"/>
            <p:cNvSpPr>
              <a:spLocks noChangeShapeType="1"/>
            </p:cNvSpPr>
            <p:nvPr/>
          </p:nvSpPr>
          <p:spPr bwMode="auto">
            <a:xfrm>
              <a:off x="2304" y="1230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0" name="Line 23"/>
            <p:cNvSpPr>
              <a:spLocks noChangeShapeType="1"/>
            </p:cNvSpPr>
            <p:nvPr/>
          </p:nvSpPr>
          <p:spPr bwMode="auto">
            <a:xfrm>
              <a:off x="2304" y="2190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1" name="Line 24"/>
            <p:cNvSpPr>
              <a:spLocks noChangeShapeType="1"/>
            </p:cNvSpPr>
            <p:nvPr/>
          </p:nvSpPr>
          <p:spPr bwMode="auto">
            <a:xfrm>
              <a:off x="2304" y="1230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2" name="Line 25"/>
            <p:cNvSpPr>
              <a:spLocks noChangeShapeType="1"/>
            </p:cNvSpPr>
            <p:nvPr/>
          </p:nvSpPr>
          <p:spPr bwMode="auto">
            <a:xfrm>
              <a:off x="3408" y="1230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3" name="Line 26"/>
            <p:cNvSpPr>
              <a:spLocks noChangeShapeType="1"/>
            </p:cNvSpPr>
            <p:nvPr/>
          </p:nvSpPr>
          <p:spPr bwMode="auto">
            <a:xfrm>
              <a:off x="3312" y="2190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4" name="Line 27"/>
            <p:cNvSpPr>
              <a:spLocks noChangeShapeType="1"/>
            </p:cNvSpPr>
            <p:nvPr/>
          </p:nvSpPr>
          <p:spPr bwMode="auto">
            <a:xfrm>
              <a:off x="3312" y="1230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148" name="Rectangle 28"/>
          <p:cNvSpPr>
            <a:spLocks noChangeArrowheads="1"/>
          </p:cNvSpPr>
          <p:nvPr/>
        </p:nvSpPr>
        <p:spPr bwMode="auto">
          <a:xfrm>
            <a:off x="857224" y="4692636"/>
            <a:ext cx="8063426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问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从 </a:t>
            </a:r>
            <a:r>
              <a:rPr kumimoji="1" lang="en-US" altLang="zh-CN" b="1" i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b="1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市</a:t>
            </a:r>
            <a:r>
              <a:rPr kumimoji="1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经一次中转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到达 </a:t>
            </a:r>
            <a:r>
              <a:rPr kumimoji="1" lang="en-US" altLang="zh-CN" b="1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j 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市</a:t>
            </a:r>
            <a:r>
              <a:rPr kumimoji="1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航线的条数</a:t>
            </a:r>
            <a:r>
              <a:rPr kumimoji="1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=? </a:t>
            </a:r>
          </a:p>
        </p:txBody>
      </p:sp>
      <p:sp>
        <p:nvSpPr>
          <p:cNvPr id="66566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三、矩阵的乘法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371725" y="677863"/>
            <a:ext cx="2703513" cy="738187"/>
            <a:chOff x="1764" y="367"/>
            <a:chExt cx="1703" cy="465"/>
          </a:xfrm>
        </p:grpSpPr>
        <p:sp>
          <p:nvSpPr>
            <p:cNvPr id="135175" name="Rectangle 7"/>
            <p:cNvSpPr>
              <a:spLocks noChangeArrowheads="1"/>
            </p:cNvSpPr>
            <p:nvPr/>
          </p:nvSpPr>
          <p:spPr bwMode="auto">
            <a:xfrm>
              <a:off x="2080" y="367"/>
              <a:ext cx="1208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乘法原理 </a:t>
              </a:r>
            </a:p>
          </p:txBody>
        </p:sp>
        <p:sp>
          <p:nvSpPr>
            <p:cNvPr id="67646" name="AutoShape 8"/>
            <p:cNvSpPr>
              <a:spLocks/>
            </p:cNvSpPr>
            <p:nvPr/>
          </p:nvSpPr>
          <p:spPr bwMode="auto">
            <a:xfrm rot="5400000">
              <a:off x="2543" y="-92"/>
              <a:ext cx="145" cy="1703"/>
            </a:xfrm>
            <a:prstGeom prst="leftBrace">
              <a:avLst>
                <a:gd name="adj1" fmla="val 9787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619750" y="1758950"/>
            <a:ext cx="1009650" cy="3827463"/>
            <a:chOff x="3810" y="1108"/>
            <a:chExt cx="636" cy="2411"/>
          </a:xfrm>
        </p:grpSpPr>
        <p:sp>
          <p:nvSpPr>
            <p:cNvPr id="135178" name="Rectangle 10"/>
            <p:cNvSpPr>
              <a:spLocks noChangeArrowheads="1"/>
            </p:cNvSpPr>
            <p:nvPr/>
          </p:nvSpPr>
          <p:spPr bwMode="auto">
            <a:xfrm>
              <a:off x="4009" y="1646"/>
              <a:ext cx="437" cy="128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加 </a:t>
              </a:r>
            </a:p>
            <a:p>
              <a:pPr eaLnBrk="1" hangingPunct="1"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法 </a:t>
              </a:r>
            </a:p>
            <a:p>
              <a:pPr eaLnBrk="1" hangingPunct="1"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原 </a:t>
              </a:r>
            </a:p>
            <a:p>
              <a:pPr eaLnBrk="1" hangingPunct="1"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理 </a:t>
              </a:r>
            </a:p>
          </p:txBody>
        </p:sp>
        <p:sp>
          <p:nvSpPr>
            <p:cNvPr id="67644" name="AutoShape 11"/>
            <p:cNvSpPr>
              <a:spLocks/>
            </p:cNvSpPr>
            <p:nvPr/>
          </p:nvSpPr>
          <p:spPr bwMode="auto">
            <a:xfrm>
              <a:off x="3810" y="1108"/>
              <a:ext cx="184" cy="2411"/>
            </a:xfrm>
            <a:prstGeom prst="rightBrace">
              <a:avLst>
                <a:gd name="adj1" fmla="val 10919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386138" y="1495425"/>
            <a:ext cx="693737" cy="4387850"/>
            <a:chOff x="2403" y="942"/>
            <a:chExt cx="437" cy="2764"/>
          </a:xfrm>
        </p:grpSpPr>
        <p:sp>
          <p:nvSpPr>
            <p:cNvPr id="135181" name="Rectangle 13"/>
            <p:cNvSpPr>
              <a:spLocks noChangeArrowheads="1"/>
            </p:cNvSpPr>
            <p:nvPr/>
          </p:nvSpPr>
          <p:spPr bwMode="auto">
            <a:xfrm>
              <a:off x="2403" y="3341"/>
              <a:ext cx="437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④ </a:t>
              </a:r>
            </a:p>
          </p:txBody>
        </p:sp>
        <p:sp>
          <p:nvSpPr>
            <p:cNvPr id="135182" name="Rectangle 14"/>
            <p:cNvSpPr>
              <a:spLocks noChangeArrowheads="1"/>
            </p:cNvSpPr>
            <p:nvPr/>
          </p:nvSpPr>
          <p:spPr bwMode="auto">
            <a:xfrm>
              <a:off x="2403" y="942"/>
              <a:ext cx="437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① </a:t>
              </a:r>
            </a:p>
          </p:txBody>
        </p:sp>
        <p:sp>
          <p:nvSpPr>
            <p:cNvPr id="135183" name="Rectangle 15"/>
            <p:cNvSpPr>
              <a:spLocks noChangeArrowheads="1"/>
            </p:cNvSpPr>
            <p:nvPr/>
          </p:nvSpPr>
          <p:spPr bwMode="auto">
            <a:xfrm>
              <a:off x="2403" y="1842"/>
              <a:ext cx="437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② </a:t>
              </a:r>
            </a:p>
          </p:txBody>
        </p:sp>
        <p:sp>
          <p:nvSpPr>
            <p:cNvPr id="135184" name="Rectangle 16"/>
            <p:cNvSpPr>
              <a:spLocks noChangeArrowheads="1"/>
            </p:cNvSpPr>
            <p:nvPr/>
          </p:nvSpPr>
          <p:spPr bwMode="auto">
            <a:xfrm>
              <a:off x="2403" y="2442"/>
              <a:ext cx="437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③ </a:t>
              </a:r>
            </a:p>
          </p:txBody>
        </p:sp>
      </p:grpSp>
      <p:sp>
        <p:nvSpPr>
          <p:cNvPr id="135185" name="Rectangle 17"/>
          <p:cNvSpPr>
            <a:spLocks noChangeArrowheads="1"/>
          </p:cNvSpPr>
          <p:nvPr/>
        </p:nvSpPr>
        <p:spPr bwMode="auto">
          <a:xfrm>
            <a:off x="1738313" y="3395663"/>
            <a:ext cx="693737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① </a:t>
            </a:r>
          </a:p>
        </p:txBody>
      </p:sp>
      <p:sp>
        <p:nvSpPr>
          <p:cNvPr id="135186" name="Rectangle 18"/>
          <p:cNvSpPr>
            <a:spLocks noChangeArrowheads="1"/>
          </p:cNvSpPr>
          <p:nvPr/>
        </p:nvSpPr>
        <p:spPr bwMode="auto">
          <a:xfrm>
            <a:off x="5035550" y="3395663"/>
            <a:ext cx="693738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① 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2335213" y="1798638"/>
            <a:ext cx="1084262" cy="1879600"/>
            <a:chOff x="1741" y="1133"/>
            <a:chExt cx="683" cy="1184"/>
          </a:xfrm>
        </p:grpSpPr>
        <p:sp>
          <p:nvSpPr>
            <p:cNvPr id="67637" name="Line 20"/>
            <p:cNvSpPr>
              <a:spLocks noChangeShapeType="1"/>
            </p:cNvSpPr>
            <p:nvPr/>
          </p:nvSpPr>
          <p:spPr bwMode="auto">
            <a:xfrm flipV="1">
              <a:off x="1741" y="1133"/>
              <a:ext cx="683" cy="11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89" name="Rectangle 21"/>
            <p:cNvSpPr>
              <a:spLocks noChangeArrowheads="1"/>
            </p:cNvSpPr>
            <p:nvPr/>
          </p:nvSpPr>
          <p:spPr bwMode="auto">
            <a:xfrm>
              <a:off x="1869" y="1226"/>
              <a:ext cx="436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 i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</a:t>
              </a:r>
              <a:r>
                <a:rPr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11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3952875" y="1758950"/>
            <a:ext cx="1095375" cy="1868488"/>
            <a:chOff x="2760" y="1108"/>
            <a:chExt cx="690" cy="1177"/>
          </a:xfrm>
        </p:grpSpPr>
        <p:sp>
          <p:nvSpPr>
            <p:cNvPr id="67635" name="Line 23"/>
            <p:cNvSpPr>
              <a:spLocks noChangeShapeType="1"/>
            </p:cNvSpPr>
            <p:nvPr/>
          </p:nvSpPr>
          <p:spPr bwMode="auto">
            <a:xfrm>
              <a:off x="2760" y="1108"/>
              <a:ext cx="690" cy="11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92" name="Rectangle 24"/>
            <p:cNvSpPr>
              <a:spLocks noChangeArrowheads="1"/>
            </p:cNvSpPr>
            <p:nvPr/>
          </p:nvSpPr>
          <p:spPr bwMode="auto">
            <a:xfrm>
              <a:off x="2939" y="1226"/>
              <a:ext cx="436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 i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</a:t>
              </a:r>
              <a:r>
                <a:rPr lang="en-US" altLang="zh-CN" b="1" baseline="-250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11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2314575" y="2800350"/>
            <a:ext cx="1104900" cy="877888"/>
            <a:chOff x="1728" y="1764"/>
            <a:chExt cx="696" cy="553"/>
          </a:xfrm>
        </p:grpSpPr>
        <p:sp>
          <p:nvSpPr>
            <p:cNvPr id="67633" name="Line 26"/>
            <p:cNvSpPr>
              <a:spLocks noChangeShapeType="1"/>
            </p:cNvSpPr>
            <p:nvPr/>
          </p:nvSpPr>
          <p:spPr bwMode="auto">
            <a:xfrm flipV="1">
              <a:off x="1728" y="2019"/>
              <a:ext cx="696" cy="2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95" name="Rectangle 27"/>
            <p:cNvSpPr>
              <a:spLocks noChangeArrowheads="1"/>
            </p:cNvSpPr>
            <p:nvPr/>
          </p:nvSpPr>
          <p:spPr bwMode="auto">
            <a:xfrm>
              <a:off x="1947" y="1764"/>
              <a:ext cx="436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a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1</a:t>
              </a:r>
              <a:r>
                <a:rPr lang="en-US" altLang="zh-CN" b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</a:t>
              </a:r>
              <a:r>
                <a:rPr lang="en-US" altLang="zh-CN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3941763" y="2876550"/>
            <a:ext cx="1076325" cy="771525"/>
            <a:chOff x="2753" y="1812"/>
            <a:chExt cx="678" cy="486"/>
          </a:xfrm>
        </p:grpSpPr>
        <p:sp>
          <p:nvSpPr>
            <p:cNvPr id="67631" name="Line 29"/>
            <p:cNvSpPr>
              <a:spLocks noChangeShapeType="1"/>
            </p:cNvSpPr>
            <p:nvPr/>
          </p:nvSpPr>
          <p:spPr bwMode="auto">
            <a:xfrm>
              <a:off x="2753" y="2007"/>
              <a:ext cx="678" cy="2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98" name="Rectangle 30"/>
            <p:cNvSpPr>
              <a:spLocks noChangeArrowheads="1"/>
            </p:cNvSpPr>
            <p:nvPr/>
          </p:nvSpPr>
          <p:spPr bwMode="auto">
            <a:xfrm>
              <a:off x="2875" y="1812"/>
              <a:ext cx="436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a</a:t>
              </a:r>
              <a:r>
                <a:rPr lang="en-US" altLang="zh-CN" b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1</a:t>
              </a: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</a:t>
              </a:r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3962400" y="3708400"/>
            <a:ext cx="1044575" cy="685800"/>
            <a:chOff x="2766" y="2336"/>
            <a:chExt cx="658" cy="432"/>
          </a:xfrm>
        </p:grpSpPr>
        <p:sp>
          <p:nvSpPr>
            <p:cNvPr id="67629" name="Line 32"/>
            <p:cNvSpPr>
              <a:spLocks noChangeShapeType="1"/>
            </p:cNvSpPr>
            <p:nvPr/>
          </p:nvSpPr>
          <p:spPr bwMode="auto">
            <a:xfrm flipV="1">
              <a:off x="2766" y="2336"/>
              <a:ext cx="658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01" name="Rectangle 33"/>
            <p:cNvSpPr>
              <a:spLocks noChangeArrowheads="1"/>
            </p:cNvSpPr>
            <p:nvPr/>
          </p:nvSpPr>
          <p:spPr bwMode="auto">
            <a:xfrm>
              <a:off x="2869" y="2400"/>
              <a:ext cx="452" cy="36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 i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a</a:t>
              </a:r>
              <a:r>
                <a:rPr lang="en-US" altLang="zh-CN" b="1" baseline="-250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31</a:t>
              </a:r>
              <a:endPara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2324100" y="3678238"/>
            <a:ext cx="1154113" cy="627062"/>
            <a:chOff x="1734" y="2317"/>
            <a:chExt cx="727" cy="395"/>
          </a:xfrm>
        </p:grpSpPr>
        <p:sp>
          <p:nvSpPr>
            <p:cNvPr id="67627" name="Line 35"/>
            <p:cNvSpPr>
              <a:spLocks noChangeShapeType="1"/>
            </p:cNvSpPr>
            <p:nvPr/>
          </p:nvSpPr>
          <p:spPr bwMode="auto">
            <a:xfrm>
              <a:off x="1734" y="2317"/>
              <a:ext cx="697" cy="2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04" name="Rectangle 36"/>
            <p:cNvSpPr>
              <a:spLocks noChangeArrowheads="1"/>
            </p:cNvSpPr>
            <p:nvPr/>
          </p:nvSpPr>
          <p:spPr bwMode="auto">
            <a:xfrm>
              <a:off x="1938" y="2344"/>
              <a:ext cx="523" cy="36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a</a:t>
              </a:r>
              <a:r>
                <a:rPr lang="en-US" altLang="zh-CN" b="1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1</a:t>
              </a:r>
              <a:r>
                <a:rPr lang="en-US" altLang="zh-CN" b="1" baseline="-25000" dirty="0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3</a:t>
              </a:r>
              <a:r>
                <a: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</a:t>
              </a:r>
            </a:p>
          </p:txBody>
        </p:sp>
      </p:grp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2324100" y="3678238"/>
            <a:ext cx="1095375" cy="1878012"/>
            <a:chOff x="1734" y="2317"/>
            <a:chExt cx="690" cy="1183"/>
          </a:xfrm>
        </p:grpSpPr>
        <p:sp>
          <p:nvSpPr>
            <p:cNvPr id="67625" name="Line 38"/>
            <p:cNvSpPr>
              <a:spLocks noChangeShapeType="1"/>
            </p:cNvSpPr>
            <p:nvPr/>
          </p:nvSpPr>
          <p:spPr bwMode="auto">
            <a:xfrm>
              <a:off x="1734" y="2317"/>
              <a:ext cx="690" cy="11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07" name="Rectangle 39"/>
            <p:cNvSpPr>
              <a:spLocks noChangeArrowheads="1"/>
            </p:cNvSpPr>
            <p:nvPr/>
          </p:nvSpPr>
          <p:spPr bwMode="auto">
            <a:xfrm>
              <a:off x="1887" y="2905"/>
              <a:ext cx="523" cy="36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a</a:t>
              </a:r>
              <a:r>
                <a:rPr lang="en-US" altLang="zh-CN" b="1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1</a:t>
              </a:r>
              <a:r>
                <a:rPr lang="en-US" altLang="zh-CN" b="1" baseline="-250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4</a:t>
              </a:r>
              <a:r>
                <a: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</a:t>
              </a:r>
            </a:p>
          </p:txBody>
        </p:sp>
      </p:grpSp>
      <p:grpSp>
        <p:nvGrpSpPr>
          <p:cNvPr id="12" name="Group 40"/>
          <p:cNvGrpSpPr>
            <a:grpSpLocks/>
          </p:cNvGrpSpPr>
          <p:nvPr/>
        </p:nvGrpSpPr>
        <p:grpSpPr bwMode="auto">
          <a:xfrm>
            <a:off x="3952875" y="3716338"/>
            <a:ext cx="1084263" cy="1870075"/>
            <a:chOff x="2760" y="2348"/>
            <a:chExt cx="683" cy="1178"/>
          </a:xfrm>
        </p:grpSpPr>
        <p:sp>
          <p:nvSpPr>
            <p:cNvPr id="67623" name="Line 41"/>
            <p:cNvSpPr>
              <a:spLocks noChangeShapeType="1"/>
            </p:cNvSpPr>
            <p:nvPr/>
          </p:nvSpPr>
          <p:spPr bwMode="auto">
            <a:xfrm flipV="1">
              <a:off x="2760" y="2348"/>
              <a:ext cx="683" cy="11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10" name="Rectangle 42"/>
            <p:cNvSpPr>
              <a:spLocks noChangeArrowheads="1"/>
            </p:cNvSpPr>
            <p:nvPr/>
          </p:nvSpPr>
          <p:spPr bwMode="auto">
            <a:xfrm>
              <a:off x="2961" y="2945"/>
              <a:ext cx="452" cy="36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a</a:t>
              </a:r>
              <a:r>
                <a:rPr lang="en-US" altLang="zh-CN" b="1" baseline="-250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4</a:t>
              </a:r>
              <a:r>
                <a:rPr lang="en-US" altLang="zh-CN" b="1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1</a:t>
              </a:r>
              <a:endParaRPr lang="en-US" altLang="zh-CN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135211" name="Rectangle 43"/>
          <p:cNvSpPr>
            <a:spLocks noChangeArrowheads="1"/>
          </p:cNvSpPr>
          <p:nvPr/>
        </p:nvSpPr>
        <p:spPr bwMode="auto">
          <a:xfrm>
            <a:off x="1881188" y="5891213"/>
            <a:ext cx="122555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altLang="zh-CN" b="1" i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</a:t>
            </a:r>
            <a:r>
              <a:rPr lang="en-US" altLang="zh-CN" b="1" baseline="-250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11</a:t>
            </a:r>
            <a:r>
              <a:rPr lang="en-US" altLang="zh-CN" b="1" i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</a:t>
            </a:r>
            <a:r>
              <a:rPr lang="en-US" altLang="zh-CN" b="1" baseline="-250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11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35212" name="Rectangle 44"/>
          <p:cNvSpPr>
            <a:spLocks noChangeArrowheads="1"/>
          </p:cNvSpPr>
          <p:nvPr/>
        </p:nvSpPr>
        <p:spPr bwMode="auto">
          <a:xfrm>
            <a:off x="3246438" y="5891213"/>
            <a:ext cx="122555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</a:t>
            </a:r>
            <a:r>
              <a:rPr lang="en-US" altLang="zh-CN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1</a:t>
            </a:r>
            <a:r>
              <a:rPr lang="en-US" altLang="zh-CN" b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</a:t>
            </a:r>
            <a:r>
              <a:rPr lang="en-US" altLang="zh-CN" b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  <a:r>
              <a:rPr lang="en-US" altLang="zh-CN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1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35213" name="Rectangle 45"/>
          <p:cNvSpPr>
            <a:spLocks noChangeArrowheads="1"/>
          </p:cNvSpPr>
          <p:nvPr/>
        </p:nvSpPr>
        <p:spPr bwMode="auto">
          <a:xfrm>
            <a:off x="4618038" y="5891213"/>
            <a:ext cx="1363662" cy="584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altLang="zh-CN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1</a:t>
            </a:r>
            <a:r>
              <a:rPr lang="en-US" altLang="zh-CN" b="1" baseline="-25000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</a:t>
            </a:r>
            <a:r>
              <a:rPr lang="en-US" altLang="zh-CN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</a:t>
            </a:r>
            <a:r>
              <a:rPr lang="en-US" altLang="zh-CN" b="1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31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35214" name="Rectangle 46"/>
          <p:cNvSpPr>
            <a:spLocks noChangeArrowheads="1"/>
          </p:cNvSpPr>
          <p:nvPr/>
        </p:nvSpPr>
        <p:spPr bwMode="auto">
          <a:xfrm>
            <a:off x="6003925" y="5891213"/>
            <a:ext cx="122555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altLang="zh-CN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1</a:t>
            </a:r>
            <a:r>
              <a:rPr lang="en-US" altLang="zh-CN" b="1" baseline="-25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</a:t>
            </a:r>
            <a:r>
              <a:rPr lang="en-US" altLang="zh-CN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</a:t>
            </a:r>
            <a:r>
              <a:rPr lang="en-US" altLang="zh-CN" b="1" baseline="-25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</a:p>
        </p:txBody>
      </p:sp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963613" y="5888038"/>
            <a:ext cx="6638925" cy="584200"/>
            <a:chOff x="877" y="3709"/>
            <a:chExt cx="4182" cy="368"/>
          </a:xfrm>
        </p:grpSpPr>
        <p:sp>
          <p:nvSpPr>
            <p:cNvPr id="135216" name="Rectangle 48"/>
            <p:cNvSpPr>
              <a:spLocks noChangeArrowheads="1"/>
            </p:cNvSpPr>
            <p:nvPr/>
          </p:nvSpPr>
          <p:spPr bwMode="auto">
            <a:xfrm>
              <a:off x="877" y="3711"/>
              <a:ext cx="686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b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11</a:t>
              </a: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= </a:t>
              </a:r>
            </a:p>
          </p:txBody>
        </p:sp>
        <p:sp>
          <p:nvSpPr>
            <p:cNvPr id="135217" name="Rectangle 49"/>
            <p:cNvSpPr>
              <a:spLocks noChangeArrowheads="1"/>
            </p:cNvSpPr>
            <p:nvPr/>
          </p:nvSpPr>
          <p:spPr bwMode="auto">
            <a:xfrm>
              <a:off x="4656" y="3709"/>
              <a:ext cx="403" cy="36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 . </a:t>
              </a:r>
            </a:p>
          </p:txBody>
        </p:sp>
      </p:grpSp>
      <p:grpSp>
        <p:nvGrpSpPr>
          <p:cNvPr id="14" name="Group 50"/>
          <p:cNvGrpSpPr>
            <a:grpSpLocks/>
          </p:cNvGrpSpPr>
          <p:nvPr/>
        </p:nvGrpSpPr>
        <p:grpSpPr bwMode="auto">
          <a:xfrm>
            <a:off x="2925763" y="5891213"/>
            <a:ext cx="3259137" cy="579437"/>
            <a:chOff x="2113" y="3711"/>
            <a:chExt cx="2053" cy="365"/>
          </a:xfrm>
        </p:grpSpPr>
        <p:sp>
          <p:nvSpPr>
            <p:cNvPr id="135219" name="Rectangle 51"/>
            <p:cNvSpPr>
              <a:spLocks noChangeArrowheads="1"/>
            </p:cNvSpPr>
            <p:nvPr/>
          </p:nvSpPr>
          <p:spPr bwMode="auto">
            <a:xfrm>
              <a:off x="2113" y="3711"/>
              <a:ext cx="326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+ </a:t>
              </a:r>
            </a:p>
          </p:txBody>
        </p:sp>
        <p:sp>
          <p:nvSpPr>
            <p:cNvPr id="135220" name="Rectangle 52"/>
            <p:cNvSpPr>
              <a:spLocks noChangeArrowheads="1"/>
            </p:cNvSpPr>
            <p:nvPr/>
          </p:nvSpPr>
          <p:spPr bwMode="auto">
            <a:xfrm>
              <a:off x="2971" y="3711"/>
              <a:ext cx="326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+ </a:t>
              </a:r>
            </a:p>
          </p:txBody>
        </p:sp>
        <p:sp>
          <p:nvSpPr>
            <p:cNvPr id="135221" name="Rectangle 53"/>
            <p:cNvSpPr>
              <a:spLocks noChangeArrowheads="1"/>
            </p:cNvSpPr>
            <p:nvPr/>
          </p:nvSpPr>
          <p:spPr bwMode="auto">
            <a:xfrm>
              <a:off x="3840" y="3711"/>
              <a:ext cx="326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+ </a:t>
              </a:r>
            </a:p>
          </p:txBody>
        </p:sp>
      </p:grpSp>
      <p:grpSp>
        <p:nvGrpSpPr>
          <p:cNvPr id="67605" name="Group 54"/>
          <p:cNvGrpSpPr>
            <a:grpSpLocks/>
          </p:cNvGrpSpPr>
          <p:nvPr/>
        </p:nvGrpSpPr>
        <p:grpSpPr bwMode="auto">
          <a:xfrm>
            <a:off x="6786563" y="747713"/>
            <a:ext cx="1752600" cy="1752600"/>
            <a:chOff x="4272" y="240"/>
            <a:chExt cx="1104" cy="1104"/>
          </a:xfrm>
        </p:grpSpPr>
        <p:sp>
          <p:nvSpPr>
            <p:cNvPr id="135223" name="Oval 55"/>
            <p:cNvSpPr>
              <a:spLocks noChangeArrowheads="1"/>
            </p:cNvSpPr>
            <p:nvPr/>
          </p:nvSpPr>
          <p:spPr bwMode="auto">
            <a:xfrm>
              <a:off x="4272" y="240"/>
              <a:ext cx="288" cy="28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35224" name="Oval 56"/>
            <p:cNvSpPr>
              <a:spLocks noChangeArrowheads="1"/>
            </p:cNvSpPr>
            <p:nvPr/>
          </p:nvSpPr>
          <p:spPr bwMode="auto">
            <a:xfrm>
              <a:off x="5088" y="240"/>
              <a:ext cx="288" cy="28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</a:p>
          </p:txBody>
        </p:sp>
        <p:sp>
          <p:nvSpPr>
            <p:cNvPr id="135225" name="Oval 57"/>
            <p:cNvSpPr>
              <a:spLocks noChangeArrowheads="1"/>
            </p:cNvSpPr>
            <p:nvPr/>
          </p:nvSpPr>
          <p:spPr bwMode="auto">
            <a:xfrm>
              <a:off x="4272" y="1056"/>
              <a:ext cx="288" cy="28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135226" name="Oval 58"/>
            <p:cNvSpPr>
              <a:spLocks noChangeArrowheads="1"/>
            </p:cNvSpPr>
            <p:nvPr/>
          </p:nvSpPr>
          <p:spPr bwMode="auto">
            <a:xfrm>
              <a:off x="5088" y="1056"/>
              <a:ext cx="288" cy="28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sp>
          <p:nvSpPr>
            <p:cNvPr id="67611" name="Line 59"/>
            <p:cNvSpPr>
              <a:spLocks noChangeShapeType="1"/>
            </p:cNvSpPr>
            <p:nvPr/>
          </p:nvSpPr>
          <p:spPr bwMode="auto">
            <a:xfrm>
              <a:off x="4368" y="576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2" name="Line 60"/>
            <p:cNvSpPr>
              <a:spLocks noChangeShapeType="1"/>
            </p:cNvSpPr>
            <p:nvPr/>
          </p:nvSpPr>
          <p:spPr bwMode="auto">
            <a:xfrm>
              <a:off x="5232" y="576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3" name="Line 61"/>
            <p:cNvSpPr>
              <a:spLocks noChangeShapeType="1"/>
            </p:cNvSpPr>
            <p:nvPr/>
          </p:nvSpPr>
          <p:spPr bwMode="auto">
            <a:xfrm flipV="1">
              <a:off x="4464" y="576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4" name="Line 62"/>
            <p:cNvSpPr>
              <a:spLocks noChangeShapeType="1"/>
            </p:cNvSpPr>
            <p:nvPr/>
          </p:nvSpPr>
          <p:spPr bwMode="auto">
            <a:xfrm>
              <a:off x="4560" y="33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5" name="Line 63"/>
            <p:cNvSpPr>
              <a:spLocks noChangeShapeType="1"/>
            </p:cNvSpPr>
            <p:nvPr/>
          </p:nvSpPr>
          <p:spPr bwMode="auto">
            <a:xfrm flipH="1">
              <a:off x="4560" y="43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6" name="Line 64"/>
            <p:cNvSpPr>
              <a:spLocks noChangeShapeType="1"/>
            </p:cNvSpPr>
            <p:nvPr/>
          </p:nvSpPr>
          <p:spPr bwMode="auto">
            <a:xfrm flipH="1">
              <a:off x="4560" y="120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7" name="Line 65"/>
            <p:cNvSpPr>
              <a:spLocks noChangeShapeType="1"/>
            </p:cNvSpPr>
            <p:nvPr/>
          </p:nvSpPr>
          <p:spPr bwMode="auto">
            <a:xfrm>
              <a:off x="4560" y="528"/>
              <a:ext cx="576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606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三、矩阵的乘法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211" grpId="0"/>
      <p:bldP spid="135212" grpId="0"/>
      <p:bldP spid="135213" grpId="0"/>
      <p:bldP spid="1352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371725" y="677863"/>
            <a:ext cx="2703513" cy="738187"/>
            <a:chOff x="1764" y="367"/>
            <a:chExt cx="1703" cy="465"/>
          </a:xfrm>
        </p:grpSpPr>
        <p:sp>
          <p:nvSpPr>
            <p:cNvPr id="136199" name="Rectangle 7"/>
            <p:cNvSpPr>
              <a:spLocks noChangeArrowheads="1"/>
            </p:cNvSpPr>
            <p:nvPr/>
          </p:nvSpPr>
          <p:spPr bwMode="auto">
            <a:xfrm>
              <a:off x="2080" y="367"/>
              <a:ext cx="1208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乘法原理 </a:t>
              </a:r>
            </a:p>
          </p:txBody>
        </p:sp>
        <p:sp>
          <p:nvSpPr>
            <p:cNvPr id="68670" name="AutoShape 8"/>
            <p:cNvSpPr>
              <a:spLocks/>
            </p:cNvSpPr>
            <p:nvPr/>
          </p:nvSpPr>
          <p:spPr bwMode="auto">
            <a:xfrm rot="5400000">
              <a:off x="2543" y="-92"/>
              <a:ext cx="145" cy="1703"/>
            </a:xfrm>
            <a:prstGeom prst="leftBrace">
              <a:avLst>
                <a:gd name="adj1" fmla="val 9787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619750" y="1758950"/>
            <a:ext cx="1009650" cy="3827463"/>
            <a:chOff x="3810" y="1108"/>
            <a:chExt cx="636" cy="2411"/>
          </a:xfrm>
        </p:grpSpPr>
        <p:sp>
          <p:nvSpPr>
            <p:cNvPr id="136202" name="Rectangle 10"/>
            <p:cNvSpPr>
              <a:spLocks noChangeArrowheads="1"/>
            </p:cNvSpPr>
            <p:nvPr/>
          </p:nvSpPr>
          <p:spPr bwMode="auto">
            <a:xfrm>
              <a:off x="4009" y="1646"/>
              <a:ext cx="437" cy="128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加 </a:t>
              </a:r>
            </a:p>
            <a:p>
              <a:pPr eaLnBrk="1" hangingPunct="1"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法 </a:t>
              </a:r>
            </a:p>
            <a:p>
              <a:pPr eaLnBrk="1" hangingPunct="1"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原 </a:t>
              </a:r>
            </a:p>
            <a:p>
              <a:pPr eaLnBrk="1" hangingPunct="1"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理 </a:t>
              </a:r>
            </a:p>
          </p:txBody>
        </p:sp>
        <p:sp>
          <p:nvSpPr>
            <p:cNvPr id="68668" name="AutoShape 11"/>
            <p:cNvSpPr>
              <a:spLocks/>
            </p:cNvSpPr>
            <p:nvPr/>
          </p:nvSpPr>
          <p:spPr bwMode="auto">
            <a:xfrm>
              <a:off x="3810" y="1108"/>
              <a:ext cx="184" cy="2411"/>
            </a:xfrm>
            <a:prstGeom prst="rightBrace">
              <a:avLst>
                <a:gd name="adj1" fmla="val 10919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386138" y="1495425"/>
            <a:ext cx="693737" cy="4387850"/>
            <a:chOff x="2403" y="942"/>
            <a:chExt cx="437" cy="2764"/>
          </a:xfrm>
        </p:grpSpPr>
        <p:sp>
          <p:nvSpPr>
            <p:cNvPr id="136205" name="Rectangle 13"/>
            <p:cNvSpPr>
              <a:spLocks noChangeArrowheads="1"/>
            </p:cNvSpPr>
            <p:nvPr/>
          </p:nvSpPr>
          <p:spPr bwMode="auto">
            <a:xfrm>
              <a:off x="2403" y="3341"/>
              <a:ext cx="437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④ </a:t>
              </a:r>
            </a:p>
          </p:txBody>
        </p:sp>
        <p:sp>
          <p:nvSpPr>
            <p:cNvPr id="136206" name="Rectangle 14"/>
            <p:cNvSpPr>
              <a:spLocks noChangeArrowheads="1"/>
            </p:cNvSpPr>
            <p:nvPr/>
          </p:nvSpPr>
          <p:spPr bwMode="auto">
            <a:xfrm>
              <a:off x="2403" y="942"/>
              <a:ext cx="437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① </a:t>
              </a:r>
            </a:p>
          </p:txBody>
        </p:sp>
        <p:sp>
          <p:nvSpPr>
            <p:cNvPr id="136207" name="Rectangle 15"/>
            <p:cNvSpPr>
              <a:spLocks noChangeArrowheads="1"/>
            </p:cNvSpPr>
            <p:nvPr/>
          </p:nvSpPr>
          <p:spPr bwMode="auto">
            <a:xfrm>
              <a:off x="2403" y="1842"/>
              <a:ext cx="437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② </a:t>
              </a:r>
            </a:p>
          </p:txBody>
        </p:sp>
        <p:sp>
          <p:nvSpPr>
            <p:cNvPr id="136208" name="Rectangle 16"/>
            <p:cNvSpPr>
              <a:spLocks noChangeArrowheads="1"/>
            </p:cNvSpPr>
            <p:nvPr/>
          </p:nvSpPr>
          <p:spPr bwMode="auto">
            <a:xfrm>
              <a:off x="2403" y="2442"/>
              <a:ext cx="437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③ </a:t>
              </a:r>
            </a:p>
          </p:txBody>
        </p:sp>
      </p:grpSp>
      <p:sp>
        <p:nvSpPr>
          <p:cNvPr id="136209" name="Rectangle 17"/>
          <p:cNvSpPr>
            <a:spLocks noChangeArrowheads="1"/>
          </p:cNvSpPr>
          <p:nvPr/>
        </p:nvSpPr>
        <p:spPr bwMode="auto">
          <a:xfrm>
            <a:off x="1738313" y="3395663"/>
            <a:ext cx="693737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② </a:t>
            </a:r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5035550" y="3395663"/>
            <a:ext cx="693738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③ 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2335213" y="1798638"/>
            <a:ext cx="1084262" cy="1879600"/>
            <a:chOff x="1741" y="1133"/>
            <a:chExt cx="683" cy="1184"/>
          </a:xfrm>
        </p:grpSpPr>
        <p:sp>
          <p:nvSpPr>
            <p:cNvPr id="68661" name="Line 20"/>
            <p:cNvSpPr>
              <a:spLocks noChangeShapeType="1"/>
            </p:cNvSpPr>
            <p:nvPr/>
          </p:nvSpPr>
          <p:spPr bwMode="auto">
            <a:xfrm flipV="1">
              <a:off x="1741" y="1133"/>
              <a:ext cx="683" cy="11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13" name="Rectangle 21"/>
            <p:cNvSpPr>
              <a:spLocks noChangeArrowheads="1"/>
            </p:cNvSpPr>
            <p:nvPr/>
          </p:nvSpPr>
          <p:spPr bwMode="auto">
            <a:xfrm>
              <a:off x="1869" y="1226"/>
              <a:ext cx="436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a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2</a:t>
              </a:r>
              <a:r>
                <a:rPr lang="en-US" altLang="zh-CN" b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</a:t>
              </a: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</a:t>
              </a: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3952875" y="1758950"/>
            <a:ext cx="1095375" cy="1868488"/>
            <a:chOff x="2760" y="1108"/>
            <a:chExt cx="690" cy="1177"/>
          </a:xfrm>
        </p:grpSpPr>
        <p:sp>
          <p:nvSpPr>
            <p:cNvPr id="68659" name="Line 23"/>
            <p:cNvSpPr>
              <a:spLocks noChangeShapeType="1"/>
            </p:cNvSpPr>
            <p:nvPr/>
          </p:nvSpPr>
          <p:spPr bwMode="auto">
            <a:xfrm>
              <a:off x="2760" y="1108"/>
              <a:ext cx="690" cy="11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16" name="Rectangle 24"/>
            <p:cNvSpPr>
              <a:spLocks noChangeArrowheads="1"/>
            </p:cNvSpPr>
            <p:nvPr/>
          </p:nvSpPr>
          <p:spPr bwMode="auto">
            <a:xfrm>
              <a:off x="2939" y="1226"/>
              <a:ext cx="436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a</a:t>
              </a:r>
              <a:r>
                <a:rPr lang="en-US" altLang="zh-CN" b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3</a:t>
              </a: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2314575" y="2800350"/>
            <a:ext cx="1104900" cy="877888"/>
            <a:chOff x="1728" y="1764"/>
            <a:chExt cx="696" cy="553"/>
          </a:xfrm>
        </p:grpSpPr>
        <p:sp>
          <p:nvSpPr>
            <p:cNvPr id="68657" name="Line 26"/>
            <p:cNvSpPr>
              <a:spLocks noChangeShapeType="1"/>
            </p:cNvSpPr>
            <p:nvPr/>
          </p:nvSpPr>
          <p:spPr bwMode="auto">
            <a:xfrm flipV="1">
              <a:off x="1728" y="2019"/>
              <a:ext cx="696" cy="2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19" name="Rectangle 27"/>
            <p:cNvSpPr>
              <a:spLocks noChangeArrowheads="1"/>
            </p:cNvSpPr>
            <p:nvPr/>
          </p:nvSpPr>
          <p:spPr bwMode="auto">
            <a:xfrm>
              <a:off x="1947" y="1764"/>
              <a:ext cx="436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 i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</a:t>
              </a:r>
              <a:r>
                <a:rPr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22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3941763" y="2876550"/>
            <a:ext cx="1076325" cy="771525"/>
            <a:chOff x="2753" y="1812"/>
            <a:chExt cx="678" cy="486"/>
          </a:xfrm>
        </p:grpSpPr>
        <p:sp>
          <p:nvSpPr>
            <p:cNvPr id="68655" name="Line 29"/>
            <p:cNvSpPr>
              <a:spLocks noChangeShapeType="1"/>
            </p:cNvSpPr>
            <p:nvPr/>
          </p:nvSpPr>
          <p:spPr bwMode="auto">
            <a:xfrm>
              <a:off x="2753" y="2007"/>
              <a:ext cx="678" cy="2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22" name="Rectangle 30"/>
            <p:cNvSpPr>
              <a:spLocks noChangeArrowheads="1"/>
            </p:cNvSpPr>
            <p:nvPr/>
          </p:nvSpPr>
          <p:spPr bwMode="auto">
            <a:xfrm>
              <a:off x="2875" y="1812"/>
              <a:ext cx="436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 i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</a:t>
              </a:r>
              <a:r>
                <a:rPr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23</a:t>
              </a: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</a:t>
              </a:r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3962400" y="3708400"/>
            <a:ext cx="1044575" cy="620713"/>
            <a:chOff x="2766" y="2336"/>
            <a:chExt cx="658" cy="391"/>
          </a:xfrm>
        </p:grpSpPr>
        <p:sp>
          <p:nvSpPr>
            <p:cNvPr id="68653" name="Line 32"/>
            <p:cNvSpPr>
              <a:spLocks noChangeShapeType="1"/>
            </p:cNvSpPr>
            <p:nvPr/>
          </p:nvSpPr>
          <p:spPr bwMode="auto">
            <a:xfrm flipV="1">
              <a:off x="2766" y="2336"/>
              <a:ext cx="658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25" name="Rectangle 33"/>
            <p:cNvSpPr>
              <a:spLocks noChangeArrowheads="1"/>
            </p:cNvSpPr>
            <p:nvPr/>
          </p:nvSpPr>
          <p:spPr bwMode="auto">
            <a:xfrm>
              <a:off x="2869" y="2400"/>
              <a:ext cx="436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 i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</a:t>
              </a:r>
              <a:r>
                <a:rPr lang="en-US" altLang="zh-CN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33</a:t>
              </a:r>
              <a:r>
                <a:rPr lang="en-US" altLang="zh-CN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</a:p>
          </p:txBody>
        </p:sp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2324100" y="3678238"/>
            <a:ext cx="1106488" cy="561975"/>
            <a:chOff x="1734" y="2317"/>
            <a:chExt cx="697" cy="354"/>
          </a:xfrm>
        </p:grpSpPr>
        <p:sp>
          <p:nvSpPr>
            <p:cNvPr id="68651" name="Line 35"/>
            <p:cNvSpPr>
              <a:spLocks noChangeShapeType="1"/>
            </p:cNvSpPr>
            <p:nvPr/>
          </p:nvSpPr>
          <p:spPr bwMode="auto">
            <a:xfrm>
              <a:off x="1734" y="2317"/>
              <a:ext cx="697" cy="2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28" name="Rectangle 36"/>
            <p:cNvSpPr>
              <a:spLocks noChangeArrowheads="1"/>
            </p:cNvSpPr>
            <p:nvPr/>
          </p:nvSpPr>
          <p:spPr bwMode="auto">
            <a:xfrm>
              <a:off x="1938" y="2344"/>
              <a:ext cx="436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 i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</a:t>
              </a:r>
              <a:r>
                <a:rPr lang="en-US" altLang="zh-CN" b="1" baseline="-250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23</a:t>
              </a:r>
              <a:r>
                <a: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</a:t>
              </a:r>
            </a:p>
          </p:txBody>
        </p:sp>
      </p:grp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2324100" y="3678238"/>
            <a:ext cx="1095375" cy="1878012"/>
            <a:chOff x="1734" y="2317"/>
            <a:chExt cx="690" cy="1183"/>
          </a:xfrm>
        </p:grpSpPr>
        <p:sp>
          <p:nvSpPr>
            <p:cNvPr id="68649" name="Line 38"/>
            <p:cNvSpPr>
              <a:spLocks noChangeShapeType="1"/>
            </p:cNvSpPr>
            <p:nvPr/>
          </p:nvSpPr>
          <p:spPr bwMode="auto">
            <a:xfrm>
              <a:off x="1734" y="2317"/>
              <a:ext cx="690" cy="11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31" name="Rectangle 39"/>
            <p:cNvSpPr>
              <a:spLocks noChangeArrowheads="1"/>
            </p:cNvSpPr>
            <p:nvPr/>
          </p:nvSpPr>
          <p:spPr bwMode="auto">
            <a:xfrm>
              <a:off x="1887" y="2905"/>
              <a:ext cx="523" cy="36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 i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</a:t>
              </a:r>
              <a:r>
                <a:rPr lang="en-US" altLang="zh-CN" b="1" baseline="-250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24</a:t>
              </a:r>
              <a:r>
                <a:rPr lang="en-US" altLang="zh-CN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 </a:t>
              </a:r>
            </a:p>
          </p:txBody>
        </p:sp>
      </p:grpSp>
      <p:grpSp>
        <p:nvGrpSpPr>
          <p:cNvPr id="12" name="Group 40"/>
          <p:cNvGrpSpPr>
            <a:grpSpLocks/>
          </p:cNvGrpSpPr>
          <p:nvPr/>
        </p:nvGrpSpPr>
        <p:grpSpPr bwMode="auto">
          <a:xfrm>
            <a:off x="3952875" y="3727450"/>
            <a:ext cx="1084263" cy="1870075"/>
            <a:chOff x="2760" y="2348"/>
            <a:chExt cx="683" cy="1178"/>
          </a:xfrm>
        </p:grpSpPr>
        <p:sp>
          <p:nvSpPr>
            <p:cNvPr id="68647" name="Line 41"/>
            <p:cNvSpPr>
              <a:spLocks noChangeShapeType="1"/>
            </p:cNvSpPr>
            <p:nvPr/>
          </p:nvSpPr>
          <p:spPr bwMode="auto">
            <a:xfrm flipV="1">
              <a:off x="2760" y="2348"/>
              <a:ext cx="683" cy="11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34" name="Rectangle 42"/>
            <p:cNvSpPr>
              <a:spLocks noChangeArrowheads="1"/>
            </p:cNvSpPr>
            <p:nvPr/>
          </p:nvSpPr>
          <p:spPr bwMode="auto">
            <a:xfrm>
              <a:off x="2961" y="2945"/>
              <a:ext cx="436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a</a:t>
              </a:r>
              <a:r>
                <a:rPr lang="en-US" altLang="zh-CN" b="1" baseline="-25000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4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3</a:t>
              </a:r>
              <a:r>
                <a:rPr lang="en-US" altLang="zh-CN" b="1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</a:p>
          </p:txBody>
        </p:sp>
      </p:grpSp>
      <p:sp>
        <p:nvSpPr>
          <p:cNvPr id="136235" name="Rectangle 43"/>
          <p:cNvSpPr>
            <a:spLocks noChangeArrowheads="1"/>
          </p:cNvSpPr>
          <p:nvPr/>
        </p:nvSpPr>
        <p:spPr bwMode="auto">
          <a:xfrm>
            <a:off x="1881188" y="5891213"/>
            <a:ext cx="122555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</a:t>
            </a:r>
            <a:r>
              <a:rPr lang="en-US" altLang="zh-CN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2</a:t>
            </a:r>
            <a:r>
              <a:rPr lang="en-US" altLang="zh-CN" b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</a:t>
            </a:r>
            <a:r>
              <a:rPr lang="en-US" altLang="zh-CN" b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r>
              <a:rPr lang="en-US" altLang="zh-CN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3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36236" name="Rectangle 44"/>
          <p:cNvSpPr>
            <a:spLocks noChangeArrowheads="1"/>
          </p:cNvSpPr>
          <p:nvPr/>
        </p:nvSpPr>
        <p:spPr bwMode="auto">
          <a:xfrm>
            <a:off x="3246438" y="5891213"/>
            <a:ext cx="122555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altLang="zh-CN" b="1" i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</a:t>
            </a:r>
            <a:r>
              <a:rPr lang="en-US" altLang="zh-CN" b="1" baseline="-250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22</a:t>
            </a:r>
            <a:r>
              <a:rPr lang="en-US" altLang="zh-CN" b="1" i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</a:t>
            </a:r>
            <a:r>
              <a:rPr lang="en-US" altLang="zh-CN" b="1" baseline="-250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23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36237" name="Rectangle 45"/>
          <p:cNvSpPr>
            <a:spLocks noChangeArrowheads="1"/>
          </p:cNvSpPr>
          <p:nvPr/>
        </p:nvSpPr>
        <p:spPr bwMode="auto">
          <a:xfrm>
            <a:off x="4618038" y="5891213"/>
            <a:ext cx="122555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altLang="zh-CN" b="1" i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</a:t>
            </a:r>
            <a:r>
              <a:rPr lang="en-US" altLang="zh-CN" b="1" baseline="-250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23</a:t>
            </a:r>
            <a:r>
              <a:rPr lang="en-US" altLang="zh-CN" b="1" i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</a:t>
            </a:r>
            <a:r>
              <a:rPr lang="en-US" altLang="zh-CN" b="1" baseline="-250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33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36238" name="Rectangle 46"/>
          <p:cNvSpPr>
            <a:spLocks noChangeArrowheads="1"/>
          </p:cNvSpPr>
          <p:nvPr/>
        </p:nvSpPr>
        <p:spPr bwMode="auto">
          <a:xfrm>
            <a:off x="6003925" y="5891213"/>
            <a:ext cx="1363663" cy="584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altLang="zh-CN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</a:t>
            </a:r>
            <a:r>
              <a:rPr lang="en-US" altLang="zh-CN" b="1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24</a:t>
            </a:r>
            <a:r>
              <a:rPr lang="en-US" altLang="zh-CN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</a:t>
            </a:r>
            <a:r>
              <a:rPr lang="en-US" altLang="zh-CN" b="1" baseline="-25000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3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</a:p>
        </p:txBody>
      </p:sp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963613" y="5888038"/>
            <a:ext cx="6638925" cy="584200"/>
            <a:chOff x="877" y="3709"/>
            <a:chExt cx="4182" cy="368"/>
          </a:xfrm>
        </p:grpSpPr>
        <p:sp>
          <p:nvSpPr>
            <p:cNvPr id="136240" name="Rectangle 48"/>
            <p:cNvSpPr>
              <a:spLocks noChangeArrowheads="1"/>
            </p:cNvSpPr>
            <p:nvPr/>
          </p:nvSpPr>
          <p:spPr bwMode="auto">
            <a:xfrm>
              <a:off x="877" y="3711"/>
              <a:ext cx="686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b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23</a:t>
              </a: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= </a:t>
              </a:r>
            </a:p>
          </p:txBody>
        </p:sp>
        <p:sp>
          <p:nvSpPr>
            <p:cNvPr id="136241" name="Rectangle 49"/>
            <p:cNvSpPr>
              <a:spLocks noChangeArrowheads="1"/>
            </p:cNvSpPr>
            <p:nvPr/>
          </p:nvSpPr>
          <p:spPr bwMode="auto">
            <a:xfrm>
              <a:off x="4656" y="3709"/>
              <a:ext cx="403" cy="36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 . </a:t>
              </a:r>
            </a:p>
          </p:txBody>
        </p:sp>
      </p:grpSp>
      <p:grpSp>
        <p:nvGrpSpPr>
          <p:cNvPr id="14" name="Group 50"/>
          <p:cNvGrpSpPr>
            <a:grpSpLocks/>
          </p:cNvGrpSpPr>
          <p:nvPr/>
        </p:nvGrpSpPr>
        <p:grpSpPr bwMode="auto">
          <a:xfrm>
            <a:off x="2925763" y="5891213"/>
            <a:ext cx="3259137" cy="579437"/>
            <a:chOff x="2113" y="3711"/>
            <a:chExt cx="2053" cy="365"/>
          </a:xfrm>
        </p:grpSpPr>
        <p:sp>
          <p:nvSpPr>
            <p:cNvPr id="136243" name="Rectangle 51"/>
            <p:cNvSpPr>
              <a:spLocks noChangeArrowheads="1"/>
            </p:cNvSpPr>
            <p:nvPr/>
          </p:nvSpPr>
          <p:spPr bwMode="auto">
            <a:xfrm>
              <a:off x="2113" y="3711"/>
              <a:ext cx="326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+ </a:t>
              </a:r>
            </a:p>
          </p:txBody>
        </p:sp>
        <p:sp>
          <p:nvSpPr>
            <p:cNvPr id="136244" name="Rectangle 52"/>
            <p:cNvSpPr>
              <a:spLocks noChangeArrowheads="1"/>
            </p:cNvSpPr>
            <p:nvPr/>
          </p:nvSpPr>
          <p:spPr bwMode="auto">
            <a:xfrm>
              <a:off x="2971" y="3711"/>
              <a:ext cx="326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+ </a:t>
              </a:r>
            </a:p>
          </p:txBody>
        </p:sp>
        <p:sp>
          <p:nvSpPr>
            <p:cNvPr id="136245" name="Rectangle 53"/>
            <p:cNvSpPr>
              <a:spLocks noChangeArrowheads="1"/>
            </p:cNvSpPr>
            <p:nvPr/>
          </p:nvSpPr>
          <p:spPr bwMode="auto">
            <a:xfrm>
              <a:off x="3840" y="3711"/>
              <a:ext cx="326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+ </a:t>
              </a:r>
            </a:p>
          </p:txBody>
        </p:sp>
      </p:grpSp>
      <p:grpSp>
        <p:nvGrpSpPr>
          <p:cNvPr id="68629" name="Group 54"/>
          <p:cNvGrpSpPr>
            <a:grpSpLocks/>
          </p:cNvGrpSpPr>
          <p:nvPr/>
        </p:nvGrpSpPr>
        <p:grpSpPr bwMode="auto">
          <a:xfrm>
            <a:off x="6786563" y="747713"/>
            <a:ext cx="1752600" cy="1752600"/>
            <a:chOff x="4272" y="240"/>
            <a:chExt cx="1104" cy="1104"/>
          </a:xfrm>
        </p:grpSpPr>
        <p:sp>
          <p:nvSpPr>
            <p:cNvPr id="136247" name="Oval 55"/>
            <p:cNvSpPr>
              <a:spLocks noChangeArrowheads="1"/>
            </p:cNvSpPr>
            <p:nvPr/>
          </p:nvSpPr>
          <p:spPr bwMode="auto">
            <a:xfrm>
              <a:off x="4272" y="240"/>
              <a:ext cx="288" cy="28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36248" name="Oval 56"/>
            <p:cNvSpPr>
              <a:spLocks noChangeArrowheads="1"/>
            </p:cNvSpPr>
            <p:nvPr/>
          </p:nvSpPr>
          <p:spPr bwMode="auto">
            <a:xfrm>
              <a:off x="5088" y="240"/>
              <a:ext cx="288" cy="28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</a:p>
          </p:txBody>
        </p:sp>
        <p:sp>
          <p:nvSpPr>
            <p:cNvPr id="136249" name="Oval 57"/>
            <p:cNvSpPr>
              <a:spLocks noChangeArrowheads="1"/>
            </p:cNvSpPr>
            <p:nvPr/>
          </p:nvSpPr>
          <p:spPr bwMode="auto">
            <a:xfrm>
              <a:off x="4272" y="1056"/>
              <a:ext cx="288" cy="28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136250" name="Oval 58"/>
            <p:cNvSpPr>
              <a:spLocks noChangeArrowheads="1"/>
            </p:cNvSpPr>
            <p:nvPr/>
          </p:nvSpPr>
          <p:spPr bwMode="auto">
            <a:xfrm>
              <a:off x="5088" y="1056"/>
              <a:ext cx="288" cy="28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sp>
          <p:nvSpPr>
            <p:cNvPr id="68635" name="Line 59"/>
            <p:cNvSpPr>
              <a:spLocks noChangeShapeType="1"/>
            </p:cNvSpPr>
            <p:nvPr/>
          </p:nvSpPr>
          <p:spPr bwMode="auto">
            <a:xfrm>
              <a:off x="4368" y="576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6" name="Line 60"/>
            <p:cNvSpPr>
              <a:spLocks noChangeShapeType="1"/>
            </p:cNvSpPr>
            <p:nvPr/>
          </p:nvSpPr>
          <p:spPr bwMode="auto">
            <a:xfrm>
              <a:off x="5232" y="576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7" name="Line 61"/>
            <p:cNvSpPr>
              <a:spLocks noChangeShapeType="1"/>
            </p:cNvSpPr>
            <p:nvPr/>
          </p:nvSpPr>
          <p:spPr bwMode="auto">
            <a:xfrm flipV="1">
              <a:off x="4464" y="576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8" name="Line 62"/>
            <p:cNvSpPr>
              <a:spLocks noChangeShapeType="1"/>
            </p:cNvSpPr>
            <p:nvPr/>
          </p:nvSpPr>
          <p:spPr bwMode="auto">
            <a:xfrm>
              <a:off x="4560" y="33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9" name="Line 63"/>
            <p:cNvSpPr>
              <a:spLocks noChangeShapeType="1"/>
            </p:cNvSpPr>
            <p:nvPr/>
          </p:nvSpPr>
          <p:spPr bwMode="auto">
            <a:xfrm flipH="1">
              <a:off x="4560" y="43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0" name="Line 64"/>
            <p:cNvSpPr>
              <a:spLocks noChangeShapeType="1"/>
            </p:cNvSpPr>
            <p:nvPr/>
          </p:nvSpPr>
          <p:spPr bwMode="auto">
            <a:xfrm flipH="1">
              <a:off x="4560" y="120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1" name="Line 65"/>
            <p:cNvSpPr>
              <a:spLocks noChangeShapeType="1"/>
            </p:cNvSpPr>
            <p:nvPr/>
          </p:nvSpPr>
          <p:spPr bwMode="auto">
            <a:xfrm>
              <a:off x="4560" y="528"/>
              <a:ext cx="576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630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三、矩阵的乘法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35" grpId="0"/>
      <p:bldP spid="136236" grpId="0"/>
      <p:bldP spid="136237" grpId="0"/>
      <p:bldP spid="1362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50" name="Rectangle 6"/>
          <p:cNvSpPr>
            <a:spLocks noChangeArrowheads="1"/>
          </p:cNvSpPr>
          <p:nvPr/>
        </p:nvSpPr>
        <p:spPr bwMode="auto">
          <a:xfrm>
            <a:off x="285720" y="671513"/>
            <a:ext cx="7683530" cy="15700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kumimoji="1"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引例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. </a:t>
            </a:r>
            <a:r>
              <a:rPr kumimoji="1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四个城市间的单向航线如图所示</a:t>
            </a:r>
            <a:r>
              <a:rPr kumimoji="1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. </a:t>
            </a:r>
          </a:p>
          <a:p>
            <a:pPr eaLnBrk="1" hangingPunct="1">
              <a:defRPr/>
            </a:pPr>
            <a:r>
              <a:rPr kumimoji="1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  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 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若</a:t>
            </a:r>
            <a:r>
              <a:rPr kumimoji="1" lang="en-US" altLang="zh-CN" b="1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b="1" i="1" baseline="-25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ij</a:t>
            </a:r>
            <a:r>
              <a:rPr kumimoji="1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表示从</a:t>
            </a:r>
            <a:r>
              <a:rPr kumimoji="1" lang="en-US" altLang="zh-CN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市直达</a:t>
            </a:r>
            <a:r>
              <a:rPr kumimoji="1" lang="en-US" altLang="zh-CN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市</a:t>
            </a:r>
            <a:r>
              <a:rPr kumimoji="1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航线的条数</a:t>
            </a:r>
            <a:r>
              <a:rPr kumimoji="1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, </a:t>
            </a:r>
          </a:p>
          <a:p>
            <a:pPr eaLnBrk="1" hangingPunct="1">
              <a:defRPr/>
            </a:pPr>
            <a:r>
              <a:rPr kumimoji="1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  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 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则</a:t>
            </a:r>
            <a:r>
              <a:rPr kumimoji="1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右图可用矩阵表示为</a:t>
            </a:r>
          </a:p>
        </p:txBody>
      </p:sp>
      <p:grpSp>
        <p:nvGrpSpPr>
          <p:cNvPr id="69635" name="Group 7"/>
          <p:cNvGrpSpPr>
            <a:grpSpLocks/>
          </p:cNvGrpSpPr>
          <p:nvPr/>
        </p:nvGrpSpPr>
        <p:grpSpPr bwMode="auto">
          <a:xfrm>
            <a:off x="6705600" y="1905000"/>
            <a:ext cx="1752600" cy="1752600"/>
            <a:chOff x="4272" y="240"/>
            <a:chExt cx="1104" cy="1104"/>
          </a:xfrm>
        </p:grpSpPr>
        <p:sp>
          <p:nvSpPr>
            <p:cNvPr id="134152" name="Oval 8"/>
            <p:cNvSpPr>
              <a:spLocks noChangeArrowheads="1"/>
            </p:cNvSpPr>
            <p:nvPr/>
          </p:nvSpPr>
          <p:spPr bwMode="auto">
            <a:xfrm>
              <a:off x="4272" y="240"/>
              <a:ext cx="288" cy="28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34153" name="Oval 9"/>
            <p:cNvSpPr>
              <a:spLocks noChangeArrowheads="1"/>
            </p:cNvSpPr>
            <p:nvPr/>
          </p:nvSpPr>
          <p:spPr bwMode="auto">
            <a:xfrm>
              <a:off x="5088" y="240"/>
              <a:ext cx="288" cy="28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</a:p>
          </p:txBody>
        </p:sp>
        <p:sp>
          <p:nvSpPr>
            <p:cNvPr id="134154" name="Oval 10"/>
            <p:cNvSpPr>
              <a:spLocks noChangeArrowheads="1"/>
            </p:cNvSpPr>
            <p:nvPr/>
          </p:nvSpPr>
          <p:spPr bwMode="auto">
            <a:xfrm>
              <a:off x="4272" y="1056"/>
              <a:ext cx="288" cy="28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134155" name="Oval 11"/>
            <p:cNvSpPr>
              <a:spLocks noChangeArrowheads="1"/>
            </p:cNvSpPr>
            <p:nvPr/>
          </p:nvSpPr>
          <p:spPr bwMode="auto">
            <a:xfrm>
              <a:off x="5088" y="1056"/>
              <a:ext cx="288" cy="28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sp>
          <p:nvSpPr>
            <p:cNvPr id="69676" name="Line 12"/>
            <p:cNvSpPr>
              <a:spLocks noChangeShapeType="1"/>
            </p:cNvSpPr>
            <p:nvPr/>
          </p:nvSpPr>
          <p:spPr bwMode="auto">
            <a:xfrm>
              <a:off x="4368" y="576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7" name="Line 13"/>
            <p:cNvSpPr>
              <a:spLocks noChangeShapeType="1"/>
            </p:cNvSpPr>
            <p:nvPr/>
          </p:nvSpPr>
          <p:spPr bwMode="auto">
            <a:xfrm>
              <a:off x="5232" y="576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8" name="Line 14"/>
            <p:cNvSpPr>
              <a:spLocks noChangeShapeType="1"/>
            </p:cNvSpPr>
            <p:nvPr/>
          </p:nvSpPr>
          <p:spPr bwMode="auto">
            <a:xfrm flipV="1">
              <a:off x="4464" y="576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9" name="Line 15"/>
            <p:cNvSpPr>
              <a:spLocks noChangeShapeType="1"/>
            </p:cNvSpPr>
            <p:nvPr/>
          </p:nvSpPr>
          <p:spPr bwMode="auto">
            <a:xfrm>
              <a:off x="4560" y="33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0" name="Line 16"/>
            <p:cNvSpPr>
              <a:spLocks noChangeShapeType="1"/>
            </p:cNvSpPr>
            <p:nvPr/>
          </p:nvSpPr>
          <p:spPr bwMode="auto">
            <a:xfrm flipH="1">
              <a:off x="4560" y="43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1" name="Line 17"/>
            <p:cNvSpPr>
              <a:spLocks noChangeShapeType="1"/>
            </p:cNvSpPr>
            <p:nvPr/>
          </p:nvSpPr>
          <p:spPr bwMode="auto">
            <a:xfrm flipH="1">
              <a:off x="4560" y="120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2" name="Line 18"/>
            <p:cNvSpPr>
              <a:spLocks noChangeShapeType="1"/>
            </p:cNvSpPr>
            <p:nvPr/>
          </p:nvSpPr>
          <p:spPr bwMode="auto">
            <a:xfrm>
              <a:off x="4560" y="528"/>
              <a:ext cx="576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9636" name="Group 19"/>
          <p:cNvGrpSpPr>
            <a:grpSpLocks/>
          </p:cNvGrpSpPr>
          <p:nvPr/>
        </p:nvGrpSpPr>
        <p:grpSpPr bwMode="auto">
          <a:xfrm>
            <a:off x="1825625" y="2136775"/>
            <a:ext cx="3898900" cy="1570038"/>
            <a:chOff x="1021" y="1210"/>
            <a:chExt cx="2456" cy="989"/>
          </a:xfrm>
        </p:grpSpPr>
        <p:sp>
          <p:nvSpPr>
            <p:cNvPr id="134164" name="Rectangle 20"/>
            <p:cNvSpPr>
              <a:spLocks noChangeArrowheads="1"/>
            </p:cNvSpPr>
            <p:nvPr/>
          </p:nvSpPr>
          <p:spPr bwMode="auto">
            <a:xfrm>
              <a:off x="1021" y="1554"/>
              <a:ext cx="1174" cy="36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b="1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kumimoji="1"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= (</a:t>
              </a:r>
              <a:r>
                <a:rPr kumimoji="1" lang="en-US" altLang="zh-CN" b="1" i="1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kumimoji="1" lang="en-US" altLang="zh-CN" b="1" i="1" baseline="-25000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ij</a:t>
              </a:r>
              <a:r>
                <a:rPr kumimoji="1"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) =</a:t>
              </a:r>
            </a:p>
          </p:txBody>
        </p:sp>
        <p:sp>
          <p:nvSpPr>
            <p:cNvPr id="134165" name="Rectangle 21"/>
            <p:cNvSpPr>
              <a:spLocks noChangeArrowheads="1"/>
            </p:cNvSpPr>
            <p:nvPr/>
          </p:nvSpPr>
          <p:spPr bwMode="auto">
            <a:xfrm>
              <a:off x="2404" y="1210"/>
              <a:ext cx="977" cy="98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0  1   1   1</a:t>
              </a:r>
            </a:p>
            <a:p>
              <a:pPr eaLnBrk="1" hangingPunct="1">
                <a:defRPr/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1  0   0   0</a:t>
              </a:r>
            </a:p>
            <a:p>
              <a:pPr eaLnBrk="1" hangingPunct="1">
                <a:defRPr/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0  1   0   0</a:t>
              </a:r>
            </a:p>
            <a:p>
              <a:pPr eaLnBrk="1" hangingPunct="1">
                <a:defRPr/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1  0   1   0</a:t>
              </a:r>
            </a:p>
          </p:txBody>
        </p:sp>
        <p:sp>
          <p:nvSpPr>
            <p:cNvPr id="69666" name="Line 22"/>
            <p:cNvSpPr>
              <a:spLocks noChangeShapeType="1"/>
            </p:cNvSpPr>
            <p:nvPr/>
          </p:nvSpPr>
          <p:spPr bwMode="auto">
            <a:xfrm>
              <a:off x="2304" y="1230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7" name="Line 23"/>
            <p:cNvSpPr>
              <a:spLocks noChangeShapeType="1"/>
            </p:cNvSpPr>
            <p:nvPr/>
          </p:nvSpPr>
          <p:spPr bwMode="auto">
            <a:xfrm>
              <a:off x="2304" y="2190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8" name="Line 24"/>
            <p:cNvSpPr>
              <a:spLocks noChangeShapeType="1"/>
            </p:cNvSpPr>
            <p:nvPr/>
          </p:nvSpPr>
          <p:spPr bwMode="auto">
            <a:xfrm>
              <a:off x="2304" y="1230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9" name="Line 25"/>
            <p:cNvSpPr>
              <a:spLocks noChangeShapeType="1"/>
            </p:cNvSpPr>
            <p:nvPr/>
          </p:nvSpPr>
          <p:spPr bwMode="auto">
            <a:xfrm>
              <a:off x="3477" y="1230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0" name="Line 26"/>
            <p:cNvSpPr>
              <a:spLocks noChangeShapeType="1"/>
            </p:cNvSpPr>
            <p:nvPr/>
          </p:nvSpPr>
          <p:spPr bwMode="auto">
            <a:xfrm>
              <a:off x="3381" y="2190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1" name="Line 27"/>
            <p:cNvSpPr>
              <a:spLocks noChangeShapeType="1"/>
            </p:cNvSpPr>
            <p:nvPr/>
          </p:nvSpPr>
          <p:spPr bwMode="auto">
            <a:xfrm>
              <a:off x="3381" y="1230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785918" y="4857760"/>
            <a:ext cx="3829050" cy="1570038"/>
            <a:chOff x="996" y="1209"/>
            <a:chExt cx="2412" cy="989"/>
          </a:xfrm>
        </p:grpSpPr>
        <p:sp>
          <p:nvSpPr>
            <p:cNvPr id="134173" name="Rectangle 29"/>
            <p:cNvSpPr>
              <a:spLocks noChangeArrowheads="1"/>
            </p:cNvSpPr>
            <p:nvPr/>
          </p:nvSpPr>
          <p:spPr bwMode="auto">
            <a:xfrm>
              <a:off x="996" y="1525"/>
              <a:ext cx="1174" cy="36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b="1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kumimoji="1"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= (</a:t>
              </a:r>
              <a:r>
                <a:rPr kumimoji="1" lang="en-US" altLang="zh-CN" b="1" i="1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kumimoji="1" lang="en-US" altLang="zh-CN" b="1" i="1" baseline="-25000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ij</a:t>
              </a:r>
              <a:r>
                <a:rPr kumimoji="1"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) =</a:t>
              </a:r>
            </a:p>
          </p:txBody>
        </p:sp>
        <p:sp>
          <p:nvSpPr>
            <p:cNvPr id="134174" name="Rectangle 30"/>
            <p:cNvSpPr>
              <a:spLocks noChangeArrowheads="1"/>
            </p:cNvSpPr>
            <p:nvPr/>
          </p:nvSpPr>
          <p:spPr bwMode="auto">
            <a:xfrm>
              <a:off x="2407" y="1209"/>
              <a:ext cx="977" cy="98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2  1   1   0</a:t>
              </a:r>
            </a:p>
            <a:p>
              <a:pPr eaLnBrk="1" hangingPunct="1">
                <a:defRPr/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0  1   1   1</a:t>
              </a:r>
            </a:p>
            <a:p>
              <a:pPr eaLnBrk="1" hangingPunct="1">
                <a:defRPr/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1  0   0   0</a:t>
              </a:r>
            </a:p>
            <a:p>
              <a:pPr eaLnBrk="1" hangingPunct="1">
                <a:defRPr/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0  2   1   1</a:t>
              </a:r>
            </a:p>
          </p:txBody>
        </p:sp>
        <p:sp>
          <p:nvSpPr>
            <p:cNvPr id="69658" name="Line 31"/>
            <p:cNvSpPr>
              <a:spLocks noChangeShapeType="1"/>
            </p:cNvSpPr>
            <p:nvPr/>
          </p:nvSpPr>
          <p:spPr bwMode="auto">
            <a:xfrm>
              <a:off x="2304" y="1230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9" name="Line 32"/>
            <p:cNvSpPr>
              <a:spLocks noChangeShapeType="1"/>
            </p:cNvSpPr>
            <p:nvPr/>
          </p:nvSpPr>
          <p:spPr bwMode="auto">
            <a:xfrm>
              <a:off x="2304" y="2190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0" name="Line 33"/>
            <p:cNvSpPr>
              <a:spLocks noChangeShapeType="1"/>
            </p:cNvSpPr>
            <p:nvPr/>
          </p:nvSpPr>
          <p:spPr bwMode="auto">
            <a:xfrm>
              <a:off x="2304" y="1230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1" name="Line 34"/>
            <p:cNvSpPr>
              <a:spLocks noChangeShapeType="1"/>
            </p:cNvSpPr>
            <p:nvPr/>
          </p:nvSpPr>
          <p:spPr bwMode="auto">
            <a:xfrm>
              <a:off x="3408" y="1230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2" name="Line 35"/>
            <p:cNvSpPr>
              <a:spLocks noChangeShapeType="1"/>
            </p:cNvSpPr>
            <p:nvPr/>
          </p:nvSpPr>
          <p:spPr bwMode="auto">
            <a:xfrm>
              <a:off x="3312" y="2190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3" name="Line 36"/>
            <p:cNvSpPr>
              <a:spLocks noChangeShapeType="1"/>
            </p:cNvSpPr>
            <p:nvPr/>
          </p:nvSpPr>
          <p:spPr bwMode="auto">
            <a:xfrm>
              <a:off x="3312" y="1230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6181756" y="4143396"/>
            <a:ext cx="2819400" cy="2286000"/>
            <a:chOff x="3456" y="2736"/>
            <a:chExt cx="1776" cy="1440"/>
          </a:xfrm>
        </p:grpSpPr>
        <p:sp>
          <p:nvSpPr>
            <p:cNvPr id="134182" name="Oval 38"/>
            <p:cNvSpPr>
              <a:spLocks noChangeArrowheads="1"/>
            </p:cNvSpPr>
            <p:nvPr/>
          </p:nvSpPr>
          <p:spPr bwMode="auto">
            <a:xfrm>
              <a:off x="4176" y="2736"/>
              <a:ext cx="288" cy="28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34183" name="Oval 39"/>
            <p:cNvSpPr>
              <a:spLocks noChangeArrowheads="1"/>
            </p:cNvSpPr>
            <p:nvPr/>
          </p:nvSpPr>
          <p:spPr bwMode="auto">
            <a:xfrm>
              <a:off x="4176" y="3120"/>
              <a:ext cx="288" cy="28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134184" name="Oval 40"/>
            <p:cNvSpPr>
              <a:spLocks noChangeArrowheads="1"/>
            </p:cNvSpPr>
            <p:nvPr/>
          </p:nvSpPr>
          <p:spPr bwMode="auto">
            <a:xfrm>
              <a:off x="4176" y="3504"/>
              <a:ext cx="288" cy="28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sp>
          <p:nvSpPr>
            <p:cNvPr id="134185" name="Oval 41"/>
            <p:cNvSpPr>
              <a:spLocks noChangeArrowheads="1"/>
            </p:cNvSpPr>
            <p:nvPr/>
          </p:nvSpPr>
          <p:spPr bwMode="auto">
            <a:xfrm>
              <a:off x="4176" y="3888"/>
              <a:ext cx="288" cy="28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</a:p>
          </p:txBody>
        </p:sp>
        <p:sp>
          <p:nvSpPr>
            <p:cNvPr id="69646" name="Line 42"/>
            <p:cNvSpPr>
              <a:spLocks noChangeShapeType="1"/>
            </p:cNvSpPr>
            <p:nvPr/>
          </p:nvSpPr>
          <p:spPr bwMode="auto">
            <a:xfrm>
              <a:off x="4512" y="3264"/>
              <a:ext cx="33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7" name="Line 43"/>
            <p:cNvSpPr>
              <a:spLocks noChangeShapeType="1"/>
            </p:cNvSpPr>
            <p:nvPr/>
          </p:nvSpPr>
          <p:spPr bwMode="auto">
            <a:xfrm flipV="1">
              <a:off x="4512" y="3456"/>
              <a:ext cx="33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8" name="Line 44"/>
            <p:cNvSpPr>
              <a:spLocks noChangeShapeType="1"/>
            </p:cNvSpPr>
            <p:nvPr/>
          </p:nvSpPr>
          <p:spPr bwMode="auto">
            <a:xfrm>
              <a:off x="4464" y="2880"/>
              <a:ext cx="432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9" name="Line 45"/>
            <p:cNvSpPr>
              <a:spLocks noChangeShapeType="1"/>
            </p:cNvSpPr>
            <p:nvPr/>
          </p:nvSpPr>
          <p:spPr bwMode="auto">
            <a:xfrm>
              <a:off x="3792" y="3408"/>
              <a:ext cx="38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0" name="Line 46"/>
            <p:cNvSpPr>
              <a:spLocks noChangeShapeType="1"/>
            </p:cNvSpPr>
            <p:nvPr/>
          </p:nvSpPr>
          <p:spPr bwMode="auto">
            <a:xfrm>
              <a:off x="3792" y="3408"/>
              <a:ext cx="336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1" name="Line 47"/>
            <p:cNvSpPr>
              <a:spLocks noChangeShapeType="1"/>
            </p:cNvSpPr>
            <p:nvPr/>
          </p:nvSpPr>
          <p:spPr bwMode="auto">
            <a:xfrm flipV="1">
              <a:off x="3792" y="3264"/>
              <a:ext cx="38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2" name="Line 48"/>
            <p:cNvSpPr>
              <a:spLocks noChangeShapeType="1"/>
            </p:cNvSpPr>
            <p:nvPr/>
          </p:nvSpPr>
          <p:spPr bwMode="auto">
            <a:xfrm flipV="1">
              <a:off x="3792" y="2880"/>
              <a:ext cx="384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93" name="Oval 49"/>
            <p:cNvSpPr>
              <a:spLocks noChangeArrowheads="1"/>
            </p:cNvSpPr>
            <p:nvPr/>
          </p:nvSpPr>
          <p:spPr bwMode="auto">
            <a:xfrm>
              <a:off x="3456" y="3312"/>
              <a:ext cx="288" cy="28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b="1" i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i</a:t>
              </a:r>
              <a:endParaRPr kumimoji="1"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194" name="Oval 50"/>
            <p:cNvSpPr>
              <a:spLocks noChangeArrowheads="1"/>
            </p:cNvSpPr>
            <p:nvPr/>
          </p:nvSpPr>
          <p:spPr bwMode="auto">
            <a:xfrm>
              <a:off x="4944" y="3312"/>
              <a:ext cx="288" cy="28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69655" name="Line 51"/>
            <p:cNvSpPr>
              <a:spLocks noChangeShapeType="1"/>
            </p:cNvSpPr>
            <p:nvPr/>
          </p:nvSpPr>
          <p:spPr bwMode="auto">
            <a:xfrm flipV="1">
              <a:off x="4512" y="3456"/>
              <a:ext cx="384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4196" name="Rectangle 52"/>
          <p:cNvSpPr>
            <a:spLocks noChangeArrowheads="1"/>
          </p:cNvSpPr>
          <p:nvPr/>
        </p:nvSpPr>
        <p:spPr bwMode="auto">
          <a:xfrm>
            <a:off x="504506" y="4200525"/>
            <a:ext cx="5968301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b="1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1" lang="en-US" altLang="zh-CN" b="1" i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b="1" i="1" baseline="-250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ij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1" lang="en-US" altLang="zh-CN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b="1" i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b="1" i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 + </a:t>
            </a:r>
            <a:r>
              <a:rPr kumimoji="1" lang="en-US" altLang="zh-CN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b="1" i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b="1" i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 + </a:t>
            </a:r>
            <a:r>
              <a:rPr kumimoji="1" lang="en-US" altLang="zh-CN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b="1" i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en-US" altLang="zh-CN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en-US" altLang="zh-CN" b="1" i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 + </a:t>
            </a:r>
            <a:r>
              <a:rPr kumimoji="1" lang="en-US" altLang="zh-CN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b="1" i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1" lang="en-US" altLang="zh-CN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1" lang="en-US" altLang="zh-CN" b="1" i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kumimoji="1" lang="en-US" altLang="zh-CN" b="1" i="1" baseline="-25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197" name="Rectangle 53"/>
          <p:cNvSpPr>
            <a:spLocks noChangeArrowheads="1"/>
          </p:cNvSpPr>
          <p:nvPr/>
        </p:nvSpPr>
        <p:spPr bwMode="auto">
          <a:xfrm>
            <a:off x="428596" y="3643314"/>
            <a:ext cx="6946132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从</a:t>
            </a:r>
            <a:r>
              <a:rPr kumimoji="1" lang="en-US" altLang="zh-CN" b="1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市经一次中转到达</a:t>
            </a:r>
            <a:r>
              <a:rPr kumimoji="1" lang="en-US" altLang="zh-CN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市</a:t>
            </a:r>
            <a:r>
              <a:rPr kumimoji="1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航线的条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数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endParaRPr kumimoji="1"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69641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三、矩阵的乘法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9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52421" y="1174752"/>
            <a:ext cx="8137525" cy="2468562"/>
            <a:chOff x="509" y="721"/>
            <a:chExt cx="5126" cy="1555"/>
          </a:xfrm>
        </p:grpSpPr>
        <p:sp>
          <p:nvSpPr>
            <p:cNvPr id="15390" name="Text Box 14"/>
            <p:cNvSpPr txBox="1">
              <a:spLocks noChangeArrowheads="1"/>
            </p:cNvSpPr>
            <p:nvPr/>
          </p:nvSpPr>
          <p:spPr bwMode="auto">
            <a:xfrm>
              <a:off x="509" y="721"/>
              <a:ext cx="512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dirty="0">
                  <a:solidFill>
                    <a:schemeClr val="hlink"/>
                  </a:solidFill>
                </a:rPr>
                <a:t>特殊情况：</a:t>
              </a:r>
              <a:r>
                <a:rPr lang="zh-CN" altLang="en-US" dirty="0"/>
                <a:t>设行矩阵                       及列矩阵</a:t>
              </a:r>
            </a:p>
          </p:txBody>
        </p:sp>
        <p:graphicFrame>
          <p:nvGraphicFramePr>
            <p:cNvPr id="15370" name="Object 222"/>
            <p:cNvGraphicFramePr>
              <a:graphicFrameLocks noChangeAspect="1"/>
            </p:cNvGraphicFramePr>
            <p:nvPr/>
          </p:nvGraphicFramePr>
          <p:xfrm>
            <a:off x="2854" y="758"/>
            <a:ext cx="1682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2" name="Equation" r:id="rId3" imgW="1308100" imgH="228600" progId="Equation.3">
                    <p:embed/>
                  </p:oleObj>
                </mc:Choice>
                <mc:Fallback>
                  <p:oleObj name="Equation" r:id="rId3" imgW="1308100" imgH="228600" progId="Equation.3">
                    <p:embed/>
                    <p:pic>
                      <p:nvPicPr>
                        <p:cNvPr id="0" name="Object 2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4" y="758"/>
                          <a:ext cx="1682" cy="2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1" name="Object 223"/>
            <p:cNvGraphicFramePr>
              <a:graphicFrameLocks noChangeAspect="1"/>
            </p:cNvGraphicFramePr>
            <p:nvPr/>
          </p:nvGraphicFramePr>
          <p:xfrm>
            <a:off x="609" y="1071"/>
            <a:ext cx="947" cy="1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3" name="Equation" r:id="rId5" imgW="736600" imgH="939800" progId="Equation.3">
                    <p:embed/>
                  </p:oleObj>
                </mc:Choice>
                <mc:Fallback>
                  <p:oleObj name="Equation" r:id="rId5" imgW="736600" imgH="939800" progId="Equation.3">
                    <p:embed/>
                    <p:pic>
                      <p:nvPicPr>
                        <p:cNvPr id="0" name="Object 2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" y="1071"/>
                          <a:ext cx="947" cy="12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682891" y="2214554"/>
            <a:ext cx="4103687" cy="638175"/>
            <a:chOff x="1655" y="1338"/>
            <a:chExt cx="2585" cy="402"/>
          </a:xfrm>
        </p:grpSpPr>
        <p:graphicFrame>
          <p:nvGraphicFramePr>
            <p:cNvPr id="15368" name="Object 224"/>
            <p:cNvGraphicFramePr>
              <a:graphicFrameLocks noChangeAspect="1"/>
            </p:cNvGraphicFramePr>
            <p:nvPr/>
          </p:nvGraphicFramePr>
          <p:xfrm>
            <a:off x="1655" y="1480"/>
            <a:ext cx="343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4" name="Equation" r:id="rId7" imgW="266469" imgH="203024" progId="Equation.3">
                    <p:embed/>
                  </p:oleObj>
                </mc:Choice>
                <mc:Fallback>
                  <p:oleObj name="Equation" r:id="rId7" imgW="266469" imgH="203024" progId="Equation.3">
                    <p:embed/>
                    <p:pic>
                      <p:nvPicPr>
                        <p:cNvPr id="0" name="Object 2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1480"/>
                          <a:ext cx="343" cy="2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385" name="Group 22"/>
            <p:cNvGrpSpPr>
              <a:grpSpLocks/>
            </p:cNvGrpSpPr>
            <p:nvPr/>
          </p:nvGrpSpPr>
          <p:grpSpPr bwMode="auto">
            <a:xfrm>
              <a:off x="1973" y="1338"/>
              <a:ext cx="436" cy="296"/>
              <a:chOff x="1565" y="2590"/>
              <a:chExt cx="436" cy="296"/>
            </a:xfrm>
          </p:grpSpPr>
          <p:grpSp>
            <p:nvGrpSpPr>
              <p:cNvPr id="15386" name="Group 21"/>
              <p:cNvGrpSpPr>
                <a:grpSpLocks/>
              </p:cNvGrpSpPr>
              <p:nvPr/>
            </p:nvGrpSpPr>
            <p:grpSpPr bwMode="auto">
              <a:xfrm>
                <a:off x="1610" y="2840"/>
                <a:ext cx="363" cy="46"/>
                <a:chOff x="1655" y="2840"/>
                <a:chExt cx="499" cy="46"/>
              </a:xfrm>
            </p:grpSpPr>
            <p:sp>
              <p:nvSpPr>
                <p:cNvPr id="15388" name="Line 18"/>
                <p:cNvSpPr>
                  <a:spLocks noChangeShapeType="1"/>
                </p:cNvSpPr>
                <p:nvPr/>
              </p:nvSpPr>
              <p:spPr bwMode="auto">
                <a:xfrm>
                  <a:off x="1655" y="2840"/>
                  <a:ext cx="499" cy="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89" name="Line 19"/>
                <p:cNvSpPr>
                  <a:spLocks noChangeShapeType="1"/>
                </p:cNvSpPr>
                <p:nvPr/>
              </p:nvSpPr>
              <p:spPr bwMode="auto">
                <a:xfrm>
                  <a:off x="1655" y="2886"/>
                  <a:ext cx="499" cy="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5387" name="Text Box 20"/>
              <p:cNvSpPr txBox="1">
                <a:spLocks noChangeArrowheads="1"/>
              </p:cNvSpPr>
              <p:nvPr/>
            </p:nvSpPr>
            <p:spPr bwMode="auto">
              <a:xfrm>
                <a:off x="1565" y="2590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>
                    <a:solidFill>
                      <a:schemeClr val="hlink"/>
                    </a:solidFill>
                  </a:rPr>
                  <a:t>规定</a:t>
                </a:r>
              </a:p>
            </p:txBody>
          </p:sp>
        </p:grpSp>
        <p:graphicFrame>
          <p:nvGraphicFramePr>
            <p:cNvPr id="15369" name="Object 225"/>
            <p:cNvGraphicFramePr>
              <a:graphicFrameLocks noChangeAspect="1"/>
            </p:cNvGraphicFramePr>
            <p:nvPr/>
          </p:nvGraphicFramePr>
          <p:xfrm>
            <a:off x="2426" y="1434"/>
            <a:ext cx="1814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5" name="Equation" r:id="rId9" imgW="1409700" imgH="228600" progId="Equation.3">
                    <p:embed/>
                  </p:oleObj>
                </mc:Choice>
                <mc:Fallback>
                  <p:oleObj name="Equation" r:id="rId9" imgW="1409700" imgH="228600" progId="Equation.3">
                    <p:embed/>
                    <p:pic>
                      <p:nvPicPr>
                        <p:cNvPr id="0" name="Object 2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1434"/>
                          <a:ext cx="1814" cy="2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468313" y="3571876"/>
            <a:ext cx="8340726" cy="1274762"/>
            <a:chOff x="295" y="2341"/>
            <a:chExt cx="5254" cy="803"/>
          </a:xfrm>
        </p:grpSpPr>
        <p:sp>
          <p:nvSpPr>
            <p:cNvPr id="15383" name="Text Box 28"/>
            <p:cNvSpPr txBox="1">
              <a:spLocks noChangeArrowheads="1"/>
            </p:cNvSpPr>
            <p:nvPr/>
          </p:nvSpPr>
          <p:spPr bwMode="auto">
            <a:xfrm>
              <a:off x="295" y="2341"/>
              <a:ext cx="5254" cy="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lang="en-US" altLang="zh-CN" dirty="0">
                  <a:solidFill>
                    <a:schemeClr val="hlink"/>
                  </a:solidFill>
                </a:rPr>
                <a:t> </a:t>
              </a:r>
              <a:r>
                <a:rPr lang="zh-CN" altLang="en-US" dirty="0" smtClean="0">
                  <a:solidFill>
                    <a:schemeClr val="hlink"/>
                  </a:solidFill>
                </a:rPr>
                <a:t>一般</a:t>
              </a:r>
              <a:r>
                <a:rPr lang="zh-CN" altLang="en-US" dirty="0">
                  <a:solidFill>
                    <a:schemeClr val="hlink"/>
                  </a:solidFill>
                </a:rPr>
                <a:t>情况：</a:t>
              </a:r>
              <a:r>
                <a:rPr lang="zh-CN" altLang="en-US" dirty="0"/>
                <a:t>设矩阵              </a:t>
              </a:r>
              <a:r>
                <a:rPr lang="zh-CN" altLang="en-US" dirty="0" smtClean="0"/>
                <a:t> 及矩阵               </a:t>
              </a:r>
              <a:r>
                <a:rPr lang="en-US" altLang="zh-CN" dirty="0"/>
                <a:t>,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dirty="0"/>
                <a:t>规定矩阵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zh-CN" altLang="en-US" dirty="0"/>
                <a:t>与</a:t>
              </a:r>
              <a:r>
                <a:rPr lang="en-US" altLang="zh-CN" i="1" dirty="0">
                  <a:latin typeface="Times New Roman" pitchFamily="18" charset="0"/>
                </a:rPr>
                <a:t>B</a:t>
              </a:r>
              <a:r>
                <a:rPr lang="zh-CN" altLang="en-US" dirty="0"/>
                <a:t>的乘积为               </a:t>
              </a:r>
              <a:r>
                <a:rPr lang="en-US" altLang="zh-CN" dirty="0"/>
                <a:t>,</a:t>
              </a:r>
              <a:r>
                <a:rPr lang="zh-CN" altLang="en-US" dirty="0"/>
                <a:t>其中</a:t>
              </a:r>
            </a:p>
          </p:txBody>
        </p:sp>
        <p:grpSp>
          <p:nvGrpSpPr>
            <p:cNvPr id="15384" name="Group 35"/>
            <p:cNvGrpSpPr>
              <a:grpSpLocks/>
            </p:cNvGrpSpPr>
            <p:nvPr/>
          </p:nvGrpSpPr>
          <p:grpSpPr bwMode="auto">
            <a:xfrm>
              <a:off x="2448" y="2373"/>
              <a:ext cx="2917" cy="730"/>
              <a:chOff x="2448" y="2373"/>
              <a:chExt cx="2917" cy="730"/>
            </a:xfrm>
          </p:grpSpPr>
          <p:graphicFrame>
            <p:nvGraphicFramePr>
              <p:cNvPr id="15365" name="Object 226"/>
              <p:cNvGraphicFramePr>
                <a:graphicFrameLocks noChangeAspect="1"/>
              </p:cNvGraphicFramePr>
              <p:nvPr/>
            </p:nvGraphicFramePr>
            <p:xfrm>
              <a:off x="2448" y="2373"/>
              <a:ext cx="1083" cy="3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56" name="Equation" r:id="rId11" imgW="723586" imgH="241195" progId="Equation.3">
                      <p:embed/>
                    </p:oleObj>
                  </mc:Choice>
                  <mc:Fallback>
                    <p:oleObj name="Equation" r:id="rId11" imgW="723586" imgH="241195" progId="Equation.3">
                      <p:embed/>
                      <p:pic>
                        <p:nvPicPr>
                          <p:cNvPr id="0" name="Object 2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8" y="2373"/>
                            <a:ext cx="1083" cy="36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66" name="Object 227"/>
              <p:cNvGraphicFramePr>
                <a:graphicFrameLocks noChangeAspect="1"/>
              </p:cNvGraphicFramePr>
              <p:nvPr/>
            </p:nvGraphicFramePr>
            <p:xfrm>
              <a:off x="4320" y="2392"/>
              <a:ext cx="1045" cy="3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57" name="Equation" r:id="rId13" imgW="698500" imgH="241300" progId="Equation.3">
                      <p:embed/>
                    </p:oleObj>
                  </mc:Choice>
                  <mc:Fallback>
                    <p:oleObj name="Equation" r:id="rId13" imgW="698500" imgH="241300" progId="Equation.3">
                      <p:embed/>
                      <p:pic>
                        <p:nvPicPr>
                          <p:cNvPr id="0" name="Object 2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2392"/>
                            <a:ext cx="1045" cy="36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67" name="Object 228"/>
              <p:cNvGraphicFramePr>
                <a:graphicFrameLocks noChangeAspect="1"/>
              </p:cNvGraphicFramePr>
              <p:nvPr/>
            </p:nvGraphicFramePr>
            <p:xfrm>
              <a:off x="2976" y="2742"/>
              <a:ext cx="1083" cy="3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58" name="Equation" r:id="rId15" imgW="723586" imgH="241195" progId="Equation.3">
                      <p:embed/>
                    </p:oleObj>
                  </mc:Choice>
                  <mc:Fallback>
                    <p:oleObj name="Equation" r:id="rId15" imgW="723586" imgH="241195" progId="Equation.3">
                      <p:embed/>
                      <p:pic>
                        <p:nvPicPr>
                          <p:cNvPr id="0" name="Object 2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6" y="2742"/>
                            <a:ext cx="1083" cy="36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928662" y="4572008"/>
            <a:ext cx="7848600" cy="1949450"/>
            <a:chOff x="567" y="2962"/>
            <a:chExt cx="4944" cy="1228"/>
          </a:xfrm>
        </p:grpSpPr>
        <p:graphicFrame>
          <p:nvGraphicFramePr>
            <p:cNvPr id="15362" name="Object 229"/>
            <p:cNvGraphicFramePr>
              <a:graphicFrameLocks noChangeAspect="1"/>
            </p:cNvGraphicFramePr>
            <p:nvPr/>
          </p:nvGraphicFramePr>
          <p:xfrm>
            <a:off x="567" y="3377"/>
            <a:ext cx="212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9" name="Equation" r:id="rId17" imgW="164957" imgH="241091" progId="Equation.3">
                    <p:embed/>
                  </p:oleObj>
                </mc:Choice>
                <mc:Fallback>
                  <p:oleObj name="Equation" r:id="rId17" imgW="164957" imgH="241091" progId="Equation.3">
                    <p:embed/>
                    <p:pic>
                      <p:nvPicPr>
                        <p:cNvPr id="0" name="Object 2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3377"/>
                          <a:ext cx="212" cy="3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378" name="Group 38"/>
            <p:cNvGrpSpPr>
              <a:grpSpLocks/>
            </p:cNvGrpSpPr>
            <p:nvPr/>
          </p:nvGrpSpPr>
          <p:grpSpPr bwMode="auto">
            <a:xfrm>
              <a:off x="735" y="3270"/>
              <a:ext cx="439" cy="296"/>
              <a:chOff x="1565" y="2590"/>
              <a:chExt cx="439" cy="296"/>
            </a:xfrm>
          </p:grpSpPr>
          <p:grpSp>
            <p:nvGrpSpPr>
              <p:cNvPr id="15379" name="Group 39"/>
              <p:cNvGrpSpPr>
                <a:grpSpLocks/>
              </p:cNvGrpSpPr>
              <p:nvPr/>
            </p:nvGrpSpPr>
            <p:grpSpPr bwMode="auto">
              <a:xfrm>
                <a:off x="1610" y="2840"/>
                <a:ext cx="363" cy="46"/>
                <a:chOff x="1655" y="2840"/>
                <a:chExt cx="499" cy="46"/>
              </a:xfrm>
            </p:grpSpPr>
            <p:sp>
              <p:nvSpPr>
                <p:cNvPr id="15381" name="Line 40"/>
                <p:cNvSpPr>
                  <a:spLocks noChangeShapeType="1"/>
                </p:cNvSpPr>
                <p:nvPr/>
              </p:nvSpPr>
              <p:spPr bwMode="auto">
                <a:xfrm>
                  <a:off x="1655" y="2840"/>
                  <a:ext cx="499" cy="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82" name="Line 41"/>
                <p:cNvSpPr>
                  <a:spLocks noChangeShapeType="1"/>
                </p:cNvSpPr>
                <p:nvPr/>
              </p:nvSpPr>
              <p:spPr bwMode="auto">
                <a:xfrm>
                  <a:off x="1655" y="2886"/>
                  <a:ext cx="499" cy="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5380" name="Text Box 42"/>
              <p:cNvSpPr txBox="1">
                <a:spLocks noChangeArrowheads="1"/>
              </p:cNvSpPr>
              <p:nvPr/>
            </p:nvSpPr>
            <p:spPr bwMode="auto">
              <a:xfrm>
                <a:off x="1565" y="2590"/>
                <a:ext cx="439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 dirty="0" smtClean="0">
                    <a:solidFill>
                      <a:schemeClr val="hlink"/>
                    </a:solidFill>
                  </a:rPr>
                  <a:t>记作</a:t>
                </a:r>
                <a:endParaRPr lang="zh-CN" altLang="en-US" sz="2000" dirty="0">
                  <a:solidFill>
                    <a:schemeClr val="hlink"/>
                  </a:solidFill>
                </a:endParaRPr>
              </a:p>
            </p:txBody>
          </p:sp>
        </p:grpSp>
        <p:graphicFrame>
          <p:nvGraphicFramePr>
            <p:cNvPr id="15363" name="Object 230"/>
            <p:cNvGraphicFramePr>
              <a:graphicFrameLocks noChangeAspect="1"/>
            </p:cNvGraphicFramePr>
            <p:nvPr/>
          </p:nvGraphicFramePr>
          <p:xfrm>
            <a:off x="1156" y="2962"/>
            <a:ext cx="1957" cy="1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0" name="Equation" r:id="rId19" imgW="1752600" imgH="1104900" progId="Equation.DSMT4">
                    <p:embed/>
                  </p:oleObj>
                </mc:Choice>
                <mc:Fallback>
                  <p:oleObj name="Equation" r:id="rId19" imgW="1752600" imgH="1104900" progId="Equation.DSMT4">
                    <p:embed/>
                    <p:pic>
                      <p:nvPicPr>
                        <p:cNvPr id="0" name="Object 2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962"/>
                          <a:ext cx="1957" cy="1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4" name="Object 231"/>
            <p:cNvGraphicFramePr>
              <a:graphicFrameLocks noChangeAspect="1"/>
            </p:cNvGraphicFramePr>
            <p:nvPr/>
          </p:nvGraphicFramePr>
          <p:xfrm>
            <a:off x="3110" y="3377"/>
            <a:ext cx="2401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1" name="公式" r:id="rId21" imgW="1930400" imgH="266700" progId="Equation.3">
                    <p:embed/>
                  </p:oleObj>
                </mc:Choice>
                <mc:Fallback>
                  <p:oleObj name="公式" r:id="rId21" imgW="1930400" imgH="266700" progId="Equation.3">
                    <p:embed/>
                    <p:pic>
                      <p:nvPicPr>
                        <p:cNvPr id="0" name="Object 2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0" y="3377"/>
                          <a:ext cx="2401" cy="3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76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三、矩阵的乘法</a:t>
            </a:r>
          </a:p>
        </p:txBody>
      </p:sp>
      <p:sp>
        <p:nvSpPr>
          <p:cNvPr id="15377" name="Text Box 4"/>
          <p:cNvSpPr txBox="1">
            <a:spLocks noChangeArrowheads="1"/>
          </p:cNvSpPr>
          <p:nvPr/>
        </p:nvSpPr>
        <p:spPr bwMode="auto">
          <a:xfrm>
            <a:off x="571472" y="714356"/>
            <a:ext cx="14157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 Box 21"/>
          <p:cNvSpPr txBox="1">
            <a:spLocks noChangeArrowheads="1"/>
          </p:cNvSpPr>
          <p:nvPr/>
        </p:nvSpPr>
        <p:spPr bwMode="auto">
          <a:xfrm>
            <a:off x="663575" y="1182688"/>
            <a:ext cx="541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即</a:t>
            </a:r>
          </a:p>
        </p:txBody>
      </p:sp>
      <p:graphicFrame>
        <p:nvGraphicFramePr>
          <p:cNvPr id="16386" name="Object 62"/>
          <p:cNvGraphicFramePr>
            <a:graphicFrameLocks noGrp="1" noChangeAspect="1"/>
          </p:cNvGraphicFramePr>
          <p:nvPr>
            <p:ph/>
          </p:nvPr>
        </p:nvGraphicFramePr>
        <p:xfrm>
          <a:off x="1403350" y="1165208"/>
          <a:ext cx="6096000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Equation" r:id="rId3" imgW="3263900" imgH="939800" progId="Equation.DSMT4">
                  <p:embed/>
                </p:oleObj>
              </mc:Choice>
              <mc:Fallback>
                <p:oleObj name="Equation" r:id="rId3" imgW="3263900" imgH="939800" progId="Equation.DSMT4">
                  <p:embed/>
                  <p:pic>
                    <p:nvPicPr>
                      <p:cNvPr id="0" name="Object 6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165208"/>
                        <a:ext cx="6096000" cy="175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63"/>
          <p:cNvGraphicFramePr>
            <a:graphicFrameLocks noChangeAspect="1"/>
          </p:cNvGraphicFramePr>
          <p:nvPr/>
        </p:nvGraphicFramePr>
        <p:xfrm>
          <a:off x="1908175" y="2998771"/>
          <a:ext cx="3384550" cy="217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公式" r:id="rId5" imgW="1892300" imgH="1092200" progId="Equation.3">
                  <p:embed/>
                </p:oleObj>
              </mc:Choice>
              <mc:Fallback>
                <p:oleObj name="公式" r:id="rId5" imgW="1892300" imgH="10922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998771"/>
                        <a:ext cx="3384550" cy="2176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26"/>
          <p:cNvSpPr>
            <a:spLocks noChangeArrowheads="1"/>
          </p:cNvSpPr>
          <p:nvPr/>
        </p:nvSpPr>
        <p:spPr bwMode="auto">
          <a:xfrm>
            <a:off x="2339975" y="1071546"/>
            <a:ext cx="24479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59419" name="Rectangle 27"/>
          <p:cNvSpPr>
            <a:spLocks noChangeArrowheads="1"/>
          </p:cNvSpPr>
          <p:nvPr/>
        </p:nvSpPr>
        <p:spPr bwMode="auto">
          <a:xfrm>
            <a:off x="2051050" y="1071546"/>
            <a:ext cx="2447925" cy="576262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59420" name="Rectangle 28"/>
          <p:cNvSpPr>
            <a:spLocks noChangeArrowheads="1"/>
          </p:cNvSpPr>
          <p:nvPr/>
        </p:nvSpPr>
        <p:spPr bwMode="auto">
          <a:xfrm>
            <a:off x="4932363" y="1142983"/>
            <a:ext cx="576262" cy="1800225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59421" name="Oval 29"/>
          <p:cNvSpPr>
            <a:spLocks noChangeArrowheads="1"/>
          </p:cNvSpPr>
          <p:nvPr/>
        </p:nvSpPr>
        <p:spPr bwMode="auto">
          <a:xfrm>
            <a:off x="2339975" y="3087671"/>
            <a:ext cx="574675" cy="5746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59422" name="Rectangle 30"/>
          <p:cNvSpPr>
            <a:spLocks noChangeArrowheads="1"/>
          </p:cNvSpPr>
          <p:nvPr/>
        </p:nvSpPr>
        <p:spPr bwMode="auto">
          <a:xfrm>
            <a:off x="2051050" y="1071546"/>
            <a:ext cx="2447925" cy="576262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59423" name="Rectangle 31"/>
          <p:cNvSpPr>
            <a:spLocks noChangeArrowheads="1"/>
          </p:cNvSpPr>
          <p:nvPr/>
        </p:nvSpPr>
        <p:spPr bwMode="auto">
          <a:xfrm>
            <a:off x="5580063" y="1142983"/>
            <a:ext cx="576262" cy="1800225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59424" name="Oval 32"/>
          <p:cNvSpPr>
            <a:spLocks noChangeArrowheads="1"/>
          </p:cNvSpPr>
          <p:nvPr/>
        </p:nvSpPr>
        <p:spPr bwMode="auto">
          <a:xfrm>
            <a:off x="2987675" y="3087671"/>
            <a:ext cx="574675" cy="5746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59425" name="Rectangle 33"/>
          <p:cNvSpPr>
            <a:spLocks noChangeArrowheads="1"/>
          </p:cNvSpPr>
          <p:nvPr/>
        </p:nvSpPr>
        <p:spPr bwMode="auto">
          <a:xfrm>
            <a:off x="2052638" y="1071546"/>
            <a:ext cx="2447925" cy="576262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59426" name="Rectangle 34"/>
          <p:cNvSpPr>
            <a:spLocks noChangeArrowheads="1"/>
          </p:cNvSpPr>
          <p:nvPr/>
        </p:nvSpPr>
        <p:spPr bwMode="auto">
          <a:xfrm>
            <a:off x="6588125" y="1142983"/>
            <a:ext cx="576263" cy="1800225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59427" name="Oval 35"/>
          <p:cNvSpPr>
            <a:spLocks noChangeArrowheads="1"/>
          </p:cNvSpPr>
          <p:nvPr/>
        </p:nvSpPr>
        <p:spPr bwMode="auto">
          <a:xfrm>
            <a:off x="4284663" y="3087671"/>
            <a:ext cx="574675" cy="5746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59428" name="Rectangle 36"/>
          <p:cNvSpPr>
            <a:spLocks noChangeArrowheads="1"/>
          </p:cNvSpPr>
          <p:nvPr/>
        </p:nvSpPr>
        <p:spPr bwMode="auto">
          <a:xfrm>
            <a:off x="2051050" y="1503346"/>
            <a:ext cx="2447925" cy="576262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59429" name="Rectangle 37"/>
          <p:cNvSpPr>
            <a:spLocks noChangeArrowheads="1"/>
          </p:cNvSpPr>
          <p:nvPr/>
        </p:nvSpPr>
        <p:spPr bwMode="auto">
          <a:xfrm>
            <a:off x="4932363" y="1142983"/>
            <a:ext cx="576262" cy="1800225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59430" name="Oval 38"/>
          <p:cNvSpPr>
            <a:spLocks noChangeArrowheads="1"/>
          </p:cNvSpPr>
          <p:nvPr/>
        </p:nvSpPr>
        <p:spPr bwMode="auto">
          <a:xfrm>
            <a:off x="2339975" y="3519471"/>
            <a:ext cx="574675" cy="5746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59431" name="Rectangle 39"/>
          <p:cNvSpPr>
            <a:spLocks noChangeArrowheads="1"/>
          </p:cNvSpPr>
          <p:nvPr/>
        </p:nvSpPr>
        <p:spPr bwMode="auto">
          <a:xfrm>
            <a:off x="2051050" y="1503346"/>
            <a:ext cx="2447925" cy="576262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59432" name="Rectangle 40"/>
          <p:cNvSpPr>
            <a:spLocks noChangeArrowheads="1"/>
          </p:cNvSpPr>
          <p:nvPr/>
        </p:nvSpPr>
        <p:spPr bwMode="auto">
          <a:xfrm>
            <a:off x="5580063" y="1142983"/>
            <a:ext cx="576262" cy="1800225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59433" name="Oval 41"/>
          <p:cNvSpPr>
            <a:spLocks noChangeArrowheads="1"/>
          </p:cNvSpPr>
          <p:nvPr/>
        </p:nvSpPr>
        <p:spPr bwMode="auto">
          <a:xfrm>
            <a:off x="2987675" y="3592496"/>
            <a:ext cx="574675" cy="5746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59434" name="Rectangle 42"/>
          <p:cNvSpPr>
            <a:spLocks noChangeArrowheads="1"/>
          </p:cNvSpPr>
          <p:nvPr/>
        </p:nvSpPr>
        <p:spPr bwMode="auto">
          <a:xfrm>
            <a:off x="2051050" y="1503346"/>
            <a:ext cx="2447925" cy="576262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59435" name="Rectangle 43"/>
          <p:cNvSpPr>
            <a:spLocks noChangeArrowheads="1"/>
          </p:cNvSpPr>
          <p:nvPr/>
        </p:nvSpPr>
        <p:spPr bwMode="auto">
          <a:xfrm>
            <a:off x="6588125" y="1142983"/>
            <a:ext cx="576263" cy="1800225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59436" name="Oval 44"/>
          <p:cNvSpPr>
            <a:spLocks noChangeArrowheads="1"/>
          </p:cNvSpPr>
          <p:nvPr/>
        </p:nvSpPr>
        <p:spPr bwMode="auto">
          <a:xfrm>
            <a:off x="4284663" y="3519471"/>
            <a:ext cx="574675" cy="5746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59437" name="Rectangle 45"/>
          <p:cNvSpPr>
            <a:spLocks noChangeArrowheads="1"/>
          </p:cNvSpPr>
          <p:nvPr/>
        </p:nvSpPr>
        <p:spPr bwMode="auto">
          <a:xfrm>
            <a:off x="2051050" y="2439971"/>
            <a:ext cx="2447925" cy="576262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59438" name="Rectangle 46"/>
          <p:cNvSpPr>
            <a:spLocks noChangeArrowheads="1"/>
          </p:cNvSpPr>
          <p:nvPr/>
        </p:nvSpPr>
        <p:spPr bwMode="auto">
          <a:xfrm>
            <a:off x="4932363" y="1142983"/>
            <a:ext cx="576262" cy="1800225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59439" name="Oval 47"/>
          <p:cNvSpPr>
            <a:spLocks noChangeArrowheads="1"/>
          </p:cNvSpPr>
          <p:nvPr/>
        </p:nvSpPr>
        <p:spPr bwMode="auto">
          <a:xfrm>
            <a:off x="2339975" y="4527533"/>
            <a:ext cx="574675" cy="5746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59440" name="Rectangle 48"/>
          <p:cNvSpPr>
            <a:spLocks noChangeArrowheads="1"/>
          </p:cNvSpPr>
          <p:nvPr/>
        </p:nvSpPr>
        <p:spPr bwMode="auto">
          <a:xfrm>
            <a:off x="2051050" y="2439971"/>
            <a:ext cx="2447925" cy="576262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59441" name="Rectangle 49"/>
          <p:cNvSpPr>
            <a:spLocks noChangeArrowheads="1"/>
          </p:cNvSpPr>
          <p:nvPr/>
        </p:nvSpPr>
        <p:spPr bwMode="auto">
          <a:xfrm>
            <a:off x="5580063" y="1142983"/>
            <a:ext cx="576262" cy="1800225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59442" name="Oval 50"/>
          <p:cNvSpPr>
            <a:spLocks noChangeArrowheads="1"/>
          </p:cNvSpPr>
          <p:nvPr/>
        </p:nvSpPr>
        <p:spPr bwMode="auto">
          <a:xfrm>
            <a:off x="2987675" y="4527533"/>
            <a:ext cx="574675" cy="5746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59443" name="Rectangle 51"/>
          <p:cNvSpPr>
            <a:spLocks noChangeArrowheads="1"/>
          </p:cNvSpPr>
          <p:nvPr/>
        </p:nvSpPr>
        <p:spPr bwMode="auto">
          <a:xfrm>
            <a:off x="2051050" y="2439971"/>
            <a:ext cx="2447925" cy="576262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59444" name="Rectangle 52"/>
          <p:cNvSpPr>
            <a:spLocks noChangeArrowheads="1"/>
          </p:cNvSpPr>
          <p:nvPr/>
        </p:nvSpPr>
        <p:spPr bwMode="auto">
          <a:xfrm>
            <a:off x="6588125" y="1142983"/>
            <a:ext cx="576263" cy="1800225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59445" name="Oval 53"/>
          <p:cNvSpPr>
            <a:spLocks noChangeArrowheads="1"/>
          </p:cNvSpPr>
          <p:nvPr/>
        </p:nvSpPr>
        <p:spPr bwMode="auto">
          <a:xfrm>
            <a:off x="4211638" y="4527533"/>
            <a:ext cx="574675" cy="5746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graphicFrame>
        <p:nvGraphicFramePr>
          <p:cNvPr id="59446" name="Object 64"/>
          <p:cNvGraphicFramePr>
            <a:graphicFrameLocks noChangeAspect="1"/>
          </p:cNvGraphicFramePr>
          <p:nvPr/>
        </p:nvGraphicFramePr>
        <p:xfrm>
          <a:off x="5289550" y="3808396"/>
          <a:ext cx="5778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Equation" r:id="rId7" imgW="279158" imgH="177646" progId="Equation.3">
                  <p:embed/>
                </p:oleObj>
              </mc:Choice>
              <mc:Fallback>
                <p:oleObj name="Equation" r:id="rId7" imgW="279158" imgH="177646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9550" y="3808396"/>
                        <a:ext cx="57785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47" name="Text Box 55"/>
          <p:cNvSpPr txBox="1">
            <a:spLocks noChangeArrowheads="1"/>
          </p:cNvSpPr>
          <p:nvPr/>
        </p:nvSpPr>
        <p:spPr bwMode="auto">
          <a:xfrm>
            <a:off x="285720" y="5103813"/>
            <a:ext cx="842968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注意</a:t>
            </a:r>
            <a:r>
              <a:rPr lang="zh-CN" altLang="en-US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dirty="0" smtClean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1. </a:t>
            </a:r>
            <a:r>
              <a:rPr lang="en-US" altLang="zh-CN" sz="2800" i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的列数＝</a:t>
            </a:r>
            <a:r>
              <a:rPr lang="en-US" altLang="zh-CN" sz="2800" i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28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的行数；（前提）</a:t>
            </a:r>
          </a:p>
          <a:p>
            <a:pPr eaLnBrk="1" hangingPunct="1"/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      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     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2. </a:t>
            </a:r>
            <a:r>
              <a:rPr lang="en-US" altLang="zh-CN" sz="2800" i="1" dirty="0" smtClean="0">
                <a:latin typeface="华文楷体" pitchFamily="2" charset="-122"/>
                <a:ea typeface="华文楷体" pitchFamily="2" charset="-122"/>
              </a:rPr>
              <a:t>AB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的行数＝</a:t>
            </a:r>
            <a:r>
              <a:rPr lang="en-US" altLang="zh-CN" sz="2800" i="1" dirty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的行数，</a:t>
            </a:r>
            <a:r>
              <a:rPr lang="en-US" altLang="zh-CN" sz="2800" i="1" dirty="0">
                <a:latin typeface="华文楷体" pitchFamily="2" charset="-122"/>
                <a:ea typeface="华文楷体" pitchFamily="2" charset="-122"/>
              </a:rPr>
              <a:t>AB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的列数＝</a:t>
            </a:r>
            <a:r>
              <a:rPr lang="en-US" altLang="zh-CN" sz="2800" i="1" dirty="0"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的列数；</a:t>
            </a:r>
          </a:p>
          <a:p>
            <a:pPr eaLnBrk="1" hangingPunct="1"/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      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     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3. </a:t>
            </a:r>
            <a:r>
              <a:rPr lang="en-US" altLang="zh-CN" sz="2800" i="1" dirty="0" smtClean="0">
                <a:latin typeface="华文楷体" pitchFamily="2" charset="-122"/>
                <a:ea typeface="华文楷体" pitchFamily="2" charset="-122"/>
              </a:rPr>
              <a:t>AB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中</a:t>
            </a:r>
            <a:r>
              <a:rPr lang="en-US" altLang="zh-CN" sz="2800" i="1" dirty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800" i="1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800" i="1" dirty="0"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的顺序不能变。</a:t>
            </a:r>
          </a:p>
        </p:txBody>
      </p:sp>
      <p:sp>
        <p:nvSpPr>
          <p:cNvPr id="16419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三、矩阵的乘法</a:t>
            </a:r>
          </a:p>
        </p:txBody>
      </p:sp>
      <p:sp>
        <p:nvSpPr>
          <p:cNvPr id="16420" name="Text Box 4"/>
          <p:cNvSpPr txBox="1">
            <a:spLocks noChangeArrowheads="1"/>
          </p:cNvSpPr>
          <p:nvPr/>
        </p:nvSpPr>
        <p:spPr bwMode="auto">
          <a:xfrm>
            <a:off x="611188" y="711200"/>
            <a:ext cx="1460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定义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5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5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5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5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5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59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5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5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5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000"/>
                                        <p:tgtEl>
                                          <p:spTgt spid="59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000"/>
                                        <p:tgtEl>
                                          <p:spTgt spid="5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5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5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000"/>
                                        <p:tgtEl>
                                          <p:spTgt spid="5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000"/>
                                        <p:tgtEl>
                                          <p:spTgt spid="5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5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1000"/>
                                        <p:tgtEl>
                                          <p:spTgt spid="5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000"/>
                                        <p:tgtEl>
                                          <p:spTgt spid="5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19" grpId="0" animBg="1"/>
      <p:bldP spid="59420" grpId="0" animBg="1"/>
      <p:bldP spid="59421" grpId="0" animBg="1"/>
      <p:bldP spid="59422" grpId="0" animBg="1"/>
      <p:bldP spid="59423" grpId="0" animBg="1"/>
      <p:bldP spid="59424" grpId="0" animBg="1"/>
      <p:bldP spid="59425" grpId="0" animBg="1"/>
      <p:bldP spid="59426" grpId="0" animBg="1"/>
      <p:bldP spid="59427" grpId="0" animBg="1"/>
      <p:bldP spid="59428" grpId="0" animBg="1"/>
      <p:bldP spid="59429" grpId="0" animBg="1"/>
      <p:bldP spid="59430" grpId="0" animBg="1"/>
      <p:bldP spid="59431" grpId="0" animBg="1"/>
      <p:bldP spid="59432" grpId="0" animBg="1"/>
      <p:bldP spid="59433" grpId="0" animBg="1"/>
      <p:bldP spid="59434" grpId="0" animBg="1"/>
      <p:bldP spid="59435" grpId="0" animBg="1"/>
      <p:bldP spid="59436" grpId="0" animBg="1"/>
      <p:bldP spid="59437" grpId="0" animBg="1"/>
      <p:bldP spid="59438" grpId="0" animBg="1"/>
      <p:bldP spid="59439" grpId="0" animBg="1"/>
      <p:bldP spid="59440" grpId="0" animBg="1"/>
      <p:bldP spid="59441" grpId="0" animBg="1"/>
      <p:bldP spid="59442" grpId="0" animBg="1"/>
      <p:bldP spid="59443" grpId="0" animBg="1"/>
      <p:bldP spid="59444" grpId="0" animBg="1"/>
      <p:bldP spid="59445" grpId="0" animBg="1"/>
      <p:bldP spid="594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9" name="Text Box 2"/>
          <p:cNvSpPr txBox="1">
            <a:spLocks noChangeArrowheads="1"/>
          </p:cNvSpPr>
          <p:nvPr/>
        </p:nvSpPr>
        <p:spPr bwMode="auto">
          <a:xfrm>
            <a:off x="628509" y="1643050"/>
            <a:ext cx="8002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1</a:t>
            </a:r>
            <a:endParaRPr kumimoji="1" lang="zh-CN" altLang="en-US" dirty="0">
              <a:solidFill>
                <a:schemeClr val="accent1">
                  <a:lumMod val="50000"/>
                </a:schemeClr>
              </a:solidFill>
              <a:latin typeface="黑体" pitchFamily="2" charset="-122"/>
              <a:ea typeface="黑体" pitchFamily="2" charset="-122"/>
              <a:cs typeface="Times New Roman" pitchFamily="18" charset="0"/>
            </a:endParaRPr>
          </a:p>
        </p:txBody>
      </p:sp>
      <p:graphicFrame>
        <p:nvGraphicFramePr>
          <p:cNvPr id="60419" name="Object 182"/>
          <p:cNvGraphicFramePr>
            <a:graphicFrameLocks noChangeAspect="1"/>
          </p:cNvGraphicFramePr>
          <p:nvPr/>
        </p:nvGraphicFramePr>
        <p:xfrm>
          <a:off x="1674842" y="1466834"/>
          <a:ext cx="4559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1" name="Equation" r:id="rId3" imgW="4559300" imgH="1003300" progId="Equation.3">
                  <p:embed/>
                </p:oleObj>
              </mc:Choice>
              <mc:Fallback>
                <p:oleObj name="Equation" r:id="rId3" imgW="4559300" imgH="1003300" progId="Equation.3">
                  <p:embed/>
                  <p:pic>
                    <p:nvPicPr>
                      <p:cNvPr id="0" name="Object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42" y="1466834"/>
                        <a:ext cx="45593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183"/>
          <p:cNvGraphicFramePr>
            <a:graphicFrameLocks noChangeAspect="1"/>
          </p:cNvGraphicFramePr>
          <p:nvPr/>
        </p:nvGraphicFramePr>
        <p:xfrm>
          <a:off x="6176992" y="1371584"/>
          <a:ext cx="2681288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2" name="Equation" r:id="rId5" imgW="1676400" imgH="1003300" progId="Equation.3">
                  <p:embed/>
                </p:oleObj>
              </mc:Choice>
              <mc:Fallback>
                <p:oleObj name="Equation" r:id="rId5" imgW="1676400" imgH="1003300" progId="Equation.3">
                  <p:embed/>
                  <p:pic>
                    <p:nvPicPr>
                      <p:cNvPr id="0" name="Object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92" y="1371584"/>
                        <a:ext cx="2681288" cy="1150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184"/>
          <p:cNvGraphicFramePr>
            <a:graphicFrameLocks noChangeAspect="1"/>
          </p:cNvGraphicFramePr>
          <p:nvPr/>
        </p:nvGraphicFramePr>
        <p:xfrm>
          <a:off x="6634192" y="1600184"/>
          <a:ext cx="6715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3" name="公式" r:id="rId7" imgW="672808" imgH="330057" progId="Equation.3">
                  <p:embed/>
                </p:oleObj>
              </mc:Choice>
              <mc:Fallback>
                <p:oleObj name="公式" r:id="rId7" imgW="672808" imgH="330057" progId="Equation.3">
                  <p:embed/>
                  <p:pic>
                    <p:nvPicPr>
                      <p:cNvPr id="0" name="Object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4192" y="1600184"/>
                        <a:ext cx="671513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185"/>
          <p:cNvGraphicFramePr>
            <a:graphicFrameLocks noChangeAspect="1"/>
          </p:cNvGraphicFramePr>
          <p:nvPr/>
        </p:nvGraphicFramePr>
        <p:xfrm>
          <a:off x="7396192" y="1600184"/>
          <a:ext cx="698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4" name="公式" r:id="rId9" imgW="698500" imgH="330200" progId="Equation.3">
                  <p:embed/>
                </p:oleObj>
              </mc:Choice>
              <mc:Fallback>
                <p:oleObj name="公式" r:id="rId9" imgW="698500" imgH="330200" progId="Equation.3">
                  <p:embed/>
                  <p:pic>
                    <p:nvPicPr>
                      <p:cNvPr id="0" name="Object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6192" y="1600184"/>
                        <a:ext cx="698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186"/>
          <p:cNvGraphicFramePr>
            <a:graphicFrameLocks noChangeAspect="1"/>
          </p:cNvGraphicFramePr>
          <p:nvPr/>
        </p:nvGraphicFramePr>
        <p:xfrm>
          <a:off x="6862792" y="2057384"/>
          <a:ext cx="2143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5" name="公式" r:id="rId11" imgW="215806" imgH="330057" progId="Equation.3">
                  <p:embed/>
                </p:oleObj>
              </mc:Choice>
              <mc:Fallback>
                <p:oleObj name="公式" r:id="rId11" imgW="215806" imgH="330057" progId="Equation.3">
                  <p:embed/>
                  <p:pic>
                    <p:nvPicPr>
                      <p:cNvPr id="0" name="Object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792" y="2057384"/>
                        <a:ext cx="214313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187"/>
          <p:cNvGraphicFramePr>
            <a:graphicFrameLocks noChangeAspect="1"/>
          </p:cNvGraphicFramePr>
          <p:nvPr/>
        </p:nvGraphicFramePr>
        <p:xfrm>
          <a:off x="7700992" y="2057384"/>
          <a:ext cx="3921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6" name="公式" r:id="rId13" imgW="393529" imgH="330057" progId="Equation.3">
                  <p:embed/>
                </p:oleObj>
              </mc:Choice>
              <mc:Fallback>
                <p:oleObj name="公式" r:id="rId13" imgW="393529" imgH="330057" progId="Equation.3">
                  <p:embed/>
                  <p:pic>
                    <p:nvPicPr>
                      <p:cNvPr id="0" name="Object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0992" y="2057384"/>
                        <a:ext cx="392113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1616256" y="2928934"/>
            <a:ext cx="5982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dirty="0">
                <a:latin typeface="Times New Roman" pitchFamily="18" charset="0"/>
              </a:rPr>
              <a:t>设</a:t>
            </a:r>
          </a:p>
        </p:txBody>
      </p:sp>
      <p:graphicFrame>
        <p:nvGraphicFramePr>
          <p:cNvPr id="60427" name="Object 188"/>
          <p:cNvGraphicFramePr>
            <a:graphicFrameLocks noChangeAspect="1"/>
          </p:cNvGraphicFramePr>
          <p:nvPr/>
        </p:nvGraphicFramePr>
        <p:xfrm>
          <a:off x="1181118" y="3716338"/>
          <a:ext cx="3740627" cy="178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7" name="Equation" r:id="rId15" imgW="1346200" imgH="711200" progId="Equation.3">
                  <p:embed/>
                </p:oleObj>
              </mc:Choice>
              <mc:Fallback>
                <p:oleObj name="Equation" r:id="rId15" imgW="1346200" imgH="711200" progId="Equation.3">
                  <p:embed/>
                  <p:pic>
                    <p:nvPicPr>
                      <p:cNvPr id="0" name="Object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18" y="3716338"/>
                        <a:ext cx="3740627" cy="178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8" name="Object 189"/>
          <p:cNvGraphicFramePr>
            <a:graphicFrameLocks noChangeAspect="1"/>
          </p:cNvGraphicFramePr>
          <p:nvPr/>
        </p:nvGraphicFramePr>
        <p:xfrm>
          <a:off x="5141932" y="3429000"/>
          <a:ext cx="2370350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8" name="Equation" r:id="rId17" imgW="825500" imgH="914400" progId="Equation.3">
                  <p:embed/>
                </p:oleObj>
              </mc:Choice>
              <mc:Fallback>
                <p:oleObj name="Equation" r:id="rId17" imgW="825500" imgH="914400" progId="Equation.3">
                  <p:embed/>
                  <p:pic>
                    <p:nvPicPr>
                      <p:cNvPr id="0" name="Object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32" y="3429000"/>
                        <a:ext cx="2370350" cy="237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628668" y="2863850"/>
            <a:ext cx="10143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2</a:t>
            </a:r>
            <a:endParaRPr kumimoji="1" lang="en-US" altLang="zh-CN" dirty="0">
              <a:solidFill>
                <a:schemeClr val="accent1">
                  <a:lumMod val="50000"/>
                </a:schemeClr>
              </a:solidFill>
              <a:latin typeface="黑体" pitchFamily="2" charset="-122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2443192" y="1676384"/>
            <a:ext cx="1981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0431" name="Line 15"/>
          <p:cNvSpPr>
            <a:spLocks noChangeShapeType="1"/>
          </p:cNvSpPr>
          <p:nvPr/>
        </p:nvSpPr>
        <p:spPr bwMode="auto">
          <a:xfrm>
            <a:off x="4729192" y="1142984"/>
            <a:ext cx="0" cy="1371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0432" name="Line 16"/>
          <p:cNvSpPr>
            <a:spLocks noChangeShapeType="1"/>
          </p:cNvSpPr>
          <p:nvPr/>
        </p:nvSpPr>
        <p:spPr bwMode="auto">
          <a:xfrm>
            <a:off x="5491192" y="1142984"/>
            <a:ext cx="0" cy="1371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0433" name="Line 17"/>
          <p:cNvSpPr>
            <a:spLocks noChangeShapeType="1"/>
          </p:cNvSpPr>
          <p:nvPr/>
        </p:nvSpPr>
        <p:spPr bwMode="auto">
          <a:xfrm>
            <a:off x="2366992" y="2209784"/>
            <a:ext cx="1981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0434" name="Line 18"/>
          <p:cNvSpPr>
            <a:spLocks noChangeShapeType="1"/>
          </p:cNvSpPr>
          <p:nvPr/>
        </p:nvSpPr>
        <p:spPr bwMode="auto">
          <a:xfrm>
            <a:off x="4729192" y="1142984"/>
            <a:ext cx="0" cy="13716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0435" name="Line 19"/>
          <p:cNvSpPr>
            <a:spLocks noChangeShapeType="1"/>
          </p:cNvSpPr>
          <p:nvPr/>
        </p:nvSpPr>
        <p:spPr bwMode="auto">
          <a:xfrm>
            <a:off x="5491192" y="1142984"/>
            <a:ext cx="0" cy="13716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60436" name="Object 190"/>
          <p:cNvGraphicFramePr>
            <a:graphicFrameLocks noChangeAspect="1"/>
          </p:cNvGraphicFramePr>
          <p:nvPr/>
        </p:nvGraphicFramePr>
        <p:xfrm>
          <a:off x="7396192" y="1904984"/>
          <a:ext cx="190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9" name="Equation" r:id="rId19" imgW="241200" imgH="407160" progId="Equation.3">
                  <p:embed/>
                </p:oleObj>
              </mc:Choice>
              <mc:Fallback>
                <p:oleObj name="Equation" r:id="rId19" imgW="241200" imgH="407160" progId="Equation.3">
                  <p:embed/>
                  <p:pic>
                    <p:nvPicPr>
                      <p:cNvPr id="0" name="Object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6192" y="1904984"/>
                        <a:ext cx="1905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8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三、矩阵的乘法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6" grpId="0"/>
      <p:bldP spid="60429" grpId="0" autoUpdateAnimBg="0"/>
      <p:bldP spid="60430" grpId="0" animBg="1"/>
      <p:bldP spid="60431" grpId="0" animBg="1"/>
      <p:bldP spid="60432" grpId="0" animBg="1"/>
      <p:bldP spid="60433" grpId="0" animBg="1"/>
      <p:bldP spid="60434" grpId="0" animBg="1"/>
      <p:bldP spid="604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3" name="Object 242"/>
          <p:cNvGraphicFramePr>
            <a:graphicFrameLocks noChangeAspect="1"/>
          </p:cNvGraphicFramePr>
          <p:nvPr/>
        </p:nvGraphicFramePr>
        <p:xfrm>
          <a:off x="682625" y="1822450"/>
          <a:ext cx="5761038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2" name="Equation" r:id="rId3" imgW="2247900" imgH="914400" progId="Equation.3">
                  <p:embed/>
                </p:oleObj>
              </mc:Choice>
              <mc:Fallback>
                <p:oleObj name="Equation" r:id="rId3" imgW="2247900" imgH="914400" progId="Equation.3">
                  <p:embed/>
                  <p:pic>
                    <p:nvPicPr>
                      <p:cNvPr id="0" name="Object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1822450"/>
                        <a:ext cx="5761038" cy="234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7" name="Rectangle 5"/>
          <p:cNvSpPr>
            <a:spLocks noChangeArrowheads="1"/>
          </p:cNvSpPr>
          <p:nvPr/>
        </p:nvSpPr>
        <p:spPr bwMode="auto">
          <a:xfrm>
            <a:off x="571472" y="1214422"/>
            <a:ext cx="50006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解</a:t>
            </a:r>
          </a:p>
        </p:txBody>
      </p:sp>
      <p:graphicFrame>
        <p:nvGraphicFramePr>
          <p:cNvPr id="61446" name="Object 243"/>
          <p:cNvGraphicFramePr>
            <a:graphicFrameLocks noChangeAspect="1"/>
          </p:cNvGraphicFramePr>
          <p:nvPr/>
        </p:nvGraphicFramePr>
        <p:xfrm>
          <a:off x="1500166" y="1285860"/>
          <a:ext cx="223202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3" name="Equation" r:id="rId5" imgW="876300" imgH="241300" progId="Equation.3">
                  <p:embed/>
                </p:oleObj>
              </mc:Choice>
              <mc:Fallback>
                <p:oleObj name="Equation" r:id="rId5" imgW="876300" imgH="241300" progId="Equation.3">
                  <p:embed/>
                  <p:pic>
                    <p:nvPicPr>
                      <p:cNvPr id="0" name="Object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1285860"/>
                        <a:ext cx="2232025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244"/>
          <p:cNvGraphicFramePr>
            <a:graphicFrameLocks noChangeAspect="1"/>
          </p:cNvGraphicFramePr>
          <p:nvPr/>
        </p:nvGraphicFramePr>
        <p:xfrm>
          <a:off x="3748066" y="1339831"/>
          <a:ext cx="16684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4" name="Equation" r:id="rId7" imgW="723586" imgH="241195" progId="Equation.3">
                  <p:embed/>
                </p:oleObj>
              </mc:Choice>
              <mc:Fallback>
                <p:oleObj name="Equation" r:id="rId7" imgW="723586" imgH="241195" progId="Equation.3">
                  <p:embed/>
                  <p:pic>
                    <p:nvPicPr>
                      <p:cNvPr id="0" name="Object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066" y="1339831"/>
                        <a:ext cx="1668463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245"/>
          <p:cNvGraphicFramePr>
            <a:graphicFrameLocks noChangeAspect="1"/>
          </p:cNvGraphicFramePr>
          <p:nvPr/>
        </p:nvGraphicFramePr>
        <p:xfrm>
          <a:off x="5691166" y="1298560"/>
          <a:ext cx="216058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5" name="Equation" r:id="rId9" imgW="850531" imgH="241195" progId="Equation.3">
                  <p:embed/>
                </p:oleObj>
              </mc:Choice>
              <mc:Fallback>
                <p:oleObj name="Equation" r:id="rId9" imgW="850531" imgH="241195" progId="Equation.3">
                  <p:embed/>
                  <p:pic>
                    <p:nvPicPr>
                      <p:cNvPr id="0" name="Object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1166" y="1298560"/>
                        <a:ext cx="2160588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266950" y="1751013"/>
            <a:ext cx="3200400" cy="2133600"/>
            <a:chOff x="1824" y="1344"/>
            <a:chExt cx="2016" cy="1344"/>
          </a:xfrm>
        </p:grpSpPr>
        <p:sp>
          <p:nvSpPr>
            <p:cNvPr id="18468" name="Line 10"/>
            <p:cNvSpPr>
              <a:spLocks noChangeShapeType="1"/>
            </p:cNvSpPr>
            <p:nvPr/>
          </p:nvSpPr>
          <p:spPr bwMode="auto">
            <a:xfrm>
              <a:off x="1824" y="1728"/>
              <a:ext cx="163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9" name="Line 11"/>
            <p:cNvSpPr>
              <a:spLocks noChangeShapeType="1"/>
            </p:cNvSpPr>
            <p:nvPr/>
          </p:nvSpPr>
          <p:spPr bwMode="auto">
            <a:xfrm>
              <a:off x="3792" y="1344"/>
              <a:ext cx="48" cy="13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647950" y="1903413"/>
            <a:ext cx="3429000" cy="1981200"/>
            <a:chOff x="2064" y="1440"/>
            <a:chExt cx="2160" cy="1248"/>
          </a:xfrm>
        </p:grpSpPr>
        <p:sp>
          <p:nvSpPr>
            <p:cNvPr id="18466" name="Line 14"/>
            <p:cNvSpPr>
              <a:spLocks noChangeShapeType="1"/>
            </p:cNvSpPr>
            <p:nvPr/>
          </p:nvSpPr>
          <p:spPr bwMode="auto">
            <a:xfrm>
              <a:off x="2064" y="1680"/>
              <a:ext cx="13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7" name="Line 15"/>
            <p:cNvSpPr>
              <a:spLocks noChangeShapeType="1"/>
            </p:cNvSpPr>
            <p:nvPr/>
          </p:nvSpPr>
          <p:spPr bwMode="auto">
            <a:xfrm>
              <a:off x="4224" y="1440"/>
              <a:ext cx="0" cy="124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343150" y="1827213"/>
            <a:ext cx="3124200" cy="2133600"/>
            <a:chOff x="1872" y="1392"/>
            <a:chExt cx="1968" cy="1344"/>
          </a:xfrm>
        </p:grpSpPr>
        <p:sp>
          <p:nvSpPr>
            <p:cNvPr id="18464" name="Line 23"/>
            <p:cNvSpPr>
              <a:spLocks noChangeShapeType="1"/>
            </p:cNvSpPr>
            <p:nvPr/>
          </p:nvSpPr>
          <p:spPr bwMode="auto">
            <a:xfrm flipV="1">
              <a:off x="1872" y="2064"/>
              <a:ext cx="158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5" name="Line 24"/>
            <p:cNvSpPr>
              <a:spLocks noChangeShapeType="1"/>
            </p:cNvSpPr>
            <p:nvPr/>
          </p:nvSpPr>
          <p:spPr bwMode="auto">
            <a:xfrm>
              <a:off x="3840" y="1392"/>
              <a:ext cx="0" cy="13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2495550" y="1903413"/>
            <a:ext cx="3581400" cy="1905000"/>
            <a:chOff x="1968" y="1440"/>
            <a:chExt cx="2256" cy="1200"/>
          </a:xfrm>
        </p:grpSpPr>
        <p:sp>
          <p:nvSpPr>
            <p:cNvPr id="18462" name="Line 27"/>
            <p:cNvSpPr>
              <a:spLocks noChangeShapeType="1"/>
            </p:cNvSpPr>
            <p:nvPr/>
          </p:nvSpPr>
          <p:spPr bwMode="auto">
            <a:xfrm>
              <a:off x="1968" y="2112"/>
              <a:ext cx="148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3" name="Line 28"/>
            <p:cNvSpPr>
              <a:spLocks noChangeShapeType="1"/>
            </p:cNvSpPr>
            <p:nvPr/>
          </p:nvSpPr>
          <p:spPr bwMode="auto">
            <a:xfrm>
              <a:off x="4224" y="1440"/>
              <a:ext cx="0" cy="12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2419350" y="1827213"/>
            <a:ext cx="3048000" cy="2133600"/>
            <a:chOff x="1920" y="1392"/>
            <a:chExt cx="1920" cy="1344"/>
          </a:xfrm>
        </p:grpSpPr>
        <p:sp>
          <p:nvSpPr>
            <p:cNvPr id="18460" name="Line 35"/>
            <p:cNvSpPr>
              <a:spLocks noChangeShapeType="1"/>
            </p:cNvSpPr>
            <p:nvPr/>
          </p:nvSpPr>
          <p:spPr bwMode="auto">
            <a:xfrm>
              <a:off x="1920" y="2400"/>
              <a:ext cx="153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1" name="Line 36"/>
            <p:cNvSpPr>
              <a:spLocks noChangeShapeType="1"/>
            </p:cNvSpPr>
            <p:nvPr/>
          </p:nvSpPr>
          <p:spPr bwMode="auto">
            <a:xfrm>
              <a:off x="3840" y="1392"/>
              <a:ext cx="0" cy="13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2419350" y="1979613"/>
            <a:ext cx="3657600" cy="1905000"/>
            <a:chOff x="1920" y="1488"/>
            <a:chExt cx="2304" cy="1200"/>
          </a:xfrm>
        </p:grpSpPr>
        <p:sp>
          <p:nvSpPr>
            <p:cNvPr id="18458" name="Line 39"/>
            <p:cNvSpPr>
              <a:spLocks noChangeShapeType="1"/>
            </p:cNvSpPr>
            <p:nvPr/>
          </p:nvSpPr>
          <p:spPr bwMode="auto">
            <a:xfrm>
              <a:off x="1920" y="2400"/>
              <a:ext cx="148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9" name="Line 40"/>
            <p:cNvSpPr>
              <a:spLocks noChangeShapeType="1"/>
            </p:cNvSpPr>
            <p:nvPr/>
          </p:nvSpPr>
          <p:spPr bwMode="auto">
            <a:xfrm>
              <a:off x="4224" y="1488"/>
              <a:ext cx="0" cy="12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61486" name="Object 246"/>
          <p:cNvGraphicFramePr>
            <a:graphicFrameLocks noChangeAspect="1"/>
          </p:cNvGraphicFramePr>
          <p:nvPr/>
        </p:nvGraphicFramePr>
        <p:xfrm>
          <a:off x="6443663" y="2109788"/>
          <a:ext cx="1612900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6" name="Equation" r:id="rId11" imgW="583947" imgH="710891" progId="Equation.3">
                  <p:embed/>
                </p:oleObj>
              </mc:Choice>
              <mc:Fallback>
                <p:oleObj name="Equation" r:id="rId11" imgW="583947" imgH="710891" progId="Equation.3">
                  <p:embed/>
                  <p:pic>
                    <p:nvPicPr>
                      <p:cNvPr id="0" name="Object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2109788"/>
                        <a:ext cx="1612900" cy="187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7" name="Object 247"/>
          <p:cNvGraphicFramePr>
            <a:graphicFrameLocks noChangeAspect="1"/>
          </p:cNvGraphicFramePr>
          <p:nvPr/>
        </p:nvGraphicFramePr>
        <p:xfrm>
          <a:off x="6905625" y="2384425"/>
          <a:ext cx="482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7" name="Equation" r:id="rId13" imgW="482391" imgH="304668" progId="Equation.3">
                  <p:embed/>
                </p:oleObj>
              </mc:Choice>
              <mc:Fallback>
                <p:oleObj name="Equation" r:id="rId13" imgW="482391" imgH="304668" progId="Equation.3">
                  <p:embed/>
                  <p:pic>
                    <p:nvPicPr>
                      <p:cNvPr id="0" name="Object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25" y="2384425"/>
                        <a:ext cx="4826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8" name="Object 248"/>
          <p:cNvGraphicFramePr>
            <a:graphicFrameLocks noChangeAspect="1"/>
          </p:cNvGraphicFramePr>
          <p:nvPr/>
        </p:nvGraphicFramePr>
        <p:xfrm>
          <a:off x="7654925" y="2384425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8" name="Equation" r:id="rId15" imgW="203024" imgH="317225" progId="Equation.3">
                  <p:embed/>
                </p:oleObj>
              </mc:Choice>
              <mc:Fallback>
                <p:oleObj name="Equation" r:id="rId15" imgW="203024" imgH="317225" progId="Equation.3">
                  <p:embed/>
                  <p:pic>
                    <p:nvPicPr>
                      <p:cNvPr id="0" name="Object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4925" y="2384425"/>
                        <a:ext cx="2032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9" name="Object 249"/>
          <p:cNvGraphicFramePr>
            <a:graphicFrameLocks noChangeAspect="1"/>
          </p:cNvGraphicFramePr>
          <p:nvPr/>
        </p:nvGraphicFramePr>
        <p:xfrm>
          <a:off x="6969125" y="2917825"/>
          <a:ext cx="368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9" name="Equation" r:id="rId17" imgW="368140" imgH="317362" progId="Equation.3">
                  <p:embed/>
                </p:oleObj>
              </mc:Choice>
              <mc:Fallback>
                <p:oleObj name="Equation" r:id="rId17" imgW="368140" imgH="317362" progId="Equation.3">
                  <p:embed/>
                  <p:pic>
                    <p:nvPicPr>
                      <p:cNvPr id="0" name="Object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25" y="2917825"/>
                        <a:ext cx="368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0" name="Object 250"/>
          <p:cNvGraphicFramePr>
            <a:graphicFrameLocks noChangeAspect="1"/>
          </p:cNvGraphicFramePr>
          <p:nvPr/>
        </p:nvGraphicFramePr>
        <p:xfrm>
          <a:off x="7654925" y="2917825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0" name="Equation" r:id="rId19" imgW="215713" imgH="304536" progId="Equation.3">
                  <p:embed/>
                </p:oleObj>
              </mc:Choice>
              <mc:Fallback>
                <p:oleObj name="Equation" r:id="rId19" imgW="215713" imgH="304536" progId="Equation.3">
                  <p:embed/>
                  <p:pic>
                    <p:nvPicPr>
                      <p:cNvPr id="0" name="Object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4925" y="2917825"/>
                        <a:ext cx="2159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1" name="Object 251"/>
          <p:cNvGraphicFramePr>
            <a:graphicFrameLocks noChangeAspect="1"/>
          </p:cNvGraphicFramePr>
          <p:nvPr/>
        </p:nvGraphicFramePr>
        <p:xfrm>
          <a:off x="6892925" y="3451225"/>
          <a:ext cx="482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1" name="Equation" r:id="rId21" imgW="482391" imgH="304668" progId="Equation.3">
                  <p:embed/>
                </p:oleObj>
              </mc:Choice>
              <mc:Fallback>
                <p:oleObj name="Equation" r:id="rId21" imgW="482391" imgH="304668" progId="Equation.3">
                  <p:embed/>
                  <p:pic>
                    <p:nvPicPr>
                      <p:cNvPr id="0" name="Object 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925" y="3451225"/>
                        <a:ext cx="4826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2" name="Object 252"/>
          <p:cNvGraphicFramePr>
            <a:graphicFrameLocks noChangeAspect="1"/>
          </p:cNvGraphicFramePr>
          <p:nvPr/>
        </p:nvGraphicFramePr>
        <p:xfrm>
          <a:off x="7578725" y="3451225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2" name="Equation" r:id="rId23" imgW="368140" imgH="304668" progId="Equation.3">
                  <p:embed/>
                </p:oleObj>
              </mc:Choice>
              <mc:Fallback>
                <p:oleObj name="Equation" r:id="rId23" imgW="368140" imgH="304668" progId="Equation.3">
                  <p:embed/>
                  <p:pic>
                    <p:nvPicPr>
                      <p:cNvPr id="0" name="Object 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8725" y="3451225"/>
                        <a:ext cx="3683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3" name="Text Box 53"/>
          <p:cNvSpPr txBox="1">
            <a:spLocks noChangeArrowheads="1"/>
          </p:cNvSpPr>
          <p:nvPr/>
        </p:nvSpPr>
        <p:spPr bwMode="auto">
          <a:xfrm>
            <a:off x="642910" y="4214818"/>
            <a:ext cx="14157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注意：</a:t>
            </a:r>
          </a:p>
        </p:txBody>
      </p:sp>
      <p:graphicFrame>
        <p:nvGraphicFramePr>
          <p:cNvPr id="61494" name="Object 253"/>
          <p:cNvGraphicFramePr>
            <a:graphicFrameLocks noChangeAspect="1"/>
          </p:cNvGraphicFramePr>
          <p:nvPr/>
        </p:nvGraphicFramePr>
        <p:xfrm>
          <a:off x="1643042" y="4000504"/>
          <a:ext cx="5826125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3" name="Equation" r:id="rId25" imgW="2273300" imgH="927100" progId="Equation.3">
                  <p:embed/>
                </p:oleObj>
              </mc:Choice>
              <mc:Fallback>
                <p:oleObj name="Equation" r:id="rId25" imgW="2273300" imgH="927100" progId="Equation.3">
                  <p:embed/>
                  <p:pic>
                    <p:nvPicPr>
                      <p:cNvPr id="0" name="Object 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4000504"/>
                        <a:ext cx="5826125" cy="237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5" name="Text Box 55"/>
          <p:cNvSpPr txBox="1">
            <a:spLocks noChangeArrowheads="1"/>
          </p:cNvSpPr>
          <p:nvPr/>
        </p:nvSpPr>
        <p:spPr bwMode="auto">
          <a:xfrm>
            <a:off x="7369155" y="4827592"/>
            <a:ext cx="14157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没意义</a:t>
            </a:r>
          </a:p>
        </p:txBody>
      </p:sp>
      <p:sp>
        <p:nvSpPr>
          <p:cNvPr id="18456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三、矩阵的乘法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1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1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9" name="Object 142"/>
          <p:cNvGraphicFramePr>
            <a:graphicFrameLocks noChangeAspect="1"/>
          </p:cNvGraphicFramePr>
          <p:nvPr/>
        </p:nvGraphicFramePr>
        <p:xfrm>
          <a:off x="1828800" y="1128696"/>
          <a:ext cx="1739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1" name="Equation" r:id="rId3" imgW="1739900" imgH="1511300" progId="Equation.3">
                  <p:embed/>
                </p:oleObj>
              </mc:Choice>
              <mc:Fallback>
                <p:oleObj name="Equation" r:id="rId3" imgW="1739900" imgH="1511300" progId="Equation.3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128696"/>
                        <a:ext cx="17399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143"/>
          <p:cNvGraphicFramePr>
            <a:graphicFrameLocks noChangeAspect="1"/>
          </p:cNvGraphicFramePr>
          <p:nvPr/>
        </p:nvGraphicFramePr>
        <p:xfrm>
          <a:off x="3657600" y="1563671"/>
          <a:ext cx="3302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2" name="Equation" r:id="rId5" imgW="3302000" imgH="431800" progId="Equation.DSMT4">
                  <p:embed/>
                </p:oleObj>
              </mc:Choice>
              <mc:Fallback>
                <p:oleObj name="Equation" r:id="rId5" imgW="3302000" imgH="431800" progId="Equation.DSMT4">
                  <p:embed/>
                  <p:pic>
                    <p:nvPicPr>
                      <p:cNvPr id="0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563671"/>
                        <a:ext cx="33020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144"/>
          <p:cNvGraphicFramePr>
            <a:graphicFrameLocks noChangeAspect="1"/>
          </p:cNvGraphicFramePr>
          <p:nvPr/>
        </p:nvGraphicFramePr>
        <p:xfrm>
          <a:off x="6986588" y="1484296"/>
          <a:ext cx="165576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3" name="Equation" r:id="rId7" imgW="710891" imgH="253890" progId="Equation.DSMT4">
                  <p:embed/>
                </p:oleObj>
              </mc:Choice>
              <mc:Fallback>
                <p:oleObj name="Equation" r:id="rId7" imgW="710891" imgH="253890" progId="Equation.DSMT4">
                  <p:embed/>
                  <p:pic>
                    <p:nvPicPr>
                      <p:cNvPr id="0" name="Object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6588" y="1484296"/>
                        <a:ext cx="1655762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673225" y="1071546"/>
            <a:ext cx="1524000" cy="1600200"/>
            <a:chOff x="1152" y="2640"/>
            <a:chExt cx="960" cy="1008"/>
          </a:xfrm>
        </p:grpSpPr>
        <p:sp>
          <p:nvSpPr>
            <p:cNvPr id="19474" name="Line 10"/>
            <p:cNvSpPr>
              <a:spLocks noChangeShapeType="1"/>
            </p:cNvSpPr>
            <p:nvPr/>
          </p:nvSpPr>
          <p:spPr bwMode="auto">
            <a:xfrm>
              <a:off x="1152" y="3168"/>
              <a:ext cx="76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5" name="Line 11"/>
            <p:cNvSpPr>
              <a:spLocks noChangeShapeType="1"/>
            </p:cNvSpPr>
            <p:nvPr/>
          </p:nvSpPr>
          <p:spPr bwMode="auto">
            <a:xfrm>
              <a:off x="2112" y="2640"/>
              <a:ext cx="0" cy="10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466" name="Text Box 12"/>
          <p:cNvSpPr txBox="1">
            <a:spLocks noChangeArrowheads="1"/>
          </p:cNvSpPr>
          <p:nvPr/>
        </p:nvSpPr>
        <p:spPr bwMode="auto">
          <a:xfrm>
            <a:off x="533400" y="1508110"/>
            <a:ext cx="8002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3</a:t>
            </a:r>
            <a:endParaRPr kumimoji="1" lang="en-US" altLang="zh-CN" dirty="0">
              <a:solidFill>
                <a:schemeClr val="accent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62482" name="Object 145"/>
          <p:cNvGraphicFramePr>
            <a:graphicFrameLocks noChangeAspect="1"/>
          </p:cNvGraphicFramePr>
          <p:nvPr/>
        </p:nvGraphicFramePr>
        <p:xfrm>
          <a:off x="2695575" y="2601897"/>
          <a:ext cx="2003425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4" name="Equation" r:id="rId9" imgW="838200" imgH="711200" progId="Equation.3">
                  <p:embed/>
                </p:oleObj>
              </mc:Choice>
              <mc:Fallback>
                <p:oleObj name="Equation" r:id="rId9" imgW="838200" imgH="711200" progId="Equation.3">
                  <p:embed/>
                  <p:pic>
                    <p:nvPicPr>
                      <p:cNvPr id="0" name="Object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575" y="2601897"/>
                        <a:ext cx="2003425" cy="169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3" name="Object 146"/>
          <p:cNvGraphicFramePr>
            <a:graphicFrameLocks noChangeAspect="1"/>
          </p:cNvGraphicFramePr>
          <p:nvPr/>
        </p:nvGraphicFramePr>
        <p:xfrm>
          <a:off x="4686300" y="2579672"/>
          <a:ext cx="1973263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5" name="Equation" r:id="rId11" imgW="825500" imgH="711200" progId="Equation.3">
                  <p:embed/>
                </p:oleObj>
              </mc:Choice>
              <mc:Fallback>
                <p:oleObj name="Equation" r:id="rId11" imgW="825500" imgH="711200" progId="Equation.3">
                  <p:embed/>
                  <p:pic>
                    <p:nvPicPr>
                      <p:cNvPr id="0" name="Object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2579672"/>
                        <a:ext cx="1973263" cy="169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4" name="Text Box 20"/>
          <p:cNvSpPr txBox="1">
            <a:spLocks noChangeArrowheads="1"/>
          </p:cNvSpPr>
          <p:nvPr/>
        </p:nvSpPr>
        <p:spPr bwMode="auto">
          <a:xfrm>
            <a:off x="571472" y="5429264"/>
            <a:ext cx="8002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例</a:t>
            </a:r>
            <a:r>
              <a:rPr kumimoji="1" lang="en-US" altLang="zh-CN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4</a:t>
            </a:r>
            <a:endParaRPr kumimoji="1" lang="en-US" altLang="zh-CN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1527175" y="5241937"/>
            <a:ext cx="7448550" cy="1044575"/>
            <a:chOff x="962" y="2131"/>
            <a:chExt cx="4692" cy="658"/>
          </a:xfrm>
        </p:grpSpPr>
        <p:grpSp>
          <p:nvGrpSpPr>
            <p:cNvPr id="19472" name="Group 21"/>
            <p:cNvGrpSpPr>
              <a:grpSpLocks/>
            </p:cNvGrpSpPr>
            <p:nvPr/>
          </p:nvGrpSpPr>
          <p:grpSpPr bwMode="auto">
            <a:xfrm>
              <a:off x="1567" y="2131"/>
              <a:ext cx="2393" cy="658"/>
              <a:chOff x="1159" y="2585"/>
              <a:chExt cx="2393" cy="658"/>
            </a:xfrm>
          </p:grpSpPr>
          <p:graphicFrame>
            <p:nvGraphicFramePr>
              <p:cNvPr id="19463" name="Object 147"/>
              <p:cNvGraphicFramePr>
                <a:graphicFrameLocks noChangeAspect="1"/>
              </p:cNvGraphicFramePr>
              <p:nvPr/>
            </p:nvGraphicFramePr>
            <p:xfrm>
              <a:off x="1159" y="2585"/>
              <a:ext cx="1043" cy="6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26" name="Equation" r:id="rId13" imgW="723586" imgH="457002" progId="Equation.3">
                      <p:embed/>
                    </p:oleObj>
                  </mc:Choice>
                  <mc:Fallback>
                    <p:oleObj name="Equation" r:id="rId13" imgW="723586" imgH="457002" progId="Equation.3">
                      <p:embed/>
                      <p:pic>
                        <p:nvPicPr>
                          <p:cNvPr id="0" name="Object 1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9" y="2585"/>
                            <a:ext cx="1043" cy="65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64" name="Object 148"/>
              <p:cNvGraphicFramePr>
                <a:graphicFrameLocks noChangeAspect="1"/>
              </p:cNvGraphicFramePr>
              <p:nvPr/>
            </p:nvGraphicFramePr>
            <p:xfrm>
              <a:off x="2235" y="2585"/>
              <a:ext cx="1317" cy="6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27" name="Equation" r:id="rId15" imgW="914400" imgH="457200" progId="Equation.3">
                      <p:embed/>
                    </p:oleObj>
                  </mc:Choice>
                  <mc:Fallback>
                    <p:oleObj name="Equation" r:id="rId15" imgW="914400" imgH="457200" progId="Equation.3">
                      <p:embed/>
                      <p:pic>
                        <p:nvPicPr>
                          <p:cNvPr id="0" name="Object 1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35" y="2585"/>
                            <a:ext cx="1317" cy="65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9473" name="Text Box 26"/>
            <p:cNvSpPr txBox="1">
              <a:spLocks noChangeArrowheads="1"/>
            </p:cNvSpPr>
            <p:nvPr/>
          </p:nvSpPr>
          <p:spPr bwMode="auto">
            <a:xfrm>
              <a:off x="962" y="2232"/>
              <a:ext cx="469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dirty="0"/>
                <a:t>已知                     </a:t>
              </a:r>
              <a:r>
                <a:rPr lang="zh-CN" altLang="en-US" dirty="0" smtClean="0"/>
                <a:t>              </a:t>
              </a:r>
              <a:r>
                <a:rPr lang="en-US" altLang="zh-CN" dirty="0" smtClean="0"/>
                <a:t>, </a:t>
              </a:r>
              <a:r>
                <a:rPr lang="zh-CN" altLang="en-US" dirty="0" smtClean="0"/>
                <a:t>求</a:t>
              </a:r>
              <a:r>
                <a:rPr lang="en-US" altLang="zh-CN" i="1" dirty="0">
                  <a:latin typeface="Times New Roman" pitchFamily="18" charset="0"/>
                </a:rPr>
                <a:t>AB</a:t>
              </a:r>
              <a:r>
                <a:rPr lang="zh-CN" altLang="en-US" dirty="0">
                  <a:latin typeface="Times New Roman" pitchFamily="18" charset="0"/>
                </a:rPr>
                <a:t>和</a:t>
              </a:r>
              <a:r>
                <a:rPr lang="en-US" altLang="zh-CN" i="1" dirty="0">
                  <a:latin typeface="Times New Roman" pitchFamily="18" charset="0"/>
                </a:rPr>
                <a:t>BA</a:t>
              </a:r>
              <a:r>
                <a:rPr lang="zh-CN" altLang="en-US" i="1" dirty="0">
                  <a:latin typeface="Times New Roman" pitchFamily="18" charset="0"/>
                </a:rPr>
                <a:t>。</a:t>
              </a:r>
            </a:p>
          </p:txBody>
        </p:sp>
      </p:grpSp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314324" y="4281488"/>
            <a:ext cx="8829676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注意：</a:t>
            </a:r>
            <a:r>
              <a:rPr lang="en-US" altLang="zh-CN" sz="2800" i="1" dirty="0">
                <a:latin typeface="华文楷体" pitchFamily="2" charset="-122"/>
                <a:ea typeface="华文楷体" pitchFamily="2" charset="-122"/>
              </a:rPr>
              <a:t>AB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是一阶方阵，</a:t>
            </a:r>
            <a:r>
              <a:rPr lang="en-US" altLang="zh-CN" sz="2800" i="1" dirty="0">
                <a:latin typeface="华文楷体" pitchFamily="2" charset="-122"/>
                <a:ea typeface="华文楷体" pitchFamily="2" charset="-122"/>
              </a:rPr>
              <a:t>BA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是三阶方阵，乘积都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有意义，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/>
            <a:r>
              <a:rPr lang="en-US" altLang="zh-CN" sz="28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      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     但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阶数不同。</a:t>
            </a:r>
          </a:p>
        </p:txBody>
      </p:sp>
      <p:sp>
        <p:nvSpPr>
          <p:cNvPr id="19470" name="WordArt 45"/>
          <p:cNvSpPr>
            <a:spLocks noChangeArrowheads="1" noChangeShapeType="1" noTextEdit="1"/>
          </p:cNvSpPr>
          <p:nvPr/>
        </p:nvSpPr>
        <p:spPr bwMode="auto">
          <a:xfrm>
            <a:off x="76200" y="173038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三、矩阵的乘法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4" grpId="0"/>
      <p:bldP spid="6249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028" name="Object 82"/>
          <p:cNvGraphicFramePr>
            <a:graphicFrameLocks noChangeAspect="1"/>
          </p:cNvGraphicFramePr>
          <p:nvPr/>
        </p:nvGraphicFramePr>
        <p:xfrm>
          <a:off x="1781175" y="1087438"/>
          <a:ext cx="4732338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Equation" r:id="rId3" imgW="2070100" imgH="457200" progId="Equation.3">
                  <p:embed/>
                </p:oleObj>
              </mc:Choice>
              <mc:Fallback>
                <p:oleObj name="Equation" r:id="rId3" imgW="2070100" imgH="45720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1087438"/>
                        <a:ext cx="4732338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9" name="Object 83"/>
          <p:cNvGraphicFramePr>
            <a:graphicFrameLocks noChangeAspect="1"/>
          </p:cNvGraphicFramePr>
          <p:nvPr/>
        </p:nvGraphicFramePr>
        <p:xfrm>
          <a:off x="1785918" y="2239963"/>
          <a:ext cx="458787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9" name="Equation" r:id="rId5" imgW="2006600" imgH="457200" progId="Equation.3">
                  <p:embed/>
                </p:oleObj>
              </mc:Choice>
              <mc:Fallback>
                <p:oleObj name="Equation" r:id="rId5" imgW="2006600" imgH="45720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2239963"/>
                        <a:ext cx="4587875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500034" y="1142984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解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11179" y="3333753"/>
            <a:ext cx="6500814" cy="523875"/>
            <a:chOff x="418" y="2005"/>
            <a:chExt cx="4095" cy="330"/>
          </a:xfrm>
        </p:grpSpPr>
        <p:sp>
          <p:nvSpPr>
            <p:cNvPr id="20495" name="Text Box 7"/>
            <p:cNvSpPr txBox="1">
              <a:spLocks noChangeArrowheads="1"/>
            </p:cNvSpPr>
            <p:nvPr/>
          </p:nvSpPr>
          <p:spPr bwMode="auto">
            <a:xfrm>
              <a:off x="418" y="2005"/>
              <a:ext cx="409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>
                  <a:solidFill>
                    <a:schemeClr val="hlink"/>
                  </a:solidFill>
                  <a:latin typeface="华文楷体" pitchFamily="2" charset="-122"/>
                  <a:ea typeface="华文楷体" pitchFamily="2" charset="-122"/>
                </a:rPr>
                <a:t>注意：</a:t>
              </a:r>
              <a:r>
                <a:rPr lang="en-US" altLang="zh-CN" sz="2800" i="1" dirty="0">
                  <a:latin typeface="华文楷体" pitchFamily="2" charset="-122"/>
                  <a:ea typeface="华文楷体" pitchFamily="2" charset="-122"/>
                </a:rPr>
                <a:t>AB</a:t>
              </a:r>
              <a:r>
                <a:rPr lang="zh-CN" altLang="en-US" sz="2800" dirty="0">
                  <a:latin typeface="华文楷体" pitchFamily="2" charset="-122"/>
                  <a:ea typeface="华文楷体" pitchFamily="2" charset="-122"/>
                </a:rPr>
                <a:t>与</a:t>
              </a:r>
              <a:r>
                <a:rPr lang="en-US" altLang="zh-CN" sz="2800" i="1" dirty="0">
                  <a:latin typeface="华文楷体" pitchFamily="2" charset="-122"/>
                  <a:ea typeface="华文楷体" pitchFamily="2" charset="-122"/>
                </a:rPr>
                <a:t>BA</a:t>
              </a:r>
              <a:r>
                <a:rPr lang="zh-CN" altLang="en-US" sz="2800" dirty="0">
                  <a:latin typeface="华文楷体" pitchFamily="2" charset="-122"/>
                  <a:ea typeface="华文楷体" pitchFamily="2" charset="-122"/>
                </a:rPr>
                <a:t>都有意义，</a:t>
              </a:r>
              <a:r>
                <a:rPr lang="zh-CN" altLang="en-US" sz="2800" dirty="0" smtClean="0">
                  <a:latin typeface="华文楷体" pitchFamily="2" charset="-122"/>
                  <a:ea typeface="华文楷体" pitchFamily="2" charset="-122"/>
                </a:rPr>
                <a:t>但                </a:t>
              </a:r>
              <a:r>
                <a:rPr lang="zh-CN" altLang="en-US" sz="2800" dirty="0">
                  <a:latin typeface="华文楷体" pitchFamily="2" charset="-122"/>
                  <a:ea typeface="华文楷体" pitchFamily="2" charset="-122"/>
                </a:rPr>
                <a:t>。</a:t>
              </a:r>
            </a:p>
          </p:txBody>
        </p:sp>
        <p:graphicFrame>
          <p:nvGraphicFramePr>
            <p:cNvPr id="20485" name="Object 84"/>
            <p:cNvGraphicFramePr>
              <a:graphicFrameLocks noChangeAspect="1"/>
            </p:cNvGraphicFramePr>
            <p:nvPr/>
          </p:nvGraphicFramePr>
          <p:xfrm>
            <a:off x="3343" y="2050"/>
            <a:ext cx="866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0" name="Equation" r:id="rId7" imgW="634449" imgH="164957" progId="Equation.3">
                    <p:embed/>
                  </p:oleObj>
                </mc:Choice>
                <mc:Fallback>
                  <p:oleObj name="Equation" r:id="rId7" imgW="634449" imgH="164957" progId="Equation.3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3" y="2050"/>
                          <a:ext cx="866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9036" name="Text Box 12"/>
          <p:cNvSpPr txBox="1">
            <a:spLocks noChangeArrowheads="1"/>
          </p:cNvSpPr>
          <p:nvPr/>
        </p:nvSpPr>
        <p:spPr bwMode="auto">
          <a:xfrm>
            <a:off x="419092" y="3857628"/>
            <a:ext cx="7327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总结：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矩阵乘法不满足交换律，有三层意义：</a:t>
            </a:r>
          </a:p>
        </p:txBody>
      </p:sp>
      <p:sp>
        <p:nvSpPr>
          <p:cNvPr id="129038" name="Text Box 14"/>
          <p:cNvSpPr txBox="1">
            <a:spLocks noChangeArrowheads="1"/>
          </p:cNvSpPr>
          <p:nvPr/>
        </p:nvSpPr>
        <p:spPr bwMode="auto">
          <a:xfrm>
            <a:off x="1685952" y="4341822"/>
            <a:ext cx="55959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dirty="0">
                <a:latin typeface="华文楷体" pitchFamily="2" charset="-122"/>
                <a:ea typeface="华文楷体" pitchFamily="2" charset="-122"/>
              </a:rPr>
              <a:t>⑴ </a:t>
            </a:r>
            <a:r>
              <a:rPr lang="en-US" altLang="zh-CN" sz="2800" i="1" dirty="0">
                <a:latin typeface="华文楷体" pitchFamily="2" charset="-122"/>
                <a:ea typeface="华文楷体" pitchFamily="2" charset="-122"/>
              </a:rPr>
              <a:t>AB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可以有意义，但</a:t>
            </a:r>
            <a:r>
              <a:rPr lang="en-US" altLang="zh-CN" sz="2800" i="1" dirty="0">
                <a:latin typeface="华文楷体" pitchFamily="2" charset="-122"/>
                <a:ea typeface="华文楷体" pitchFamily="2" charset="-122"/>
              </a:rPr>
              <a:t>BA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无意义；</a:t>
            </a:r>
          </a:p>
        </p:txBody>
      </p:sp>
      <p:sp>
        <p:nvSpPr>
          <p:cNvPr id="129039" name="Text Box 15"/>
          <p:cNvSpPr txBox="1">
            <a:spLocks noChangeArrowheads="1"/>
          </p:cNvSpPr>
          <p:nvPr/>
        </p:nvSpPr>
        <p:spPr bwMode="auto">
          <a:xfrm>
            <a:off x="1706589" y="4876809"/>
            <a:ext cx="6488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⑵ </a:t>
            </a:r>
            <a:r>
              <a:rPr lang="en-US" altLang="zh-CN" sz="2800" i="1">
                <a:latin typeface="华文楷体" pitchFamily="2" charset="-122"/>
                <a:ea typeface="华文楷体" pitchFamily="2" charset="-122"/>
              </a:rPr>
              <a:t>AB</a:t>
            </a:r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,</a:t>
            </a:r>
            <a:r>
              <a:rPr lang="en-US" altLang="zh-CN" sz="2800" i="1">
                <a:latin typeface="华文楷体" pitchFamily="2" charset="-122"/>
                <a:ea typeface="华文楷体" pitchFamily="2" charset="-122"/>
              </a:rPr>
              <a:t> BA</a:t>
            </a: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都有意义，但其乘积不同阶；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701827" y="5380053"/>
            <a:ext cx="6727825" cy="954088"/>
            <a:chOff x="657" y="3560"/>
            <a:chExt cx="4238" cy="601"/>
          </a:xfrm>
        </p:grpSpPr>
        <p:sp>
          <p:nvSpPr>
            <p:cNvPr id="20494" name="Text Box 16"/>
            <p:cNvSpPr txBox="1">
              <a:spLocks noChangeArrowheads="1"/>
            </p:cNvSpPr>
            <p:nvPr/>
          </p:nvSpPr>
          <p:spPr bwMode="auto">
            <a:xfrm>
              <a:off x="657" y="3560"/>
              <a:ext cx="4238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>
                  <a:latin typeface="华文楷体" pitchFamily="2" charset="-122"/>
                  <a:ea typeface="华文楷体" pitchFamily="2" charset="-122"/>
                </a:rPr>
                <a:t>⑶ </a:t>
              </a:r>
              <a:r>
                <a:rPr lang="en-US" altLang="zh-CN" sz="2800" i="1" dirty="0">
                  <a:latin typeface="华文楷体" pitchFamily="2" charset="-122"/>
                  <a:ea typeface="华文楷体" pitchFamily="2" charset="-122"/>
                </a:rPr>
                <a:t>AB</a:t>
              </a:r>
              <a:r>
                <a:rPr lang="en-US" altLang="zh-CN" sz="2800" dirty="0">
                  <a:latin typeface="华文楷体" pitchFamily="2" charset="-122"/>
                  <a:ea typeface="华文楷体" pitchFamily="2" charset="-122"/>
                </a:rPr>
                <a:t>,</a:t>
              </a:r>
              <a:r>
                <a:rPr lang="en-US" altLang="zh-CN" sz="2800" i="1" dirty="0">
                  <a:latin typeface="华文楷体" pitchFamily="2" charset="-122"/>
                  <a:ea typeface="华文楷体" pitchFamily="2" charset="-122"/>
                </a:rPr>
                <a:t> BA</a:t>
              </a:r>
              <a:r>
                <a:rPr lang="zh-CN" altLang="en-US" sz="2800" dirty="0">
                  <a:latin typeface="华文楷体" pitchFamily="2" charset="-122"/>
                  <a:ea typeface="华文楷体" pitchFamily="2" charset="-122"/>
                </a:rPr>
                <a:t>都有意义且其乘积为同阶方阵，</a:t>
              </a:r>
              <a:endParaRPr lang="en-US" altLang="zh-CN" sz="2800" dirty="0">
                <a:latin typeface="华文楷体" pitchFamily="2" charset="-122"/>
                <a:ea typeface="华文楷体" pitchFamily="2" charset="-122"/>
              </a:endParaRPr>
            </a:p>
            <a:p>
              <a:pPr eaLnBrk="1" hangingPunct="1"/>
              <a:r>
                <a:rPr lang="en-US" altLang="zh-CN" sz="2800" dirty="0">
                  <a:latin typeface="华文楷体" pitchFamily="2" charset="-122"/>
                  <a:ea typeface="华文楷体" pitchFamily="2" charset="-122"/>
                </a:rPr>
                <a:t>    </a:t>
              </a:r>
              <a:r>
                <a:rPr lang="zh-CN" altLang="en-US" sz="2800" dirty="0">
                  <a:latin typeface="华文楷体" pitchFamily="2" charset="-122"/>
                  <a:ea typeface="华文楷体" pitchFamily="2" charset="-122"/>
                </a:rPr>
                <a:t>但仍有              </a:t>
              </a:r>
              <a:r>
                <a:rPr lang="en-US" altLang="zh-CN" sz="2800" dirty="0" smtClean="0">
                  <a:latin typeface="华文楷体" pitchFamily="2" charset="-122"/>
                  <a:ea typeface="华文楷体" pitchFamily="2" charset="-122"/>
                </a:rPr>
                <a:t>.</a:t>
              </a:r>
              <a:endParaRPr lang="zh-CN" altLang="en-US" sz="2800" dirty="0">
                <a:latin typeface="华文楷体" pitchFamily="2" charset="-122"/>
                <a:ea typeface="华文楷体" pitchFamily="2" charset="-122"/>
              </a:endParaRPr>
            </a:p>
          </p:txBody>
        </p:sp>
        <p:graphicFrame>
          <p:nvGraphicFramePr>
            <p:cNvPr id="20484" name="Object 85"/>
            <p:cNvGraphicFramePr>
              <a:graphicFrameLocks noChangeAspect="1"/>
            </p:cNvGraphicFramePr>
            <p:nvPr/>
          </p:nvGraphicFramePr>
          <p:xfrm>
            <a:off x="1610" y="3874"/>
            <a:ext cx="816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1" name="Equation" r:id="rId9" imgW="634449" imgH="164957" progId="Equation.3">
                    <p:embed/>
                  </p:oleObj>
                </mc:Choice>
                <mc:Fallback>
                  <p:oleObj name="Equation" r:id="rId9" imgW="634449" imgH="164957" progId="Equation.3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3874"/>
                          <a:ext cx="816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92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三、矩阵的乘法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6" grpId="0"/>
      <p:bldP spid="129038" grpId="0"/>
      <p:bldP spid="1290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40" name="Rectangle 8"/>
          <p:cNvSpPr>
            <a:spLocks noChangeArrowheads="1"/>
          </p:cNvSpPr>
          <p:nvPr/>
        </p:nvSpPr>
        <p:spPr bwMode="auto">
          <a:xfrm>
            <a:off x="76200" y="1343025"/>
            <a:ext cx="1008063" cy="584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引例</a:t>
            </a:r>
            <a:endParaRPr kumimoji="1"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graphicFrame>
        <p:nvGraphicFramePr>
          <p:cNvPr id="120921" name="Group 89"/>
          <p:cNvGraphicFramePr>
            <a:graphicFrameLocks noGrp="1"/>
          </p:cNvGraphicFramePr>
          <p:nvPr/>
        </p:nvGraphicFramePr>
        <p:xfrm>
          <a:off x="1300163" y="1457325"/>
          <a:ext cx="3449637" cy="1685925"/>
        </p:xfrm>
        <a:graphic>
          <a:graphicData uri="http://schemas.openxmlformats.org/drawingml/2006/table">
            <a:tbl>
              <a:tblPr/>
              <a:tblGrid>
                <a:gridCol w="862012"/>
                <a:gridCol w="863600"/>
                <a:gridCol w="862013"/>
                <a:gridCol w="862012"/>
              </a:tblGrid>
              <a:tr h="3508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产品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发到各商场的数量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48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甲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200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180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190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乙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120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0945" name="Rectangle 113"/>
          <p:cNvSpPr>
            <a:spLocks noChangeArrowheads="1"/>
          </p:cNvSpPr>
          <p:nvPr/>
        </p:nvSpPr>
        <p:spPr bwMode="auto">
          <a:xfrm>
            <a:off x="2376488" y="3182938"/>
            <a:ext cx="1344612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第一次 </a:t>
            </a:r>
          </a:p>
        </p:txBody>
      </p:sp>
      <p:graphicFrame>
        <p:nvGraphicFramePr>
          <p:cNvPr id="120946" name="Group 114"/>
          <p:cNvGraphicFramePr>
            <a:graphicFrameLocks noGrp="1"/>
          </p:cNvGraphicFramePr>
          <p:nvPr/>
        </p:nvGraphicFramePr>
        <p:xfrm>
          <a:off x="5160963" y="1458913"/>
          <a:ext cx="3449637" cy="1685925"/>
        </p:xfrm>
        <a:graphic>
          <a:graphicData uri="http://schemas.openxmlformats.org/drawingml/2006/table">
            <a:tbl>
              <a:tblPr/>
              <a:tblGrid>
                <a:gridCol w="862012"/>
                <a:gridCol w="863600"/>
                <a:gridCol w="862013"/>
                <a:gridCol w="862012"/>
              </a:tblGrid>
              <a:tr h="3508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产品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发到各商场的数量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48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甲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220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185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200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乙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105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120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110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0970" name="Rectangle 138"/>
          <p:cNvSpPr>
            <a:spLocks noChangeArrowheads="1"/>
          </p:cNvSpPr>
          <p:nvPr/>
        </p:nvSpPr>
        <p:spPr bwMode="auto">
          <a:xfrm>
            <a:off x="6237288" y="3184525"/>
            <a:ext cx="1344612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第二次 </a:t>
            </a:r>
          </a:p>
        </p:txBody>
      </p:sp>
      <p:graphicFrame>
        <p:nvGraphicFramePr>
          <p:cNvPr id="120971" name="Group 139"/>
          <p:cNvGraphicFramePr>
            <a:graphicFrameLocks noGrp="1"/>
          </p:cNvGraphicFramePr>
          <p:nvPr/>
        </p:nvGraphicFramePr>
        <p:xfrm>
          <a:off x="3233738" y="3802063"/>
          <a:ext cx="3449637" cy="1685925"/>
        </p:xfrm>
        <a:graphic>
          <a:graphicData uri="http://schemas.openxmlformats.org/drawingml/2006/table">
            <a:tbl>
              <a:tblPr/>
              <a:tblGrid>
                <a:gridCol w="862012"/>
                <a:gridCol w="863600"/>
                <a:gridCol w="862013"/>
                <a:gridCol w="862012"/>
              </a:tblGrid>
              <a:tr h="3508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产品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发到各商场的数量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48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甲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乙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0995" name="Rectangle 163"/>
          <p:cNvSpPr>
            <a:spLocks noChangeArrowheads="1"/>
          </p:cNvSpPr>
          <p:nvPr/>
        </p:nvSpPr>
        <p:spPr bwMode="auto">
          <a:xfrm>
            <a:off x="1363663" y="4318000"/>
            <a:ext cx="1820862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两次累计</a:t>
            </a:r>
            <a:r>
              <a:rPr kumimoji="1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: </a:t>
            </a:r>
          </a:p>
        </p:txBody>
      </p:sp>
      <p:sp>
        <p:nvSpPr>
          <p:cNvPr id="120996" name="Rectangle 164"/>
          <p:cNvSpPr>
            <a:spLocks noChangeArrowheads="1"/>
          </p:cNvSpPr>
          <p:nvPr/>
        </p:nvSpPr>
        <p:spPr bwMode="auto">
          <a:xfrm>
            <a:off x="4173538" y="4543425"/>
            <a:ext cx="80645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420 </a:t>
            </a:r>
          </a:p>
        </p:txBody>
      </p:sp>
      <p:grpSp>
        <p:nvGrpSpPr>
          <p:cNvPr id="2" name="Group 165"/>
          <p:cNvGrpSpPr>
            <a:grpSpLocks/>
          </p:cNvGrpSpPr>
          <p:nvPr/>
        </p:nvGrpSpPr>
        <p:grpSpPr bwMode="auto">
          <a:xfrm>
            <a:off x="3475038" y="2616200"/>
            <a:ext cx="3857625" cy="2444750"/>
            <a:chOff x="2159" y="2387"/>
            <a:chExt cx="2430" cy="1540"/>
          </a:xfrm>
        </p:grpSpPr>
        <p:sp>
          <p:nvSpPr>
            <p:cNvPr id="61522" name="Freeform 166"/>
            <p:cNvSpPr>
              <a:spLocks/>
            </p:cNvSpPr>
            <p:nvPr/>
          </p:nvSpPr>
          <p:spPr bwMode="auto">
            <a:xfrm>
              <a:off x="2159" y="2405"/>
              <a:ext cx="1202" cy="1260"/>
            </a:xfrm>
            <a:custGeom>
              <a:avLst/>
              <a:gdLst>
                <a:gd name="T0" fmla="*/ 0 w 1202"/>
                <a:gd name="T1" fmla="*/ 0 h 1260"/>
                <a:gd name="T2" fmla="*/ 1202 w 1202"/>
                <a:gd name="T3" fmla="*/ 1260 h 1260"/>
                <a:gd name="T4" fmla="*/ 0 60000 65536"/>
                <a:gd name="T5" fmla="*/ 0 60000 65536"/>
                <a:gd name="T6" fmla="*/ 0 w 1202"/>
                <a:gd name="T7" fmla="*/ 0 h 1260"/>
                <a:gd name="T8" fmla="*/ 1202 w 1202"/>
                <a:gd name="T9" fmla="*/ 1260 h 12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02" h="1260">
                  <a:moveTo>
                    <a:pt x="0" y="0"/>
                  </a:moveTo>
                  <a:lnTo>
                    <a:pt x="1202" y="1260"/>
                  </a:lnTo>
                </a:path>
              </a:pathLst>
            </a:custGeom>
            <a:noFill/>
            <a:ln w="19050">
              <a:solidFill>
                <a:srgbClr val="009900"/>
              </a:solidFill>
              <a:prstDash val="dash"/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3" name="Freeform 167"/>
            <p:cNvSpPr>
              <a:spLocks/>
            </p:cNvSpPr>
            <p:nvPr/>
          </p:nvSpPr>
          <p:spPr bwMode="auto">
            <a:xfrm>
              <a:off x="3361" y="2387"/>
              <a:ext cx="1228" cy="1278"/>
            </a:xfrm>
            <a:custGeom>
              <a:avLst/>
              <a:gdLst>
                <a:gd name="T0" fmla="*/ 1228 w 1228"/>
                <a:gd name="T1" fmla="*/ 0 h 1278"/>
                <a:gd name="T2" fmla="*/ 0 w 1228"/>
                <a:gd name="T3" fmla="*/ 1278 h 1278"/>
                <a:gd name="T4" fmla="*/ 0 60000 65536"/>
                <a:gd name="T5" fmla="*/ 0 60000 65536"/>
                <a:gd name="T6" fmla="*/ 0 w 1228"/>
                <a:gd name="T7" fmla="*/ 0 h 1278"/>
                <a:gd name="T8" fmla="*/ 1228 w 1228"/>
                <a:gd name="T9" fmla="*/ 1278 h 127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28" h="1278">
                  <a:moveTo>
                    <a:pt x="1228" y="0"/>
                  </a:moveTo>
                  <a:lnTo>
                    <a:pt x="0" y="1278"/>
                  </a:lnTo>
                </a:path>
              </a:pathLst>
            </a:custGeom>
            <a:noFill/>
            <a:ln w="19050">
              <a:solidFill>
                <a:srgbClr val="009900"/>
              </a:solidFill>
              <a:prstDash val="dash"/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000" name="Rectangle 168"/>
            <p:cNvSpPr>
              <a:spLocks noChangeArrowheads="1"/>
            </p:cNvSpPr>
            <p:nvPr/>
          </p:nvSpPr>
          <p:spPr bwMode="auto">
            <a:xfrm>
              <a:off x="3125" y="3600"/>
              <a:ext cx="508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365 </a:t>
              </a:r>
            </a:p>
          </p:txBody>
        </p:sp>
      </p:grp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533400" y="762000"/>
            <a:ext cx="28527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⒈  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矩阵的加法</a:t>
            </a:r>
          </a:p>
        </p:txBody>
      </p:sp>
      <p:sp>
        <p:nvSpPr>
          <p:cNvPr id="61521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二、矩阵的线性运算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Text Box 37"/>
          <p:cNvSpPr txBox="1">
            <a:spLocks noChangeArrowheads="1"/>
          </p:cNvSpPr>
          <p:nvPr/>
        </p:nvSpPr>
        <p:spPr bwMode="auto">
          <a:xfrm>
            <a:off x="714349" y="1124744"/>
            <a:ext cx="514353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dirty="0"/>
              <a:t>但是也不是所有情况都</a:t>
            </a:r>
            <a:r>
              <a:rPr lang="zh-CN" altLang="en-US" dirty="0" smtClean="0"/>
              <a:t>这样</a:t>
            </a:r>
            <a:endParaRPr lang="zh-CN" altLang="en-US" dirty="0"/>
          </a:p>
        </p:txBody>
      </p:sp>
      <p:graphicFrame>
        <p:nvGraphicFramePr>
          <p:cNvPr id="104489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938928"/>
              </p:ext>
            </p:extLst>
          </p:nvPr>
        </p:nvGraphicFramePr>
        <p:xfrm>
          <a:off x="1331913" y="3042444"/>
          <a:ext cx="519747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6" name="Equation" r:id="rId3" imgW="2273300" imgH="457200" progId="Equation.3">
                  <p:embed/>
                </p:oleObj>
              </mc:Choice>
              <mc:Fallback>
                <p:oleObj name="Equation" r:id="rId3" imgW="2273300" imgH="457200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042444"/>
                        <a:ext cx="5197475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90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988695"/>
              </p:ext>
            </p:extLst>
          </p:nvPr>
        </p:nvGraphicFramePr>
        <p:xfrm>
          <a:off x="1403350" y="4194969"/>
          <a:ext cx="51689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7" name="Equation" r:id="rId5" imgW="2260600" imgH="457200" progId="Equation.3">
                  <p:embed/>
                </p:oleObj>
              </mc:Choice>
              <mc:Fallback>
                <p:oleObj name="Equation" r:id="rId5" imgW="2260600" imgH="457200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194969"/>
                        <a:ext cx="5168900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91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740025"/>
              </p:ext>
            </p:extLst>
          </p:nvPr>
        </p:nvGraphicFramePr>
        <p:xfrm>
          <a:off x="1835150" y="1878807"/>
          <a:ext cx="19526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8" name="Equation" r:id="rId7" imgW="787400" imgH="457200" progId="Equation.3">
                  <p:embed/>
                </p:oleObj>
              </mc:Choice>
              <mc:Fallback>
                <p:oleObj name="Equation" r:id="rId7" imgW="787400" imgH="45720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878807"/>
                        <a:ext cx="1952625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92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722149"/>
              </p:ext>
            </p:extLst>
          </p:nvPr>
        </p:nvGraphicFramePr>
        <p:xfrm>
          <a:off x="3995738" y="1794669"/>
          <a:ext cx="2376487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9" name="Equation" r:id="rId9" imgW="952500" imgH="457200" progId="Equation.3">
                  <p:embed/>
                </p:oleObj>
              </mc:Choice>
              <mc:Fallback>
                <p:oleObj name="Equation" r:id="rId9" imgW="952500" imgH="45720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1794669"/>
                        <a:ext cx="2376487" cy="1141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93" name="Text Box 45"/>
          <p:cNvSpPr txBox="1">
            <a:spLocks noChangeArrowheads="1"/>
          </p:cNvSpPr>
          <p:nvPr/>
        </p:nvSpPr>
        <p:spPr bwMode="auto">
          <a:xfrm>
            <a:off x="744514" y="3248838"/>
            <a:ext cx="541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/>
              <a:t>则</a:t>
            </a:r>
          </a:p>
        </p:txBody>
      </p:sp>
      <p:graphicFrame>
        <p:nvGraphicFramePr>
          <p:cNvPr id="104494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86723"/>
              </p:ext>
            </p:extLst>
          </p:nvPr>
        </p:nvGraphicFramePr>
        <p:xfrm>
          <a:off x="7121525" y="4614069"/>
          <a:ext cx="1411288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0" name="Equation" r:id="rId11" imgW="622030" imgH="165028" progId="Equation.3">
                  <p:embed/>
                </p:oleObj>
              </mc:Choice>
              <mc:Fallback>
                <p:oleObj name="Equation" r:id="rId11" imgW="622030" imgH="165028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1525" y="4614069"/>
                        <a:ext cx="1411288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95" name="Text Box 47"/>
          <p:cNvSpPr txBox="1">
            <a:spLocks noChangeArrowheads="1"/>
          </p:cNvSpPr>
          <p:nvPr/>
        </p:nvSpPr>
        <p:spPr bwMode="auto">
          <a:xfrm>
            <a:off x="6623050" y="4555332"/>
            <a:ext cx="541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有</a:t>
            </a:r>
          </a:p>
        </p:txBody>
      </p:sp>
      <p:sp>
        <p:nvSpPr>
          <p:cNvPr id="21514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三、矩阵的乘法</a:t>
            </a:r>
          </a:p>
        </p:txBody>
      </p:sp>
      <p:sp>
        <p:nvSpPr>
          <p:cNvPr id="11" name="矩形 10"/>
          <p:cNvSpPr/>
          <p:nvPr/>
        </p:nvSpPr>
        <p:spPr>
          <a:xfrm>
            <a:off x="714348" y="2053438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例如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6840" y="5372579"/>
            <a:ext cx="72935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注意：纯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量矩阵和任何矩阵相乘都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满足    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交换律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93" grpId="0"/>
      <p:bldP spid="104495" grpId="0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40" name="Group 46"/>
          <p:cNvGrpSpPr>
            <a:grpSpLocks/>
          </p:cNvGrpSpPr>
          <p:nvPr/>
        </p:nvGrpSpPr>
        <p:grpSpPr bwMode="auto">
          <a:xfrm>
            <a:off x="609600" y="3303588"/>
            <a:ext cx="7178675" cy="584200"/>
            <a:chOff x="745" y="308"/>
            <a:chExt cx="4522" cy="368"/>
          </a:xfrm>
        </p:grpSpPr>
        <p:sp>
          <p:nvSpPr>
            <p:cNvPr id="22550" name="Text Box 42"/>
            <p:cNvSpPr txBox="1">
              <a:spLocks noChangeArrowheads="1"/>
            </p:cNvSpPr>
            <p:nvPr/>
          </p:nvSpPr>
          <p:spPr bwMode="auto">
            <a:xfrm>
              <a:off x="745" y="308"/>
              <a:ext cx="452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/>
                <a:t>⑶            </a:t>
              </a:r>
              <a:r>
                <a:rPr lang="zh-CN" altLang="en-US"/>
                <a:t>且         ，也不能得出        ；</a:t>
              </a:r>
            </a:p>
          </p:txBody>
        </p:sp>
        <p:graphicFrame>
          <p:nvGraphicFramePr>
            <p:cNvPr id="22537" name="Object 152"/>
            <p:cNvGraphicFramePr>
              <a:graphicFrameLocks noChangeAspect="1"/>
            </p:cNvGraphicFramePr>
            <p:nvPr/>
          </p:nvGraphicFramePr>
          <p:xfrm>
            <a:off x="4293" y="384"/>
            <a:ext cx="599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0" name="Equation" r:id="rId4" imgW="418918" imgH="177723" progId="Equation.3">
                    <p:embed/>
                  </p:oleObj>
                </mc:Choice>
                <mc:Fallback>
                  <p:oleObj name="Equation" r:id="rId4" imgW="418918" imgH="177723" progId="Equation.3">
                    <p:embed/>
                    <p:pic>
                      <p:nvPicPr>
                        <p:cNvPr id="0" name="Object 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3" y="384"/>
                          <a:ext cx="599" cy="2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8" name="Object 153"/>
            <p:cNvGraphicFramePr>
              <a:graphicFrameLocks noChangeAspect="1"/>
            </p:cNvGraphicFramePr>
            <p:nvPr/>
          </p:nvGraphicFramePr>
          <p:xfrm>
            <a:off x="1108" y="378"/>
            <a:ext cx="762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1" name="Equation" r:id="rId6" imgW="532937" imgH="177646" progId="Equation.3">
                    <p:embed/>
                  </p:oleObj>
                </mc:Choice>
                <mc:Fallback>
                  <p:oleObj name="Equation" r:id="rId6" imgW="532937" imgH="177646" progId="Equation.3">
                    <p:embed/>
                    <p:pic>
                      <p:nvPicPr>
                        <p:cNvPr id="0" name="Object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8" y="378"/>
                          <a:ext cx="762" cy="2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9" name="Object 154"/>
            <p:cNvGraphicFramePr>
              <a:graphicFrameLocks noChangeAspect="1"/>
            </p:cNvGraphicFramePr>
            <p:nvPr/>
          </p:nvGraphicFramePr>
          <p:xfrm>
            <a:off x="2229" y="362"/>
            <a:ext cx="61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2" name="Equation" r:id="rId8" imgW="431425" imgH="177646" progId="Equation.DSMT4">
                    <p:embed/>
                  </p:oleObj>
                </mc:Choice>
                <mc:Fallback>
                  <p:oleObj name="Equation" r:id="rId8" imgW="431425" imgH="177646" progId="Equation.DSMT4">
                    <p:embed/>
                    <p:pic>
                      <p:nvPicPr>
                        <p:cNvPr id="0" name="Object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9" y="362"/>
                          <a:ext cx="617" cy="2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596924" y="3879850"/>
            <a:ext cx="7292975" cy="584200"/>
            <a:chOff x="703" y="391"/>
            <a:chExt cx="4594" cy="368"/>
          </a:xfrm>
        </p:grpSpPr>
        <p:sp>
          <p:nvSpPr>
            <p:cNvPr id="22549" name="Text Box 48"/>
            <p:cNvSpPr txBox="1">
              <a:spLocks noChangeArrowheads="1"/>
            </p:cNvSpPr>
            <p:nvPr/>
          </p:nvSpPr>
          <p:spPr bwMode="auto">
            <a:xfrm>
              <a:off x="703" y="391"/>
              <a:ext cx="459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dirty="0"/>
                <a:t>⑷            </a:t>
              </a:r>
              <a:r>
                <a:rPr lang="zh-CN" altLang="en-US" dirty="0"/>
                <a:t>，且        ，也不能</a:t>
              </a:r>
              <a:r>
                <a:rPr lang="zh-CN" altLang="en-US" dirty="0" smtClean="0"/>
                <a:t>得出</a:t>
              </a:r>
              <a:r>
                <a:rPr lang="en-US" altLang="zh-CN" dirty="0" smtClean="0"/>
                <a:t>         .</a:t>
              </a:r>
              <a:endParaRPr lang="zh-CN" altLang="en-US" dirty="0"/>
            </a:p>
          </p:txBody>
        </p:sp>
        <p:graphicFrame>
          <p:nvGraphicFramePr>
            <p:cNvPr id="22534" name="Object 155"/>
            <p:cNvGraphicFramePr>
              <a:graphicFrameLocks noChangeAspect="1"/>
            </p:cNvGraphicFramePr>
            <p:nvPr/>
          </p:nvGraphicFramePr>
          <p:xfrm>
            <a:off x="4512" y="448"/>
            <a:ext cx="599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3" name="Equation" r:id="rId10" imgW="418918" imgH="177723" progId="Equation.3">
                    <p:embed/>
                  </p:oleObj>
                </mc:Choice>
                <mc:Fallback>
                  <p:oleObj name="Equation" r:id="rId10" imgW="418918" imgH="177723" progId="Equation.3">
                    <p:embed/>
                    <p:pic>
                      <p:nvPicPr>
                        <p:cNvPr id="0" name="Object 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448"/>
                          <a:ext cx="599" cy="2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5" name="Object 156"/>
            <p:cNvGraphicFramePr>
              <a:graphicFrameLocks noChangeAspect="1"/>
            </p:cNvGraphicFramePr>
            <p:nvPr/>
          </p:nvGraphicFramePr>
          <p:xfrm>
            <a:off x="1016" y="456"/>
            <a:ext cx="925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4" name="Equation" r:id="rId12" imgW="647419" imgH="177723" progId="Equation.3">
                    <p:embed/>
                  </p:oleObj>
                </mc:Choice>
                <mc:Fallback>
                  <p:oleObj name="Equation" r:id="rId12" imgW="647419" imgH="177723" progId="Equation.3">
                    <p:embed/>
                    <p:pic>
                      <p:nvPicPr>
                        <p:cNvPr id="0" name="Object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6" y="456"/>
                          <a:ext cx="925" cy="2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6" name="Object 157"/>
            <p:cNvGraphicFramePr>
              <a:graphicFrameLocks noChangeAspect="1"/>
            </p:cNvGraphicFramePr>
            <p:nvPr/>
          </p:nvGraphicFramePr>
          <p:xfrm>
            <a:off x="2333" y="448"/>
            <a:ext cx="61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5" name="Equation" r:id="rId14" imgW="431425" imgH="177646" progId="Equation.3">
                    <p:embed/>
                  </p:oleObj>
                </mc:Choice>
                <mc:Fallback>
                  <p:oleObj name="Equation" r:id="rId14" imgW="431425" imgH="177646" progId="Equation.3">
                    <p:embed/>
                    <p:pic>
                      <p:nvPicPr>
                        <p:cNvPr id="0" name="Object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3" y="448"/>
                          <a:ext cx="617" cy="2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42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三、矩阵的乘法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auto">
          <a:xfrm>
            <a:off x="495331" y="982652"/>
            <a:ext cx="85058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chemeClr val="hlink"/>
              </a:buClr>
            </a:pPr>
            <a:r>
              <a:rPr kumimoji="1" lang="zh-CN" altLang="en-US" sz="2800" dirty="0" smtClean="0"/>
              <a:t>在</a:t>
            </a:r>
            <a:r>
              <a:rPr kumimoji="1" lang="zh-CN" altLang="en-US" sz="2800" dirty="0"/>
              <a:t>矩阵乘法中</a:t>
            </a:r>
            <a:r>
              <a:rPr kumimoji="1" lang="en-US" altLang="zh-CN" sz="2800" dirty="0"/>
              <a:t>,</a:t>
            </a:r>
            <a:r>
              <a:rPr kumimoji="1" lang="zh-CN" altLang="en-US" sz="2800" dirty="0"/>
              <a:t>实数或复数的乘法运算的某些性质</a:t>
            </a:r>
            <a:r>
              <a:rPr kumimoji="1" lang="en-US" altLang="zh-CN" sz="2800" dirty="0"/>
              <a:t>,</a:t>
            </a:r>
            <a:r>
              <a:rPr kumimoji="1" lang="zh-CN" altLang="en-US" sz="2800" dirty="0"/>
              <a:t>可能不再成立。</a:t>
            </a:r>
          </a:p>
        </p:txBody>
      </p: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622300" y="2128838"/>
            <a:ext cx="6767513" cy="584200"/>
            <a:chOff x="735" y="3280"/>
            <a:chExt cx="4263" cy="368"/>
          </a:xfrm>
        </p:grpSpPr>
        <p:sp>
          <p:nvSpPr>
            <p:cNvPr id="22548" name="Text Box 58"/>
            <p:cNvSpPr txBox="1">
              <a:spLocks noChangeArrowheads="1"/>
            </p:cNvSpPr>
            <p:nvPr/>
          </p:nvSpPr>
          <p:spPr bwMode="auto">
            <a:xfrm>
              <a:off x="735" y="3280"/>
              <a:ext cx="4263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/>
                <a:t>⑴                  </a:t>
              </a:r>
              <a:r>
                <a:rPr lang="zh-CN" altLang="en-US"/>
                <a:t>，但有可能有           ；</a:t>
              </a:r>
            </a:p>
          </p:txBody>
        </p:sp>
        <p:graphicFrame>
          <p:nvGraphicFramePr>
            <p:cNvPr id="22532" name="Object 158"/>
            <p:cNvGraphicFramePr>
              <a:graphicFrameLocks noChangeAspect="1"/>
            </p:cNvGraphicFramePr>
            <p:nvPr/>
          </p:nvGraphicFramePr>
          <p:xfrm>
            <a:off x="1104" y="3336"/>
            <a:ext cx="1234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6" name="Equation" r:id="rId15" imgW="863225" imgH="203112" progId="Equation.3">
                    <p:embed/>
                  </p:oleObj>
                </mc:Choice>
                <mc:Fallback>
                  <p:oleObj name="Equation" r:id="rId15" imgW="863225" imgH="203112" progId="Equation.3">
                    <p:embed/>
                    <p:pic>
                      <p:nvPicPr>
                        <p:cNvPr id="0" name="Object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336"/>
                          <a:ext cx="1234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3" name="Object 159"/>
            <p:cNvGraphicFramePr>
              <a:graphicFrameLocks noChangeAspect="1"/>
            </p:cNvGraphicFramePr>
            <p:nvPr/>
          </p:nvGraphicFramePr>
          <p:xfrm>
            <a:off x="3791" y="3370"/>
            <a:ext cx="762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7" name="Equation" r:id="rId17" imgW="532937" imgH="177646" progId="Equation.3">
                    <p:embed/>
                  </p:oleObj>
                </mc:Choice>
                <mc:Fallback>
                  <p:oleObj name="Equation" r:id="rId17" imgW="532937" imgH="177646" progId="Equation.3">
                    <p:embed/>
                    <p:pic>
                      <p:nvPicPr>
                        <p:cNvPr id="0" name="Object 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1" y="3370"/>
                          <a:ext cx="762" cy="2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638175" y="2722563"/>
            <a:ext cx="6472238" cy="584200"/>
            <a:chOff x="793" y="3702"/>
            <a:chExt cx="4077" cy="368"/>
          </a:xfrm>
        </p:grpSpPr>
        <p:sp>
          <p:nvSpPr>
            <p:cNvPr id="22547" name="Text Box 63"/>
            <p:cNvSpPr txBox="1">
              <a:spLocks noChangeArrowheads="1"/>
            </p:cNvSpPr>
            <p:nvPr/>
          </p:nvSpPr>
          <p:spPr bwMode="auto">
            <a:xfrm>
              <a:off x="793" y="3702"/>
              <a:ext cx="407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/>
                <a:t>⑵           </a:t>
              </a:r>
              <a:r>
                <a:rPr lang="zh-CN" altLang="en-US"/>
                <a:t>，不能得出                   ；</a:t>
              </a:r>
            </a:p>
          </p:txBody>
        </p:sp>
        <p:graphicFrame>
          <p:nvGraphicFramePr>
            <p:cNvPr id="22530" name="Object 160"/>
            <p:cNvGraphicFramePr>
              <a:graphicFrameLocks noChangeAspect="1"/>
            </p:cNvGraphicFramePr>
            <p:nvPr/>
          </p:nvGraphicFramePr>
          <p:xfrm>
            <a:off x="3168" y="3732"/>
            <a:ext cx="1343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8" name="Equation" r:id="rId18" imgW="939392" imgH="215806" progId="Equation.3">
                    <p:embed/>
                  </p:oleObj>
                </mc:Choice>
                <mc:Fallback>
                  <p:oleObj name="Equation" r:id="rId18" imgW="939392" imgH="215806" progId="Equation.3">
                    <p:embed/>
                    <p:pic>
                      <p:nvPicPr>
                        <p:cNvPr id="0" name="Object 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732"/>
                          <a:ext cx="1343" cy="3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1" name="Object 161"/>
            <p:cNvGraphicFramePr>
              <a:graphicFrameLocks noChangeAspect="1"/>
            </p:cNvGraphicFramePr>
            <p:nvPr/>
          </p:nvGraphicFramePr>
          <p:xfrm>
            <a:off x="1156" y="3772"/>
            <a:ext cx="762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9" name="Equation" r:id="rId20" imgW="532937" imgH="177646" progId="Equation.3">
                    <p:embed/>
                  </p:oleObj>
                </mc:Choice>
                <mc:Fallback>
                  <p:oleObj name="Equation" r:id="rId20" imgW="532937" imgH="177646" progId="Equation.3">
                    <p:embed/>
                    <p:pic>
                      <p:nvPicPr>
                        <p:cNvPr id="0" name="Object 1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3772"/>
                          <a:ext cx="762" cy="2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2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三、矩阵的乘法</a:t>
            </a:r>
          </a:p>
        </p:txBody>
      </p:sp>
      <p:sp>
        <p:nvSpPr>
          <p:cNvPr id="23563" name="Text Box 4"/>
          <p:cNvSpPr txBox="1">
            <a:spLocks noChangeArrowheads="1"/>
          </p:cNvSpPr>
          <p:nvPr/>
        </p:nvSpPr>
        <p:spPr bwMode="auto">
          <a:xfrm>
            <a:off x="611188" y="711200"/>
            <a:ext cx="18716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运算律</a:t>
            </a:r>
          </a:p>
        </p:txBody>
      </p:sp>
      <p:graphicFrame>
        <p:nvGraphicFramePr>
          <p:cNvPr id="33" name="Object 77"/>
          <p:cNvGraphicFramePr>
            <a:graphicFrameLocks noChangeAspect="1"/>
          </p:cNvGraphicFramePr>
          <p:nvPr/>
        </p:nvGraphicFramePr>
        <p:xfrm>
          <a:off x="635000" y="1431925"/>
          <a:ext cx="50990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0" name="Equation" r:id="rId3" imgW="2247900" imgH="228600" progId="Equation.3">
                  <p:embed/>
                </p:oleObj>
              </mc:Choice>
              <mc:Fallback>
                <p:oleObj name="Equation" r:id="rId3" imgW="2247900" imgH="228600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1431925"/>
                        <a:ext cx="5099050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24"/>
          <p:cNvSpPr txBox="1">
            <a:spLocks noChangeArrowheads="1"/>
          </p:cNvSpPr>
          <p:nvPr/>
        </p:nvSpPr>
        <p:spPr bwMode="auto">
          <a:xfrm>
            <a:off x="6215063" y="1428750"/>
            <a:ext cx="1970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chemeClr val="hlink"/>
                </a:solidFill>
              </a:rPr>
              <a:t>乘法结合律</a:t>
            </a:r>
          </a:p>
        </p:txBody>
      </p:sp>
      <p:graphicFrame>
        <p:nvGraphicFramePr>
          <p:cNvPr id="35" name="Object 78"/>
          <p:cNvGraphicFramePr>
            <a:graphicFrameLocks noChangeAspect="1"/>
          </p:cNvGraphicFramePr>
          <p:nvPr/>
        </p:nvGraphicFramePr>
        <p:xfrm>
          <a:off x="627063" y="2139950"/>
          <a:ext cx="4868862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1" name="Equation" r:id="rId5" imgW="2146300" imgH="457200" progId="Equation.3">
                  <p:embed/>
                </p:oleObj>
              </mc:Choice>
              <mc:Fallback>
                <p:oleObj name="Equation" r:id="rId5" imgW="2146300" imgH="457200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2139950"/>
                        <a:ext cx="4868862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26"/>
          <p:cNvSpPr txBox="1">
            <a:spLocks noChangeArrowheads="1"/>
          </p:cNvSpPr>
          <p:nvPr/>
        </p:nvSpPr>
        <p:spPr bwMode="auto">
          <a:xfrm>
            <a:off x="6215063" y="2286000"/>
            <a:ext cx="1970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>
                <a:solidFill>
                  <a:schemeClr val="hlink"/>
                </a:solidFill>
              </a:rPr>
              <a:t>乘法分配律</a:t>
            </a:r>
          </a:p>
        </p:txBody>
      </p:sp>
      <p:graphicFrame>
        <p:nvGraphicFramePr>
          <p:cNvPr id="37" name="Object 79"/>
          <p:cNvGraphicFramePr>
            <a:graphicFrameLocks noChangeAspect="1"/>
          </p:cNvGraphicFramePr>
          <p:nvPr/>
        </p:nvGraphicFramePr>
        <p:xfrm>
          <a:off x="622300" y="3375025"/>
          <a:ext cx="365918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2" name="Equation" r:id="rId7" imgW="1612900" imgH="228600" progId="Equation.3">
                  <p:embed/>
                </p:oleObj>
              </mc:Choice>
              <mc:Fallback>
                <p:oleObj name="Equation" r:id="rId7" imgW="1612900" imgH="22860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3375025"/>
                        <a:ext cx="3659188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80"/>
          <p:cNvGraphicFramePr>
            <a:graphicFrameLocks noChangeAspect="1"/>
          </p:cNvGraphicFramePr>
          <p:nvPr/>
        </p:nvGraphicFramePr>
        <p:xfrm>
          <a:off x="635000" y="4024313"/>
          <a:ext cx="423545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3" name="Equation" r:id="rId9" imgW="1866900" imgH="228600" progId="Equation.3">
                  <p:embed/>
                </p:oleObj>
              </mc:Choice>
              <mc:Fallback>
                <p:oleObj name="Equation" r:id="rId9" imgW="1866900" imgH="22860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4024313"/>
                        <a:ext cx="4235450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649663" y="4643438"/>
            <a:ext cx="4752975" cy="544512"/>
            <a:chOff x="2471" y="3631"/>
            <a:chExt cx="2994" cy="343"/>
          </a:xfrm>
        </p:grpSpPr>
        <p:sp>
          <p:nvSpPr>
            <p:cNvPr id="23570" name="Text Box 30"/>
            <p:cNvSpPr txBox="1">
              <a:spLocks noChangeArrowheads="1"/>
            </p:cNvSpPr>
            <p:nvPr/>
          </p:nvSpPr>
          <p:spPr bwMode="auto">
            <a:xfrm>
              <a:off x="3187" y="3631"/>
              <a:ext cx="227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>
                  <a:solidFill>
                    <a:schemeClr val="hlink"/>
                  </a:solidFill>
                </a:rPr>
                <a:t>类似于数字乘法中的</a:t>
              </a:r>
              <a:r>
                <a:rPr lang="en-US" altLang="zh-CN" sz="2800" dirty="0">
                  <a:solidFill>
                    <a:schemeClr val="hlink"/>
                  </a:solidFill>
                </a:rPr>
                <a:t>1</a:t>
              </a:r>
            </a:p>
          </p:txBody>
        </p:sp>
        <p:graphicFrame>
          <p:nvGraphicFramePr>
            <p:cNvPr id="23561" name="Object 81"/>
            <p:cNvGraphicFramePr>
              <a:graphicFrameLocks noChangeAspect="1"/>
            </p:cNvGraphicFramePr>
            <p:nvPr/>
          </p:nvGraphicFramePr>
          <p:xfrm>
            <a:off x="2471" y="3649"/>
            <a:ext cx="780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54" name="Equation" r:id="rId11" imgW="545863" imgH="228501" progId="Equation.3">
                    <p:embed/>
                  </p:oleObj>
                </mc:Choice>
                <mc:Fallback>
                  <p:oleObj name="Equation" r:id="rId11" imgW="545863" imgH="228501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1" y="3649"/>
                          <a:ext cx="780" cy="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576889"/>
              </p:ext>
            </p:extLst>
          </p:nvPr>
        </p:nvGraphicFramePr>
        <p:xfrm>
          <a:off x="619918" y="5286375"/>
          <a:ext cx="512921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" name="Equation" r:id="rId13" imgW="2260440" imgH="228600" progId="Equation.DSMT4">
                  <p:embed/>
                </p:oleObj>
              </mc:Choice>
              <mc:Fallback>
                <p:oleObj name="Equation" r:id="rId13" imgW="226044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918" y="5286375"/>
                        <a:ext cx="5129213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7" name="Text Box 30"/>
          <p:cNvSpPr txBox="1">
            <a:spLocks noChangeArrowheads="1"/>
          </p:cNvSpPr>
          <p:nvPr/>
        </p:nvSpPr>
        <p:spPr bwMode="auto">
          <a:xfrm>
            <a:off x="1143000" y="5857875"/>
            <a:ext cx="822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chemeClr val="hlink"/>
                </a:solidFill>
              </a:rPr>
              <a:t>纯量矩阵    与矩阵相乘相当于  数成这个矩阵</a:t>
            </a:r>
            <a:endParaRPr lang="en-US" altLang="zh-CN" sz="2800" dirty="0">
              <a:solidFill>
                <a:schemeClr val="hlink"/>
              </a:solidFill>
            </a:endParaRPr>
          </a:p>
        </p:txBody>
      </p:sp>
      <p:graphicFrame>
        <p:nvGraphicFramePr>
          <p:cNvPr id="23559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192581"/>
              </p:ext>
            </p:extLst>
          </p:nvPr>
        </p:nvGraphicFramePr>
        <p:xfrm>
          <a:off x="2571750" y="5929313"/>
          <a:ext cx="547688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6" name="Equation" r:id="rId15" imgW="241200" imgH="177480" progId="Equation.DSMT4">
                  <p:embed/>
                </p:oleObj>
              </mc:Choice>
              <mc:Fallback>
                <p:oleObj name="Equation" r:id="rId15" imgW="241200" imgH="177480" progId="Equation.DSMT4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5929313"/>
                        <a:ext cx="547688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1"/>
          <p:cNvGraphicFramePr>
            <a:graphicFrameLocks noChangeAspect="1"/>
          </p:cNvGraphicFramePr>
          <p:nvPr/>
        </p:nvGraphicFramePr>
        <p:xfrm>
          <a:off x="5786438" y="5929313"/>
          <a:ext cx="3175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7" name="Equation" r:id="rId17" imgW="139680" imgH="177480" progId="Equation.DSMT4">
                  <p:embed/>
                </p:oleObj>
              </mc:Choice>
              <mc:Fallback>
                <p:oleObj name="Equation" r:id="rId17" imgW="139680" imgH="1774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5929313"/>
                        <a:ext cx="317500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8" name="TextBox 18"/>
          <p:cNvSpPr txBox="1">
            <a:spLocks noChangeArrowheads="1"/>
          </p:cNvSpPr>
          <p:nvPr/>
        </p:nvSpPr>
        <p:spPr bwMode="auto">
          <a:xfrm>
            <a:off x="6429375" y="4000500"/>
            <a:ext cx="2571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chemeClr val="hlink"/>
                </a:solidFill>
              </a:rPr>
              <a:t>乘法交换律</a:t>
            </a:r>
          </a:p>
        </p:txBody>
      </p:sp>
      <p:sp>
        <p:nvSpPr>
          <p:cNvPr id="23569" name="TextBox 19"/>
          <p:cNvSpPr txBox="1">
            <a:spLocks noChangeArrowheads="1"/>
          </p:cNvSpPr>
          <p:nvPr/>
        </p:nvSpPr>
        <p:spPr bwMode="auto">
          <a:xfrm>
            <a:off x="6429375" y="5214938"/>
            <a:ext cx="2428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chemeClr val="hlink"/>
                </a:solidFill>
              </a:rPr>
              <a:t>乘法交换律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23567" grpId="0"/>
      <p:bldP spid="23568" grpId="0"/>
      <p:bldP spid="2356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457200" y="1263650"/>
            <a:ext cx="2884123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</a:t>
            </a:r>
            <a:r>
              <a:rPr kumimoji="1" lang="en-US" altLang="zh-CN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5 </a:t>
            </a:r>
            <a:r>
              <a:rPr kumimoji="1"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设</a:t>
            </a:r>
            <a:r>
              <a:rPr kumimoji="1" lang="en-US" altLang="zh-CN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 = </a:t>
            </a:r>
            <a:r>
              <a:rPr kumimoji="1" lang="en-US" altLang="zh-CN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BC</a:t>
            </a:r>
            <a:r>
              <a:rPr kumimoji="1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3276600" y="990600"/>
            <a:ext cx="4759325" cy="1263650"/>
            <a:chOff x="1776" y="838"/>
            <a:chExt cx="2998" cy="796"/>
          </a:xfrm>
        </p:grpSpPr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1776" y="1027"/>
              <a:ext cx="2998" cy="36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其中</a:t>
              </a:r>
              <a:r>
                <a:rPr kumimoji="1"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=     , </a:t>
              </a:r>
              <a:r>
                <a:rPr kumimoji="1"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= [1   2   3], </a:t>
              </a:r>
            </a:p>
          </p:txBody>
        </p:sp>
        <p:sp>
          <p:nvSpPr>
            <p:cNvPr id="22537" name="Rectangle 9"/>
            <p:cNvSpPr>
              <a:spLocks noChangeArrowheads="1"/>
            </p:cNvSpPr>
            <p:nvPr/>
          </p:nvSpPr>
          <p:spPr bwMode="auto">
            <a:xfrm>
              <a:off x="2769" y="838"/>
              <a:ext cx="244" cy="79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0000"/>
                </a:lnSpc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eaLnBrk="1" hangingPunct="1">
                <a:lnSpc>
                  <a:spcPct val="80000"/>
                </a:lnSpc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 eaLnBrk="1" hangingPunct="1">
                <a:lnSpc>
                  <a:spcPct val="80000"/>
                </a:lnSpc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3</a:t>
              </a:r>
              <a:endParaRPr kumimoji="1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15" name="Line 10"/>
            <p:cNvSpPr>
              <a:spLocks noChangeShapeType="1"/>
            </p:cNvSpPr>
            <p:nvPr/>
          </p:nvSpPr>
          <p:spPr bwMode="auto">
            <a:xfrm>
              <a:off x="2765" y="861"/>
              <a:ext cx="0" cy="7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16" name="Line 11"/>
            <p:cNvSpPr>
              <a:spLocks noChangeShapeType="1"/>
            </p:cNvSpPr>
            <p:nvPr/>
          </p:nvSpPr>
          <p:spPr bwMode="auto">
            <a:xfrm>
              <a:off x="2769" y="1564"/>
              <a:ext cx="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17" name="Line 12"/>
            <p:cNvSpPr>
              <a:spLocks noChangeShapeType="1"/>
            </p:cNvSpPr>
            <p:nvPr/>
          </p:nvSpPr>
          <p:spPr bwMode="auto">
            <a:xfrm>
              <a:off x="2769" y="861"/>
              <a:ext cx="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18" name="Line 13"/>
            <p:cNvSpPr>
              <a:spLocks noChangeShapeType="1"/>
            </p:cNvSpPr>
            <p:nvPr/>
          </p:nvSpPr>
          <p:spPr bwMode="auto">
            <a:xfrm>
              <a:off x="3024" y="861"/>
              <a:ext cx="0" cy="7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19" name="Line 14"/>
            <p:cNvSpPr>
              <a:spLocks noChangeShapeType="1"/>
            </p:cNvSpPr>
            <p:nvPr/>
          </p:nvSpPr>
          <p:spPr bwMode="auto">
            <a:xfrm>
              <a:off x="2956" y="1564"/>
              <a:ext cx="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20" name="Line 15"/>
            <p:cNvSpPr>
              <a:spLocks noChangeShapeType="1"/>
            </p:cNvSpPr>
            <p:nvPr/>
          </p:nvSpPr>
          <p:spPr bwMode="auto">
            <a:xfrm>
              <a:off x="2956" y="861"/>
              <a:ext cx="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4229100" y="2563813"/>
            <a:ext cx="1204176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b="1" baseline="30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100</a:t>
            </a: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 =</a:t>
            </a:r>
          </a:p>
        </p:txBody>
      </p:sp>
      <p:sp>
        <p:nvSpPr>
          <p:cNvPr id="22561" name="Rectangle 33"/>
          <p:cNvSpPr>
            <a:spLocks noChangeArrowheads="1"/>
          </p:cNvSpPr>
          <p:nvPr/>
        </p:nvSpPr>
        <p:spPr bwMode="auto">
          <a:xfrm>
            <a:off x="5321300" y="2563813"/>
            <a:ext cx="48895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? </a:t>
            </a:r>
          </a:p>
        </p:txBody>
      </p:sp>
      <p:sp>
        <p:nvSpPr>
          <p:cNvPr id="22562" name="Rectangle 34"/>
          <p:cNvSpPr>
            <a:spLocks noChangeArrowheads="1"/>
          </p:cNvSpPr>
          <p:nvPr/>
        </p:nvSpPr>
        <p:spPr bwMode="auto">
          <a:xfrm>
            <a:off x="2505075" y="2178050"/>
            <a:ext cx="48895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1 </a:t>
            </a:r>
          </a:p>
        </p:txBody>
      </p:sp>
      <p:sp>
        <p:nvSpPr>
          <p:cNvPr id="22563" name="Rectangle 35"/>
          <p:cNvSpPr>
            <a:spLocks noChangeArrowheads="1"/>
          </p:cNvSpPr>
          <p:nvPr/>
        </p:nvSpPr>
        <p:spPr bwMode="auto">
          <a:xfrm>
            <a:off x="3006725" y="2181225"/>
            <a:ext cx="48895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2 </a:t>
            </a:r>
          </a:p>
        </p:txBody>
      </p:sp>
      <p:sp>
        <p:nvSpPr>
          <p:cNvPr id="22564" name="Rectangle 36"/>
          <p:cNvSpPr>
            <a:spLocks noChangeArrowheads="1"/>
          </p:cNvSpPr>
          <p:nvPr/>
        </p:nvSpPr>
        <p:spPr bwMode="auto">
          <a:xfrm>
            <a:off x="3509963" y="2179638"/>
            <a:ext cx="48895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3 </a:t>
            </a:r>
          </a:p>
        </p:txBody>
      </p:sp>
      <p:sp>
        <p:nvSpPr>
          <p:cNvPr id="22565" name="Rectangle 37"/>
          <p:cNvSpPr>
            <a:spLocks noChangeArrowheads="1"/>
          </p:cNvSpPr>
          <p:nvPr/>
        </p:nvSpPr>
        <p:spPr bwMode="auto">
          <a:xfrm>
            <a:off x="2501900" y="2563813"/>
            <a:ext cx="48895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2 </a:t>
            </a:r>
          </a:p>
        </p:txBody>
      </p:sp>
      <p:sp>
        <p:nvSpPr>
          <p:cNvPr id="22566" name="Rectangle 38"/>
          <p:cNvSpPr>
            <a:spLocks noChangeArrowheads="1"/>
          </p:cNvSpPr>
          <p:nvPr/>
        </p:nvSpPr>
        <p:spPr bwMode="auto">
          <a:xfrm>
            <a:off x="3003550" y="2563813"/>
            <a:ext cx="48895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4 </a:t>
            </a:r>
          </a:p>
        </p:txBody>
      </p:sp>
      <p:sp>
        <p:nvSpPr>
          <p:cNvPr id="22567" name="Rectangle 39"/>
          <p:cNvSpPr>
            <a:spLocks noChangeArrowheads="1"/>
          </p:cNvSpPr>
          <p:nvPr/>
        </p:nvSpPr>
        <p:spPr bwMode="auto">
          <a:xfrm>
            <a:off x="3006725" y="2974975"/>
            <a:ext cx="48895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6 </a:t>
            </a:r>
          </a:p>
        </p:txBody>
      </p:sp>
      <p:sp>
        <p:nvSpPr>
          <p:cNvPr id="22568" name="Rectangle 40"/>
          <p:cNvSpPr>
            <a:spLocks noChangeArrowheads="1"/>
          </p:cNvSpPr>
          <p:nvPr/>
        </p:nvSpPr>
        <p:spPr bwMode="auto">
          <a:xfrm>
            <a:off x="2501900" y="2974975"/>
            <a:ext cx="48895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3 </a:t>
            </a:r>
          </a:p>
        </p:txBody>
      </p:sp>
      <p:sp>
        <p:nvSpPr>
          <p:cNvPr id="22569" name="Rectangle 41"/>
          <p:cNvSpPr>
            <a:spLocks noChangeArrowheads="1"/>
          </p:cNvSpPr>
          <p:nvPr/>
        </p:nvSpPr>
        <p:spPr bwMode="auto">
          <a:xfrm>
            <a:off x="3511550" y="2563813"/>
            <a:ext cx="48895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6 </a:t>
            </a:r>
          </a:p>
        </p:txBody>
      </p:sp>
      <p:sp>
        <p:nvSpPr>
          <p:cNvPr id="22570" name="Rectangle 42"/>
          <p:cNvSpPr>
            <a:spLocks noChangeArrowheads="1"/>
          </p:cNvSpPr>
          <p:nvPr/>
        </p:nvSpPr>
        <p:spPr bwMode="auto">
          <a:xfrm>
            <a:off x="3505200" y="2974975"/>
            <a:ext cx="48895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9 </a:t>
            </a:r>
          </a:p>
        </p:txBody>
      </p:sp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1282700" y="2287588"/>
            <a:ext cx="3005138" cy="1190625"/>
            <a:chOff x="3579" y="2082"/>
            <a:chExt cx="1893" cy="750"/>
          </a:xfrm>
        </p:grpSpPr>
        <p:sp>
          <p:nvSpPr>
            <p:cNvPr id="24609" name="Freeform 44"/>
            <p:cNvSpPr>
              <a:spLocks/>
            </p:cNvSpPr>
            <p:nvPr/>
          </p:nvSpPr>
          <p:spPr bwMode="auto">
            <a:xfrm>
              <a:off x="4339" y="2083"/>
              <a:ext cx="79" cy="749"/>
            </a:xfrm>
            <a:custGeom>
              <a:avLst/>
              <a:gdLst>
                <a:gd name="T0" fmla="*/ 78 w 79"/>
                <a:gd name="T1" fmla="*/ 0 h 865"/>
                <a:gd name="T2" fmla="*/ 0 w 79"/>
                <a:gd name="T3" fmla="*/ 1 h 865"/>
                <a:gd name="T4" fmla="*/ 0 w 79"/>
                <a:gd name="T5" fmla="*/ 422 h 865"/>
                <a:gd name="T6" fmla="*/ 79 w 79"/>
                <a:gd name="T7" fmla="*/ 421 h 8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"/>
                <a:gd name="T13" fmla="*/ 0 h 865"/>
                <a:gd name="T14" fmla="*/ 79 w 79"/>
                <a:gd name="T15" fmla="*/ 865 h 8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" h="865">
                  <a:moveTo>
                    <a:pt x="78" y="0"/>
                  </a:moveTo>
                  <a:lnTo>
                    <a:pt x="0" y="1"/>
                  </a:lnTo>
                  <a:lnTo>
                    <a:pt x="0" y="865"/>
                  </a:lnTo>
                  <a:lnTo>
                    <a:pt x="79" y="86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10" name="Freeform 45"/>
            <p:cNvSpPr>
              <a:spLocks/>
            </p:cNvSpPr>
            <p:nvPr/>
          </p:nvSpPr>
          <p:spPr bwMode="auto">
            <a:xfrm>
              <a:off x="5143" y="2082"/>
              <a:ext cx="80" cy="749"/>
            </a:xfrm>
            <a:custGeom>
              <a:avLst/>
              <a:gdLst>
                <a:gd name="T0" fmla="*/ 0 w 80"/>
                <a:gd name="T1" fmla="*/ 0 h 865"/>
                <a:gd name="T2" fmla="*/ 80 w 80"/>
                <a:gd name="T3" fmla="*/ 1 h 865"/>
                <a:gd name="T4" fmla="*/ 80 w 80"/>
                <a:gd name="T5" fmla="*/ 422 h 865"/>
                <a:gd name="T6" fmla="*/ 1 w 80"/>
                <a:gd name="T7" fmla="*/ 421 h 8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865"/>
                <a:gd name="T14" fmla="*/ 80 w 80"/>
                <a:gd name="T15" fmla="*/ 865 h 8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865">
                  <a:moveTo>
                    <a:pt x="0" y="0"/>
                  </a:moveTo>
                  <a:lnTo>
                    <a:pt x="80" y="1"/>
                  </a:lnTo>
                  <a:lnTo>
                    <a:pt x="80" y="865"/>
                  </a:lnTo>
                  <a:lnTo>
                    <a:pt x="1" y="86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574" name="Rectangle 46"/>
            <p:cNvSpPr>
              <a:spLocks noChangeArrowheads="1"/>
            </p:cNvSpPr>
            <p:nvPr/>
          </p:nvSpPr>
          <p:spPr bwMode="auto">
            <a:xfrm>
              <a:off x="3579" y="2270"/>
              <a:ext cx="825" cy="36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则</a:t>
              </a:r>
              <a:r>
                <a:rPr kumimoji="1"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= </a:t>
              </a:r>
            </a:p>
          </p:txBody>
        </p:sp>
        <p:sp>
          <p:nvSpPr>
            <p:cNvPr id="22575" name="Rectangle 47"/>
            <p:cNvSpPr>
              <a:spLocks noChangeArrowheads="1"/>
            </p:cNvSpPr>
            <p:nvPr/>
          </p:nvSpPr>
          <p:spPr bwMode="auto">
            <a:xfrm>
              <a:off x="5228" y="227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, </a:t>
              </a:r>
            </a:p>
          </p:txBody>
        </p:sp>
      </p:grp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1187450" y="3657600"/>
            <a:ext cx="3313113" cy="1263650"/>
            <a:chOff x="692" y="2551"/>
            <a:chExt cx="2087" cy="796"/>
          </a:xfrm>
        </p:grpSpPr>
        <p:sp>
          <p:nvSpPr>
            <p:cNvPr id="22577" name="Rectangle 49"/>
            <p:cNvSpPr>
              <a:spLocks noChangeArrowheads="1"/>
            </p:cNvSpPr>
            <p:nvPr/>
          </p:nvSpPr>
          <p:spPr bwMode="auto">
            <a:xfrm>
              <a:off x="692" y="2736"/>
              <a:ext cx="1734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b="1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CB</a:t>
              </a:r>
              <a:r>
                <a:rPr kumimoji="1"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= [</a:t>
              </a:r>
              <a:r>
                <a:rPr kumimoji="1" lang="en-US" altLang="zh-CN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kumimoji="1"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kumimoji="1" lang="en-US" altLang="zh-CN" b="1" dirty="0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kumimoji="1"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kumimoji="1" lang="en-US" altLang="zh-CN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kumimoji="1"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] </a:t>
              </a:r>
            </a:p>
          </p:txBody>
        </p:sp>
        <p:sp>
          <p:nvSpPr>
            <p:cNvPr id="22578" name="Rectangle 50"/>
            <p:cNvSpPr>
              <a:spLocks noChangeArrowheads="1"/>
            </p:cNvSpPr>
            <p:nvPr/>
          </p:nvSpPr>
          <p:spPr bwMode="auto">
            <a:xfrm>
              <a:off x="2471" y="2551"/>
              <a:ext cx="308" cy="79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0000"/>
                </a:lnSpc>
                <a:defRPr/>
              </a:pPr>
              <a:r>
                <a:rPr kumimoji="1" lang="en-US" altLang="zh-CN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pPr eaLnBrk="1" hangingPunct="1">
                <a:lnSpc>
                  <a:spcPct val="80000"/>
                </a:lnSpc>
                <a:defRPr/>
              </a:pPr>
              <a:r>
                <a:rPr kumimoji="1" lang="en-US" altLang="zh-CN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pPr eaLnBrk="1" hangingPunct="1">
                <a:lnSpc>
                  <a:spcPct val="80000"/>
                </a:lnSpc>
                <a:defRPr/>
              </a:pPr>
              <a:r>
                <a:rPr kumimoji="1" lang="en-US" altLang="zh-CN" b="1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endParaRPr kumimoji="1" lang="en-US" altLang="zh-CN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03" name="Line 51"/>
            <p:cNvSpPr>
              <a:spLocks noChangeShapeType="1"/>
            </p:cNvSpPr>
            <p:nvPr/>
          </p:nvSpPr>
          <p:spPr bwMode="auto">
            <a:xfrm>
              <a:off x="2482" y="2581"/>
              <a:ext cx="0" cy="7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04" name="Line 52"/>
            <p:cNvSpPr>
              <a:spLocks noChangeShapeType="1"/>
            </p:cNvSpPr>
            <p:nvPr/>
          </p:nvSpPr>
          <p:spPr bwMode="auto">
            <a:xfrm>
              <a:off x="2506" y="3312"/>
              <a:ext cx="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05" name="Line 53"/>
            <p:cNvSpPr>
              <a:spLocks noChangeShapeType="1"/>
            </p:cNvSpPr>
            <p:nvPr/>
          </p:nvSpPr>
          <p:spPr bwMode="auto">
            <a:xfrm>
              <a:off x="2478" y="2581"/>
              <a:ext cx="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06" name="Line 54"/>
            <p:cNvSpPr>
              <a:spLocks noChangeShapeType="1"/>
            </p:cNvSpPr>
            <p:nvPr/>
          </p:nvSpPr>
          <p:spPr bwMode="auto">
            <a:xfrm>
              <a:off x="2733" y="2581"/>
              <a:ext cx="0" cy="7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07" name="Line 55"/>
            <p:cNvSpPr>
              <a:spLocks noChangeShapeType="1"/>
            </p:cNvSpPr>
            <p:nvPr/>
          </p:nvSpPr>
          <p:spPr bwMode="auto">
            <a:xfrm>
              <a:off x="2665" y="3312"/>
              <a:ext cx="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08" name="Line 56"/>
            <p:cNvSpPr>
              <a:spLocks noChangeShapeType="1"/>
            </p:cNvSpPr>
            <p:nvPr/>
          </p:nvSpPr>
          <p:spPr bwMode="auto">
            <a:xfrm>
              <a:off x="2665" y="2581"/>
              <a:ext cx="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585" name="Rectangle 57"/>
          <p:cNvSpPr>
            <a:spLocks noChangeArrowheads="1"/>
          </p:cNvSpPr>
          <p:nvPr/>
        </p:nvSpPr>
        <p:spPr bwMode="auto">
          <a:xfrm>
            <a:off x="4397375" y="3952875"/>
            <a:ext cx="3379788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1" lang="en-US" altLang="zh-CN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</a:t>
            </a:r>
            <a:r>
              <a:rPr kumimoji="1" lang="en-US" altLang="zh-CN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</a:t>
            </a:r>
            <a:r>
              <a:rPr kumimoji="1" lang="en-US" altLang="zh-CN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2586" name="Rectangle 58"/>
          <p:cNvSpPr>
            <a:spLocks noChangeArrowheads="1"/>
          </p:cNvSpPr>
          <p:nvPr/>
        </p:nvSpPr>
        <p:spPr bwMode="auto">
          <a:xfrm>
            <a:off x="7766050" y="3952875"/>
            <a:ext cx="1127125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= 14. </a:t>
            </a:r>
          </a:p>
        </p:txBody>
      </p:sp>
      <p:sp>
        <p:nvSpPr>
          <p:cNvPr id="22587" name="Rectangle 59"/>
          <p:cNvSpPr>
            <a:spLocks noChangeArrowheads="1"/>
          </p:cNvSpPr>
          <p:nvPr/>
        </p:nvSpPr>
        <p:spPr bwMode="auto">
          <a:xfrm>
            <a:off x="1325563" y="4906963"/>
            <a:ext cx="6744154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b="1" baseline="30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100</a:t>
            </a: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 = (</a:t>
            </a:r>
            <a:r>
              <a:rPr kumimoji="1"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BC</a:t>
            </a: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)(</a:t>
            </a:r>
            <a:r>
              <a:rPr kumimoji="1"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BC</a:t>
            </a: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)(</a:t>
            </a:r>
            <a:r>
              <a:rPr kumimoji="1"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BC</a:t>
            </a: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)…(</a:t>
            </a:r>
            <a:r>
              <a:rPr kumimoji="1"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BC</a:t>
            </a: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)(</a:t>
            </a:r>
            <a:r>
              <a:rPr kumimoji="1"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BC</a:t>
            </a: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)(</a:t>
            </a:r>
            <a:r>
              <a:rPr kumimoji="1"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BC</a:t>
            </a: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) </a:t>
            </a:r>
          </a:p>
        </p:txBody>
      </p:sp>
      <p:sp>
        <p:nvSpPr>
          <p:cNvPr id="22588" name="Rectangle 60"/>
          <p:cNvSpPr>
            <a:spLocks noChangeArrowheads="1"/>
          </p:cNvSpPr>
          <p:nvPr/>
        </p:nvSpPr>
        <p:spPr bwMode="auto">
          <a:xfrm>
            <a:off x="2109788" y="5486400"/>
            <a:ext cx="5413661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1" lang="en-US" altLang="zh-CN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CB</a:t>
            </a:r>
            <a:r>
              <a:rPr kumimoji="1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)(</a:t>
            </a:r>
            <a:r>
              <a:rPr kumimoji="1" lang="en-US" altLang="zh-CN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CB</a:t>
            </a:r>
            <a:r>
              <a:rPr kumimoji="1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en-US" altLang="zh-CN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…</a:t>
            </a:r>
            <a:r>
              <a:rPr kumimoji="1" lang="en-US" altLang="zh-CN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CB</a:t>
            </a:r>
            <a:r>
              <a:rPr kumimoji="1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)(</a:t>
            </a:r>
            <a:r>
              <a:rPr kumimoji="1" lang="en-US" altLang="zh-CN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CB</a:t>
            </a:r>
            <a:r>
              <a:rPr kumimoji="1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en-US" altLang="zh-CN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C </a:t>
            </a:r>
          </a:p>
        </p:txBody>
      </p:sp>
      <p:sp>
        <p:nvSpPr>
          <p:cNvPr id="24599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三、矩阵的乘法</a:t>
            </a:r>
          </a:p>
        </p:txBody>
      </p:sp>
      <p:sp>
        <p:nvSpPr>
          <p:cNvPr id="43" name="矩形 42"/>
          <p:cNvSpPr/>
          <p:nvPr/>
        </p:nvSpPr>
        <p:spPr>
          <a:xfrm>
            <a:off x="2143125" y="5929313"/>
            <a:ext cx="17876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1" lang="en-US" altLang="zh-CN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       BC 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578" name="Object 43"/>
          <p:cNvGraphicFramePr>
            <a:graphicFrameLocks noChangeAspect="1"/>
          </p:cNvGraphicFramePr>
          <p:nvPr/>
        </p:nvGraphicFramePr>
        <p:xfrm>
          <a:off x="2552700" y="5929313"/>
          <a:ext cx="7334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Equation" r:id="rId3" imgW="279360" imgH="190440" progId="Equation.DSMT4">
                  <p:embed/>
                </p:oleObj>
              </mc:Choice>
              <mc:Fallback>
                <p:oleObj name="Equation" r:id="rId3" imgW="279360" imgH="19044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5929313"/>
                        <a:ext cx="733425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7"/>
          <p:cNvSpPr>
            <a:spLocks noChangeArrowheads="1"/>
          </p:cNvSpPr>
          <p:nvPr/>
        </p:nvSpPr>
        <p:spPr bwMode="auto">
          <a:xfrm>
            <a:off x="500034" y="3929066"/>
            <a:ext cx="596638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解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22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22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/>
      <p:bldP spid="22560" grpId="0"/>
      <p:bldP spid="22561" grpId="0"/>
      <p:bldP spid="22562" grpId="0"/>
      <p:bldP spid="22563" grpId="0"/>
      <p:bldP spid="22564" grpId="0"/>
      <p:bldP spid="22565" grpId="0"/>
      <p:bldP spid="22566" grpId="0"/>
      <p:bldP spid="22567" grpId="0"/>
      <p:bldP spid="22568" grpId="0"/>
      <p:bldP spid="22569" grpId="0"/>
      <p:bldP spid="22570" grpId="0"/>
      <p:bldP spid="22585" grpId="0"/>
      <p:bldP spid="22586" grpId="0"/>
      <p:bldP spid="22587" grpId="0"/>
      <p:bldP spid="22588" grpId="0"/>
      <p:bldP spid="43" grpId="0"/>
      <p:bldP spid="4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611188" y="1145599"/>
            <a:ext cx="32848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例如</a:t>
            </a:r>
            <a:r>
              <a:rPr lang="zh-CN" altLang="en-US" dirty="0"/>
              <a:t>  线性方程组</a:t>
            </a:r>
          </a:p>
        </p:txBody>
      </p:sp>
      <p:graphicFrame>
        <p:nvGraphicFramePr>
          <p:cNvPr id="106501" name="Object 107"/>
          <p:cNvGraphicFramePr>
            <a:graphicFrameLocks noGrp="1" noChangeAspect="1"/>
          </p:cNvGraphicFramePr>
          <p:nvPr>
            <p:ph/>
          </p:nvPr>
        </p:nvGraphicFramePr>
        <p:xfrm>
          <a:off x="2195513" y="1616075"/>
          <a:ext cx="5400675" cy="213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7" name="Equation" r:id="rId3" imgW="2400300" imgH="939800" progId="Equation.3">
                  <p:embed/>
                </p:oleObj>
              </mc:Choice>
              <mc:Fallback>
                <p:oleObj name="Equation" r:id="rId3" imgW="2400300" imgH="939800" progId="Equation.3">
                  <p:embed/>
                  <p:pic>
                    <p:nvPicPr>
                      <p:cNvPr id="0" name="Object 10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616075"/>
                        <a:ext cx="5400675" cy="213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663575" y="365283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若记</a:t>
            </a:r>
          </a:p>
        </p:txBody>
      </p:sp>
      <p:graphicFrame>
        <p:nvGraphicFramePr>
          <p:cNvPr id="106504" name="Object 108"/>
          <p:cNvGraphicFramePr>
            <a:graphicFrameLocks noChangeAspect="1"/>
          </p:cNvGraphicFramePr>
          <p:nvPr/>
        </p:nvGraphicFramePr>
        <p:xfrm>
          <a:off x="1258888" y="3705225"/>
          <a:ext cx="3743325" cy="213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8" name="Equation" r:id="rId5" imgW="1663700" imgH="939800" progId="Equation.3">
                  <p:embed/>
                </p:oleObj>
              </mc:Choice>
              <mc:Fallback>
                <p:oleObj name="Equation" r:id="rId5" imgW="1663700" imgH="939800" progId="Equation.3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705225"/>
                        <a:ext cx="3743325" cy="213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5" name="Object 109"/>
          <p:cNvGraphicFramePr>
            <a:graphicFrameLocks noChangeAspect="1"/>
          </p:cNvGraphicFramePr>
          <p:nvPr/>
        </p:nvGraphicFramePr>
        <p:xfrm>
          <a:off x="5119688" y="3705225"/>
          <a:ext cx="1371600" cy="213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9" name="Equation" r:id="rId7" imgW="609600" imgH="939800" progId="Equation.3">
                  <p:embed/>
                </p:oleObj>
              </mc:Choice>
              <mc:Fallback>
                <p:oleObj name="Equation" r:id="rId7" imgW="609600" imgH="939800" progId="Equation.3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9688" y="3705225"/>
                        <a:ext cx="1371600" cy="213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6" name="Object 110"/>
          <p:cNvGraphicFramePr>
            <a:graphicFrameLocks noChangeAspect="1"/>
          </p:cNvGraphicFramePr>
          <p:nvPr/>
        </p:nvGraphicFramePr>
        <p:xfrm>
          <a:off x="4572000" y="5929313"/>
          <a:ext cx="12144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0" name="Equation" r:id="rId9" imgW="469696" imgH="177723" progId="Equation.3">
                  <p:embed/>
                </p:oleObj>
              </mc:Choice>
              <mc:Fallback>
                <p:oleObj name="Equation" r:id="rId9" imgW="469696" imgH="177723" progId="Equation.3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929313"/>
                        <a:ext cx="1214438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714375" y="5857875"/>
            <a:ext cx="3398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则方程组可以简记为</a:t>
            </a:r>
          </a:p>
        </p:txBody>
      </p:sp>
      <p:graphicFrame>
        <p:nvGraphicFramePr>
          <p:cNvPr id="106508" name="Object 111"/>
          <p:cNvGraphicFramePr>
            <a:graphicFrameLocks noChangeAspect="1"/>
          </p:cNvGraphicFramePr>
          <p:nvPr/>
        </p:nvGraphicFramePr>
        <p:xfrm>
          <a:off x="6877050" y="3705225"/>
          <a:ext cx="1371600" cy="213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1" name="Equation" r:id="rId11" imgW="609600" imgH="939800" progId="Equation.3">
                  <p:embed/>
                </p:oleObj>
              </mc:Choice>
              <mc:Fallback>
                <p:oleObj name="Equation" r:id="rId11" imgW="609600" imgH="939800" progId="Equation.3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3705225"/>
                        <a:ext cx="1371600" cy="213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三、矩阵的乘法</a:t>
            </a:r>
          </a:p>
        </p:txBody>
      </p:sp>
      <p:sp>
        <p:nvSpPr>
          <p:cNvPr id="25611" name="Text Box 4"/>
          <p:cNvSpPr txBox="1">
            <a:spLocks noChangeArrowheads="1"/>
          </p:cNvSpPr>
          <p:nvPr/>
        </p:nvSpPr>
        <p:spPr bwMode="auto">
          <a:xfrm>
            <a:off x="611188" y="711200"/>
            <a:ext cx="35125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3. </a:t>
            </a:r>
            <a:r>
              <a:rPr lang="zh-CN" altLang="en-US" dirty="0">
                <a:solidFill>
                  <a:srgbClr val="FF0000"/>
                </a:solidFill>
              </a:rPr>
              <a:t>矩阵乘法的应用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/>
      <p:bldP spid="106503" grpId="0"/>
      <p:bldP spid="10650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2" name="Text Box 4"/>
          <p:cNvSpPr txBox="1">
            <a:spLocks noChangeArrowheads="1"/>
          </p:cNvSpPr>
          <p:nvPr/>
        </p:nvSpPr>
        <p:spPr bwMode="auto">
          <a:xfrm>
            <a:off x="495385" y="889069"/>
            <a:ext cx="14157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8556" name="Object 122"/>
          <p:cNvGraphicFramePr>
            <a:graphicFrameLocks noGrp="1" noChangeAspect="1"/>
          </p:cNvGraphicFramePr>
          <p:nvPr>
            <p:ph/>
          </p:nvPr>
        </p:nvGraphicFramePr>
        <p:xfrm>
          <a:off x="523904" y="1398570"/>
          <a:ext cx="4175125" cy="195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0" name="Equation" r:id="rId3" imgW="2006600" imgH="939800" progId="Equation.3">
                  <p:embed/>
                </p:oleObj>
              </mc:Choice>
              <mc:Fallback>
                <p:oleObj name="Equation" r:id="rId3" imgW="2006600" imgH="939800" progId="Equation.3">
                  <p:embed/>
                  <p:pic>
                    <p:nvPicPr>
                      <p:cNvPr id="0" name="Object 1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904" y="1398570"/>
                        <a:ext cx="4175125" cy="1954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8" name="Object 123"/>
          <p:cNvGraphicFramePr>
            <a:graphicFrameLocks noChangeAspect="1"/>
          </p:cNvGraphicFramePr>
          <p:nvPr/>
        </p:nvGraphicFramePr>
        <p:xfrm>
          <a:off x="4927629" y="1387457"/>
          <a:ext cx="3859213" cy="195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1" name="Equation" r:id="rId5" imgW="1854200" imgH="939800" progId="Equation.3">
                  <p:embed/>
                </p:oleObj>
              </mc:Choice>
              <mc:Fallback>
                <p:oleObj name="Equation" r:id="rId5" imgW="1854200" imgH="939800" progId="Equation.3">
                  <p:embed/>
                  <p:pic>
                    <p:nvPicPr>
                      <p:cNvPr id="0" name="Object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29" y="1387457"/>
                        <a:ext cx="3859213" cy="195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500034" y="3286124"/>
            <a:ext cx="6767514" cy="584200"/>
            <a:chOff x="237" y="1900"/>
            <a:chExt cx="4263" cy="368"/>
          </a:xfrm>
        </p:grpSpPr>
        <p:sp>
          <p:nvSpPr>
            <p:cNvPr id="26637" name="Text Box 16"/>
            <p:cNvSpPr txBox="1">
              <a:spLocks noChangeArrowheads="1"/>
            </p:cNvSpPr>
            <p:nvPr/>
          </p:nvSpPr>
          <p:spPr bwMode="auto">
            <a:xfrm>
              <a:off x="237" y="1900"/>
              <a:ext cx="4263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dirty="0"/>
                <a:t>求              </a:t>
              </a:r>
              <a:r>
                <a:rPr lang="zh-CN" altLang="en-US" dirty="0" smtClean="0"/>
                <a:t>与               之间的关系。</a:t>
              </a:r>
              <a:endParaRPr lang="zh-CN" altLang="en-US" dirty="0"/>
            </a:p>
          </p:txBody>
        </p:sp>
        <p:grpSp>
          <p:nvGrpSpPr>
            <p:cNvPr id="26638" name="Group 22"/>
            <p:cNvGrpSpPr>
              <a:grpSpLocks/>
            </p:cNvGrpSpPr>
            <p:nvPr/>
          </p:nvGrpSpPr>
          <p:grpSpPr bwMode="auto">
            <a:xfrm>
              <a:off x="508" y="1912"/>
              <a:ext cx="2392" cy="346"/>
              <a:chOff x="508" y="1912"/>
              <a:chExt cx="2392" cy="346"/>
            </a:xfrm>
          </p:grpSpPr>
          <p:graphicFrame>
            <p:nvGraphicFramePr>
              <p:cNvPr id="26630" name="Object 124"/>
              <p:cNvGraphicFramePr>
                <a:graphicFrameLocks noChangeAspect="1"/>
              </p:cNvGraphicFramePr>
              <p:nvPr/>
            </p:nvGraphicFramePr>
            <p:xfrm>
              <a:off x="1773" y="1912"/>
              <a:ext cx="1127" cy="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82" name="Equation" r:id="rId7" imgW="761669" imgH="228501" progId="Equation.3">
                      <p:embed/>
                    </p:oleObj>
                  </mc:Choice>
                  <mc:Fallback>
                    <p:oleObj name="Equation" r:id="rId7" imgW="761669" imgH="228501" progId="Equation.3">
                      <p:embed/>
                      <p:pic>
                        <p:nvPicPr>
                          <p:cNvPr id="0" name="Object 1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3" y="1912"/>
                            <a:ext cx="1127" cy="3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31" name="Object 125"/>
              <p:cNvGraphicFramePr>
                <a:graphicFrameLocks noChangeAspect="1"/>
              </p:cNvGraphicFramePr>
              <p:nvPr/>
            </p:nvGraphicFramePr>
            <p:xfrm>
              <a:off x="508" y="1920"/>
              <a:ext cx="1070" cy="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83" name="Equation" r:id="rId9" imgW="723586" imgH="228501" progId="Equation.3">
                      <p:embed/>
                    </p:oleObj>
                  </mc:Choice>
                  <mc:Fallback>
                    <p:oleObj name="Equation" r:id="rId9" imgW="723586" imgH="228501" progId="Equation.3">
                      <p:embed/>
                      <p:pic>
                        <p:nvPicPr>
                          <p:cNvPr id="0" name="Object 1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" y="1920"/>
                            <a:ext cx="1070" cy="3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8568" name="Text Box 24"/>
          <p:cNvSpPr txBox="1">
            <a:spLocks noChangeArrowheads="1"/>
          </p:cNvSpPr>
          <p:nvPr/>
        </p:nvSpPr>
        <p:spPr bwMode="auto">
          <a:xfrm>
            <a:off x="500034" y="3857628"/>
            <a:ext cx="63401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分析：如果直接代入很麻烦，若记</a:t>
            </a:r>
          </a:p>
        </p:txBody>
      </p:sp>
      <p:graphicFrame>
        <p:nvGraphicFramePr>
          <p:cNvPr id="108569" name="Object 126"/>
          <p:cNvGraphicFramePr>
            <a:graphicFrameLocks noChangeAspect="1"/>
          </p:cNvGraphicFramePr>
          <p:nvPr/>
        </p:nvGraphicFramePr>
        <p:xfrm>
          <a:off x="539750" y="4357694"/>
          <a:ext cx="3743325" cy="213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4" name="Equation" r:id="rId11" imgW="1663700" imgH="939800" progId="Equation.3">
                  <p:embed/>
                </p:oleObj>
              </mc:Choice>
              <mc:Fallback>
                <p:oleObj name="Equation" r:id="rId11" imgW="1663700" imgH="939800" progId="Equation.3">
                  <p:embed/>
                  <p:pic>
                    <p:nvPicPr>
                      <p:cNvPr id="0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357694"/>
                        <a:ext cx="3743325" cy="2132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70" name="Object 127"/>
          <p:cNvGraphicFramePr>
            <a:graphicFrameLocks noChangeAspect="1"/>
          </p:cNvGraphicFramePr>
          <p:nvPr/>
        </p:nvGraphicFramePr>
        <p:xfrm>
          <a:off x="4787900" y="4430719"/>
          <a:ext cx="3514725" cy="213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5" name="Equation" r:id="rId13" imgW="1562100" imgH="939800" progId="Equation.3">
                  <p:embed/>
                </p:oleObj>
              </mc:Choice>
              <mc:Fallback>
                <p:oleObj name="Equation" r:id="rId13" imgW="1562100" imgH="939800" progId="Equation.3">
                  <p:embed/>
                  <p:pic>
                    <p:nvPicPr>
                      <p:cNvPr id="0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430719"/>
                        <a:ext cx="3514725" cy="2132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5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三、矩阵的乘法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6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6" name="Object 162"/>
          <p:cNvGraphicFramePr>
            <a:graphicFrameLocks noChangeAspect="1"/>
          </p:cNvGraphicFramePr>
          <p:nvPr/>
        </p:nvGraphicFramePr>
        <p:xfrm>
          <a:off x="1543050" y="1071546"/>
          <a:ext cx="1428750" cy="213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0" name="Equation" r:id="rId3" imgW="634725" imgH="939392" progId="Equation.3">
                  <p:embed/>
                </p:oleObj>
              </mc:Choice>
              <mc:Fallback>
                <p:oleObj name="Equation" r:id="rId3" imgW="634725" imgH="939392" progId="Equation.3">
                  <p:embed/>
                  <p:pic>
                    <p:nvPicPr>
                      <p:cNvPr id="0" name="Object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1071546"/>
                        <a:ext cx="1428750" cy="2132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7" name="Object 163"/>
          <p:cNvGraphicFramePr>
            <a:graphicFrameLocks noChangeAspect="1"/>
          </p:cNvGraphicFramePr>
          <p:nvPr/>
        </p:nvGraphicFramePr>
        <p:xfrm>
          <a:off x="2320925" y="4057650"/>
          <a:ext cx="10858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1" name="Equation" r:id="rId5" imgW="482391" imgH="203112" progId="Equation.3">
                  <p:embed/>
                </p:oleObj>
              </mc:Choice>
              <mc:Fallback>
                <p:oleObj name="Equation" r:id="rId5" imgW="482391" imgH="203112" progId="Equation.3">
                  <p:embed/>
                  <p:pic>
                    <p:nvPicPr>
                      <p:cNvPr id="0" name="Object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925" y="4057650"/>
                        <a:ext cx="1085850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323850" y="3409950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 smtClean="0"/>
              <a:t>则</a:t>
            </a:r>
            <a:endParaRPr lang="zh-CN" altLang="en-US" dirty="0"/>
          </a:p>
        </p:txBody>
      </p:sp>
      <p:graphicFrame>
        <p:nvGraphicFramePr>
          <p:cNvPr id="110599" name="Object 164"/>
          <p:cNvGraphicFramePr>
            <a:graphicFrameLocks noChangeAspect="1"/>
          </p:cNvGraphicFramePr>
          <p:nvPr/>
        </p:nvGraphicFramePr>
        <p:xfrm>
          <a:off x="3657600" y="1098533"/>
          <a:ext cx="1400175" cy="213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2" name="Equation" r:id="rId7" imgW="622030" imgH="939392" progId="Equation.3">
                  <p:embed/>
                </p:oleObj>
              </mc:Choice>
              <mc:Fallback>
                <p:oleObj name="Equation" r:id="rId7" imgW="622030" imgH="939392" progId="Equation.3">
                  <p:embed/>
                  <p:pic>
                    <p:nvPicPr>
                      <p:cNvPr id="0" name="Object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098533"/>
                        <a:ext cx="1400175" cy="213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0" name="Object 165"/>
          <p:cNvGraphicFramePr>
            <a:graphicFrameLocks noChangeAspect="1"/>
          </p:cNvGraphicFramePr>
          <p:nvPr/>
        </p:nvGraphicFramePr>
        <p:xfrm>
          <a:off x="5994400" y="1127108"/>
          <a:ext cx="1314450" cy="213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3" name="Equation" r:id="rId9" imgW="583947" imgH="939392" progId="Equation.3">
                  <p:embed/>
                </p:oleObj>
              </mc:Choice>
              <mc:Fallback>
                <p:oleObj name="Equation" r:id="rId9" imgW="583947" imgH="939392" progId="Equation.3">
                  <p:embed/>
                  <p:pic>
                    <p:nvPicPr>
                      <p:cNvPr id="0" name="Object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0" y="1127108"/>
                        <a:ext cx="1314450" cy="213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1" name="Object 166"/>
          <p:cNvGraphicFramePr>
            <a:graphicFrameLocks noChangeAspect="1"/>
          </p:cNvGraphicFramePr>
          <p:nvPr/>
        </p:nvGraphicFramePr>
        <p:xfrm>
          <a:off x="5202238" y="3984625"/>
          <a:ext cx="10572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4" name="Equation" r:id="rId11" imgW="469696" imgH="203112" progId="Equation.3">
                  <p:embed/>
                </p:oleObj>
              </mc:Choice>
              <mc:Fallback>
                <p:oleObj name="Equation" r:id="rId11" imgW="469696" imgH="203112" progId="Equation.3">
                  <p:embed/>
                  <p:pic>
                    <p:nvPicPr>
                      <p:cNvPr id="0" name="Object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3984625"/>
                        <a:ext cx="105727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3" name="Text Box 13"/>
          <p:cNvSpPr txBox="1">
            <a:spLocks noChangeArrowheads="1"/>
          </p:cNvSpPr>
          <p:nvPr/>
        </p:nvSpPr>
        <p:spPr bwMode="auto">
          <a:xfrm>
            <a:off x="323850" y="4633913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 smtClean="0"/>
              <a:t>则</a:t>
            </a:r>
            <a:endParaRPr lang="zh-CN" altLang="en-US" dirty="0"/>
          </a:p>
        </p:txBody>
      </p:sp>
      <p:graphicFrame>
        <p:nvGraphicFramePr>
          <p:cNvPr id="110609" name="Object 169"/>
          <p:cNvGraphicFramePr>
            <a:graphicFrameLocks noChangeAspect="1"/>
          </p:cNvGraphicFramePr>
          <p:nvPr/>
        </p:nvGraphicFramePr>
        <p:xfrm>
          <a:off x="2428860" y="5143512"/>
          <a:ext cx="35433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5" name="Equation" r:id="rId13" imgW="1574800" imgH="203200" progId="Equation.3">
                  <p:embed/>
                </p:oleObj>
              </mc:Choice>
              <mc:Fallback>
                <p:oleObj name="Equation" r:id="rId13" imgW="1574800" imgH="203200" progId="Equation.3">
                  <p:embed/>
                  <p:pic>
                    <p:nvPicPr>
                      <p:cNvPr id="0" name="Object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5143512"/>
                        <a:ext cx="3543300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10" name="Text Box 18"/>
          <p:cNvSpPr txBox="1">
            <a:spLocks noChangeArrowheads="1"/>
          </p:cNvSpPr>
          <p:nvPr/>
        </p:nvSpPr>
        <p:spPr bwMode="auto">
          <a:xfrm>
            <a:off x="357158" y="5857892"/>
            <a:ext cx="24431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/>
              <a:t>求出</a:t>
            </a:r>
            <a:r>
              <a:rPr lang="en-US" altLang="zh-CN" i="1" dirty="0">
                <a:latin typeface="Times New Roman" pitchFamily="18" charset="0"/>
              </a:rPr>
              <a:t>AB</a:t>
            </a:r>
            <a:r>
              <a:rPr lang="zh-CN" altLang="en-US" dirty="0"/>
              <a:t>即可。</a:t>
            </a:r>
          </a:p>
        </p:txBody>
      </p:sp>
      <p:sp>
        <p:nvSpPr>
          <p:cNvPr id="27661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三、矩阵的乘法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8" grpId="0"/>
      <p:bldP spid="27663" grpId="0"/>
      <p:bldP spid="1106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663575" y="1250950"/>
            <a:ext cx="67489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mtClean="0"/>
              <a:t>设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zh-CN" altLang="en-US" dirty="0"/>
              <a:t>为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zh-CN" altLang="en-US" dirty="0"/>
              <a:t>阶方阵，则规定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zh-CN" altLang="en-US" dirty="0"/>
              <a:t>的</a:t>
            </a:r>
            <a:r>
              <a:rPr lang="en-US" altLang="zh-CN" i="1" dirty="0">
                <a:latin typeface="Times New Roman" pitchFamily="18" charset="0"/>
              </a:rPr>
              <a:t>k</a:t>
            </a:r>
            <a:r>
              <a:rPr lang="zh-CN" altLang="en-US" dirty="0"/>
              <a:t>次方为</a:t>
            </a:r>
          </a:p>
        </p:txBody>
      </p:sp>
      <p:graphicFrame>
        <p:nvGraphicFramePr>
          <p:cNvPr id="111622" name="Object 154"/>
          <p:cNvGraphicFramePr>
            <a:graphicFrameLocks noGrp="1" noChangeAspect="1"/>
          </p:cNvGraphicFramePr>
          <p:nvPr>
            <p:ph/>
          </p:nvPr>
        </p:nvGraphicFramePr>
        <p:xfrm>
          <a:off x="2843213" y="1641475"/>
          <a:ext cx="2519362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2" name="Equation" r:id="rId3" imgW="952087" imgH="330057" progId="Equation.3">
                  <p:embed/>
                </p:oleObj>
              </mc:Choice>
              <mc:Fallback>
                <p:oleObj name="Equation" r:id="rId3" imgW="952087" imgH="330057" progId="Equation.3">
                  <p:embed/>
                  <p:pic>
                    <p:nvPicPr>
                      <p:cNvPr id="0" name="Object 15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641475"/>
                        <a:ext cx="2519362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714348" y="2509838"/>
            <a:ext cx="60483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注意：</a:t>
            </a:r>
            <a:r>
              <a:rPr lang="zh-CN" altLang="en-US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只有方阵才有幂运算。</a:t>
            </a:r>
          </a:p>
        </p:txBody>
      </p:sp>
      <p:graphicFrame>
        <p:nvGraphicFramePr>
          <p:cNvPr id="111630" name="Object 155"/>
          <p:cNvGraphicFramePr>
            <a:graphicFrameLocks noChangeAspect="1"/>
          </p:cNvGraphicFramePr>
          <p:nvPr/>
        </p:nvGraphicFramePr>
        <p:xfrm>
          <a:off x="2378075" y="3159125"/>
          <a:ext cx="13081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3" name="Equation" r:id="rId5" imgW="495085" imgH="190417" progId="Equation.3">
                  <p:embed/>
                </p:oleObj>
              </mc:Choice>
              <mc:Fallback>
                <p:oleObj name="Equation" r:id="rId5" imgW="495085" imgH="190417" progId="Equation.3">
                  <p:embed/>
                  <p:pic>
                    <p:nvPicPr>
                      <p:cNvPr id="0" name="Object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3159125"/>
                        <a:ext cx="130810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1" name="Object 156"/>
          <p:cNvGraphicFramePr>
            <a:graphicFrameLocks noChangeAspect="1"/>
          </p:cNvGraphicFramePr>
          <p:nvPr/>
        </p:nvGraphicFramePr>
        <p:xfrm>
          <a:off x="2411413" y="3733800"/>
          <a:ext cx="22145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4" name="Equation" r:id="rId7" imgW="838200" imgH="190500" progId="Equation.3">
                  <p:embed/>
                </p:oleObj>
              </mc:Choice>
              <mc:Fallback>
                <p:oleObj name="Equation" r:id="rId7" imgW="838200" imgH="190500" progId="Equation.3">
                  <p:embed/>
                  <p:pic>
                    <p:nvPicPr>
                      <p:cNvPr id="0" name="Object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733800"/>
                        <a:ext cx="2214562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2" name="Object 157"/>
          <p:cNvGraphicFramePr>
            <a:graphicFrameLocks noChangeAspect="1"/>
          </p:cNvGraphicFramePr>
          <p:nvPr/>
        </p:nvGraphicFramePr>
        <p:xfrm>
          <a:off x="5353050" y="3806825"/>
          <a:ext cx="19462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5" name="Equation" r:id="rId9" imgW="736600" imgH="203200" progId="Equation.3">
                  <p:embed/>
                </p:oleObj>
              </mc:Choice>
              <mc:Fallback>
                <p:oleObj name="Equation" r:id="rId9" imgW="736600" imgH="203200" progId="Equation.3">
                  <p:embed/>
                  <p:pic>
                    <p:nvPicPr>
                      <p:cNvPr id="0" name="Object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050" y="3806825"/>
                        <a:ext cx="1946275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33" name="Text Box 17"/>
          <p:cNvSpPr txBox="1">
            <a:spLocks noChangeArrowheads="1"/>
          </p:cNvSpPr>
          <p:nvPr/>
        </p:nvSpPr>
        <p:spPr bwMode="auto">
          <a:xfrm>
            <a:off x="727105" y="3116984"/>
            <a:ext cx="14398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>
                <a:solidFill>
                  <a:srgbClr val="0000FF"/>
                </a:solidFill>
              </a:rPr>
              <a:t>规定</a:t>
            </a:r>
            <a:endParaRPr lang="zh-CN" altLang="en-US" dirty="0"/>
          </a:p>
        </p:txBody>
      </p:sp>
      <p:sp>
        <p:nvSpPr>
          <p:cNvPr id="111634" name="Text Box 18"/>
          <p:cNvSpPr txBox="1">
            <a:spLocks noChangeArrowheads="1"/>
          </p:cNvSpPr>
          <p:nvPr/>
        </p:nvSpPr>
        <p:spPr bwMode="auto">
          <a:xfrm>
            <a:off x="727105" y="4309481"/>
            <a:ext cx="1468631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zh-CN" altLang="en-US" dirty="0" smtClean="0">
                <a:solidFill>
                  <a:srgbClr val="0000FF"/>
                </a:solidFill>
              </a:rPr>
              <a:t>运算律</a:t>
            </a:r>
            <a:endParaRPr lang="zh-CN" altLang="en-US" dirty="0"/>
          </a:p>
        </p:txBody>
      </p:sp>
      <p:graphicFrame>
        <p:nvGraphicFramePr>
          <p:cNvPr id="111635" name="Object 158"/>
          <p:cNvGraphicFramePr>
            <a:graphicFrameLocks noChangeAspect="1"/>
          </p:cNvGraphicFramePr>
          <p:nvPr/>
        </p:nvGraphicFramePr>
        <p:xfrm>
          <a:off x="2687638" y="4311650"/>
          <a:ext cx="23161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6" name="Equation" r:id="rId11" imgW="876300" imgH="190500" progId="Equation.3">
                  <p:embed/>
                </p:oleObj>
              </mc:Choice>
              <mc:Fallback>
                <p:oleObj name="Equation" r:id="rId11" imgW="876300" imgH="190500" progId="Equation.3">
                  <p:embed/>
                  <p:pic>
                    <p:nvPicPr>
                      <p:cNvPr id="0" name="Object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8" y="4311650"/>
                        <a:ext cx="2316162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6" name="Object 159"/>
          <p:cNvGraphicFramePr>
            <a:graphicFrameLocks noChangeAspect="1"/>
          </p:cNvGraphicFramePr>
          <p:nvPr/>
        </p:nvGraphicFramePr>
        <p:xfrm>
          <a:off x="2700338" y="4910138"/>
          <a:ext cx="191293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7" name="Equation" r:id="rId13" imgW="723586" imgH="228501" progId="Equation.3">
                  <p:embed/>
                </p:oleObj>
              </mc:Choice>
              <mc:Fallback>
                <p:oleObj name="Equation" r:id="rId13" imgW="723586" imgH="228501" progId="Equation.3">
                  <p:embed/>
                  <p:pic>
                    <p:nvPicPr>
                      <p:cNvPr id="0" name="Object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910138"/>
                        <a:ext cx="1912937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37" name="Text Box 21"/>
          <p:cNvSpPr txBox="1">
            <a:spLocks noChangeArrowheads="1"/>
          </p:cNvSpPr>
          <p:nvPr/>
        </p:nvSpPr>
        <p:spPr bwMode="auto">
          <a:xfrm>
            <a:off x="5305425" y="4883150"/>
            <a:ext cx="356393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i="1">
                <a:latin typeface="Times New Roman" pitchFamily="18" charset="0"/>
              </a:rPr>
              <a:t>k</a:t>
            </a:r>
            <a:r>
              <a:rPr lang="zh-CN" altLang="en-US" i="1">
                <a:latin typeface="Times New Roman" pitchFamily="18" charset="0"/>
              </a:rPr>
              <a:t>，</a:t>
            </a:r>
            <a:r>
              <a:rPr lang="en-US" altLang="zh-CN" i="1">
                <a:latin typeface="Times New Roman" pitchFamily="18" charset="0"/>
              </a:rPr>
              <a:t>l</a:t>
            </a:r>
            <a:r>
              <a:rPr lang="zh-CN" altLang="en-US"/>
              <a:t>为任意正整数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727105" y="5500702"/>
            <a:ext cx="8059737" cy="1016000"/>
            <a:chOff x="431" y="3521"/>
            <a:chExt cx="4964" cy="640"/>
          </a:xfrm>
        </p:grpSpPr>
        <p:sp>
          <p:nvSpPr>
            <p:cNvPr id="28690" name="Text Box 22"/>
            <p:cNvSpPr txBox="1">
              <a:spLocks noChangeArrowheads="1"/>
            </p:cNvSpPr>
            <p:nvPr/>
          </p:nvSpPr>
          <p:spPr bwMode="auto">
            <a:xfrm>
              <a:off x="431" y="3521"/>
              <a:ext cx="4964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dirty="0">
                  <a:solidFill>
                    <a:schemeClr val="hlink"/>
                  </a:solidFill>
                  <a:latin typeface="华文楷体" pitchFamily="2" charset="-122"/>
                  <a:ea typeface="华文楷体" pitchFamily="2" charset="-122"/>
                </a:rPr>
                <a:t>注意：</a:t>
              </a:r>
              <a:r>
                <a:rPr lang="zh-CN" altLang="en-US" sz="2800" dirty="0">
                  <a:latin typeface="华文楷体" pitchFamily="2" charset="-122"/>
                  <a:ea typeface="华文楷体" pitchFamily="2" charset="-122"/>
                </a:rPr>
                <a:t>当              时，某些关于数字幂运算的规律</a:t>
              </a:r>
            </a:p>
            <a:p>
              <a:pPr eaLnBrk="1" hangingPunct="1"/>
              <a:r>
                <a:rPr lang="zh-CN" altLang="en-US" sz="2800" dirty="0">
                  <a:latin typeface="华文楷体" pitchFamily="2" charset="-122"/>
                  <a:ea typeface="华文楷体" pitchFamily="2" charset="-122"/>
                </a:rPr>
                <a:t>            </a:t>
              </a:r>
              <a:r>
                <a:rPr lang="zh-CN" altLang="en-US" sz="2800" dirty="0" smtClean="0">
                  <a:latin typeface="华文楷体" pitchFamily="2" charset="-122"/>
                  <a:ea typeface="华文楷体" pitchFamily="2" charset="-122"/>
                </a:rPr>
                <a:t>  不一定成立。</a:t>
              </a:r>
              <a:endParaRPr lang="zh-CN" altLang="en-US" sz="2800" dirty="0">
                <a:latin typeface="华文楷体" pitchFamily="2" charset="-122"/>
                <a:ea typeface="华文楷体" pitchFamily="2" charset="-122"/>
              </a:endParaRPr>
            </a:p>
          </p:txBody>
        </p:sp>
        <p:graphicFrame>
          <p:nvGraphicFramePr>
            <p:cNvPr id="28681" name="Object 160"/>
            <p:cNvGraphicFramePr>
              <a:graphicFrameLocks noChangeAspect="1"/>
            </p:cNvGraphicFramePr>
            <p:nvPr/>
          </p:nvGraphicFramePr>
          <p:xfrm>
            <a:off x="1420" y="3610"/>
            <a:ext cx="83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68" name="Equation" r:id="rId15" imgW="634449" imgH="164957" progId="Equation.3">
                    <p:embed/>
                  </p:oleObj>
                </mc:Choice>
                <mc:Fallback>
                  <p:oleObj name="Equation" r:id="rId15" imgW="634449" imgH="164957" progId="Equation.3">
                    <p:embed/>
                    <p:pic>
                      <p:nvPicPr>
                        <p:cNvPr id="0" name="Object 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0" y="3610"/>
                          <a:ext cx="833" cy="2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1641" name="Object 161"/>
          <p:cNvGraphicFramePr>
            <a:graphicFrameLocks noChangeAspect="1"/>
          </p:cNvGraphicFramePr>
          <p:nvPr/>
        </p:nvGraphicFramePr>
        <p:xfrm>
          <a:off x="4716463" y="3159125"/>
          <a:ext cx="12414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9" name="Equation" r:id="rId17" imgW="469696" imgH="190417" progId="Equation.3">
                  <p:embed/>
                </p:oleObj>
              </mc:Choice>
              <mc:Fallback>
                <p:oleObj name="Equation" r:id="rId17" imgW="469696" imgH="190417" progId="Equation.3">
                  <p:embed/>
                  <p:pic>
                    <p:nvPicPr>
                      <p:cNvPr id="0" name="Object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159125"/>
                        <a:ext cx="1241425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8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四、方阵的多项式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428596" y="785794"/>
            <a:ext cx="24415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⒈  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方阵的幂</a:t>
            </a:r>
            <a:endParaRPr kumimoji="1" lang="zh-CN" altLang="en-US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/>
      <p:bldP spid="111629" grpId="0"/>
      <p:bldP spid="111633" grpId="0"/>
      <p:bldP spid="111634" grpId="0" animBg="1"/>
      <p:bldP spid="11163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692" name="Object 116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737150670"/>
              </p:ext>
            </p:extLst>
          </p:nvPr>
        </p:nvGraphicFramePr>
        <p:xfrm>
          <a:off x="1370041" y="1519908"/>
          <a:ext cx="7273925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3" name="Equation" r:id="rId3" imgW="3340100" imgH="635000" progId="Equation.3">
                  <p:embed/>
                </p:oleObj>
              </mc:Choice>
              <mc:Fallback>
                <p:oleObj name="Equation" r:id="rId3" imgW="3340100" imgH="635000" progId="Equation.3">
                  <p:embed/>
                  <p:pic>
                    <p:nvPicPr>
                      <p:cNvPr id="0" name="Object 1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41" y="1519908"/>
                        <a:ext cx="7273925" cy="1382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428596" y="2961376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/>
              <a:t>所以</a:t>
            </a:r>
          </a:p>
        </p:txBody>
      </p:sp>
      <p:graphicFrame>
        <p:nvGraphicFramePr>
          <p:cNvPr id="114695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111791"/>
              </p:ext>
            </p:extLst>
          </p:nvPr>
        </p:nvGraphicFramePr>
        <p:xfrm>
          <a:off x="2238375" y="2980408"/>
          <a:ext cx="204628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4" name="Equation" r:id="rId5" imgW="939800" imgH="228600" progId="Equation.3">
                  <p:embed/>
                </p:oleObj>
              </mc:Choice>
              <mc:Fallback>
                <p:oleObj name="Equation" r:id="rId5" imgW="939800" imgH="228600" progId="Equation.3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2980408"/>
                        <a:ext cx="2046288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357158" y="3532879"/>
            <a:ext cx="469872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/>
              <a:t>另外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不成立</a:t>
            </a:r>
            <a:r>
              <a:rPr lang="zh-CN" altLang="en-US" dirty="0"/>
              <a:t>的规则还有：</a:t>
            </a:r>
          </a:p>
        </p:txBody>
      </p:sp>
      <p:graphicFrame>
        <p:nvGraphicFramePr>
          <p:cNvPr id="114697" name="Object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219426"/>
              </p:ext>
            </p:extLst>
          </p:nvPr>
        </p:nvGraphicFramePr>
        <p:xfrm>
          <a:off x="2527300" y="4132933"/>
          <a:ext cx="348456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5" name="Equation" r:id="rId7" imgW="1600200" imgH="228600" progId="Equation.3">
                  <p:embed/>
                </p:oleObj>
              </mc:Choice>
              <mc:Fallback>
                <p:oleObj name="Equation" r:id="rId7" imgW="1600200" imgH="228600" progId="Equation.3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4132933"/>
                        <a:ext cx="3484563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8" name="Object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038531"/>
              </p:ext>
            </p:extLst>
          </p:nvPr>
        </p:nvGraphicFramePr>
        <p:xfrm>
          <a:off x="2555875" y="4707608"/>
          <a:ext cx="359568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6" name="Equation" r:id="rId9" imgW="1651000" imgH="228600" progId="Equation.3">
                  <p:embed/>
                </p:oleObj>
              </mc:Choice>
              <mc:Fallback>
                <p:oleObj name="Equation" r:id="rId9" imgW="1651000" imgH="228600" progId="Equation.3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707608"/>
                        <a:ext cx="3595688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9" name="Object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945318"/>
              </p:ext>
            </p:extLst>
          </p:nvPr>
        </p:nvGraphicFramePr>
        <p:xfrm>
          <a:off x="1406525" y="5399758"/>
          <a:ext cx="63341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7" name="Equation" r:id="rId11" imgW="2908300" imgH="241300" progId="Equation.3">
                  <p:embed/>
                </p:oleObj>
              </mc:Choice>
              <mc:Fallback>
                <p:oleObj name="Equation" r:id="rId11" imgW="2908300" imgH="241300" progId="Equation.3">
                  <p:embed/>
                  <p:pic>
                    <p:nvPicPr>
                      <p:cNvPr id="0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25" y="5399758"/>
                        <a:ext cx="6334125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68306"/>
              </p:ext>
            </p:extLst>
          </p:nvPr>
        </p:nvGraphicFramePr>
        <p:xfrm>
          <a:off x="1398590" y="980158"/>
          <a:ext cx="204628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8" name="Equation" r:id="rId13" imgW="939800" imgH="228600" progId="Equation.3">
                  <p:embed/>
                </p:oleObj>
              </mc:Choice>
              <mc:Fallback>
                <p:oleObj name="Equation" r:id="rId13" imgW="939800" imgH="228600" progId="Equation.3">
                  <p:embed/>
                  <p:pic>
                    <p:nvPicPr>
                      <p:cNvPr id="0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90" y="980158"/>
                        <a:ext cx="2046287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四、方阵的多项式</a:t>
            </a:r>
          </a:p>
        </p:txBody>
      </p:sp>
      <p:sp>
        <p:nvSpPr>
          <p:cNvPr id="11" name="矩形 10"/>
          <p:cNvSpPr/>
          <p:nvPr/>
        </p:nvSpPr>
        <p:spPr>
          <a:xfrm>
            <a:off x="280449" y="908720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例如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2" name="Group 24"/>
          <p:cNvGrpSpPr>
            <a:grpSpLocks/>
          </p:cNvGrpSpPr>
          <p:nvPr/>
        </p:nvGrpSpPr>
        <p:grpSpPr bwMode="auto">
          <a:xfrm>
            <a:off x="428596" y="5861720"/>
            <a:ext cx="8103575" cy="584200"/>
            <a:chOff x="431" y="3521"/>
            <a:chExt cx="4991" cy="368"/>
          </a:xfrm>
        </p:grpSpPr>
        <p:sp>
          <p:nvSpPr>
            <p:cNvPr id="13" name="Text Box 22"/>
            <p:cNvSpPr txBox="1">
              <a:spLocks noChangeArrowheads="1"/>
            </p:cNvSpPr>
            <p:nvPr/>
          </p:nvSpPr>
          <p:spPr bwMode="auto">
            <a:xfrm>
              <a:off x="431" y="3521"/>
              <a:ext cx="499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dirty="0">
                  <a:solidFill>
                    <a:schemeClr val="hlink"/>
                  </a:solidFill>
                  <a:latin typeface="华文楷体" pitchFamily="2" charset="-122"/>
                  <a:ea typeface="华文楷体" pitchFamily="2" charset="-122"/>
                </a:rPr>
                <a:t>注意</a:t>
              </a:r>
              <a:r>
                <a:rPr lang="zh-CN" altLang="en-US" dirty="0" smtClean="0">
                  <a:solidFill>
                    <a:schemeClr val="hlink"/>
                  </a:solidFill>
                  <a:latin typeface="华文楷体" pitchFamily="2" charset="-122"/>
                  <a:ea typeface="华文楷体" pitchFamily="2" charset="-122"/>
                </a:rPr>
                <a:t>：</a:t>
              </a:r>
              <a:r>
                <a:rPr lang="zh-CN" altLang="en-US" sz="2800" dirty="0" smtClean="0">
                  <a:latin typeface="华文楷体" pitchFamily="2" charset="-122"/>
                  <a:ea typeface="华文楷体" pitchFamily="2" charset="-122"/>
                </a:rPr>
                <a:t>当              </a:t>
              </a:r>
              <a:r>
                <a:rPr lang="zh-CN" altLang="en-US" sz="2800" dirty="0">
                  <a:latin typeface="华文楷体" pitchFamily="2" charset="-122"/>
                  <a:ea typeface="华文楷体" pitchFamily="2" charset="-122"/>
                </a:rPr>
                <a:t>时</a:t>
              </a:r>
              <a:r>
                <a:rPr lang="zh-CN" altLang="en-US" sz="2800" dirty="0" smtClean="0">
                  <a:latin typeface="华文楷体" pitchFamily="2" charset="-122"/>
                  <a:ea typeface="华文楷体" pitchFamily="2" charset="-122"/>
                </a:rPr>
                <a:t>，关于</a:t>
              </a:r>
              <a:r>
                <a:rPr lang="zh-CN" altLang="en-US" sz="2800" dirty="0">
                  <a:latin typeface="华文楷体" pitchFamily="2" charset="-122"/>
                  <a:ea typeface="华文楷体" pitchFamily="2" charset="-122"/>
                </a:rPr>
                <a:t>数字幂运算的</a:t>
              </a:r>
              <a:r>
                <a:rPr lang="zh-CN" altLang="en-US" sz="2800" dirty="0" smtClean="0">
                  <a:latin typeface="华文楷体" pitchFamily="2" charset="-122"/>
                  <a:ea typeface="华文楷体" pitchFamily="2" charset="-122"/>
                </a:rPr>
                <a:t>规律成立。</a:t>
              </a:r>
              <a:endParaRPr lang="zh-CN" altLang="en-US" sz="2800" dirty="0">
                <a:latin typeface="华文楷体" pitchFamily="2" charset="-122"/>
                <a:ea typeface="华文楷体" pitchFamily="2" charset="-122"/>
              </a:endParaRPr>
            </a:p>
          </p:txBody>
        </p:sp>
        <p:graphicFrame>
          <p:nvGraphicFramePr>
            <p:cNvPr id="14" name="Object 1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8332813"/>
                </p:ext>
              </p:extLst>
            </p:nvPr>
          </p:nvGraphicFramePr>
          <p:xfrm>
            <a:off x="1467" y="3622"/>
            <a:ext cx="767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69" name="Equation" r:id="rId14" imgW="583920" imgH="164880" progId="Equation.DSMT4">
                    <p:embed/>
                  </p:oleObj>
                </mc:Choice>
                <mc:Fallback>
                  <p:oleObj name="Equation" r:id="rId14" imgW="5839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7" y="3622"/>
                          <a:ext cx="767" cy="2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4" grpId="0"/>
      <p:bldP spid="11469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642910" y="2266946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graphicFrame>
        <p:nvGraphicFramePr>
          <p:cNvPr id="116741" name="Object 62"/>
          <p:cNvGraphicFramePr>
            <a:graphicFrameLocks noChangeAspect="1"/>
          </p:cNvGraphicFramePr>
          <p:nvPr/>
        </p:nvGraphicFramePr>
        <p:xfrm>
          <a:off x="1692275" y="2903519"/>
          <a:ext cx="45212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9" name="公式" r:id="rId3" imgW="4521200" imgH="1625600" progId="Equation.3">
                  <p:embed/>
                </p:oleObj>
              </mc:Choice>
              <mc:Fallback>
                <p:oleObj name="公式" r:id="rId3" imgW="4521200" imgH="16256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903519"/>
                        <a:ext cx="4521200" cy="162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2" name="Object 63"/>
          <p:cNvGraphicFramePr>
            <a:graphicFrameLocks noChangeAspect="1"/>
          </p:cNvGraphicFramePr>
          <p:nvPr/>
        </p:nvGraphicFramePr>
        <p:xfrm>
          <a:off x="2195513" y="4716444"/>
          <a:ext cx="25908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0" name="Equation" r:id="rId5" imgW="2590800" imgH="1612900" progId="Equation.3">
                  <p:embed/>
                </p:oleObj>
              </mc:Choice>
              <mc:Fallback>
                <p:oleObj name="Equation" r:id="rId5" imgW="2590800" imgH="16129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716444"/>
                        <a:ext cx="2590800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64"/>
          <p:cNvGraphicFramePr>
            <a:graphicFrameLocks noChangeAspect="1"/>
          </p:cNvGraphicFramePr>
          <p:nvPr/>
        </p:nvGraphicFramePr>
        <p:xfrm>
          <a:off x="1685925" y="857232"/>
          <a:ext cx="4038600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name="Equation" r:id="rId7" imgW="3517900" imgH="1511300" progId="Equation.3">
                  <p:embed/>
                </p:oleObj>
              </mc:Choice>
              <mc:Fallback>
                <p:oleObj name="Equation" r:id="rId7" imgW="3517900" imgH="151130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857232"/>
                        <a:ext cx="4038600" cy="1416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Rectangle 8"/>
          <p:cNvSpPr>
            <a:spLocks noChangeArrowheads="1"/>
          </p:cNvSpPr>
          <p:nvPr/>
        </p:nvSpPr>
        <p:spPr bwMode="auto">
          <a:xfrm>
            <a:off x="566738" y="1223944"/>
            <a:ext cx="936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1441450" y="2297094"/>
            <a:ext cx="34909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法一</a:t>
            </a:r>
            <a:r>
              <a:rPr lang="zh-CN" altLang="en-US" dirty="0"/>
              <a:t>  归纳法</a:t>
            </a:r>
          </a:p>
        </p:txBody>
      </p:sp>
      <p:sp>
        <p:nvSpPr>
          <p:cNvPr id="30728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四、方阵的多项式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 autoUpdateAnimBg="0"/>
      <p:bldP spid="1167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937" name="Group 9"/>
          <p:cNvGraphicFramePr>
            <a:graphicFrameLocks noGrp="1"/>
          </p:cNvGraphicFramePr>
          <p:nvPr/>
        </p:nvGraphicFramePr>
        <p:xfrm>
          <a:off x="1300163" y="2133600"/>
          <a:ext cx="3449637" cy="1685925"/>
        </p:xfrm>
        <a:graphic>
          <a:graphicData uri="http://schemas.openxmlformats.org/drawingml/2006/table">
            <a:tbl>
              <a:tblPr/>
              <a:tblGrid>
                <a:gridCol w="862012"/>
                <a:gridCol w="863600"/>
                <a:gridCol w="862013"/>
                <a:gridCol w="862012"/>
              </a:tblGrid>
              <a:tr h="3508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产品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发到各商场的数量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48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甲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200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180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190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乙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120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4961" name="Rectangle 33"/>
          <p:cNvSpPr>
            <a:spLocks noChangeArrowheads="1"/>
          </p:cNvSpPr>
          <p:nvPr/>
        </p:nvSpPr>
        <p:spPr bwMode="auto">
          <a:xfrm>
            <a:off x="2376488" y="3859213"/>
            <a:ext cx="1344612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第一次 </a:t>
            </a:r>
          </a:p>
        </p:txBody>
      </p:sp>
      <p:graphicFrame>
        <p:nvGraphicFramePr>
          <p:cNvPr id="124962" name="Group 34"/>
          <p:cNvGraphicFramePr>
            <a:graphicFrameLocks noGrp="1"/>
          </p:cNvGraphicFramePr>
          <p:nvPr/>
        </p:nvGraphicFramePr>
        <p:xfrm>
          <a:off x="5160963" y="2135188"/>
          <a:ext cx="3449637" cy="1685925"/>
        </p:xfrm>
        <a:graphic>
          <a:graphicData uri="http://schemas.openxmlformats.org/drawingml/2006/table">
            <a:tbl>
              <a:tblPr/>
              <a:tblGrid>
                <a:gridCol w="862012"/>
                <a:gridCol w="863600"/>
                <a:gridCol w="862013"/>
                <a:gridCol w="862012"/>
              </a:tblGrid>
              <a:tr h="3508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产品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发到各商场的数量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48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甲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220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185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200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乙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105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120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110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4986" name="Rectangle 58"/>
          <p:cNvSpPr>
            <a:spLocks noChangeArrowheads="1"/>
          </p:cNvSpPr>
          <p:nvPr/>
        </p:nvSpPr>
        <p:spPr bwMode="auto">
          <a:xfrm>
            <a:off x="6237288" y="3860800"/>
            <a:ext cx="1344612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第二次 </a:t>
            </a:r>
          </a:p>
        </p:txBody>
      </p:sp>
      <p:graphicFrame>
        <p:nvGraphicFramePr>
          <p:cNvPr id="124987" name="Group 59"/>
          <p:cNvGraphicFramePr>
            <a:graphicFrameLocks noGrp="1"/>
          </p:cNvGraphicFramePr>
          <p:nvPr/>
        </p:nvGraphicFramePr>
        <p:xfrm>
          <a:off x="3233738" y="4478338"/>
          <a:ext cx="3449637" cy="1685925"/>
        </p:xfrm>
        <a:graphic>
          <a:graphicData uri="http://schemas.openxmlformats.org/drawingml/2006/table">
            <a:tbl>
              <a:tblPr/>
              <a:tblGrid>
                <a:gridCol w="862012"/>
                <a:gridCol w="863600"/>
                <a:gridCol w="862013"/>
                <a:gridCol w="862012"/>
              </a:tblGrid>
              <a:tr h="3508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产品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发到各商场的数量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48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甲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乙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5011" name="Rectangle 83"/>
          <p:cNvSpPr>
            <a:spLocks noChangeArrowheads="1"/>
          </p:cNvSpPr>
          <p:nvPr/>
        </p:nvSpPr>
        <p:spPr bwMode="auto">
          <a:xfrm>
            <a:off x="1363663" y="4994275"/>
            <a:ext cx="1820862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两次累计</a:t>
            </a: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: </a:t>
            </a:r>
          </a:p>
        </p:txBody>
      </p:sp>
      <p:sp>
        <p:nvSpPr>
          <p:cNvPr id="125012" name="Rectangle 84"/>
          <p:cNvSpPr>
            <a:spLocks noChangeArrowheads="1"/>
          </p:cNvSpPr>
          <p:nvPr/>
        </p:nvSpPr>
        <p:spPr bwMode="auto">
          <a:xfrm>
            <a:off x="4173538" y="5219700"/>
            <a:ext cx="80645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420 </a:t>
            </a:r>
          </a:p>
        </p:txBody>
      </p:sp>
      <p:sp>
        <p:nvSpPr>
          <p:cNvPr id="125013" name="Rectangle 85"/>
          <p:cNvSpPr>
            <a:spLocks noChangeArrowheads="1"/>
          </p:cNvSpPr>
          <p:nvPr/>
        </p:nvSpPr>
        <p:spPr bwMode="auto">
          <a:xfrm>
            <a:off x="5008563" y="5218113"/>
            <a:ext cx="80645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365 </a:t>
            </a:r>
          </a:p>
        </p:txBody>
      </p:sp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4298950" y="3311525"/>
            <a:ext cx="3836988" cy="2425700"/>
            <a:chOff x="2678" y="2399"/>
            <a:chExt cx="2417" cy="1528"/>
          </a:xfrm>
        </p:grpSpPr>
        <p:sp>
          <p:nvSpPr>
            <p:cNvPr id="62547" name="Freeform 87"/>
            <p:cNvSpPr>
              <a:spLocks/>
            </p:cNvSpPr>
            <p:nvPr/>
          </p:nvSpPr>
          <p:spPr bwMode="auto">
            <a:xfrm>
              <a:off x="2678" y="2399"/>
              <a:ext cx="1221" cy="1279"/>
            </a:xfrm>
            <a:custGeom>
              <a:avLst/>
              <a:gdLst>
                <a:gd name="T0" fmla="*/ 0 w 1202"/>
                <a:gd name="T1" fmla="*/ 0 h 1260"/>
                <a:gd name="T2" fmla="*/ 1300 w 1202"/>
                <a:gd name="T3" fmla="*/ 1358 h 1260"/>
                <a:gd name="T4" fmla="*/ 0 60000 65536"/>
                <a:gd name="T5" fmla="*/ 0 60000 65536"/>
                <a:gd name="T6" fmla="*/ 0 w 1202"/>
                <a:gd name="T7" fmla="*/ 0 h 1260"/>
                <a:gd name="T8" fmla="*/ 1202 w 1202"/>
                <a:gd name="T9" fmla="*/ 1260 h 12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02" h="1260">
                  <a:moveTo>
                    <a:pt x="0" y="0"/>
                  </a:moveTo>
                  <a:lnTo>
                    <a:pt x="1202" y="1260"/>
                  </a:lnTo>
                </a:path>
              </a:pathLst>
            </a:custGeom>
            <a:noFill/>
            <a:ln w="19050">
              <a:solidFill>
                <a:srgbClr val="0000CC"/>
              </a:solidFill>
              <a:prstDash val="dash"/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48" name="Freeform 88"/>
            <p:cNvSpPr>
              <a:spLocks/>
            </p:cNvSpPr>
            <p:nvPr/>
          </p:nvSpPr>
          <p:spPr bwMode="auto">
            <a:xfrm>
              <a:off x="3892" y="2413"/>
              <a:ext cx="1203" cy="1258"/>
            </a:xfrm>
            <a:custGeom>
              <a:avLst/>
              <a:gdLst>
                <a:gd name="T0" fmla="*/ 1108 w 1228"/>
                <a:gd name="T1" fmla="*/ 0 h 1278"/>
                <a:gd name="T2" fmla="*/ 0 w 1228"/>
                <a:gd name="T3" fmla="*/ 1181 h 1278"/>
                <a:gd name="T4" fmla="*/ 0 60000 65536"/>
                <a:gd name="T5" fmla="*/ 0 60000 65536"/>
                <a:gd name="T6" fmla="*/ 0 w 1228"/>
                <a:gd name="T7" fmla="*/ 0 h 1278"/>
                <a:gd name="T8" fmla="*/ 1228 w 1228"/>
                <a:gd name="T9" fmla="*/ 1278 h 127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28" h="1278">
                  <a:moveTo>
                    <a:pt x="1228" y="0"/>
                  </a:moveTo>
                  <a:lnTo>
                    <a:pt x="0" y="1278"/>
                  </a:lnTo>
                </a:path>
              </a:pathLst>
            </a:custGeom>
            <a:noFill/>
            <a:ln w="19050">
              <a:solidFill>
                <a:srgbClr val="0000CC"/>
              </a:solidFill>
              <a:prstDash val="dash"/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017" name="Rectangle 89"/>
            <p:cNvSpPr>
              <a:spLocks noChangeArrowheads="1"/>
            </p:cNvSpPr>
            <p:nvPr/>
          </p:nvSpPr>
          <p:spPr bwMode="auto">
            <a:xfrm>
              <a:off x="3685" y="3600"/>
              <a:ext cx="508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390 </a:t>
              </a:r>
            </a:p>
          </p:txBody>
        </p:sp>
      </p:grp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76200" y="1343025"/>
            <a:ext cx="1008063" cy="584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引例</a:t>
            </a:r>
            <a:endParaRPr kumimoji="1"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533400" y="762000"/>
            <a:ext cx="28527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⒈  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矩阵的加法</a:t>
            </a:r>
          </a:p>
        </p:txBody>
      </p:sp>
      <p:sp>
        <p:nvSpPr>
          <p:cNvPr id="62546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二、矩阵的线性运算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59"/>
          <p:cNvGraphicFramePr>
            <a:graphicFrameLocks noChangeAspect="1"/>
          </p:cNvGraphicFramePr>
          <p:nvPr/>
        </p:nvGraphicFramePr>
        <p:xfrm>
          <a:off x="1143000" y="1071546"/>
          <a:ext cx="5715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" name="公式" r:id="rId3" imgW="6210300" imgH="1676400" progId="Equation.3">
                  <p:embed/>
                </p:oleObj>
              </mc:Choice>
              <mc:Fallback>
                <p:oleObj name="公式" r:id="rId3" imgW="6210300" imgH="16764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71546"/>
                        <a:ext cx="571500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7" name="Object 60"/>
          <p:cNvGraphicFramePr>
            <a:graphicFrameLocks noChangeAspect="1"/>
          </p:cNvGraphicFramePr>
          <p:nvPr/>
        </p:nvGraphicFramePr>
        <p:xfrm>
          <a:off x="1676400" y="2824146"/>
          <a:ext cx="281940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name="公式" r:id="rId5" imgW="2895600" imgH="1676400" progId="Equation.3">
                  <p:embed/>
                </p:oleObj>
              </mc:Choice>
              <mc:Fallback>
                <p:oleObj name="公式" r:id="rId5" imgW="2895600" imgH="16764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824146"/>
                        <a:ext cx="2819400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4953000" y="3128946"/>
            <a:ext cx="2066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>
                <a:latin typeface="Times New Roman" pitchFamily="18" charset="0"/>
              </a:rPr>
              <a:t>由此猜测</a:t>
            </a:r>
          </a:p>
        </p:txBody>
      </p:sp>
      <p:graphicFrame>
        <p:nvGraphicFramePr>
          <p:cNvPr id="118789" name="Object 61"/>
          <p:cNvGraphicFramePr>
            <a:graphicFrameLocks noChangeAspect="1"/>
          </p:cNvGraphicFramePr>
          <p:nvPr/>
        </p:nvGraphicFramePr>
        <p:xfrm>
          <a:off x="1143000" y="4348146"/>
          <a:ext cx="638968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5" name="公式" r:id="rId7" imgW="6388100" imgH="2286000" progId="Equation.3">
                  <p:embed/>
                </p:oleObj>
              </mc:Choice>
              <mc:Fallback>
                <p:oleObj name="公式" r:id="rId7" imgW="6388100" imgH="22860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348146"/>
                        <a:ext cx="6389688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四、方阵的多项式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2"/>
          <p:cNvSpPr>
            <a:spLocks noChangeArrowheads="1"/>
          </p:cNvSpPr>
          <p:nvPr/>
        </p:nvSpPr>
        <p:spPr bwMode="auto">
          <a:xfrm>
            <a:off x="914400" y="1000108"/>
            <a:ext cx="4089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>
                <a:latin typeface="Times New Roman" pitchFamily="18" charset="0"/>
              </a:rPr>
              <a:t>用数学归纳法证明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14400" y="1762108"/>
            <a:ext cx="3840163" cy="519112"/>
            <a:chOff x="576" y="912"/>
            <a:chExt cx="2419" cy="327"/>
          </a:xfrm>
        </p:grpSpPr>
        <p:sp>
          <p:nvSpPr>
            <p:cNvPr id="32780" name="Text Box 3"/>
            <p:cNvSpPr txBox="1">
              <a:spLocks noChangeArrowheads="1"/>
            </p:cNvSpPr>
            <p:nvPr/>
          </p:nvSpPr>
          <p:spPr bwMode="auto">
            <a:xfrm>
              <a:off x="576" y="912"/>
              <a:ext cx="241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>
                  <a:latin typeface="Times New Roman" pitchFamily="18" charset="0"/>
                </a:rPr>
                <a:t>当           时，显然 成立</a:t>
              </a:r>
              <a:r>
                <a:rPr kumimoji="1" lang="en-US" altLang="zh-CN">
                  <a:latin typeface="Times New Roman" pitchFamily="18" charset="0"/>
                </a:rPr>
                <a:t>.</a:t>
              </a:r>
            </a:p>
          </p:txBody>
        </p:sp>
        <p:graphicFrame>
          <p:nvGraphicFramePr>
            <p:cNvPr id="32773" name="Object 82"/>
            <p:cNvGraphicFramePr>
              <a:graphicFrameLocks noChangeAspect="1"/>
            </p:cNvGraphicFramePr>
            <p:nvPr/>
          </p:nvGraphicFramePr>
          <p:xfrm>
            <a:off x="908" y="973"/>
            <a:ext cx="52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6" name="公式" r:id="rId3" imgW="838200" imgH="330200" progId="Equation.3">
                    <p:embed/>
                  </p:oleObj>
                </mc:Choice>
                <mc:Fallback>
                  <p:oleObj name="公式" r:id="rId3" imgW="838200" imgH="330200" progId="Equation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8" y="973"/>
                          <a:ext cx="528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857224" y="2481260"/>
            <a:ext cx="5799137" cy="519112"/>
            <a:chOff x="576" y="1344"/>
            <a:chExt cx="3668" cy="327"/>
          </a:xfrm>
        </p:grpSpPr>
        <p:sp>
          <p:nvSpPr>
            <p:cNvPr id="32779" name="Text Box 6"/>
            <p:cNvSpPr txBox="1">
              <a:spLocks noChangeArrowheads="1"/>
            </p:cNvSpPr>
            <p:nvPr/>
          </p:nvSpPr>
          <p:spPr bwMode="auto">
            <a:xfrm>
              <a:off x="576" y="1344"/>
              <a:ext cx="36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>
                  <a:latin typeface="Times New Roman" pitchFamily="18" charset="0"/>
                </a:rPr>
                <a:t>假设           时成立，则                时，</a:t>
              </a:r>
            </a:p>
          </p:txBody>
        </p:sp>
        <p:graphicFrame>
          <p:nvGraphicFramePr>
            <p:cNvPr id="32771" name="Object 83"/>
            <p:cNvGraphicFramePr>
              <a:graphicFrameLocks noChangeAspect="1"/>
            </p:cNvGraphicFramePr>
            <p:nvPr/>
          </p:nvGraphicFramePr>
          <p:xfrm>
            <a:off x="1260" y="1418"/>
            <a:ext cx="5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7" name="公式" r:id="rId5" imgW="850531" imgH="330057" progId="Equation.3">
                    <p:embed/>
                  </p:oleObj>
                </mc:Choice>
                <mc:Fallback>
                  <p:oleObj name="公式" r:id="rId5" imgW="850531" imgH="330057" progId="Equation.3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0" y="1418"/>
                          <a:ext cx="536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2" name="Object 84"/>
            <p:cNvGraphicFramePr>
              <a:graphicFrameLocks noChangeAspect="1"/>
            </p:cNvGraphicFramePr>
            <p:nvPr/>
          </p:nvGraphicFramePr>
          <p:xfrm>
            <a:off x="3236" y="1418"/>
            <a:ext cx="86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8" name="公式" r:id="rId7" imgW="1371600" imgH="330200" progId="Equation.3">
                    <p:embed/>
                  </p:oleObj>
                </mc:Choice>
                <mc:Fallback>
                  <p:oleObj name="公式" r:id="rId7" imgW="1371600" imgH="330200" progId="Equation.3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6" y="1418"/>
                          <a:ext cx="864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9817" name="Object 85"/>
          <p:cNvGraphicFramePr>
            <a:graphicFrameLocks noChangeAspect="1"/>
          </p:cNvGraphicFramePr>
          <p:nvPr/>
        </p:nvGraphicFramePr>
        <p:xfrm>
          <a:off x="873125" y="3514708"/>
          <a:ext cx="7404100" cy="221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9" name="Equation" r:id="rId9" imgW="7886700" imgH="2197100" progId="Equation.3">
                  <p:embed/>
                </p:oleObj>
              </mc:Choice>
              <mc:Fallback>
                <p:oleObj name="Equation" r:id="rId9" imgW="7886700" imgH="2197100" progId="Equation.3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3514708"/>
                        <a:ext cx="7404100" cy="221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四、方阵的多项式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14400" y="3500438"/>
            <a:ext cx="3665538" cy="519113"/>
            <a:chOff x="144" y="1728"/>
            <a:chExt cx="2309" cy="327"/>
          </a:xfrm>
        </p:grpSpPr>
        <p:sp>
          <p:nvSpPr>
            <p:cNvPr id="33800" name="Text Box 3"/>
            <p:cNvSpPr txBox="1">
              <a:spLocks noChangeArrowheads="1"/>
            </p:cNvSpPr>
            <p:nvPr/>
          </p:nvSpPr>
          <p:spPr bwMode="auto">
            <a:xfrm>
              <a:off x="144" y="1728"/>
              <a:ext cx="230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dirty="0">
                  <a:latin typeface="Times New Roman" pitchFamily="18" charset="0"/>
                </a:rPr>
                <a:t>所以对于任意的   都有</a:t>
              </a:r>
            </a:p>
          </p:txBody>
        </p:sp>
        <p:graphicFrame>
          <p:nvGraphicFramePr>
            <p:cNvPr id="33796" name="Object 59"/>
            <p:cNvGraphicFramePr>
              <a:graphicFrameLocks noChangeAspect="1"/>
            </p:cNvGraphicFramePr>
            <p:nvPr/>
          </p:nvGraphicFramePr>
          <p:xfrm>
            <a:off x="1998" y="1809"/>
            <a:ext cx="159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1" name="Equation" r:id="rId3" imgW="253890" imgH="330057" progId="Equation.DSMT4">
                    <p:embed/>
                  </p:oleObj>
                </mc:Choice>
                <mc:Fallback>
                  <p:oleObj name="Equation" r:id="rId3" imgW="253890" imgH="330057" progId="Equation.DSMT4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8" y="1809"/>
                          <a:ext cx="159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0837" name="Object 60"/>
          <p:cNvGraphicFramePr>
            <a:graphicFrameLocks noChangeAspect="1"/>
          </p:cNvGraphicFramePr>
          <p:nvPr/>
        </p:nvGraphicFramePr>
        <p:xfrm>
          <a:off x="1079500" y="4286256"/>
          <a:ext cx="48387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" name="Equation" r:id="rId5" imgW="4838700" imgH="2197100" progId="Equation.3">
                  <p:embed/>
                </p:oleObj>
              </mc:Choice>
              <mc:Fallback>
                <p:oleObj name="Equation" r:id="rId5" imgW="4838700" imgH="21971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4286256"/>
                        <a:ext cx="4838700" cy="219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61"/>
          <p:cNvGraphicFramePr>
            <a:graphicFrameLocks noChangeAspect="1"/>
          </p:cNvGraphicFramePr>
          <p:nvPr/>
        </p:nvGraphicFramePr>
        <p:xfrm>
          <a:off x="1609743" y="1214422"/>
          <a:ext cx="553402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3" name="Equation" r:id="rId7" imgW="5041900" imgH="2197100" progId="Equation.3">
                  <p:embed/>
                </p:oleObj>
              </mc:Choice>
              <mc:Fallback>
                <p:oleObj name="Equation" r:id="rId7" imgW="5041900" imgH="21971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43" y="1214422"/>
                        <a:ext cx="5534025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四、方阵的多项式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642910" y="928670"/>
            <a:ext cx="41243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法二</a:t>
            </a:r>
            <a:r>
              <a:rPr lang="zh-CN" altLang="en-US" dirty="0"/>
              <a:t>   拆项法</a:t>
            </a:r>
          </a:p>
        </p:txBody>
      </p:sp>
      <p:graphicFrame>
        <p:nvGraphicFramePr>
          <p:cNvPr id="121861" name="Object 97"/>
          <p:cNvGraphicFramePr>
            <a:graphicFrameLocks noGrp="1" noChangeAspect="1"/>
          </p:cNvGraphicFramePr>
          <p:nvPr>
            <p:ph/>
          </p:nvPr>
        </p:nvGraphicFramePr>
        <p:xfrm>
          <a:off x="1666850" y="1500174"/>
          <a:ext cx="5688013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3" name="Equation" r:id="rId3" imgW="2667000" imgH="711200" progId="Equation.3">
                  <p:embed/>
                </p:oleObj>
              </mc:Choice>
              <mc:Fallback>
                <p:oleObj name="Equation" r:id="rId3" imgW="2667000" imgH="711200" progId="Equation.3">
                  <p:embed/>
                  <p:pic>
                    <p:nvPicPr>
                      <p:cNvPr id="0" name="Object 9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50" y="1500174"/>
                        <a:ext cx="5688013" cy="151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Text Box 7"/>
          <p:cNvSpPr txBox="1">
            <a:spLocks noChangeArrowheads="1"/>
          </p:cNvSpPr>
          <p:nvPr/>
        </p:nvSpPr>
        <p:spPr bwMode="auto">
          <a:xfrm>
            <a:off x="1071538" y="1879587"/>
            <a:ext cx="5413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令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632300" y="3013062"/>
            <a:ext cx="352425" cy="611187"/>
            <a:chOff x="3115" y="1525"/>
            <a:chExt cx="222" cy="385"/>
          </a:xfrm>
        </p:grpSpPr>
        <p:grpSp>
          <p:nvGrpSpPr>
            <p:cNvPr id="34834" name="Group 10"/>
            <p:cNvGrpSpPr>
              <a:grpSpLocks/>
            </p:cNvGrpSpPr>
            <p:nvPr/>
          </p:nvGrpSpPr>
          <p:grpSpPr bwMode="auto">
            <a:xfrm>
              <a:off x="3198" y="1525"/>
              <a:ext cx="45" cy="181"/>
              <a:chOff x="3198" y="1525"/>
              <a:chExt cx="45" cy="181"/>
            </a:xfrm>
          </p:grpSpPr>
          <p:sp>
            <p:nvSpPr>
              <p:cNvPr id="34835" name="Line 8"/>
              <p:cNvSpPr>
                <a:spLocks noChangeShapeType="1"/>
              </p:cNvSpPr>
              <p:nvPr/>
            </p:nvSpPr>
            <p:spPr bwMode="auto">
              <a:xfrm>
                <a:off x="3198" y="1525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36" name="Line 9"/>
              <p:cNvSpPr>
                <a:spLocks noChangeShapeType="1"/>
              </p:cNvSpPr>
              <p:nvPr/>
            </p:nvSpPr>
            <p:spPr bwMode="auto">
              <a:xfrm>
                <a:off x="3243" y="1525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34822" name="Object 98"/>
            <p:cNvGraphicFramePr>
              <a:graphicFrameLocks noChangeAspect="1"/>
            </p:cNvGraphicFramePr>
            <p:nvPr/>
          </p:nvGraphicFramePr>
          <p:xfrm>
            <a:off x="3115" y="1688"/>
            <a:ext cx="222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4" name="Equation" r:id="rId5" imgW="164885" imgH="164885" progId="Equation.3">
                    <p:embed/>
                  </p:oleObj>
                </mc:Choice>
                <mc:Fallback>
                  <p:oleObj name="Equation" r:id="rId5" imgW="164885" imgH="164885" progId="Equation.3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5" y="1688"/>
                          <a:ext cx="222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491263" y="3035287"/>
            <a:ext cx="352425" cy="625475"/>
            <a:chOff x="3115" y="1525"/>
            <a:chExt cx="222" cy="394"/>
          </a:xfrm>
        </p:grpSpPr>
        <p:grpSp>
          <p:nvGrpSpPr>
            <p:cNvPr id="34831" name="Group 15"/>
            <p:cNvGrpSpPr>
              <a:grpSpLocks/>
            </p:cNvGrpSpPr>
            <p:nvPr/>
          </p:nvGrpSpPr>
          <p:grpSpPr bwMode="auto">
            <a:xfrm>
              <a:off x="3198" y="1525"/>
              <a:ext cx="45" cy="181"/>
              <a:chOff x="3198" y="1525"/>
              <a:chExt cx="45" cy="181"/>
            </a:xfrm>
          </p:grpSpPr>
          <p:sp>
            <p:nvSpPr>
              <p:cNvPr id="34832" name="Line 16"/>
              <p:cNvSpPr>
                <a:spLocks noChangeShapeType="1"/>
              </p:cNvSpPr>
              <p:nvPr/>
            </p:nvSpPr>
            <p:spPr bwMode="auto">
              <a:xfrm>
                <a:off x="3198" y="1525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33" name="Line 17"/>
              <p:cNvSpPr>
                <a:spLocks noChangeShapeType="1"/>
              </p:cNvSpPr>
              <p:nvPr/>
            </p:nvSpPr>
            <p:spPr bwMode="auto">
              <a:xfrm>
                <a:off x="3243" y="1525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34821" name="Object 99"/>
            <p:cNvGraphicFramePr>
              <a:graphicFrameLocks noChangeAspect="1"/>
            </p:cNvGraphicFramePr>
            <p:nvPr/>
          </p:nvGraphicFramePr>
          <p:xfrm>
            <a:off x="3115" y="1680"/>
            <a:ext cx="222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5" name="Equation" r:id="rId7" imgW="164814" imgH="177492" progId="Equation.3">
                    <p:embed/>
                  </p:oleObj>
                </mc:Choice>
                <mc:Fallback>
                  <p:oleObj name="Equation" r:id="rId7" imgW="164814" imgH="177492" progId="Equation.3">
                    <p:embed/>
                    <p:pic>
                      <p:nvPicPr>
                        <p:cNvPr id="0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5" y="1680"/>
                          <a:ext cx="222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1875" name="Object 100"/>
          <p:cNvGraphicFramePr>
            <a:graphicFrameLocks noChangeAspect="1"/>
          </p:cNvGraphicFramePr>
          <p:nvPr/>
        </p:nvGraphicFramePr>
        <p:xfrm>
          <a:off x="655638" y="5915038"/>
          <a:ext cx="823753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6" name="Equation" r:id="rId9" imgW="3860800" imgH="241300" progId="Equation.3">
                  <p:embed/>
                </p:oleObj>
              </mc:Choice>
              <mc:Fallback>
                <p:oleObj name="Equation" r:id="rId9" imgW="3860800" imgH="241300" progId="Equation.3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5915038"/>
                        <a:ext cx="8237537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6" name="Object 101"/>
          <p:cNvGraphicFramePr>
            <a:graphicFrameLocks noChangeAspect="1"/>
          </p:cNvGraphicFramePr>
          <p:nvPr/>
        </p:nvGraphicFramePr>
        <p:xfrm>
          <a:off x="1343047" y="3929066"/>
          <a:ext cx="637222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7" name="Equation" r:id="rId11" imgW="2984500" imgH="711200" progId="Equation.3">
                  <p:embed/>
                </p:oleObj>
              </mc:Choice>
              <mc:Fallback>
                <p:oleObj name="Equation" r:id="rId11" imgW="2984500" imgH="711200" progId="Equation.3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47" y="3929066"/>
                        <a:ext cx="6372225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519113" y="3648075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又因为        </a:t>
            </a:r>
          </a:p>
        </p:txBody>
      </p:sp>
      <p:sp>
        <p:nvSpPr>
          <p:cNvPr id="121880" name="Text Box 24"/>
          <p:cNvSpPr txBox="1">
            <a:spLocks noChangeArrowheads="1"/>
          </p:cNvSpPr>
          <p:nvPr/>
        </p:nvSpPr>
        <p:spPr bwMode="auto">
          <a:xfrm>
            <a:off x="649288" y="5286388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/>
              <a:t>所以</a:t>
            </a:r>
          </a:p>
        </p:txBody>
      </p:sp>
      <p:sp>
        <p:nvSpPr>
          <p:cNvPr id="34829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四、方阵的多项式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77" grpId="0"/>
      <p:bldP spid="12188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12" name="Object 40"/>
          <p:cNvGraphicFramePr>
            <a:graphicFrameLocks noGrp="1" noChangeAspect="1"/>
          </p:cNvGraphicFramePr>
          <p:nvPr>
            <p:ph/>
          </p:nvPr>
        </p:nvGraphicFramePr>
        <p:xfrm>
          <a:off x="1547813" y="1193783"/>
          <a:ext cx="5976937" cy="324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name="Equation" r:id="rId3" imgW="2667000" imgH="1447800" progId="Equation.3">
                  <p:embed/>
                </p:oleObj>
              </mc:Choice>
              <mc:Fallback>
                <p:oleObj name="Equation" r:id="rId3" imgW="2667000" imgH="1447800" progId="Equation.3">
                  <p:embed/>
                  <p:pic>
                    <p:nvPicPr>
                      <p:cNvPr id="0" name="Object 4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193783"/>
                        <a:ext cx="5976937" cy="3243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735013" y="100010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因为</a:t>
            </a:r>
          </a:p>
        </p:txBody>
      </p:sp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755650" y="4229083"/>
            <a:ext cx="541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且</a:t>
            </a:r>
          </a:p>
        </p:txBody>
      </p:sp>
      <p:graphicFrame>
        <p:nvGraphicFramePr>
          <p:cNvPr id="145416" name="Object 41"/>
          <p:cNvGraphicFramePr>
            <a:graphicFrameLocks noChangeAspect="1"/>
          </p:cNvGraphicFramePr>
          <p:nvPr/>
        </p:nvGraphicFramePr>
        <p:xfrm>
          <a:off x="1641475" y="4675170"/>
          <a:ext cx="5832475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1" name="Equation" r:id="rId5" imgW="2489200" imgH="711200" progId="Equation.3">
                  <p:embed/>
                </p:oleObj>
              </mc:Choice>
              <mc:Fallback>
                <p:oleObj name="Equation" r:id="rId5" imgW="2489200" imgH="7112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4675170"/>
                        <a:ext cx="5832475" cy="166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四、方阵的多项式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78"/>
          <p:cNvGraphicFramePr>
            <a:graphicFrameLocks noChangeAspect="1"/>
          </p:cNvGraphicFramePr>
          <p:nvPr/>
        </p:nvGraphicFramePr>
        <p:xfrm>
          <a:off x="1562100" y="761993"/>
          <a:ext cx="5802313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2" name="Equation" r:id="rId3" imgW="2476500" imgH="711200" progId="Equation.3">
                  <p:embed/>
                </p:oleObj>
              </mc:Choice>
              <mc:Fallback>
                <p:oleObj name="Equation" r:id="rId3" imgW="2476500" imgH="711200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761993"/>
                        <a:ext cx="5802313" cy="166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5" name="Text Box 11"/>
          <p:cNvSpPr txBox="1">
            <a:spLocks noChangeArrowheads="1"/>
          </p:cNvSpPr>
          <p:nvPr/>
        </p:nvSpPr>
        <p:spPr bwMode="auto">
          <a:xfrm>
            <a:off x="395288" y="3141663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所以</a:t>
            </a:r>
          </a:p>
        </p:txBody>
      </p:sp>
      <p:graphicFrame>
        <p:nvGraphicFramePr>
          <p:cNvPr id="123916" name="Object 79"/>
          <p:cNvGraphicFramePr>
            <a:graphicFrameLocks noChangeAspect="1"/>
          </p:cNvGraphicFramePr>
          <p:nvPr/>
        </p:nvGraphicFramePr>
        <p:xfrm>
          <a:off x="1489103" y="3141663"/>
          <a:ext cx="7011987" cy="324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3" name="Equation" r:id="rId5" imgW="3238500" imgH="1498600" progId="Equation.3">
                  <p:embed/>
                </p:oleObj>
              </mc:Choice>
              <mc:Fallback>
                <p:oleObj name="Equation" r:id="rId5" imgW="3238500" imgH="149860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103" y="3141663"/>
                        <a:ext cx="7011987" cy="324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8" name="Text Box 14"/>
          <p:cNvSpPr txBox="1">
            <a:spLocks noChangeArrowheads="1"/>
          </p:cNvSpPr>
          <p:nvPr/>
        </p:nvSpPr>
        <p:spPr bwMode="auto">
          <a:xfrm>
            <a:off x="357158" y="2412997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因此</a:t>
            </a:r>
          </a:p>
        </p:txBody>
      </p:sp>
      <p:graphicFrame>
        <p:nvGraphicFramePr>
          <p:cNvPr id="123919" name="Object 80"/>
          <p:cNvGraphicFramePr>
            <a:graphicFrameLocks noChangeAspect="1"/>
          </p:cNvGraphicFramePr>
          <p:nvPr/>
        </p:nvGraphicFramePr>
        <p:xfrm>
          <a:off x="1571604" y="2465385"/>
          <a:ext cx="243998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4" name="Equation" r:id="rId7" imgW="1040948" imgH="228501" progId="Equation.3">
                  <p:embed/>
                </p:oleObj>
              </mc:Choice>
              <mc:Fallback>
                <p:oleObj name="Equation" r:id="rId7" imgW="1040948" imgH="228501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2465385"/>
                        <a:ext cx="2439987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0" name="Object 81"/>
          <p:cNvGraphicFramePr>
            <a:graphicFrameLocks noGrp="1" noChangeAspect="1"/>
          </p:cNvGraphicFramePr>
          <p:nvPr>
            <p:ph/>
          </p:nvPr>
        </p:nvGraphicFramePr>
        <p:xfrm>
          <a:off x="519113" y="0"/>
          <a:ext cx="86248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5" name="Equation" r:id="rId9" imgW="3860800" imgH="241300" progId="Equation.3">
                  <p:embed/>
                </p:oleObj>
              </mc:Choice>
              <mc:Fallback>
                <p:oleObj name="Equation" r:id="rId9" imgW="3860800" imgH="241300" progId="Equation.3">
                  <p:embed/>
                  <p:pic>
                    <p:nvPicPr>
                      <p:cNvPr id="0" name="Object 8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0"/>
                        <a:ext cx="8624887" cy="5397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5" grpId="0"/>
      <p:bldP spid="12391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980" name="Object 59"/>
          <p:cNvGraphicFramePr>
            <a:graphicFrameLocks noGrp="1" noChangeAspect="1"/>
          </p:cNvGraphicFramePr>
          <p:nvPr>
            <p:ph/>
          </p:nvPr>
        </p:nvGraphicFramePr>
        <p:xfrm>
          <a:off x="2339975" y="962007"/>
          <a:ext cx="3960813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7" name="Equation" r:id="rId4" imgW="1790700" imgH="736600" progId="Equation.3">
                  <p:embed/>
                </p:oleObj>
              </mc:Choice>
              <mc:Fallback>
                <p:oleObj name="Equation" r:id="rId4" imgW="1790700" imgH="736600" progId="Equation.3">
                  <p:embed/>
                  <p:pic>
                    <p:nvPicPr>
                      <p:cNvPr id="0" name="Object 5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962007"/>
                        <a:ext cx="3960813" cy="162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Text Box 6"/>
          <p:cNvSpPr txBox="1">
            <a:spLocks noChangeArrowheads="1"/>
          </p:cNvSpPr>
          <p:nvPr/>
        </p:nvSpPr>
        <p:spPr bwMode="auto">
          <a:xfrm>
            <a:off x="684213" y="928670"/>
            <a:ext cx="895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所以</a:t>
            </a:r>
          </a:p>
        </p:txBody>
      </p:sp>
      <p:sp>
        <p:nvSpPr>
          <p:cNvPr id="126988" name="Text Box 12"/>
          <p:cNvSpPr txBox="1">
            <a:spLocks noChangeArrowheads="1"/>
          </p:cNvSpPr>
          <p:nvPr/>
        </p:nvSpPr>
        <p:spPr bwMode="auto">
          <a:xfrm>
            <a:off x="728069" y="2708920"/>
            <a:ext cx="38611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对角阵的乘积与幂</a:t>
            </a:r>
          </a:p>
        </p:txBody>
      </p:sp>
      <p:graphicFrame>
        <p:nvGraphicFramePr>
          <p:cNvPr id="126989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644211"/>
              </p:ext>
            </p:extLst>
          </p:nvPr>
        </p:nvGraphicFramePr>
        <p:xfrm>
          <a:off x="1450997" y="3432170"/>
          <a:ext cx="6264275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8" name="Equation" r:id="rId6" imgW="3175000" imgH="711200" progId="Equation.3">
                  <p:embed/>
                </p:oleObj>
              </mc:Choice>
              <mc:Fallback>
                <p:oleObj name="Equation" r:id="rId6" imgW="3175000" imgH="7112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97" y="3432170"/>
                        <a:ext cx="6264275" cy="14033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0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270599"/>
              </p:ext>
            </p:extLst>
          </p:nvPr>
        </p:nvGraphicFramePr>
        <p:xfrm>
          <a:off x="2387622" y="5014908"/>
          <a:ext cx="4319587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9" name="Equation" r:id="rId8" imgW="2286000" imgH="749300" progId="Equation.3">
                  <p:embed/>
                </p:oleObj>
              </mc:Choice>
              <mc:Fallback>
                <p:oleObj name="Equation" r:id="rId8" imgW="2286000" imgH="7493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22" y="5014908"/>
                        <a:ext cx="4319587" cy="1414462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四、方阵的多项式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四、方阵的多项式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71472" y="843961"/>
            <a:ext cx="30572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2. </a:t>
            </a:r>
            <a:r>
              <a:rPr kumimoji="1" lang="zh-CN" altLang="en-US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方阵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的多项式</a:t>
            </a:r>
            <a:endParaRPr kumimoji="1" lang="zh-CN" altLang="en-US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314325" y="3830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 sz="2800"/>
          </a:p>
        </p:txBody>
      </p:sp>
      <p:sp>
        <p:nvSpPr>
          <p:cNvPr id="78853" name="Text Box 4"/>
          <p:cNvSpPr txBox="1">
            <a:spLocks noChangeArrowheads="1"/>
          </p:cNvSpPr>
          <p:nvPr/>
        </p:nvSpPr>
        <p:spPr bwMode="auto">
          <a:xfrm>
            <a:off x="4435475" y="2246313"/>
            <a:ext cx="18473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zh-CN" altLang="zh-CN" b="1"/>
          </a:p>
        </p:txBody>
      </p:sp>
      <p:pic>
        <p:nvPicPr>
          <p:cNvPr id="78854" name="图片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689100"/>
            <a:ext cx="5656939" cy="525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5" name="Text Box 6"/>
          <p:cNvSpPr txBox="1">
            <a:spLocks noChangeArrowheads="1"/>
          </p:cNvSpPr>
          <p:nvPr/>
        </p:nvSpPr>
        <p:spPr bwMode="auto">
          <a:xfrm>
            <a:off x="500034" y="2285992"/>
            <a:ext cx="792961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dirty="0" smtClean="0"/>
              <a:t>   </a:t>
            </a:r>
            <a:r>
              <a:rPr lang="zh-CN" dirty="0"/>
              <a:t>的   次多项式，  为    阶方阵，</a:t>
            </a:r>
            <a:r>
              <a:rPr lang="zh-CN" dirty="0" smtClean="0"/>
              <a:t>称</a:t>
            </a:r>
            <a:r>
              <a:rPr lang="zh-CN" altLang="en-US" dirty="0" smtClean="0"/>
              <a:t>方阵</a:t>
            </a:r>
            <a:endParaRPr lang="zh-CN" dirty="0"/>
          </a:p>
          <a:p>
            <a:pPr eaLnBrk="1" hangingPunct="1"/>
            <a:endParaRPr lang="zh-CN" altLang="zh-CN" b="1" dirty="0"/>
          </a:p>
        </p:txBody>
      </p:sp>
      <p:sp>
        <p:nvSpPr>
          <p:cNvPr id="78856" name="Text Box 7"/>
          <p:cNvSpPr txBox="1">
            <a:spLocks noChangeArrowheads="1"/>
          </p:cNvSpPr>
          <p:nvPr/>
        </p:nvSpPr>
        <p:spPr bwMode="auto">
          <a:xfrm>
            <a:off x="571472" y="3929066"/>
            <a:ext cx="84613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dirty="0">
                <a:latin typeface="宋体" pitchFamily="2" charset="-122"/>
              </a:rPr>
              <a:t>为</a:t>
            </a:r>
            <a:r>
              <a:rPr lang="zh-CN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次多项式</a:t>
            </a:r>
            <a:r>
              <a:rPr lang="zh-CN" dirty="0"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pic>
        <p:nvPicPr>
          <p:cNvPr id="78857" name="图片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500306"/>
            <a:ext cx="269875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8" name="图片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2500306"/>
            <a:ext cx="3175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9" name="图片 1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57582" y="2428868"/>
            <a:ext cx="2921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60" name="图片 2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14838" y="2500306"/>
            <a:ext cx="228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61" name="图片 2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2976" y="3071810"/>
            <a:ext cx="6221229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62" name="Rectangle 13"/>
          <p:cNvSpPr>
            <a:spLocks noChangeArrowheads="1"/>
          </p:cNvSpPr>
          <p:nvPr/>
        </p:nvSpPr>
        <p:spPr bwMode="auto">
          <a:xfrm>
            <a:off x="500034" y="1643050"/>
            <a:ext cx="80010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dirty="0" smtClean="0"/>
              <a:t>设</a:t>
            </a:r>
            <a:r>
              <a:rPr lang="en-US" altLang="zh-CN" dirty="0" smtClean="0"/>
              <a:t>                                                     </a:t>
            </a:r>
            <a:r>
              <a:rPr lang="zh-CN" altLang="en-US" dirty="0" smtClean="0"/>
              <a:t>是关于</a:t>
            </a:r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36607" y="1500174"/>
            <a:ext cx="8678863" cy="1077912"/>
            <a:chOff x="144" y="2044"/>
            <a:chExt cx="5467" cy="679"/>
          </a:xfrm>
        </p:grpSpPr>
        <p:sp>
          <p:nvSpPr>
            <p:cNvPr id="38925" name="Text Box 6"/>
            <p:cNvSpPr txBox="1">
              <a:spLocks noChangeArrowheads="1"/>
            </p:cNvSpPr>
            <p:nvPr/>
          </p:nvSpPr>
          <p:spPr bwMode="auto">
            <a:xfrm>
              <a:off x="144" y="2044"/>
              <a:ext cx="5467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i="1" dirty="0">
                  <a:latin typeface="Times New Roman" pitchFamily="18" charset="0"/>
                </a:rPr>
                <a:t> </a:t>
              </a:r>
              <a:r>
                <a:rPr lang="en-US" altLang="zh-CN" i="1" dirty="0" smtClean="0">
                  <a:latin typeface="Times New Roman" pitchFamily="18" charset="0"/>
                </a:rPr>
                <a:t>A</a:t>
              </a:r>
              <a:r>
                <a:rPr lang="zh-CN" altLang="en-US" dirty="0"/>
                <a:t>的行与列互换得到的矩阵称作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zh-CN" altLang="en-US" dirty="0"/>
                <a:t>的</a:t>
              </a:r>
              <a:r>
                <a:rPr lang="zh-CN" altLang="en-US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转置矩阵</a:t>
              </a:r>
              <a:r>
                <a:rPr lang="zh-CN" altLang="en-US" dirty="0"/>
                <a:t>，</a:t>
              </a:r>
            </a:p>
            <a:p>
              <a:pPr eaLnBrk="1" hangingPunct="1"/>
              <a:r>
                <a:rPr lang="zh-CN" altLang="en-US" dirty="0" smtClean="0"/>
                <a:t>记作  </a:t>
              </a:r>
              <a:r>
                <a:rPr lang="zh-CN" altLang="en-US" dirty="0"/>
                <a:t>。如</a:t>
              </a:r>
            </a:p>
          </p:txBody>
        </p:sp>
        <p:graphicFrame>
          <p:nvGraphicFramePr>
            <p:cNvPr id="38917" name="Object 87"/>
            <p:cNvGraphicFramePr>
              <a:graphicFrameLocks noChangeAspect="1"/>
            </p:cNvGraphicFramePr>
            <p:nvPr/>
          </p:nvGraphicFramePr>
          <p:xfrm>
            <a:off x="672" y="2404"/>
            <a:ext cx="299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54" name="Equation" r:id="rId3" imgW="228600" imgH="190500" progId="Equation.3">
                    <p:embed/>
                  </p:oleObj>
                </mc:Choice>
                <mc:Fallback>
                  <p:oleObj name="Equation" r:id="rId3" imgW="228600" imgH="190500" progId="Equation.3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404"/>
                          <a:ext cx="299" cy="2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2106" name="Object 88"/>
          <p:cNvGraphicFramePr>
            <a:graphicFrameLocks noChangeAspect="1"/>
          </p:cNvGraphicFramePr>
          <p:nvPr/>
        </p:nvGraphicFramePr>
        <p:xfrm>
          <a:off x="611188" y="2738438"/>
          <a:ext cx="3376612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5" name="Equation" r:id="rId5" imgW="1625600" imgH="939800" progId="Equation.3">
                  <p:embed/>
                </p:oleObj>
              </mc:Choice>
              <mc:Fallback>
                <p:oleObj name="Equation" r:id="rId5" imgW="1625600" imgH="939800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738438"/>
                        <a:ext cx="3376612" cy="194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572000" y="2693988"/>
            <a:ext cx="3744913" cy="1993900"/>
            <a:chOff x="2880" y="1270"/>
            <a:chExt cx="2359" cy="1256"/>
          </a:xfrm>
        </p:grpSpPr>
        <p:graphicFrame>
          <p:nvGraphicFramePr>
            <p:cNvPr id="38916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9034179"/>
                </p:ext>
              </p:extLst>
            </p:nvPr>
          </p:nvGraphicFramePr>
          <p:xfrm>
            <a:off x="3167" y="1270"/>
            <a:ext cx="2072" cy="1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56" name="Equation" r:id="rId7" imgW="1663700" imgH="939800" progId="Equation.3">
                    <p:embed/>
                  </p:oleObj>
                </mc:Choice>
                <mc:Fallback>
                  <p:oleObj name="Equation" r:id="rId7" imgW="1663700" imgH="939800" progId="Equation.3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7" y="1270"/>
                          <a:ext cx="2072" cy="125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4" name="Text Box 12"/>
            <p:cNvSpPr txBox="1">
              <a:spLocks noChangeArrowheads="1"/>
            </p:cNvSpPr>
            <p:nvPr/>
          </p:nvSpPr>
          <p:spPr bwMode="auto">
            <a:xfrm>
              <a:off x="2880" y="1719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/>
                <a:t>则</a:t>
              </a:r>
            </a:p>
          </p:txBody>
        </p:sp>
      </p:grpSp>
      <p:sp>
        <p:nvSpPr>
          <p:cNvPr id="38920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五、矩阵的转置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714348" y="857232"/>
            <a:ext cx="15183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1.  </a:t>
            </a:r>
            <a:r>
              <a:rPr kumimoji="1" lang="zh-CN" altLang="en-US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定义</a:t>
            </a:r>
            <a:endParaRPr kumimoji="1" lang="zh-CN" altLang="en-US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292100" y="5181600"/>
            <a:ext cx="5329239" cy="584200"/>
            <a:chOff x="144" y="2044"/>
            <a:chExt cx="3357" cy="368"/>
          </a:xfrm>
        </p:grpSpPr>
        <p:sp>
          <p:nvSpPr>
            <p:cNvPr id="38923" name="Text Box 6"/>
            <p:cNvSpPr txBox="1">
              <a:spLocks noChangeArrowheads="1"/>
            </p:cNvSpPr>
            <p:nvPr/>
          </p:nvSpPr>
          <p:spPr bwMode="auto">
            <a:xfrm>
              <a:off x="144" y="2044"/>
              <a:ext cx="335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i="1" dirty="0">
                  <a:latin typeface="Times New Roman" pitchFamily="18" charset="0"/>
                </a:rPr>
                <a:t>      </a:t>
              </a:r>
              <a:r>
                <a:rPr lang="zh-CN" altLang="en-US" dirty="0">
                  <a:latin typeface="Times New Roman" pitchFamily="18" charset="0"/>
                </a:rPr>
                <a:t>思考：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若             </a:t>
              </a:r>
              <a:r>
                <a:rPr lang="zh-CN" altLang="en-US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,  </a:t>
              </a:r>
              <a:r>
                <a:rPr lang="zh-CN" altLang="en-US" dirty="0" smtClean="0">
                  <a:latin typeface="Times New Roman" pitchFamily="18" charset="0"/>
                  <a:cs typeface="Times New Roman" pitchFamily="18" charset="0"/>
                </a:rPr>
                <a:t>则</a:t>
              </a:r>
              <a:r>
                <a:rPr lang="en-US" altLang="zh-CN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=?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8915" name="Object 90"/>
            <p:cNvGraphicFramePr>
              <a:graphicFrameLocks noChangeAspect="1"/>
            </p:cNvGraphicFramePr>
            <p:nvPr/>
          </p:nvGraphicFramePr>
          <p:xfrm>
            <a:off x="1690" y="2085"/>
            <a:ext cx="798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57" name="Equation" r:id="rId9" imgW="609480" imgH="215640" progId="Equation.DSMT4">
                    <p:embed/>
                  </p:oleObj>
                </mc:Choice>
                <mc:Fallback>
                  <p:oleObj name="Equation" r:id="rId9" imgW="609480" imgH="215640" progId="Equation.DSMT4">
                    <p:embed/>
                    <p:pic>
                      <p:nvPicPr>
                        <p:cNvPr id="0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0" y="2085"/>
                          <a:ext cx="798" cy="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145"/>
          <p:cNvGraphicFramePr>
            <a:graphicFrameLocks noChangeAspect="1"/>
          </p:cNvGraphicFramePr>
          <p:nvPr/>
        </p:nvGraphicFramePr>
        <p:xfrm>
          <a:off x="852488" y="4071942"/>
          <a:ext cx="5557092" cy="1558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4" name="Equation" r:id="rId3" imgW="3352800" imgH="939800" progId="Equation.3">
                  <p:embed/>
                </p:oleObj>
              </mc:Choice>
              <mc:Fallback>
                <p:oleObj name="Equation" r:id="rId3" imgW="3352800" imgH="939800" progId="Equation.3">
                  <p:embed/>
                  <p:pic>
                    <p:nvPicPr>
                      <p:cNvPr id="0" name="Object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4071942"/>
                        <a:ext cx="5557092" cy="15589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2" name="Object 1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650892"/>
              </p:ext>
            </p:extLst>
          </p:nvPr>
        </p:nvGraphicFramePr>
        <p:xfrm>
          <a:off x="1136253" y="1398580"/>
          <a:ext cx="18192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5" name="Equation" r:id="rId5" imgW="876300" imgH="228600" progId="Equation.3">
                  <p:embed/>
                </p:oleObj>
              </mc:Choice>
              <mc:Fallback>
                <p:oleObj name="Equation" r:id="rId5" imgW="876300" imgH="228600" progId="Equation.3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253" y="1398580"/>
                        <a:ext cx="1819275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3" name="Objec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367145"/>
              </p:ext>
            </p:extLst>
          </p:nvPr>
        </p:nvGraphicFramePr>
        <p:xfrm>
          <a:off x="3800078" y="1404930"/>
          <a:ext cx="30321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6" name="Equation" r:id="rId7" imgW="1460500" imgH="228600" progId="Equation.3">
                  <p:embed/>
                </p:oleObj>
              </mc:Choice>
              <mc:Fallback>
                <p:oleObj name="Equation" r:id="rId7" imgW="1460500" imgH="228600" progId="Equation.3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0078" y="1404930"/>
                        <a:ext cx="3032125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4" name="Objec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19214"/>
              </p:ext>
            </p:extLst>
          </p:nvPr>
        </p:nvGraphicFramePr>
        <p:xfrm>
          <a:off x="1115616" y="1943093"/>
          <a:ext cx="20558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7" name="Equation" r:id="rId9" imgW="990600" imgH="228600" progId="Equation.3">
                  <p:embed/>
                </p:oleObj>
              </mc:Choice>
              <mc:Fallback>
                <p:oleObj name="Equation" r:id="rId9" imgW="990600" imgH="228600" progId="Equation.3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943093"/>
                        <a:ext cx="2055812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5" name="Object 1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17345"/>
              </p:ext>
            </p:extLst>
          </p:nvPr>
        </p:nvGraphicFramePr>
        <p:xfrm>
          <a:off x="3800078" y="1955793"/>
          <a:ext cx="24511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8" name="Equation" r:id="rId11" imgW="1181100" imgH="228600" progId="Equation.3">
                  <p:embed/>
                </p:oleObj>
              </mc:Choice>
              <mc:Fallback>
                <p:oleObj name="Equation" r:id="rId11" imgW="1181100" imgH="228600" progId="Equation.3">
                  <p:embed/>
                  <p:pic>
                    <p:nvPicPr>
                      <p:cNvPr id="0" name="Object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0078" y="1955793"/>
                        <a:ext cx="245110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1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五、矩阵的转置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704835" y="785794"/>
            <a:ext cx="182614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. </a:t>
            </a:r>
            <a:r>
              <a:rPr kumimoji="1" lang="zh-CN" altLang="en-US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运算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律</a:t>
            </a:r>
            <a:endParaRPr kumimoji="1" lang="zh-CN" altLang="en-US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1448" name="Text Box 4"/>
          <p:cNvSpPr txBox="1">
            <a:spLocks noChangeArrowheads="1"/>
          </p:cNvSpPr>
          <p:nvPr/>
        </p:nvSpPr>
        <p:spPr bwMode="auto">
          <a:xfrm>
            <a:off x="687388" y="2438400"/>
            <a:ext cx="1005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证明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695450" y="2476500"/>
            <a:ext cx="230383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/>
              <a:t>只证第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(4)</a:t>
            </a:r>
            <a:r>
              <a:rPr lang="zh-CN" altLang="en-US" dirty="0"/>
              <a:t>式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928688" y="3000376"/>
            <a:ext cx="6167438" cy="1087438"/>
            <a:chOff x="343" y="712"/>
            <a:chExt cx="3885" cy="685"/>
          </a:xfrm>
        </p:grpSpPr>
        <p:sp>
          <p:nvSpPr>
            <p:cNvPr id="39959" name="Text Box 6"/>
            <p:cNvSpPr txBox="1">
              <a:spLocks noChangeArrowheads="1"/>
            </p:cNvSpPr>
            <p:nvPr/>
          </p:nvSpPr>
          <p:spPr bwMode="auto">
            <a:xfrm>
              <a:off x="343" y="712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dirty="0"/>
                <a:t>设</a:t>
              </a:r>
            </a:p>
          </p:txBody>
        </p:sp>
        <p:graphicFrame>
          <p:nvGraphicFramePr>
            <p:cNvPr id="39947" name="Object 141"/>
            <p:cNvGraphicFramePr>
              <a:graphicFrameLocks noChangeAspect="1"/>
            </p:cNvGraphicFramePr>
            <p:nvPr/>
          </p:nvGraphicFramePr>
          <p:xfrm>
            <a:off x="658" y="757"/>
            <a:ext cx="1046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69" name="Equation" r:id="rId13" imgW="774364" imgH="241195" progId="Equation.3">
                    <p:embed/>
                  </p:oleObj>
                </mc:Choice>
                <mc:Fallback>
                  <p:oleObj name="Equation" r:id="rId13" imgW="774364" imgH="241195" progId="Equation.3">
                    <p:embed/>
                    <p:pic>
                      <p:nvPicPr>
                        <p:cNvPr id="0" name="Object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" y="757"/>
                          <a:ext cx="1046" cy="3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8" name="Object 142"/>
            <p:cNvGraphicFramePr>
              <a:graphicFrameLocks noChangeAspect="1"/>
            </p:cNvGraphicFramePr>
            <p:nvPr/>
          </p:nvGraphicFramePr>
          <p:xfrm>
            <a:off x="1738" y="775"/>
            <a:ext cx="98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70" name="Equation" r:id="rId15" imgW="748975" imgH="241195" progId="Equation.3">
                    <p:embed/>
                  </p:oleObj>
                </mc:Choice>
                <mc:Fallback>
                  <p:oleObj name="Equation" r:id="rId15" imgW="748975" imgH="241195" progId="Equation.3">
                    <p:embed/>
                    <p:pic>
                      <p:nvPicPr>
                        <p:cNvPr id="0" name="Object 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8" y="775"/>
                          <a:ext cx="983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9" name="Object 143"/>
            <p:cNvGraphicFramePr>
              <a:graphicFrameLocks noChangeAspect="1"/>
            </p:cNvGraphicFramePr>
            <p:nvPr/>
          </p:nvGraphicFramePr>
          <p:xfrm>
            <a:off x="2728" y="783"/>
            <a:ext cx="150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71" name="Equation" r:id="rId17" imgW="1143000" imgH="241300" progId="Equation.3">
                    <p:embed/>
                  </p:oleObj>
                </mc:Choice>
                <mc:Fallback>
                  <p:oleObj name="Equation" r:id="rId17" imgW="1143000" imgH="241300" progId="Equation.3">
                    <p:embed/>
                    <p:pic>
                      <p:nvPicPr>
                        <p:cNvPr id="0" name="Object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8" y="783"/>
                          <a:ext cx="1500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0" name="Object 144"/>
            <p:cNvGraphicFramePr>
              <a:graphicFrameLocks noChangeAspect="1"/>
            </p:cNvGraphicFramePr>
            <p:nvPr/>
          </p:nvGraphicFramePr>
          <p:xfrm>
            <a:off x="432" y="1063"/>
            <a:ext cx="1666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72" name="Equation" r:id="rId19" imgW="1269449" imgH="253890" progId="Equation.3">
                    <p:embed/>
                  </p:oleObj>
                </mc:Choice>
                <mc:Fallback>
                  <p:oleObj name="Equation" r:id="rId19" imgW="1269449" imgH="253890" progId="Equation.3">
                    <p:embed/>
                    <p:pic>
                      <p:nvPicPr>
                        <p:cNvPr id="0" name="Object 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1063"/>
                          <a:ext cx="1666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3571868" y="3571875"/>
            <a:ext cx="1261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 smtClean="0"/>
              <a:t>，要</a:t>
            </a:r>
            <a:r>
              <a:rPr lang="zh-CN" altLang="en-US" sz="2800" dirty="0"/>
              <a:t>证</a:t>
            </a:r>
          </a:p>
        </p:txBody>
      </p:sp>
      <p:graphicFrame>
        <p:nvGraphicFramePr>
          <p:cNvPr id="133144" name="Object 108"/>
          <p:cNvGraphicFramePr>
            <a:graphicFrameLocks noChangeAspect="1"/>
          </p:cNvGraphicFramePr>
          <p:nvPr/>
        </p:nvGraphicFramePr>
        <p:xfrm>
          <a:off x="4000500" y="5000636"/>
          <a:ext cx="5108400" cy="1455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3" name="Equation" r:id="rId21" imgW="3302000" imgH="939800" progId="Equation.3">
                  <p:embed/>
                </p:oleObj>
              </mc:Choice>
              <mc:Fallback>
                <p:oleObj name="Equation" r:id="rId21" imgW="3302000" imgH="939800" progId="Equation.3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5000636"/>
                        <a:ext cx="5108400" cy="14557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9" name="Object 109"/>
          <p:cNvGraphicFramePr>
            <a:graphicFrameLocks noGrp="1" noChangeAspect="1"/>
          </p:cNvGraphicFramePr>
          <p:nvPr/>
        </p:nvGraphicFramePr>
        <p:xfrm>
          <a:off x="4714875" y="3546475"/>
          <a:ext cx="122396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4" name="Equation" r:id="rId23" imgW="495085" imgH="241195" progId="Equation.3">
                  <p:embed/>
                </p:oleObj>
              </mc:Choice>
              <mc:Fallback>
                <p:oleObj name="Equation" r:id="rId23" imgW="495085" imgH="241195" progId="Equation.3">
                  <p:embed/>
                  <p:pic>
                    <p:nvPicPr>
                      <p:cNvPr id="0" name="Object 10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3546475"/>
                        <a:ext cx="1223963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11"/>
          <p:cNvGraphicFramePr>
            <a:graphicFrameLocks noChangeAspect="1"/>
          </p:cNvGraphicFramePr>
          <p:nvPr/>
        </p:nvGraphicFramePr>
        <p:xfrm>
          <a:off x="928688" y="6007100"/>
          <a:ext cx="153828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5" name="Equation" r:id="rId25" imgW="622030" imgH="228501" progId="Equation.3">
                  <p:embed/>
                </p:oleObj>
              </mc:Choice>
              <mc:Fallback>
                <p:oleObj name="Equation" r:id="rId25" imgW="622030" imgH="228501" progId="Equation.3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6007100"/>
                        <a:ext cx="1538287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2571750" y="6000770"/>
            <a:ext cx="3071813" cy="571501"/>
            <a:chOff x="1514" y="1215"/>
            <a:chExt cx="1716" cy="360"/>
          </a:xfrm>
        </p:grpSpPr>
        <p:graphicFrame>
          <p:nvGraphicFramePr>
            <p:cNvPr id="39946" name="Object 112"/>
            <p:cNvGraphicFramePr>
              <a:graphicFrameLocks noChangeAspect="1"/>
            </p:cNvGraphicFramePr>
            <p:nvPr/>
          </p:nvGraphicFramePr>
          <p:xfrm>
            <a:off x="1873" y="1254"/>
            <a:ext cx="1357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76" name="公式" r:id="rId27" imgW="965200" imgH="228600" progId="Equation.3">
                    <p:embed/>
                  </p:oleObj>
                </mc:Choice>
                <mc:Fallback>
                  <p:oleObj name="公式" r:id="rId27" imgW="965200" imgH="228600" progId="Equation.3">
                    <p:embed/>
                    <p:pic>
                      <p:nvPicPr>
                        <p:cNvPr id="0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3" y="1254"/>
                          <a:ext cx="1357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8" name="Text Box 12"/>
            <p:cNvSpPr txBox="1">
              <a:spLocks noChangeArrowheads="1"/>
            </p:cNvSpPr>
            <p:nvPr/>
          </p:nvSpPr>
          <p:spPr bwMode="auto">
            <a:xfrm>
              <a:off x="1514" y="1215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/>
                <a:t>即</a:t>
              </a:r>
            </a:p>
          </p:txBody>
        </p:sp>
      </p:grpSp>
      <p:graphicFrame>
        <p:nvGraphicFramePr>
          <p:cNvPr id="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190280"/>
              </p:ext>
            </p:extLst>
          </p:nvPr>
        </p:nvGraphicFramePr>
        <p:xfrm>
          <a:off x="6760765" y="1928802"/>
          <a:ext cx="18192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7" name="Equation" r:id="rId29" imgW="876240" imgH="228600" progId="Equation.DSMT4">
                  <p:embed/>
                </p:oleObj>
              </mc:Choice>
              <mc:Fallback>
                <p:oleObj name="Equation" r:id="rId29" imgW="876240" imgH="2286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0765" y="1928802"/>
                        <a:ext cx="1819275" cy="4730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CC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8" grpId="0"/>
      <p:bldP spid="18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033" name="Group 9"/>
          <p:cNvGraphicFramePr>
            <a:graphicFrameLocks noGrp="1"/>
          </p:cNvGraphicFramePr>
          <p:nvPr/>
        </p:nvGraphicFramePr>
        <p:xfrm>
          <a:off x="833438" y="1982788"/>
          <a:ext cx="3448050" cy="1685925"/>
        </p:xfrm>
        <a:graphic>
          <a:graphicData uri="http://schemas.openxmlformats.org/drawingml/2006/table">
            <a:tbl>
              <a:tblPr/>
              <a:tblGrid>
                <a:gridCol w="860425"/>
                <a:gridCol w="863600"/>
                <a:gridCol w="863600"/>
                <a:gridCol w="860425"/>
              </a:tblGrid>
              <a:tr h="3508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产品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发到各商场的数量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48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甲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200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180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190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乙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120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9057" name="Rectangle 33"/>
          <p:cNvSpPr>
            <a:spLocks noChangeArrowheads="1"/>
          </p:cNvSpPr>
          <p:nvPr/>
        </p:nvSpPr>
        <p:spPr bwMode="auto">
          <a:xfrm>
            <a:off x="1909763" y="3708400"/>
            <a:ext cx="1343025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第一次 </a:t>
            </a:r>
          </a:p>
        </p:txBody>
      </p:sp>
      <p:graphicFrame>
        <p:nvGraphicFramePr>
          <p:cNvPr id="129058" name="Group 34"/>
          <p:cNvGraphicFramePr>
            <a:graphicFrameLocks noGrp="1"/>
          </p:cNvGraphicFramePr>
          <p:nvPr/>
        </p:nvGraphicFramePr>
        <p:xfrm>
          <a:off x="4694238" y="1984375"/>
          <a:ext cx="3448050" cy="1685925"/>
        </p:xfrm>
        <a:graphic>
          <a:graphicData uri="http://schemas.openxmlformats.org/drawingml/2006/table">
            <a:tbl>
              <a:tblPr/>
              <a:tblGrid>
                <a:gridCol w="860425"/>
                <a:gridCol w="863600"/>
                <a:gridCol w="863600"/>
                <a:gridCol w="860425"/>
              </a:tblGrid>
              <a:tr h="3508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产品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发到各商场的数量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48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甲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220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185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200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乙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105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120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110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9082" name="Rectangle 58"/>
          <p:cNvSpPr>
            <a:spLocks noChangeArrowheads="1"/>
          </p:cNvSpPr>
          <p:nvPr/>
        </p:nvSpPr>
        <p:spPr bwMode="auto">
          <a:xfrm>
            <a:off x="5770563" y="3709988"/>
            <a:ext cx="1343025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第二次 </a:t>
            </a:r>
          </a:p>
        </p:txBody>
      </p:sp>
      <p:graphicFrame>
        <p:nvGraphicFramePr>
          <p:cNvPr id="129083" name="Group 59"/>
          <p:cNvGraphicFramePr>
            <a:graphicFrameLocks noGrp="1"/>
          </p:cNvGraphicFramePr>
          <p:nvPr/>
        </p:nvGraphicFramePr>
        <p:xfrm>
          <a:off x="2767013" y="4327525"/>
          <a:ext cx="3448050" cy="1685925"/>
        </p:xfrm>
        <a:graphic>
          <a:graphicData uri="http://schemas.openxmlformats.org/drawingml/2006/table">
            <a:tbl>
              <a:tblPr/>
              <a:tblGrid>
                <a:gridCol w="860425"/>
                <a:gridCol w="863600"/>
                <a:gridCol w="863600"/>
                <a:gridCol w="860425"/>
              </a:tblGrid>
              <a:tr h="3508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产品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发到各商场的数量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48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甲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乙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9107" name="Rectangle 83"/>
          <p:cNvSpPr>
            <a:spLocks noChangeArrowheads="1"/>
          </p:cNvSpPr>
          <p:nvPr/>
        </p:nvSpPr>
        <p:spPr bwMode="auto">
          <a:xfrm>
            <a:off x="896938" y="4843463"/>
            <a:ext cx="1819275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两次累计</a:t>
            </a: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: </a:t>
            </a:r>
          </a:p>
        </p:txBody>
      </p:sp>
      <p:sp>
        <p:nvSpPr>
          <p:cNvPr id="129108" name="Rectangle 84"/>
          <p:cNvSpPr>
            <a:spLocks noChangeArrowheads="1"/>
          </p:cNvSpPr>
          <p:nvPr/>
        </p:nvSpPr>
        <p:spPr bwMode="auto">
          <a:xfrm>
            <a:off x="3706813" y="5068888"/>
            <a:ext cx="80645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420 </a:t>
            </a:r>
          </a:p>
        </p:txBody>
      </p:sp>
      <p:sp>
        <p:nvSpPr>
          <p:cNvPr id="129109" name="Rectangle 85"/>
          <p:cNvSpPr>
            <a:spLocks noChangeArrowheads="1"/>
          </p:cNvSpPr>
          <p:nvPr/>
        </p:nvSpPr>
        <p:spPr bwMode="auto">
          <a:xfrm>
            <a:off x="4541838" y="5067300"/>
            <a:ext cx="80645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365 </a:t>
            </a:r>
          </a:p>
        </p:txBody>
      </p:sp>
      <p:sp>
        <p:nvSpPr>
          <p:cNvPr id="129110" name="Rectangle 86"/>
          <p:cNvSpPr>
            <a:spLocks noChangeArrowheads="1"/>
          </p:cNvSpPr>
          <p:nvPr/>
        </p:nvSpPr>
        <p:spPr bwMode="auto">
          <a:xfrm>
            <a:off x="5430838" y="5067300"/>
            <a:ext cx="80645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390 </a:t>
            </a:r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2132013" y="3602038"/>
            <a:ext cx="3819525" cy="2417762"/>
            <a:chOff x="1608" y="2677"/>
            <a:chExt cx="2405" cy="1523"/>
          </a:xfrm>
        </p:grpSpPr>
        <p:sp>
          <p:nvSpPr>
            <p:cNvPr id="63572" name="Freeform 88"/>
            <p:cNvSpPr>
              <a:spLocks/>
            </p:cNvSpPr>
            <p:nvPr/>
          </p:nvSpPr>
          <p:spPr bwMode="auto">
            <a:xfrm>
              <a:off x="1608" y="2684"/>
              <a:ext cx="1228" cy="1259"/>
            </a:xfrm>
            <a:custGeom>
              <a:avLst/>
              <a:gdLst>
                <a:gd name="T0" fmla="*/ 0 w 1228"/>
                <a:gd name="T1" fmla="*/ 0 h 1259"/>
                <a:gd name="T2" fmla="*/ 1228 w 1228"/>
                <a:gd name="T3" fmla="*/ 1259 h 1259"/>
                <a:gd name="T4" fmla="*/ 0 60000 65536"/>
                <a:gd name="T5" fmla="*/ 0 60000 65536"/>
                <a:gd name="T6" fmla="*/ 0 w 1228"/>
                <a:gd name="T7" fmla="*/ 0 h 1259"/>
                <a:gd name="T8" fmla="*/ 1228 w 1228"/>
                <a:gd name="T9" fmla="*/ 1259 h 12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28" h="1259">
                  <a:moveTo>
                    <a:pt x="0" y="0"/>
                  </a:moveTo>
                  <a:lnTo>
                    <a:pt x="1228" y="1259"/>
                  </a:lnTo>
                </a:path>
              </a:pathLst>
            </a:custGeom>
            <a:noFill/>
            <a:ln w="19050">
              <a:solidFill>
                <a:srgbClr val="FF33CC"/>
              </a:solidFill>
              <a:prstDash val="dash"/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73" name="Freeform 89"/>
            <p:cNvSpPr>
              <a:spLocks/>
            </p:cNvSpPr>
            <p:nvPr/>
          </p:nvSpPr>
          <p:spPr bwMode="auto">
            <a:xfrm>
              <a:off x="2836" y="2677"/>
              <a:ext cx="1177" cy="1260"/>
            </a:xfrm>
            <a:custGeom>
              <a:avLst/>
              <a:gdLst>
                <a:gd name="T0" fmla="*/ 1177 w 1177"/>
                <a:gd name="T1" fmla="*/ 0 h 1260"/>
                <a:gd name="T2" fmla="*/ 0 w 1177"/>
                <a:gd name="T3" fmla="*/ 1260 h 1260"/>
                <a:gd name="T4" fmla="*/ 0 60000 65536"/>
                <a:gd name="T5" fmla="*/ 0 60000 65536"/>
                <a:gd name="T6" fmla="*/ 0 w 1177"/>
                <a:gd name="T7" fmla="*/ 0 h 1260"/>
                <a:gd name="T8" fmla="*/ 1177 w 1177"/>
                <a:gd name="T9" fmla="*/ 1260 h 12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77" h="1260">
                  <a:moveTo>
                    <a:pt x="1177" y="0"/>
                  </a:moveTo>
                  <a:lnTo>
                    <a:pt x="0" y="1260"/>
                  </a:lnTo>
                </a:path>
              </a:pathLst>
            </a:custGeom>
            <a:noFill/>
            <a:ln w="19050">
              <a:solidFill>
                <a:srgbClr val="FF33CC"/>
              </a:solidFill>
              <a:prstDash val="dash"/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14" name="Rectangle 90"/>
            <p:cNvSpPr>
              <a:spLocks noChangeArrowheads="1"/>
            </p:cNvSpPr>
            <p:nvPr/>
          </p:nvSpPr>
          <p:spPr bwMode="auto">
            <a:xfrm>
              <a:off x="2607" y="3873"/>
              <a:ext cx="513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solidFill>
                    <a:srgbClr val="FF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205 </a:t>
              </a:r>
            </a:p>
          </p:txBody>
        </p:sp>
      </p:grp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76200" y="1343025"/>
            <a:ext cx="1008063" cy="584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引例</a:t>
            </a:r>
            <a:endParaRPr kumimoji="1"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533400" y="762000"/>
            <a:ext cx="28527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⒈  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</a:rPr>
              <a:t>矩阵的加法</a:t>
            </a:r>
          </a:p>
        </p:txBody>
      </p:sp>
      <p:sp>
        <p:nvSpPr>
          <p:cNvPr id="63571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二、矩阵的线性运算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371600" y="827098"/>
            <a:ext cx="6234113" cy="1531937"/>
            <a:chOff x="793" y="1162"/>
            <a:chExt cx="3927" cy="965"/>
          </a:xfrm>
        </p:grpSpPr>
        <p:grpSp>
          <p:nvGrpSpPr>
            <p:cNvPr id="40972" name="Group 22"/>
            <p:cNvGrpSpPr>
              <a:grpSpLocks/>
            </p:cNvGrpSpPr>
            <p:nvPr/>
          </p:nvGrpSpPr>
          <p:grpSpPr bwMode="auto">
            <a:xfrm>
              <a:off x="793" y="1162"/>
              <a:ext cx="3416" cy="965"/>
              <a:chOff x="1052" y="2420"/>
              <a:chExt cx="3416" cy="965"/>
            </a:xfrm>
          </p:grpSpPr>
          <p:sp>
            <p:nvSpPr>
              <p:cNvPr id="40973" name="Text Box 15"/>
              <p:cNvSpPr txBox="1">
                <a:spLocks noChangeArrowheads="1"/>
              </p:cNvSpPr>
              <p:nvPr/>
            </p:nvSpPr>
            <p:spPr bwMode="auto">
              <a:xfrm>
                <a:off x="1052" y="2695"/>
                <a:ext cx="3416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/>
                  <a:t>已知           ，                 ，求</a:t>
                </a:r>
              </a:p>
            </p:txBody>
          </p:sp>
          <p:graphicFrame>
            <p:nvGraphicFramePr>
              <p:cNvPr id="40964" name="Object 110"/>
              <p:cNvGraphicFramePr>
                <a:graphicFrameLocks noChangeAspect="1"/>
              </p:cNvGraphicFramePr>
              <p:nvPr/>
            </p:nvGraphicFramePr>
            <p:xfrm>
              <a:off x="1575" y="2420"/>
              <a:ext cx="827" cy="9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07" name="Equation" r:id="rId3" imgW="609336" imgH="710891" progId="Equation.3">
                      <p:embed/>
                    </p:oleObj>
                  </mc:Choice>
                  <mc:Fallback>
                    <p:oleObj name="Equation" r:id="rId3" imgW="609336" imgH="710891" progId="Equation.3">
                      <p:embed/>
                      <p:pic>
                        <p:nvPicPr>
                          <p:cNvPr id="0" name="Object 1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75" y="2420"/>
                            <a:ext cx="827" cy="9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965" name="Object 111"/>
              <p:cNvGraphicFramePr>
                <a:graphicFrameLocks noChangeAspect="1"/>
              </p:cNvGraphicFramePr>
              <p:nvPr/>
            </p:nvGraphicFramePr>
            <p:xfrm>
              <a:off x="2562" y="2750"/>
              <a:ext cx="1344" cy="2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08" name="Equation" r:id="rId5" imgW="990170" imgH="215806" progId="Equation.3">
                      <p:embed/>
                    </p:oleObj>
                  </mc:Choice>
                  <mc:Fallback>
                    <p:oleObj name="Equation" r:id="rId5" imgW="990170" imgH="215806" progId="Equation.3">
                      <p:embed/>
                      <p:pic>
                        <p:nvPicPr>
                          <p:cNvPr id="0" name="Object 1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62" y="2750"/>
                            <a:ext cx="1344" cy="29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0963" name="Object 112"/>
            <p:cNvGraphicFramePr>
              <a:graphicFrameLocks noChangeAspect="1"/>
            </p:cNvGraphicFramePr>
            <p:nvPr/>
          </p:nvGraphicFramePr>
          <p:xfrm>
            <a:off x="4134" y="1472"/>
            <a:ext cx="586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9" name="Equation" r:id="rId7" imgW="431613" imgH="228501" progId="Equation.3">
                    <p:embed/>
                  </p:oleObj>
                </mc:Choice>
                <mc:Fallback>
                  <p:oleObj name="Equation" r:id="rId7" imgW="431613" imgH="228501" progId="Equation.3">
                    <p:embed/>
                    <p:pic>
                      <p:nvPicPr>
                        <p:cNvPr id="0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4" y="1472"/>
                          <a:ext cx="586" cy="3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6216" name="Text Box 24"/>
          <p:cNvSpPr txBox="1">
            <a:spLocks noChangeArrowheads="1"/>
          </p:cNvSpPr>
          <p:nvPr/>
        </p:nvSpPr>
        <p:spPr bwMode="auto">
          <a:xfrm>
            <a:off x="642910" y="2357430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解</a:t>
            </a:r>
          </a:p>
        </p:txBody>
      </p:sp>
      <p:sp>
        <p:nvSpPr>
          <p:cNvPr id="136217" name="Text Box 25"/>
          <p:cNvSpPr txBox="1">
            <a:spLocks noChangeArrowheads="1"/>
          </p:cNvSpPr>
          <p:nvPr/>
        </p:nvSpPr>
        <p:spPr bwMode="auto">
          <a:xfrm>
            <a:off x="1357290" y="2409822"/>
            <a:ext cx="1005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法一</a:t>
            </a:r>
          </a:p>
        </p:txBody>
      </p:sp>
      <p:graphicFrame>
        <p:nvGraphicFramePr>
          <p:cNvPr id="136219" name="Object 113"/>
          <p:cNvGraphicFramePr>
            <a:graphicFrameLocks noChangeAspect="1"/>
          </p:cNvGraphicFramePr>
          <p:nvPr/>
        </p:nvGraphicFramePr>
        <p:xfrm>
          <a:off x="1714480" y="3000372"/>
          <a:ext cx="5583237" cy="158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0" name="Equation" r:id="rId9" imgW="2501900" imgH="711200" progId="Equation.3">
                  <p:embed/>
                </p:oleObj>
              </mc:Choice>
              <mc:Fallback>
                <p:oleObj name="Equation" r:id="rId9" imgW="2501900" imgH="711200" progId="Equation.3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3000372"/>
                        <a:ext cx="5583237" cy="1582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557190" y="1263660"/>
            <a:ext cx="8001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1</a:t>
            </a:r>
          </a:p>
        </p:txBody>
      </p:sp>
      <p:sp>
        <p:nvSpPr>
          <p:cNvPr id="40970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五、矩阵的转置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316019" y="4552961"/>
            <a:ext cx="54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/>
              <a:t>则</a:t>
            </a:r>
          </a:p>
        </p:txBody>
      </p:sp>
      <p:graphicFrame>
        <p:nvGraphicFramePr>
          <p:cNvPr id="15" name="Object 65"/>
          <p:cNvGraphicFramePr>
            <a:graphicFrameLocks noGrp="1" noChangeAspect="1"/>
          </p:cNvGraphicFramePr>
          <p:nvPr>
            <p:ph/>
          </p:nvPr>
        </p:nvGraphicFramePr>
        <p:xfrm>
          <a:off x="1500166" y="4643446"/>
          <a:ext cx="6264275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1" name="Equation" r:id="rId11" imgW="2743200" imgH="736600" progId="Equation.3">
                  <p:embed/>
                </p:oleObj>
              </mc:Choice>
              <mc:Fallback>
                <p:oleObj name="Equation" r:id="rId11" imgW="2743200" imgH="736600" progId="Equation.3">
                  <p:embed/>
                  <p:pic>
                    <p:nvPicPr>
                      <p:cNvPr id="0" name="Object 6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4643446"/>
                        <a:ext cx="6264275" cy="167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6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6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17" grpId="0"/>
      <p:bldP spid="19" grpId="0"/>
      <p:bldP spid="1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74" name="Text Box 10"/>
          <p:cNvSpPr txBox="1">
            <a:spLocks noChangeArrowheads="1"/>
          </p:cNvSpPr>
          <p:nvPr/>
        </p:nvSpPr>
        <p:spPr bwMode="auto">
          <a:xfrm>
            <a:off x="622275" y="811989"/>
            <a:ext cx="1005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法二</a:t>
            </a:r>
          </a:p>
        </p:txBody>
      </p:sp>
      <p:graphicFrame>
        <p:nvGraphicFramePr>
          <p:cNvPr id="139275" name="Object 66"/>
          <p:cNvGraphicFramePr>
            <a:graphicFrameLocks noChangeAspect="1"/>
          </p:cNvGraphicFramePr>
          <p:nvPr/>
        </p:nvGraphicFramePr>
        <p:xfrm>
          <a:off x="906463" y="1071546"/>
          <a:ext cx="7481887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3" name="Equation" r:id="rId3" imgW="3276600" imgH="711200" progId="Equation.3">
                  <p:embed/>
                </p:oleObj>
              </mc:Choice>
              <mc:Fallback>
                <p:oleObj name="Equation" r:id="rId3" imgW="3276600" imgH="71120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1071546"/>
                        <a:ext cx="7481887" cy="162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96" name="Text Box 32"/>
          <p:cNvSpPr txBox="1">
            <a:spLocks noChangeArrowheads="1"/>
          </p:cNvSpPr>
          <p:nvPr/>
        </p:nvSpPr>
        <p:spPr bwMode="auto">
          <a:xfrm>
            <a:off x="428596" y="2571744"/>
            <a:ext cx="8001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285906" y="2500306"/>
            <a:ext cx="7715250" cy="1162049"/>
            <a:chOff x="832" y="2814"/>
            <a:chExt cx="4860" cy="732"/>
          </a:xfrm>
        </p:grpSpPr>
        <p:sp>
          <p:nvSpPr>
            <p:cNvPr id="41995" name="Rectangle 29"/>
            <p:cNvSpPr>
              <a:spLocks noChangeArrowheads="1"/>
            </p:cNvSpPr>
            <p:nvPr/>
          </p:nvSpPr>
          <p:spPr bwMode="auto">
            <a:xfrm>
              <a:off x="832" y="2886"/>
              <a:ext cx="3493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150000"/>
                </a:spcBef>
              </a:pPr>
              <a:r>
                <a:rPr lang="zh-CN" altLang="en-US" dirty="0">
                  <a:latin typeface="Times New Roman" pitchFamily="18" charset="0"/>
                </a:rPr>
                <a:t>已知</a:t>
              </a:r>
              <a:r>
                <a:rPr lang="zh-CN" altLang="en-US" dirty="0" smtClean="0">
                  <a:latin typeface="Times New Roman" pitchFamily="18" charset="0"/>
                </a:rPr>
                <a:t>矩阵                                   </a:t>
              </a:r>
              <a:endParaRPr lang="zh-CN" altLang="en-US" dirty="0">
                <a:latin typeface="Times New Roman" pitchFamily="18" charset="0"/>
              </a:endParaRPr>
            </a:p>
          </p:txBody>
        </p:sp>
        <p:graphicFrame>
          <p:nvGraphicFramePr>
            <p:cNvPr id="41988" name="Object 67"/>
            <p:cNvGraphicFramePr>
              <a:graphicFrameLocks noChangeAspect="1"/>
            </p:cNvGraphicFramePr>
            <p:nvPr/>
          </p:nvGraphicFramePr>
          <p:xfrm>
            <a:off x="1935" y="2814"/>
            <a:ext cx="1922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24" name="Equation" r:id="rId5" imgW="1485720" imgH="393480" progId="Equation.DSMT4">
                    <p:embed/>
                  </p:oleObj>
                </mc:Choice>
                <mc:Fallback>
                  <p:oleObj name="Equation" r:id="rId5" imgW="1485720" imgH="393480" progId="Equation.DSMT4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5" y="2814"/>
                          <a:ext cx="1922" cy="5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6" name="Rectangle 31"/>
            <p:cNvSpPr>
              <a:spLocks noChangeArrowheads="1"/>
            </p:cNvSpPr>
            <p:nvPr/>
          </p:nvSpPr>
          <p:spPr bwMode="auto">
            <a:xfrm>
              <a:off x="3780" y="2907"/>
              <a:ext cx="19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150000"/>
                </a:spcBef>
              </a:pPr>
              <a:r>
                <a:rPr lang="zh-CN" altLang="en-US" dirty="0">
                  <a:latin typeface="Times New Roman" pitchFamily="18" charset="0"/>
                </a:rPr>
                <a:t>，又矩阵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=</a:t>
              </a:r>
              <a:r>
                <a:rPr lang="en-US" altLang="zh-CN" i="1" dirty="0">
                  <a:latin typeface="Times New Roman" pitchFamily="18" charset="0"/>
                </a:rPr>
                <a:t>B</a:t>
              </a:r>
              <a:r>
                <a:rPr lang="en-US" altLang="zh-CN" baseline="30000" dirty="0">
                  <a:latin typeface="Times New Roman" pitchFamily="18" charset="0"/>
                </a:rPr>
                <a:t>T</a:t>
              </a:r>
              <a:r>
                <a:rPr lang="en-US" altLang="zh-CN" i="1" dirty="0">
                  <a:latin typeface="Times New Roman" pitchFamily="18" charset="0"/>
                </a:rPr>
                <a:t>C</a:t>
              </a:r>
              <a:r>
                <a:rPr lang="zh-CN" altLang="en-US" dirty="0">
                  <a:latin typeface="Times New Roman" pitchFamily="18" charset="0"/>
                </a:rPr>
                <a:t>，</a:t>
              </a:r>
            </a:p>
          </p:txBody>
        </p:sp>
        <p:sp>
          <p:nvSpPr>
            <p:cNvPr id="41997" name="Rectangle 33"/>
            <p:cNvSpPr>
              <a:spLocks noChangeArrowheads="1"/>
            </p:cNvSpPr>
            <p:nvPr/>
          </p:nvSpPr>
          <p:spPr bwMode="auto">
            <a:xfrm>
              <a:off x="844" y="3219"/>
              <a:ext cx="12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150000"/>
                </a:spcBef>
              </a:pPr>
              <a:r>
                <a:rPr lang="zh-CN" altLang="en-US" dirty="0">
                  <a:latin typeface="Times New Roman" pitchFamily="18" charset="0"/>
                </a:rPr>
                <a:t>求</a:t>
              </a:r>
              <a:r>
                <a:rPr lang="en-US" altLang="zh-CN" i="1" dirty="0">
                  <a:latin typeface="Times New Roman" pitchFamily="18" charset="0"/>
                </a:rPr>
                <a:t>A</a:t>
              </a:r>
              <a:r>
                <a:rPr lang="en-US" altLang="zh-CN" i="1" baseline="30000" dirty="0">
                  <a:latin typeface="Times New Roman" pitchFamily="18" charset="0"/>
                </a:rPr>
                <a:t>n</a:t>
              </a:r>
              <a:r>
                <a:rPr lang="zh-CN" altLang="en-US" dirty="0">
                  <a:latin typeface="Times New Roman" pitchFamily="18" charset="0"/>
                </a:rPr>
                <a:t>。</a:t>
              </a:r>
            </a:p>
          </p:txBody>
        </p:sp>
      </p:grpSp>
      <p:sp>
        <p:nvSpPr>
          <p:cNvPr id="41993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五、矩阵的转置</a:t>
            </a:r>
          </a:p>
        </p:txBody>
      </p:sp>
      <p:graphicFrame>
        <p:nvGraphicFramePr>
          <p:cNvPr id="149523" name="Object 65"/>
          <p:cNvGraphicFramePr>
            <a:graphicFrameLocks noChangeAspect="1"/>
          </p:cNvGraphicFramePr>
          <p:nvPr/>
        </p:nvGraphicFramePr>
        <p:xfrm>
          <a:off x="1071538" y="3749696"/>
          <a:ext cx="511175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5" name="Equation" r:id="rId7" imgW="2374900" imgH="1244600" progId="Equation.DSMT4">
                  <p:embed/>
                </p:oleObj>
              </mc:Choice>
              <mc:Fallback>
                <p:oleObj name="Equation" r:id="rId7" imgW="2374900" imgH="124460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3749696"/>
                        <a:ext cx="5111750" cy="267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5" name="Object 66"/>
          <p:cNvGraphicFramePr>
            <a:graphicFrameLocks noChangeAspect="1"/>
          </p:cNvGraphicFramePr>
          <p:nvPr/>
        </p:nvGraphicFramePr>
        <p:xfrm>
          <a:off x="6459513" y="3651271"/>
          <a:ext cx="2460625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6" name="Equation" r:id="rId9" imgW="1143000" imgH="1282700" progId="Equation.DSMT4">
                  <p:embed/>
                </p:oleObj>
              </mc:Choice>
              <mc:Fallback>
                <p:oleObj name="Equation" r:id="rId9" imgW="1143000" imgH="12827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9513" y="3651271"/>
                        <a:ext cx="2460625" cy="276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500034" y="3929066"/>
            <a:ext cx="1005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4" grpId="0"/>
      <p:bldP spid="139296" grpId="0"/>
      <p:bldP spid="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26" name="Text Box 22"/>
          <p:cNvSpPr txBox="1">
            <a:spLocks noChangeArrowheads="1"/>
          </p:cNvSpPr>
          <p:nvPr/>
        </p:nvSpPr>
        <p:spPr bwMode="auto">
          <a:xfrm>
            <a:off x="539750" y="785794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解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49527" name="Rectangle 23"/>
          <p:cNvSpPr>
            <a:spLocks noChangeArrowheads="1"/>
          </p:cNvSpPr>
          <p:nvPr/>
        </p:nvSpPr>
        <p:spPr bwMode="auto">
          <a:xfrm>
            <a:off x="1171575" y="795319"/>
            <a:ext cx="6208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Times New Roman" pitchFamily="18" charset="0"/>
              </a:rPr>
              <a:t>利用矩阵乘法满足结合律</a:t>
            </a:r>
          </a:p>
        </p:txBody>
      </p:sp>
      <p:graphicFrame>
        <p:nvGraphicFramePr>
          <p:cNvPr id="149528" name="Object 67"/>
          <p:cNvGraphicFramePr>
            <a:graphicFrameLocks noChangeAspect="1"/>
          </p:cNvGraphicFramePr>
          <p:nvPr/>
        </p:nvGraphicFramePr>
        <p:xfrm>
          <a:off x="1471622" y="1384281"/>
          <a:ext cx="4529138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5" name="Equation" r:id="rId3" imgW="2665080" imgH="636120" progId="Equation.DSMT4">
                  <p:embed/>
                </p:oleObj>
              </mc:Choice>
              <mc:Fallback>
                <p:oleObj name="Equation" r:id="rId3" imgW="2665080" imgH="63612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22" y="1384281"/>
                        <a:ext cx="4529138" cy="109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五、矩阵的转置</a:t>
            </a:r>
          </a:p>
        </p:txBody>
      </p:sp>
      <p:graphicFrame>
        <p:nvGraphicFramePr>
          <p:cNvPr id="10" name="Object 1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1038"/>
              </p:ext>
            </p:extLst>
          </p:nvPr>
        </p:nvGraphicFramePr>
        <p:xfrm>
          <a:off x="3275856" y="3284984"/>
          <a:ext cx="4957544" cy="2930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6" name="Equation" r:id="rId5" imgW="2791800" imgH="1653480" progId="Equation.DSMT4">
                  <p:embed/>
                </p:oleObj>
              </mc:Choice>
              <mc:Fallback>
                <p:oleObj name="Equation" r:id="rId5" imgW="2791800" imgH="1653480" progId="Equation.DSMT4">
                  <p:embed/>
                  <p:pic>
                    <p:nvPicPr>
                      <p:cNvPr id="0" name="Object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284984"/>
                        <a:ext cx="4957544" cy="29300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22"/>
          <p:cNvGrpSpPr>
            <a:grpSpLocks/>
          </p:cNvGrpSpPr>
          <p:nvPr/>
        </p:nvGrpSpPr>
        <p:grpSpPr bwMode="auto">
          <a:xfrm>
            <a:off x="776309" y="2501920"/>
            <a:ext cx="3925888" cy="1511300"/>
            <a:chOff x="194" y="2614"/>
            <a:chExt cx="2473" cy="952"/>
          </a:xfrm>
        </p:grpSpPr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194" y="2876"/>
              <a:ext cx="82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150000"/>
                </a:spcBef>
              </a:pPr>
              <a:r>
                <a:rPr lang="zh-CN" altLang="en-US">
                  <a:latin typeface="Times New Roman" pitchFamily="18" charset="0"/>
                </a:rPr>
                <a:t>又</a:t>
              </a:r>
            </a:p>
          </p:txBody>
        </p:sp>
        <p:graphicFrame>
          <p:nvGraphicFramePr>
            <p:cNvPr id="13" name="Object 195"/>
            <p:cNvGraphicFramePr>
              <a:graphicFrameLocks noChangeAspect="1"/>
            </p:cNvGraphicFramePr>
            <p:nvPr/>
          </p:nvGraphicFramePr>
          <p:xfrm>
            <a:off x="521" y="2614"/>
            <a:ext cx="2146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7" name="Equation" r:id="rId7" imgW="2131920" imgH="941400" progId="Equation.DSMT4">
                    <p:embed/>
                  </p:oleObj>
                </mc:Choice>
                <mc:Fallback>
                  <p:oleObj name="Equation" r:id="rId7" imgW="2131920" imgH="941400" progId="Equation.DSMT4">
                    <p:embed/>
                    <p:pic>
                      <p:nvPicPr>
                        <p:cNvPr id="0" name="Object 1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2614"/>
                          <a:ext cx="2146" cy="9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26" grpId="0"/>
      <p:bldP spid="14952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3713" y="1916832"/>
            <a:ext cx="8074023" cy="1093399"/>
            <a:chOff x="823" y="2101"/>
            <a:chExt cx="5086" cy="851"/>
          </a:xfrm>
        </p:grpSpPr>
        <p:grpSp>
          <p:nvGrpSpPr>
            <p:cNvPr id="45071" name="Group 8"/>
            <p:cNvGrpSpPr>
              <a:grpSpLocks/>
            </p:cNvGrpSpPr>
            <p:nvPr/>
          </p:nvGrpSpPr>
          <p:grpSpPr bwMode="auto">
            <a:xfrm>
              <a:off x="823" y="2101"/>
              <a:ext cx="5086" cy="851"/>
              <a:chOff x="823" y="2101"/>
              <a:chExt cx="5086" cy="851"/>
            </a:xfrm>
          </p:grpSpPr>
          <p:sp>
            <p:nvSpPr>
              <p:cNvPr id="45072" name="Text Box 9"/>
              <p:cNvSpPr txBox="1">
                <a:spLocks noChangeArrowheads="1"/>
              </p:cNvSpPr>
              <p:nvPr/>
            </p:nvSpPr>
            <p:spPr bwMode="auto">
              <a:xfrm>
                <a:off x="823" y="2101"/>
                <a:ext cx="5086" cy="8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1" hangingPunct="1"/>
                <a:r>
                  <a:rPr lang="zh-CN" altLang="en-US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对称矩阵  </a:t>
                </a:r>
                <a:r>
                  <a:rPr lang="en-US" altLang="zh-CN" i="1" dirty="0" smtClean="0">
                    <a:latin typeface="Times New Roman" pitchFamily="18" charset="0"/>
                  </a:rPr>
                  <a:t>n</a:t>
                </a:r>
                <a:r>
                  <a:rPr lang="zh-CN" altLang="en-US" dirty="0"/>
                  <a:t>阶</a:t>
                </a:r>
                <a:r>
                  <a:rPr lang="zh-CN" altLang="en-US" dirty="0" smtClean="0"/>
                  <a:t>方阵                </a:t>
                </a:r>
                <a:r>
                  <a:rPr lang="zh-CN" altLang="en-US" dirty="0"/>
                  <a:t>，</a:t>
                </a:r>
                <a:r>
                  <a:rPr lang="zh-CN" altLang="en-US" dirty="0" smtClean="0"/>
                  <a:t>满足           ，</a:t>
                </a:r>
                <a:endParaRPr lang="en-US" altLang="zh-CN" dirty="0" smtClean="0"/>
              </a:p>
              <a:p>
                <a:pPr eaLnBrk="1" hangingPunct="1"/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</a:t>
                </a:r>
                <a:r>
                  <a:rPr lang="zh-CN" altLang="en-US" dirty="0" smtClean="0"/>
                  <a:t>即</a:t>
                </a:r>
                <a:endParaRPr lang="zh-CN" altLang="en-US" dirty="0"/>
              </a:p>
            </p:txBody>
          </p:sp>
          <p:graphicFrame>
            <p:nvGraphicFramePr>
              <p:cNvPr id="45064" name="Object 1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28409490"/>
                  </p:ext>
                </p:extLst>
              </p:nvPr>
            </p:nvGraphicFramePr>
            <p:xfrm>
              <a:off x="2448" y="2517"/>
              <a:ext cx="893" cy="4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54" name="Equation" r:id="rId3" imgW="495085" imgH="241195" progId="Equation.3">
                      <p:embed/>
                    </p:oleObj>
                  </mc:Choice>
                  <mc:Fallback>
                    <p:oleObj name="Equation" r:id="rId3" imgW="495085" imgH="241195" progId="Equation.3">
                      <p:embed/>
                      <p:pic>
                        <p:nvPicPr>
                          <p:cNvPr id="0" name="Object 1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8" y="2517"/>
                            <a:ext cx="893" cy="43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065" name="Object 13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82225766"/>
                  </p:ext>
                </p:extLst>
              </p:nvPr>
            </p:nvGraphicFramePr>
            <p:xfrm>
              <a:off x="3341" y="2596"/>
              <a:ext cx="1406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55" name="Equation" r:id="rId5" imgW="977476" imgH="203112" progId="Equation.3">
                      <p:embed/>
                    </p:oleObj>
                  </mc:Choice>
                  <mc:Fallback>
                    <p:oleObj name="Equation" r:id="rId5" imgW="977476" imgH="203112" progId="Equation.3">
                      <p:embed/>
                      <p:pic>
                        <p:nvPicPr>
                          <p:cNvPr id="0" name="Object 1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41" y="2596"/>
                            <a:ext cx="1406" cy="2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5063" name="Object 1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1429929"/>
                </p:ext>
              </p:extLst>
            </p:nvPr>
          </p:nvGraphicFramePr>
          <p:xfrm>
            <a:off x="4988" y="2160"/>
            <a:ext cx="834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56" name="Equation" r:id="rId7" imgW="508000" imgH="190500" progId="Equation.3">
                    <p:embed/>
                  </p:oleObj>
                </mc:Choice>
                <mc:Fallback>
                  <p:oleObj name="Equation" r:id="rId7" imgW="508000" imgH="190500" progId="Equation.3">
                    <p:embed/>
                    <p:pic>
                      <p:nvPicPr>
                        <p:cNvPr id="0" name="Object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8" y="2160"/>
                          <a:ext cx="834" cy="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2" name="Object 1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7325370"/>
                </p:ext>
              </p:extLst>
            </p:nvPr>
          </p:nvGraphicFramePr>
          <p:xfrm>
            <a:off x="3019" y="2163"/>
            <a:ext cx="1221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57" name="Equation" r:id="rId9" imgW="710891" imgH="241195" progId="Equation.3">
                    <p:embed/>
                  </p:oleObj>
                </mc:Choice>
                <mc:Fallback>
                  <p:oleObj name="Equation" r:id="rId9" imgW="710891" imgH="241195" progId="Equation.3">
                    <p:embed/>
                    <p:pic>
                      <p:nvPicPr>
                        <p:cNvPr id="0" name="Object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9" y="2163"/>
                          <a:ext cx="1221" cy="41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93713" y="3280938"/>
            <a:ext cx="8569326" cy="1093787"/>
            <a:chOff x="522" y="4574"/>
            <a:chExt cx="5398" cy="689"/>
          </a:xfrm>
        </p:grpSpPr>
        <p:sp>
          <p:nvSpPr>
            <p:cNvPr id="45070" name="Text Box 15"/>
            <p:cNvSpPr txBox="1">
              <a:spLocks noChangeArrowheads="1"/>
            </p:cNvSpPr>
            <p:nvPr/>
          </p:nvSpPr>
          <p:spPr bwMode="auto">
            <a:xfrm>
              <a:off x="522" y="4574"/>
              <a:ext cx="5398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反对称</a:t>
              </a:r>
              <a:r>
                <a:rPr lang="zh-CN" altLang="en-US" dirty="0" smtClean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矩阵  </a:t>
              </a:r>
              <a:r>
                <a:rPr lang="en-US" altLang="zh-CN" i="1" dirty="0" smtClean="0">
                  <a:latin typeface="Times New Roman" pitchFamily="18" charset="0"/>
                </a:rPr>
                <a:t>n</a:t>
              </a:r>
              <a:r>
                <a:rPr lang="zh-CN" altLang="en-US" dirty="0"/>
                <a:t>阶方阵              ，满足           ，</a:t>
              </a:r>
            </a:p>
            <a:p>
              <a:pPr eaLnBrk="1" hangingPunct="1"/>
              <a:r>
                <a:rPr lang="zh-CN" altLang="en-US" dirty="0"/>
                <a:t>     </a:t>
              </a:r>
              <a:r>
                <a:rPr lang="zh-CN" altLang="en-US" dirty="0" smtClean="0"/>
                <a:t>                即</a:t>
              </a:r>
              <a:endParaRPr lang="zh-CN" altLang="en-US" dirty="0"/>
            </a:p>
          </p:txBody>
        </p:sp>
        <p:graphicFrame>
          <p:nvGraphicFramePr>
            <p:cNvPr id="45058" name="Object 1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0282225"/>
                </p:ext>
              </p:extLst>
            </p:nvPr>
          </p:nvGraphicFramePr>
          <p:xfrm>
            <a:off x="2950" y="4624"/>
            <a:ext cx="1066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58" name="Equation" r:id="rId11" imgW="710891" imgH="241195" progId="Equation.3">
                    <p:embed/>
                  </p:oleObj>
                </mc:Choice>
                <mc:Fallback>
                  <p:oleObj name="Equation" r:id="rId11" imgW="710891" imgH="241195" progId="Equation.3">
                    <p:embed/>
                    <p:pic>
                      <p:nvPicPr>
                        <p:cNvPr id="0" name="Object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0" y="4624"/>
                          <a:ext cx="1066" cy="36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59" name="Object 135"/>
            <p:cNvGraphicFramePr>
              <a:graphicFrameLocks noChangeAspect="1"/>
            </p:cNvGraphicFramePr>
            <p:nvPr/>
          </p:nvGraphicFramePr>
          <p:xfrm>
            <a:off x="4706" y="4622"/>
            <a:ext cx="840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59" name="Equation" r:id="rId13" imgW="583947" imgH="190417" progId="Equation.3">
                    <p:embed/>
                  </p:oleObj>
                </mc:Choice>
                <mc:Fallback>
                  <p:oleObj name="Equation" r:id="rId13" imgW="583947" imgH="190417" progId="Equation.3">
                    <p:embed/>
                    <p:pic>
                      <p:nvPicPr>
                        <p:cNvPr id="0" name="Object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6" y="4622"/>
                          <a:ext cx="840" cy="2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0" name="Object 136"/>
            <p:cNvGraphicFramePr>
              <a:graphicFrameLocks noChangeAspect="1"/>
            </p:cNvGraphicFramePr>
            <p:nvPr/>
          </p:nvGraphicFramePr>
          <p:xfrm>
            <a:off x="2337" y="4916"/>
            <a:ext cx="840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60" name="Equation" r:id="rId15" imgW="583947" imgH="241195" progId="Equation.3">
                    <p:embed/>
                  </p:oleObj>
                </mc:Choice>
                <mc:Fallback>
                  <p:oleObj name="Equation" r:id="rId15" imgW="583947" imgH="241195" progId="Equation.3">
                    <p:embed/>
                    <p:pic>
                      <p:nvPicPr>
                        <p:cNvPr id="0" name="Object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7" y="4916"/>
                          <a:ext cx="840" cy="3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1" name="Object 137"/>
            <p:cNvGraphicFramePr>
              <a:graphicFrameLocks noChangeAspect="1"/>
            </p:cNvGraphicFramePr>
            <p:nvPr/>
          </p:nvGraphicFramePr>
          <p:xfrm>
            <a:off x="3201" y="4961"/>
            <a:ext cx="1406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61" name="Equation" r:id="rId17" imgW="977476" imgH="203112" progId="Equation.3">
                    <p:embed/>
                  </p:oleObj>
                </mc:Choice>
                <mc:Fallback>
                  <p:oleObj name="Equation" r:id="rId17" imgW="977476" imgH="203112" progId="Equation.3">
                    <p:embed/>
                    <p:pic>
                      <p:nvPicPr>
                        <p:cNvPr id="0" name="Object 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1" y="4961"/>
                          <a:ext cx="1406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714348" y="857232"/>
            <a:ext cx="2133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3.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对称矩阵</a:t>
            </a:r>
            <a:endParaRPr kumimoji="1" lang="zh-CN" altLang="en-US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5069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五、矩阵的转置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Text Box 9"/>
          <p:cNvSpPr txBox="1">
            <a:spLocks noChangeArrowheads="1"/>
          </p:cNvSpPr>
          <p:nvPr/>
        </p:nvSpPr>
        <p:spPr bwMode="auto">
          <a:xfrm>
            <a:off x="214282" y="857232"/>
            <a:ext cx="90075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说明：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⑴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对称矩阵和反对称矩阵都一定是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方阵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1222375" y="1357298"/>
            <a:ext cx="792162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⑵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对称矩阵的特点：元素以主对角线为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    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称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轴对应相等；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28596" y="5286388"/>
            <a:ext cx="8680450" cy="600075"/>
            <a:chOff x="340" y="1878"/>
            <a:chExt cx="5468" cy="378"/>
          </a:xfrm>
        </p:grpSpPr>
        <p:sp>
          <p:nvSpPr>
            <p:cNvPr id="46092" name="Text Box 12"/>
            <p:cNvSpPr txBox="1">
              <a:spLocks noChangeArrowheads="1"/>
            </p:cNvSpPr>
            <p:nvPr/>
          </p:nvSpPr>
          <p:spPr bwMode="auto">
            <a:xfrm>
              <a:off x="340" y="1888"/>
              <a:ext cx="240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因为，当</a:t>
              </a:r>
              <a:r>
                <a:rPr lang="en-US" altLang="zh-CN" i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＝</a:t>
              </a:r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的时候，</a:t>
              </a:r>
            </a:p>
          </p:txBody>
        </p:sp>
        <p:graphicFrame>
          <p:nvGraphicFramePr>
            <p:cNvPr id="46083" name="Object 65"/>
            <p:cNvGraphicFramePr>
              <a:graphicFrameLocks noChangeAspect="1"/>
            </p:cNvGraphicFramePr>
            <p:nvPr/>
          </p:nvGraphicFramePr>
          <p:xfrm>
            <a:off x="2708" y="1888"/>
            <a:ext cx="862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15" name="Equation" r:id="rId3" imgW="558800" imgH="228600" progId="Equation.3">
                    <p:embed/>
                  </p:oleObj>
                </mc:Choice>
                <mc:Fallback>
                  <p:oleObj name="Equation" r:id="rId3" imgW="558800" imgH="228600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8" y="1888"/>
                          <a:ext cx="862" cy="3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3" name="Text Box 14"/>
            <p:cNvSpPr txBox="1">
              <a:spLocks noChangeArrowheads="1"/>
            </p:cNvSpPr>
            <p:nvPr/>
          </p:nvSpPr>
          <p:spPr bwMode="auto">
            <a:xfrm>
              <a:off x="3198" y="1878"/>
              <a:ext cx="89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  </a:t>
              </a:r>
              <a:r>
                <a:rPr lang="zh-CN" altLang="en-US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，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则</a:t>
              </a:r>
            </a:p>
          </p:txBody>
        </p:sp>
        <p:graphicFrame>
          <p:nvGraphicFramePr>
            <p:cNvPr id="46084" name="Object 66"/>
            <p:cNvGraphicFramePr>
              <a:graphicFrameLocks noChangeAspect="1"/>
            </p:cNvGraphicFramePr>
            <p:nvPr/>
          </p:nvGraphicFramePr>
          <p:xfrm>
            <a:off x="4046" y="1896"/>
            <a:ext cx="1762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16" name="Equation" r:id="rId5" imgW="1244600" imgH="228600" progId="Equation.3">
                    <p:embed/>
                  </p:oleObj>
                </mc:Choice>
                <mc:Fallback>
                  <p:oleObj name="Equation" r:id="rId5" imgW="1244600" imgH="228600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6" y="1896"/>
                          <a:ext cx="1762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5009" name="Text Box 17"/>
          <p:cNvSpPr txBox="1">
            <a:spLocks noChangeArrowheads="1"/>
          </p:cNvSpPr>
          <p:nvPr/>
        </p:nvSpPr>
        <p:spPr bwMode="auto">
          <a:xfrm>
            <a:off x="393642" y="4286256"/>
            <a:ext cx="842965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⑶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反对称矩阵的特点：主对角线元素全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，其余元素以主对角线为对称轴对应互为相反数；</a:t>
            </a:r>
          </a:p>
        </p:txBody>
      </p:sp>
      <p:graphicFrame>
        <p:nvGraphicFramePr>
          <p:cNvPr id="85010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517234"/>
              </p:ext>
            </p:extLst>
          </p:nvPr>
        </p:nvGraphicFramePr>
        <p:xfrm>
          <a:off x="2979745" y="2428868"/>
          <a:ext cx="2592387" cy="186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7" name="Equation" r:id="rId7" imgW="1308100" imgH="939800" progId="Equation.3">
                  <p:embed/>
                </p:oleObj>
              </mc:Choice>
              <mc:Fallback>
                <p:oleObj name="Equation" r:id="rId7" imgW="1308100" imgH="93980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745" y="2428868"/>
                        <a:ext cx="2592387" cy="186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1" name="Line 19"/>
          <p:cNvSpPr>
            <a:spLocks noChangeShapeType="1"/>
          </p:cNvSpPr>
          <p:nvPr/>
        </p:nvSpPr>
        <p:spPr bwMode="auto">
          <a:xfrm>
            <a:off x="3052770" y="2573331"/>
            <a:ext cx="2376487" cy="1655762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091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五、矩阵的转置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2" grpId="0"/>
      <p:bldP spid="85009" grpId="0"/>
      <p:bldP spid="850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571472" y="1000108"/>
            <a:ext cx="1005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7106" name="Object 62"/>
          <p:cNvGraphicFramePr>
            <a:graphicFrameLocks noGrp="1" noChangeAspect="1"/>
          </p:cNvGraphicFramePr>
          <p:nvPr>
            <p:ph/>
          </p:nvPr>
        </p:nvGraphicFramePr>
        <p:xfrm>
          <a:off x="1403350" y="1557338"/>
          <a:ext cx="3051175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6" name="Equation" r:id="rId3" imgW="1244600" imgH="914400" progId="Equation.3">
                  <p:embed/>
                </p:oleObj>
              </mc:Choice>
              <mc:Fallback>
                <p:oleObj name="Equation" r:id="rId3" imgW="1244600" imgH="914400" progId="Equation.3">
                  <p:embed/>
                  <p:pic>
                    <p:nvPicPr>
                      <p:cNvPr id="0" name="Object 6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557338"/>
                        <a:ext cx="3051175" cy="224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9" name="Line 7"/>
          <p:cNvSpPr>
            <a:spLocks noChangeShapeType="1"/>
          </p:cNvSpPr>
          <p:nvPr/>
        </p:nvSpPr>
        <p:spPr bwMode="auto">
          <a:xfrm>
            <a:off x="1835150" y="1701800"/>
            <a:ext cx="2449513" cy="187325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41320" name="Object 63"/>
          <p:cNvGraphicFramePr>
            <a:graphicFrameLocks noChangeAspect="1"/>
          </p:cNvGraphicFramePr>
          <p:nvPr/>
        </p:nvGraphicFramePr>
        <p:xfrm>
          <a:off x="5321300" y="1701800"/>
          <a:ext cx="227330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7" name="Equation" r:id="rId5" imgW="927100" imgH="711200" progId="Equation.3">
                  <p:embed/>
                </p:oleObj>
              </mc:Choice>
              <mc:Fallback>
                <p:oleObj name="Equation" r:id="rId5" imgW="927100" imgH="7112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1701800"/>
                        <a:ext cx="2273300" cy="174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3" name="Line 11"/>
          <p:cNvSpPr>
            <a:spLocks noChangeShapeType="1"/>
          </p:cNvSpPr>
          <p:nvPr/>
        </p:nvSpPr>
        <p:spPr bwMode="auto">
          <a:xfrm>
            <a:off x="5651500" y="1917700"/>
            <a:ext cx="1584325" cy="1223963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1324" name="Text Box 12"/>
          <p:cNvSpPr txBox="1">
            <a:spLocks noChangeArrowheads="1"/>
          </p:cNvSpPr>
          <p:nvPr/>
        </p:nvSpPr>
        <p:spPr bwMode="auto">
          <a:xfrm>
            <a:off x="592138" y="3933825"/>
            <a:ext cx="839204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：对称矩阵的乘积不一定是对称矩阵，如</a:t>
            </a:r>
          </a:p>
        </p:txBody>
      </p:sp>
      <p:graphicFrame>
        <p:nvGraphicFramePr>
          <p:cNvPr id="141325" name="Object 64"/>
          <p:cNvGraphicFramePr>
            <a:graphicFrameLocks noChangeAspect="1"/>
          </p:cNvGraphicFramePr>
          <p:nvPr/>
        </p:nvGraphicFramePr>
        <p:xfrm>
          <a:off x="1835150" y="4581525"/>
          <a:ext cx="5138738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8" name="Equation" r:id="rId7" imgW="2095500" imgH="711200" progId="Equation.3">
                  <p:embed/>
                </p:oleObj>
              </mc:Choice>
              <mc:Fallback>
                <p:oleObj name="Equation" r:id="rId7" imgW="2095500" imgH="71120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581525"/>
                        <a:ext cx="5138738" cy="174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4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五、矩阵的转置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9" grpId="0" animBg="1"/>
      <p:bldP spid="141323" grpId="0" animBg="1"/>
      <p:bldP spid="14132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04800" y="1142984"/>
            <a:ext cx="8802688" cy="1077912"/>
            <a:chOff x="426" y="709"/>
            <a:chExt cx="5545" cy="679"/>
          </a:xfrm>
        </p:grpSpPr>
        <p:sp>
          <p:nvSpPr>
            <p:cNvPr id="48143" name="Text Box 4"/>
            <p:cNvSpPr txBox="1">
              <a:spLocks noChangeArrowheads="1"/>
            </p:cNvSpPr>
            <p:nvPr/>
          </p:nvSpPr>
          <p:spPr bwMode="auto">
            <a:xfrm>
              <a:off x="426" y="709"/>
              <a:ext cx="5545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定义</a:t>
              </a:r>
              <a:r>
                <a:rPr kumimoji="1" lang="en-US" altLang="zh-CN" dirty="0">
                  <a:latin typeface="Times New Roman" pitchFamily="18" charset="0"/>
                </a:rPr>
                <a:t>    </a:t>
              </a:r>
              <a:r>
                <a:rPr kumimoji="1" lang="zh-CN" altLang="en-US" dirty="0">
                  <a:latin typeface="Times New Roman" pitchFamily="18" charset="0"/>
                </a:rPr>
                <a:t>由    阶方阵    的元素按原位置所构成的行</a:t>
              </a:r>
            </a:p>
            <a:p>
              <a:pPr eaLnBrk="1" hangingPunct="1"/>
              <a:r>
                <a:rPr kumimoji="1" lang="zh-CN" altLang="en-US" dirty="0">
                  <a:latin typeface="Times New Roman" pitchFamily="18" charset="0"/>
                </a:rPr>
                <a:t>列式，叫做</a:t>
              </a:r>
              <a:r>
                <a:rPr kumimoji="1" lang="zh-CN" altLang="en-US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方阵  的行列式</a:t>
              </a:r>
              <a:r>
                <a:rPr kumimoji="1" lang="zh-CN" altLang="en-US" dirty="0">
                  <a:latin typeface="Times New Roman" pitchFamily="18" charset="0"/>
                </a:rPr>
                <a:t>，记作       </a:t>
              </a:r>
            </a:p>
          </p:txBody>
        </p:sp>
        <p:graphicFrame>
          <p:nvGraphicFramePr>
            <p:cNvPr id="48134" name="Object 19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7841191"/>
                </p:ext>
              </p:extLst>
            </p:nvPr>
          </p:nvGraphicFramePr>
          <p:xfrm>
            <a:off x="1557" y="856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18" name="公式" r:id="rId3" imgW="241195" imgH="253890" progId="Equation.3">
                    <p:embed/>
                  </p:oleObj>
                </mc:Choice>
                <mc:Fallback>
                  <p:oleObj name="公式" r:id="rId3" imgW="241195" imgH="253890" progId="Equation.3">
                    <p:embed/>
                    <p:pic>
                      <p:nvPicPr>
                        <p:cNvPr id="0" name="Object 1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7" y="856"/>
                          <a:ext cx="151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5" name="Object 19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6795169"/>
                </p:ext>
              </p:extLst>
            </p:nvPr>
          </p:nvGraphicFramePr>
          <p:xfrm>
            <a:off x="2550" y="805"/>
            <a:ext cx="230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19" name="公式" r:id="rId5" imgW="317225" imgH="317225" progId="Equation.3">
                    <p:embed/>
                  </p:oleObj>
                </mc:Choice>
                <mc:Fallback>
                  <p:oleObj name="公式" r:id="rId5" imgW="317225" imgH="317225" progId="Equation.3">
                    <p:embed/>
                    <p:pic>
                      <p:nvPicPr>
                        <p:cNvPr id="0" name="Object 1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0" y="805"/>
                          <a:ext cx="230" cy="19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6" name="Object 194"/>
            <p:cNvGraphicFramePr>
              <a:graphicFrameLocks noChangeAspect="1"/>
            </p:cNvGraphicFramePr>
            <p:nvPr/>
          </p:nvGraphicFramePr>
          <p:xfrm>
            <a:off x="2298" y="1081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20" name="公式" r:id="rId7" imgW="317225" imgH="317225" progId="Equation.3">
                    <p:embed/>
                  </p:oleObj>
                </mc:Choice>
                <mc:Fallback>
                  <p:oleObj name="公式" r:id="rId7" imgW="317225" imgH="317225" progId="Equation.3">
                    <p:embed/>
                    <p:pic>
                      <p:nvPicPr>
                        <p:cNvPr id="0" name="Object 1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8" y="1081"/>
                          <a:ext cx="199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7" name="Object 1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2343708"/>
                </p:ext>
              </p:extLst>
            </p:nvPr>
          </p:nvGraphicFramePr>
          <p:xfrm>
            <a:off x="4323" y="1106"/>
            <a:ext cx="5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21" name="Equation" r:id="rId8" imgW="888614" imgH="317362" progId="Equation.3">
                    <p:embed/>
                  </p:oleObj>
                </mc:Choice>
                <mc:Fallback>
                  <p:oleObj name="Equation" r:id="rId8" imgW="888614" imgH="317362" progId="Equation.3">
                    <p:embed/>
                    <p:pic>
                      <p:nvPicPr>
                        <p:cNvPr id="0" name="Object 1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3" y="1106"/>
                          <a:ext cx="560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4762" name="Object 1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316782"/>
              </p:ext>
            </p:extLst>
          </p:nvPr>
        </p:nvGraphicFramePr>
        <p:xfrm>
          <a:off x="539552" y="3424634"/>
          <a:ext cx="2260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2" name="公式" r:id="rId10" imgW="2260600" imgH="1041400" progId="Equation.3">
                  <p:embed/>
                </p:oleObj>
              </mc:Choice>
              <mc:Fallback>
                <p:oleObj name="公式" r:id="rId10" imgW="2260600" imgH="1041400" progId="Equation.3">
                  <p:embed/>
                  <p:pic>
                    <p:nvPicPr>
                      <p:cNvPr id="0" name="Object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424634"/>
                        <a:ext cx="22606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3" name="Object 197"/>
          <p:cNvGraphicFramePr>
            <a:graphicFrameLocks noChangeAspect="1"/>
          </p:cNvGraphicFramePr>
          <p:nvPr/>
        </p:nvGraphicFramePr>
        <p:xfrm>
          <a:off x="3119409" y="3379796"/>
          <a:ext cx="2681288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3" name="Equation" r:id="rId12" imgW="1028700" imgH="457200" progId="Equation.3">
                  <p:embed/>
                </p:oleObj>
              </mc:Choice>
              <mc:Fallback>
                <p:oleObj name="Equation" r:id="rId12" imgW="1028700" imgH="457200" progId="Equation.3">
                  <p:embed/>
                  <p:pic>
                    <p:nvPicPr>
                      <p:cNvPr id="0" name="Object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09" y="3379796"/>
                        <a:ext cx="2681288" cy="1192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4" name="Object 198"/>
          <p:cNvGraphicFramePr>
            <a:graphicFrameLocks noChangeAspect="1"/>
          </p:cNvGraphicFramePr>
          <p:nvPr/>
        </p:nvGraphicFramePr>
        <p:xfrm>
          <a:off x="5829272" y="3783021"/>
          <a:ext cx="7874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4" name="Equation" r:id="rId14" imgW="787058" imgH="317362" progId="Equation.3">
                  <p:embed/>
                </p:oleObj>
              </mc:Choice>
              <mc:Fallback>
                <p:oleObj name="Equation" r:id="rId14" imgW="787058" imgH="317362" progId="Equation.3">
                  <p:embed/>
                  <p:pic>
                    <p:nvPicPr>
                      <p:cNvPr id="0" name="Object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272" y="3783021"/>
                        <a:ext cx="787400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549372" y="2223053"/>
            <a:ext cx="4251325" cy="588963"/>
            <a:chOff x="826" y="1289"/>
            <a:chExt cx="2678" cy="371"/>
          </a:xfrm>
        </p:grpSpPr>
        <p:sp>
          <p:nvSpPr>
            <p:cNvPr id="48142" name="Text Box 20"/>
            <p:cNvSpPr txBox="1">
              <a:spLocks noChangeArrowheads="1"/>
            </p:cNvSpPr>
            <p:nvPr/>
          </p:nvSpPr>
          <p:spPr bwMode="auto">
            <a:xfrm>
              <a:off x="826" y="1289"/>
              <a:ext cx="2443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dirty="0">
                  <a:solidFill>
                    <a:schemeClr val="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注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：有的教科书</a:t>
              </a:r>
              <a:r>
                <a:rPr lang="zh-CN" altLang="en-US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记作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48133" name="Object 199"/>
            <p:cNvGraphicFramePr>
              <a:graphicFrameLocks noChangeAspect="1"/>
            </p:cNvGraphicFramePr>
            <p:nvPr/>
          </p:nvGraphicFramePr>
          <p:xfrm>
            <a:off x="3160" y="1298"/>
            <a:ext cx="344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25" name="Equation" r:id="rId16" imgW="241195" imgH="253890" progId="Equation.3">
                    <p:embed/>
                  </p:oleObj>
                </mc:Choice>
                <mc:Fallback>
                  <p:oleObj name="Equation" r:id="rId16" imgW="241195" imgH="253890" progId="Equation.3">
                    <p:embed/>
                    <p:pic>
                      <p:nvPicPr>
                        <p:cNvPr id="0" name="Object 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0" y="1298"/>
                          <a:ext cx="344" cy="3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140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六、方阵的行列式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66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872130"/>
              </p:ext>
            </p:extLst>
          </p:nvPr>
        </p:nvGraphicFramePr>
        <p:xfrm>
          <a:off x="433388" y="2034406"/>
          <a:ext cx="315118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9" name="Equation" r:id="rId3" imgW="1206500" imgH="228600" progId="Equation.3">
                  <p:embed/>
                </p:oleObj>
              </mc:Choice>
              <mc:Fallback>
                <p:oleObj name="Equation" r:id="rId3" imgW="1206500" imgH="22860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2034406"/>
                        <a:ext cx="3151187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5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071413"/>
              </p:ext>
            </p:extLst>
          </p:nvPr>
        </p:nvGraphicFramePr>
        <p:xfrm>
          <a:off x="4114800" y="2059806"/>
          <a:ext cx="3468688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0" name="公式" r:id="rId5" imgW="1384300" imgH="228600" progId="Equation.3">
                  <p:embed/>
                </p:oleObj>
              </mc:Choice>
              <mc:Fallback>
                <p:oleObj name="公式" r:id="rId5" imgW="1384300" imgH="22860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059806"/>
                        <a:ext cx="3468688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6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555078"/>
              </p:ext>
            </p:extLst>
          </p:nvPr>
        </p:nvGraphicFramePr>
        <p:xfrm>
          <a:off x="409575" y="2683694"/>
          <a:ext cx="5614988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1" name="Equation" r:id="rId7" imgW="2247900" imgH="215900" progId="Equation.3">
                  <p:embed/>
                </p:oleObj>
              </mc:Choice>
              <mc:Fallback>
                <p:oleObj name="Equation" r:id="rId7" imgW="2247900" imgH="21590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2683694"/>
                        <a:ext cx="5614988" cy="538162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7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666783"/>
              </p:ext>
            </p:extLst>
          </p:nvPr>
        </p:nvGraphicFramePr>
        <p:xfrm>
          <a:off x="398463" y="3315519"/>
          <a:ext cx="3300412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2" name="Equation" r:id="rId9" imgW="1320800" imgH="228600" progId="Equation.3">
                  <p:embed/>
                </p:oleObj>
              </mc:Choice>
              <mc:Fallback>
                <p:oleObj name="Equation" r:id="rId9" imgW="1320800" imgH="22860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3315519"/>
                        <a:ext cx="3300412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8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919081"/>
              </p:ext>
            </p:extLst>
          </p:nvPr>
        </p:nvGraphicFramePr>
        <p:xfrm>
          <a:off x="4927600" y="3299644"/>
          <a:ext cx="2665413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3" name="Equation" r:id="rId11" imgW="1066337" imgH="253890" progId="Equation.DSMT4">
                  <p:embed/>
                </p:oleObj>
              </mc:Choice>
              <mc:Fallback>
                <p:oleObj name="Equation" r:id="rId11" imgW="1066337" imgH="253890" progId="Equation.DSMT4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3299644"/>
                        <a:ext cx="2665413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六、方阵的行列式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366414" y="1061726"/>
            <a:ext cx="1415772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/>
            <a:r>
              <a:rPr kumimoji="1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运算</a:t>
            </a:r>
            <a:r>
              <a:rPr kumimoji="1"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律</a:t>
            </a:r>
            <a:endParaRPr kumimoji="1" lang="zh-CN" altLang="en-US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7" name="Text Box 4"/>
          <p:cNvSpPr txBox="1">
            <a:spLocks noChangeArrowheads="1"/>
          </p:cNvSpPr>
          <p:nvPr/>
        </p:nvSpPr>
        <p:spPr bwMode="auto">
          <a:xfrm>
            <a:off x="214282" y="723900"/>
            <a:ext cx="37369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ea typeface="黑体" pitchFamily="2" charset="-122"/>
              </a:rPr>
              <a:t>例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1    </a:t>
            </a:r>
            <a:r>
              <a:rPr lang="en-US" altLang="zh-CN" dirty="0">
                <a:solidFill>
                  <a:srgbClr val="660033"/>
                </a:solidFill>
                <a:latin typeface="Times New Roman" pitchFamily="18" charset="0"/>
              </a:rPr>
              <a:t>2005</a:t>
            </a:r>
            <a:r>
              <a:rPr lang="zh-CN" altLang="en-US" dirty="0">
                <a:solidFill>
                  <a:srgbClr val="660033"/>
                </a:solidFill>
              </a:rPr>
              <a:t>数一</a:t>
            </a:r>
            <a:r>
              <a:rPr lang="en-US" altLang="zh-CN" dirty="0">
                <a:solidFill>
                  <a:srgbClr val="660033"/>
                </a:solidFill>
                <a:latin typeface="Times New Roman" pitchFamily="18" charset="0"/>
              </a:rPr>
              <a:t>(4</a:t>
            </a:r>
            <a:r>
              <a:rPr lang="zh-CN" altLang="en-US" dirty="0">
                <a:solidFill>
                  <a:srgbClr val="660033"/>
                </a:solidFill>
              </a:rPr>
              <a:t>分</a:t>
            </a:r>
            <a:r>
              <a:rPr lang="en-US" altLang="zh-CN" dirty="0">
                <a:solidFill>
                  <a:srgbClr val="660033"/>
                </a:solidFill>
                <a:latin typeface="Times New Roman" pitchFamily="18" charset="0"/>
              </a:rPr>
              <a:t>)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214282" y="2743200"/>
            <a:ext cx="1002495" cy="58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ea typeface="黑体" pitchFamily="2" charset="-122"/>
              </a:rPr>
              <a:t>解一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187450" y="2744788"/>
            <a:ext cx="892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zh-CN" altLang="en-US">
                <a:latin typeface="Times New Roman" pitchFamily="18" charset="0"/>
              </a:rPr>
              <a:t>若记</a:t>
            </a:r>
            <a:endParaRPr lang="zh-CN" altLang="en-US"/>
          </a:p>
        </p:txBody>
      </p:sp>
      <p:graphicFrame>
        <p:nvGraphicFramePr>
          <p:cNvPr id="151559" name="Object 191"/>
          <p:cNvGraphicFramePr>
            <a:graphicFrameLocks noChangeAspect="1"/>
          </p:cNvGraphicFramePr>
          <p:nvPr/>
        </p:nvGraphicFramePr>
        <p:xfrm>
          <a:off x="3795713" y="3084513"/>
          <a:ext cx="1423987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8" name="Equation" r:id="rId3" imgW="622030" imgH="710891" progId="Equation.3">
                  <p:embed/>
                </p:oleObj>
              </mc:Choice>
              <mc:Fallback>
                <p:oleObj name="Equation" r:id="rId3" imgW="622030" imgH="710891" progId="Equation.3">
                  <p:embed/>
                  <p:pic>
                    <p:nvPicPr>
                      <p:cNvPr id="0" name="Object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5713" y="3084513"/>
                        <a:ext cx="1423987" cy="162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7013" y="1158875"/>
            <a:ext cx="8666162" cy="1584325"/>
            <a:chOff x="563" y="2135"/>
            <a:chExt cx="5459" cy="998"/>
          </a:xfrm>
        </p:grpSpPr>
        <p:graphicFrame>
          <p:nvGraphicFramePr>
            <p:cNvPr id="50182" name="Object 192"/>
            <p:cNvGraphicFramePr>
              <a:graphicFrameLocks noChangeAspect="1"/>
            </p:cNvGraphicFramePr>
            <p:nvPr/>
          </p:nvGraphicFramePr>
          <p:xfrm>
            <a:off x="872" y="2181"/>
            <a:ext cx="862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69" name="Equation" r:id="rId5" imgW="596900" imgH="228600" progId="Equation.3">
                    <p:embed/>
                  </p:oleObj>
                </mc:Choice>
                <mc:Fallback>
                  <p:oleObj name="Equation" r:id="rId5" imgW="596900" imgH="228600" progId="Equation.3">
                    <p:embed/>
                    <p:pic>
                      <p:nvPicPr>
                        <p:cNvPr id="0" name="Object 1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2" y="2181"/>
                          <a:ext cx="862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193" name="Group 10"/>
            <p:cNvGrpSpPr>
              <a:grpSpLocks/>
            </p:cNvGrpSpPr>
            <p:nvPr/>
          </p:nvGrpSpPr>
          <p:grpSpPr bwMode="auto">
            <a:xfrm>
              <a:off x="563" y="2135"/>
              <a:ext cx="5459" cy="998"/>
              <a:chOff x="563" y="2135"/>
              <a:chExt cx="5459" cy="998"/>
            </a:xfrm>
          </p:grpSpPr>
          <p:graphicFrame>
            <p:nvGraphicFramePr>
              <p:cNvPr id="50183" name="Object 193"/>
              <p:cNvGraphicFramePr>
                <a:graphicFrameLocks noChangeAspect="1"/>
              </p:cNvGraphicFramePr>
              <p:nvPr/>
            </p:nvGraphicFramePr>
            <p:xfrm>
              <a:off x="1927" y="2861"/>
              <a:ext cx="696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270" name="Equation" r:id="rId7" imgW="482181" imgH="177646" progId="Equation.3">
                      <p:embed/>
                    </p:oleObj>
                  </mc:Choice>
                  <mc:Fallback>
                    <p:oleObj name="Equation" r:id="rId7" imgW="482181" imgH="177646" progId="Equation.3">
                      <p:embed/>
                      <p:pic>
                        <p:nvPicPr>
                          <p:cNvPr id="0" name="Object 1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7" y="2861"/>
                            <a:ext cx="696" cy="2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194" name="Text Box 12"/>
              <p:cNvSpPr txBox="1">
                <a:spLocks noChangeArrowheads="1"/>
              </p:cNvSpPr>
              <p:nvPr/>
            </p:nvSpPr>
            <p:spPr bwMode="auto">
              <a:xfrm>
                <a:off x="563" y="2135"/>
                <a:ext cx="5459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0000" tIns="46800" rIns="90000" bIns="46800">
                <a:spAutoFit/>
              </a:bodyPr>
              <a:lstStyle/>
              <a:p>
                <a:pPr eaLnBrk="1" hangingPunct="1">
                  <a:lnSpc>
                    <a:spcPct val="120000"/>
                  </a:lnSpc>
                </a:pPr>
                <a:r>
                  <a:rPr lang="zh-CN" altLang="en-US" dirty="0"/>
                  <a:t>设            </a:t>
                </a:r>
                <a:r>
                  <a:rPr lang="zh-CN" altLang="en-US" dirty="0" smtClean="0"/>
                  <a:t>均</a:t>
                </a:r>
                <a:r>
                  <a:rPr lang="zh-CN" altLang="en-US" dirty="0"/>
                  <a:t>为</a:t>
                </a:r>
                <a:r>
                  <a:rPr lang="en-US" altLang="zh-CN" dirty="0">
                    <a:latin typeface="Times New Roman" pitchFamily="18" charset="0"/>
                  </a:rPr>
                  <a:t>3</a:t>
                </a:r>
                <a:r>
                  <a:rPr lang="zh-CN" altLang="en-US" dirty="0"/>
                  <a:t>维列向量，记</a:t>
                </a:r>
                <a:r>
                  <a:rPr lang="zh-CN" altLang="en-US" dirty="0" smtClean="0"/>
                  <a:t>矩阵                   </a:t>
                </a:r>
                <a:r>
                  <a:rPr lang="zh-CN" altLang="en-US" dirty="0"/>
                  <a:t>， </a:t>
                </a:r>
              </a:p>
            </p:txBody>
          </p:sp>
          <p:graphicFrame>
            <p:nvGraphicFramePr>
              <p:cNvPr id="50184" name="Object 194"/>
              <p:cNvGraphicFramePr>
                <a:graphicFrameLocks noChangeAspect="1"/>
              </p:cNvGraphicFramePr>
              <p:nvPr/>
            </p:nvGraphicFramePr>
            <p:xfrm>
              <a:off x="608" y="2498"/>
              <a:ext cx="4327" cy="3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271" name="Equation" r:id="rId9" imgW="2997200" imgH="228600" progId="Equation.3">
                      <p:embed/>
                    </p:oleObj>
                  </mc:Choice>
                  <mc:Fallback>
                    <p:oleObj name="Equation" r:id="rId9" imgW="2997200" imgH="228600" progId="Equation.3">
                      <p:embed/>
                      <p:pic>
                        <p:nvPicPr>
                          <p:cNvPr id="0" name="Object 1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8" y="2498"/>
                            <a:ext cx="4327" cy="33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195" name="Text Box 14"/>
              <p:cNvSpPr txBox="1">
                <a:spLocks noChangeArrowheads="1"/>
              </p:cNvSpPr>
              <p:nvPr/>
            </p:nvSpPr>
            <p:spPr bwMode="auto">
              <a:xfrm>
                <a:off x="4827" y="2489"/>
                <a:ext cx="56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eaLnBrk="1" hangingPunct="1"/>
                <a:r>
                  <a:rPr lang="zh-CN" altLang="en-US"/>
                  <a:t>，且</a:t>
                </a:r>
              </a:p>
            </p:txBody>
          </p:sp>
          <p:graphicFrame>
            <p:nvGraphicFramePr>
              <p:cNvPr id="50185" name="Object 19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11880854"/>
                  </p:ext>
                </p:extLst>
              </p:nvPr>
            </p:nvGraphicFramePr>
            <p:xfrm>
              <a:off x="4389" y="2205"/>
              <a:ext cx="1412" cy="3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272" name="Equation" r:id="rId11" imgW="977900" imgH="228600" progId="Equation.3">
                      <p:embed/>
                    </p:oleObj>
                  </mc:Choice>
                  <mc:Fallback>
                    <p:oleObj name="Equation" r:id="rId11" imgW="977900" imgH="228600" progId="Equation.3">
                      <p:embed/>
                      <p:pic>
                        <p:nvPicPr>
                          <p:cNvPr id="0" name="Object 1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89" y="2205"/>
                            <a:ext cx="1412" cy="33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196" name="Line 16"/>
              <p:cNvSpPr>
                <a:spLocks noChangeShapeType="1"/>
              </p:cNvSpPr>
              <p:nvPr/>
            </p:nvSpPr>
            <p:spPr bwMode="auto">
              <a:xfrm>
                <a:off x="2668" y="3133"/>
                <a:ext cx="681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50186" name="Object 196"/>
              <p:cNvGraphicFramePr>
                <a:graphicFrameLocks noChangeAspect="1"/>
              </p:cNvGraphicFramePr>
              <p:nvPr/>
            </p:nvGraphicFramePr>
            <p:xfrm>
              <a:off x="649" y="2868"/>
              <a:ext cx="825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273" name="公式" r:id="rId13" imgW="634725" imgH="190417" progId="Equation.3">
                      <p:embed/>
                    </p:oleObj>
                  </mc:Choice>
                  <mc:Fallback>
                    <p:oleObj name="公式" r:id="rId13" imgW="634725" imgH="190417" progId="Equation.3">
                      <p:embed/>
                      <p:pic>
                        <p:nvPicPr>
                          <p:cNvPr id="0" name="Object 19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9" y="2868"/>
                            <a:ext cx="825" cy="24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197" name="Text Box 18"/>
              <p:cNvSpPr txBox="1">
                <a:spLocks noChangeArrowheads="1"/>
              </p:cNvSpPr>
              <p:nvPr/>
            </p:nvSpPr>
            <p:spPr bwMode="auto">
              <a:xfrm>
                <a:off x="1383" y="2795"/>
                <a:ext cx="56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eaLnBrk="1" hangingPunct="1"/>
                <a:r>
                  <a:rPr lang="zh-CN" altLang="en-US"/>
                  <a:t>，且</a:t>
                </a:r>
              </a:p>
            </p:txBody>
          </p:sp>
        </p:grpSp>
      </p:grpSp>
      <p:sp>
        <p:nvSpPr>
          <p:cNvPr id="151571" name="Text Box 19"/>
          <p:cNvSpPr txBox="1">
            <a:spLocks noChangeArrowheads="1"/>
          </p:cNvSpPr>
          <p:nvPr/>
        </p:nvSpPr>
        <p:spPr bwMode="auto">
          <a:xfrm>
            <a:off x="971550" y="4479925"/>
            <a:ext cx="536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zh-CN" altLang="en-US"/>
              <a:t>则</a:t>
            </a:r>
          </a:p>
        </p:txBody>
      </p:sp>
      <p:graphicFrame>
        <p:nvGraphicFramePr>
          <p:cNvPr id="151573" name="Object 197"/>
          <p:cNvGraphicFramePr>
            <a:graphicFrameLocks noChangeAspect="1"/>
          </p:cNvGraphicFramePr>
          <p:nvPr/>
        </p:nvGraphicFramePr>
        <p:xfrm>
          <a:off x="3132138" y="4876800"/>
          <a:ext cx="2592387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4" name="Equation" r:id="rId15" imgW="1129810" imgH="710891" progId="Equation.3">
                  <p:embed/>
                </p:oleObj>
              </mc:Choice>
              <mc:Fallback>
                <p:oleObj name="Equation" r:id="rId15" imgW="1129810" imgH="710891" progId="Equation.3">
                  <p:embed/>
                  <p:pic>
                    <p:nvPicPr>
                      <p:cNvPr id="0" name="Object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876800"/>
                        <a:ext cx="2592387" cy="163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74" name="Object 198"/>
          <p:cNvGraphicFramePr>
            <a:graphicFrameLocks noChangeAspect="1"/>
          </p:cNvGraphicFramePr>
          <p:nvPr/>
        </p:nvGraphicFramePr>
        <p:xfrm>
          <a:off x="2097088" y="3084513"/>
          <a:ext cx="1395412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5" name="Equation" r:id="rId17" imgW="609336" imgH="710891" progId="Equation.3">
                  <p:embed/>
                </p:oleObj>
              </mc:Choice>
              <mc:Fallback>
                <p:oleObj name="Equation" r:id="rId17" imgW="609336" imgH="710891" progId="Equation.3">
                  <p:embed/>
                  <p:pic>
                    <p:nvPicPr>
                      <p:cNvPr id="0" name="Object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3084513"/>
                        <a:ext cx="1395412" cy="162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75" name="Object 199"/>
          <p:cNvGraphicFramePr>
            <a:graphicFrameLocks noChangeAspect="1"/>
          </p:cNvGraphicFramePr>
          <p:nvPr/>
        </p:nvGraphicFramePr>
        <p:xfrm>
          <a:off x="5408613" y="3076575"/>
          <a:ext cx="1395412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6" name="Equation" r:id="rId19" imgW="609336" imgH="710891" progId="Equation.3">
                  <p:embed/>
                </p:oleObj>
              </mc:Choice>
              <mc:Fallback>
                <p:oleObj name="Equation" r:id="rId19" imgW="609336" imgH="710891" progId="Equation.3">
                  <p:embed/>
                  <p:pic>
                    <p:nvPicPr>
                      <p:cNvPr id="0" name="Object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613" y="3076575"/>
                        <a:ext cx="1395412" cy="162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2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六、方阵的行列式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7" grpId="0"/>
      <p:bldP spid="151558" grpId="0"/>
      <p:bldP spid="15157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583" name="Object 302"/>
          <p:cNvGraphicFramePr>
            <a:graphicFrameLocks noChangeAspect="1"/>
          </p:cNvGraphicFramePr>
          <p:nvPr/>
        </p:nvGraphicFramePr>
        <p:xfrm>
          <a:off x="468313" y="2514600"/>
          <a:ext cx="1104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7" name="Equation" r:id="rId3" imgW="482181" imgH="177646" progId="Equation.3">
                  <p:embed/>
                </p:oleObj>
              </mc:Choice>
              <mc:Fallback>
                <p:oleObj name="Equation" r:id="rId3" imgW="482181" imgH="177646" progId="Equation.3">
                  <p:embed/>
                  <p:pic>
                    <p:nvPicPr>
                      <p:cNvPr id="0" name="Object 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514600"/>
                        <a:ext cx="1104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4" name="Object 303"/>
          <p:cNvGraphicFramePr>
            <a:graphicFrameLocks noChangeAspect="1"/>
          </p:cNvGraphicFramePr>
          <p:nvPr/>
        </p:nvGraphicFramePr>
        <p:xfrm>
          <a:off x="1549400" y="2495550"/>
          <a:ext cx="669448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8" name="Equation" r:id="rId5" imgW="2921000" imgH="228600" progId="Equation.3">
                  <p:embed/>
                </p:oleObj>
              </mc:Choice>
              <mc:Fallback>
                <p:oleObj name="Equation" r:id="rId5" imgW="2921000" imgH="228600" progId="Equation.3">
                  <p:embed/>
                  <p:pic>
                    <p:nvPicPr>
                      <p:cNvPr id="0" name="Object 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2495550"/>
                        <a:ext cx="6694488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333500" y="2874963"/>
            <a:ext cx="1079500" cy="863600"/>
            <a:chOff x="930" y="3566"/>
            <a:chExt cx="680" cy="544"/>
          </a:xfrm>
        </p:grpSpPr>
        <p:grpSp>
          <p:nvGrpSpPr>
            <p:cNvPr id="51231" name="Group 10"/>
            <p:cNvGrpSpPr>
              <a:grpSpLocks/>
            </p:cNvGrpSpPr>
            <p:nvPr/>
          </p:nvGrpSpPr>
          <p:grpSpPr bwMode="auto">
            <a:xfrm>
              <a:off x="930" y="3838"/>
              <a:ext cx="680" cy="46"/>
              <a:chOff x="930" y="3838"/>
              <a:chExt cx="680" cy="46"/>
            </a:xfrm>
          </p:grpSpPr>
          <p:sp>
            <p:nvSpPr>
              <p:cNvPr id="51232" name="Line 11"/>
              <p:cNvSpPr>
                <a:spLocks noChangeShapeType="1"/>
              </p:cNvSpPr>
              <p:nvPr/>
            </p:nvSpPr>
            <p:spPr bwMode="auto">
              <a:xfrm>
                <a:off x="930" y="3838"/>
                <a:ext cx="6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233" name="Line 12"/>
              <p:cNvSpPr>
                <a:spLocks noChangeShapeType="1"/>
              </p:cNvSpPr>
              <p:nvPr/>
            </p:nvSpPr>
            <p:spPr bwMode="auto">
              <a:xfrm>
                <a:off x="930" y="3884"/>
                <a:ext cx="6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51215" name="Object 304"/>
            <p:cNvGraphicFramePr>
              <a:graphicFrameLocks noChangeAspect="1"/>
            </p:cNvGraphicFramePr>
            <p:nvPr/>
          </p:nvGraphicFramePr>
          <p:xfrm>
            <a:off x="1020" y="3566"/>
            <a:ext cx="545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39" name="Equation" r:id="rId7" imgW="406048" imgH="215713" progId="Equation.3">
                    <p:embed/>
                  </p:oleObj>
                </mc:Choice>
                <mc:Fallback>
                  <p:oleObj name="Equation" r:id="rId7" imgW="406048" imgH="215713" progId="Equation.3">
                    <p:embed/>
                    <p:pic>
                      <p:nvPicPr>
                        <p:cNvPr id="0" name="Object 3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3566"/>
                          <a:ext cx="545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6" name="Object 305"/>
            <p:cNvGraphicFramePr>
              <a:graphicFrameLocks noChangeAspect="1"/>
            </p:cNvGraphicFramePr>
            <p:nvPr/>
          </p:nvGraphicFramePr>
          <p:xfrm>
            <a:off x="1037" y="3804"/>
            <a:ext cx="528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40" name="Equation" r:id="rId9" imgW="393529" imgH="228501" progId="Equation.3">
                    <p:embed/>
                  </p:oleObj>
                </mc:Choice>
                <mc:Fallback>
                  <p:oleObj name="Equation" r:id="rId9" imgW="393529" imgH="228501" progId="Equation.3">
                    <p:embed/>
                    <p:pic>
                      <p:nvPicPr>
                        <p:cNvPr id="0" name="Object 3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7" y="3804"/>
                          <a:ext cx="528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2591" name="Object 306"/>
          <p:cNvGraphicFramePr>
            <a:graphicFrameLocks noChangeAspect="1"/>
          </p:cNvGraphicFramePr>
          <p:nvPr/>
        </p:nvGraphicFramePr>
        <p:xfrm>
          <a:off x="2487613" y="3090863"/>
          <a:ext cx="5181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1" name="Equation" r:id="rId11" imgW="2260600" imgH="228600" progId="Equation.3">
                  <p:embed/>
                </p:oleObj>
              </mc:Choice>
              <mc:Fallback>
                <p:oleObj name="Equation" r:id="rId11" imgW="2260600" imgH="228600" progId="Equation.3">
                  <p:embed/>
                  <p:pic>
                    <p:nvPicPr>
                      <p:cNvPr id="0" name="Object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3" y="3090863"/>
                        <a:ext cx="51816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307"/>
          <p:cNvGraphicFramePr>
            <a:graphicFrameLocks noChangeAspect="1"/>
          </p:cNvGraphicFramePr>
          <p:nvPr/>
        </p:nvGraphicFramePr>
        <p:xfrm>
          <a:off x="971550" y="771518"/>
          <a:ext cx="6769100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2" name="Equation" r:id="rId13" imgW="3035300" imgH="711200" progId="Equation.DSMT4">
                  <p:embed/>
                </p:oleObj>
              </mc:Choice>
              <mc:Fallback>
                <p:oleObj name="Equation" r:id="rId13" imgW="3035300" imgH="711200" progId="Equation.DSMT4">
                  <p:embed/>
                  <p:pic>
                    <p:nvPicPr>
                      <p:cNvPr id="0" name="Object 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771518"/>
                        <a:ext cx="6769100" cy="158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93" name="Object 308"/>
          <p:cNvGraphicFramePr>
            <a:graphicFrameLocks noChangeAspect="1"/>
          </p:cNvGraphicFramePr>
          <p:nvPr/>
        </p:nvGraphicFramePr>
        <p:xfrm>
          <a:off x="2509838" y="3914775"/>
          <a:ext cx="43656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3" name="Equation" r:id="rId15" imgW="1905000" imgH="228600" progId="Equation.3">
                  <p:embed/>
                </p:oleObj>
              </mc:Choice>
              <mc:Fallback>
                <p:oleObj name="Equation" r:id="rId15" imgW="1905000" imgH="228600" progId="Equation.3">
                  <p:embed/>
                  <p:pic>
                    <p:nvPicPr>
                      <p:cNvPr id="0" name="Object 3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8" y="3914775"/>
                        <a:ext cx="436562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476375" y="3736975"/>
            <a:ext cx="1054100" cy="485775"/>
            <a:chOff x="1066" y="3306"/>
            <a:chExt cx="664" cy="306"/>
          </a:xfrm>
        </p:grpSpPr>
        <p:graphicFrame>
          <p:nvGraphicFramePr>
            <p:cNvPr id="51214" name="Object 309"/>
            <p:cNvGraphicFramePr>
              <a:graphicFrameLocks noChangeAspect="1"/>
            </p:cNvGraphicFramePr>
            <p:nvPr/>
          </p:nvGraphicFramePr>
          <p:xfrm>
            <a:off x="1066" y="3306"/>
            <a:ext cx="66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44" name="Equation" r:id="rId17" imgW="495085" imgH="228501" progId="Equation.3">
                    <p:embed/>
                  </p:oleObj>
                </mc:Choice>
                <mc:Fallback>
                  <p:oleObj name="Equation" r:id="rId17" imgW="495085" imgH="228501" progId="Equation.3">
                    <p:embed/>
                    <p:pic>
                      <p:nvPicPr>
                        <p:cNvPr id="0" name="Object 3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3306"/>
                          <a:ext cx="664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228" name="Group 20"/>
            <p:cNvGrpSpPr>
              <a:grpSpLocks/>
            </p:cNvGrpSpPr>
            <p:nvPr/>
          </p:nvGrpSpPr>
          <p:grpSpPr bwMode="auto">
            <a:xfrm>
              <a:off x="1110" y="3567"/>
              <a:ext cx="545" cy="45"/>
              <a:chOff x="930" y="3838"/>
              <a:chExt cx="680" cy="46"/>
            </a:xfrm>
          </p:grpSpPr>
          <p:sp>
            <p:nvSpPr>
              <p:cNvPr id="51229" name="Line 21"/>
              <p:cNvSpPr>
                <a:spLocks noChangeShapeType="1"/>
              </p:cNvSpPr>
              <p:nvPr/>
            </p:nvSpPr>
            <p:spPr bwMode="auto">
              <a:xfrm>
                <a:off x="930" y="3838"/>
                <a:ext cx="6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230" name="Line 22"/>
              <p:cNvSpPr>
                <a:spLocks noChangeShapeType="1"/>
              </p:cNvSpPr>
              <p:nvPr/>
            </p:nvSpPr>
            <p:spPr bwMode="auto">
              <a:xfrm>
                <a:off x="930" y="3884"/>
                <a:ext cx="6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52599" name="Object 310"/>
          <p:cNvGraphicFramePr>
            <a:graphicFrameLocks noChangeAspect="1"/>
          </p:cNvGraphicFramePr>
          <p:nvPr/>
        </p:nvGraphicFramePr>
        <p:xfrm>
          <a:off x="955675" y="4533900"/>
          <a:ext cx="47148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5" name="Equation" r:id="rId19" imgW="2057400" imgH="228600" progId="Equation.DSMT4">
                  <p:embed/>
                </p:oleObj>
              </mc:Choice>
              <mc:Fallback>
                <p:oleObj name="Equation" r:id="rId19" imgW="2057400" imgH="228600" progId="Equation.DSMT4">
                  <p:embed/>
                  <p:pic>
                    <p:nvPicPr>
                      <p:cNvPr id="0" name="Object 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4533900"/>
                        <a:ext cx="47148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074738" y="5127625"/>
            <a:ext cx="1027112" cy="846138"/>
            <a:chOff x="450" y="1207"/>
            <a:chExt cx="647" cy="533"/>
          </a:xfrm>
        </p:grpSpPr>
        <p:grpSp>
          <p:nvGrpSpPr>
            <p:cNvPr id="51225" name="Group 25"/>
            <p:cNvGrpSpPr>
              <a:grpSpLocks/>
            </p:cNvGrpSpPr>
            <p:nvPr/>
          </p:nvGrpSpPr>
          <p:grpSpPr bwMode="auto">
            <a:xfrm>
              <a:off x="460" y="1471"/>
              <a:ext cx="606" cy="54"/>
              <a:chOff x="930" y="3838"/>
              <a:chExt cx="680" cy="46"/>
            </a:xfrm>
          </p:grpSpPr>
          <p:sp>
            <p:nvSpPr>
              <p:cNvPr id="51226" name="Line 26"/>
              <p:cNvSpPr>
                <a:spLocks noChangeShapeType="1"/>
              </p:cNvSpPr>
              <p:nvPr/>
            </p:nvSpPr>
            <p:spPr bwMode="auto">
              <a:xfrm>
                <a:off x="930" y="3838"/>
                <a:ext cx="6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227" name="Line 27"/>
              <p:cNvSpPr>
                <a:spLocks noChangeShapeType="1"/>
              </p:cNvSpPr>
              <p:nvPr/>
            </p:nvSpPr>
            <p:spPr bwMode="auto">
              <a:xfrm>
                <a:off x="930" y="3884"/>
                <a:ext cx="6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51212" name="Object 311"/>
            <p:cNvGraphicFramePr>
              <a:graphicFrameLocks noChangeAspect="1"/>
            </p:cNvGraphicFramePr>
            <p:nvPr/>
          </p:nvGraphicFramePr>
          <p:xfrm>
            <a:off x="450" y="1207"/>
            <a:ext cx="647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46" name="Equation" r:id="rId21" imgW="482391" imgH="228501" progId="Equation.3">
                    <p:embed/>
                  </p:oleObj>
                </mc:Choice>
                <mc:Fallback>
                  <p:oleObj name="Equation" r:id="rId21" imgW="482391" imgH="228501" progId="Equation.3">
                    <p:embed/>
                    <p:pic>
                      <p:nvPicPr>
                        <p:cNvPr id="0" name="Object 3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" y="1207"/>
                          <a:ext cx="647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3" name="Object 312"/>
            <p:cNvGraphicFramePr>
              <a:graphicFrameLocks noChangeAspect="1"/>
            </p:cNvGraphicFramePr>
            <p:nvPr/>
          </p:nvGraphicFramePr>
          <p:xfrm>
            <a:off x="515" y="1434"/>
            <a:ext cx="527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47" name="Equation" r:id="rId23" imgW="393529" imgH="228501" progId="Equation.3">
                    <p:embed/>
                  </p:oleObj>
                </mc:Choice>
                <mc:Fallback>
                  <p:oleObj name="Equation" r:id="rId23" imgW="393529" imgH="228501" progId="Equation.3">
                    <p:embed/>
                    <p:pic>
                      <p:nvPicPr>
                        <p:cNvPr id="0" name="Object 3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" y="1434"/>
                          <a:ext cx="527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2606" name="Object 313"/>
          <p:cNvGraphicFramePr>
            <a:graphicFrameLocks noChangeAspect="1"/>
          </p:cNvGraphicFramePr>
          <p:nvPr/>
        </p:nvGraphicFramePr>
        <p:xfrm>
          <a:off x="2227263" y="5343525"/>
          <a:ext cx="29400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8" name="Equation" r:id="rId25" imgW="1282700" imgH="228600" progId="Equation.3">
                  <p:embed/>
                </p:oleObj>
              </mc:Choice>
              <mc:Fallback>
                <p:oleObj name="Equation" r:id="rId25" imgW="1282700" imgH="228600" progId="Equation.3">
                  <p:embed/>
                  <p:pic>
                    <p:nvPicPr>
                      <p:cNvPr id="0" name="Object 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3" y="5343525"/>
                        <a:ext cx="294005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5180013" y="5154613"/>
            <a:ext cx="866775" cy="490537"/>
            <a:chOff x="3111" y="1216"/>
            <a:chExt cx="546" cy="309"/>
          </a:xfrm>
        </p:grpSpPr>
        <p:grpSp>
          <p:nvGrpSpPr>
            <p:cNvPr id="51222" name="Group 32"/>
            <p:cNvGrpSpPr>
              <a:grpSpLocks/>
            </p:cNvGrpSpPr>
            <p:nvPr/>
          </p:nvGrpSpPr>
          <p:grpSpPr bwMode="auto">
            <a:xfrm>
              <a:off x="3111" y="1472"/>
              <a:ext cx="535" cy="53"/>
              <a:chOff x="930" y="3838"/>
              <a:chExt cx="680" cy="46"/>
            </a:xfrm>
          </p:grpSpPr>
          <p:sp>
            <p:nvSpPr>
              <p:cNvPr id="51223" name="Line 33"/>
              <p:cNvSpPr>
                <a:spLocks noChangeShapeType="1"/>
              </p:cNvSpPr>
              <p:nvPr/>
            </p:nvSpPr>
            <p:spPr bwMode="auto">
              <a:xfrm>
                <a:off x="930" y="3838"/>
                <a:ext cx="6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224" name="Line 34"/>
              <p:cNvSpPr>
                <a:spLocks noChangeShapeType="1"/>
              </p:cNvSpPr>
              <p:nvPr/>
            </p:nvSpPr>
            <p:spPr bwMode="auto">
              <a:xfrm>
                <a:off x="930" y="3884"/>
                <a:ext cx="6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51211" name="Object 314"/>
            <p:cNvGraphicFramePr>
              <a:graphicFrameLocks noChangeAspect="1"/>
            </p:cNvGraphicFramePr>
            <p:nvPr/>
          </p:nvGraphicFramePr>
          <p:xfrm>
            <a:off x="3112" y="1216"/>
            <a:ext cx="545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49" name="Equation" r:id="rId27" imgW="406048" imgH="215713" progId="Equation.3">
                    <p:embed/>
                  </p:oleObj>
                </mc:Choice>
                <mc:Fallback>
                  <p:oleObj name="Equation" r:id="rId27" imgW="406048" imgH="215713" progId="Equation.3">
                    <p:embed/>
                    <p:pic>
                      <p:nvPicPr>
                        <p:cNvPr id="0" name="Object 3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2" y="1216"/>
                          <a:ext cx="545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2612" name="Object 315"/>
          <p:cNvGraphicFramePr>
            <a:graphicFrameLocks noChangeAspect="1"/>
          </p:cNvGraphicFramePr>
          <p:nvPr/>
        </p:nvGraphicFramePr>
        <p:xfrm>
          <a:off x="6188075" y="5326063"/>
          <a:ext cx="22717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0" name="Equation" r:id="rId29" imgW="990600" imgH="228600" progId="Equation.3">
                  <p:embed/>
                </p:oleObj>
              </mc:Choice>
              <mc:Fallback>
                <p:oleObj name="Equation" r:id="rId29" imgW="990600" imgH="228600" progId="Equation.3">
                  <p:embed/>
                  <p:pic>
                    <p:nvPicPr>
                      <p:cNvPr id="0" name="Object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8075" y="5326063"/>
                        <a:ext cx="2271713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13" name="Object 316"/>
          <p:cNvGraphicFramePr>
            <a:graphicFrameLocks noChangeAspect="1"/>
          </p:cNvGraphicFramePr>
          <p:nvPr/>
        </p:nvGraphicFramePr>
        <p:xfrm>
          <a:off x="1074738" y="6118225"/>
          <a:ext cx="18653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1" name="Equation" r:id="rId31" imgW="812447" imgH="177723" progId="Equation.3">
                  <p:embed/>
                </p:oleObj>
              </mc:Choice>
              <mc:Fallback>
                <p:oleObj name="Equation" r:id="rId31" imgW="812447" imgH="177723" progId="Equation.3">
                  <p:embed/>
                  <p:pic>
                    <p:nvPicPr>
                      <p:cNvPr id="0" name="Object 3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6118225"/>
                        <a:ext cx="186531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1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六、方阵的行列式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057" name="Group 9"/>
          <p:cNvGraphicFramePr>
            <a:graphicFrameLocks noGrp="1"/>
          </p:cNvGraphicFramePr>
          <p:nvPr/>
        </p:nvGraphicFramePr>
        <p:xfrm>
          <a:off x="1300163" y="2057400"/>
          <a:ext cx="3449637" cy="1685925"/>
        </p:xfrm>
        <a:graphic>
          <a:graphicData uri="http://schemas.openxmlformats.org/drawingml/2006/table">
            <a:tbl>
              <a:tblPr/>
              <a:tblGrid>
                <a:gridCol w="862012"/>
                <a:gridCol w="863600"/>
                <a:gridCol w="862013"/>
                <a:gridCol w="862012"/>
              </a:tblGrid>
              <a:tr h="3508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产品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发到各商场的数量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48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甲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200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180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190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乙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120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0081" name="Rectangle 33"/>
          <p:cNvSpPr>
            <a:spLocks noChangeArrowheads="1"/>
          </p:cNvSpPr>
          <p:nvPr/>
        </p:nvSpPr>
        <p:spPr bwMode="auto">
          <a:xfrm>
            <a:off x="2376488" y="3783013"/>
            <a:ext cx="1344612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第一次 </a:t>
            </a:r>
          </a:p>
        </p:txBody>
      </p:sp>
      <p:graphicFrame>
        <p:nvGraphicFramePr>
          <p:cNvPr id="130082" name="Group 34"/>
          <p:cNvGraphicFramePr>
            <a:graphicFrameLocks noGrp="1"/>
          </p:cNvGraphicFramePr>
          <p:nvPr/>
        </p:nvGraphicFramePr>
        <p:xfrm>
          <a:off x="5160963" y="2058988"/>
          <a:ext cx="3449637" cy="1685925"/>
        </p:xfrm>
        <a:graphic>
          <a:graphicData uri="http://schemas.openxmlformats.org/drawingml/2006/table">
            <a:tbl>
              <a:tblPr/>
              <a:tblGrid>
                <a:gridCol w="862012"/>
                <a:gridCol w="863600"/>
                <a:gridCol w="862013"/>
                <a:gridCol w="862012"/>
              </a:tblGrid>
              <a:tr h="3508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产品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发到各商场的数量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48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甲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220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185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200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乙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105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120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110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0106" name="Rectangle 58"/>
          <p:cNvSpPr>
            <a:spLocks noChangeArrowheads="1"/>
          </p:cNvSpPr>
          <p:nvPr/>
        </p:nvSpPr>
        <p:spPr bwMode="auto">
          <a:xfrm>
            <a:off x="6237288" y="3784600"/>
            <a:ext cx="1344612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第二次 </a:t>
            </a:r>
          </a:p>
        </p:txBody>
      </p:sp>
      <p:graphicFrame>
        <p:nvGraphicFramePr>
          <p:cNvPr id="130107" name="Group 59"/>
          <p:cNvGraphicFramePr>
            <a:graphicFrameLocks noGrp="1"/>
          </p:cNvGraphicFramePr>
          <p:nvPr/>
        </p:nvGraphicFramePr>
        <p:xfrm>
          <a:off x="3233738" y="4402138"/>
          <a:ext cx="3449637" cy="1685925"/>
        </p:xfrm>
        <a:graphic>
          <a:graphicData uri="http://schemas.openxmlformats.org/drawingml/2006/table">
            <a:tbl>
              <a:tblPr/>
              <a:tblGrid>
                <a:gridCol w="862012"/>
                <a:gridCol w="863600"/>
                <a:gridCol w="862013"/>
                <a:gridCol w="862012"/>
              </a:tblGrid>
              <a:tr h="3508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产品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发到各商场的数量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48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甲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乙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0131" name="Rectangle 83"/>
          <p:cNvSpPr>
            <a:spLocks noChangeArrowheads="1"/>
          </p:cNvSpPr>
          <p:nvPr/>
        </p:nvSpPr>
        <p:spPr bwMode="auto">
          <a:xfrm>
            <a:off x="1363663" y="4918075"/>
            <a:ext cx="1820862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两次累计</a:t>
            </a: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: </a:t>
            </a:r>
          </a:p>
        </p:txBody>
      </p:sp>
      <p:sp>
        <p:nvSpPr>
          <p:cNvPr id="130132" name="Rectangle 84"/>
          <p:cNvSpPr>
            <a:spLocks noChangeArrowheads="1"/>
          </p:cNvSpPr>
          <p:nvPr/>
        </p:nvSpPr>
        <p:spPr bwMode="auto">
          <a:xfrm>
            <a:off x="4173538" y="5143500"/>
            <a:ext cx="80645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420 </a:t>
            </a:r>
          </a:p>
        </p:txBody>
      </p:sp>
      <p:sp>
        <p:nvSpPr>
          <p:cNvPr id="130133" name="Rectangle 85"/>
          <p:cNvSpPr>
            <a:spLocks noChangeArrowheads="1"/>
          </p:cNvSpPr>
          <p:nvPr/>
        </p:nvSpPr>
        <p:spPr bwMode="auto">
          <a:xfrm>
            <a:off x="5008563" y="5141913"/>
            <a:ext cx="80645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365 </a:t>
            </a:r>
          </a:p>
        </p:txBody>
      </p:sp>
      <p:sp>
        <p:nvSpPr>
          <p:cNvPr id="130134" name="Rectangle 86"/>
          <p:cNvSpPr>
            <a:spLocks noChangeArrowheads="1"/>
          </p:cNvSpPr>
          <p:nvPr/>
        </p:nvSpPr>
        <p:spPr bwMode="auto">
          <a:xfrm>
            <a:off x="5897563" y="5141913"/>
            <a:ext cx="80645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390 </a:t>
            </a:r>
          </a:p>
        </p:txBody>
      </p:sp>
      <p:sp>
        <p:nvSpPr>
          <p:cNvPr id="130135" name="Rectangle 87"/>
          <p:cNvSpPr>
            <a:spLocks noChangeArrowheads="1"/>
          </p:cNvSpPr>
          <p:nvPr/>
        </p:nvSpPr>
        <p:spPr bwMode="auto">
          <a:xfrm>
            <a:off x="4186238" y="5575300"/>
            <a:ext cx="80645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205 </a:t>
            </a: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3454400" y="3676650"/>
            <a:ext cx="3817938" cy="2416175"/>
            <a:chOff x="2146" y="2677"/>
            <a:chExt cx="2405" cy="1522"/>
          </a:xfrm>
        </p:grpSpPr>
        <p:sp>
          <p:nvSpPr>
            <p:cNvPr id="64597" name="Freeform 89"/>
            <p:cNvSpPr>
              <a:spLocks/>
            </p:cNvSpPr>
            <p:nvPr/>
          </p:nvSpPr>
          <p:spPr bwMode="auto">
            <a:xfrm>
              <a:off x="2146" y="2682"/>
              <a:ext cx="1228" cy="1259"/>
            </a:xfrm>
            <a:custGeom>
              <a:avLst/>
              <a:gdLst>
                <a:gd name="T0" fmla="*/ 0 w 1228"/>
                <a:gd name="T1" fmla="*/ 0 h 1259"/>
                <a:gd name="T2" fmla="*/ 1228 w 1228"/>
                <a:gd name="T3" fmla="*/ 1259 h 1259"/>
                <a:gd name="T4" fmla="*/ 0 60000 65536"/>
                <a:gd name="T5" fmla="*/ 0 60000 65536"/>
                <a:gd name="T6" fmla="*/ 0 w 1228"/>
                <a:gd name="T7" fmla="*/ 0 h 1259"/>
                <a:gd name="T8" fmla="*/ 1228 w 1228"/>
                <a:gd name="T9" fmla="*/ 1259 h 12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28" h="1259">
                  <a:moveTo>
                    <a:pt x="0" y="0"/>
                  </a:moveTo>
                  <a:lnTo>
                    <a:pt x="1228" y="1259"/>
                  </a:lnTo>
                </a:path>
              </a:pathLst>
            </a:custGeom>
            <a:noFill/>
            <a:ln w="19050">
              <a:solidFill>
                <a:srgbClr val="008080"/>
              </a:solidFill>
              <a:prstDash val="dash"/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98" name="Freeform 90"/>
            <p:cNvSpPr>
              <a:spLocks/>
            </p:cNvSpPr>
            <p:nvPr/>
          </p:nvSpPr>
          <p:spPr bwMode="auto">
            <a:xfrm>
              <a:off x="3374" y="2677"/>
              <a:ext cx="1177" cy="1260"/>
            </a:xfrm>
            <a:custGeom>
              <a:avLst/>
              <a:gdLst>
                <a:gd name="T0" fmla="*/ 1177 w 1177"/>
                <a:gd name="T1" fmla="*/ 0 h 1260"/>
                <a:gd name="T2" fmla="*/ 0 w 1177"/>
                <a:gd name="T3" fmla="*/ 1260 h 1260"/>
                <a:gd name="T4" fmla="*/ 0 60000 65536"/>
                <a:gd name="T5" fmla="*/ 0 60000 65536"/>
                <a:gd name="T6" fmla="*/ 0 w 1177"/>
                <a:gd name="T7" fmla="*/ 0 h 1260"/>
                <a:gd name="T8" fmla="*/ 1177 w 1177"/>
                <a:gd name="T9" fmla="*/ 1260 h 12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77" h="1260">
                  <a:moveTo>
                    <a:pt x="1177" y="0"/>
                  </a:moveTo>
                  <a:lnTo>
                    <a:pt x="0" y="1260"/>
                  </a:lnTo>
                </a:path>
              </a:pathLst>
            </a:custGeom>
            <a:noFill/>
            <a:ln w="19050">
              <a:solidFill>
                <a:srgbClr val="008080"/>
              </a:solidFill>
              <a:prstDash val="dash"/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39" name="Rectangle 91"/>
            <p:cNvSpPr>
              <a:spLocks noChangeArrowheads="1"/>
            </p:cNvSpPr>
            <p:nvPr/>
          </p:nvSpPr>
          <p:spPr bwMode="auto">
            <a:xfrm>
              <a:off x="3130" y="3872"/>
              <a:ext cx="508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240 </a:t>
              </a:r>
            </a:p>
          </p:txBody>
        </p:sp>
      </p:grp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76200" y="1343025"/>
            <a:ext cx="1008063" cy="584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引例</a:t>
            </a:r>
            <a:endParaRPr kumimoji="1"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533400" y="762000"/>
            <a:ext cx="28527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⒈  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矩阵的加法</a:t>
            </a:r>
          </a:p>
        </p:txBody>
      </p:sp>
      <p:sp>
        <p:nvSpPr>
          <p:cNvPr id="64596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二、矩阵的线性运算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4" name="Text Box 4"/>
          <p:cNvSpPr txBox="1">
            <a:spLocks noChangeArrowheads="1"/>
          </p:cNvSpPr>
          <p:nvPr/>
        </p:nvSpPr>
        <p:spPr bwMode="auto">
          <a:xfrm>
            <a:off x="214282" y="723900"/>
            <a:ext cx="37369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ea typeface="黑体" pitchFamily="2" charset="-122"/>
              </a:rPr>
              <a:t>例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1    </a:t>
            </a:r>
            <a:r>
              <a:rPr lang="en-US" altLang="zh-CN" dirty="0">
                <a:solidFill>
                  <a:srgbClr val="660033"/>
                </a:solidFill>
                <a:latin typeface="Times New Roman" pitchFamily="18" charset="0"/>
              </a:rPr>
              <a:t>2005</a:t>
            </a:r>
            <a:r>
              <a:rPr lang="zh-CN" altLang="en-US" dirty="0">
                <a:solidFill>
                  <a:srgbClr val="660033"/>
                </a:solidFill>
              </a:rPr>
              <a:t>数一</a:t>
            </a:r>
            <a:r>
              <a:rPr lang="en-US" altLang="zh-CN" dirty="0">
                <a:solidFill>
                  <a:srgbClr val="660033"/>
                </a:solidFill>
                <a:latin typeface="Times New Roman" pitchFamily="18" charset="0"/>
              </a:rPr>
              <a:t>(4</a:t>
            </a:r>
            <a:r>
              <a:rPr lang="zh-CN" altLang="en-US" dirty="0">
                <a:solidFill>
                  <a:srgbClr val="660033"/>
                </a:solidFill>
              </a:rPr>
              <a:t>分</a:t>
            </a:r>
            <a:r>
              <a:rPr lang="en-US" altLang="zh-CN" dirty="0">
                <a:solidFill>
                  <a:srgbClr val="660033"/>
                </a:solidFill>
                <a:latin typeface="Times New Roman" pitchFamily="18" charset="0"/>
              </a:rPr>
              <a:t>)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285750" y="2770188"/>
            <a:ext cx="1001713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a typeface="黑体" pitchFamily="2" charset="-122"/>
              </a:rPr>
              <a:t>解二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187450" y="2744788"/>
            <a:ext cx="892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zh-CN" altLang="en-US">
                <a:latin typeface="Times New Roman" pitchFamily="18" charset="0"/>
              </a:rPr>
              <a:t>若记</a:t>
            </a:r>
            <a:endParaRPr lang="zh-CN" altLang="en-US"/>
          </a:p>
        </p:txBody>
      </p:sp>
      <p:grpSp>
        <p:nvGrpSpPr>
          <p:cNvPr id="52237" name="Group 8"/>
          <p:cNvGrpSpPr>
            <a:grpSpLocks/>
          </p:cNvGrpSpPr>
          <p:nvPr/>
        </p:nvGrpSpPr>
        <p:grpSpPr bwMode="auto">
          <a:xfrm>
            <a:off x="227013" y="1158875"/>
            <a:ext cx="8593137" cy="1584325"/>
            <a:chOff x="563" y="2135"/>
            <a:chExt cx="5413" cy="998"/>
          </a:xfrm>
        </p:grpSpPr>
        <p:graphicFrame>
          <p:nvGraphicFramePr>
            <p:cNvPr id="52229" name="Object 192"/>
            <p:cNvGraphicFramePr>
              <a:graphicFrameLocks noChangeAspect="1"/>
            </p:cNvGraphicFramePr>
            <p:nvPr/>
          </p:nvGraphicFramePr>
          <p:xfrm>
            <a:off x="872" y="2181"/>
            <a:ext cx="862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06" name="Equation" r:id="rId3" imgW="596900" imgH="228600" progId="Equation.3">
                    <p:embed/>
                  </p:oleObj>
                </mc:Choice>
                <mc:Fallback>
                  <p:oleObj name="Equation" r:id="rId3" imgW="596900" imgH="228600" progId="Equation.3">
                    <p:embed/>
                    <p:pic>
                      <p:nvPicPr>
                        <p:cNvPr id="0" name="Object 1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2" y="2181"/>
                          <a:ext cx="862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2240" name="Group 10"/>
            <p:cNvGrpSpPr>
              <a:grpSpLocks/>
            </p:cNvGrpSpPr>
            <p:nvPr/>
          </p:nvGrpSpPr>
          <p:grpSpPr bwMode="auto">
            <a:xfrm>
              <a:off x="563" y="2135"/>
              <a:ext cx="5413" cy="998"/>
              <a:chOff x="563" y="2135"/>
              <a:chExt cx="5413" cy="998"/>
            </a:xfrm>
          </p:grpSpPr>
          <p:graphicFrame>
            <p:nvGraphicFramePr>
              <p:cNvPr id="52230" name="Object 193"/>
              <p:cNvGraphicFramePr>
                <a:graphicFrameLocks noChangeAspect="1"/>
              </p:cNvGraphicFramePr>
              <p:nvPr/>
            </p:nvGraphicFramePr>
            <p:xfrm>
              <a:off x="1927" y="2861"/>
              <a:ext cx="696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307" name="Equation" r:id="rId5" imgW="482181" imgH="177646" progId="Equation.3">
                      <p:embed/>
                    </p:oleObj>
                  </mc:Choice>
                  <mc:Fallback>
                    <p:oleObj name="Equation" r:id="rId5" imgW="482181" imgH="177646" progId="Equation.3">
                      <p:embed/>
                      <p:pic>
                        <p:nvPicPr>
                          <p:cNvPr id="0" name="Object 1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7" y="2861"/>
                            <a:ext cx="696" cy="2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241" name="Text Box 12"/>
              <p:cNvSpPr txBox="1">
                <a:spLocks noChangeArrowheads="1"/>
              </p:cNvSpPr>
              <p:nvPr/>
            </p:nvSpPr>
            <p:spPr bwMode="auto">
              <a:xfrm>
                <a:off x="563" y="2135"/>
                <a:ext cx="5413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0000" tIns="46800" rIns="90000" bIns="46800">
                <a:spAutoFit/>
              </a:bodyPr>
              <a:lstStyle/>
              <a:p>
                <a:pPr eaLnBrk="1" hangingPunct="1">
                  <a:lnSpc>
                    <a:spcPct val="120000"/>
                  </a:lnSpc>
                </a:pPr>
                <a:r>
                  <a:rPr lang="zh-CN" altLang="en-US" dirty="0"/>
                  <a:t>设              均为</a:t>
                </a:r>
                <a:r>
                  <a:rPr lang="en-US" altLang="zh-CN" dirty="0">
                    <a:latin typeface="Times New Roman" pitchFamily="18" charset="0"/>
                  </a:rPr>
                  <a:t>3</a:t>
                </a:r>
                <a:r>
                  <a:rPr lang="zh-CN" altLang="en-US" dirty="0"/>
                  <a:t>维列向量，记</a:t>
                </a:r>
                <a:r>
                  <a:rPr lang="zh-CN" altLang="en-US" dirty="0" smtClean="0"/>
                  <a:t>矩阵 </a:t>
                </a:r>
                <a:endParaRPr lang="zh-CN" altLang="en-US" dirty="0"/>
              </a:p>
            </p:txBody>
          </p:sp>
          <p:graphicFrame>
            <p:nvGraphicFramePr>
              <p:cNvPr id="52231" name="Object 194"/>
              <p:cNvGraphicFramePr>
                <a:graphicFrameLocks noChangeAspect="1"/>
              </p:cNvGraphicFramePr>
              <p:nvPr/>
            </p:nvGraphicFramePr>
            <p:xfrm>
              <a:off x="608" y="2498"/>
              <a:ext cx="4327" cy="3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308" name="Equation" r:id="rId7" imgW="2997200" imgH="228600" progId="Equation.3">
                      <p:embed/>
                    </p:oleObj>
                  </mc:Choice>
                  <mc:Fallback>
                    <p:oleObj name="Equation" r:id="rId7" imgW="2997200" imgH="228600" progId="Equation.3">
                      <p:embed/>
                      <p:pic>
                        <p:nvPicPr>
                          <p:cNvPr id="0" name="Object 1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8" y="2498"/>
                            <a:ext cx="4327" cy="33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242" name="Text Box 14"/>
              <p:cNvSpPr txBox="1">
                <a:spLocks noChangeArrowheads="1"/>
              </p:cNvSpPr>
              <p:nvPr/>
            </p:nvSpPr>
            <p:spPr bwMode="auto">
              <a:xfrm>
                <a:off x="4827" y="2489"/>
                <a:ext cx="56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eaLnBrk="1" hangingPunct="1"/>
                <a:r>
                  <a:rPr lang="zh-CN" altLang="en-US"/>
                  <a:t>，且</a:t>
                </a:r>
              </a:p>
            </p:txBody>
          </p:sp>
          <p:graphicFrame>
            <p:nvGraphicFramePr>
              <p:cNvPr id="52232" name="Object 19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20867236"/>
                  </p:ext>
                </p:extLst>
              </p:nvPr>
            </p:nvGraphicFramePr>
            <p:xfrm>
              <a:off x="4564" y="2205"/>
              <a:ext cx="1412" cy="3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309" name="Equation" r:id="rId9" imgW="977900" imgH="228600" progId="Equation.3">
                      <p:embed/>
                    </p:oleObj>
                  </mc:Choice>
                  <mc:Fallback>
                    <p:oleObj name="Equation" r:id="rId9" imgW="977900" imgH="228600" progId="Equation.3">
                      <p:embed/>
                      <p:pic>
                        <p:nvPicPr>
                          <p:cNvPr id="0" name="Object 1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4" y="2205"/>
                            <a:ext cx="1412" cy="33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243" name="Line 16"/>
              <p:cNvSpPr>
                <a:spLocks noChangeShapeType="1"/>
              </p:cNvSpPr>
              <p:nvPr/>
            </p:nvSpPr>
            <p:spPr bwMode="auto">
              <a:xfrm>
                <a:off x="2668" y="3133"/>
                <a:ext cx="681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52233" name="Object 196"/>
              <p:cNvGraphicFramePr>
                <a:graphicFrameLocks noChangeAspect="1"/>
              </p:cNvGraphicFramePr>
              <p:nvPr/>
            </p:nvGraphicFramePr>
            <p:xfrm>
              <a:off x="649" y="2868"/>
              <a:ext cx="825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310" name="公式" r:id="rId11" imgW="634725" imgH="190417" progId="Equation.3">
                      <p:embed/>
                    </p:oleObj>
                  </mc:Choice>
                  <mc:Fallback>
                    <p:oleObj name="公式" r:id="rId11" imgW="634725" imgH="190417" progId="Equation.3">
                      <p:embed/>
                      <p:pic>
                        <p:nvPicPr>
                          <p:cNvPr id="0" name="Object 19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9" y="2868"/>
                            <a:ext cx="825" cy="24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244" name="Text Box 18"/>
              <p:cNvSpPr txBox="1">
                <a:spLocks noChangeArrowheads="1"/>
              </p:cNvSpPr>
              <p:nvPr/>
            </p:nvSpPr>
            <p:spPr bwMode="auto">
              <a:xfrm>
                <a:off x="1383" y="2795"/>
                <a:ext cx="56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eaLnBrk="1" hangingPunct="1"/>
                <a:r>
                  <a:rPr lang="zh-CN" altLang="en-US"/>
                  <a:t>，且</a:t>
                </a:r>
              </a:p>
            </p:txBody>
          </p:sp>
        </p:grpSp>
      </p:grpSp>
      <p:sp>
        <p:nvSpPr>
          <p:cNvPr id="151571" name="Text Box 19"/>
          <p:cNvSpPr txBox="1">
            <a:spLocks noChangeArrowheads="1"/>
          </p:cNvSpPr>
          <p:nvPr/>
        </p:nvSpPr>
        <p:spPr bwMode="auto">
          <a:xfrm>
            <a:off x="971550" y="4479925"/>
            <a:ext cx="536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zh-CN" altLang="en-US"/>
              <a:t>则</a:t>
            </a:r>
          </a:p>
        </p:txBody>
      </p:sp>
      <p:graphicFrame>
        <p:nvGraphicFramePr>
          <p:cNvPr id="151573" name="Object 197"/>
          <p:cNvGraphicFramePr>
            <a:graphicFrameLocks noChangeAspect="1"/>
          </p:cNvGraphicFramePr>
          <p:nvPr/>
        </p:nvGraphicFramePr>
        <p:xfrm>
          <a:off x="2428875" y="5000625"/>
          <a:ext cx="39909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1" name="Equation" r:id="rId13" imgW="1739880" imgH="177480" progId="Equation.DSMT4">
                  <p:embed/>
                </p:oleObj>
              </mc:Choice>
              <mc:Fallback>
                <p:oleObj name="Equation" r:id="rId13" imgW="1739880" imgH="177480" progId="Equation.DSMT4">
                  <p:embed/>
                  <p:pic>
                    <p:nvPicPr>
                      <p:cNvPr id="0" name="Object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5000625"/>
                        <a:ext cx="3990975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74" name="Object 198"/>
          <p:cNvGraphicFramePr>
            <a:graphicFrameLocks noChangeAspect="1"/>
          </p:cNvGraphicFramePr>
          <p:nvPr/>
        </p:nvGraphicFramePr>
        <p:xfrm>
          <a:off x="2428875" y="3071813"/>
          <a:ext cx="4911725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2" name="Equation" r:id="rId15" imgW="2145960" imgH="711000" progId="Equation.DSMT4">
                  <p:embed/>
                </p:oleObj>
              </mc:Choice>
              <mc:Fallback>
                <p:oleObj name="Equation" r:id="rId15" imgW="2145960" imgH="711000" progId="Equation.DSMT4">
                  <p:embed/>
                  <p:pic>
                    <p:nvPicPr>
                      <p:cNvPr id="0" name="Object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3071813"/>
                        <a:ext cx="4911725" cy="162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9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六、方阵的行列式</a:t>
            </a:r>
          </a:p>
        </p:txBody>
      </p:sp>
      <p:graphicFrame>
        <p:nvGraphicFramePr>
          <p:cNvPr id="4" name="Object 11"/>
          <p:cNvGraphicFramePr>
            <a:graphicFrameLocks noChangeAspect="1"/>
          </p:cNvGraphicFramePr>
          <p:nvPr/>
        </p:nvGraphicFramePr>
        <p:xfrm>
          <a:off x="5072063" y="5572125"/>
          <a:ext cx="554037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3" name="Equation" r:id="rId17" imgW="241200" imgH="164880" progId="Equation.DSMT4">
                  <p:embed/>
                </p:oleObj>
              </mc:Choice>
              <mc:Fallback>
                <p:oleObj name="Equation" r:id="rId17" imgW="241200" imgH="1648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5572125"/>
                        <a:ext cx="554037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7" grpId="0"/>
      <p:bldP spid="151558" grpId="0"/>
      <p:bldP spid="15157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96010" y="1360488"/>
            <a:ext cx="8974137" cy="1646237"/>
            <a:chOff x="340" y="2158"/>
            <a:chExt cx="5653" cy="1037"/>
          </a:xfrm>
        </p:grpSpPr>
        <p:sp>
          <p:nvSpPr>
            <p:cNvPr id="53263" name="Text Box 4"/>
            <p:cNvSpPr txBox="1">
              <a:spLocks noChangeArrowheads="1"/>
            </p:cNvSpPr>
            <p:nvPr/>
          </p:nvSpPr>
          <p:spPr bwMode="auto">
            <a:xfrm>
              <a:off x="385" y="2160"/>
              <a:ext cx="2053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/>
              <a:r>
                <a:rPr lang="zh-CN" altLang="en-US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练习：</a:t>
              </a:r>
              <a:r>
                <a:rPr lang="zh-CN" altLang="en-US" dirty="0">
                  <a:latin typeface="Times New Roman" pitchFamily="18" charset="0"/>
                </a:rPr>
                <a:t>设</a:t>
              </a:r>
              <a:r>
                <a:rPr lang="en-US" altLang="zh-CN" dirty="0">
                  <a:latin typeface="Times New Roman" pitchFamily="18" charset="0"/>
                </a:rPr>
                <a:t>4</a:t>
              </a:r>
              <a:r>
                <a:rPr lang="zh-CN" altLang="en-US" dirty="0">
                  <a:latin typeface="Times New Roman" pitchFamily="18" charset="0"/>
                </a:rPr>
                <a:t>阶方阵</a:t>
              </a:r>
              <a:endParaRPr lang="zh-CN" altLang="en-US" dirty="0"/>
            </a:p>
          </p:txBody>
        </p:sp>
        <p:graphicFrame>
          <p:nvGraphicFramePr>
            <p:cNvPr id="53255" name="Object 30"/>
            <p:cNvGraphicFramePr>
              <a:graphicFrameLocks noChangeAspect="1"/>
            </p:cNvGraphicFramePr>
            <p:nvPr/>
          </p:nvGraphicFramePr>
          <p:xfrm>
            <a:off x="2438" y="2158"/>
            <a:ext cx="1956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50" name="Equation" r:id="rId3" imgW="1270000" imgH="228600" progId="Equation.3">
                    <p:embed/>
                  </p:oleObj>
                </mc:Choice>
                <mc:Fallback>
                  <p:oleObj name="Equation" r:id="rId3" imgW="1270000" imgH="2286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8" y="2158"/>
                          <a:ext cx="1956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6" name="Object 31"/>
            <p:cNvGraphicFramePr>
              <a:graphicFrameLocks noChangeAspect="1"/>
            </p:cNvGraphicFramePr>
            <p:nvPr/>
          </p:nvGraphicFramePr>
          <p:xfrm>
            <a:off x="402" y="2478"/>
            <a:ext cx="1662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51" name="Equation" r:id="rId5" imgW="1079500" imgH="228600" progId="Equation.3">
                    <p:embed/>
                  </p:oleObj>
                </mc:Choice>
                <mc:Fallback>
                  <p:oleObj name="Equation" r:id="rId5" imgW="1079500" imgH="2286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" y="2478"/>
                          <a:ext cx="1662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4" name="Text Box 49"/>
            <p:cNvSpPr txBox="1">
              <a:spLocks noChangeArrowheads="1"/>
            </p:cNvSpPr>
            <p:nvPr/>
          </p:nvSpPr>
          <p:spPr bwMode="auto">
            <a:xfrm>
              <a:off x="340" y="2391"/>
              <a:ext cx="5653" cy="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lnSpc>
                  <a:spcPct val="140000"/>
                </a:lnSpc>
              </a:pPr>
              <a:r>
                <a:rPr lang="en-US" altLang="zh-CN"/>
                <a:t>                        ,</a:t>
              </a:r>
              <a:r>
                <a:rPr lang="zh-CN" altLang="en-US"/>
                <a:t>其中，                 均为</a:t>
              </a:r>
              <a:r>
                <a:rPr lang="en-US" altLang="zh-CN">
                  <a:latin typeface="Times New Roman" pitchFamily="18" charset="0"/>
                </a:rPr>
                <a:t>4</a:t>
              </a:r>
              <a:r>
                <a:rPr lang="zh-CN" altLang="en-US"/>
                <a:t>维列向量</a:t>
              </a:r>
              <a:r>
                <a:rPr lang="en-US" altLang="zh-CN"/>
                <a:t>,</a:t>
              </a:r>
            </a:p>
            <a:p>
              <a:pPr eaLnBrk="1" hangingPunct="1"/>
              <a:r>
                <a:rPr lang="zh-CN" altLang="en-US"/>
                <a:t>且已知                          ，则</a:t>
              </a:r>
            </a:p>
          </p:txBody>
        </p:sp>
        <p:graphicFrame>
          <p:nvGraphicFramePr>
            <p:cNvPr id="53257" name="Object 32"/>
            <p:cNvGraphicFramePr>
              <a:graphicFrameLocks noChangeAspect="1"/>
            </p:cNvGraphicFramePr>
            <p:nvPr/>
          </p:nvGraphicFramePr>
          <p:xfrm>
            <a:off x="2823" y="2471"/>
            <a:ext cx="1349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52" name="Equation" r:id="rId7" imgW="876300" imgH="228600" progId="Equation.3">
                    <p:embed/>
                  </p:oleObj>
                </mc:Choice>
                <mc:Fallback>
                  <p:oleObj name="Equation" r:id="rId7" imgW="876300" imgH="2286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3" y="2471"/>
                          <a:ext cx="1349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8" name="Object 33"/>
            <p:cNvGraphicFramePr>
              <a:graphicFrameLocks noChangeAspect="1"/>
            </p:cNvGraphicFramePr>
            <p:nvPr/>
          </p:nvGraphicFramePr>
          <p:xfrm>
            <a:off x="1203" y="2866"/>
            <a:ext cx="1799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53" name="Equation" r:id="rId9" imgW="1167893" imgH="203112" progId="Equation.3">
                    <p:embed/>
                  </p:oleObj>
                </mc:Choice>
                <mc:Fallback>
                  <p:oleObj name="Equation" r:id="rId9" imgW="1167893" imgH="203112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3" y="2866"/>
                          <a:ext cx="1799" cy="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9" name="Object 34"/>
            <p:cNvGraphicFramePr>
              <a:graphicFrameLocks noChangeAspect="1"/>
            </p:cNvGraphicFramePr>
            <p:nvPr/>
          </p:nvGraphicFramePr>
          <p:xfrm>
            <a:off x="3617" y="2855"/>
            <a:ext cx="1251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54" name="Equation" r:id="rId11" imgW="812447" imgH="203112" progId="Equation.3">
                    <p:embed/>
                  </p:oleObj>
                </mc:Choice>
                <mc:Fallback>
                  <p:oleObj name="Equation" r:id="rId11" imgW="812447" imgH="203112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7" y="2855"/>
                          <a:ext cx="1251" cy="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5" name="Line 53"/>
            <p:cNvSpPr>
              <a:spLocks noChangeShapeType="1"/>
            </p:cNvSpPr>
            <p:nvPr/>
          </p:nvSpPr>
          <p:spPr bwMode="auto">
            <a:xfrm>
              <a:off x="4948" y="3095"/>
              <a:ext cx="72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6311" name="Text Box 55"/>
          <p:cNvSpPr txBox="1">
            <a:spLocks noChangeArrowheads="1"/>
          </p:cNvSpPr>
          <p:nvPr/>
        </p:nvSpPr>
        <p:spPr bwMode="auto">
          <a:xfrm>
            <a:off x="193675" y="3435350"/>
            <a:ext cx="592138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zh-CN" altLang="en-US">
                <a:latin typeface="Times New Roman" pitchFamily="18" charset="0"/>
                <a:ea typeface="黑体" pitchFamily="2" charset="-122"/>
              </a:rPr>
              <a:t>解</a:t>
            </a:r>
            <a:endParaRPr lang="zh-CN" altLang="en-US">
              <a:latin typeface="Times New Roman" pitchFamily="18" charset="0"/>
            </a:endParaRPr>
          </a:p>
        </p:txBody>
      </p:sp>
      <p:graphicFrame>
        <p:nvGraphicFramePr>
          <p:cNvPr id="96319" name="Object 35"/>
          <p:cNvGraphicFramePr>
            <a:graphicFrameLocks noChangeAspect="1"/>
          </p:cNvGraphicFramePr>
          <p:nvPr/>
        </p:nvGraphicFramePr>
        <p:xfrm>
          <a:off x="1038225" y="3506788"/>
          <a:ext cx="52752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5" name="Equation" r:id="rId13" imgW="2159000" imgH="228600" progId="Equation.3">
                  <p:embed/>
                </p:oleObj>
              </mc:Choice>
              <mc:Fallback>
                <p:oleObj name="Equation" r:id="rId13" imgW="2159000" imgH="2286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3506788"/>
                        <a:ext cx="5275263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21" name="Object 36"/>
          <p:cNvGraphicFramePr>
            <a:graphicFrameLocks noChangeAspect="1"/>
          </p:cNvGraphicFramePr>
          <p:nvPr/>
        </p:nvGraphicFramePr>
        <p:xfrm>
          <a:off x="1416050" y="4100513"/>
          <a:ext cx="59578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6" name="Equation" r:id="rId15" imgW="2438400" imgH="228600" progId="Equation.3">
                  <p:embed/>
                </p:oleObj>
              </mc:Choice>
              <mc:Fallback>
                <p:oleObj name="Equation" r:id="rId15" imgW="2438400" imgH="2286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4100513"/>
                        <a:ext cx="5957888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2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六、方阵的行列式</a:t>
            </a:r>
          </a:p>
        </p:txBody>
      </p:sp>
      <p:graphicFrame>
        <p:nvGraphicFramePr>
          <p:cNvPr id="3" name="Object 15"/>
          <p:cNvGraphicFramePr>
            <a:graphicFrameLocks noChangeAspect="1"/>
          </p:cNvGraphicFramePr>
          <p:nvPr/>
        </p:nvGraphicFramePr>
        <p:xfrm>
          <a:off x="1428750" y="4610100"/>
          <a:ext cx="2452688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7" name="Equation" r:id="rId17" imgW="1002960" imgH="393480" progId="Equation.DSMT4">
                  <p:embed/>
                </p:oleObj>
              </mc:Choice>
              <mc:Fallback>
                <p:oleObj name="Equation" r:id="rId17" imgW="1002960" imgH="393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4610100"/>
                        <a:ext cx="2452688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6"/>
          <p:cNvGraphicFramePr>
            <a:graphicFrameLocks noChangeAspect="1"/>
          </p:cNvGraphicFramePr>
          <p:nvPr/>
        </p:nvGraphicFramePr>
        <p:xfrm>
          <a:off x="3857625" y="4852988"/>
          <a:ext cx="21431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8" name="Equation" r:id="rId19" imgW="876240" imgH="177480" progId="Equation.DSMT4">
                  <p:embed/>
                </p:oleObj>
              </mc:Choice>
              <mc:Fallback>
                <p:oleObj name="Equation" r:id="rId19" imgW="876240" imgH="1774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4852988"/>
                        <a:ext cx="2143125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7"/>
          <p:cNvGraphicFramePr>
            <a:graphicFrameLocks noChangeAspect="1"/>
          </p:cNvGraphicFramePr>
          <p:nvPr/>
        </p:nvGraphicFramePr>
        <p:xfrm>
          <a:off x="1423988" y="5659438"/>
          <a:ext cx="18621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9" name="Equation" r:id="rId21" imgW="761760" imgH="177480" progId="Equation.DSMT4">
                  <p:embed/>
                </p:oleObj>
              </mc:Choice>
              <mc:Fallback>
                <p:oleObj name="Equation" r:id="rId21" imgW="761760" imgH="1774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5659438"/>
                        <a:ext cx="1862137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1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609600" y="1371600"/>
            <a:ext cx="8305800" cy="11430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52600" y="2624138"/>
            <a:ext cx="6858000" cy="33194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87335" y="777409"/>
            <a:ext cx="68294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ea typeface="黑体" pitchFamily="2" charset="-122"/>
              </a:rPr>
              <a:t>例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ea typeface="黑体" pitchFamily="2" charset="-122"/>
              </a:rPr>
              <a:t>2  </a:t>
            </a:r>
            <a:r>
              <a:rPr kumimoji="1" lang="zh-CN" altLang="en-US" sz="2800" dirty="0" smtClean="0">
                <a:latin typeface="+mn-ea"/>
                <a:ea typeface="+mn-ea"/>
              </a:rPr>
              <a:t>设</a:t>
            </a:r>
            <a:r>
              <a:rPr kumimoji="1" lang="en-US" altLang="zh-CN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A , B </a:t>
            </a:r>
            <a:r>
              <a:rPr kumimoji="1"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均为 </a:t>
            </a:r>
            <a:r>
              <a:rPr kumimoji="1" lang="en-US" altLang="zh-CN" sz="2800" i="1" dirty="0">
                <a:latin typeface="Times New Roman" pitchFamily="18" charset="0"/>
                <a:ea typeface="+mn-ea"/>
                <a:cs typeface="Times New Roman" pitchFamily="18" charset="0"/>
              </a:rPr>
              <a:t>n </a:t>
            </a:r>
            <a:r>
              <a:rPr kumimoji="1" lang="zh-CN" altLang="en-US" sz="2800" dirty="0">
                <a:latin typeface="+mn-ea"/>
                <a:ea typeface="+mn-ea"/>
              </a:rPr>
              <a:t>阶</a:t>
            </a:r>
            <a:r>
              <a:rPr kumimoji="1" lang="zh-CN" altLang="en-US" sz="2800" dirty="0" smtClean="0">
                <a:latin typeface="+mn-ea"/>
                <a:ea typeface="+mn-ea"/>
              </a:rPr>
              <a:t>方阵，且</a:t>
            </a:r>
            <a:endParaRPr kumimoji="1" lang="zh-CN" altLang="en-US" sz="2800" dirty="0">
              <a:latin typeface="+mn-ea"/>
              <a:ea typeface="+mn-ea"/>
            </a:endParaRPr>
          </a:p>
        </p:txBody>
      </p:sp>
      <p:graphicFrame>
        <p:nvGraphicFramePr>
          <p:cNvPr id="24583" name="Object 114"/>
          <p:cNvGraphicFramePr>
            <a:graphicFrameLocks noChangeAspect="1"/>
          </p:cNvGraphicFramePr>
          <p:nvPr/>
        </p:nvGraphicFramePr>
        <p:xfrm>
          <a:off x="609600" y="1328738"/>
          <a:ext cx="5715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4" name="Equation" r:id="rId3" imgW="2385720" imgH="610560" progId="Equation.3">
                  <p:embed/>
                </p:oleObj>
              </mc:Choice>
              <mc:Fallback>
                <p:oleObj name="Equation" r:id="rId3" imgW="2385720" imgH="610560" progId="Equation.3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328738"/>
                        <a:ext cx="57150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652646" y="2618909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证明</a:t>
            </a:r>
          </a:p>
        </p:txBody>
      </p:sp>
      <p:graphicFrame>
        <p:nvGraphicFramePr>
          <p:cNvPr id="24586" name="Object 115"/>
          <p:cNvGraphicFramePr>
            <a:graphicFrameLocks noChangeAspect="1"/>
          </p:cNvGraphicFramePr>
          <p:nvPr/>
        </p:nvGraphicFramePr>
        <p:xfrm>
          <a:off x="1752600" y="2624138"/>
          <a:ext cx="441960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5" name="Equation" r:id="rId5" imgW="2055960" imgH="356040" progId="Equation.DSMT4">
                  <p:embed/>
                </p:oleObj>
              </mc:Choice>
              <mc:Fallback>
                <p:oleObj name="Equation" r:id="rId5" imgW="2055960" imgH="356040" progId="Equation.DSMT4">
                  <p:embed/>
                  <p:pic>
                    <p:nvPicPr>
                      <p:cNvPr id="0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624138"/>
                        <a:ext cx="4419600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16"/>
          <p:cNvGraphicFramePr>
            <a:graphicFrameLocks noChangeAspect="1"/>
          </p:cNvGraphicFramePr>
          <p:nvPr/>
        </p:nvGraphicFramePr>
        <p:xfrm>
          <a:off x="2882900" y="3309938"/>
          <a:ext cx="3373438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6" name="Equation" r:id="rId7" imgW="1396080" imgH="356040" progId="Equation.3">
                  <p:embed/>
                </p:oleObj>
              </mc:Choice>
              <mc:Fallback>
                <p:oleObj name="Equation" r:id="rId7" imgW="1396080" imgH="356040" progId="Equation.3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3309938"/>
                        <a:ext cx="3373438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117"/>
          <p:cNvGraphicFramePr>
            <a:graphicFrameLocks noChangeAspect="1"/>
          </p:cNvGraphicFramePr>
          <p:nvPr/>
        </p:nvGraphicFramePr>
        <p:xfrm>
          <a:off x="2924175" y="4071938"/>
          <a:ext cx="33162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7" name="Equation" r:id="rId9" imgW="1408680" imgH="356040" progId="Equation.3">
                  <p:embed/>
                </p:oleObj>
              </mc:Choice>
              <mc:Fallback>
                <p:oleObj name="Equation" r:id="rId9" imgW="1408680" imgH="356040" progId="Equation.3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175" y="4071938"/>
                        <a:ext cx="331628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18"/>
          <p:cNvGraphicFramePr>
            <a:graphicFrameLocks noChangeAspect="1"/>
          </p:cNvGraphicFramePr>
          <p:nvPr/>
        </p:nvGraphicFramePr>
        <p:xfrm>
          <a:off x="2909888" y="4681538"/>
          <a:ext cx="267335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8" name="Equation" r:id="rId11" imgW="1154880" imgH="356040" progId="Equation.3">
                  <p:embed/>
                </p:oleObj>
              </mc:Choice>
              <mc:Fallback>
                <p:oleObj name="Equation" r:id="rId11" imgW="1154880" imgH="356040" progId="Equation.3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4681538"/>
                        <a:ext cx="2673350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119"/>
          <p:cNvGraphicFramePr>
            <a:graphicFrameLocks noChangeAspect="1"/>
          </p:cNvGraphicFramePr>
          <p:nvPr/>
        </p:nvGraphicFramePr>
        <p:xfrm>
          <a:off x="2894013" y="5291138"/>
          <a:ext cx="20320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9" name="Equation" r:id="rId13" imgW="862920" imgH="330840" progId="Equation.3">
                  <p:embed/>
                </p:oleObj>
              </mc:Choice>
              <mc:Fallback>
                <p:oleObj name="Equation" r:id="rId13" imgW="862920" imgH="330840" progId="Equation.3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013" y="5291138"/>
                        <a:ext cx="203200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9" name="Object 120"/>
          <p:cNvGraphicFramePr>
            <a:graphicFrameLocks noChangeAspect="1"/>
          </p:cNvGraphicFramePr>
          <p:nvPr/>
        </p:nvGraphicFramePr>
        <p:xfrm>
          <a:off x="6324600" y="1633538"/>
          <a:ext cx="19843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0" name="Equation" r:id="rId15" imgW="863225" imgH="241195" progId="Equation.DSMT4">
                  <p:embed/>
                </p:oleObj>
              </mc:Choice>
              <mc:Fallback>
                <p:oleObj name="Equation" r:id="rId15" imgW="863225" imgH="241195" progId="Equation.DSMT4">
                  <p:embed/>
                  <p:pic>
                    <p:nvPicPr>
                      <p:cNvPr id="0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633538"/>
                        <a:ext cx="19843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0" name="Objec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01115"/>
              </p:ext>
            </p:extLst>
          </p:nvPr>
        </p:nvGraphicFramePr>
        <p:xfrm>
          <a:off x="1691378" y="5915025"/>
          <a:ext cx="2513012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1" name="Equation" r:id="rId17" imgW="927000" imgH="241200" progId="Equation.DSMT4">
                  <p:embed/>
                </p:oleObj>
              </mc:Choice>
              <mc:Fallback>
                <p:oleObj name="Equation" r:id="rId17" imgW="927000" imgH="241200" progId="Equation.DSMT4">
                  <p:embed/>
                  <p:pic>
                    <p:nvPicPr>
                      <p:cNvPr id="0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378" y="5915025"/>
                        <a:ext cx="2513012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7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六、方阵的行列式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24581" grpId="0" autoUpdateAnimBg="0"/>
      <p:bldP spid="24585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Text Box 19"/>
          <p:cNvSpPr txBox="1">
            <a:spLocks noChangeArrowheads="1"/>
          </p:cNvSpPr>
          <p:nvPr/>
        </p:nvSpPr>
        <p:spPr bwMode="auto">
          <a:xfrm>
            <a:off x="468313" y="1427163"/>
            <a:ext cx="877676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Clr>
                <a:schemeClr val="hlink"/>
              </a:buClr>
            </a:pPr>
            <a:r>
              <a:rPr lang="zh-CN" altLang="en-US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定义</a:t>
            </a:r>
            <a:r>
              <a:rPr lang="zh-CN" altLang="en-US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/>
              <a:t>对于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zh-CN" altLang="en-US" dirty="0"/>
              <a:t>阶</a:t>
            </a:r>
            <a:r>
              <a:rPr lang="zh-CN" altLang="en-US" dirty="0" smtClean="0"/>
              <a:t>方阵           </a:t>
            </a:r>
            <a:r>
              <a:rPr lang="zh-CN" altLang="en-US" dirty="0"/>
              <a:t>，其行列式      的各个</a:t>
            </a:r>
            <a:endParaRPr lang="en-US" altLang="zh-CN" dirty="0"/>
          </a:p>
          <a:p>
            <a:pPr eaLnBrk="1" hangingPunct="1">
              <a:buClr>
                <a:schemeClr val="hlink"/>
              </a:buClr>
            </a:pPr>
            <a:r>
              <a:rPr lang="zh-CN" altLang="en-US" dirty="0"/>
              <a:t>元素的代数余子式   所构成的如下方阵</a:t>
            </a:r>
          </a:p>
        </p:txBody>
      </p:sp>
      <p:graphicFrame>
        <p:nvGraphicFramePr>
          <p:cNvPr id="55298" name="Objec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5744"/>
              </p:ext>
            </p:extLst>
          </p:nvPr>
        </p:nvGraphicFramePr>
        <p:xfrm>
          <a:off x="3791342" y="1487258"/>
          <a:ext cx="1286632" cy="555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8" name="Equation" r:id="rId3" imgW="558558" imgH="241195" progId="Equation.3">
                  <p:embed/>
                </p:oleObj>
              </mc:Choice>
              <mc:Fallback>
                <p:oleObj name="Equation" r:id="rId3" imgW="558558" imgH="241195" progId="Equation.3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342" y="1487258"/>
                        <a:ext cx="1286632" cy="55575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906900"/>
              </p:ext>
            </p:extLst>
          </p:nvPr>
        </p:nvGraphicFramePr>
        <p:xfrm>
          <a:off x="7059885" y="1565264"/>
          <a:ext cx="75247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9" name="Equation" r:id="rId5" imgW="368140" imgH="177723" progId="Equation.3">
                  <p:embed/>
                </p:oleObj>
              </mc:Choice>
              <mc:Fallback>
                <p:oleObj name="Equation" r:id="rId5" imgW="368140" imgH="177723" progId="Equation.3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9885" y="1565264"/>
                        <a:ext cx="752475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100"/>
          <p:cNvGraphicFramePr>
            <a:graphicFrameLocks noChangeAspect="1"/>
          </p:cNvGraphicFramePr>
          <p:nvPr/>
        </p:nvGraphicFramePr>
        <p:xfrm>
          <a:off x="3733800" y="1974850"/>
          <a:ext cx="4159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0" name="Equation" r:id="rId7" imgW="203112" imgH="241195" progId="Equation.3">
                  <p:embed/>
                </p:oleObj>
              </mc:Choice>
              <mc:Fallback>
                <p:oleObj name="Equation" r:id="rId7" imgW="203112" imgH="241195" progId="Equation.3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974850"/>
                        <a:ext cx="415925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9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343300"/>
              </p:ext>
            </p:extLst>
          </p:nvPr>
        </p:nvGraphicFramePr>
        <p:xfrm>
          <a:off x="2627313" y="2537966"/>
          <a:ext cx="3901550" cy="2187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1" name="Equation" r:id="rId9" imgW="1676400" imgH="939800" progId="Equation.3">
                  <p:embed/>
                </p:oleObj>
              </mc:Choice>
              <mc:Fallback>
                <p:oleObj name="Equation" r:id="rId9" imgW="1676400" imgH="939800" progId="Equation.3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537966"/>
                        <a:ext cx="3901550" cy="21871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0" name="Text Box 24"/>
          <p:cNvSpPr txBox="1">
            <a:spLocks noChangeArrowheads="1"/>
          </p:cNvSpPr>
          <p:nvPr/>
        </p:nvSpPr>
        <p:spPr bwMode="auto">
          <a:xfrm>
            <a:off x="539552" y="4682450"/>
            <a:ext cx="453842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/>
              <a:t>称为方阵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伴随矩阵</a:t>
            </a:r>
            <a:r>
              <a:rPr lang="zh-CN" altLang="en-US" dirty="0"/>
              <a:t>。</a:t>
            </a:r>
          </a:p>
        </p:txBody>
      </p:sp>
      <p:sp>
        <p:nvSpPr>
          <p:cNvPr id="55305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六、方阵的行列式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0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01" name="Text Box 25"/>
          <p:cNvSpPr txBox="1">
            <a:spLocks noChangeArrowheads="1"/>
          </p:cNvSpPr>
          <p:nvPr/>
        </p:nvSpPr>
        <p:spPr bwMode="auto">
          <a:xfrm>
            <a:off x="214282" y="987412"/>
            <a:ext cx="27082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重要性质：</a:t>
            </a:r>
          </a:p>
        </p:txBody>
      </p:sp>
      <p:graphicFrame>
        <p:nvGraphicFramePr>
          <p:cNvPr id="75802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573746"/>
              </p:ext>
            </p:extLst>
          </p:nvPr>
        </p:nvGraphicFramePr>
        <p:xfrm>
          <a:off x="2643174" y="928670"/>
          <a:ext cx="3687361" cy="582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2" name="Equation" r:id="rId3" imgW="1447800" imgH="228600" progId="Equation.DSMT4">
                  <p:embed/>
                </p:oleObj>
              </mc:Choice>
              <mc:Fallback>
                <p:oleObj name="Equation" r:id="rId3" imgW="1447800" imgH="228600" progId="Equation.DSMT4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928670"/>
                        <a:ext cx="3687361" cy="582630"/>
                      </a:xfrm>
                      <a:prstGeom prst="rect">
                        <a:avLst/>
                      </a:prstGeom>
                      <a:solidFill>
                        <a:schemeClr val="bg1">
                          <a:alpha val="0"/>
                        </a:schemeClr>
                      </a:solidFill>
                      <a:ln w="63500"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3" name="Text Box 27"/>
          <p:cNvSpPr txBox="1">
            <a:spLocks noChangeArrowheads="1"/>
          </p:cNvSpPr>
          <p:nvPr/>
        </p:nvSpPr>
        <p:spPr bwMode="auto">
          <a:xfrm>
            <a:off x="268288" y="1687537"/>
            <a:ext cx="1005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证明</a:t>
            </a:r>
          </a:p>
        </p:txBody>
      </p:sp>
      <p:graphicFrame>
        <p:nvGraphicFramePr>
          <p:cNvPr id="75805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761"/>
              </p:ext>
            </p:extLst>
          </p:nvPr>
        </p:nvGraphicFramePr>
        <p:xfrm>
          <a:off x="1249363" y="1668487"/>
          <a:ext cx="6240462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3" name="Equation" r:id="rId5" imgW="3048000" imgH="939800" progId="Equation.3">
                  <p:embed/>
                </p:oleObj>
              </mc:Choice>
              <mc:Fallback>
                <p:oleObj name="Equation" r:id="rId5" imgW="3048000" imgH="939800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1668487"/>
                        <a:ext cx="6240462" cy="192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9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38703674"/>
              </p:ext>
            </p:extLst>
          </p:nvPr>
        </p:nvGraphicFramePr>
        <p:xfrm>
          <a:off x="1066800" y="3678262"/>
          <a:ext cx="4054475" cy="202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4" name="Equation" r:id="rId7" imgW="1828800" imgH="914400" progId="Equation.3">
                  <p:embed/>
                </p:oleObj>
              </mc:Choice>
              <mc:Fallback>
                <p:oleObj name="Equation" r:id="rId7" imgW="1828800" imgH="914400" progId="Equation.3">
                  <p:embed/>
                  <p:pic>
                    <p:nvPicPr>
                      <p:cNvPr id="0" name="Object 9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678262"/>
                        <a:ext cx="4054475" cy="202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931788"/>
              </p:ext>
            </p:extLst>
          </p:nvPr>
        </p:nvGraphicFramePr>
        <p:xfrm>
          <a:off x="5172075" y="3667150"/>
          <a:ext cx="3097213" cy="202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5" name="Equation" r:id="rId9" imgW="1397000" imgH="914400" progId="Equation.3">
                  <p:embed/>
                </p:oleObj>
              </mc:Choice>
              <mc:Fallback>
                <p:oleObj name="Equation" r:id="rId9" imgW="1397000" imgH="91440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3667150"/>
                        <a:ext cx="3097213" cy="202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181360"/>
              </p:ext>
            </p:extLst>
          </p:nvPr>
        </p:nvGraphicFramePr>
        <p:xfrm>
          <a:off x="1092200" y="5786462"/>
          <a:ext cx="157638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6" name="Equation" r:id="rId11" imgW="710891" imgH="203112" progId="Equation.3">
                  <p:embed/>
                </p:oleObj>
              </mc:Choice>
              <mc:Fallback>
                <p:oleObj name="Equation" r:id="rId11" imgW="710891" imgH="203112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5786462"/>
                        <a:ext cx="1576388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0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六、方阵的行列式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7374320" y="5694387"/>
            <a:ext cx="1005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证毕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01" grpId="0"/>
      <p:bldP spid="75803" grpId="0"/>
      <p:bldP spid="1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4" name="Object 2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266901"/>
              </p:ext>
            </p:extLst>
          </p:nvPr>
        </p:nvGraphicFramePr>
        <p:xfrm>
          <a:off x="1066800" y="4108498"/>
          <a:ext cx="2151062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8" name="Equation" r:id="rId3" imgW="825480" imgH="266400" progId="Equation.DSMT4">
                  <p:embed/>
                </p:oleObj>
              </mc:Choice>
              <mc:Fallback>
                <p:oleObj name="Equation" r:id="rId3" imgW="825480" imgH="266400" progId="Equation.DSMT4">
                  <p:embed/>
                  <p:pic>
                    <p:nvPicPr>
                      <p:cNvPr id="0" name="Object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08498"/>
                        <a:ext cx="2151062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" name="Object 267"/>
          <p:cNvGraphicFramePr>
            <a:graphicFrameLocks noChangeAspect="1"/>
          </p:cNvGraphicFramePr>
          <p:nvPr/>
        </p:nvGraphicFramePr>
        <p:xfrm>
          <a:off x="1035050" y="4822825"/>
          <a:ext cx="237648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9" name="公式" r:id="rId5" imgW="914400" imgH="241300" progId="Equation.3">
                  <p:embed/>
                </p:oleObj>
              </mc:Choice>
              <mc:Fallback>
                <p:oleObj name="公式" r:id="rId5" imgW="914400" imgH="241300" progId="Equation.3">
                  <p:embed/>
                  <p:pic>
                    <p:nvPicPr>
                      <p:cNvPr id="0" name="Object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4822825"/>
                        <a:ext cx="2376488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285720" y="2071678"/>
            <a:ext cx="1415772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/>
            <a:r>
              <a:rPr kumimoji="1"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运算律</a:t>
            </a:r>
            <a:endParaRPr kumimoji="1"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9877" name="Object 268"/>
          <p:cNvGraphicFramePr>
            <a:graphicFrameLocks noChangeAspect="1"/>
          </p:cNvGraphicFramePr>
          <p:nvPr/>
        </p:nvGraphicFramePr>
        <p:xfrm>
          <a:off x="1066800" y="3581400"/>
          <a:ext cx="2667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80" name="Equation" r:id="rId7" imgW="2667000" imgH="457200" progId="Equation.3">
                  <p:embed/>
                </p:oleObj>
              </mc:Choice>
              <mc:Fallback>
                <p:oleObj name="Equation" r:id="rId7" imgW="2667000" imgH="457200" progId="Equation.3">
                  <p:embed/>
                  <p:pic>
                    <p:nvPicPr>
                      <p:cNvPr id="0" name="Object 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81400"/>
                        <a:ext cx="2667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0" y="2701924"/>
            <a:ext cx="9167813" cy="584200"/>
            <a:chOff x="465" y="912"/>
            <a:chExt cx="5775" cy="368"/>
          </a:xfrm>
        </p:grpSpPr>
        <p:sp>
          <p:nvSpPr>
            <p:cNvPr id="57365" name="Text Box 7"/>
            <p:cNvSpPr txBox="1">
              <a:spLocks noChangeArrowheads="1"/>
            </p:cNvSpPr>
            <p:nvPr/>
          </p:nvSpPr>
          <p:spPr bwMode="auto">
            <a:xfrm>
              <a:off x="465" y="912"/>
              <a:ext cx="5775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dirty="0">
                  <a:latin typeface="Times New Roman" pitchFamily="18" charset="0"/>
                </a:rPr>
                <a:t>（设        为复矩阵，  为复数</a:t>
              </a:r>
              <a:r>
                <a:rPr kumimoji="1" lang="en-US" altLang="zh-CN" dirty="0">
                  <a:latin typeface="Times New Roman" pitchFamily="18" charset="0"/>
                </a:rPr>
                <a:t>,</a:t>
              </a:r>
              <a:r>
                <a:rPr kumimoji="1" lang="zh-CN" altLang="en-US" dirty="0">
                  <a:latin typeface="Times New Roman" pitchFamily="18" charset="0"/>
                </a:rPr>
                <a:t>且运算都是可行的</a:t>
              </a:r>
              <a:r>
                <a:rPr kumimoji="1" lang="zh-CN" altLang="en-US" dirty="0" smtClean="0">
                  <a:latin typeface="Times New Roman" pitchFamily="18" charset="0"/>
                </a:rPr>
                <a:t>）</a:t>
              </a:r>
              <a:endParaRPr kumimoji="1" lang="en-US" altLang="zh-CN" dirty="0">
                <a:latin typeface="Times New Roman" pitchFamily="18" charset="0"/>
              </a:endParaRPr>
            </a:p>
          </p:txBody>
        </p:sp>
        <p:graphicFrame>
          <p:nvGraphicFramePr>
            <p:cNvPr id="57356" name="Object 269"/>
            <p:cNvGraphicFramePr>
              <a:graphicFrameLocks noChangeAspect="1"/>
            </p:cNvGraphicFramePr>
            <p:nvPr/>
          </p:nvGraphicFramePr>
          <p:xfrm>
            <a:off x="1095" y="1001"/>
            <a:ext cx="451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81" name="Equation" r:id="rId9" imgW="723586" imgH="393529" progId="Equation.3">
                    <p:embed/>
                  </p:oleObj>
                </mc:Choice>
                <mc:Fallback>
                  <p:oleObj name="Equation" r:id="rId9" imgW="723586" imgH="393529" progId="Equation.3">
                    <p:embed/>
                    <p:pic>
                      <p:nvPicPr>
                        <p:cNvPr id="0" name="Object 2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5" y="1001"/>
                          <a:ext cx="451" cy="2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7" name="Object 270"/>
            <p:cNvGraphicFramePr>
              <a:graphicFrameLocks noChangeAspect="1"/>
            </p:cNvGraphicFramePr>
            <p:nvPr/>
          </p:nvGraphicFramePr>
          <p:xfrm>
            <a:off x="2760" y="975"/>
            <a:ext cx="17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82" name="公式" r:id="rId11" imgW="279279" imgH="342751" progId="Equation.3">
                    <p:embed/>
                  </p:oleObj>
                </mc:Choice>
                <mc:Fallback>
                  <p:oleObj name="公式" r:id="rId11" imgW="279279" imgH="342751" progId="Equation.3">
                    <p:embed/>
                    <p:pic>
                      <p:nvPicPr>
                        <p:cNvPr id="0" name="Object 2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0" y="975"/>
                          <a:ext cx="174" cy="2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9882" name="Object 2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318323"/>
              </p:ext>
            </p:extLst>
          </p:nvPr>
        </p:nvGraphicFramePr>
        <p:xfrm>
          <a:off x="1016794" y="5443365"/>
          <a:ext cx="24130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83" name="Equation" r:id="rId13" imgW="990360" imgH="279360" progId="Equation.DSMT4">
                  <p:embed/>
                </p:oleObj>
              </mc:Choice>
              <mc:Fallback>
                <p:oleObj name="Equation" r:id="rId13" imgW="990360" imgH="279360" progId="Equation.DSMT4">
                  <p:embed/>
                  <p:pic>
                    <p:nvPicPr>
                      <p:cNvPr id="0" name="Object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794" y="5443365"/>
                        <a:ext cx="24130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3" name="Text Box 11"/>
          <p:cNvSpPr txBox="1">
            <a:spLocks noChangeArrowheads="1"/>
          </p:cNvSpPr>
          <p:nvPr/>
        </p:nvSpPr>
        <p:spPr bwMode="auto">
          <a:xfrm>
            <a:off x="3976983" y="5490702"/>
            <a:ext cx="41280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/>
              <a:t>称作矩阵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共轭转置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14571" y="838201"/>
            <a:ext cx="8548429" cy="1274763"/>
            <a:chOff x="553" y="2251"/>
            <a:chExt cx="4757" cy="803"/>
          </a:xfrm>
        </p:grpSpPr>
        <p:sp>
          <p:nvSpPr>
            <p:cNvPr id="57364" name="Text Box 15"/>
            <p:cNvSpPr txBox="1">
              <a:spLocks noChangeArrowheads="1"/>
            </p:cNvSpPr>
            <p:nvPr/>
          </p:nvSpPr>
          <p:spPr bwMode="auto">
            <a:xfrm>
              <a:off x="553" y="2251"/>
              <a:ext cx="4757" cy="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dirty="0">
                  <a:latin typeface="Times New Roman" pitchFamily="18" charset="0"/>
                </a:rPr>
                <a:t>             </a:t>
              </a:r>
              <a:r>
                <a:rPr kumimoji="1" lang="zh-CN" altLang="en-US" dirty="0" smtClean="0">
                  <a:latin typeface="Times New Roman" pitchFamily="18" charset="0"/>
                </a:rPr>
                <a:t>当             </a:t>
              </a:r>
              <a:r>
                <a:rPr kumimoji="1" lang="zh-CN" altLang="en-US" dirty="0">
                  <a:latin typeface="Times New Roman" pitchFamily="18" charset="0"/>
                </a:rPr>
                <a:t>为复矩阵时，用     表示    </a:t>
              </a:r>
              <a:r>
                <a:rPr kumimoji="1" lang="zh-CN" altLang="en-US" dirty="0" smtClean="0">
                  <a:latin typeface="Times New Roman" pitchFamily="18" charset="0"/>
                </a:rPr>
                <a:t>的     共轭复数</a:t>
              </a:r>
              <a:r>
                <a:rPr kumimoji="1" lang="zh-CN" altLang="en-US" dirty="0">
                  <a:latin typeface="Times New Roman" pitchFamily="18" charset="0"/>
                </a:rPr>
                <a:t>，记  　　　 ，称   </a:t>
              </a:r>
              <a:r>
                <a:rPr kumimoji="1" lang="zh-CN" altLang="en-US" dirty="0" smtClean="0">
                  <a:latin typeface="Times New Roman" pitchFamily="18" charset="0"/>
                </a:rPr>
                <a:t> 为    的</a:t>
              </a:r>
              <a:r>
                <a:rPr kumimoji="1" lang="zh-CN" altLang="en-US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共轭矩阵</a:t>
              </a:r>
              <a:r>
                <a:rPr kumimoji="1" lang="en-US" altLang="zh-CN" dirty="0">
                  <a:latin typeface="Times New Roman" pitchFamily="18" charset="0"/>
                </a:rPr>
                <a:t>.      </a:t>
              </a:r>
            </a:p>
          </p:txBody>
        </p:sp>
        <p:graphicFrame>
          <p:nvGraphicFramePr>
            <p:cNvPr id="57350" name="Object 272"/>
            <p:cNvGraphicFramePr>
              <a:graphicFrameLocks noChangeAspect="1"/>
            </p:cNvGraphicFramePr>
            <p:nvPr/>
          </p:nvGraphicFramePr>
          <p:xfrm>
            <a:off x="1965" y="2684"/>
            <a:ext cx="774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84" name="Equation" r:id="rId15" imgW="571252" imgH="253890" progId="Equation.3">
                    <p:embed/>
                  </p:oleObj>
                </mc:Choice>
                <mc:Fallback>
                  <p:oleObj name="Equation" r:id="rId15" imgW="571252" imgH="253890" progId="Equation.3">
                    <p:embed/>
                    <p:pic>
                      <p:nvPicPr>
                        <p:cNvPr id="0" name="Object 2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5" y="2684"/>
                          <a:ext cx="774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1" name="Object 273"/>
            <p:cNvGraphicFramePr>
              <a:graphicFrameLocks noChangeAspect="1"/>
            </p:cNvGraphicFramePr>
            <p:nvPr/>
          </p:nvGraphicFramePr>
          <p:xfrm>
            <a:off x="1586" y="2337"/>
            <a:ext cx="771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85" name="Equation" r:id="rId17" imgW="558558" imgH="241195" progId="Equation.3">
                    <p:embed/>
                  </p:oleObj>
                </mc:Choice>
                <mc:Fallback>
                  <p:oleObj name="Equation" r:id="rId17" imgW="558558" imgH="241195" progId="Equation.3">
                    <p:embed/>
                    <p:pic>
                      <p:nvPicPr>
                        <p:cNvPr id="0" name="Object 2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6" y="2337"/>
                          <a:ext cx="771" cy="3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2" name="Object 274"/>
            <p:cNvGraphicFramePr>
              <a:graphicFrameLocks noChangeAspect="1"/>
            </p:cNvGraphicFramePr>
            <p:nvPr/>
          </p:nvGraphicFramePr>
          <p:xfrm>
            <a:off x="3932" y="2289"/>
            <a:ext cx="279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86" name="Equation" r:id="rId19" imgW="177646" imgH="241091" progId="Equation.3">
                    <p:embed/>
                  </p:oleObj>
                </mc:Choice>
                <mc:Fallback>
                  <p:oleObj name="Equation" r:id="rId19" imgW="177646" imgH="241091" progId="Equation.3">
                    <p:embed/>
                    <p:pic>
                      <p:nvPicPr>
                        <p:cNvPr id="0" name="Object 2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2" y="2289"/>
                          <a:ext cx="279" cy="3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3" name="Object 275"/>
            <p:cNvGraphicFramePr>
              <a:graphicFrameLocks noChangeAspect="1"/>
            </p:cNvGraphicFramePr>
            <p:nvPr/>
          </p:nvGraphicFramePr>
          <p:xfrm>
            <a:off x="4647" y="2293"/>
            <a:ext cx="276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87" name="Equation" r:id="rId21" imgW="177646" imgH="241091" progId="Equation.3">
                    <p:embed/>
                  </p:oleObj>
                </mc:Choice>
                <mc:Fallback>
                  <p:oleObj name="Equation" r:id="rId21" imgW="177646" imgH="241091" progId="Equation.3">
                    <p:embed/>
                    <p:pic>
                      <p:nvPicPr>
                        <p:cNvPr id="0" name="Object 2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7" y="2293"/>
                          <a:ext cx="276" cy="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4" name="Object 276"/>
            <p:cNvGraphicFramePr>
              <a:graphicFrameLocks noChangeAspect="1"/>
            </p:cNvGraphicFramePr>
            <p:nvPr/>
          </p:nvGraphicFramePr>
          <p:xfrm>
            <a:off x="3262" y="2668"/>
            <a:ext cx="23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88" name="Equation" r:id="rId23" imgW="164957" imgH="190335" progId="Equation.3">
                    <p:embed/>
                  </p:oleObj>
                </mc:Choice>
                <mc:Fallback>
                  <p:oleObj name="Equation" r:id="rId23" imgW="164957" imgH="190335" progId="Equation.3">
                    <p:embed/>
                    <p:pic>
                      <p:nvPicPr>
                        <p:cNvPr id="0" name="Object 2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2" y="2668"/>
                          <a:ext cx="233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5" name="Object 2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2380640"/>
                </p:ext>
              </p:extLst>
            </p:nvPr>
          </p:nvGraphicFramePr>
          <p:xfrm>
            <a:off x="3675" y="2726"/>
            <a:ext cx="22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89" name="Equation" r:id="rId25" imgW="164885" imgH="164885" progId="Equation.3">
                    <p:embed/>
                  </p:oleObj>
                </mc:Choice>
                <mc:Fallback>
                  <p:oleObj name="Equation" r:id="rId25" imgW="164885" imgH="164885" progId="Equation.3">
                    <p:embed/>
                    <p:pic>
                      <p:nvPicPr>
                        <p:cNvPr id="0" name="Object 2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5" y="2726"/>
                          <a:ext cx="224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9893" name="Text Box 21"/>
          <p:cNvSpPr txBox="1">
            <a:spLocks noChangeArrowheads="1"/>
          </p:cNvSpPr>
          <p:nvPr/>
        </p:nvSpPr>
        <p:spPr bwMode="auto">
          <a:xfrm>
            <a:off x="285720" y="857232"/>
            <a:ext cx="1005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定义</a:t>
            </a:r>
            <a:endParaRPr kumimoji="1" lang="en-US" altLang="zh-CN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7363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七、共轭矩阵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animBg="1"/>
      <p:bldP spid="79883" grpId="0"/>
      <p:bldP spid="7989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七、共轭矩阵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57290" y="1142984"/>
            <a:ext cx="7502071" cy="584200"/>
            <a:chOff x="996" y="3267"/>
            <a:chExt cx="4585" cy="455"/>
          </a:xfrm>
        </p:grpSpPr>
        <p:sp>
          <p:nvSpPr>
            <p:cNvPr id="58377" name="Text Box 9"/>
            <p:cNvSpPr txBox="1">
              <a:spLocks noChangeArrowheads="1"/>
            </p:cNvSpPr>
            <p:nvPr/>
          </p:nvSpPr>
          <p:spPr bwMode="auto">
            <a:xfrm>
              <a:off x="996" y="3267"/>
              <a:ext cx="3576" cy="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i="1" dirty="0">
                  <a:latin typeface="Times New Roman" pitchFamily="18" charset="0"/>
                </a:rPr>
                <a:t>n</a:t>
              </a:r>
              <a:r>
                <a:rPr lang="zh-CN" altLang="en-US" dirty="0"/>
                <a:t>阶复矩阵</a:t>
              </a:r>
              <a:r>
                <a:rPr lang="zh-CN" altLang="en-US" dirty="0" smtClean="0"/>
                <a:t>方阵                </a:t>
              </a:r>
              <a:r>
                <a:rPr lang="zh-CN" altLang="en-US" dirty="0"/>
                <a:t>，满足</a:t>
              </a:r>
            </a:p>
          </p:txBody>
        </p:sp>
        <p:graphicFrame>
          <p:nvGraphicFramePr>
            <p:cNvPr id="58370" name="Object 32"/>
            <p:cNvGraphicFramePr>
              <a:graphicFrameLocks noChangeAspect="1"/>
            </p:cNvGraphicFramePr>
            <p:nvPr/>
          </p:nvGraphicFramePr>
          <p:xfrm>
            <a:off x="2655" y="3311"/>
            <a:ext cx="1182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93" name="Equation" r:id="rId3" imgW="710891" imgH="241195" progId="Equation.3">
                    <p:embed/>
                  </p:oleObj>
                </mc:Choice>
                <mc:Fallback>
                  <p:oleObj name="Equation" r:id="rId3" imgW="710891" imgH="241195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5" y="3311"/>
                          <a:ext cx="1182" cy="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71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8320277"/>
                </p:ext>
              </p:extLst>
            </p:nvPr>
          </p:nvGraphicFramePr>
          <p:xfrm>
            <a:off x="4556" y="3310"/>
            <a:ext cx="1025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94" name="Equation" r:id="rId5" imgW="596880" imgH="203040" progId="Equation.DSMT4">
                    <p:embed/>
                  </p:oleObj>
                </mc:Choice>
                <mc:Fallback>
                  <p:oleObj name="Equation" r:id="rId5" imgW="596880" imgH="20304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6" y="3310"/>
                          <a:ext cx="1025" cy="3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74" name="矩形 2"/>
          <p:cNvSpPr>
            <a:spLocks noChangeArrowheads="1"/>
          </p:cNvSpPr>
          <p:nvPr/>
        </p:nvSpPr>
        <p:spPr bwMode="auto">
          <a:xfrm>
            <a:off x="1324010" y="2324332"/>
            <a:ext cx="74295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dirty="0" smtClean="0"/>
              <a:t>则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称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为埃尔米特矩阵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Hermitian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Matrix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1357290" y="3068960"/>
            <a:ext cx="6599086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实的埃尔米特矩阵实际上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是对称阵。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285720" y="1142984"/>
            <a:ext cx="1005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定义</a:t>
            </a:r>
            <a:endParaRPr kumimoji="1" lang="en-US" altLang="zh-CN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1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784316"/>
              </p:ext>
            </p:extLst>
          </p:nvPr>
        </p:nvGraphicFramePr>
        <p:xfrm>
          <a:off x="3869350" y="1770838"/>
          <a:ext cx="11414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5" name="Equation" r:id="rId7" imgW="419040" imgH="266400" progId="Equation.DSMT4">
                  <p:embed/>
                </p:oleObj>
              </mc:Choice>
              <mc:Fallback>
                <p:oleObj name="Equation" r:id="rId7" imgW="4190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9350" y="1770838"/>
                        <a:ext cx="1141413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4" grpId="0"/>
      <p:bldP spid="3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081" name="Group 9"/>
          <p:cNvGraphicFramePr>
            <a:graphicFrameLocks noGrp="1"/>
          </p:cNvGraphicFramePr>
          <p:nvPr/>
        </p:nvGraphicFramePr>
        <p:xfrm>
          <a:off x="1300163" y="1752600"/>
          <a:ext cx="3449637" cy="1685925"/>
        </p:xfrm>
        <a:graphic>
          <a:graphicData uri="http://schemas.openxmlformats.org/drawingml/2006/table">
            <a:tbl>
              <a:tblPr/>
              <a:tblGrid>
                <a:gridCol w="862012"/>
                <a:gridCol w="863600"/>
                <a:gridCol w="862013"/>
                <a:gridCol w="862012"/>
              </a:tblGrid>
              <a:tr h="3508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产品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发到各商场的数量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48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甲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200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180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190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乙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120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1105" name="Rectangle 33"/>
          <p:cNvSpPr>
            <a:spLocks noChangeArrowheads="1"/>
          </p:cNvSpPr>
          <p:nvPr/>
        </p:nvSpPr>
        <p:spPr bwMode="auto">
          <a:xfrm>
            <a:off x="2376488" y="3478213"/>
            <a:ext cx="1344612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第一次 </a:t>
            </a:r>
          </a:p>
        </p:txBody>
      </p:sp>
      <p:graphicFrame>
        <p:nvGraphicFramePr>
          <p:cNvPr id="131106" name="Group 34"/>
          <p:cNvGraphicFramePr>
            <a:graphicFrameLocks noGrp="1"/>
          </p:cNvGraphicFramePr>
          <p:nvPr/>
        </p:nvGraphicFramePr>
        <p:xfrm>
          <a:off x="5160963" y="1754188"/>
          <a:ext cx="3449637" cy="1685925"/>
        </p:xfrm>
        <a:graphic>
          <a:graphicData uri="http://schemas.openxmlformats.org/drawingml/2006/table">
            <a:tbl>
              <a:tblPr/>
              <a:tblGrid>
                <a:gridCol w="862012"/>
                <a:gridCol w="863600"/>
                <a:gridCol w="862013"/>
                <a:gridCol w="862012"/>
              </a:tblGrid>
              <a:tr h="3508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产品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发到各商场的数量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48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甲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220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185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200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乙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105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120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110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1130" name="Rectangle 58"/>
          <p:cNvSpPr>
            <a:spLocks noChangeArrowheads="1"/>
          </p:cNvSpPr>
          <p:nvPr/>
        </p:nvSpPr>
        <p:spPr bwMode="auto">
          <a:xfrm>
            <a:off x="6237288" y="3479800"/>
            <a:ext cx="1344612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第二次 </a:t>
            </a:r>
          </a:p>
        </p:txBody>
      </p:sp>
      <p:graphicFrame>
        <p:nvGraphicFramePr>
          <p:cNvPr id="131131" name="Group 59"/>
          <p:cNvGraphicFramePr>
            <a:graphicFrameLocks noGrp="1"/>
          </p:cNvGraphicFramePr>
          <p:nvPr/>
        </p:nvGraphicFramePr>
        <p:xfrm>
          <a:off x="3233738" y="4097338"/>
          <a:ext cx="3449637" cy="1685925"/>
        </p:xfrm>
        <a:graphic>
          <a:graphicData uri="http://schemas.openxmlformats.org/drawingml/2006/table">
            <a:tbl>
              <a:tblPr/>
              <a:tblGrid>
                <a:gridCol w="862012"/>
                <a:gridCol w="863600"/>
                <a:gridCol w="862013"/>
                <a:gridCol w="862012"/>
              </a:tblGrid>
              <a:tr h="3508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产品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发到各商场的数量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48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甲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乙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1155" name="Rectangle 83"/>
          <p:cNvSpPr>
            <a:spLocks noChangeArrowheads="1"/>
          </p:cNvSpPr>
          <p:nvPr/>
        </p:nvSpPr>
        <p:spPr bwMode="auto">
          <a:xfrm>
            <a:off x="1363663" y="4613275"/>
            <a:ext cx="1820862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两次累计</a:t>
            </a: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: </a:t>
            </a:r>
          </a:p>
        </p:txBody>
      </p:sp>
      <p:sp>
        <p:nvSpPr>
          <p:cNvPr id="131156" name="Rectangle 84"/>
          <p:cNvSpPr>
            <a:spLocks noChangeArrowheads="1"/>
          </p:cNvSpPr>
          <p:nvPr/>
        </p:nvSpPr>
        <p:spPr bwMode="auto">
          <a:xfrm>
            <a:off x="4173538" y="4838700"/>
            <a:ext cx="80645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420 </a:t>
            </a:r>
          </a:p>
        </p:txBody>
      </p:sp>
      <p:sp>
        <p:nvSpPr>
          <p:cNvPr id="131157" name="Rectangle 85"/>
          <p:cNvSpPr>
            <a:spLocks noChangeArrowheads="1"/>
          </p:cNvSpPr>
          <p:nvPr/>
        </p:nvSpPr>
        <p:spPr bwMode="auto">
          <a:xfrm>
            <a:off x="5008563" y="4837113"/>
            <a:ext cx="80645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365 </a:t>
            </a:r>
          </a:p>
        </p:txBody>
      </p:sp>
      <p:sp>
        <p:nvSpPr>
          <p:cNvPr id="131158" name="Rectangle 86"/>
          <p:cNvSpPr>
            <a:spLocks noChangeArrowheads="1"/>
          </p:cNvSpPr>
          <p:nvPr/>
        </p:nvSpPr>
        <p:spPr bwMode="auto">
          <a:xfrm>
            <a:off x="5897563" y="4837113"/>
            <a:ext cx="80645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390 </a:t>
            </a:r>
          </a:p>
        </p:txBody>
      </p:sp>
      <p:sp>
        <p:nvSpPr>
          <p:cNvPr id="131159" name="Rectangle 87"/>
          <p:cNvSpPr>
            <a:spLocks noChangeArrowheads="1"/>
          </p:cNvSpPr>
          <p:nvPr/>
        </p:nvSpPr>
        <p:spPr bwMode="auto">
          <a:xfrm>
            <a:off x="4186238" y="5268913"/>
            <a:ext cx="80645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205 </a:t>
            </a:r>
          </a:p>
        </p:txBody>
      </p:sp>
      <p:sp>
        <p:nvSpPr>
          <p:cNvPr id="131160" name="Rectangle 88"/>
          <p:cNvSpPr>
            <a:spLocks noChangeArrowheads="1"/>
          </p:cNvSpPr>
          <p:nvPr/>
        </p:nvSpPr>
        <p:spPr bwMode="auto">
          <a:xfrm>
            <a:off x="5016500" y="5268913"/>
            <a:ext cx="80645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240 </a:t>
            </a:r>
          </a:p>
        </p:txBody>
      </p:sp>
      <p:grpSp>
        <p:nvGrpSpPr>
          <p:cNvPr id="2" name="Group 89"/>
          <p:cNvGrpSpPr>
            <a:grpSpLocks/>
          </p:cNvGrpSpPr>
          <p:nvPr/>
        </p:nvGrpSpPr>
        <p:grpSpPr bwMode="auto">
          <a:xfrm>
            <a:off x="4298950" y="3390900"/>
            <a:ext cx="3806825" cy="2397125"/>
            <a:chOff x="2678" y="2689"/>
            <a:chExt cx="2398" cy="1510"/>
          </a:xfrm>
        </p:grpSpPr>
        <p:sp>
          <p:nvSpPr>
            <p:cNvPr id="65622" name="Freeform 90"/>
            <p:cNvSpPr>
              <a:spLocks/>
            </p:cNvSpPr>
            <p:nvPr/>
          </p:nvSpPr>
          <p:spPr bwMode="auto">
            <a:xfrm>
              <a:off x="2678" y="2689"/>
              <a:ext cx="1228" cy="1259"/>
            </a:xfrm>
            <a:custGeom>
              <a:avLst/>
              <a:gdLst>
                <a:gd name="T0" fmla="*/ 0 w 1228"/>
                <a:gd name="T1" fmla="*/ 0 h 1259"/>
                <a:gd name="T2" fmla="*/ 1228 w 1228"/>
                <a:gd name="T3" fmla="*/ 1259 h 1259"/>
                <a:gd name="T4" fmla="*/ 0 60000 65536"/>
                <a:gd name="T5" fmla="*/ 0 60000 65536"/>
                <a:gd name="T6" fmla="*/ 0 w 1228"/>
                <a:gd name="T7" fmla="*/ 0 h 1259"/>
                <a:gd name="T8" fmla="*/ 1228 w 1228"/>
                <a:gd name="T9" fmla="*/ 1259 h 12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28" h="1259">
                  <a:moveTo>
                    <a:pt x="0" y="0"/>
                  </a:moveTo>
                  <a:lnTo>
                    <a:pt x="1228" y="1259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3" name="Freeform 91"/>
            <p:cNvSpPr>
              <a:spLocks/>
            </p:cNvSpPr>
            <p:nvPr/>
          </p:nvSpPr>
          <p:spPr bwMode="auto">
            <a:xfrm>
              <a:off x="3899" y="2690"/>
              <a:ext cx="1177" cy="1260"/>
            </a:xfrm>
            <a:custGeom>
              <a:avLst/>
              <a:gdLst>
                <a:gd name="T0" fmla="*/ 1177 w 1177"/>
                <a:gd name="T1" fmla="*/ 0 h 1260"/>
                <a:gd name="T2" fmla="*/ 0 w 1177"/>
                <a:gd name="T3" fmla="*/ 1260 h 1260"/>
                <a:gd name="T4" fmla="*/ 0 60000 65536"/>
                <a:gd name="T5" fmla="*/ 0 60000 65536"/>
                <a:gd name="T6" fmla="*/ 0 w 1177"/>
                <a:gd name="T7" fmla="*/ 0 h 1260"/>
                <a:gd name="T8" fmla="*/ 1177 w 1177"/>
                <a:gd name="T9" fmla="*/ 1260 h 12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77" h="1260">
                  <a:moveTo>
                    <a:pt x="1177" y="0"/>
                  </a:moveTo>
                  <a:lnTo>
                    <a:pt x="0" y="126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64" name="Rectangle 92"/>
            <p:cNvSpPr>
              <a:spLocks noChangeArrowheads="1"/>
            </p:cNvSpPr>
            <p:nvPr/>
          </p:nvSpPr>
          <p:spPr bwMode="auto">
            <a:xfrm>
              <a:off x="3681" y="3872"/>
              <a:ext cx="508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210 </a:t>
              </a:r>
            </a:p>
          </p:txBody>
        </p:sp>
      </p:grp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76200" y="1343025"/>
            <a:ext cx="1008063" cy="584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引例</a:t>
            </a:r>
            <a:endParaRPr kumimoji="1"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533400" y="762000"/>
            <a:ext cx="28527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⒈  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矩阵的加法</a:t>
            </a:r>
          </a:p>
        </p:txBody>
      </p:sp>
      <p:sp>
        <p:nvSpPr>
          <p:cNvPr id="65621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二、矩阵的线性运算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433378" y="857232"/>
            <a:ext cx="28527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⒈  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</a:rPr>
              <a:t>矩阵的加法</a:t>
            </a:r>
          </a:p>
        </p:txBody>
      </p:sp>
      <p:graphicFrame>
        <p:nvGraphicFramePr>
          <p:cNvPr id="92165" name="Object 102"/>
          <p:cNvGraphicFramePr>
            <a:graphicFrameLocks noChangeAspect="1"/>
          </p:cNvGraphicFramePr>
          <p:nvPr/>
        </p:nvGraphicFramePr>
        <p:xfrm>
          <a:off x="1319213" y="2857496"/>
          <a:ext cx="6565900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Equation" r:id="rId3" imgW="2832100" imgH="1181100" progId="Equation.3">
                  <p:embed/>
                </p:oleObj>
              </mc:Choice>
              <mc:Fallback>
                <p:oleObj name="Equation" r:id="rId3" imgW="2832100" imgH="1181100" progId="Equation.3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2857496"/>
                        <a:ext cx="6565900" cy="273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02011" y="1500174"/>
            <a:ext cx="8462477" cy="1077913"/>
            <a:chOff x="172" y="1071"/>
            <a:chExt cx="5641" cy="679"/>
          </a:xfrm>
        </p:grpSpPr>
        <p:sp>
          <p:nvSpPr>
            <p:cNvPr id="2058" name="Text Box 8"/>
            <p:cNvSpPr txBox="1">
              <a:spLocks noChangeArrowheads="1"/>
            </p:cNvSpPr>
            <p:nvPr/>
          </p:nvSpPr>
          <p:spPr bwMode="auto">
            <a:xfrm>
              <a:off x="172" y="1071"/>
              <a:ext cx="5641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kumimoji="1" lang="zh-CN" altLang="en-US" dirty="0" smtClean="0">
                  <a:latin typeface="Times New Roman" pitchFamily="18" charset="0"/>
                </a:rPr>
                <a:t>设有</a:t>
              </a:r>
              <a:r>
                <a:rPr kumimoji="1" lang="zh-CN" altLang="en-US" dirty="0">
                  <a:latin typeface="Times New Roman" pitchFamily="18" charset="0"/>
                </a:rPr>
                <a:t>两个同型矩阵                                 那么矩阵    </a:t>
              </a:r>
            </a:p>
            <a:p>
              <a:pPr eaLnBrk="1" hangingPunct="1"/>
              <a:r>
                <a:rPr kumimoji="1" lang="zh-CN" altLang="en-US" dirty="0" smtClean="0">
                  <a:latin typeface="Times New Roman" pitchFamily="18" charset="0"/>
                </a:rPr>
                <a:t>   与   </a:t>
              </a:r>
              <a:r>
                <a:rPr kumimoji="1" lang="zh-CN" altLang="en-US" dirty="0">
                  <a:latin typeface="Times New Roman" pitchFamily="18" charset="0"/>
                </a:rPr>
                <a:t>的</a:t>
              </a:r>
              <a:r>
                <a:rPr kumimoji="1" lang="zh-CN" altLang="en-US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和</a:t>
              </a:r>
              <a:r>
                <a:rPr kumimoji="1" lang="zh-CN" altLang="en-US" dirty="0">
                  <a:latin typeface="Times New Roman" pitchFamily="18" charset="0"/>
                </a:rPr>
                <a:t>记作         ，</a:t>
              </a:r>
              <a:r>
                <a:rPr kumimoji="1" lang="zh-CN" altLang="en-US" dirty="0" smtClean="0">
                  <a:latin typeface="Times New Roman" pitchFamily="18" charset="0"/>
                </a:rPr>
                <a:t>规定</a:t>
              </a:r>
              <a:endParaRPr kumimoji="1" lang="zh-CN" altLang="en-US" dirty="0">
                <a:latin typeface="Times New Roman" pitchFamily="18" charset="0"/>
              </a:endParaRPr>
            </a:p>
          </p:txBody>
        </p:sp>
        <p:graphicFrame>
          <p:nvGraphicFramePr>
            <p:cNvPr id="2051" name="Object 103"/>
            <p:cNvGraphicFramePr>
              <a:graphicFrameLocks noChangeAspect="1"/>
            </p:cNvGraphicFramePr>
            <p:nvPr/>
          </p:nvGraphicFramePr>
          <p:xfrm>
            <a:off x="2458" y="1116"/>
            <a:ext cx="1991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1" name="Equation" r:id="rId5" imgW="1485255" imgH="253890" progId="Equation.3">
                    <p:embed/>
                  </p:oleObj>
                </mc:Choice>
                <mc:Fallback>
                  <p:oleObj name="Equation" r:id="rId5" imgW="1485255" imgH="253890" progId="Equation.3">
                    <p:embed/>
                    <p:pic>
                      <p:nvPicPr>
                        <p:cNvPr id="0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8" y="1116"/>
                          <a:ext cx="1991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" name="Object 1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3906193"/>
                </p:ext>
              </p:extLst>
            </p:nvPr>
          </p:nvGraphicFramePr>
          <p:xfrm>
            <a:off x="233" y="1473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2" name="Equation" r:id="rId7" imgW="317225" imgH="317225" progId="Equation.DSMT4">
                    <p:embed/>
                  </p:oleObj>
                </mc:Choice>
                <mc:Fallback>
                  <p:oleObj name="Equation" r:id="rId7" imgW="317225" imgH="317225" progId="Equation.DSMT4">
                    <p:embed/>
                    <p:pic>
                      <p:nvPicPr>
                        <p:cNvPr id="0" name="Object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" y="1473"/>
                          <a:ext cx="199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" name="Object 10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4020045"/>
                </p:ext>
              </p:extLst>
            </p:nvPr>
          </p:nvGraphicFramePr>
          <p:xfrm>
            <a:off x="718" y="1473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3" name="公式" r:id="rId9" imgW="317225" imgH="317225" progId="Equation.3">
                    <p:embed/>
                  </p:oleObj>
                </mc:Choice>
                <mc:Fallback>
                  <p:oleObj name="公式" r:id="rId9" imgW="317225" imgH="317225" progId="Equation.3">
                    <p:embed/>
                    <p:pic>
                      <p:nvPicPr>
                        <p:cNvPr id="0" name="Object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8" y="1473"/>
                          <a:ext cx="199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" name="Object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2864977"/>
                </p:ext>
              </p:extLst>
            </p:nvPr>
          </p:nvGraphicFramePr>
          <p:xfrm>
            <a:off x="2007" y="1458"/>
            <a:ext cx="590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4" name="Equation" r:id="rId11" imgW="406048" imgH="164957" progId="Equation.3">
                    <p:embed/>
                  </p:oleObj>
                </mc:Choice>
                <mc:Fallback>
                  <p:oleObj name="Equation" r:id="rId11" imgW="406048" imgH="164957" progId="Equation.3">
                    <p:embed/>
                    <p:pic>
                      <p:nvPicPr>
                        <p:cNvPr id="0" name="Object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7" y="1458"/>
                          <a:ext cx="590" cy="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7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二、矩阵的线性运算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ChangeArrowheads="1"/>
          </p:cNvSpPr>
          <p:nvPr/>
        </p:nvSpPr>
        <p:spPr bwMode="auto">
          <a:xfrm>
            <a:off x="946162" y="1346193"/>
            <a:ext cx="32400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前提</a:t>
            </a:r>
            <a:r>
              <a:rPr kumimoji="1" lang="zh-CN" altLang="en-US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kumimoji="1" lang="zh-CN" altLang="en-US" dirty="0" smtClean="0">
                <a:latin typeface="华文楷体" pitchFamily="2" charset="-122"/>
                <a:ea typeface="华文楷体" pitchFamily="2" charset="-122"/>
              </a:rPr>
              <a:t>同型</a:t>
            </a:r>
            <a:r>
              <a:rPr kumimoji="1" lang="zh-CN" altLang="en-US" dirty="0">
                <a:latin typeface="华文楷体" pitchFamily="2" charset="-122"/>
                <a:ea typeface="华文楷体" pitchFamily="2" charset="-122"/>
              </a:rPr>
              <a:t>矩阵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714348" y="2643182"/>
            <a:ext cx="1005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例如</a:t>
            </a:r>
          </a:p>
        </p:txBody>
      </p:sp>
      <p:graphicFrame>
        <p:nvGraphicFramePr>
          <p:cNvPr id="55300" name="Object 59"/>
          <p:cNvGraphicFramePr>
            <a:graphicFrameLocks noChangeAspect="1"/>
          </p:cNvGraphicFramePr>
          <p:nvPr/>
        </p:nvGraphicFramePr>
        <p:xfrm>
          <a:off x="2143108" y="2786058"/>
          <a:ext cx="44450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3" imgW="4445000" imgH="1625600" progId="Equation.3">
                  <p:embed/>
                </p:oleObj>
              </mc:Choice>
              <mc:Fallback>
                <p:oleObj name="Equation" r:id="rId3" imgW="4445000" imgH="16256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2786058"/>
                        <a:ext cx="4445000" cy="162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60"/>
          <p:cNvGraphicFramePr>
            <a:graphicFrameLocks noChangeAspect="1"/>
          </p:cNvGraphicFramePr>
          <p:nvPr/>
        </p:nvGraphicFramePr>
        <p:xfrm>
          <a:off x="1371600" y="4643446"/>
          <a:ext cx="43307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5" imgW="4330700" imgH="1625600" progId="Equation.3">
                  <p:embed/>
                </p:oleObj>
              </mc:Choice>
              <mc:Fallback>
                <p:oleObj name="Equation" r:id="rId5" imgW="4330700" imgH="16256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643446"/>
                        <a:ext cx="4330700" cy="162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61"/>
          <p:cNvGraphicFramePr>
            <a:graphicFrameLocks noChangeAspect="1"/>
          </p:cNvGraphicFramePr>
          <p:nvPr/>
        </p:nvGraphicFramePr>
        <p:xfrm>
          <a:off x="5753100" y="4714884"/>
          <a:ext cx="2374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7" imgW="2374900" imgH="1511300" progId="Equation.3">
                  <p:embed/>
                </p:oleObj>
              </mc:Choice>
              <mc:Fallback>
                <p:oleObj name="Equation" r:id="rId7" imgW="2374900" imgH="15113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4714884"/>
                        <a:ext cx="23749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946162" y="1916106"/>
            <a:ext cx="52689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规则：</a:t>
            </a:r>
            <a:r>
              <a:rPr kumimoji="1" lang="zh-CN" altLang="en-US" dirty="0" smtClean="0">
                <a:latin typeface="华文楷体" pitchFamily="2" charset="-122"/>
                <a:ea typeface="华文楷体" pitchFamily="2" charset="-122"/>
              </a:rPr>
              <a:t>对应</a:t>
            </a:r>
            <a:r>
              <a:rPr kumimoji="1" lang="zh-CN" altLang="en-US" dirty="0">
                <a:latin typeface="华文楷体" pitchFamily="2" charset="-122"/>
                <a:ea typeface="华文楷体" pitchFamily="2" charset="-122"/>
              </a:rPr>
              <a:t>元素分别相加</a:t>
            </a:r>
          </a:p>
        </p:txBody>
      </p:sp>
      <p:sp>
        <p:nvSpPr>
          <p:cNvPr id="3080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454525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二、矩阵的线性运算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57158" y="762000"/>
            <a:ext cx="28527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⒈  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</a:rPr>
              <a:t>矩阵的加法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utoUpdateAnimBg="0"/>
    </p:bld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1061975</TotalTime>
  <Words>2224</Words>
  <Application>Microsoft Office PowerPoint</Application>
  <PresentationFormat>全屏显示(4:3)</PresentationFormat>
  <Paragraphs>659</Paragraphs>
  <Slides>66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66</vt:i4>
      </vt:variant>
    </vt:vector>
  </HeadingPairs>
  <TitlesOfParts>
    <vt:vector size="82" baseType="lpstr">
      <vt:lpstr>Perpetua</vt:lpstr>
      <vt:lpstr>黑体</vt:lpstr>
      <vt:lpstr>华文行楷</vt:lpstr>
      <vt:lpstr>华文楷体</vt:lpstr>
      <vt:lpstr>楷体</vt:lpstr>
      <vt:lpstr>隶书</vt:lpstr>
      <vt:lpstr>宋体</vt:lpstr>
      <vt:lpstr>Arial</vt:lpstr>
      <vt:lpstr>Garamond</vt:lpstr>
      <vt:lpstr>Symbol</vt:lpstr>
      <vt:lpstr>Times New Roman</vt:lpstr>
      <vt:lpstr>自定义设计方案</vt:lpstr>
      <vt:lpstr>Equation</vt:lpstr>
      <vt:lpstr>公式</vt:lpstr>
      <vt:lpstr>工作表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rllang</dc:creator>
  <cp:lastModifiedBy>Franknew Chen</cp:lastModifiedBy>
  <cp:revision>820</cp:revision>
  <cp:lastPrinted>1601-01-01T00:00:00Z</cp:lastPrinted>
  <dcterms:created xsi:type="dcterms:W3CDTF">1601-01-01T00:00:00Z</dcterms:created>
  <dcterms:modified xsi:type="dcterms:W3CDTF">2016-05-03T09:52:34Z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