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0"/>
  </p:notesMasterIdLst>
  <p:sldIdLst>
    <p:sldId id="922" r:id="rId2"/>
    <p:sldId id="926" r:id="rId3"/>
    <p:sldId id="929" r:id="rId4"/>
    <p:sldId id="930" r:id="rId5"/>
    <p:sldId id="931" r:id="rId6"/>
    <p:sldId id="932" r:id="rId7"/>
    <p:sldId id="966" r:id="rId8"/>
    <p:sldId id="933" r:id="rId9"/>
    <p:sldId id="972" r:id="rId10"/>
    <p:sldId id="973" r:id="rId11"/>
    <p:sldId id="940" r:id="rId12"/>
    <p:sldId id="970" r:id="rId13"/>
    <p:sldId id="971" r:id="rId14"/>
    <p:sldId id="974" r:id="rId15"/>
    <p:sldId id="976" r:id="rId16"/>
    <p:sldId id="975" r:id="rId17"/>
    <p:sldId id="942" r:id="rId18"/>
    <p:sldId id="965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5050"/>
    <a:srgbClr val="800080"/>
    <a:srgbClr val="FFFF00"/>
    <a:srgbClr val="669900"/>
    <a:srgbClr val="33CC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3" autoAdjust="0"/>
    <p:restoredTop sz="82831" autoAdjust="0"/>
  </p:normalViewPr>
  <p:slideViewPr>
    <p:cSldViewPr>
      <p:cViewPr varScale="1">
        <p:scale>
          <a:sx n="61" d="100"/>
          <a:sy n="61" d="100"/>
        </p:scale>
        <p:origin x="1560" y="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5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4613D42-62D7-41BB-909F-AE5DFC95B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2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D9D4ED-9619-4F11-A833-D85067D4AEB5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5175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1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772400" y="152400"/>
            <a:ext cx="730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42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6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5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5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7.bin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1.bin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5.bin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Oval 4"/>
          <p:cNvSpPr>
            <a:spLocks noChangeAspect="1" noChangeArrowheads="1"/>
          </p:cNvSpPr>
          <p:nvPr/>
        </p:nvSpPr>
        <p:spPr bwMode="auto">
          <a:xfrm>
            <a:off x="2035175" y="2491309"/>
            <a:ext cx="414338" cy="414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2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620963" y="2436540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线性变换</a:t>
            </a:r>
          </a:p>
        </p:txBody>
      </p:sp>
      <p:sp>
        <p:nvSpPr>
          <p:cNvPr id="137222" name="Oval 6"/>
          <p:cNvSpPr>
            <a:spLocks noChangeAspect="1" noChangeArrowheads="1"/>
          </p:cNvSpPr>
          <p:nvPr/>
        </p:nvSpPr>
        <p:spPr bwMode="auto">
          <a:xfrm>
            <a:off x="2035175" y="31035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3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0" y="0"/>
            <a:ext cx="701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FF00"/>
                </a:solidFill>
                <a:ea typeface="华文行楷" pitchFamily="2" charset="-122"/>
              </a:rPr>
              <a:t>第三节 矩阵乘法与线性变换</a:t>
            </a:r>
          </a:p>
        </p:txBody>
      </p:sp>
      <p:sp>
        <p:nvSpPr>
          <p:cNvPr id="9" name="Oval 4"/>
          <p:cNvSpPr>
            <a:spLocks noChangeAspect="1" noChangeArrowheads="1"/>
          </p:cNvSpPr>
          <p:nvPr/>
        </p:nvSpPr>
        <p:spPr bwMode="auto">
          <a:xfrm>
            <a:off x="2035175" y="1876425"/>
            <a:ext cx="414338" cy="4143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60093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66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1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620963" y="1821656"/>
            <a:ext cx="43180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坐标变换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2620963" y="3051424"/>
            <a:ext cx="4156075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线性变换的矩阵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576947" y="1661528"/>
            <a:ext cx="8099509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         的一组基的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原像</a:t>
            </a: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与           的一组基合起来就是</a:t>
            </a:r>
            <a:r>
              <a:rPr lang="en-US" altLang="zh-CN" b="1" i="1" dirty="0" smtClean="0">
                <a:latin typeface="Times New Roman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的一组基，从而</a:t>
            </a:r>
            <a:endParaRPr lang="en-US" altLang="zh-CN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458285" y="1023211"/>
            <a:ext cx="7434195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b="1" dirty="0">
                <a:latin typeface="Times New Roman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i="1" dirty="0" smtClean="0"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维线性空间</a:t>
            </a:r>
            <a:r>
              <a:rPr lang="en-US" altLang="zh-CN" b="1" i="1" dirty="0">
                <a:latin typeface="Times New Roman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线性变换，则</a:t>
            </a:r>
            <a:endParaRPr lang="en-US" altLang="zh-CN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410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962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二、线性变换</a:t>
            </a:r>
          </a:p>
        </p:txBody>
      </p:sp>
      <p:graphicFrame>
        <p:nvGraphicFramePr>
          <p:cNvPr id="1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958725"/>
              </p:ext>
            </p:extLst>
          </p:nvPr>
        </p:nvGraphicFramePr>
        <p:xfrm>
          <a:off x="2044938" y="1198544"/>
          <a:ext cx="3327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8" name="Equation" r:id="rId3" imgW="279360" imgH="241200" progId="Equation.DSMT4">
                  <p:embed/>
                </p:oleObj>
              </mc:Choice>
              <mc:Fallback>
                <p:oleObj name="Equation" r:id="rId3" imgW="279360" imgH="2412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938" y="1198544"/>
                        <a:ext cx="3327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372763" y="2792288"/>
            <a:ext cx="4304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的秩 </a:t>
            </a:r>
            <a:r>
              <a:rPr lang="en-US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+   </a:t>
            </a:r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的零度 </a:t>
            </a:r>
            <a:r>
              <a:rPr lang="en-US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=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endParaRPr lang="zh-CN" altLang="en-US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883" y="102321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dirty="0"/>
          </a:p>
        </p:txBody>
      </p:sp>
      <p:graphicFrame>
        <p:nvGraphicFramePr>
          <p:cNvPr id="21" name="Object 3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8636502"/>
              </p:ext>
            </p:extLst>
          </p:nvPr>
        </p:nvGraphicFramePr>
        <p:xfrm>
          <a:off x="731762" y="1746030"/>
          <a:ext cx="836751" cy="39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9" name="Equation" r:id="rId5" imgW="799920" imgH="380880" progId="Equation.DSMT4">
                  <p:embed/>
                </p:oleObj>
              </mc:Choice>
              <mc:Fallback>
                <p:oleObj name="Equation" r:id="rId5" imgW="799920" imgH="380880" progId="Equation.DSMT4">
                  <p:embed/>
                  <p:pic>
                    <p:nvPicPr>
                      <p:cNvPr id="0" name="Picture 16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62" y="1746030"/>
                        <a:ext cx="836751" cy="39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02535829"/>
              </p:ext>
            </p:extLst>
          </p:nvPr>
        </p:nvGraphicFramePr>
        <p:xfrm>
          <a:off x="4892378" y="1699771"/>
          <a:ext cx="1031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0" name="Equation" r:id="rId7" imgW="990360" imgH="457200" progId="Equation.DSMT4">
                  <p:embed/>
                </p:oleObj>
              </mc:Choice>
              <mc:Fallback>
                <p:oleObj name="Equation" r:id="rId7" imgW="990360" imgH="457200" progId="Equation.DSMT4">
                  <p:embed/>
                  <p:pic>
                    <p:nvPicPr>
                      <p:cNvPr id="0" name="Picture 1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378" y="1699771"/>
                        <a:ext cx="10318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459206"/>
              </p:ext>
            </p:extLst>
          </p:nvPr>
        </p:nvGraphicFramePr>
        <p:xfrm>
          <a:off x="2042991" y="2940659"/>
          <a:ext cx="3327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1" name="Equation" r:id="rId9" imgW="279360" imgH="241200" progId="Equation.DSMT4">
                  <p:embed/>
                </p:oleObj>
              </mc:Choice>
              <mc:Fallback>
                <p:oleObj name="Equation" r:id="rId9" imgW="279360" imgH="2412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991" y="2940659"/>
                        <a:ext cx="3327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765630"/>
              </p:ext>
            </p:extLst>
          </p:nvPr>
        </p:nvGraphicFramePr>
        <p:xfrm>
          <a:off x="3891883" y="2940659"/>
          <a:ext cx="3327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2" name="Equation" r:id="rId10" imgW="279360" imgH="241200" progId="Equation.DSMT4">
                  <p:embed/>
                </p:oleObj>
              </mc:Choice>
              <mc:Fallback>
                <p:oleObj name="Equation" r:id="rId10" imgW="279360" imgH="24120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883" y="2940659"/>
                        <a:ext cx="3327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528007" y="370811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1533410" y="3708321"/>
            <a:ext cx="7434195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latin typeface="Times New Roman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是单射的充要条件为    是满射</a:t>
            </a:r>
            <a:r>
              <a:rPr lang="en-US" altLang="zh-CN" b="1" dirty="0" smtClean="0">
                <a:latin typeface="Times New Roman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349589"/>
              </p:ext>
            </p:extLst>
          </p:nvPr>
        </p:nvGraphicFramePr>
        <p:xfrm>
          <a:off x="1678343" y="3856692"/>
          <a:ext cx="3327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3" name="Equation" r:id="rId11" imgW="279360" imgH="241200" progId="Equation.DSMT4">
                  <p:embed/>
                </p:oleObj>
              </mc:Choice>
              <mc:Fallback>
                <p:oleObj name="Equation" r:id="rId11" imgW="279360" imgH="2412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343" y="3856692"/>
                        <a:ext cx="3327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924104"/>
              </p:ext>
            </p:extLst>
          </p:nvPr>
        </p:nvGraphicFramePr>
        <p:xfrm>
          <a:off x="5757874" y="3856484"/>
          <a:ext cx="3327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4" name="Equation" r:id="rId12" imgW="279360" imgH="241200" progId="Equation.DSMT4">
                  <p:embed/>
                </p:oleObj>
              </mc:Choice>
              <mc:Fallback>
                <p:oleObj name="Equation" r:id="rId12" imgW="279360" imgH="241200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74" y="3856484"/>
                        <a:ext cx="3327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52510" y="4624145"/>
            <a:ext cx="757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注：        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不一定是整个空间</a:t>
            </a:r>
            <a:r>
              <a:rPr lang="en-US" altLang="zh-CN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" name="Object 3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1934269"/>
              </p:ext>
            </p:extLst>
          </p:nvPr>
        </p:nvGraphicFramePr>
        <p:xfrm>
          <a:off x="1509713" y="4704184"/>
          <a:ext cx="17256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5" name="Equation" r:id="rId13" imgW="2070000" imgH="457200" progId="Equation.DSMT4">
                  <p:embed/>
                </p:oleObj>
              </mc:Choice>
              <mc:Fallback>
                <p:oleObj name="Equation" r:id="rId13" imgW="2070000" imgH="457200" progId="Equation.DSMT4">
                  <p:embed/>
                  <p:pic>
                    <p:nvPicPr>
                      <p:cNvPr id="0" name="Picture 1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4704184"/>
                        <a:ext cx="17256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849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52400" y="1052736"/>
            <a:ext cx="8785225" cy="54784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latin typeface="Times New Roman" pitchFamily="18" charset="0"/>
              </a:rPr>
              <a:t>设   </a:t>
            </a:r>
            <a:r>
              <a:rPr kumimoji="1" lang="zh-CN" altLang="en-US" sz="2800" b="1" dirty="0">
                <a:latin typeface="Times New Roman" pitchFamily="18" charset="0"/>
              </a:rPr>
              <a:t>　　　</a:t>
            </a:r>
            <a:r>
              <a:rPr kumimoji="1" lang="zh-CN" altLang="en-US" sz="2800" b="1" dirty="0" smtClean="0">
                <a:latin typeface="Times New Roman" pitchFamily="18" charset="0"/>
              </a:rPr>
              <a:t>     为数</a:t>
            </a:r>
            <a:r>
              <a:rPr kumimoji="1" lang="zh-CN" altLang="en-US" sz="2800" b="1" dirty="0">
                <a:latin typeface="Times New Roman" pitchFamily="18" charset="0"/>
              </a:rPr>
              <a:t>域</a:t>
            </a:r>
            <a:r>
              <a:rPr kumimoji="1" lang="en-US" altLang="zh-CN" sz="2800" b="1" i="1" dirty="0">
                <a:latin typeface="Times New Roman" pitchFamily="18" charset="0"/>
              </a:rPr>
              <a:t>F</a:t>
            </a:r>
            <a:r>
              <a:rPr kumimoji="1" lang="zh-CN" altLang="en-US" sz="2800" b="1" dirty="0">
                <a:latin typeface="Times New Roman" pitchFamily="18" charset="0"/>
              </a:rPr>
              <a:t>上线性空间</a:t>
            </a:r>
            <a:r>
              <a:rPr kumimoji="1" lang="en-US" altLang="zh-CN" sz="2800" b="1" i="1" dirty="0">
                <a:latin typeface="Times New Roman" pitchFamily="18" charset="0"/>
              </a:rPr>
              <a:t>V</a:t>
            </a:r>
            <a:r>
              <a:rPr kumimoji="1" lang="zh-CN" altLang="en-US" sz="2800" b="1" dirty="0">
                <a:latin typeface="Times New Roman" pitchFamily="18" charset="0"/>
              </a:rPr>
              <a:t>的一组基， </a:t>
            </a:r>
            <a:r>
              <a:rPr kumimoji="1" lang="zh-CN" altLang="en-US" sz="2800" b="1" dirty="0" smtClean="0">
                <a:latin typeface="Times New Roman" pitchFamily="18" charset="0"/>
              </a:rPr>
              <a:t>为</a:t>
            </a:r>
            <a:r>
              <a:rPr kumimoji="1" lang="en-US" altLang="zh-CN" sz="2800" b="1" i="1" dirty="0" smtClean="0">
                <a:latin typeface="Times New Roman" pitchFamily="18" charset="0"/>
              </a:rPr>
              <a:t>V</a:t>
            </a:r>
            <a:r>
              <a:rPr kumimoji="1" lang="zh-CN" altLang="en-US" sz="2800" b="1" dirty="0" smtClean="0">
                <a:latin typeface="Times New Roman" pitchFamily="18" charset="0"/>
              </a:rPr>
              <a:t>上的</a:t>
            </a:r>
            <a:r>
              <a:rPr kumimoji="1" lang="zh-CN" altLang="en-US" sz="2800" b="1" dirty="0">
                <a:latin typeface="Times New Roman" pitchFamily="18" charset="0"/>
              </a:rPr>
              <a:t>线性变换</a:t>
            </a:r>
            <a:r>
              <a:rPr kumimoji="1" lang="en-US" altLang="zh-CN" sz="2800" b="1" dirty="0">
                <a:latin typeface="Times New Roman" pitchFamily="18" charset="0"/>
              </a:rPr>
              <a:t>. </a:t>
            </a:r>
            <a:r>
              <a:rPr kumimoji="1" lang="zh-CN" altLang="en-US" sz="2800" b="1" dirty="0">
                <a:latin typeface="Times New Roman" pitchFamily="18" charset="0"/>
              </a:rPr>
              <a:t>基向量</a:t>
            </a:r>
            <a:r>
              <a:rPr kumimoji="1" lang="zh-CN" altLang="en-US" sz="2800" b="1" dirty="0" smtClean="0">
                <a:latin typeface="Times New Roman" pitchFamily="18" charset="0"/>
              </a:rPr>
              <a:t>的像可以由基</a:t>
            </a:r>
            <a:r>
              <a:rPr kumimoji="1" lang="zh-CN" altLang="en-US" sz="2800" b="1" dirty="0">
                <a:latin typeface="Times New Roman" pitchFamily="18" charset="0"/>
              </a:rPr>
              <a:t>线性表</a:t>
            </a:r>
            <a:r>
              <a:rPr kumimoji="1" lang="zh-CN" altLang="en-US" sz="2800" b="1" dirty="0" smtClean="0">
                <a:latin typeface="Times New Roman" pitchFamily="18" charset="0"/>
              </a:rPr>
              <a:t>出</a:t>
            </a:r>
            <a:r>
              <a:rPr kumimoji="1" lang="en-US" altLang="zh-CN" sz="2800" b="1" dirty="0" smtClean="0">
                <a:latin typeface="Times New Roman" pitchFamily="18" charset="0"/>
              </a:rPr>
              <a:t>. </a:t>
            </a:r>
            <a:r>
              <a:rPr kumimoji="1" lang="zh-CN" altLang="en-US" sz="2800" b="1" dirty="0" smtClean="0">
                <a:latin typeface="Times New Roman" pitchFamily="18" charset="0"/>
              </a:rPr>
              <a:t>设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kumimoji="1" lang="en-US" altLang="zh-CN" sz="2800" b="1" dirty="0" smtClean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latin typeface="Times New Roman" pitchFamily="18" charset="0"/>
              </a:rPr>
              <a:t>用矩阵表示为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8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sz="28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kumimoji="1" lang="en-US" altLang="zh-CN" sz="2800" b="1" dirty="0" smtClean="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kumimoji="1" lang="zh-CN" altLang="en-US" sz="2800" b="1" dirty="0" smtClean="0">
                <a:latin typeface="Times New Roman" pitchFamily="18" charset="0"/>
              </a:rPr>
              <a:t>其中 </a:t>
            </a:r>
            <a:r>
              <a:rPr kumimoji="1" lang="zh-CN" altLang="en-US" sz="2800" b="1" dirty="0">
                <a:latin typeface="Times New Roman" pitchFamily="18" charset="0"/>
              </a:rPr>
              <a:t>矩阵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zh-CN" altLang="en-US" sz="2800" b="1" dirty="0">
                <a:latin typeface="Times New Roman" pitchFamily="18" charset="0"/>
              </a:rPr>
              <a:t>称为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线性变换　 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　</a:t>
            </a:r>
            <a:r>
              <a:rPr kumimoji="1" lang="zh-CN" altLang="en-US" sz="2800" b="1" dirty="0">
                <a:latin typeface="Times New Roman" pitchFamily="18" charset="0"/>
              </a:rPr>
              <a:t>　　　 </a:t>
            </a:r>
            <a:r>
              <a:rPr kumimoji="1" lang="zh-CN" altLang="en-US" sz="2800" b="1" dirty="0" smtClean="0">
                <a:latin typeface="Times New Roman" pitchFamily="18" charset="0"/>
              </a:rPr>
              <a:t>下</a:t>
            </a:r>
            <a:r>
              <a:rPr kumimoji="1" lang="zh-CN" altLang="en-US" sz="2800" b="1" dirty="0">
                <a:latin typeface="Times New Roman" pitchFamily="18" charset="0"/>
              </a:rPr>
              <a:t>的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graphicFrame>
        <p:nvGraphicFramePr>
          <p:cNvPr id="11266" name="Object 81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150801"/>
              </p:ext>
            </p:extLst>
          </p:nvPr>
        </p:nvGraphicFramePr>
        <p:xfrm>
          <a:off x="683568" y="1075170"/>
          <a:ext cx="1633612" cy="42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3" imgW="1663700" imgH="431800" progId="Equation.DSMT4">
                  <p:embed/>
                </p:oleObj>
              </mc:Choice>
              <mc:Fallback>
                <p:oleObj name="Equation" r:id="rId3" imgW="1663700" imgH="431800" progId="Equation.DSMT4">
                  <p:embed/>
                  <p:pic>
                    <p:nvPicPr>
                      <p:cNvPr id="0" name="Picture 18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075170"/>
                        <a:ext cx="1633612" cy="42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8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44195621"/>
              </p:ext>
            </p:extLst>
          </p:nvPr>
        </p:nvGraphicFramePr>
        <p:xfrm>
          <a:off x="7298620" y="1154964"/>
          <a:ext cx="323488" cy="26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Equation" r:id="rId5" imgW="279400" imgH="228600" progId="Equation.DSMT4">
                  <p:embed/>
                </p:oleObj>
              </mc:Choice>
              <mc:Fallback>
                <p:oleObj name="Equation" r:id="rId5" imgW="279400" imgH="228600" progId="Equation.DSMT4">
                  <p:embed/>
                  <p:pic>
                    <p:nvPicPr>
                      <p:cNvPr id="0" name="Picture 18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8620" y="1154964"/>
                        <a:ext cx="323488" cy="264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8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03246341"/>
              </p:ext>
            </p:extLst>
          </p:nvPr>
        </p:nvGraphicFramePr>
        <p:xfrm>
          <a:off x="1979712" y="1991793"/>
          <a:ext cx="4559689" cy="1446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Equation" r:id="rId7" imgW="5092700" imgH="1612900" progId="Equation.DSMT4">
                  <p:embed/>
                </p:oleObj>
              </mc:Choice>
              <mc:Fallback>
                <p:oleObj name="Equation" r:id="rId7" imgW="5092700" imgH="1612900" progId="Equation.DSMT4">
                  <p:embed/>
                  <p:pic>
                    <p:nvPicPr>
                      <p:cNvPr id="0" name="Picture 18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991793"/>
                        <a:ext cx="4559689" cy="1446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8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58864423"/>
              </p:ext>
            </p:extLst>
          </p:nvPr>
        </p:nvGraphicFramePr>
        <p:xfrm>
          <a:off x="1260475" y="3941763"/>
          <a:ext cx="65690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Equation" r:id="rId9" imgW="8356320" imgH="482400" progId="Equation.DSMT4">
                  <p:embed/>
                </p:oleObj>
              </mc:Choice>
              <mc:Fallback>
                <p:oleObj name="Equation" r:id="rId9" imgW="8356320" imgH="482400" progId="Equation.DSMT4">
                  <p:embed/>
                  <p:pic>
                    <p:nvPicPr>
                      <p:cNvPr id="0" name="Picture 18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941763"/>
                        <a:ext cx="6569075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77852"/>
              </p:ext>
            </p:extLst>
          </p:nvPr>
        </p:nvGraphicFramePr>
        <p:xfrm>
          <a:off x="2841813" y="4457917"/>
          <a:ext cx="2798035" cy="128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Equation" r:id="rId11" imgW="3505200" imgH="1612900" progId="Equation.DSMT4">
                  <p:embed/>
                </p:oleObj>
              </mc:Choice>
              <mc:Fallback>
                <p:oleObj name="Equation" r:id="rId11" imgW="3505200" imgH="161290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813" y="4457917"/>
                        <a:ext cx="2798035" cy="1288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352678"/>
              </p:ext>
            </p:extLst>
          </p:nvPr>
        </p:nvGraphicFramePr>
        <p:xfrm>
          <a:off x="4240830" y="6014198"/>
          <a:ext cx="276578" cy="2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Equation" r:id="rId13" imgW="279400" imgH="228600" progId="Equation.DSMT4">
                  <p:embed/>
                </p:oleObj>
              </mc:Choice>
              <mc:Fallback>
                <p:oleObj name="Equation" r:id="rId13" imgW="279400" imgH="22860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830" y="6014198"/>
                        <a:ext cx="276578" cy="22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701052"/>
              </p:ext>
            </p:extLst>
          </p:nvPr>
        </p:nvGraphicFramePr>
        <p:xfrm>
          <a:off x="5420233" y="5858194"/>
          <a:ext cx="1528031" cy="39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Equation" r:id="rId15" imgW="1663700" imgH="431800" progId="Equation.DSMT4">
                  <p:embed/>
                </p:oleObj>
              </mc:Choice>
              <mc:Fallback>
                <p:oleObj name="Equation" r:id="rId15" imgW="1663700" imgH="43180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233" y="5858194"/>
                        <a:ext cx="1528031" cy="3964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3926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三、线性变换的矩阵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893257"/>
              </p:ext>
            </p:extLst>
          </p:nvPr>
        </p:nvGraphicFramePr>
        <p:xfrm>
          <a:off x="1401529" y="4602395"/>
          <a:ext cx="66675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4" name="Equation" r:id="rId3" imgW="4352760" imgH="1221120" progId="Equation.DSMT4">
                  <p:embed/>
                </p:oleObj>
              </mc:Choice>
              <mc:Fallback>
                <p:oleObj name="Equation" r:id="rId3" imgW="4352760" imgH="122112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529" y="4602395"/>
                        <a:ext cx="666750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361188" y="1024732"/>
            <a:ext cx="7720013" cy="1087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       上的线性变换，                      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在基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Perpetua"/>
            </a:endParaRPr>
          </a:p>
        </p:txBody>
      </p:sp>
      <p:graphicFrame>
        <p:nvGraphicFramePr>
          <p:cNvPr id="47106" name="Object 4"/>
          <p:cNvGraphicFramePr>
            <a:graphicFrameLocks noChangeAspect="1"/>
          </p:cNvGraphicFramePr>
          <p:nvPr>
            <p:extLst/>
          </p:nvPr>
        </p:nvGraphicFramePr>
        <p:xfrm>
          <a:off x="2516188" y="1028700"/>
          <a:ext cx="6842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5" name="Equation" r:id="rId5" imgW="406080" imgH="241560" progId="Equation.DSMT4">
                  <p:embed/>
                </p:oleObj>
              </mc:Choice>
              <mc:Fallback>
                <p:oleObj name="Equation" r:id="rId5" imgW="406080" imgH="24156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1028700"/>
                        <a:ext cx="68421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Perpetua"/>
            </a:endParaRPr>
          </a:p>
        </p:txBody>
      </p:sp>
      <p:graphicFrame>
        <p:nvGraphicFramePr>
          <p:cNvPr id="47107" name="Object 6"/>
          <p:cNvGraphicFramePr>
            <a:graphicFrameLocks noChangeAspect="1"/>
          </p:cNvGraphicFramePr>
          <p:nvPr>
            <p:extLst/>
          </p:nvPr>
        </p:nvGraphicFramePr>
        <p:xfrm>
          <a:off x="5562600" y="1024732"/>
          <a:ext cx="20939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6" name="Equation" r:id="rId7" imgW="1357920" imgH="292680" progId="Equation.DSMT4">
                  <p:embed/>
                </p:oleObj>
              </mc:Choice>
              <mc:Fallback>
                <p:oleObj name="Equation" r:id="rId7" imgW="1357920" imgH="29268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024732"/>
                        <a:ext cx="2093913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Perpetua"/>
            </a:endParaRPr>
          </a:p>
        </p:txBody>
      </p:sp>
      <p:graphicFrame>
        <p:nvGraphicFramePr>
          <p:cNvPr id="47108" name="Object 8"/>
          <p:cNvGraphicFramePr>
            <a:graphicFrameLocks noChangeAspect="1"/>
          </p:cNvGraphicFramePr>
          <p:nvPr>
            <p:extLst/>
          </p:nvPr>
        </p:nvGraphicFramePr>
        <p:xfrm>
          <a:off x="1677053" y="1933460"/>
          <a:ext cx="69770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" name="Equation" r:id="rId9" imgW="4669920" imgH="610560" progId="Equation.DSMT4">
                  <p:embed/>
                </p:oleObj>
              </mc:Choice>
              <mc:Fallback>
                <p:oleObj name="Equation" r:id="rId9" imgW="4669920" imgH="61056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053" y="1933460"/>
                        <a:ext cx="6977063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1361188" y="2827900"/>
            <a:ext cx="18081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下的矩阵</a:t>
            </a:r>
            <a:r>
              <a:rPr lang="en-US" altLang="zh-CN" sz="2800" b="1" dirty="0">
                <a:latin typeface="+mn-ea"/>
                <a:ea typeface="+mn-ea"/>
                <a:cs typeface="Times New Roman" pitchFamily="18" charset="0"/>
              </a:rPr>
              <a:t>.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7114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2755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五、线性变换的矩阵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/>
          </p:nvPr>
        </p:nvGraphicFramePr>
        <p:xfrm>
          <a:off x="1604962" y="3390899"/>
          <a:ext cx="30749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" name="Equation" r:id="rId11" imgW="2005200" imgH="305280" progId="Equation.DSMT4">
                  <p:embed/>
                </p:oleObj>
              </mc:Choice>
              <mc:Fallback>
                <p:oleObj name="Equation" r:id="rId11" imgW="2005200" imgH="30528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2" y="3390899"/>
                        <a:ext cx="3074988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59715" y="332167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8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/>
          </p:nvPr>
        </p:nvGraphicFramePr>
        <p:xfrm>
          <a:off x="5022020" y="3377082"/>
          <a:ext cx="31289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" name="Equation" r:id="rId13" imgW="2030400" imgH="305280" progId="Equation.DSMT4">
                  <p:embed/>
                </p:oleObj>
              </mc:Choice>
              <mc:Fallback>
                <p:oleObj name="Equation" r:id="rId13" imgW="2030400" imgH="30528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020" y="3377082"/>
                        <a:ext cx="3128962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/>
          </p:nvPr>
        </p:nvGraphicFramePr>
        <p:xfrm>
          <a:off x="1636712" y="3764757"/>
          <a:ext cx="51704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" name="Equation" r:id="rId15" imgW="3375720" imgH="610560" progId="Equation.DSMT4">
                  <p:embed/>
                </p:oleObj>
              </mc:Choice>
              <mc:Fallback>
                <p:oleObj name="Equation" r:id="rId15" imgW="3375720" imgH="61056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2" y="3764757"/>
                        <a:ext cx="5170488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/>
          </p:nvPr>
        </p:nvGraphicFramePr>
        <p:xfrm>
          <a:off x="1676400" y="4669630"/>
          <a:ext cx="31273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1" name="Equation" r:id="rId17" imgW="2030400" imgH="305280" progId="Equation.DSMT4">
                  <p:embed/>
                </p:oleObj>
              </mc:Choice>
              <mc:Fallback>
                <p:oleObj name="Equation" r:id="rId17" imgW="2030400" imgH="30528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69630"/>
                        <a:ext cx="3127375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57217" y="99569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410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1282325" y="1019631"/>
            <a:ext cx="4814887" cy="50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3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上的变换，</a:t>
            </a:r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Perpetua"/>
            </a:endParaRP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Perpetua"/>
            </a:endParaRP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7192588" y="2923382"/>
            <a:ext cx="18081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dirty="0">
                <a:latin typeface="+mn-ea"/>
                <a:ea typeface="+mn-ea"/>
                <a:cs typeface="Times New Roman" pitchFamily="18" charset="0"/>
              </a:rPr>
              <a:t>下的矩阵</a:t>
            </a:r>
            <a:r>
              <a:rPr lang="en-US" altLang="zh-CN" sz="2800" b="1" dirty="0">
                <a:latin typeface="+mn-ea"/>
                <a:ea typeface="+mn-ea"/>
                <a:cs typeface="Times New Roman" pitchFamily="18" charset="0"/>
              </a:rPr>
              <a:t>.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49154" name="Object 5"/>
          <p:cNvGraphicFramePr>
            <a:graphicFrameLocks noChangeAspect="1"/>
          </p:cNvGraphicFramePr>
          <p:nvPr>
            <p:extLst/>
          </p:nvPr>
        </p:nvGraphicFramePr>
        <p:xfrm>
          <a:off x="2362759" y="1447007"/>
          <a:ext cx="4914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name="公式" r:id="rId3" imgW="2159000" imgH="241300" progId="Equation.3">
                  <p:embed/>
                </p:oleObj>
              </mc:Choice>
              <mc:Fallback>
                <p:oleObj name="公式" r:id="rId3" imgW="2159000" imgH="2413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759" y="1447007"/>
                        <a:ext cx="49149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矩形 12"/>
          <p:cNvSpPr>
            <a:spLocks noChangeArrowheads="1"/>
          </p:cNvSpPr>
          <p:nvPr/>
        </p:nvSpPr>
        <p:spPr bwMode="auto">
          <a:xfrm>
            <a:off x="1282325" y="2947194"/>
            <a:ext cx="31400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575"/>
              </a:spcBef>
              <a:buClr>
                <a:srgbClr val="F0A22E"/>
              </a:buClr>
              <a:buSzPct val="85000"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在基</a:t>
            </a:r>
            <a:endParaRPr lang="zh-CN" altLang="en-US" sz="2800" b="1">
              <a:solidFill>
                <a:srgbClr val="000000"/>
              </a:solidFill>
              <a:latin typeface="Perpetua"/>
              <a:cs typeface="Times New Roman" panose="02020603050405020304" pitchFamily="18" charset="0"/>
            </a:endParaRPr>
          </a:p>
        </p:txBody>
      </p:sp>
      <p:sp>
        <p:nvSpPr>
          <p:cNvPr id="49161" name="矩形 13"/>
          <p:cNvSpPr>
            <a:spLocks noChangeArrowheads="1"/>
          </p:cNvSpPr>
          <p:nvPr/>
        </p:nvSpPr>
        <p:spPr bwMode="auto">
          <a:xfrm>
            <a:off x="1232460" y="1969808"/>
            <a:ext cx="61642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575"/>
              </a:spcBef>
              <a:buClr>
                <a:srgbClr val="F0A22E"/>
              </a:buClr>
              <a:buSzPct val="85000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baseline="3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上的线性变换；</a:t>
            </a:r>
            <a:endParaRPr lang="zh-CN" altLang="en-US" sz="2800" b="1" dirty="0">
              <a:solidFill>
                <a:srgbClr val="000000"/>
              </a:solidFill>
              <a:latin typeface="Perpetua"/>
              <a:cs typeface="Times New Roman" panose="02020603050405020304" pitchFamily="18" charset="0"/>
            </a:endParaRPr>
          </a:p>
        </p:txBody>
      </p:sp>
      <p:graphicFrame>
        <p:nvGraphicFramePr>
          <p:cNvPr id="49155" name="Object 7"/>
          <p:cNvGraphicFramePr>
            <a:graphicFrameLocks noChangeAspect="1"/>
          </p:cNvGraphicFramePr>
          <p:nvPr>
            <p:extLst/>
          </p:nvPr>
        </p:nvGraphicFramePr>
        <p:xfrm>
          <a:off x="3469900" y="2447132"/>
          <a:ext cx="372268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" name="公式" r:id="rId5" imgW="2385720" imgH="915840" progId="Equation.3">
                  <p:embed/>
                </p:oleObj>
              </mc:Choice>
              <mc:Fallback>
                <p:oleObj name="公式" r:id="rId5" imgW="2385720" imgH="91584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9900" y="2447132"/>
                        <a:ext cx="3722688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2755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五、线性变换的矩阵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36983" y="3675062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/>
          </p:nvPr>
        </p:nvGraphicFramePr>
        <p:xfrm>
          <a:off x="1481368" y="3773372"/>
          <a:ext cx="3671887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公式" r:id="rId7" imgW="1765300" imgH="736600" progId="Equation.3">
                  <p:embed/>
                </p:oleObj>
              </mc:Choice>
              <mc:Fallback>
                <p:oleObj name="公式" r:id="rId7" imgW="1765300" imgH="7366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368" y="3773372"/>
                        <a:ext cx="3671887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/>
          </p:nvPr>
        </p:nvGraphicFramePr>
        <p:xfrm>
          <a:off x="1481368" y="4995068"/>
          <a:ext cx="5668963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公式" r:id="rId9" imgW="2489200" imgH="698500" progId="Equation.3">
                  <p:embed/>
                </p:oleObj>
              </mc:Choice>
              <mc:Fallback>
                <p:oleObj name="公式" r:id="rId9" imgW="2489200" imgH="6985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368" y="4995068"/>
                        <a:ext cx="5668963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04463" y="962302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457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219819" y="1484784"/>
            <a:ext cx="865038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 dirty="0" smtClean="0">
                <a:latin typeface="Times New Roman" pitchFamily="18" charset="0"/>
              </a:rPr>
              <a:t>设</a:t>
            </a:r>
            <a:r>
              <a:rPr kumimoji="1" lang="en-US" altLang="zh-CN" b="1" dirty="0" smtClean="0">
                <a:latin typeface="Times New Roman" pitchFamily="18" charset="0"/>
              </a:rPr>
              <a:t>T</a:t>
            </a:r>
            <a:r>
              <a:rPr kumimoji="1" lang="zh-CN" altLang="en-US" b="1" dirty="0" smtClean="0">
                <a:latin typeface="Times New Roman" pitchFamily="18" charset="0"/>
              </a:rPr>
              <a:t>是</a:t>
            </a:r>
            <a:r>
              <a:rPr kumimoji="1" lang="en-US" altLang="zh-CN" b="1" i="1" dirty="0" smtClean="0">
                <a:latin typeface="Times New Roman" pitchFamily="18" charset="0"/>
              </a:rPr>
              <a:t>n</a:t>
            </a:r>
            <a:r>
              <a:rPr kumimoji="1" lang="zh-CN" altLang="en-US" b="1" dirty="0" smtClean="0">
                <a:latin typeface="Times New Roman" pitchFamily="18" charset="0"/>
              </a:rPr>
              <a:t>维线性空间</a:t>
            </a:r>
            <a:r>
              <a:rPr kumimoji="1" lang="en-US" altLang="zh-CN" b="1" i="1" dirty="0" smtClean="0">
                <a:latin typeface="Times New Roman" pitchFamily="18" charset="0"/>
              </a:rPr>
              <a:t>V</a:t>
            </a:r>
            <a:r>
              <a:rPr kumimoji="1" lang="zh-CN" altLang="en-US" b="1" dirty="0" smtClean="0">
                <a:latin typeface="Times New Roman" pitchFamily="18" charset="0"/>
              </a:rPr>
              <a:t>上的线性变换，在一组基 </a:t>
            </a:r>
            <a:endParaRPr kumimoji="1" lang="en-US" altLang="zh-CN" b="1" dirty="0" smtClean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b="1" dirty="0" smtClean="0">
              <a:latin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kumimoji="1" lang="zh-CN" altLang="en-US" b="1" dirty="0" smtClean="0">
                <a:latin typeface="Times New Roman" pitchFamily="18" charset="0"/>
              </a:rPr>
              <a:t>下的矩阵为</a:t>
            </a:r>
            <a:r>
              <a:rPr kumimoji="1" lang="en-US" altLang="zh-CN" b="1" i="1" dirty="0" smtClean="0">
                <a:latin typeface="Times New Roman" pitchFamily="18" charset="0"/>
              </a:rPr>
              <a:t>A</a:t>
            </a:r>
            <a:r>
              <a:rPr kumimoji="1" lang="zh-CN" altLang="en-US" b="1" i="1" dirty="0" smtClean="0">
                <a:latin typeface="Times New Roman" pitchFamily="18" charset="0"/>
              </a:rPr>
              <a:t>，</a:t>
            </a:r>
            <a:r>
              <a:rPr kumimoji="1" lang="zh-CN" altLang="en-US" b="1" dirty="0" smtClean="0">
                <a:latin typeface="Times New Roman" pitchFamily="18" charset="0"/>
              </a:rPr>
              <a:t>若           在这组基下的坐标为</a:t>
            </a:r>
            <a:endParaRPr kumimoji="1" lang="en-US" altLang="zh-CN" b="1" dirty="0" smtClean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b="1" dirty="0">
              <a:latin typeface="Times New Roman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kumimoji="1" lang="zh-CN" altLang="en-US" b="1" dirty="0" smtClean="0">
                <a:latin typeface="Times New Roman" pitchFamily="18" charset="0"/>
              </a:rPr>
              <a:t>则          在这组基下的坐标为       </a:t>
            </a:r>
            <a:r>
              <a:rPr kumimoji="1" lang="en-US" altLang="zh-CN" b="1" dirty="0" smtClean="0">
                <a:latin typeface="Times New Roman" pitchFamily="18" charset="0"/>
              </a:rPr>
              <a:t>.</a:t>
            </a:r>
            <a:endParaRPr kumimoji="1" lang="en-US" altLang="zh-CN" b="1" dirty="0">
              <a:latin typeface="Times New Roman" pitchFamily="18" charset="0"/>
            </a:endParaRPr>
          </a:p>
        </p:txBody>
      </p:sp>
      <p:graphicFrame>
        <p:nvGraphicFramePr>
          <p:cNvPr id="13314" name="Object 4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55773201"/>
              </p:ext>
            </p:extLst>
          </p:nvPr>
        </p:nvGraphicFramePr>
        <p:xfrm>
          <a:off x="3364996" y="2060848"/>
          <a:ext cx="2110310" cy="532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7" name="Equation" r:id="rId3" imgW="1714500" imgH="431800" progId="Equation.DSMT4">
                  <p:embed/>
                </p:oleObj>
              </mc:Choice>
              <mc:Fallback>
                <p:oleObj name="Equation" r:id="rId3" imgW="1714500" imgH="431800" progId="Equation.DSMT4">
                  <p:embed/>
                  <p:pic>
                    <p:nvPicPr>
                      <p:cNvPr id="0" name="Picture 8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996" y="2060848"/>
                        <a:ext cx="2110310" cy="5320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64029968"/>
              </p:ext>
            </p:extLst>
          </p:nvPr>
        </p:nvGraphicFramePr>
        <p:xfrm>
          <a:off x="3525602" y="2780928"/>
          <a:ext cx="1055155" cy="3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8" name="Equation" r:id="rId5" imgW="876240" imgH="304560" progId="Equation.DSMT4">
                  <p:embed/>
                </p:oleObj>
              </mc:Choice>
              <mc:Fallback>
                <p:oleObj name="Equation" r:id="rId5" imgW="876240" imgH="304560" progId="Equation.DSMT4">
                  <p:embed/>
                  <p:pic>
                    <p:nvPicPr>
                      <p:cNvPr id="0" name="Picture 8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602" y="2780928"/>
                        <a:ext cx="1055155" cy="366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9758985"/>
              </p:ext>
            </p:extLst>
          </p:nvPr>
        </p:nvGraphicFramePr>
        <p:xfrm>
          <a:off x="5369550" y="4028891"/>
          <a:ext cx="6667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Equation" r:id="rId7" imgW="558720" imgH="304560" progId="Equation.DSMT4">
                  <p:embed/>
                </p:oleObj>
              </mc:Choice>
              <mc:Fallback>
                <p:oleObj name="Equation" r:id="rId7" imgW="558720" imgH="304560" progId="Equation.DSMT4">
                  <p:embed/>
                  <p:pic>
                    <p:nvPicPr>
                      <p:cNvPr id="0" name="Picture 8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9550" y="4028891"/>
                        <a:ext cx="66675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3926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三、线性变换的矩阵</a:t>
            </a:r>
          </a:p>
        </p:txBody>
      </p:sp>
      <p:sp>
        <p:nvSpPr>
          <p:cNvPr id="7" name="矩形 6"/>
          <p:cNvSpPr/>
          <p:nvPr/>
        </p:nvSpPr>
        <p:spPr>
          <a:xfrm>
            <a:off x="236910" y="908720"/>
            <a:ext cx="5904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定理（线性变换的坐标公式）</a:t>
            </a:r>
            <a:endParaRPr lang="zh-CN" alt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816899"/>
              </p:ext>
            </p:extLst>
          </p:nvPr>
        </p:nvGraphicFramePr>
        <p:xfrm>
          <a:off x="3121050" y="3316461"/>
          <a:ext cx="29194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0" name="Equation" r:id="rId9" imgW="1231560" imgH="241200" progId="Equation.DSMT4">
                  <p:embed/>
                </p:oleObj>
              </mc:Choice>
              <mc:Fallback>
                <p:oleObj name="Equation" r:id="rId9" imgW="1231560" imgH="2412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50" y="3316461"/>
                        <a:ext cx="2919413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65223216"/>
              </p:ext>
            </p:extLst>
          </p:nvPr>
        </p:nvGraphicFramePr>
        <p:xfrm>
          <a:off x="827584" y="4033519"/>
          <a:ext cx="827592" cy="406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1" name="Equation" r:id="rId11" imgW="774360" imgH="380880" progId="Equation.DSMT4">
                  <p:embed/>
                </p:oleObj>
              </mc:Choice>
              <mc:Fallback>
                <p:oleObj name="Equation" r:id="rId11" imgW="774360" imgH="380880" progId="Equation.DSMT4">
                  <p:embed/>
                  <p:pic>
                    <p:nvPicPr>
                      <p:cNvPr id="0" name="Picture 8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33519"/>
                        <a:ext cx="827592" cy="4067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61099" y="4594274"/>
            <a:ext cx="8591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说明：</a:t>
            </a:r>
            <a:r>
              <a:rPr lang="en-US" altLang="zh-CN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上的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线性变换可以通过矩阵左乘自变量的坐标来表示（用同构的思想看）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7659" y="5733256"/>
            <a:ext cx="8091883" cy="5847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线性变换的秩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线性变换矩阵列向量组的秩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54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2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833666"/>
              </p:ext>
            </p:extLst>
          </p:nvPr>
        </p:nvGraphicFramePr>
        <p:xfrm>
          <a:off x="1340017" y="1385888"/>
          <a:ext cx="3810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3" imgW="1904760" imgH="698400" progId="Equation.DSMT4">
                  <p:embed/>
                </p:oleObj>
              </mc:Choice>
              <mc:Fallback>
                <p:oleObj name="Equation" r:id="rId3" imgW="1904760" imgH="698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017" y="1385888"/>
                        <a:ext cx="38100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091617"/>
              </p:ext>
            </p:extLst>
          </p:nvPr>
        </p:nvGraphicFramePr>
        <p:xfrm>
          <a:off x="1343025" y="3111500"/>
          <a:ext cx="3860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5" imgW="1930320" imgH="698400" progId="Equation.DSMT4">
                  <p:embed/>
                </p:oleObj>
              </mc:Choice>
              <mc:Fallback>
                <p:oleObj name="Equation" r:id="rId5" imgW="1930320" imgH="698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3111500"/>
                        <a:ext cx="38608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325228"/>
              </p:ext>
            </p:extLst>
          </p:nvPr>
        </p:nvGraphicFramePr>
        <p:xfrm>
          <a:off x="1323975" y="4927600"/>
          <a:ext cx="39116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7" imgW="1955520" imgH="698400" progId="Equation.DSMT4">
                  <p:embed/>
                </p:oleObj>
              </mc:Choice>
              <mc:Fallback>
                <p:oleObj name="Equation" r:id="rId7" imgW="1955520" imgH="698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4927600"/>
                        <a:ext cx="39116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1029"/>
          <p:cNvSpPr txBox="1">
            <a:spLocks noChangeArrowheads="1"/>
          </p:cNvSpPr>
          <p:nvPr/>
        </p:nvSpPr>
        <p:spPr bwMode="auto">
          <a:xfrm>
            <a:off x="6477000" y="1066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8" name="Text Box 1030"/>
          <p:cNvSpPr txBox="1">
            <a:spLocks noChangeArrowheads="1"/>
          </p:cNvSpPr>
          <p:nvPr/>
        </p:nvSpPr>
        <p:spPr bwMode="auto">
          <a:xfrm>
            <a:off x="6345074" y="1729011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轴旋转</a:t>
            </a:r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6348769" y="3503683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轴旋转</a:t>
            </a:r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6345074" y="5333999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轴旋转</a:t>
            </a:r>
          </a:p>
        </p:txBody>
      </p:sp>
      <p:sp>
        <p:nvSpPr>
          <p:cNvPr id="3081" name="Text Box 2"/>
          <p:cNvSpPr txBox="1">
            <a:spLocks noChangeArrowheads="1"/>
          </p:cNvSpPr>
          <p:nvPr/>
        </p:nvSpPr>
        <p:spPr bwMode="auto">
          <a:xfrm>
            <a:off x="76200" y="776288"/>
            <a:ext cx="716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坐标轴旋转的变换矩阵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3926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三、线性变换的矩阵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088190" y="2668287"/>
            <a:ext cx="557204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eaLnBrk="1" hangingPunct="1">
              <a:spcBef>
                <a:spcPct val="50000"/>
              </a:spcBef>
              <a:buAutoNum type="arabicParenBoth"/>
            </a:pPr>
            <a:r>
              <a:rPr kumimoji="1" lang="zh-CN" altLang="en-US" b="1" dirty="0" smtClean="0">
                <a:latin typeface="Times New Roman" pitchFamily="18" charset="0"/>
              </a:rPr>
              <a:t>求</a:t>
            </a:r>
            <a:endParaRPr kumimoji="1" lang="en-US" altLang="zh-CN" b="1" dirty="0" smtClean="0">
              <a:latin typeface="Times New Roman" pitchFamily="18" charset="0"/>
            </a:endParaRPr>
          </a:p>
          <a:p>
            <a:pPr marL="514350" indent="-514350" eaLnBrk="1" hangingPunct="1">
              <a:spcBef>
                <a:spcPts val="0"/>
              </a:spcBef>
              <a:buAutoNum type="arabicParenBoth"/>
            </a:pPr>
            <a:r>
              <a:rPr kumimoji="1" lang="zh-CN" altLang="en-US" b="1" dirty="0" smtClean="0">
                <a:latin typeface="Times New Roman" pitchFamily="18" charset="0"/>
              </a:rPr>
              <a:t>求        </a:t>
            </a:r>
            <a:r>
              <a:rPr kumimoji="1" lang="en-US" altLang="zh-CN" b="1" dirty="0" smtClean="0">
                <a:latin typeface="Times New Roman" pitchFamily="18" charset="0"/>
              </a:rPr>
              <a:t>(</a:t>
            </a:r>
            <a:r>
              <a:rPr kumimoji="1" lang="en-US" altLang="zh-CN" b="1" i="1" dirty="0" smtClean="0">
                <a:latin typeface="Times New Roman" pitchFamily="18" charset="0"/>
              </a:rPr>
              <a:t>n</a:t>
            </a:r>
            <a:r>
              <a:rPr kumimoji="1" lang="zh-CN" altLang="en-US" b="1" dirty="0" smtClean="0">
                <a:latin typeface="Times New Roman" pitchFamily="18" charset="0"/>
              </a:rPr>
              <a:t>是任意正整数</a:t>
            </a:r>
            <a:r>
              <a:rPr kumimoji="1" lang="en-US" altLang="zh-CN" b="1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971600" y="1013477"/>
            <a:ext cx="11838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 dirty="0" smtClean="0">
                <a:latin typeface="Times New Roman" pitchFamily="18" charset="0"/>
              </a:rPr>
              <a:t>已知</a:t>
            </a:r>
            <a:endParaRPr kumimoji="1" lang="en-US" altLang="zh-CN" b="1" dirty="0">
              <a:latin typeface="Times New Roman" pitchFamily="18" charset="0"/>
            </a:endParaRPr>
          </a:p>
        </p:txBody>
      </p:sp>
      <p:graphicFrame>
        <p:nvGraphicFramePr>
          <p:cNvPr id="13315" name="Object 4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94338523"/>
              </p:ext>
            </p:extLst>
          </p:nvPr>
        </p:nvGraphicFramePr>
        <p:xfrm>
          <a:off x="971600" y="1632417"/>
          <a:ext cx="3427036" cy="948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3" imgW="2984400" imgH="825480" progId="Equation.DSMT4">
                  <p:embed/>
                </p:oleObj>
              </mc:Choice>
              <mc:Fallback>
                <p:oleObj name="Equation" r:id="rId3" imgW="2984400" imgH="825480" progId="Equation.DSMT4">
                  <p:embed/>
                  <p:pic>
                    <p:nvPicPr>
                      <p:cNvPr id="0" name="Picture 4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632417"/>
                        <a:ext cx="3427036" cy="948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999643379"/>
              </p:ext>
            </p:extLst>
          </p:nvPr>
        </p:nvGraphicFramePr>
        <p:xfrm>
          <a:off x="2185988" y="2791407"/>
          <a:ext cx="6064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5" imgW="507960" imgH="304560" progId="Equation.DSMT4">
                  <p:embed/>
                </p:oleObj>
              </mc:Choice>
              <mc:Fallback>
                <p:oleObj name="Equation" r:id="rId5" imgW="507960" imgH="304560" progId="Equation.DSMT4">
                  <p:embed/>
                  <p:pic>
                    <p:nvPicPr>
                      <p:cNvPr id="0" name="Picture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2791407"/>
                        <a:ext cx="60642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3926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三、线性变换的矩阵</a:t>
            </a:r>
          </a:p>
        </p:txBody>
      </p:sp>
      <p:sp>
        <p:nvSpPr>
          <p:cNvPr id="7" name="矩形 6"/>
          <p:cNvSpPr/>
          <p:nvPr/>
        </p:nvSpPr>
        <p:spPr>
          <a:xfrm>
            <a:off x="236910" y="991293"/>
            <a:ext cx="734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Object 4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46888847"/>
              </p:ext>
            </p:extLst>
          </p:nvPr>
        </p:nvGraphicFramePr>
        <p:xfrm>
          <a:off x="4548188" y="1628800"/>
          <a:ext cx="34274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7" imgW="3022560" imgH="812520" progId="Equation.DSMT4">
                  <p:embed/>
                </p:oleObj>
              </mc:Choice>
              <mc:Fallback>
                <p:oleObj name="Equation" r:id="rId7" imgW="3022560" imgH="812520" progId="Equation.DSMT4">
                  <p:embed/>
                  <p:pic>
                    <p:nvPicPr>
                      <p:cNvPr id="0" name="Picture 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1628800"/>
                        <a:ext cx="3427412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18877840"/>
              </p:ext>
            </p:extLst>
          </p:nvPr>
        </p:nvGraphicFramePr>
        <p:xfrm>
          <a:off x="2234406" y="3113437"/>
          <a:ext cx="509588" cy="49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9" imgW="393480" imgH="380880" progId="Equation.DSMT4">
                  <p:embed/>
                </p:oleObj>
              </mc:Choice>
              <mc:Fallback>
                <p:oleObj name="Equation" r:id="rId9" imgW="393480" imgH="380880" progId="Equation.DSMT4">
                  <p:embed/>
                  <p:pic>
                    <p:nvPicPr>
                      <p:cNvPr id="0" name="Picture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406" y="3113437"/>
                        <a:ext cx="509588" cy="4923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353500" y="3876686"/>
            <a:ext cx="734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" name="Object 4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89394974"/>
              </p:ext>
            </p:extLst>
          </p:nvPr>
        </p:nvGraphicFramePr>
        <p:xfrm>
          <a:off x="1259632" y="4028532"/>
          <a:ext cx="5052393" cy="865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Equation" r:id="rId11" imgW="4736880" imgH="812520" progId="Equation.DSMT4">
                  <p:embed/>
                </p:oleObj>
              </mc:Choice>
              <mc:Fallback>
                <p:oleObj name="Equation" r:id="rId11" imgW="4736880" imgH="812520" progId="Equation.DSMT4">
                  <p:embed/>
                  <p:pic>
                    <p:nvPicPr>
                      <p:cNvPr id="0" name="Picture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28532"/>
                        <a:ext cx="5052393" cy="865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2637091"/>
              </p:ext>
            </p:extLst>
          </p:nvPr>
        </p:nvGraphicFramePr>
        <p:xfrm>
          <a:off x="1403648" y="5177416"/>
          <a:ext cx="41036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13" imgW="3848040" imgH="812520" progId="Equation.DSMT4">
                  <p:embed/>
                </p:oleObj>
              </mc:Choice>
              <mc:Fallback>
                <p:oleObj name="Equation" r:id="rId13" imgW="3848040" imgH="812520" progId="Equation.DSMT4">
                  <p:embed/>
                  <p:pic>
                    <p:nvPicPr>
                      <p:cNvPr id="0" name="Picture 5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177416"/>
                        <a:ext cx="410368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7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242093" y="1061243"/>
            <a:ext cx="865038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dirty="0" smtClean="0">
                <a:solidFill>
                  <a:srgbClr val="00FFFF"/>
                </a:solidFill>
                <a:latin typeface="Times New Roman" pitchFamily="18" charset="0"/>
              </a:rPr>
              <a:t>             </a:t>
            </a:r>
            <a:r>
              <a:rPr kumimoji="1" lang="zh-CN" altLang="en-US" b="1" dirty="0" smtClean="0">
                <a:latin typeface="Times New Roman" pitchFamily="18" charset="0"/>
              </a:rPr>
              <a:t>设</a:t>
            </a:r>
            <a:r>
              <a:rPr kumimoji="1" lang="zh-CN" altLang="en-US" b="1" dirty="0">
                <a:latin typeface="Times New Roman" pitchFamily="18" charset="0"/>
              </a:rPr>
              <a:t>线性空间</a:t>
            </a:r>
            <a:r>
              <a:rPr kumimoji="1" lang="en-US" altLang="zh-CN" b="1" i="1" dirty="0">
                <a:latin typeface="Times New Roman" pitchFamily="18" charset="0"/>
              </a:rPr>
              <a:t>V</a:t>
            </a:r>
            <a:r>
              <a:rPr kumimoji="1" lang="zh-CN" altLang="en-US" b="1" dirty="0">
                <a:latin typeface="Times New Roman" pitchFamily="18" charset="0"/>
              </a:rPr>
              <a:t>的线性变换</a:t>
            </a:r>
            <a:r>
              <a:rPr kumimoji="1" lang="en-US" altLang="zh-CN" b="1" dirty="0" smtClean="0">
                <a:latin typeface="Times New Roman" pitchFamily="18" charset="0"/>
              </a:rPr>
              <a:t>T</a:t>
            </a:r>
            <a:r>
              <a:rPr kumimoji="1" lang="zh-CN" altLang="en-US" b="1" dirty="0" smtClean="0">
                <a:latin typeface="Times New Roman" pitchFamily="18" charset="0"/>
              </a:rPr>
              <a:t>在</a:t>
            </a:r>
            <a:r>
              <a:rPr kumimoji="1" lang="zh-CN" altLang="en-US" b="1" dirty="0">
                <a:latin typeface="Times New Roman" pitchFamily="18" charset="0"/>
              </a:rPr>
              <a:t>两组基                                                                                             </a:t>
            </a:r>
            <a:r>
              <a:rPr kumimoji="1" lang="zh-CN" altLang="en-US" b="1" dirty="0" smtClean="0">
                <a:latin typeface="Times New Roman" pitchFamily="18" charset="0"/>
              </a:rPr>
              <a:t>  </a:t>
            </a:r>
            <a:endParaRPr kumimoji="1" lang="en-US" altLang="zh-CN" b="1" dirty="0" smtClean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latin typeface="Times New Roman" pitchFamily="18" charset="0"/>
              </a:rPr>
              <a:t> </a:t>
            </a:r>
            <a:r>
              <a:rPr kumimoji="1" lang="en-US" altLang="zh-CN" b="1" dirty="0" smtClean="0">
                <a:latin typeface="Times New Roman" pitchFamily="18" charset="0"/>
              </a:rPr>
              <a:t>           (</a:t>
            </a:r>
            <a:r>
              <a:rPr kumimoji="1" lang="en-US" altLang="zh-CN" b="1" dirty="0">
                <a:latin typeface="Times New Roman" pitchFamily="18" charset="0"/>
              </a:rPr>
              <a:t>Ⅰ)                                                                                             </a:t>
            </a:r>
            <a:r>
              <a:rPr kumimoji="1" lang="en-US" altLang="zh-CN" b="1" dirty="0" smtClean="0">
                <a:latin typeface="Times New Roman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latin typeface="Times New Roman" pitchFamily="18" charset="0"/>
              </a:rPr>
              <a:t> </a:t>
            </a:r>
            <a:r>
              <a:rPr kumimoji="1" lang="en-US" altLang="zh-CN" b="1" dirty="0" smtClean="0">
                <a:latin typeface="Times New Roman" pitchFamily="18" charset="0"/>
              </a:rPr>
              <a:t>           (</a:t>
            </a:r>
            <a:r>
              <a:rPr kumimoji="1" lang="en-US" altLang="zh-CN" b="1" dirty="0">
                <a:latin typeface="Times New Roman" pitchFamily="18" charset="0"/>
              </a:rPr>
              <a:t>Ⅱ)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b="1" dirty="0">
                <a:latin typeface="Times New Roman" pitchFamily="18" charset="0"/>
              </a:rPr>
              <a:t>下的矩阵分别为</a:t>
            </a:r>
            <a:r>
              <a:rPr kumimoji="1" lang="en-US" altLang="zh-CN" b="1" i="1" dirty="0" smtClean="0">
                <a:latin typeface="Times New Roman" pitchFamily="18" charset="0"/>
              </a:rPr>
              <a:t>A</a:t>
            </a:r>
            <a:r>
              <a:rPr kumimoji="1" lang="zh-CN" altLang="en-US" b="1" dirty="0">
                <a:latin typeface="Times New Roman" pitchFamily="18" charset="0"/>
              </a:rPr>
              <a:t>和</a:t>
            </a:r>
            <a:r>
              <a:rPr kumimoji="1" lang="en-US" altLang="zh-CN" b="1" i="1" dirty="0" smtClean="0">
                <a:latin typeface="Times New Roman" pitchFamily="18" charset="0"/>
              </a:rPr>
              <a:t>B</a:t>
            </a:r>
            <a:r>
              <a:rPr kumimoji="1" lang="zh-CN" altLang="en-US" b="1" dirty="0">
                <a:latin typeface="Times New Roman" pitchFamily="18" charset="0"/>
              </a:rPr>
              <a:t>，且从基</a:t>
            </a:r>
            <a:r>
              <a:rPr kumimoji="1" lang="en-US" altLang="zh-CN" b="1" dirty="0">
                <a:latin typeface="Times New Roman" pitchFamily="18" charset="0"/>
              </a:rPr>
              <a:t>(Ⅰ) </a:t>
            </a:r>
            <a:r>
              <a:rPr kumimoji="1" lang="zh-CN" altLang="en-US" b="1" dirty="0">
                <a:latin typeface="Times New Roman" pitchFamily="18" charset="0"/>
              </a:rPr>
              <a:t>到基</a:t>
            </a:r>
            <a:r>
              <a:rPr kumimoji="1" lang="en-US" altLang="zh-CN" b="1" dirty="0">
                <a:latin typeface="Times New Roman" pitchFamily="18" charset="0"/>
              </a:rPr>
              <a:t>(Ⅱ)</a:t>
            </a:r>
            <a:r>
              <a:rPr kumimoji="1" lang="zh-CN" altLang="en-US" b="1" dirty="0">
                <a:latin typeface="Times New Roman" pitchFamily="18" charset="0"/>
              </a:rPr>
              <a:t>的过渡矩阵是</a:t>
            </a:r>
            <a:r>
              <a:rPr kumimoji="1" lang="en-US" altLang="zh-CN" b="1" i="1" dirty="0">
                <a:latin typeface="Times New Roman" pitchFamily="18" charset="0"/>
              </a:rPr>
              <a:t>P</a:t>
            </a:r>
            <a:r>
              <a:rPr kumimoji="1" lang="zh-CN" altLang="en-US" b="1" dirty="0">
                <a:latin typeface="Times New Roman" pitchFamily="18" charset="0"/>
              </a:rPr>
              <a:t>，则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b="1" dirty="0">
              <a:latin typeface="Times New Roman" pitchFamily="18" charset="0"/>
            </a:endParaRPr>
          </a:p>
        </p:txBody>
      </p:sp>
      <p:graphicFrame>
        <p:nvGraphicFramePr>
          <p:cNvPr id="13314" name="Object 4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03522427"/>
              </p:ext>
            </p:extLst>
          </p:nvPr>
        </p:nvGraphicFramePr>
        <p:xfrm>
          <a:off x="2582863" y="1816100"/>
          <a:ext cx="21097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3" imgW="1892160" imgH="431640" progId="Equation.DSMT4">
                  <p:embed/>
                </p:oleObj>
              </mc:Choice>
              <mc:Fallback>
                <p:oleObj name="Equation" r:id="rId3" imgW="1892160" imgH="431640" progId="Equation.DSMT4">
                  <p:embed/>
                  <p:pic>
                    <p:nvPicPr>
                      <p:cNvPr id="0" name="Picture 7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1816100"/>
                        <a:ext cx="210978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08609062"/>
              </p:ext>
            </p:extLst>
          </p:nvPr>
        </p:nvGraphicFramePr>
        <p:xfrm>
          <a:off x="2582863" y="2547938"/>
          <a:ext cx="21097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5" imgW="1841400" imgH="431640" progId="Equation.DSMT4">
                  <p:embed/>
                </p:oleObj>
              </mc:Choice>
              <mc:Fallback>
                <p:oleObj name="Equation" r:id="rId5" imgW="1841400" imgH="431640" progId="Equation.DSMT4">
                  <p:embed/>
                  <p:pic>
                    <p:nvPicPr>
                      <p:cNvPr id="0" name="Picture 7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2547938"/>
                        <a:ext cx="210978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93354215"/>
              </p:ext>
            </p:extLst>
          </p:nvPr>
        </p:nvGraphicFramePr>
        <p:xfrm>
          <a:off x="3347864" y="4581128"/>
          <a:ext cx="2016249" cy="434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7" imgW="1473120" imgH="317160" progId="Equation.DSMT4">
                  <p:embed/>
                </p:oleObj>
              </mc:Choice>
              <mc:Fallback>
                <p:oleObj name="Equation" r:id="rId7" imgW="1473120" imgH="317160" progId="Equation.DSMT4">
                  <p:embed/>
                  <p:pic>
                    <p:nvPicPr>
                      <p:cNvPr id="0" name="Picture 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581128"/>
                        <a:ext cx="2016249" cy="434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3926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三、线性变换的矩阵</a:t>
            </a:r>
          </a:p>
        </p:txBody>
      </p:sp>
      <p:sp>
        <p:nvSpPr>
          <p:cNvPr id="7" name="矩形 6"/>
          <p:cNvSpPr/>
          <p:nvPr/>
        </p:nvSpPr>
        <p:spPr>
          <a:xfrm>
            <a:off x="452883" y="102321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147528"/>
              </p:ext>
            </p:extLst>
          </p:nvPr>
        </p:nvGraphicFramePr>
        <p:xfrm>
          <a:off x="1736701" y="1184101"/>
          <a:ext cx="5616624" cy="1745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Equation" r:id="rId3" imgW="2552400" imgH="787320" progId="Equation.DSMT4">
                  <p:embed/>
                </p:oleObj>
              </mc:Choice>
              <mc:Fallback>
                <p:oleObj name="Equation" r:id="rId3" imgW="2552400" imgH="78732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01" y="1184101"/>
                        <a:ext cx="5616624" cy="17457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214871"/>
              </p:ext>
            </p:extLst>
          </p:nvPr>
        </p:nvGraphicFramePr>
        <p:xfrm>
          <a:off x="1152453" y="2994757"/>
          <a:ext cx="7019528" cy="171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Equation" r:id="rId5" imgW="3251160" imgH="787320" progId="Equation.DSMT4">
                  <p:embed/>
                </p:oleObj>
              </mc:Choice>
              <mc:Fallback>
                <p:oleObj name="Equation" r:id="rId5" imgW="3251160" imgH="78732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53" y="2994757"/>
                        <a:ext cx="7019528" cy="1713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462601"/>
              </p:ext>
            </p:extLst>
          </p:nvPr>
        </p:nvGraphicFramePr>
        <p:xfrm>
          <a:off x="1152453" y="5013176"/>
          <a:ext cx="6120680" cy="95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7" imgW="2476440" imgH="406080" progId="Equation.DSMT4">
                  <p:embed/>
                </p:oleObj>
              </mc:Choice>
              <mc:Fallback>
                <p:oleObj name="Equation" r:id="rId7" imgW="2476440" imgH="40608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53" y="5013176"/>
                        <a:ext cx="6120680" cy="9524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392613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三、线性变换的矩阵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111596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86461" y="544238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7086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1. 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anose="02020603050405020304" pitchFamily="18" charset="0"/>
              </a:rPr>
              <a:t>平移变换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      若空间平移量为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，则平移变换为</a:t>
            </a:r>
          </a:p>
        </p:txBody>
      </p:sp>
      <p:graphicFrame>
        <p:nvGraphicFramePr>
          <p:cNvPr id="102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816053"/>
              </p:ext>
            </p:extLst>
          </p:nvPr>
        </p:nvGraphicFramePr>
        <p:xfrm>
          <a:off x="1447800" y="2209800"/>
          <a:ext cx="1801812" cy="1710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748975" imgH="710891" progId="Equation.DSMT4">
                  <p:embed/>
                </p:oleObj>
              </mc:Choice>
              <mc:Fallback>
                <p:oleObj name="Equation" r:id="rId3" imgW="748975" imgH="710891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9800"/>
                        <a:ext cx="1801812" cy="1710097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6096000" y="3656013"/>
            <a:ext cx="20589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6096000" y="2133600"/>
            <a:ext cx="0" cy="1524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400800" y="3124200"/>
            <a:ext cx="1484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000000"/>
                </a:solidFill>
              </a:rPr>
              <a:t>P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x,y,z</a:t>
            </a:r>
            <a:r>
              <a:rPr lang="en-US" altLang="zh-CN" sz="2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33" name="Text Box 10"/>
          <p:cNvSpPr txBox="1"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sym typeface="Marlett" pitchFamily="2" charset="2"/>
              </a:rPr>
              <a:t>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4" name="Line 11"/>
          <p:cNvSpPr>
            <a:spLocks noChangeShapeType="1"/>
          </p:cNvSpPr>
          <p:nvPr/>
        </p:nvSpPr>
        <p:spPr bwMode="auto">
          <a:xfrm flipV="1">
            <a:off x="6858016" y="2428868"/>
            <a:ext cx="838200" cy="685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5" name="Text Box 12"/>
          <p:cNvSpPr txBox="1">
            <a:spLocks noChangeArrowheads="1"/>
          </p:cNvSpPr>
          <p:nvPr/>
        </p:nvSpPr>
        <p:spPr bwMode="auto">
          <a:xfrm>
            <a:off x="7543800" y="2133600"/>
            <a:ext cx="18557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000000"/>
                </a:solidFill>
              </a:rPr>
              <a:t>P’</a:t>
            </a:r>
            <a:r>
              <a:rPr lang="en-US" altLang="zh-CN" sz="2800">
                <a:solidFill>
                  <a:srgbClr val="000000"/>
                </a:solidFill>
              </a:rPr>
              <a:t>(</a:t>
            </a:r>
            <a:r>
              <a:rPr lang="en-US" altLang="zh-CN" sz="2800" i="1">
                <a:solidFill>
                  <a:srgbClr val="000000"/>
                </a:solidFill>
              </a:rPr>
              <a:t>x’,y’,z’</a:t>
            </a:r>
            <a:r>
              <a:rPr lang="en-US" altLang="zh-CN" sz="28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36" name="Line 13"/>
          <p:cNvSpPr>
            <a:spLocks noChangeShapeType="1"/>
          </p:cNvSpPr>
          <p:nvPr/>
        </p:nvSpPr>
        <p:spPr bwMode="auto">
          <a:xfrm flipH="1">
            <a:off x="5029200" y="3657600"/>
            <a:ext cx="106680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7" name="Text Box 14"/>
          <p:cNvSpPr txBox="1">
            <a:spLocks noChangeArrowheads="1"/>
          </p:cNvSpPr>
          <p:nvPr/>
        </p:nvSpPr>
        <p:spPr bwMode="auto">
          <a:xfrm>
            <a:off x="5105400" y="3962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038" name="Text Box 15"/>
          <p:cNvSpPr txBox="1">
            <a:spLocks noChangeArrowheads="1"/>
          </p:cNvSpPr>
          <p:nvPr/>
        </p:nvSpPr>
        <p:spPr bwMode="auto">
          <a:xfrm>
            <a:off x="8153400" y="3429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5715000" y="1981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040" name="Text Box 19"/>
          <p:cNvSpPr txBox="1">
            <a:spLocks noChangeArrowheads="1"/>
          </p:cNvSpPr>
          <p:nvPr/>
        </p:nvSpPr>
        <p:spPr bwMode="auto">
          <a:xfrm>
            <a:off x="827584" y="5072390"/>
            <a:ext cx="74583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点的平移、物体的平移、多面体的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平移</a:t>
            </a:r>
            <a:endParaRPr lang="zh-CN" altLang="en-US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962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一、坐标变换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847725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绕坐标轴的旋转变换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71499" y="1366838"/>
            <a:ext cx="8001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</a:rPr>
              <a:t>三维空间中的旋转变换比二维空间中的旋转变换复杂。除了需要指定旋转角外，还需指定旋转轴。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     若以坐标系的三个坐标轴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zh-CN" altLang="en-US" sz="2800" b="1" dirty="0">
                <a:solidFill>
                  <a:srgbClr val="000000"/>
                </a:solidFill>
              </a:rPr>
              <a:t>分别作为旋转轴，则点实际上只在垂直坐标轴的平面上作二维旋转。此时用二维旋转公式就可以直接推出三维旋转变换矩阵。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     规定在右手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坐标系（                         ）中</a:t>
            </a:r>
            <a:r>
              <a:rPr lang="zh-CN" altLang="en-US" sz="2800" b="1" dirty="0">
                <a:solidFill>
                  <a:srgbClr val="000000"/>
                </a:solidFill>
              </a:rPr>
              <a:t>，物体旋转的正方向是右手螺旋方向，即从该轴正半轴向原点看是逆时针方向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</a:rPr>
              <a:t>   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1508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962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一、坐标变换</a:t>
            </a:r>
          </a:p>
        </p:txBody>
      </p:sp>
      <p:graphicFrame>
        <p:nvGraphicFramePr>
          <p:cNvPr id="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022474"/>
              </p:ext>
            </p:extLst>
          </p:nvPr>
        </p:nvGraphicFramePr>
        <p:xfrm>
          <a:off x="4427984" y="4869160"/>
          <a:ext cx="2475927" cy="42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3" imgW="1028254" imgH="177723" progId="Equation.3">
                  <p:embed/>
                </p:oleObj>
              </mc:Choice>
              <mc:Fallback>
                <p:oleObj name="Equation" r:id="rId3" imgW="1028254" imgH="17772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869160"/>
                        <a:ext cx="2475927" cy="427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2"/>
          <p:cNvSpPr txBox="1">
            <a:spLocks noChangeArrowheads="1"/>
          </p:cNvSpPr>
          <p:nvPr/>
        </p:nvSpPr>
        <p:spPr bwMode="auto">
          <a:xfrm>
            <a:off x="76200" y="1222422"/>
            <a:ext cx="361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）绕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轴旋转</a:t>
            </a:r>
          </a:p>
        </p:txBody>
      </p:sp>
      <p:sp>
        <p:nvSpPr>
          <p:cNvPr id="2055" name="Line 3"/>
          <p:cNvSpPr>
            <a:spLocks noChangeShapeType="1"/>
          </p:cNvSpPr>
          <p:nvPr/>
        </p:nvSpPr>
        <p:spPr bwMode="auto">
          <a:xfrm>
            <a:off x="6752728" y="1907704"/>
            <a:ext cx="144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6" name="Line 4"/>
          <p:cNvSpPr>
            <a:spLocks noChangeShapeType="1"/>
          </p:cNvSpPr>
          <p:nvPr/>
        </p:nvSpPr>
        <p:spPr bwMode="auto">
          <a:xfrm flipH="1">
            <a:off x="5914528" y="1907704"/>
            <a:ext cx="838200" cy="685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7" name="Line 5"/>
          <p:cNvSpPr>
            <a:spLocks noChangeShapeType="1"/>
          </p:cNvSpPr>
          <p:nvPr/>
        </p:nvSpPr>
        <p:spPr bwMode="auto">
          <a:xfrm flipV="1">
            <a:off x="6752728" y="993304"/>
            <a:ext cx="0" cy="914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8" name="AutoShape 8"/>
          <p:cNvSpPr>
            <a:spLocks noChangeArrowheads="1"/>
          </p:cNvSpPr>
          <p:nvPr/>
        </p:nvSpPr>
        <p:spPr bwMode="auto">
          <a:xfrm flipH="1">
            <a:off x="6066928" y="1907704"/>
            <a:ext cx="533400" cy="609600"/>
          </a:xfrm>
          <a:custGeom>
            <a:avLst/>
            <a:gdLst>
              <a:gd name="T0" fmla="*/ 2147483647 w 21600"/>
              <a:gd name="T1" fmla="*/ 0 h 21600"/>
              <a:gd name="T2" fmla="*/ 1004061919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6763072" y="3736504"/>
            <a:ext cx="144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H="1">
            <a:off x="5924872" y="3736504"/>
            <a:ext cx="838200" cy="685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6763072" y="2822104"/>
            <a:ext cx="0" cy="914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 flipH="1">
            <a:off x="6077272" y="3736504"/>
            <a:ext cx="533400" cy="609600"/>
          </a:xfrm>
          <a:custGeom>
            <a:avLst/>
            <a:gdLst>
              <a:gd name="T0" fmla="*/ 2147483647 w 21600"/>
              <a:gd name="T1" fmla="*/ 0 h 21600"/>
              <a:gd name="T2" fmla="*/ 1004061919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3" name="Line 16"/>
          <p:cNvSpPr>
            <a:spLocks noChangeShapeType="1"/>
          </p:cNvSpPr>
          <p:nvPr/>
        </p:nvSpPr>
        <p:spPr bwMode="auto">
          <a:xfrm>
            <a:off x="6839272" y="5717704"/>
            <a:ext cx="144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4" name="Line 17"/>
          <p:cNvSpPr>
            <a:spLocks noChangeShapeType="1"/>
          </p:cNvSpPr>
          <p:nvPr/>
        </p:nvSpPr>
        <p:spPr bwMode="auto">
          <a:xfrm flipH="1">
            <a:off x="6001072" y="5717704"/>
            <a:ext cx="838200" cy="685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5" name="Line 18"/>
          <p:cNvSpPr>
            <a:spLocks noChangeShapeType="1"/>
          </p:cNvSpPr>
          <p:nvPr/>
        </p:nvSpPr>
        <p:spPr bwMode="auto">
          <a:xfrm flipV="1">
            <a:off x="6839272" y="4803304"/>
            <a:ext cx="0" cy="914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6" name="AutoShape 19"/>
          <p:cNvSpPr>
            <a:spLocks noChangeArrowheads="1"/>
          </p:cNvSpPr>
          <p:nvPr/>
        </p:nvSpPr>
        <p:spPr bwMode="auto">
          <a:xfrm flipH="1">
            <a:off x="6153472" y="5717704"/>
            <a:ext cx="533400" cy="609600"/>
          </a:xfrm>
          <a:custGeom>
            <a:avLst/>
            <a:gdLst>
              <a:gd name="T0" fmla="*/ 2147483647 w 21600"/>
              <a:gd name="T1" fmla="*/ 0 h 21600"/>
              <a:gd name="T2" fmla="*/ 1004061919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7" name="Text Box 20"/>
          <p:cNvSpPr txBox="1">
            <a:spLocks noChangeArrowheads="1"/>
          </p:cNvSpPr>
          <p:nvPr/>
        </p:nvSpPr>
        <p:spPr bwMode="auto">
          <a:xfrm>
            <a:off x="8276728" y="1679104"/>
            <a:ext cx="45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068" name="Text Box 21"/>
          <p:cNvSpPr txBox="1">
            <a:spLocks noChangeArrowheads="1"/>
          </p:cNvSpPr>
          <p:nvPr/>
        </p:nvSpPr>
        <p:spPr bwMode="auto">
          <a:xfrm>
            <a:off x="6534472" y="4650904"/>
            <a:ext cx="45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069" name="Text Box 22"/>
          <p:cNvSpPr txBox="1">
            <a:spLocks noChangeArrowheads="1"/>
          </p:cNvSpPr>
          <p:nvPr/>
        </p:nvSpPr>
        <p:spPr bwMode="auto">
          <a:xfrm>
            <a:off x="5617798" y="4176532"/>
            <a:ext cx="45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070" name="Text Box 23"/>
          <p:cNvSpPr txBox="1">
            <a:spLocks noChangeArrowheads="1"/>
          </p:cNvSpPr>
          <p:nvPr/>
        </p:nvSpPr>
        <p:spPr bwMode="auto">
          <a:xfrm>
            <a:off x="6371728" y="764704"/>
            <a:ext cx="53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071" name="Text Box 24"/>
          <p:cNvSpPr txBox="1">
            <a:spLocks noChangeArrowheads="1"/>
          </p:cNvSpPr>
          <p:nvPr/>
        </p:nvSpPr>
        <p:spPr bwMode="auto">
          <a:xfrm>
            <a:off x="5685699" y="6040885"/>
            <a:ext cx="53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072" name="Text Box 25"/>
          <p:cNvSpPr txBox="1">
            <a:spLocks noChangeArrowheads="1"/>
          </p:cNvSpPr>
          <p:nvPr/>
        </p:nvSpPr>
        <p:spPr bwMode="auto">
          <a:xfrm>
            <a:off x="8210872" y="3584104"/>
            <a:ext cx="53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073" name="Text Box 26"/>
          <p:cNvSpPr txBox="1">
            <a:spLocks noChangeArrowheads="1"/>
          </p:cNvSpPr>
          <p:nvPr/>
        </p:nvSpPr>
        <p:spPr bwMode="auto">
          <a:xfrm>
            <a:off x="5609728" y="2284166"/>
            <a:ext cx="53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074" name="Text Box 27"/>
          <p:cNvSpPr txBox="1">
            <a:spLocks noChangeArrowheads="1"/>
          </p:cNvSpPr>
          <p:nvPr/>
        </p:nvSpPr>
        <p:spPr bwMode="auto">
          <a:xfrm>
            <a:off x="8287072" y="5565304"/>
            <a:ext cx="53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075" name="Text Box 28"/>
          <p:cNvSpPr txBox="1">
            <a:spLocks noChangeArrowheads="1"/>
          </p:cNvSpPr>
          <p:nvPr/>
        </p:nvSpPr>
        <p:spPr bwMode="auto">
          <a:xfrm>
            <a:off x="6458272" y="2593504"/>
            <a:ext cx="53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076" name="AutoShape 30"/>
          <p:cNvSpPr>
            <a:spLocks noChangeArrowheads="1"/>
          </p:cNvSpPr>
          <p:nvPr/>
        </p:nvSpPr>
        <p:spPr bwMode="auto">
          <a:xfrm>
            <a:off x="7448872" y="4498504"/>
            <a:ext cx="228600" cy="762000"/>
          </a:xfrm>
          <a:prstGeom prst="downArrow">
            <a:avLst>
              <a:gd name="adj1" fmla="val 50000"/>
              <a:gd name="adj2" fmla="val 83333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7" name="AutoShape 31"/>
          <p:cNvSpPr>
            <a:spLocks noChangeArrowheads="1"/>
          </p:cNvSpPr>
          <p:nvPr/>
        </p:nvSpPr>
        <p:spPr bwMode="auto">
          <a:xfrm>
            <a:off x="7372672" y="2441104"/>
            <a:ext cx="228600" cy="762000"/>
          </a:xfrm>
          <a:prstGeom prst="downArrow">
            <a:avLst>
              <a:gd name="adj1" fmla="val 50000"/>
              <a:gd name="adj2" fmla="val 83333"/>
            </a:avLst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164475"/>
              </p:ext>
            </p:extLst>
          </p:nvPr>
        </p:nvGraphicFramePr>
        <p:xfrm>
          <a:off x="3122613" y="1236663"/>
          <a:ext cx="251618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公式" r:id="rId3" imgW="1257300" imgH="469900" progId="Equation.3">
                  <p:embed/>
                </p:oleObj>
              </mc:Choice>
              <mc:Fallback>
                <p:oleObj name="公式" r:id="rId3" imgW="1257300" imgH="4699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1236663"/>
                        <a:ext cx="2516187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" name="Text Box 36"/>
          <p:cNvSpPr txBox="1">
            <a:spLocks noChangeArrowheads="1"/>
          </p:cNvSpPr>
          <p:nvPr/>
        </p:nvSpPr>
        <p:spPr bwMode="auto">
          <a:xfrm>
            <a:off x="76200" y="3376042"/>
            <a:ext cx="3314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）绕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轴旋转</a:t>
            </a:r>
          </a:p>
        </p:txBody>
      </p:sp>
      <p:graphicFrame>
        <p:nvGraphicFramePr>
          <p:cNvPr id="205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960611"/>
              </p:ext>
            </p:extLst>
          </p:nvPr>
        </p:nvGraphicFramePr>
        <p:xfrm>
          <a:off x="3118716" y="3384773"/>
          <a:ext cx="25669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公式" r:id="rId5" imgW="1282700" imgH="482600" progId="Equation.3">
                  <p:embed/>
                </p:oleObj>
              </mc:Choice>
              <mc:Fallback>
                <p:oleObj name="公式" r:id="rId5" imgW="1282700" imgH="4826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716" y="3384773"/>
                        <a:ext cx="2566987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" name="Text Box 38"/>
          <p:cNvSpPr txBox="1">
            <a:spLocks noChangeArrowheads="1"/>
          </p:cNvSpPr>
          <p:nvPr/>
        </p:nvSpPr>
        <p:spPr bwMode="auto">
          <a:xfrm>
            <a:off x="76200" y="5194484"/>
            <a:ext cx="342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）绕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轴旋转</a:t>
            </a:r>
          </a:p>
        </p:txBody>
      </p:sp>
      <p:graphicFrame>
        <p:nvGraphicFramePr>
          <p:cNvPr id="205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75745"/>
              </p:ext>
            </p:extLst>
          </p:nvPr>
        </p:nvGraphicFramePr>
        <p:xfrm>
          <a:off x="3118712" y="5248395"/>
          <a:ext cx="25669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7" imgW="1282700" imgH="508000" progId="Equation.DSMT4">
                  <p:embed/>
                </p:oleObj>
              </mc:Choice>
              <mc:Fallback>
                <p:oleObj name="Equation" r:id="rId7" imgW="1282700" imgH="5080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712" y="5248395"/>
                        <a:ext cx="2566987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0" name="Text Box 2"/>
          <p:cNvSpPr txBox="1">
            <a:spLocks noChangeArrowheads="1"/>
          </p:cNvSpPr>
          <p:nvPr/>
        </p:nvSpPr>
        <p:spPr bwMode="auto">
          <a:xfrm>
            <a:off x="381000" y="749647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绕坐标轴的旋转变换</a:t>
            </a:r>
          </a:p>
        </p:txBody>
      </p:sp>
      <p:sp>
        <p:nvSpPr>
          <p:cNvPr id="2081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962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一、坐标变换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833666"/>
              </p:ext>
            </p:extLst>
          </p:nvPr>
        </p:nvGraphicFramePr>
        <p:xfrm>
          <a:off x="1340017" y="1385888"/>
          <a:ext cx="3810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3" imgW="1904760" imgH="698400" progId="Equation.DSMT4">
                  <p:embed/>
                </p:oleObj>
              </mc:Choice>
              <mc:Fallback>
                <p:oleObj name="Equation" r:id="rId3" imgW="1904760" imgH="6984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017" y="1385888"/>
                        <a:ext cx="38100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091617"/>
              </p:ext>
            </p:extLst>
          </p:nvPr>
        </p:nvGraphicFramePr>
        <p:xfrm>
          <a:off x="1343025" y="3111500"/>
          <a:ext cx="3860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5" imgW="1930320" imgH="698400" progId="Equation.DSMT4">
                  <p:embed/>
                </p:oleObj>
              </mc:Choice>
              <mc:Fallback>
                <p:oleObj name="Equation" r:id="rId5" imgW="1930320" imgH="6984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3111500"/>
                        <a:ext cx="38608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325228"/>
              </p:ext>
            </p:extLst>
          </p:nvPr>
        </p:nvGraphicFramePr>
        <p:xfrm>
          <a:off x="1323975" y="4927600"/>
          <a:ext cx="39116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7" imgW="1955520" imgH="698400" progId="Equation.DSMT4">
                  <p:embed/>
                </p:oleObj>
              </mc:Choice>
              <mc:Fallback>
                <p:oleObj name="Equation" r:id="rId7" imgW="1955520" imgH="6984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4927600"/>
                        <a:ext cx="39116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1029"/>
          <p:cNvSpPr txBox="1">
            <a:spLocks noChangeArrowheads="1"/>
          </p:cNvSpPr>
          <p:nvPr/>
        </p:nvSpPr>
        <p:spPr bwMode="auto">
          <a:xfrm>
            <a:off x="6477000" y="1066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8" name="Text Box 1030"/>
          <p:cNvSpPr txBox="1">
            <a:spLocks noChangeArrowheads="1"/>
          </p:cNvSpPr>
          <p:nvPr/>
        </p:nvSpPr>
        <p:spPr bwMode="auto">
          <a:xfrm>
            <a:off x="6345074" y="1729011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轴旋转</a:t>
            </a:r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6348769" y="3503683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轴旋转</a:t>
            </a:r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6345074" y="5333999"/>
            <a:ext cx="236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轴旋转</a:t>
            </a:r>
          </a:p>
        </p:txBody>
      </p:sp>
      <p:sp>
        <p:nvSpPr>
          <p:cNvPr id="3081" name="Text Box 2"/>
          <p:cNvSpPr txBox="1">
            <a:spLocks noChangeArrowheads="1"/>
          </p:cNvSpPr>
          <p:nvPr/>
        </p:nvSpPr>
        <p:spPr bwMode="auto">
          <a:xfrm>
            <a:off x="76200" y="776288"/>
            <a:ext cx="716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绕坐标轴的旋转变换</a:t>
            </a:r>
          </a:p>
        </p:txBody>
      </p:sp>
      <p:sp>
        <p:nvSpPr>
          <p:cNvPr id="308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962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一、坐标变换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452883" y="1772816"/>
            <a:ext cx="8583613" cy="40318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itchFamily="18" charset="0"/>
                <a:cs typeface="Times New Roman" panose="02020603050405020304" pitchFamily="18" charset="0"/>
              </a:rPr>
              <a:t>为数域</a:t>
            </a:r>
            <a:r>
              <a:rPr lang="en-US" altLang="zh-CN" b="1" i="1" dirty="0">
                <a:latin typeface="Times New Roman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itchFamily="18" charset="0"/>
                <a:cs typeface="Times New Roman" panose="02020603050405020304" pitchFamily="18" charset="0"/>
              </a:rPr>
              <a:t>上的线性空间，</a:t>
            </a: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变换</a:t>
            </a: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                     对                           满足</a:t>
            </a:r>
            <a:r>
              <a:rPr lang="zh-CN" altLang="en-US" b="1" dirty="0">
                <a:latin typeface="Times New Roman" pitchFamily="18" charset="0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50000"/>
              </a:spcBef>
              <a:defRPr/>
            </a:pPr>
            <a:endParaRPr lang="zh-CN" altLang="en-US" b="1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en-US" b="1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latin typeface="Times New Roman" pitchFamily="18" charset="0"/>
                <a:cs typeface="Times New Roman" panose="02020603050405020304" pitchFamily="18" charset="0"/>
              </a:rPr>
              <a:t>则称　为线性空间</a:t>
            </a:r>
            <a:r>
              <a:rPr lang="en-US" altLang="zh-CN" b="1" i="1" dirty="0">
                <a:latin typeface="Times New Roman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线性变换</a:t>
            </a:r>
            <a:r>
              <a:rPr lang="en-US" altLang="zh-CN" b="1" dirty="0">
                <a:latin typeface="Times New Roman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098" name="Object 3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0917121"/>
              </p:ext>
            </p:extLst>
          </p:nvPr>
        </p:nvGraphicFramePr>
        <p:xfrm>
          <a:off x="6880323" y="1880181"/>
          <a:ext cx="1622752" cy="3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Equation" r:id="rId3" imgW="1536033" imgH="304668" progId="Equation.DSMT4">
                  <p:embed/>
                </p:oleObj>
              </mc:Choice>
              <mc:Fallback>
                <p:oleObj name="Equation" r:id="rId3" imgW="1536033" imgH="304668" progId="Equation.DSMT4">
                  <p:embed/>
                  <p:pic>
                    <p:nvPicPr>
                      <p:cNvPr id="0" name="Picture 1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323" y="1880181"/>
                        <a:ext cx="1622752" cy="3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09264434"/>
              </p:ext>
            </p:extLst>
          </p:nvPr>
        </p:nvGraphicFramePr>
        <p:xfrm>
          <a:off x="1047675" y="2384237"/>
          <a:ext cx="2533642" cy="397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" name="Equation" r:id="rId5" imgW="2679700" imgH="419100" progId="Equation.DSMT4">
                  <p:embed/>
                </p:oleObj>
              </mc:Choice>
              <mc:Fallback>
                <p:oleObj name="Equation" r:id="rId5" imgW="2679700" imgH="419100" progId="Equation.DSMT4">
                  <p:embed/>
                  <p:pic>
                    <p:nvPicPr>
                      <p:cNvPr id="0" name="Picture 1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675" y="2384237"/>
                        <a:ext cx="2533642" cy="3975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96447221"/>
              </p:ext>
            </p:extLst>
          </p:nvPr>
        </p:nvGraphicFramePr>
        <p:xfrm>
          <a:off x="2703859" y="2989320"/>
          <a:ext cx="3872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Equation" r:id="rId7" imgW="3810000" imgH="495300" progId="Equation.DSMT4">
                  <p:embed/>
                </p:oleObj>
              </mc:Choice>
              <mc:Fallback>
                <p:oleObj name="Equation" r:id="rId7" imgW="3810000" imgH="495300" progId="Equation.DSMT4">
                  <p:embed/>
                  <p:pic>
                    <p:nvPicPr>
                      <p:cNvPr id="0" name="Picture 1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859" y="2989320"/>
                        <a:ext cx="38728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4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7237190"/>
              </p:ext>
            </p:extLst>
          </p:nvPr>
        </p:nvGraphicFramePr>
        <p:xfrm>
          <a:off x="2703859" y="3709412"/>
          <a:ext cx="2334659" cy="476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Equation" r:id="rId9" imgW="2425700" imgH="495300" progId="Equation.DSMT4">
                  <p:embed/>
                </p:oleObj>
              </mc:Choice>
              <mc:Fallback>
                <p:oleObj name="Equation" r:id="rId9" imgW="2425700" imgH="495300" progId="Equation.DSMT4">
                  <p:embed/>
                  <p:pic>
                    <p:nvPicPr>
                      <p:cNvPr id="0" name="Picture 1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859" y="3709412"/>
                        <a:ext cx="2334659" cy="476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8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04800" y="914400"/>
            <a:ext cx="8229600" cy="609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  <a:buClr>
                <a:srgbClr val="FFFF66"/>
              </a:buClr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线性变换的定义</a:t>
            </a:r>
          </a:p>
        </p:txBody>
      </p:sp>
      <p:sp>
        <p:nvSpPr>
          <p:cNvPr id="410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962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二、线性变换</a:t>
            </a:r>
          </a:p>
        </p:txBody>
      </p:sp>
      <p:graphicFrame>
        <p:nvGraphicFramePr>
          <p:cNvPr id="1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325719"/>
              </p:ext>
            </p:extLst>
          </p:nvPr>
        </p:nvGraphicFramePr>
        <p:xfrm>
          <a:off x="1407715" y="4616485"/>
          <a:ext cx="3327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Equation" r:id="rId11" imgW="279360" imgH="241200" progId="Equation.DSMT4">
                  <p:embed/>
                </p:oleObj>
              </mc:Choice>
              <mc:Fallback>
                <p:oleObj name="Equation" r:id="rId11" imgW="279360" imgH="2412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715" y="4616485"/>
                        <a:ext cx="3327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52883" y="5153333"/>
            <a:ext cx="7778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注：</a:t>
            </a:r>
            <a:r>
              <a:rPr lang="en-US" altLang="zh-CN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自身的映射称为</a:t>
            </a:r>
            <a:r>
              <a:rPr lang="en-US" altLang="zh-CN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变换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472947" y="1731322"/>
            <a:ext cx="76342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0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21446"/>
              </p:ext>
            </p:extLst>
          </p:nvPr>
        </p:nvGraphicFramePr>
        <p:xfrm>
          <a:off x="3203848" y="2479805"/>
          <a:ext cx="1801813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3" imgW="800100" imgH="698500" progId="Equation.DSMT4">
                  <p:embed/>
                </p:oleObj>
              </mc:Choice>
              <mc:Fallback>
                <p:oleObj name="Equation" r:id="rId3" imgW="800100" imgH="6985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479805"/>
                        <a:ext cx="1801813" cy="157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4527550" cy="5619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四、线性变换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73132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9672" y="4220298"/>
            <a:ext cx="5100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线性变换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84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23528" y="1434307"/>
            <a:ext cx="8583613" cy="37240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(1)</a:t>
            </a:r>
            <a:r>
              <a:rPr lang="zh-CN" altLang="en-US" sz="2800" b="1" dirty="0" smtClean="0">
                <a:latin typeface="Times New Roman" pitchFamily="18" charset="0"/>
              </a:rPr>
              <a:t>    为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zh-CN" altLang="en-US" sz="2800" b="1" dirty="0">
                <a:latin typeface="Times New Roman" pitchFamily="18" charset="0"/>
              </a:rPr>
              <a:t>的线性变换，则 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(2) </a:t>
            </a:r>
            <a:r>
              <a:rPr lang="zh-CN" altLang="en-US" sz="2800" b="1" dirty="0" smtClean="0">
                <a:latin typeface="Times New Roman" pitchFamily="18" charset="0"/>
              </a:rPr>
              <a:t>线性变换</a:t>
            </a:r>
            <a:r>
              <a:rPr lang="zh-CN" altLang="en-US" sz="2800" b="1" dirty="0">
                <a:latin typeface="Times New Roman" pitchFamily="18" charset="0"/>
              </a:rPr>
              <a:t>保持线性组合及关系式不变，即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800" b="1" dirty="0">
                <a:latin typeface="Times New Roman" pitchFamily="18" charset="0"/>
              </a:rPr>
              <a:t>     </a:t>
            </a:r>
            <a:r>
              <a:rPr lang="zh-CN" altLang="en-US" sz="2800" b="1" dirty="0" smtClean="0">
                <a:latin typeface="Times New Roman" pitchFamily="18" charset="0"/>
              </a:rPr>
              <a:t>若                                            </a:t>
            </a:r>
            <a:r>
              <a:rPr lang="zh-CN" altLang="en-US" sz="2800" b="1" dirty="0">
                <a:latin typeface="Times New Roman" pitchFamily="18" charset="0"/>
              </a:rPr>
              <a:t>则</a:t>
            </a:r>
          </a:p>
          <a:p>
            <a:pPr eaLnBrk="1" hangingPunct="1">
              <a:spcBef>
                <a:spcPts val="1200"/>
              </a:spcBef>
              <a:defRPr/>
            </a:pP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800" b="1" dirty="0" smtClean="0">
                <a:latin typeface="Times New Roman" pitchFamily="18" charset="0"/>
              </a:rPr>
              <a:t>(3) </a:t>
            </a:r>
            <a:r>
              <a:rPr lang="zh-CN" altLang="en-US" sz="2800" b="1" dirty="0" smtClean="0">
                <a:latin typeface="Times New Roman" pitchFamily="18" charset="0"/>
              </a:rPr>
              <a:t>线性变换</a:t>
            </a:r>
            <a:r>
              <a:rPr lang="zh-CN" altLang="en-US" sz="2800" b="1" dirty="0">
                <a:latin typeface="Times New Roman" pitchFamily="18" charset="0"/>
              </a:rPr>
              <a:t>把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线性相关</a:t>
            </a:r>
            <a:r>
              <a:rPr lang="zh-CN" altLang="en-US" sz="2800" b="1" dirty="0">
                <a:latin typeface="Times New Roman" pitchFamily="18" charset="0"/>
              </a:rPr>
              <a:t>的向量</a:t>
            </a:r>
            <a:r>
              <a:rPr lang="zh-CN" altLang="en-US" sz="2800" b="1" dirty="0" smtClean="0">
                <a:latin typeface="Times New Roman" pitchFamily="18" charset="0"/>
              </a:rPr>
              <a:t>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变成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线性相关</a:t>
            </a:r>
            <a:r>
              <a:rPr lang="zh-CN" altLang="en-US" sz="2800" b="1" dirty="0">
                <a:latin typeface="Times New Roman" pitchFamily="18" charset="0"/>
              </a:rPr>
              <a:t>的向量</a:t>
            </a:r>
            <a:r>
              <a:rPr lang="zh-CN" altLang="en-US" sz="2800" b="1" dirty="0" smtClean="0">
                <a:latin typeface="Times New Roman" pitchFamily="18" charset="0"/>
              </a:rPr>
              <a:t>组，即若                    </a:t>
            </a:r>
            <a:r>
              <a:rPr lang="zh-CN" altLang="en-US" sz="2800" b="1" dirty="0">
                <a:latin typeface="Times New Roman" pitchFamily="18" charset="0"/>
              </a:rPr>
              <a:t>线性相关，则                                            也线性相关</a:t>
            </a:r>
            <a:r>
              <a:rPr lang="en-US" altLang="zh-CN" sz="2800" b="1" dirty="0" smtClean="0">
                <a:latin typeface="Times New Roman" pitchFamily="18" charset="0"/>
              </a:rPr>
              <a:t>.</a:t>
            </a:r>
            <a:r>
              <a:rPr lang="en-US" altLang="zh-CN" sz="2800" dirty="0" smtClean="0">
                <a:latin typeface="Times New Roman" pitchFamily="18" charset="0"/>
              </a:rPr>
              <a:t> </a:t>
            </a:r>
            <a:endParaRPr lang="en-US" altLang="zh-CN" sz="2800" dirty="0">
              <a:latin typeface="Times New Roman" pitchFamily="18" charset="0"/>
            </a:endParaRPr>
          </a:p>
        </p:txBody>
      </p:sp>
      <p:graphicFrame>
        <p:nvGraphicFramePr>
          <p:cNvPr id="5122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28936"/>
              </p:ext>
            </p:extLst>
          </p:nvPr>
        </p:nvGraphicFramePr>
        <p:xfrm>
          <a:off x="916063" y="1557249"/>
          <a:ext cx="315650" cy="27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name="Equation" r:id="rId4" imgW="279360" imgH="241200" progId="Equation.DSMT4">
                  <p:embed/>
                </p:oleObj>
              </mc:Choice>
              <mc:Fallback>
                <p:oleObj name="Equation" r:id="rId4" imgW="279360" imgH="24120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063" y="1557249"/>
                        <a:ext cx="315650" cy="271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85800"/>
            <a:ext cx="8229600" cy="5999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线性变换的简单性质</a:t>
            </a:r>
          </a:p>
        </p:txBody>
      </p:sp>
      <p:sp>
        <p:nvSpPr>
          <p:cNvPr id="5133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962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二、线性变换</a:t>
            </a:r>
          </a:p>
        </p:txBody>
      </p:sp>
      <p:graphicFrame>
        <p:nvGraphicFramePr>
          <p:cNvPr id="14" name="Object 4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43509987"/>
              </p:ext>
            </p:extLst>
          </p:nvPr>
        </p:nvGraphicFramePr>
        <p:xfrm>
          <a:off x="4372447" y="1475458"/>
          <a:ext cx="3777546" cy="429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" name="Equation" r:id="rId6" imgW="4241520" imgH="482400" progId="Equation.DSMT4">
                  <p:embed/>
                </p:oleObj>
              </mc:Choice>
              <mc:Fallback>
                <p:oleObj name="Equation" r:id="rId6" imgW="4241520" imgH="482400" progId="Equation.DSMT4">
                  <p:embed/>
                  <p:pic>
                    <p:nvPicPr>
                      <p:cNvPr id="0" name="Picture 2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2447" y="1475458"/>
                        <a:ext cx="3777546" cy="4295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02740239"/>
              </p:ext>
            </p:extLst>
          </p:nvPr>
        </p:nvGraphicFramePr>
        <p:xfrm>
          <a:off x="1263170" y="2670954"/>
          <a:ext cx="37782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" name="Equation" r:id="rId8" imgW="3987720" imgH="431640" progId="Equation.DSMT4">
                  <p:embed/>
                </p:oleObj>
              </mc:Choice>
              <mc:Fallback>
                <p:oleObj name="Equation" r:id="rId8" imgW="3987720" imgH="431640" progId="Equation.DSMT4">
                  <p:embed/>
                  <p:pic>
                    <p:nvPicPr>
                      <p:cNvPr id="0" name="Picture 2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170" y="2670954"/>
                        <a:ext cx="37782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46768500"/>
              </p:ext>
            </p:extLst>
          </p:nvPr>
        </p:nvGraphicFramePr>
        <p:xfrm>
          <a:off x="1263170" y="3220953"/>
          <a:ext cx="6076592" cy="43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" name="Equation" r:id="rId10" imgW="6019560" imgH="431640" progId="Equation.DSMT4">
                  <p:embed/>
                </p:oleObj>
              </mc:Choice>
              <mc:Fallback>
                <p:oleObj name="Equation" r:id="rId10" imgW="6019560" imgH="431640" progId="Equation.DSMT4">
                  <p:embed/>
                  <p:pic>
                    <p:nvPicPr>
                      <p:cNvPr id="0" name="Picture 2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170" y="3220953"/>
                        <a:ext cx="6076592" cy="4365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09405104"/>
              </p:ext>
            </p:extLst>
          </p:nvPr>
        </p:nvGraphicFramePr>
        <p:xfrm>
          <a:off x="1857356" y="4243561"/>
          <a:ext cx="17113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name="Equation" r:id="rId12" imgW="1803240" imgH="431640" progId="Equation.DSMT4">
                  <p:embed/>
                </p:oleObj>
              </mc:Choice>
              <mc:Fallback>
                <p:oleObj name="Equation" r:id="rId12" imgW="1803240" imgH="431640" progId="Equation.DSMT4">
                  <p:embed/>
                  <p:pic>
                    <p:nvPicPr>
                      <p:cNvPr id="0" name="Picture 2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4243561"/>
                        <a:ext cx="17113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1118643"/>
              </p:ext>
            </p:extLst>
          </p:nvPr>
        </p:nvGraphicFramePr>
        <p:xfrm>
          <a:off x="5873892" y="4255623"/>
          <a:ext cx="2698636" cy="34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Equation" r:id="rId14" imgW="3352680" imgH="431640" progId="Equation.DSMT4">
                  <p:embed/>
                </p:oleObj>
              </mc:Choice>
              <mc:Fallback>
                <p:oleObj name="Equation" r:id="rId14" imgW="3352680" imgH="431640" progId="Equation.DSMT4">
                  <p:embed/>
                  <p:pic>
                    <p:nvPicPr>
                      <p:cNvPr id="0" name="Picture 2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92" y="4255623"/>
                        <a:ext cx="2698636" cy="347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78146" y="5085184"/>
            <a:ext cx="8404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的逆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不成立，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即线性变换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可能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线性无关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    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向量组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变成线性相关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的向量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05471" y="5941037"/>
            <a:ext cx="418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平移变换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不是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线性变换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52882" y="5744052"/>
            <a:ext cx="860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注：                  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     是</a:t>
            </a:r>
            <a:r>
              <a:rPr lang="en-US" altLang="zh-CN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的一组基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452883" y="1556792"/>
            <a:ext cx="8583613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b="1" dirty="0">
                <a:latin typeface="Times New Roman" pitchFamily="18" charset="0"/>
                <a:cs typeface="Times New Roman" panose="02020603050405020304" pitchFamily="18" charset="0"/>
              </a:rPr>
              <a:t>　为线性空间</a:t>
            </a:r>
            <a:r>
              <a:rPr lang="en-US" altLang="zh-CN" b="1" i="1" dirty="0">
                <a:latin typeface="Times New Roman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线性变换，  的全体像组成的集合称为    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值域</a:t>
            </a: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，用         表示；</a:t>
            </a:r>
            <a:endParaRPr lang="en-US" altLang="zh-CN" b="1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所有被    映为零的元素组成的集合称为     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核</a:t>
            </a: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，</a:t>
            </a:r>
            <a:endParaRPr lang="en-US" altLang="zh-CN" b="1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用            表示</a:t>
            </a:r>
            <a:r>
              <a:rPr lang="en-US" altLang="zh-CN" b="1" dirty="0" smtClean="0">
                <a:latin typeface="Times New Roman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8" name="Object 3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57415507"/>
              </p:ext>
            </p:extLst>
          </p:nvPr>
        </p:nvGraphicFramePr>
        <p:xfrm>
          <a:off x="5508104" y="2183033"/>
          <a:ext cx="836751" cy="39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0" name="Equation" r:id="rId3" imgW="799920" imgH="380880" progId="Equation.DSMT4">
                  <p:embed/>
                </p:oleObj>
              </mc:Choice>
              <mc:Fallback>
                <p:oleObj name="Equation" r:id="rId3" imgW="799920" imgH="380880" progId="Equation.DSMT4">
                  <p:embed/>
                  <p:pic>
                    <p:nvPicPr>
                      <p:cNvPr id="0" name="Picture 27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183033"/>
                        <a:ext cx="836751" cy="39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4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4139983"/>
              </p:ext>
            </p:extLst>
          </p:nvPr>
        </p:nvGraphicFramePr>
        <p:xfrm>
          <a:off x="1052576" y="3277979"/>
          <a:ext cx="1031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1" name="Equation" r:id="rId5" imgW="990360" imgH="457200" progId="Equation.DSMT4">
                  <p:embed/>
                </p:oleObj>
              </mc:Choice>
              <mc:Fallback>
                <p:oleObj name="Equation" r:id="rId5" imgW="990360" imgH="457200" progId="Equation.DSMT4">
                  <p:embed/>
                  <p:pic>
                    <p:nvPicPr>
                      <p:cNvPr id="0" name="Picture 2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76" y="3277979"/>
                        <a:ext cx="10318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WordArt 45"/>
          <p:cNvSpPr>
            <a:spLocks noChangeArrowheads="1" noChangeShapeType="1" noTextEdit="1"/>
          </p:cNvSpPr>
          <p:nvPr/>
        </p:nvSpPr>
        <p:spPr bwMode="auto">
          <a:xfrm>
            <a:off x="152400" y="123825"/>
            <a:ext cx="3962400" cy="561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二、线性变换</a:t>
            </a:r>
          </a:p>
        </p:txBody>
      </p:sp>
      <p:graphicFrame>
        <p:nvGraphicFramePr>
          <p:cNvPr id="1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298935"/>
              </p:ext>
            </p:extLst>
          </p:nvPr>
        </p:nvGraphicFramePr>
        <p:xfrm>
          <a:off x="1049373" y="1718873"/>
          <a:ext cx="3327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2" name="Equation" r:id="rId7" imgW="279360" imgH="241200" progId="Equation.DSMT4">
                  <p:embed/>
                </p:oleObj>
              </mc:Choice>
              <mc:Fallback>
                <p:oleObj name="Equation" r:id="rId7" imgW="279360" imgH="24120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73" y="1718873"/>
                        <a:ext cx="3327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62834" y="3994022"/>
            <a:ext cx="7573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线性变换的值域与核都是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en-US" b="1" dirty="0" smtClean="0">
                <a:latin typeface="+mn-ea"/>
                <a:ea typeface="+mn-ea"/>
                <a:cs typeface="Times New Roman" panose="02020603050405020304" pitchFamily="18" charset="0"/>
              </a:rPr>
              <a:t>的子空间</a:t>
            </a:r>
            <a:r>
              <a:rPr lang="en-US" altLang="zh-CN" b="1" dirty="0" smtClean="0"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60960"/>
              </p:ext>
            </p:extLst>
          </p:nvPr>
        </p:nvGraphicFramePr>
        <p:xfrm>
          <a:off x="6410355" y="1718873"/>
          <a:ext cx="3327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3" name="Equation" r:id="rId9" imgW="279360" imgH="241200" progId="Equation.DSMT4">
                  <p:embed/>
                </p:oleObj>
              </mc:Choice>
              <mc:Fallback>
                <p:oleObj name="Equation" r:id="rId9" imgW="279360" imgH="24120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55" y="1718873"/>
                        <a:ext cx="3327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892166"/>
              </p:ext>
            </p:extLst>
          </p:nvPr>
        </p:nvGraphicFramePr>
        <p:xfrm>
          <a:off x="3059832" y="2233615"/>
          <a:ext cx="3327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4" name="Equation" r:id="rId10" imgW="279360" imgH="241200" progId="Equation.DSMT4">
                  <p:embed/>
                </p:oleObj>
              </mc:Choice>
              <mc:Fallback>
                <p:oleObj name="Equation" r:id="rId10" imgW="279360" imgH="24120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233615"/>
                        <a:ext cx="3327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369496"/>
              </p:ext>
            </p:extLst>
          </p:nvPr>
        </p:nvGraphicFramePr>
        <p:xfrm>
          <a:off x="1790970" y="2944736"/>
          <a:ext cx="3327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" name="Equation" r:id="rId11" imgW="279360" imgH="241200" progId="Equation.DSMT4">
                  <p:embed/>
                </p:oleObj>
              </mc:Choice>
              <mc:Fallback>
                <p:oleObj name="Equation" r:id="rId11" imgW="279360" imgH="24120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970" y="2944736"/>
                        <a:ext cx="3327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739372"/>
              </p:ext>
            </p:extLst>
          </p:nvPr>
        </p:nvGraphicFramePr>
        <p:xfrm>
          <a:off x="7596336" y="2944736"/>
          <a:ext cx="3327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" name="Equation" r:id="rId12" imgW="279360" imgH="241200" progId="Equation.DSMT4">
                  <p:embed/>
                </p:oleObj>
              </mc:Choice>
              <mc:Fallback>
                <p:oleObj name="Equation" r:id="rId12" imgW="279360" imgH="24120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2944736"/>
                        <a:ext cx="3327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52883" y="102321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2882" y="399386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命题</a:t>
            </a:r>
            <a:endParaRPr lang="zh-CN" altLang="en-US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460995" y="4581128"/>
            <a:ext cx="5631285" cy="11541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         的维数称为     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秩</a:t>
            </a: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b="1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         的</a:t>
            </a:r>
            <a:r>
              <a:rPr lang="zh-CN" altLang="en-US" b="1" dirty="0">
                <a:latin typeface="Times New Roman" pitchFamily="18" charset="0"/>
                <a:cs typeface="Times New Roman" panose="02020603050405020304" pitchFamily="18" charset="0"/>
              </a:rPr>
              <a:t>维数称为     </a:t>
            </a:r>
            <a:r>
              <a:rPr lang="zh-CN" altLang="en-US" b="1" dirty="0" smtClean="0">
                <a:latin typeface="Times New Roman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anose="02020603050405020304" pitchFamily="18" charset="0"/>
              </a:rPr>
              <a:t>零度</a:t>
            </a:r>
            <a:r>
              <a:rPr lang="en-US" altLang="zh-CN" b="1" dirty="0" smtClean="0">
                <a:latin typeface="Times New Roman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3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60772487"/>
              </p:ext>
            </p:extLst>
          </p:nvPr>
        </p:nvGraphicFramePr>
        <p:xfrm>
          <a:off x="1540945" y="4686450"/>
          <a:ext cx="836751" cy="39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" name="Equation" r:id="rId13" imgW="799920" imgH="380880" progId="Equation.DSMT4">
                  <p:embed/>
                </p:oleObj>
              </mc:Choice>
              <mc:Fallback>
                <p:oleObj name="Equation" r:id="rId13" imgW="799920" imgH="380880" progId="Equation.DSMT4">
                  <p:embed/>
                  <p:pic>
                    <p:nvPicPr>
                      <p:cNvPr id="0" name="Picture 27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945" y="4686450"/>
                        <a:ext cx="836751" cy="3987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200407"/>
              </p:ext>
            </p:extLst>
          </p:nvPr>
        </p:nvGraphicFramePr>
        <p:xfrm>
          <a:off x="4644008" y="4797152"/>
          <a:ext cx="3327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8" name="Equation" r:id="rId14" imgW="279360" imgH="241200" progId="Equation.DSMT4">
                  <p:embed/>
                </p:oleObj>
              </mc:Choice>
              <mc:Fallback>
                <p:oleObj name="Equation" r:id="rId14" imgW="279360" imgH="24120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797152"/>
                        <a:ext cx="3327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55423236"/>
              </p:ext>
            </p:extLst>
          </p:nvPr>
        </p:nvGraphicFramePr>
        <p:xfrm>
          <a:off x="1544750" y="5157192"/>
          <a:ext cx="1031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9" name="Equation" r:id="rId15" imgW="990360" imgH="457200" progId="Equation.DSMT4">
                  <p:embed/>
                </p:oleObj>
              </mc:Choice>
              <mc:Fallback>
                <p:oleObj name="Equation" r:id="rId15" imgW="990360" imgH="457200" progId="Equation.DSMT4">
                  <p:embed/>
                  <p:pic>
                    <p:nvPicPr>
                      <p:cNvPr id="0" name="Picture 2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750" y="5157192"/>
                        <a:ext cx="10318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927141"/>
              </p:ext>
            </p:extLst>
          </p:nvPr>
        </p:nvGraphicFramePr>
        <p:xfrm>
          <a:off x="4668459" y="5327616"/>
          <a:ext cx="332758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0" name="Equation" r:id="rId16" imgW="279360" imgH="241200" progId="Equation.DSMT4">
                  <p:embed/>
                </p:oleObj>
              </mc:Choice>
              <mc:Fallback>
                <p:oleObj name="Equation" r:id="rId16" imgW="279360" imgH="24120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459" y="5327616"/>
                        <a:ext cx="332758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75163630"/>
              </p:ext>
            </p:extLst>
          </p:nvPr>
        </p:nvGraphicFramePr>
        <p:xfrm>
          <a:off x="1390784" y="5854330"/>
          <a:ext cx="36703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" name="Equation" r:id="rId17" imgW="3822480" imgH="431640" progId="Equation.DSMT4">
                  <p:embed/>
                </p:oleObj>
              </mc:Choice>
              <mc:Fallback>
                <p:oleObj name="Equation" r:id="rId17" imgW="3822480" imgH="431640" progId="Equation.DSMT4">
                  <p:embed/>
                  <p:pic>
                    <p:nvPicPr>
                      <p:cNvPr id="0" name="Picture 28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784" y="5854330"/>
                        <a:ext cx="36703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53957062"/>
              </p:ext>
            </p:extLst>
          </p:nvPr>
        </p:nvGraphicFramePr>
        <p:xfrm>
          <a:off x="5279216" y="5854331"/>
          <a:ext cx="12303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" name="Equation" r:id="rId19" imgW="1282680" imgH="431640" progId="Equation.DSMT4">
                  <p:embed/>
                </p:oleObj>
              </mc:Choice>
              <mc:Fallback>
                <p:oleObj name="Equation" r:id="rId19" imgW="1282680" imgH="431640" progId="Equation.DSMT4">
                  <p:embed/>
                  <p:pic>
                    <p:nvPicPr>
                      <p:cNvPr id="0" name="Picture 28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216" y="5854331"/>
                        <a:ext cx="123031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385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6499" grpId="0"/>
      <p:bldP spid="2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1061789</TotalTime>
  <Words>692</Words>
  <Application>Microsoft Office PowerPoint</Application>
  <PresentationFormat>全屏显示(4:3)</PresentationFormat>
  <Paragraphs>133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Perpetua</vt:lpstr>
      <vt:lpstr>黑体</vt:lpstr>
      <vt:lpstr>华文行楷</vt:lpstr>
      <vt:lpstr>楷体</vt:lpstr>
      <vt:lpstr>隶书</vt:lpstr>
      <vt:lpstr>宋体</vt:lpstr>
      <vt:lpstr>Arial</vt:lpstr>
      <vt:lpstr>Garamond</vt:lpstr>
      <vt:lpstr>Marlett</vt:lpstr>
      <vt:lpstr>Times New Roman</vt:lpstr>
      <vt:lpstr>Wingdings</vt:lpstr>
      <vt:lpstr>自定义设计方案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线性变换的定义</vt:lpstr>
      <vt:lpstr>PowerPoint 演示文稿</vt:lpstr>
      <vt:lpstr>2. 线性变换的简单性质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rllang</dc:creator>
  <cp:lastModifiedBy>Franknew Chen</cp:lastModifiedBy>
  <cp:revision>766</cp:revision>
  <cp:lastPrinted>1601-01-01T00:00:00Z</cp:lastPrinted>
  <dcterms:created xsi:type="dcterms:W3CDTF">1601-01-01T00:00:00Z</dcterms:created>
  <dcterms:modified xsi:type="dcterms:W3CDTF">2016-05-12T14:21:41Z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