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75"/>
  </p:notesMasterIdLst>
  <p:sldIdLst>
    <p:sldId id="883" r:id="rId2"/>
    <p:sldId id="885" r:id="rId3"/>
    <p:sldId id="1006" r:id="rId4"/>
    <p:sldId id="891" r:id="rId5"/>
    <p:sldId id="887" r:id="rId6"/>
    <p:sldId id="888" r:id="rId7"/>
    <p:sldId id="889" r:id="rId8"/>
    <p:sldId id="890" r:id="rId9"/>
    <p:sldId id="899" r:id="rId10"/>
    <p:sldId id="900" r:id="rId11"/>
    <p:sldId id="901" r:id="rId12"/>
    <p:sldId id="902" r:id="rId13"/>
    <p:sldId id="903" r:id="rId14"/>
    <p:sldId id="904" r:id="rId15"/>
    <p:sldId id="1003" r:id="rId16"/>
    <p:sldId id="1009" r:id="rId17"/>
    <p:sldId id="1010" r:id="rId18"/>
    <p:sldId id="1004" r:id="rId19"/>
    <p:sldId id="1005" r:id="rId20"/>
    <p:sldId id="906" r:id="rId21"/>
    <p:sldId id="907" r:id="rId22"/>
    <p:sldId id="911" r:id="rId23"/>
    <p:sldId id="912" r:id="rId24"/>
    <p:sldId id="913" r:id="rId25"/>
    <p:sldId id="949" r:id="rId26"/>
    <p:sldId id="950" r:id="rId27"/>
    <p:sldId id="951" r:id="rId28"/>
    <p:sldId id="954" r:id="rId29"/>
    <p:sldId id="955" r:id="rId30"/>
    <p:sldId id="956" r:id="rId31"/>
    <p:sldId id="957" r:id="rId32"/>
    <p:sldId id="959" r:id="rId33"/>
    <p:sldId id="960" r:id="rId34"/>
    <p:sldId id="961" r:id="rId35"/>
    <p:sldId id="962" r:id="rId36"/>
    <p:sldId id="963" r:id="rId37"/>
    <p:sldId id="964" r:id="rId38"/>
    <p:sldId id="965" r:id="rId39"/>
    <p:sldId id="966" r:id="rId40"/>
    <p:sldId id="967" r:id="rId41"/>
    <p:sldId id="969" r:id="rId42"/>
    <p:sldId id="970" r:id="rId43"/>
    <p:sldId id="979" r:id="rId44"/>
    <p:sldId id="981" r:id="rId45"/>
    <p:sldId id="982" r:id="rId46"/>
    <p:sldId id="984" r:id="rId47"/>
    <p:sldId id="985" r:id="rId48"/>
    <p:sldId id="986" r:id="rId49"/>
    <p:sldId id="991" r:id="rId50"/>
    <p:sldId id="987" r:id="rId51"/>
    <p:sldId id="988" r:id="rId52"/>
    <p:sldId id="990" r:id="rId53"/>
    <p:sldId id="992" r:id="rId54"/>
    <p:sldId id="936" r:id="rId55"/>
    <p:sldId id="937" r:id="rId56"/>
    <p:sldId id="940" r:id="rId57"/>
    <p:sldId id="946" r:id="rId58"/>
    <p:sldId id="942" r:id="rId59"/>
    <p:sldId id="943" r:id="rId60"/>
    <p:sldId id="880" r:id="rId61"/>
    <p:sldId id="881" r:id="rId62"/>
    <p:sldId id="882" r:id="rId63"/>
    <p:sldId id="948" r:id="rId64"/>
    <p:sldId id="892" r:id="rId65"/>
    <p:sldId id="914" r:id="rId66"/>
    <p:sldId id="972" r:id="rId67"/>
    <p:sldId id="973" r:id="rId68"/>
    <p:sldId id="974" r:id="rId69"/>
    <p:sldId id="975" r:id="rId70"/>
    <p:sldId id="976" r:id="rId71"/>
    <p:sldId id="977" r:id="rId72"/>
    <p:sldId id="978" r:id="rId73"/>
    <p:sldId id="1002" r:id="rId7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FFFF00"/>
    <a:srgbClr val="FF0000"/>
    <a:srgbClr val="80008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87199" autoAdjust="0"/>
  </p:normalViewPr>
  <p:slideViewPr>
    <p:cSldViewPr>
      <p:cViewPr varScale="1">
        <p:scale>
          <a:sx n="64" d="100"/>
          <a:sy n="64" d="100"/>
        </p:scale>
        <p:origin x="83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3.wmf"/><Relationship Id="rId7" Type="http://schemas.openxmlformats.org/officeDocument/2006/relationships/image" Target="../media/image46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19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2" Type="http://schemas.openxmlformats.org/officeDocument/2006/relationships/image" Target="../media/image108.wmf"/><Relationship Id="rId1" Type="http://schemas.openxmlformats.org/officeDocument/2006/relationships/image" Target="../media/image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Relationship Id="rId14" Type="http://schemas.openxmlformats.org/officeDocument/2006/relationships/image" Target="../media/image12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12" Type="http://schemas.openxmlformats.org/officeDocument/2006/relationships/image" Target="../media/image152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11" Type="http://schemas.openxmlformats.org/officeDocument/2006/relationships/image" Target="../media/image141.wmf"/><Relationship Id="rId5" Type="http://schemas.openxmlformats.org/officeDocument/2006/relationships/image" Target="../media/image147.wmf"/><Relationship Id="rId10" Type="http://schemas.openxmlformats.org/officeDocument/2006/relationships/image" Target="../media/image151.wmf"/><Relationship Id="rId4" Type="http://schemas.openxmlformats.org/officeDocument/2006/relationships/image" Target="../media/image146.wmf"/><Relationship Id="rId9" Type="http://schemas.openxmlformats.org/officeDocument/2006/relationships/image" Target="../media/image13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image" Target="../media/image182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12" Type="http://schemas.openxmlformats.org/officeDocument/2006/relationships/image" Target="../media/image181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11" Type="http://schemas.openxmlformats.org/officeDocument/2006/relationships/image" Target="../media/image180.wmf"/><Relationship Id="rId5" Type="http://schemas.openxmlformats.org/officeDocument/2006/relationships/image" Target="../media/image174.wmf"/><Relationship Id="rId10" Type="http://schemas.openxmlformats.org/officeDocument/2006/relationships/image" Target="../media/image179.w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10" Type="http://schemas.openxmlformats.org/officeDocument/2006/relationships/image" Target="../media/image195.wmf"/><Relationship Id="rId4" Type="http://schemas.openxmlformats.org/officeDocument/2006/relationships/image" Target="../media/image189.wmf"/><Relationship Id="rId9" Type="http://schemas.openxmlformats.org/officeDocument/2006/relationships/image" Target="../media/image194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4" Type="http://schemas.openxmlformats.org/officeDocument/2006/relationships/image" Target="../media/image20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4" Type="http://schemas.openxmlformats.org/officeDocument/2006/relationships/image" Target="../media/image20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4" Type="http://schemas.openxmlformats.org/officeDocument/2006/relationships/image" Target="../media/image215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Relationship Id="rId9" Type="http://schemas.openxmlformats.org/officeDocument/2006/relationships/image" Target="../media/image22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4" Type="http://schemas.openxmlformats.org/officeDocument/2006/relationships/image" Target="../media/image234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4" Type="http://schemas.openxmlformats.org/officeDocument/2006/relationships/image" Target="../media/image24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25.wmf"/><Relationship Id="rId4" Type="http://schemas.openxmlformats.org/officeDocument/2006/relationships/image" Target="../media/image31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wmf"/><Relationship Id="rId1" Type="http://schemas.openxmlformats.org/officeDocument/2006/relationships/image" Target="../media/image245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wmf"/><Relationship Id="rId1" Type="http://schemas.openxmlformats.org/officeDocument/2006/relationships/image" Target="../media/image247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4" Type="http://schemas.openxmlformats.org/officeDocument/2006/relationships/image" Target="../media/image252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4.wmf"/><Relationship Id="rId1" Type="http://schemas.openxmlformats.org/officeDocument/2006/relationships/image" Target="../media/image25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258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9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4" Type="http://schemas.openxmlformats.org/officeDocument/2006/relationships/image" Target="../media/image268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3.wmf"/><Relationship Id="rId1" Type="http://schemas.openxmlformats.org/officeDocument/2006/relationships/image" Target="../media/image272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4" Type="http://schemas.openxmlformats.org/officeDocument/2006/relationships/image" Target="../media/image277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Relationship Id="rId4" Type="http://schemas.openxmlformats.org/officeDocument/2006/relationships/image" Target="../media/image283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4" Type="http://schemas.openxmlformats.org/officeDocument/2006/relationships/image" Target="../media/image287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9.wmf"/><Relationship Id="rId1" Type="http://schemas.openxmlformats.org/officeDocument/2006/relationships/image" Target="../media/image288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0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wmf"/><Relationship Id="rId1" Type="http://schemas.openxmlformats.org/officeDocument/2006/relationships/image" Target="../media/image294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4" Type="http://schemas.openxmlformats.org/officeDocument/2006/relationships/image" Target="../media/image29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431A2B5-8A3F-458F-9894-20FE56324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542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）线性无关的向量组扩充维数之后还是线性无关的。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</a:t>
            </a:r>
            <a:r>
              <a:rPr lang="zh-CN" altLang="en-US" dirty="0" smtClean="0"/>
              <a:t>个未知数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个方程在假设的条件下 同解于 </a:t>
            </a:r>
            <a:r>
              <a:rPr lang="en-US" altLang="zh-CN" dirty="0" smtClean="0"/>
              <a:t>r</a:t>
            </a:r>
            <a:r>
              <a:rPr lang="zh-CN" altLang="en-US" dirty="0" smtClean="0"/>
              <a:t>个未知数</a:t>
            </a:r>
            <a:r>
              <a:rPr lang="en-US" altLang="zh-CN" dirty="0" smtClean="0"/>
              <a:t>r</a:t>
            </a:r>
            <a:r>
              <a:rPr lang="zh-CN" altLang="en-US" dirty="0" smtClean="0"/>
              <a:t>个方程，一定有非零解。</a:t>
            </a:r>
            <a:endParaRPr lang="en-US" altLang="zh-CN" dirty="0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89C20-3AB0-4D08-BF10-DDBA72E368AD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3206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E19671-63B7-47E2-89AA-F7D444CCC0CA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7478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F38AE-3DDD-487B-9247-26BF062E92B3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407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6214A-0DE0-46C0-9A08-5B17FDE2DD8E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01371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F380BF-19B2-413A-B69B-C124E8EEA7DA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62132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69669-ABA5-4EA9-976B-F9840371EE50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94651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4571E-A777-48E7-9AC7-85173C944FFE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4694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）线性无关的向量组扩充维数之后还是线性无关的。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r</a:t>
            </a:r>
            <a:r>
              <a:rPr lang="zh-CN" altLang="en-US" smtClean="0"/>
              <a:t>个未知数</a:t>
            </a:r>
            <a:r>
              <a:rPr lang="en-US" altLang="zh-CN" smtClean="0"/>
              <a:t>n</a:t>
            </a:r>
            <a:r>
              <a:rPr lang="zh-CN" altLang="en-US" smtClean="0"/>
              <a:t>个方程在假设的条件下 同解于 </a:t>
            </a:r>
            <a:r>
              <a:rPr lang="en-US" altLang="zh-CN" smtClean="0"/>
              <a:t>r</a:t>
            </a:r>
            <a:r>
              <a:rPr lang="zh-CN" altLang="en-US" smtClean="0"/>
              <a:t>个未知数</a:t>
            </a:r>
            <a:r>
              <a:rPr lang="en-US" altLang="zh-CN" smtClean="0"/>
              <a:t>r</a:t>
            </a:r>
            <a:r>
              <a:rPr lang="zh-CN" altLang="en-US" smtClean="0"/>
              <a:t>个方程，一定有非零解。</a:t>
            </a:r>
            <a:endParaRPr lang="en-US" altLang="zh-CN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89C20-3AB0-4D08-BF10-DDBA72E368AD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6860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）线性无关的向量组扩充维数之后还是线性无关的。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r</a:t>
            </a:r>
            <a:r>
              <a:rPr lang="zh-CN" altLang="en-US" smtClean="0"/>
              <a:t>个未知数</a:t>
            </a:r>
            <a:r>
              <a:rPr lang="en-US" altLang="zh-CN" smtClean="0"/>
              <a:t>n</a:t>
            </a:r>
            <a:r>
              <a:rPr lang="zh-CN" altLang="en-US" smtClean="0"/>
              <a:t>个方程在假设的条件下 同解于 </a:t>
            </a:r>
            <a:r>
              <a:rPr lang="en-US" altLang="zh-CN" smtClean="0"/>
              <a:t>r</a:t>
            </a:r>
            <a:r>
              <a:rPr lang="zh-CN" altLang="en-US" smtClean="0"/>
              <a:t>个未知数</a:t>
            </a:r>
            <a:r>
              <a:rPr lang="en-US" altLang="zh-CN" smtClean="0"/>
              <a:t>r</a:t>
            </a:r>
            <a:r>
              <a:rPr lang="zh-CN" altLang="en-US" smtClean="0"/>
              <a:t>个方程，一定有非零解。</a:t>
            </a:r>
            <a:endParaRPr lang="en-US" altLang="zh-CN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89C20-3AB0-4D08-BF10-DDBA72E368AD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0119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C8BBD2-025F-40D6-BFC1-50389454E29C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231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1F3FE-35B4-4265-98D6-9CD18EBA0E9F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5494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1BD45-29A0-43FC-89C8-A4518DA3D0E6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2207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E1B6E-CEC3-4F68-AFD5-8FC54C458E7C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26526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B12F2-6708-4C86-9E17-16DB3715E76A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3957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0A2F59-ABB8-496F-91B8-3DDCB7487F80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7742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4000500"/>
            <a:ext cx="4194175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F41E097-F335-47E0-8806-479C81A811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0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11" Type="http://schemas.openxmlformats.org/officeDocument/2006/relationships/image" Target="../media/image49.wmf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50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4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7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8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1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14.wmf"/><Relationship Id="rId26" Type="http://schemas.openxmlformats.org/officeDocument/2006/relationships/image" Target="../media/image118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29" Type="http://schemas.openxmlformats.org/officeDocument/2006/relationships/oleObject" Target="../embeddings/oleObject124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17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119.wmf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Relationship Id="rId27" Type="http://schemas.openxmlformats.org/officeDocument/2006/relationships/oleObject" Target="../embeddings/oleObject123.bin"/><Relationship Id="rId30" Type="http://schemas.openxmlformats.org/officeDocument/2006/relationships/image" Target="../media/image12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9" Type="http://schemas.openxmlformats.org/officeDocument/2006/relationships/image" Target="../media/image17.e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53.bin"/><Relationship Id="rId18" Type="http://schemas.openxmlformats.org/officeDocument/2006/relationships/oleObject" Target="../embeddings/oleObject156.bin"/><Relationship Id="rId26" Type="http://schemas.openxmlformats.org/officeDocument/2006/relationships/oleObject" Target="../embeddings/oleObject160.bin"/><Relationship Id="rId3" Type="http://schemas.openxmlformats.org/officeDocument/2006/relationships/oleObject" Target="../embeddings/oleObject148.bin"/><Relationship Id="rId21" Type="http://schemas.openxmlformats.org/officeDocument/2006/relationships/image" Target="../media/image139.wmf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7.wmf"/><Relationship Id="rId17" Type="http://schemas.openxmlformats.org/officeDocument/2006/relationships/image" Target="../media/image149.wmf"/><Relationship Id="rId25" Type="http://schemas.openxmlformats.org/officeDocument/2006/relationships/image" Target="../media/image141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52.bin"/><Relationship Id="rId24" Type="http://schemas.openxmlformats.org/officeDocument/2006/relationships/oleObject" Target="../embeddings/oleObject159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image" Target="../media/image151.wmf"/><Relationship Id="rId10" Type="http://schemas.openxmlformats.org/officeDocument/2006/relationships/image" Target="../media/image146.wmf"/><Relationship Id="rId19" Type="http://schemas.openxmlformats.org/officeDocument/2006/relationships/image" Target="../media/image150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8.wmf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5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66.bin"/><Relationship Id="rId18" Type="http://schemas.openxmlformats.org/officeDocument/2006/relationships/oleObject" Target="../embeddings/oleObject169.bin"/><Relationship Id="rId3" Type="http://schemas.openxmlformats.org/officeDocument/2006/relationships/oleObject" Target="../embeddings/oleObject161.bin"/><Relationship Id="rId21" Type="http://schemas.openxmlformats.org/officeDocument/2006/relationships/image" Target="../media/image161.wmf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9.wmf"/><Relationship Id="rId20" Type="http://schemas.openxmlformats.org/officeDocument/2006/relationships/oleObject" Target="../embeddings/oleObject170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56.wmf"/><Relationship Id="rId19" Type="http://schemas.openxmlformats.org/officeDocument/2006/relationships/image" Target="../media/image160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5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6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6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6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7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7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77.wmf"/><Relationship Id="rId26" Type="http://schemas.openxmlformats.org/officeDocument/2006/relationships/image" Target="../media/image181.w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188.bin"/><Relationship Id="rId25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6.wmf"/><Relationship Id="rId20" Type="http://schemas.openxmlformats.org/officeDocument/2006/relationships/image" Target="../media/image178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180.wmf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1.bin"/><Relationship Id="rId28" Type="http://schemas.openxmlformats.org/officeDocument/2006/relationships/image" Target="../media/image182.wmf"/><Relationship Id="rId10" Type="http://schemas.openxmlformats.org/officeDocument/2006/relationships/image" Target="../media/image173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75.wmf"/><Relationship Id="rId22" Type="http://schemas.openxmlformats.org/officeDocument/2006/relationships/image" Target="../media/image179.wmf"/><Relationship Id="rId27" Type="http://schemas.openxmlformats.org/officeDocument/2006/relationships/oleObject" Target="../embeddings/oleObject19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7" Type="http://schemas.openxmlformats.org/officeDocument/2006/relationships/image" Target="../media/image18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8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193.wmf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05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92.wmf"/><Relationship Id="rId20" Type="http://schemas.openxmlformats.org/officeDocument/2006/relationships/image" Target="../media/image194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189.w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91.wmf"/><Relationship Id="rId22" Type="http://schemas.openxmlformats.org/officeDocument/2006/relationships/image" Target="../media/image19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9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7" Type="http://schemas.openxmlformats.org/officeDocument/2006/relationships/image" Target="../media/image1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09.bin"/><Relationship Id="rId5" Type="http://schemas.openxmlformats.org/officeDocument/2006/relationships/slide" Target="slide22.xml"/><Relationship Id="rId4" Type="http://schemas.openxmlformats.org/officeDocument/2006/relationships/image" Target="../media/image19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3" Type="http://schemas.openxmlformats.org/officeDocument/2006/relationships/oleObject" Target="../embeddings/oleObject210.bin"/><Relationship Id="rId7" Type="http://schemas.openxmlformats.org/officeDocument/2006/relationships/slide" Target="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1.wmf"/><Relationship Id="rId11" Type="http://schemas.openxmlformats.org/officeDocument/2006/relationships/image" Target="../media/image203.wmf"/><Relationship Id="rId5" Type="http://schemas.openxmlformats.org/officeDocument/2006/relationships/oleObject" Target="../embeddings/oleObject211.bin"/><Relationship Id="rId10" Type="http://schemas.openxmlformats.org/officeDocument/2006/relationships/oleObject" Target="../embeddings/oleObject213.bin"/><Relationship Id="rId4" Type="http://schemas.openxmlformats.org/officeDocument/2006/relationships/image" Target="../media/image200.wmf"/><Relationship Id="rId9" Type="http://schemas.openxmlformats.org/officeDocument/2006/relationships/image" Target="../media/image20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207.wmf"/><Relationship Id="rId5" Type="http://schemas.openxmlformats.org/officeDocument/2006/relationships/image" Target="../media/image204.wmf"/><Relationship Id="rId10" Type="http://schemas.openxmlformats.org/officeDocument/2006/relationships/oleObject" Target="../embeddings/oleObject217.bin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20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19.bin"/><Relationship Id="rId5" Type="http://schemas.openxmlformats.org/officeDocument/2006/relationships/image" Target="../media/image209.wmf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1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215.wmf"/><Relationship Id="rId5" Type="http://schemas.openxmlformats.org/officeDocument/2006/relationships/image" Target="../media/image212.wmf"/><Relationship Id="rId10" Type="http://schemas.openxmlformats.org/officeDocument/2006/relationships/oleObject" Target="../embeddings/oleObject224.bin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1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image" Target="../media/image220.wmf"/><Relationship Id="rId18" Type="http://schemas.openxmlformats.org/officeDocument/2006/relationships/oleObject" Target="../embeddings/oleObject232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224.wmf"/><Relationship Id="rId7" Type="http://schemas.openxmlformats.org/officeDocument/2006/relationships/image" Target="../media/image217.wmf"/><Relationship Id="rId12" Type="http://schemas.openxmlformats.org/officeDocument/2006/relationships/oleObject" Target="../embeddings/oleObject229.bin"/><Relationship Id="rId17" Type="http://schemas.openxmlformats.org/officeDocument/2006/relationships/image" Target="../media/image2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1.bin"/><Relationship Id="rId20" Type="http://schemas.openxmlformats.org/officeDocument/2006/relationships/oleObject" Target="../embeddings/oleObject233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26.bin"/><Relationship Id="rId11" Type="http://schemas.openxmlformats.org/officeDocument/2006/relationships/image" Target="../media/image219.wmf"/><Relationship Id="rId5" Type="http://schemas.openxmlformats.org/officeDocument/2006/relationships/image" Target="../media/image216.wmf"/><Relationship Id="rId15" Type="http://schemas.openxmlformats.org/officeDocument/2006/relationships/image" Target="../media/image221.wmf"/><Relationship Id="rId10" Type="http://schemas.openxmlformats.org/officeDocument/2006/relationships/oleObject" Target="../embeddings/oleObject228.bin"/><Relationship Id="rId19" Type="http://schemas.openxmlformats.org/officeDocument/2006/relationships/image" Target="../media/image223.wmf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218.wmf"/><Relationship Id="rId14" Type="http://schemas.openxmlformats.org/officeDocument/2006/relationships/oleObject" Target="../embeddings/oleObject23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13" Type="http://schemas.openxmlformats.org/officeDocument/2006/relationships/image" Target="../media/image229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6.wmf"/><Relationship Id="rId12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35.bin"/><Relationship Id="rId11" Type="http://schemas.openxmlformats.org/officeDocument/2006/relationships/image" Target="../media/image228.wmf"/><Relationship Id="rId5" Type="http://schemas.openxmlformats.org/officeDocument/2006/relationships/image" Target="../media/image225.wmf"/><Relationship Id="rId10" Type="http://schemas.openxmlformats.org/officeDocument/2006/relationships/oleObject" Target="../embeddings/oleObject237.bin"/><Relationship Id="rId4" Type="http://schemas.openxmlformats.org/officeDocument/2006/relationships/oleObject" Target="../embeddings/oleObject234.bin"/><Relationship Id="rId9" Type="http://schemas.openxmlformats.org/officeDocument/2006/relationships/image" Target="../media/image22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230.wmf"/><Relationship Id="rId4" Type="http://schemas.openxmlformats.org/officeDocument/2006/relationships/oleObject" Target="../embeddings/oleObject23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234.wmf"/><Relationship Id="rId5" Type="http://schemas.openxmlformats.org/officeDocument/2006/relationships/image" Target="../media/image231.wmf"/><Relationship Id="rId10" Type="http://schemas.openxmlformats.org/officeDocument/2006/relationships/oleObject" Target="../embeddings/oleObject243.bin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23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45.bin"/><Relationship Id="rId5" Type="http://schemas.openxmlformats.org/officeDocument/2006/relationships/image" Target="../media/image235.wmf"/><Relationship Id="rId4" Type="http://schemas.openxmlformats.org/officeDocument/2006/relationships/oleObject" Target="../embeddings/oleObject244.bin"/><Relationship Id="rId9" Type="http://schemas.openxmlformats.org/officeDocument/2006/relationships/image" Target="../media/image237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48.bin"/><Relationship Id="rId5" Type="http://schemas.openxmlformats.org/officeDocument/2006/relationships/image" Target="../media/image238.wmf"/><Relationship Id="rId4" Type="http://schemas.openxmlformats.org/officeDocument/2006/relationships/oleObject" Target="../embeddings/oleObject247.bin"/><Relationship Id="rId9" Type="http://schemas.openxmlformats.org/officeDocument/2006/relationships/image" Target="../media/image24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51.bin"/><Relationship Id="rId11" Type="http://schemas.openxmlformats.org/officeDocument/2006/relationships/image" Target="../media/image244.wmf"/><Relationship Id="rId5" Type="http://schemas.openxmlformats.org/officeDocument/2006/relationships/image" Target="../media/image241.wmf"/><Relationship Id="rId10" Type="http://schemas.openxmlformats.org/officeDocument/2006/relationships/oleObject" Target="../embeddings/oleObject253.bin"/><Relationship Id="rId4" Type="http://schemas.openxmlformats.org/officeDocument/2006/relationships/oleObject" Target="../embeddings/oleObject250.bin"/><Relationship Id="rId9" Type="http://schemas.openxmlformats.org/officeDocument/2006/relationships/image" Target="../media/image24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46.wmf"/><Relationship Id="rId5" Type="http://schemas.openxmlformats.org/officeDocument/2006/relationships/oleObject" Target="../embeddings/oleObject255.bin"/><Relationship Id="rId4" Type="http://schemas.openxmlformats.org/officeDocument/2006/relationships/image" Target="../media/image24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4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oleObject" Target="../embeddings/oleObject258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59.bin"/><Relationship Id="rId10" Type="http://schemas.openxmlformats.org/officeDocument/2006/relationships/oleObject" Target="../embeddings/oleObject262.bin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61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54.wmf"/><Relationship Id="rId5" Type="http://schemas.openxmlformats.org/officeDocument/2006/relationships/oleObject" Target="../embeddings/oleObject265.bin"/><Relationship Id="rId4" Type="http://schemas.openxmlformats.org/officeDocument/2006/relationships/image" Target="../media/image253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56.wmf"/><Relationship Id="rId12" Type="http://schemas.openxmlformats.org/officeDocument/2006/relationships/oleObject" Target="../embeddings/oleObject2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67.bin"/><Relationship Id="rId11" Type="http://schemas.openxmlformats.org/officeDocument/2006/relationships/oleObject" Target="../embeddings/oleObject270.bin"/><Relationship Id="rId5" Type="http://schemas.openxmlformats.org/officeDocument/2006/relationships/image" Target="../media/image255.wmf"/><Relationship Id="rId10" Type="http://schemas.openxmlformats.org/officeDocument/2006/relationships/oleObject" Target="../embeddings/oleObject269.bin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57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273.bin"/><Relationship Id="rId4" Type="http://schemas.openxmlformats.org/officeDocument/2006/relationships/image" Target="../media/image25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259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oleObject" Target="../embeddings/oleObject275.bin"/><Relationship Id="rId7" Type="http://schemas.openxmlformats.org/officeDocument/2006/relationships/oleObject" Target="../embeddings/oleObject277.bin"/><Relationship Id="rId12" Type="http://schemas.openxmlformats.org/officeDocument/2006/relationships/image" Target="../media/image2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61.wmf"/><Relationship Id="rId11" Type="http://schemas.openxmlformats.org/officeDocument/2006/relationships/oleObject" Target="../embeddings/oleObject279.bin"/><Relationship Id="rId5" Type="http://schemas.openxmlformats.org/officeDocument/2006/relationships/oleObject" Target="../embeddings/oleObject276.bin"/><Relationship Id="rId10" Type="http://schemas.openxmlformats.org/officeDocument/2006/relationships/image" Target="../media/image263.wmf"/><Relationship Id="rId4" Type="http://schemas.openxmlformats.org/officeDocument/2006/relationships/image" Target="../media/image260.wmf"/><Relationship Id="rId9" Type="http://schemas.openxmlformats.org/officeDocument/2006/relationships/oleObject" Target="../embeddings/oleObject278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281.bin"/><Relationship Id="rId10" Type="http://schemas.openxmlformats.org/officeDocument/2006/relationships/image" Target="../media/image268.wmf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283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70.wmf"/><Relationship Id="rId5" Type="http://schemas.openxmlformats.org/officeDocument/2006/relationships/oleObject" Target="../embeddings/oleObject285.bin"/><Relationship Id="rId4" Type="http://schemas.openxmlformats.org/officeDocument/2006/relationships/image" Target="../media/image269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73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72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75.wmf"/><Relationship Id="rId5" Type="http://schemas.openxmlformats.org/officeDocument/2006/relationships/oleObject" Target="../embeddings/oleObject290.bin"/><Relationship Id="rId10" Type="http://schemas.openxmlformats.org/officeDocument/2006/relationships/image" Target="../media/image277.wmf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292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5.bin"/><Relationship Id="rId3" Type="http://schemas.openxmlformats.org/officeDocument/2006/relationships/oleObject" Target="../embeddings/oleObject293.bin"/><Relationship Id="rId7" Type="http://schemas.openxmlformats.org/officeDocument/2006/relationships/image" Target="../media/image2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294.bin"/><Relationship Id="rId5" Type="http://schemas.openxmlformats.org/officeDocument/2006/relationships/slide" Target="slide22.xml"/><Relationship Id="rId4" Type="http://schemas.openxmlformats.org/officeDocument/2006/relationships/image" Target="../media/image278.wmf"/><Relationship Id="rId9" Type="http://schemas.openxmlformats.org/officeDocument/2006/relationships/image" Target="../media/image199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81.wmf"/><Relationship Id="rId11" Type="http://schemas.openxmlformats.org/officeDocument/2006/relationships/slide" Target="slide22.xml"/><Relationship Id="rId5" Type="http://schemas.openxmlformats.org/officeDocument/2006/relationships/oleObject" Target="../embeddings/oleObject297.bin"/><Relationship Id="rId10" Type="http://schemas.openxmlformats.org/officeDocument/2006/relationships/image" Target="../media/image283.wmf"/><Relationship Id="rId4" Type="http://schemas.openxmlformats.org/officeDocument/2006/relationships/image" Target="../media/image280.wmf"/><Relationship Id="rId9" Type="http://schemas.openxmlformats.org/officeDocument/2006/relationships/oleObject" Target="../embeddings/oleObject299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85.wmf"/><Relationship Id="rId11" Type="http://schemas.openxmlformats.org/officeDocument/2006/relationships/slide" Target="slide22.xml"/><Relationship Id="rId5" Type="http://schemas.openxmlformats.org/officeDocument/2006/relationships/oleObject" Target="../embeddings/oleObject301.bin"/><Relationship Id="rId10" Type="http://schemas.openxmlformats.org/officeDocument/2006/relationships/image" Target="../media/image287.wmf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303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4.bin"/><Relationship Id="rId7" Type="http://schemas.openxmlformats.org/officeDocument/2006/relationships/slide" Target="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89.wmf"/><Relationship Id="rId5" Type="http://schemas.openxmlformats.org/officeDocument/2006/relationships/oleObject" Target="../embeddings/oleObject305.bin"/><Relationship Id="rId4" Type="http://schemas.openxmlformats.org/officeDocument/2006/relationships/image" Target="../media/image28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5" Type="http://schemas.openxmlformats.org/officeDocument/2006/relationships/slide" Target="slide22.xml"/><Relationship Id="rId4" Type="http://schemas.openxmlformats.org/officeDocument/2006/relationships/image" Target="../media/image290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9.bin"/><Relationship Id="rId3" Type="http://schemas.openxmlformats.org/officeDocument/2006/relationships/oleObject" Target="../embeddings/oleObject307.bin"/><Relationship Id="rId7" Type="http://schemas.openxmlformats.org/officeDocument/2006/relationships/slide" Target="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292.wmf"/><Relationship Id="rId5" Type="http://schemas.openxmlformats.org/officeDocument/2006/relationships/oleObject" Target="../embeddings/oleObject308.bin"/><Relationship Id="rId4" Type="http://schemas.openxmlformats.org/officeDocument/2006/relationships/image" Target="../media/image291.wmf"/><Relationship Id="rId9" Type="http://schemas.openxmlformats.org/officeDocument/2006/relationships/image" Target="../media/image293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0.bin"/><Relationship Id="rId7" Type="http://schemas.openxmlformats.org/officeDocument/2006/relationships/slide" Target="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95.w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294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3" Type="http://schemas.openxmlformats.org/officeDocument/2006/relationships/oleObject" Target="../embeddings/oleObject312.bin"/><Relationship Id="rId7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97.wmf"/><Relationship Id="rId5" Type="http://schemas.openxmlformats.org/officeDocument/2006/relationships/oleObject" Target="../embeddings/oleObject313.bin"/><Relationship Id="rId10" Type="http://schemas.openxmlformats.org/officeDocument/2006/relationships/image" Target="../media/image299.w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3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1828800" y="1585902"/>
            <a:ext cx="414338" cy="414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441575" y="1547803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矩阵的行秩与列秩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1828800" y="2198652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第四节 矩阵的秩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443622" y="2154852"/>
            <a:ext cx="4157663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矩阵的秩的性质</a:t>
            </a: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1828800" y="2833957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4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445210" y="2794801"/>
            <a:ext cx="4156075" cy="5222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矩阵的初等变换</a:t>
            </a: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1828800" y="977206"/>
            <a:ext cx="414338" cy="414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441575" y="977206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矩阵秩的定义</a:t>
            </a:r>
          </a:p>
        </p:txBody>
      </p:sp>
      <p:sp>
        <p:nvSpPr>
          <p:cNvPr id="11" name="Oval 6"/>
          <p:cNvSpPr>
            <a:spLocks noChangeAspect="1" noChangeArrowheads="1"/>
          </p:cNvSpPr>
          <p:nvPr/>
        </p:nvSpPr>
        <p:spPr bwMode="auto">
          <a:xfrm>
            <a:off x="1838079" y="47307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7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463370" y="4685506"/>
            <a:ext cx="5910263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矩阵的秩与向量的极大无关组的关系</a:t>
            </a:r>
          </a:p>
        </p:txBody>
      </p:sp>
      <p:sp>
        <p:nvSpPr>
          <p:cNvPr id="13" name="Oval 6"/>
          <p:cNvSpPr>
            <a:spLocks noChangeAspect="1" noChangeArrowheads="1"/>
          </p:cNvSpPr>
          <p:nvPr/>
        </p:nvSpPr>
        <p:spPr bwMode="auto">
          <a:xfrm>
            <a:off x="1838079" y="535693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8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2457009" y="5310895"/>
            <a:ext cx="55673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矩阵的秩与线性方程组解的关系</a:t>
            </a:r>
          </a:p>
        </p:txBody>
      </p:sp>
      <p:sp>
        <p:nvSpPr>
          <p:cNvPr id="15" name="Oval 6"/>
          <p:cNvSpPr>
            <a:spLocks noChangeAspect="1" noChangeArrowheads="1"/>
          </p:cNvSpPr>
          <p:nvPr/>
        </p:nvSpPr>
        <p:spPr bwMode="auto">
          <a:xfrm>
            <a:off x="1833790" y="3469262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5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2441575" y="3424018"/>
            <a:ext cx="4157662" cy="5222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矩阵秩的计算</a:t>
            </a:r>
          </a:p>
        </p:txBody>
      </p:sp>
      <p:sp>
        <p:nvSpPr>
          <p:cNvPr id="19" name="Oval 6"/>
          <p:cNvSpPr>
            <a:spLocks noChangeAspect="1" noChangeArrowheads="1"/>
          </p:cNvSpPr>
          <p:nvPr/>
        </p:nvSpPr>
        <p:spPr bwMode="auto">
          <a:xfrm>
            <a:off x="1839377" y="4104567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6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441574" y="4058530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矩阵秩总结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052512" y="962015"/>
            <a:ext cx="5589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如果齐次线性方程组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59001" y="1484315"/>
            <a:ext cx="6327775" cy="1728788"/>
            <a:chOff x="1156" y="2568"/>
            <a:chExt cx="3986" cy="1089"/>
          </a:xfrm>
        </p:grpSpPr>
        <p:graphicFrame>
          <p:nvGraphicFramePr>
            <p:cNvPr id="9221" name="Object 242"/>
            <p:cNvGraphicFramePr>
              <a:graphicFrameLocks noChangeAspect="1"/>
            </p:cNvGraphicFramePr>
            <p:nvPr/>
          </p:nvGraphicFramePr>
          <p:xfrm>
            <a:off x="1156" y="2568"/>
            <a:ext cx="2752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8" name="Equation" r:id="rId3" imgW="4368800" imgH="1612900" progId="Equation.DSMT4">
                    <p:embed/>
                  </p:oleObj>
                </mc:Choice>
                <mc:Fallback>
                  <p:oleObj name="Equation" r:id="rId3" imgW="4368800" imgH="16129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568"/>
                          <a:ext cx="2752" cy="1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1" name="Text Box 7"/>
            <p:cNvSpPr txBox="1">
              <a:spLocks noChangeArrowheads="1"/>
            </p:cNvSpPr>
            <p:nvPr/>
          </p:nvSpPr>
          <p:spPr bwMode="auto">
            <a:xfrm>
              <a:off x="4422" y="2657"/>
              <a:ext cx="720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 （1）</a:t>
              </a:r>
            </a:p>
            <a:p>
              <a:pPr>
                <a:spcBef>
                  <a:spcPct val="50000"/>
                </a:spcBef>
              </a:pPr>
              <a:endParaRPr kumimoji="1" lang="zh-CN" altLang="en-US" sz="2800" b="1">
                <a:latin typeface="Times New Roman" pitchFamily="18" charset="0"/>
              </a:endParaRPr>
            </a:p>
          </p:txBody>
        </p:sp>
      </p:grp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1093814" y="3652840"/>
            <a:ext cx="321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的系数矩阵</a:t>
            </a:r>
          </a:p>
        </p:txBody>
      </p:sp>
      <p:graphicFrame>
        <p:nvGraphicFramePr>
          <p:cNvPr id="91145" name="Object 243"/>
          <p:cNvGraphicFramePr>
            <a:graphicFrameLocks noChangeAspect="1"/>
          </p:cNvGraphicFramePr>
          <p:nvPr/>
        </p:nvGraphicFramePr>
        <p:xfrm>
          <a:off x="3254401" y="3195640"/>
          <a:ext cx="32258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Equation" r:id="rId5" imgW="3225800" imgH="1612900" progId="Equation.DSMT4">
                  <p:embed/>
                </p:oleObj>
              </mc:Choice>
              <mc:Fallback>
                <p:oleObj name="Equation" r:id="rId5" imgW="3225800" imgH="16129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401" y="3195640"/>
                        <a:ext cx="32258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22376" y="5156203"/>
            <a:ext cx="6376988" cy="519112"/>
            <a:chOff x="768" y="2400"/>
            <a:chExt cx="4017" cy="327"/>
          </a:xfrm>
        </p:grpSpPr>
        <p:sp>
          <p:nvSpPr>
            <p:cNvPr id="9230" name="Text Box 11"/>
            <p:cNvSpPr txBox="1">
              <a:spLocks noChangeArrowheads="1"/>
            </p:cNvSpPr>
            <p:nvPr/>
          </p:nvSpPr>
          <p:spPr bwMode="auto">
            <a:xfrm>
              <a:off x="768" y="2400"/>
              <a:ext cx="40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的行秩          ，那么它有非零解．</a:t>
              </a:r>
            </a:p>
          </p:txBody>
        </p:sp>
        <p:graphicFrame>
          <p:nvGraphicFramePr>
            <p:cNvPr id="9220" name="Object 244"/>
            <p:cNvGraphicFramePr>
              <a:graphicFrameLocks noChangeAspect="1"/>
            </p:cNvGraphicFramePr>
            <p:nvPr/>
          </p:nvGraphicFramePr>
          <p:xfrm>
            <a:off x="1592" y="2496"/>
            <a:ext cx="48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0" name="Equation" r:id="rId7" imgW="774364" imgH="241195" progId="Equation.DSMT4">
                    <p:embed/>
                  </p:oleObj>
                </mc:Choice>
                <mc:Fallback>
                  <p:oleObj name="Equation" r:id="rId7" imgW="774364" imgH="241195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496"/>
                          <a:ext cx="48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38198" y="5767408"/>
            <a:ext cx="6745287" cy="519112"/>
            <a:chOff x="672" y="2784"/>
            <a:chExt cx="4249" cy="327"/>
          </a:xfrm>
        </p:grpSpPr>
        <p:sp>
          <p:nvSpPr>
            <p:cNvPr id="9229" name="Text Box 14"/>
            <p:cNvSpPr txBox="1">
              <a:spLocks noChangeArrowheads="1"/>
            </p:cNvSpPr>
            <p:nvPr/>
          </p:nvSpPr>
          <p:spPr bwMode="auto">
            <a:xfrm>
              <a:off x="672" y="2784"/>
              <a:ext cx="42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800" b="1" dirty="0" smtClean="0">
                  <a:latin typeface="Times New Roman" pitchFamily="18" charset="0"/>
                </a:rPr>
                <a:t>（即：若</a:t>
              </a:r>
              <a:r>
                <a:rPr kumimoji="1" lang="en-US" altLang="zh-CN" sz="2800" b="1" dirty="0">
                  <a:latin typeface="Times New Roman" pitchFamily="18" charset="0"/>
                </a:rPr>
                <a:t>(1)</a:t>
              </a:r>
              <a:r>
                <a:rPr kumimoji="1" lang="zh-CN" altLang="en-US" sz="2800" b="1" dirty="0">
                  <a:latin typeface="Times New Roman" pitchFamily="18" charset="0"/>
                </a:rPr>
                <a:t>只有零解，则           </a:t>
              </a:r>
              <a:r>
                <a:rPr kumimoji="1" lang="zh-CN" altLang="en-US" sz="2800" b="1" dirty="0" smtClean="0">
                  <a:latin typeface="Times New Roman" pitchFamily="18" charset="0"/>
                </a:rPr>
                <a:t>）</a:t>
              </a:r>
              <a:endParaRPr kumimoji="1" lang="zh-CN" altLang="en-US" sz="2800" b="1" dirty="0">
                <a:latin typeface="Times New Roman" pitchFamily="18" charset="0"/>
              </a:endParaRPr>
            </a:p>
          </p:txBody>
        </p:sp>
        <p:graphicFrame>
          <p:nvGraphicFramePr>
            <p:cNvPr id="9219" name="Object 2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2767202"/>
                </p:ext>
              </p:extLst>
            </p:nvPr>
          </p:nvGraphicFramePr>
          <p:xfrm>
            <a:off x="3296" y="2851"/>
            <a:ext cx="53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1" name="Equation" r:id="rId9" imgW="850531" imgH="291973" progId="Equation.DSMT4">
                    <p:embed/>
                  </p:oleObj>
                </mc:Choice>
                <mc:Fallback>
                  <p:oleObj name="Equation" r:id="rId9" imgW="850531" imgH="291973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2851"/>
                          <a:ext cx="53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7" name="Rectangle 18"/>
          <p:cNvSpPr>
            <a:spLocks noChangeArrowheads="1"/>
          </p:cNvSpPr>
          <p:nvPr/>
        </p:nvSpPr>
        <p:spPr bwMode="auto">
          <a:xfrm>
            <a:off x="177249" y="929183"/>
            <a:ext cx="12620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命题</a:t>
            </a:r>
            <a:r>
              <a:rPr lang="en-US" altLang="zh-CN" dirty="0" smtClean="0">
                <a:solidFill>
                  <a:srgbClr val="0000FF"/>
                </a:solidFill>
                <a:ea typeface="黑体" pitchFamily="2" charset="-122"/>
              </a:rPr>
              <a:t>1</a:t>
            </a:r>
            <a:endParaRPr lang="zh-CN" altLang="en-US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922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637088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二、矩阵的行秩与列秩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/>
      <p:bldP spid="911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4"/>
          <p:cNvSpPr txBox="1">
            <a:spLocks noChangeArrowheads="1"/>
          </p:cNvSpPr>
          <p:nvPr/>
        </p:nvSpPr>
        <p:spPr bwMode="auto">
          <a:xfrm>
            <a:off x="571472" y="1071546"/>
            <a:ext cx="90490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684213" y="2217738"/>
            <a:ext cx="4248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的秩为</a:t>
            </a:r>
            <a:r>
              <a:rPr kumimoji="1" lang="en-US" altLang="zh-CN" sz="2800" b="1" i="1">
                <a:latin typeface="Times New Roman" pitchFamily="18" charset="0"/>
              </a:rPr>
              <a:t>r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476375" y="1065213"/>
            <a:ext cx="7316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设矩阵 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的行向量组</a:t>
            </a:r>
          </a:p>
        </p:txBody>
      </p:sp>
      <p:graphicFrame>
        <p:nvGraphicFramePr>
          <p:cNvPr id="92168" name="Object 362"/>
          <p:cNvGraphicFramePr>
            <a:graphicFrameLocks noChangeAspect="1"/>
          </p:cNvGraphicFramePr>
          <p:nvPr/>
        </p:nvGraphicFramePr>
        <p:xfrm>
          <a:off x="1979613" y="1641475"/>
          <a:ext cx="482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" name="Equation" r:id="rId3" imgW="4826000" imgH="431800" progId="Equation.DSMT4">
                  <p:embed/>
                </p:oleObj>
              </mc:Choice>
              <mc:Fallback>
                <p:oleObj name="Equation" r:id="rId3" imgW="4826000" imgH="4318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641475"/>
                        <a:ext cx="482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181225" y="2219325"/>
            <a:ext cx="8640763" cy="519113"/>
            <a:chOff x="1474" y="1117"/>
            <a:chExt cx="5443" cy="327"/>
          </a:xfrm>
        </p:grpSpPr>
        <p:sp>
          <p:nvSpPr>
            <p:cNvPr id="10262" name="Rectangle 10"/>
            <p:cNvSpPr>
              <a:spLocks noChangeArrowheads="1"/>
            </p:cNvSpPr>
            <p:nvPr/>
          </p:nvSpPr>
          <p:spPr bwMode="auto">
            <a:xfrm>
              <a:off x="1474" y="1117"/>
              <a:ext cx="54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且不妨设　　　　　为其一个极大无关组</a:t>
              </a:r>
              <a:r>
                <a:rPr kumimoji="1" lang="en-US" altLang="zh-CN" sz="2800" b="1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10247" name="Object 363"/>
            <p:cNvGraphicFramePr>
              <a:graphicFrameLocks noChangeAspect="1"/>
            </p:cNvGraphicFramePr>
            <p:nvPr/>
          </p:nvGraphicFramePr>
          <p:xfrm>
            <a:off x="2472" y="1117"/>
            <a:ext cx="11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5" name="Equation" r:id="rId5" imgW="1777229" imgH="431613" progId="Equation.DSMT4">
                    <p:embed/>
                  </p:oleObj>
                </mc:Choice>
                <mc:Fallback>
                  <p:oleObj name="Equation" r:id="rId5" imgW="1777229" imgH="431613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117"/>
                          <a:ext cx="11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684213" y="3357562"/>
            <a:ext cx="7775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于是方程组</a:t>
            </a:r>
            <a:r>
              <a:rPr kumimoji="1" lang="en-US" altLang="zh-CN" sz="2800" b="1" dirty="0">
                <a:latin typeface="Times New Roman" pitchFamily="18" charset="0"/>
              </a:rPr>
              <a:t>(1)</a:t>
            </a:r>
            <a:r>
              <a:rPr kumimoji="1" lang="zh-CN" altLang="en-US" sz="2800" b="1" dirty="0">
                <a:latin typeface="Times New Roman" pitchFamily="18" charset="0"/>
              </a:rPr>
              <a:t>与方程组</a:t>
            </a:r>
            <a:r>
              <a:rPr kumimoji="1" lang="en-US" altLang="zh-CN" sz="2800" b="1" dirty="0">
                <a:latin typeface="Times New Roman" pitchFamily="18" charset="0"/>
              </a:rPr>
              <a:t>(1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  <a:r>
              <a:rPr kumimoji="1" lang="zh-CN" altLang="en-US" sz="2800" b="1" dirty="0">
                <a:latin typeface="Times New Roman" pitchFamily="18" charset="0"/>
              </a:rPr>
              <a:t>是同解的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11188" y="2738438"/>
            <a:ext cx="10225087" cy="519112"/>
            <a:chOff x="476" y="1888"/>
            <a:chExt cx="6441" cy="327"/>
          </a:xfrm>
        </p:grpSpPr>
        <p:sp>
          <p:nvSpPr>
            <p:cNvPr id="10261" name="Rectangle 14"/>
            <p:cNvSpPr>
              <a:spLocks noChangeArrowheads="1"/>
            </p:cNvSpPr>
            <p:nvPr/>
          </p:nvSpPr>
          <p:spPr bwMode="auto">
            <a:xfrm>
              <a:off x="476" y="1888"/>
              <a:ext cx="64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由于向量组　　　　　与向量组　　　　　等价，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graphicFrame>
          <p:nvGraphicFramePr>
            <p:cNvPr id="10245" name="Object 364"/>
            <p:cNvGraphicFramePr>
              <a:graphicFrameLocks noChangeAspect="1"/>
            </p:cNvGraphicFramePr>
            <p:nvPr/>
          </p:nvGraphicFramePr>
          <p:xfrm>
            <a:off x="1659" y="1933"/>
            <a:ext cx="11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" name="Equation" r:id="rId7" imgW="1765300" imgH="431800" progId="Equation.DSMT4">
                    <p:embed/>
                  </p:oleObj>
                </mc:Choice>
                <mc:Fallback>
                  <p:oleObj name="Equation" r:id="rId7" imgW="1765300" imgH="431800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1933"/>
                          <a:ext cx="11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365"/>
            <p:cNvGraphicFramePr>
              <a:graphicFrameLocks noChangeAspect="1"/>
            </p:cNvGraphicFramePr>
            <p:nvPr/>
          </p:nvGraphicFramePr>
          <p:xfrm>
            <a:off x="3696" y="1933"/>
            <a:ext cx="11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7" name="Equation" r:id="rId9" imgW="1777229" imgH="431613" progId="Equation.DSMT4">
                    <p:embed/>
                  </p:oleObj>
                </mc:Choice>
                <mc:Fallback>
                  <p:oleObj name="Equation" r:id="rId9" imgW="1777229" imgH="431613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933"/>
                          <a:ext cx="11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619250" y="4006850"/>
            <a:ext cx="6553200" cy="1528762"/>
            <a:chOff x="975" y="2251"/>
            <a:chExt cx="4128" cy="963"/>
          </a:xfrm>
        </p:grpSpPr>
        <p:graphicFrame>
          <p:nvGraphicFramePr>
            <p:cNvPr id="10244" name="Object 366"/>
            <p:cNvGraphicFramePr>
              <a:graphicFrameLocks noChangeAspect="1"/>
            </p:cNvGraphicFramePr>
            <p:nvPr/>
          </p:nvGraphicFramePr>
          <p:xfrm>
            <a:off x="975" y="2251"/>
            <a:ext cx="2585" cy="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8" name="Equation" r:id="rId10" imgW="4330700" imgH="1612900" progId="Equation.DSMT4">
                    <p:embed/>
                  </p:oleObj>
                </mc:Choice>
                <mc:Fallback>
                  <p:oleObj name="Equation" r:id="rId10" imgW="4330700" imgH="1612900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251"/>
                          <a:ext cx="2585" cy="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Text Box 24"/>
            <p:cNvSpPr txBox="1">
              <a:spLocks noChangeArrowheads="1"/>
            </p:cNvSpPr>
            <p:nvPr/>
          </p:nvSpPr>
          <p:spPr bwMode="auto">
            <a:xfrm>
              <a:off x="3833" y="2568"/>
              <a:ext cx="12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 （1</a:t>
              </a: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'</a:t>
              </a:r>
              <a:r>
                <a:rPr kumimoji="1" lang="zh-CN" altLang="en-US" sz="2400" b="1">
                  <a:latin typeface="Times New Roman" pitchFamily="18" charset="0"/>
                </a:rPr>
                <a:t>）</a:t>
              </a:r>
            </a:p>
          </p:txBody>
        </p:sp>
      </p:grpSp>
      <p:sp>
        <p:nvSpPr>
          <p:cNvPr id="92188" name="Rectangle 28"/>
          <p:cNvSpPr>
            <a:spLocks noChangeArrowheads="1"/>
          </p:cNvSpPr>
          <p:nvPr/>
        </p:nvSpPr>
        <p:spPr bwMode="auto">
          <a:xfrm>
            <a:off x="3000365" y="5548977"/>
            <a:ext cx="603613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所以</a:t>
            </a:r>
            <a:r>
              <a:rPr kumimoji="1" lang="en-US" altLang="zh-CN" sz="2800" b="1" dirty="0">
                <a:latin typeface="Times New Roman" pitchFamily="18" charset="0"/>
              </a:rPr>
              <a:t>(1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  <a:r>
              <a:rPr kumimoji="1" lang="zh-CN" altLang="en-US" sz="2800" b="1" dirty="0">
                <a:latin typeface="Times New Roman" pitchFamily="18" charset="0"/>
              </a:rPr>
              <a:t>有非零解，从而</a:t>
            </a:r>
            <a:r>
              <a:rPr kumimoji="1" lang="en-US" altLang="zh-CN" sz="2800" b="1" dirty="0">
                <a:latin typeface="Times New Roman" pitchFamily="18" charset="0"/>
              </a:rPr>
              <a:t>(1)</a:t>
            </a:r>
            <a:r>
              <a:rPr kumimoji="1" lang="zh-CN" altLang="en-US" sz="2800" b="1" dirty="0">
                <a:latin typeface="Times New Roman" pitchFamily="18" charset="0"/>
              </a:rPr>
              <a:t>有非零解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714348" y="5517232"/>
            <a:ext cx="4478337" cy="519112"/>
            <a:chOff x="431" y="3385"/>
            <a:chExt cx="2821" cy="327"/>
          </a:xfrm>
        </p:grpSpPr>
        <p:sp>
          <p:nvSpPr>
            <p:cNvPr id="10259" name="Rectangle 21"/>
            <p:cNvSpPr>
              <a:spLocks noChangeArrowheads="1"/>
            </p:cNvSpPr>
            <p:nvPr/>
          </p:nvSpPr>
          <p:spPr bwMode="auto">
            <a:xfrm>
              <a:off x="431" y="3385"/>
              <a:ext cx="28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在</a:t>
              </a:r>
              <a:r>
                <a:rPr kumimoji="1" lang="en-US" altLang="zh-CN" sz="2800" b="1">
                  <a:latin typeface="Times New Roman" pitchFamily="18" charset="0"/>
                </a:rPr>
                <a:t>(1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'</a:t>
              </a:r>
              <a:r>
                <a:rPr kumimoji="1" lang="en-US" altLang="zh-CN" sz="2800" b="1">
                  <a:latin typeface="Times New Roman" pitchFamily="18" charset="0"/>
                </a:rPr>
                <a:t>)</a:t>
              </a:r>
              <a:r>
                <a:rPr kumimoji="1" lang="zh-CN" altLang="en-US" sz="2800" b="1">
                  <a:latin typeface="Times New Roman" pitchFamily="18" charset="0"/>
                </a:rPr>
                <a:t>中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graphicFrame>
          <p:nvGraphicFramePr>
            <p:cNvPr id="10243" name="Object 367"/>
            <p:cNvGraphicFramePr>
              <a:graphicFrameLocks noChangeAspect="1"/>
            </p:cNvGraphicFramePr>
            <p:nvPr/>
          </p:nvGraphicFramePr>
          <p:xfrm>
            <a:off x="1292" y="3475"/>
            <a:ext cx="53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9" name="Equation" r:id="rId12" imgW="850531" imgH="291973" progId="Equation.DSMT4">
                    <p:embed/>
                  </p:oleObj>
                </mc:Choice>
                <mc:Fallback>
                  <p:oleObj name="Equation" r:id="rId12" imgW="850531" imgH="291973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475"/>
                          <a:ext cx="53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8" name="WordArt 45"/>
          <p:cNvSpPr>
            <a:spLocks noChangeArrowheads="1" noChangeShapeType="1" noTextEdit="1"/>
          </p:cNvSpPr>
          <p:nvPr/>
        </p:nvSpPr>
        <p:spPr bwMode="auto">
          <a:xfrm>
            <a:off x="152400" y="60325"/>
            <a:ext cx="4637088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二、矩阵的行秩与列秩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7888260" y="6036344"/>
            <a:ext cx="90490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  <p:bldP spid="92167" grpId="0"/>
      <p:bldP spid="92177" grpId="0"/>
      <p:bldP spid="92188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01621" y="1606556"/>
            <a:ext cx="8243887" cy="554038"/>
            <a:chOff x="567" y="2795"/>
            <a:chExt cx="5193" cy="349"/>
          </a:xfrm>
        </p:grpSpPr>
        <p:sp>
          <p:nvSpPr>
            <p:cNvPr id="11289" name="Text Box 14"/>
            <p:cNvSpPr txBox="1">
              <a:spLocks noChangeArrowheads="1"/>
            </p:cNvSpPr>
            <p:nvPr/>
          </p:nvSpPr>
          <p:spPr bwMode="auto">
            <a:xfrm>
              <a:off x="567" y="2795"/>
              <a:ext cx="51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证明  </a:t>
              </a:r>
              <a:r>
                <a:rPr kumimoji="1" lang="zh-CN" altLang="en-US" sz="2800" b="1" dirty="0" smtClean="0">
                  <a:latin typeface="宋体" pitchFamily="2" charset="-122"/>
                </a:rPr>
                <a:t>设         </a:t>
              </a:r>
              <a:r>
                <a:rPr kumimoji="1" lang="zh-CN" altLang="en-US" sz="2800" b="1" dirty="0">
                  <a:latin typeface="宋体" pitchFamily="2" charset="-122"/>
                </a:rPr>
                <a:t>，</a:t>
              </a:r>
              <a:r>
                <a:rPr kumimoji="1" lang="en-US" altLang="zh-CN" sz="2800" b="1" i="1" dirty="0">
                  <a:latin typeface="Times New Roman" pitchFamily="18" charset="0"/>
                </a:rPr>
                <a:t>A</a:t>
              </a:r>
              <a:r>
                <a:rPr kumimoji="1" lang="zh-CN" altLang="en-US" sz="2800" b="1" dirty="0">
                  <a:latin typeface="宋体" pitchFamily="2" charset="-122"/>
                </a:rPr>
                <a:t>的行秩＝</a:t>
              </a:r>
              <a:r>
                <a:rPr kumimoji="1" lang="en-US" altLang="zh-CN" sz="2800" b="1" i="1" dirty="0" err="1">
                  <a:latin typeface="Times New Roman" pitchFamily="18" charset="0"/>
                </a:rPr>
                <a:t>r</a:t>
              </a:r>
              <a:r>
                <a:rPr kumimoji="1" lang="en-US" altLang="zh-CN" sz="2800" b="1" dirty="0" err="1">
                  <a:latin typeface="宋体" pitchFamily="2" charset="-122"/>
                </a:rPr>
                <a:t>，</a:t>
              </a:r>
              <a:r>
                <a:rPr kumimoji="1" lang="en-US" altLang="zh-CN" sz="2800" b="1" i="1" dirty="0" err="1">
                  <a:latin typeface="Times New Roman" pitchFamily="18" charset="0"/>
                </a:rPr>
                <a:t>A</a:t>
              </a:r>
              <a:r>
                <a:rPr kumimoji="1" lang="zh-CN" altLang="en-US" sz="2800" b="1" dirty="0">
                  <a:latin typeface="宋体" pitchFamily="2" charset="-122"/>
                </a:rPr>
                <a:t>的列秩＝</a:t>
              </a:r>
              <a:r>
                <a:rPr kumimoji="1" lang="en-US" altLang="zh-CN" sz="2800" b="1" i="1" dirty="0">
                  <a:latin typeface="Times New Roman" pitchFamily="18" charset="0"/>
                </a:rPr>
                <a:t>r</a:t>
              </a:r>
              <a:r>
                <a:rPr kumimoji="1" lang="en-US" altLang="zh-CN" sz="2800" b="1" baseline="-30000" dirty="0">
                  <a:latin typeface="Times New Roman" pitchFamily="18" charset="0"/>
                </a:rPr>
                <a:t>1</a:t>
              </a:r>
              <a:r>
                <a:rPr kumimoji="1" lang="en-US" altLang="zh-CN" sz="2800" b="1" dirty="0">
                  <a:latin typeface="宋体" pitchFamily="2" charset="-122"/>
                </a:rPr>
                <a:t>，</a:t>
              </a:r>
              <a:r>
                <a:rPr kumimoji="1" lang="en-US" altLang="zh-CN" sz="2800" b="1" dirty="0">
                  <a:latin typeface="Times New Roman" pitchFamily="18" charset="0"/>
                </a:rPr>
                <a:t> </a:t>
              </a:r>
              <a:endParaRPr kumimoji="1" lang="zh-CN" altLang="en-US" sz="2800" b="1" dirty="0">
                <a:latin typeface="Times New Roman" pitchFamily="18" charset="0"/>
              </a:endParaRPr>
            </a:p>
          </p:txBody>
        </p:sp>
        <p:graphicFrame>
          <p:nvGraphicFramePr>
            <p:cNvPr id="11272" name="Object 422"/>
            <p:cNvGraphicFramePr>
              <a:graphicFrameLocks noChangeAspect="1"/>
            </p:cNvGraphicFramePr>
            <p:nvPr/>
          </p:nvGraphicFramePr>
          <p:xfrm>
            <a:off x="1531" y="2840"/>
            <a:ext cx="100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7" name="Equation" r:id="rId3" imgW="1600200" imgH="482600" progId="Equation.DSMT4">
                    <p:embed/>
                  </p:oleObj>
                </mc:Choice>
                <mc:Fallback>
                  <p:oleObj name="Equation" r:id="rId3" imgW="1600200" imgH="482600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1" y="2840"/>
                          <a:ext cx="100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77838" y="2258227"/>
            <a:ext cx="3702050" cy="519113"/>
            <a:chOff x="866" y="528"/>
            <a:chExt cx="2332" cy="327"/>
          </a:xfrm>
        </p:grpSpPr>
        <p:sp>
          <p:nvSpPr>
            <p:cNvPr id="11288" name="Text Box 32"/>
            <p:cNvSpPr txBox="1">
              <a:spLocks noChangeArrowheads="1"/>
            </p:cNvSpPr>
            <p:nvPr/>
          </p:nvSpPr>
          <p:spPr bwMode="auto">
            <a:xfrm>
              <a:off x="866" y="528"/>
              <a:ext cx="23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宋体" pitchFamily="2" charset="-122"/>
                </a:rPr>
                <a:t>下证</a:t>
              </a:r>
              <a:r>
                <a:rPr kumimoji="1" lang="zh-CN" altLang="en-US" sz="2800" dirty="0">
                  <a:latin typeface="宋体" pitchFamily="2" charset="-122"/>
                </a:rPr>
                <a:t>     ．</a:t>
              </a:r>
              <a:r>
                <a:rPr kumimoji="1" lang="zh-CN" altLang="en-US" sz="2800" dirty="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1271" name="Object 423"/>
            <p:cNvGraphicFramePr>
              <a:graphicFrameLocks noChangeAspect="1"/>
            </p:cNvGraphicFramePr>
            <p:nvPr/>
          </p:nvGraphicFramePr>
          <p:xfrm>
            <a:off x="1431" y="572"/>
            <a:ext cx="4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8" name="Equation" r:id="rId5" imgW="787400" imgH="431800" progId="Equation.DSMT4">
                    <p:embed/>
                  </p:oleObj>
                </mc:Choice>
                <mc:Fallback>
                  <p:oleObj name="Equation" r:id="rId5" imgW="787400" imgH="431800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" y="572"/>
                          <a:ext cx="4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606676" y="2243334"/>
            <a:ext cx="4752975" cy="519113"/>
            <a:chOff x="1927" y="1661"/>
            <a:chExt cx="2994" cy="327"/>
          </a:xfrm>
        </p:grpSpPr>
        <p:sp>
          <p:nvSpPr>
            <p:cNvPr id="11287" name="Rectangle 47"/>
            <p:cNvSpPr>
              <a:spLocks noChangeArrowheads="1"/>
            </p:cNvSpPr>
            <p:nvPr/>
          </p:nvSpPr>
          <p:spPr bwMode="auto">
            <a:xfrm>
              <a:off x="1927" y="1661"/>
              <a:ext cx="29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宋体" pitchFamily="2" charset="-122"/>
                </a:rPr>
                <a:t>先证     </a:t>
              </a:r>
              <a:r>
                <a:rPr kumimoji="1" lang="en-US" altLang="zh-CN" sz="2800" b="1" dirty="0" smtClean="0">
                  <a:latin typeface="宋体" pitchFamily="2" charset="-122"/>
                </a:rPr>
                <a:t>,</a:t>
              </a:r>
              <a:r>
                <a:rPr kumimoji="1" lang="zh-CN" altLang="en-US" sz="2800" b="1" dirty="0" smtClean="0">
                  <a:latin typeface="宋体" pitchFamily="2" charset="-122"/>
                </a:rPr>
                <a:t>再证     ．</a:t>
              </a:r>
              <a:endParaRPr kumimoji="1" lang="zh-CN" altLang="en-US" sz="2800" b="1" dirty="0">
                <a:latin typeface="宋体" pitchFamily="2" charset="-122"/>
              </a:endParaRPr>
            </a:p>
          </p:txBody>
        </p:sp>
        <p:graphicFrame>
          <p:nvGraphicFramePr>
            <p:cNvPr id="11270" name="Object 424"/>
            <p:cNvGraphicFramePr>
              <a:graphicFrameLocks noChangeAspect="1"/>
            </p:cNvGraphicFramePr>
            <p:nvPr/>
          </p:nvGraphicFramePr>
          <p:xfrm>
            <a:off x="2472" y="1706"/>
            <a:ext cx="5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9" name="Equation" r:id="rId7" imgW="799753" imgH="431613" progId="Equation.DSMT4">
                    <p:embed/>
                  </p:oleObj>
                </mc:Choice>
                <mc:Fallback>
                  <p:oleObj name="Equation" r:id="rId7" imgW="799753" imgH="431613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706"/>
                          <a:ext cx="5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573059" y="3898917"/>
            <a:ext cx="6842125" cy="519113"/>
            <a:chOff x="657" y="2387"/>
            <a:chExt cx="4310" cy="327"/>
          </a:xfrm>
        </p:grpSpPr>
        <p:sp>
          <p:nvSpPr>
            <p:cNvPr id="11286" name="Text Box 50"/>
            <p:cNvSpPr txBox="1">
              <a:spLocks noChangeArrowheads="1"/>
            </p:cNvSpPr>
            <p:nvPr/>
          </p:nvSpPr>
          <p:spPr bwMode="auto">
            <a:xfrm>
              <a:off x="657" y="2387"/>
              <a:ext cx="43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宋体" pitchFamily="2" charset="-122"/>
                </a:rPr>
                <a:t>则向量组　　　　　 的秩为</a:t>
              </a:r>
              <a:r>
                <a:rPr kumimoji="1" lang="en-US" altLang="zh-CN" sz="2800" b="1" i="1">
                  <a:latin typeface="Times New Roman" pitchFamily="18" charset="0"/>
                </a:rPr>
                <a:t>r</a:t>
              </a:r>
              <a:r>
                <a:rPr kumimoji="1" lang="zh-CN" altLang="en-US" sz="2800" b="1">
                  <a:latin typeface="宋体" pitchFamily="2" charset="-122"/>
                </a:rPr>
                <a:t>，</a:t>
              </a:r>
              <a:r>
                <a:rPr kumimoji="1" lang="zh-CN" altLang="en-US" sz="2800" b="1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1269" name="Object 4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831724"/>
                </p:ext>
              </p:extLst>
            </p:nvPr>
          </p:nvGraphicFramePr>
          <p:xfrm>
            <a:off x="1687" y="2432"/>
            <a:ext cx="11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0" name="Equation" r:id="rId9" imgW="1790640" imgH="431640" progId="Equation.DSMT4">
                    <p:embed/>
                  </p:oleObj>
                </mc:Choice>
                <mc:Fallback>
                  <p:oleObj name="Equation" r:id="rId9" imgW="1790640" imgH="431640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2432"/>
                          <a:ext cx="11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03238" y="4618055"/>
            <a:ext cx="7162800" cy="519112"/>
            <a:chOff x="768" y="1248"/>
            <a:chExt cx="4512" cy="327"/>
          </a:xfrm>
        </p:grpSpPr>
        <p:sp>
          <p:nvSpPr>
            <p:cNvPr id="11285" name="Text Box 39"/>
            <p:cNvSpPr txBox="1">
              <a:spLocks noChangeArrowheads="1"/>
            </p:cNvSpPr>
            <p:nvPr/>
          </p:nvSpPr>
          <p:spPr bwMode="auto">
            <a:xfrm>
              <a:off x="768" y="1248"/>
              <a:ext cx="45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宋体" pitchFamily="2" charset="-122"/>
                </a:rPr>
                <a:t>不妨设          是它的一个极大无关组，</a:t>
              </a:r>
              <a:endParaRPr kumimoji="1"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1268" name="Object 426"/>
            <p:cNvGraphicFramePr>
              <a:graphicFrameLocks noChangeAspect="1"/>
            </p:cNvGraphicFramePr>
            <p:nvPr/>
          </p:nvGraphicFramePr>
          <p:xfrm>
            <a:off x="1533" y="1298"/>
            <a:ext cx="11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1" name="Equation" r:id="rId11" imgW="1777229" imgH="431613" progId="Equation.DSMT4">
                    <p:embed/>
                  </p:oleObj>
                </mc:Choice>
                <mc:Fallback>
                  <p:oleObj name="Equation" r:id="rId11" imgW="1777229" imgH="431613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3" y="1298"/>
                          <a:ext cx="11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574676" y="5338780"/>
            <a:ext cx="7885112" cy="519112"/>
            <a:chOff x="793" y="1570"/>
            <a:chExt cx="4967" cy="327"/>
          </a:xfrm>
        </p:grpSpPr>
        <p:sp>
          <p:nvSpPr>
            <p:cNvPr id="11284" name="Text Box 42"/>
            <p:cNvSpPr txBox="1">
              <a:spLocks noChangeArrowheads="1"/>
            </p:cNvSpPr>
            <p:nvPr/>
          </p:nvSpPr>
          <p:spPr bwMode="auto">
            <a:xfrm>
              <a:off x="793" y="1570"/>
              <a:ext cx="49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/>
                <a:t>于是                   </a:t>
              </a:r>
              <a:r>
                <a:rPr kumimoji="1" lang="zh-CN" altLang="en-US" sz="2800" b="1">
                  <a:latin typeface="宋体" pitchFamily="2" charset="-122"/>
                </a:rPr>
                <a:t>线性无关，</a:t>
              </a:r>
            </a:p>
          </p:txBody>
        </p:sp>
        <p:graphicFrame>
          <p:nvGraphicFramePr>
            <p:cNvPr id="11267" name="Object 427"/>
            <p:cNvGraphicFramePr>
              <a:graphicFrameLocks noChangeAspect="1"/>
            </p:cNvGraphicFramePr>
            <p:nvPr/>
          </p:nvGraphicFramePr>
          <p:xfrm>
            <a:off x="1338" y="1570"/>
            <a:ext cx="11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2" name="Equation" r:id="rId13" imgW="1777229" imgH="431613" progId="Equation.DSMT4">
                    <p:embed/>
                  </p:oleObj>
                </mc:Choice>
                <mc:Fallback>
                  <p:oleObj name="Equation" r:id="rId13" imgW="1777229" imgH="431613" progId="Equation.DSMT4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570"/>
                          <a:ext cx="11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500034" y="3178192"/>
            <a:ext cx="7778750" cy="519113"/>
            <a:chOff x="521" y="2024"/>
            <a:chExt cx="4900" cy="327"/>
          </a:xfrm>
        </p:grpSpPr>
        <p:sp>
          <p:nvSpPr>
            <p:cNvPr id="11283" name="Text Box 35"/>
            <p:cNvSpPr txBox="1">
              <a:spLocks noChangeArrowheads="1"/>
            </p:cNvSpPr>
            <p:nvPr/>
          </p:nvSpPr>
          <p:spPr bwMode="auto">
            <a:xfrm>
              <a:off x="521" y="2024"/>
              <a:ext cx="47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宋体" pitchFamily="2" charset="-122"/>
                </a:rPr>
                <a:t>设</a:t>
              </a:r>
              <a:r>
                <a:rPr kumimoji="1" lang="en-US" altLang="zh-CN" sz="2800" b="1" i="1" dirty="0">
                  <a:latin typeface="Times New Roman" pitchFamily="18" charset="0"/>
                </a:rPr>
                <a:t>A</a:t>
              </a:r>
              <a:r>
                <a:rPr kumimoji="1" lang="zh-CN" altLang="en-US" sz="2800" b="1" dirty="0">
                  <a:latin typeface="宋体" pitchFamily="2" charset="-122"/>
                </a:rPr>
                <a:t>的行向量组为</a:t>
              </a:r>
            </a:p>
          </p:txBody>
        </p:sp>
        <p:graphicFrame>
          <p:nvGraphicFramePr>
            <p:cNvPr id="11266" name="Object 428"/>
            <p:cNvGraphicFramePr>
              <a:graphicFrameLocks noChangeAspect="1"/>
            </p:cNvGraphicFramePr>
            <p:nvPr/>
          </p:nvGraphicFramePr>
          <p:xfrm>
            <a:off x="2381" y="2069"/>
            <a:ext cx="30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3" name="Equation" r:id="rId15" imgW="4826000" imgH="431800" progId="Equation.DSMT4">
                    <p:embed/>
                  </p:oleObj>
                </mc:Choice>
                <mc:Fallback>
                  <p:oleObj name="Equation" r:id="rId15" imgW="4826000" imgH="431800" progId="Equation.DSMT4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069"/>
                          <a:ext cx="30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835696" y="927102"/>
            <a:ext cx="475252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宋体" pitchFamily="2" charset="-122"/>
              </a:rPr>
              <a:t>矩阵的行秩 ＝ 矩阵</a:t>
            </a:r>
            <a:r>
              <a:rPr kumimoji="1" lang="zh-CN" altLang="en-US" sz="2800" b="1" dirty="0">
                <a:latin typeface="宋体" pitchFamily="2" charset="-122"/>
              </a:rPr>
              <a:t>的</a:t>
            </a:r>
            <a:r>
              <a:rPr kumimoji="1" lang="zh-CN" altLang="en-US" sz="2800" b="1" dirty="0" smtClean="0">
                <a:latin typeface="宋体" pitchFamily="2" charset="-122"/>
              </a:rPr>
              <a:t>列秩</a:t>
            </a:r>
            <a:r>
              <a:rPr kumimoji="1" lang="en-US" altLang="zh-CN" sz="2800" b="1" dirty="0" smtClean="0">
                <a:latin typeface="宋体" pitchFamily="2" charset="-122"/>
              </a:rPr>
              <a:t>.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11282" name="WordArt 45"/>
          <p:cNvSpPr>
            <a:spLocks noChangeArrowheads="1" noChangeShapeType="1" noTextEdit="1"/>
          </p:cNvSpPr>
          <p:nvPr/>
        </p:nvSpPr>
        <p:spPr bwMode="auto">
          <a:xfrm>
            <a:off x="152400" y="60325"/>
            <a:ext cx="4637088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二、矩阵的行秩与列秩</a:t>
            </a: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02134" y="907486"/>
            <a:ext cx="12620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命题</a:t>
            </a:r>
            <a:r>
              <a:rPr lang="en-US" altLang="zh-CN" dirty="0" smtClean="0">
                <a:solidFill>
                  <a:srgbClr val="0000FF"/>
                </a:solidFill>
                <a:ea typeface="黑体" pitchFamily="2" charset="-122"/>
              </a:rPr>
              <a:t>2</a:t>
            </a:r>
            <a:endParaRPr lang="zh-CN" altLang="en-US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27" name="Object 424"/>
          <p:cNvGraphicFramePr>
            <a:graphicFrameLocks noChangeAspect="1"/>
          </p:cNvGraphicFramePr>
          <p:nvPr/>
        </p:nvGraphicFramePr>
        <p:xfrm>
          <a:off x="5305425" y="2354258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4" name="Equation" r:id="rId17" imgW="761760" imgH="431640" progId="Equation.DSMT4">
                  <p:embed/>
                </p:oleObj>
              </mc:Choice>
              <mc:Fallback>
                <p:oleObj name="Equation" r:id="rId17" imgW="761760" imgH="43164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2354258"/>
                        <a:ext cx="76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900113" y="1633538"/>
            <a:ext cx="6894512" cy="1600200"/>
            <a:chOff x="793" y="2251"/>
            <a:chExt cx="4343" cy="1008"/>
          </a:xfrm>
        </p:grpSpPr>
        <p:sp>
          <p:nvSpPr>
            <p:cNvPr id="12305" name="Text Box 15"/>
            <p:cNvSpPr txBox="1">
              <a:spLocks noChangeArrowheads="1"/>
            </p:cNvSpPr>
            <p:nvPr/>
          </p:nvSpPr>
          <p:spPr bwMode="auto">
            <a:xfrm>
              <a:off x="793" y="2251"/>
              <a:ext cx="31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即</a:t>
              </a:r>
            </a:p>
          </p:txBody>
        </p:sp>
        <p:graphicFrame>
          <p:nvGraphicFramePr>
            <p:cNvPr id="12293" name="Object 242"/>
            <p:cNvGraphicFramePr>
              <a:graphicFrameLocks noChangeAspect="1"/>
            </p:cNvGraphicFramePr>
            <p:nvPr/>
          </p:nvGraphicFramePr>
          <p:xfrm>
            <a:off x="1247" y="2251"/>
            <a:ext cx="2744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0" name="Equation" r:id="rId3" imgW="4356100" imgH="1600200" progId="Equation.DSMT4">
                    <p:embed/>
                  </p:oleObj>
                </mc:Choice>
                <mc:Fallback>
                  <p:oleObj name="Equation" r:id="rId3" imgW="4356100" imgH="16002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251"/>
                          <a:ext cx="2744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Text Box 18"/>
            <p:cNvSpPr txBox="1">
              <a:spLocks noChangeArrowheads="1"/>
            </p:cNvSpPr>
            <p:nvPr/>
          </p:nvSpPr>
          <p:spPr bwMode="auto">
            <a:xfrm>
              <a:off x="4176" y="2568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800"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</a:rPr>
                <a:t>（2）</a:t>
              </a:r>
            </a:p>
          </p:txBody>
        </p:sp>
      </p:grp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500034" y="3433763"/>
            <a:ext cx="4608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宋体" pitchFamily="2" charset="-122"/>
              </a:rPr>
              <a:t>只有零解</a:t>
            </a:r>
            <a:r>
              <a:rPr kumimoji="1" lang="en-US" altLang="zh-CN" sz="2800" b="1" dirty="0">
                <a:latin typeface="宋体" pitchFamily="2" charset="-122"/>
              </a:rPr>
              <a:t>.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22275" y="928670"/>
            <a:ext cx="9575800" cy="519113"/>
            <a:chOff x="431" y="255"/>
            <a:chExt cx="6032" cy="327"/>
          </a:xfrm>
        </p:grpSpPr>
        <p:graphicFrame>
          <p:nvGraphicFramePr>
            <p:cNvPr id="12292" name="Object 243"/>
            <p:cNvGraphicFramePr>
              <a:graphicFrameLocks noChangeAspect="1"/>
            </p:cNvGraphicFramePr>
            <p:nvPr/>
          </p:nvGraphicFramePr>
          <p:xfrm>
            <a:off x="1701" y="300"/>
            <a:ext cx="24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1" name="Equation" r:id="rId5" imgW="3949700" imgH="431800" progId="Equation.DSMT4">
                    <p:embed/>
                  </p:oleObj>
                </mc:Choice>
                <mc:Fallback>
                  <p:oleObj name="Equation" r:id="rId5" imgW="3949700" imgH="4318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00"/>
                          <a:ext cx="24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3" name="Text Box 33"/>
            <p:cNvSpPr txBox="1">
              <a:spLocks noChangeArrowheads="1"/>
            </p:cNvSpPr>
            <p:nvPr/>
          </p:nvSpPr>
          <p:spPr bwMode="auto">
            <a:xfrm>
              <a:off x="4241" y="255"/>
              <a:ext cx="22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宋体" pitchFamily="2" charset="-122"/>
                </a:rPr>
                <a:t>只有零解</a:t>
              </a:r>
              <a:r>
                <a:rPr kumimoji="1" lang="en-US" altLang="zh-CN" sz="2800" b="1">
                  <a:latin typeface="宋体" pitchFamily="2" charset="-122"/>
                </a:rPr>
                <a:t>.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2304" name="Rectangle 34"/>
            <p:cNvSpPr>
              <a:spLocks noChangeArrowheads="1"/>
            </p:cNvSpPr>
            <p:nvPr/>
          </p:nvSpPr>
          <p:spPr bwMode="auto">
            <a:xfrm>
              <a:off x="431" y="255"/>
              <a:ext cx="28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宋体" pitchFamily="2" charset="-122"/>
                </a:rPr>
                <a:t>所以方程组</a:t>
              </a:r>
            </a:p>
          </p:txBody>
        </p:sp>
      </p:grp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2357422" y="3425825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宋体" pitchFamily="2" charset="-122"/>
              </a:rPr>
              <a:t>由性质</a:t>
            </a:r>
            <a:r>
              <a:rPr kumimoji="1" lang="en-US" altLang="zh-CN" sz="2800" b="1" dirty="0">
                <a:latin typeface="宋体" pitchFamily="2" charset="-122"/>
              </a:rPr>
              <a:t>(1)</a:t>
            </a:r>
            <a:r>
              <a:rPr kumimoji="1" lang="zh-CN" altLang="en-US" sz="2800" b="1" dirty="0">
                <a:latin typeface="宋体" pitchFamily="2" charset="-122"/>
              </a:rPr>
              <a:t>，方程组</a:t>
            </a:r>
            <a:r>
              <a:rPr kumimoji="1" lang="zh-CN" altLang="en-US" sz="2800" b="1" dirty="0"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</a:rPr>
              <a:t>）</a:t>
            </a:r>
            <a:r>
              <a:rPr kumimoji="1" lang="zh-CN" altLang="en-US" sz="2800" b="1" dirty="0">
                <a:latin typeface="宋体" pitchFamily="2" charset="-122"/>
              </a:rPr>
              <a:t>的系数矩阵</a:t>
            </a:r>
            <a:r>
              <a:rPr kumimoji="1" lang="zh-CN" altLang="en-US" sz="2800" b="1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2566" name="Object 244"/>
          <p:cNvGraphicFramePr>
            <a:graphicFrameLocks noChangeAspect="1"/>
          </p:cNvGraphicFramePr>
          <p:nvPr/>
        </p:nvGraphicFramePr>
        <p:xfrm>
          <a:off x="2201863" y="4081463"/>
          <a:ext cx="3340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Equation" r:id="rId7" imgW="3340100" imgH="1600200" progId="Equation.DSMT4">
                  <p:embed/>
                </p:oleObj>
              </mc:Choice>
              <mc:Fallback>
                <p:oleObj name="Equation" r:id="rId7" imgW="3340100" imgH="16002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4081463"/>
                        <a:ext cx="33401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2285984" y="5881688"/>
            <a:ext cx="532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宋体" pitchFamily="2" charset="-122"/>
              </a:rPr>
              <a:t>（未知量的个数）</a:t>
            </a:r>
            <a:r>
              <a:rPr kumimoji="1" lang="en-US" altLang="zh-CN" sz="2800" b="1" dirty="0">
                <a:latin typeface="宋体" pitchFamily="2" charset="-122"/>
              </a:rPr>
              <a:t>.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71472" y="5881688"/>
            <a:ext cx="2879725" cy="519112"/>
            <a:chOff x="476" y="3475"/>
            <a:chExt cx="1814" cy="327"/>
          </a:xfrm>
        </p:grpSpPr>
        <p:sp>
          <p:nvSpPr>
            <p:cNvPr id="12302" name="Rectangle 40"/>
            <p:cNvSpPr>
              <a:spLocks noChangeArrowheads="1"/>
            </p:cNvSpPr>
            <p:nvPr/>
          </p:nvSpPr>
          <p:spPr bwMode="auto">
            <a:xfrm>
              <a:off x="476" y="3475"/>
              <a:ext cx="18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宋体" pitchFamily="2" charset="-122"/>
                </a:rPr>
                <a:t>的行秩</a:t>
              </a:r>
            </a:p>
          </p:txBody>
        </p:sp>
        <p:graphicFrame>
          <p:nvGraphicFramePr>
            <p:cNvPr id="12291" name="Object 245"/>
            <p:cNvGraphicFramePr>
              <a:graphicFrameLocks noChangeAspect="1"/>
            </p:cNvGraphicFramePr>
            <p:nvPr/>
          </p:nvGraphicFramePr>
          <p:xfrm>
            <a:off x="1292" y="3566"/>
            <a:ext cx="3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3" name="Equation" r:id="rId9" imgW="482391" imgH="279279" progId="Equation.DSMT4">
                    <p:embed/>
                  </p:oleObj>
                </mc:Choice>
                <mc:Fallback>
                  <p:oleObj name="Equation" r:id="rId9" imgW="482391" imgH="279279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566"/>
                          <a:ext cx="3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1" name="WordArt 45"/>
          <p:cNvSpPr>
            <a:spLocks noChangeArrowheads="1" noChangeShapeType="1" noTextEdit="1"/>
          </p:cNvSpPr>
          <p:nvPr/>
        </p:nvSpPr>
        <p:spPr bwMode="auto">
          <a:xfrm>
            <a:off x="152400" y="60325"/>
            <a:ext cx="4637088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二、矩阵的行秩与列秩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8" grpId="0"/>
      <p:bldP spid="22565" grpId="0"/>
      <p:bldP spid="225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63" name="Object 422"/>
          <p:cNvGraphicFramePr>
            <a:graphicFrameLocks noChangeAspect="1"/>
          </p:cNvGraphicFramePr>
          <p:nvPr/>
        </p:nvGraphicFramePr>
        <p:xfrm>
          <a:off x="860396" y="2857496"/>
          <a:ext cx="749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" name="Equation" r:id="rId3" imgW="7493000" imgH="431800" progId="Equation.DSMT4">
                  <p:embed/>
                </p:oleObj>
              </mc:Choice>
              <mc:Fallback>
                <p:oleObj name="Equation" r:id="rId3" imgW="7493000" imgH="43180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396" y="2857496"/>
                        <a:ext cx="749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428596" y="3500438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是</a:t>
            </a:r>
            <a:r>
              <a:rPr kumimoji="1" lang="en-US" altLang="zh-CN" sz="2800" b="1" i="1" dirty="0">
                <a:latin typeface="Times New Roman" pitchFamily="18" charset="0"/>
              </a:rPr>
              <a:t>r</a:t>
            </a:r>
            <a:r>
              <a:rPr kumimoji="1" lang="zh-CN" altLang="en-US" sz="2800" b="1" dirty="0">
                <a:latin typeface="Times New Roman" pitchFamily="18" charset="0"/>
              </a:rPr>
              <a:t>个线性无关的行向量，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500034" y="2214554"/>
            <a:ext cx="7129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/>
              <a:t>中一定可以找到</a:t>
            </a:r>
            <a:r>
              <a:rPr kumimoji="1" lang="zh-CN" altLang="en-US" sz="2800" b="1" dirty="0">
                <a:latin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</a:rPr>
              <a:t>r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/>
              <a:t>个线性无关的向量</a:t>
            </a:r>
            <a:r>
              <a:rPr kumimoji="1" lang="en-US" altLang="zh-CN" sz="2800" b="1" dirty="0"/>
              <a:t>.</a:t>
            </a:r>
            <a:endParaRPr kumimoji="1" lang="en-US" altLang="zh-CN" sz="2800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4606" y="1000108"/>
            <a:ext cx="7920038" cy="519112"/>
            <a:chOff x="476" y="391"/>
            <a:chExt cx="4989" cy="327"/>
          </a:xfrm>
        </p:grpSpPr>
        <p:sp>
          <p:nvSpPr>
            <p:cNvPr id="13338" name="Text Box 6"/>
            <p:cNvSpPr txBox="1">
              <a:spLocks noChangeArrowheads="1"/>
            </p:cNvSpPr>
            <p:nvPr/>
          </p:nvSpPr>
          <p:spPr bwMode="auto">
            <a:xfrm>
              <a:off x="476" y="391"/>
              <a:ext cx="49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宋体" pitchFamily="2" charset="-122"/>
                </a:rPr>
                <a:t>从而在矩阵　 的行向量组</a:t>
              </a:r>
              <a:endParaRPr kumimoji="1" lang="zh-CN" altLang="en-US" sz="2800" b="1" dirty="0">
                <a:latin typeface="Times New Roman" pitchFamily="18" charset="0"/>
              </a:endParaRPr>
            </a:p>
          </p:txBody>
        </p:sp>
        <p:graphicFrame>
          <p:nvGraphicFramePr>
            <p:cNvPr id="13320" name="Object 423"/>
            <p:cNvGraphicFramePr>
              <a:graphicFrameLocks noChangeAspect="1"/>
            </p:cNvGraphicFramePr>
            <p:nvPr/>
          </p:nvGraphicFramePr>
          <p:xfrm>
            <a:off x="1701" y="436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" name="Equation" r:id="rId5" imgW="368140" imgH="431613" progId="Equation.DSMT4">
                    <p:embed/>
                  </p:oleObj>
                </mc:Choice>
                <mc:Fallback>
                  <p:oleObj name="Equation" r:id="rId5" imgW="368140" imgH="431613" progId="Equation.DSMT4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436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71" name="Object 424"/>
          <p:cNvGraphicFramePr>
            <a:graphicFrameLocks noChangeAspect="1"/>
          </p:cNvGraphicFramePr>
          <p:nvPr/>
        </p:nvGraphicFramePr>
        <p:xfrm>
          <a:off x="844550" y="1562100"/>
          <a:ext cx="755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" name="Equation" r:id="rId7" imgW="7556400" imgH="431640" progId="Equation.DSMT4">
                  <p:embed/>
                </p:oleObj>
              </mc:Choice>
              <mc:Fallback>
                <p:oleObj name="Equation" r:id="rId7" imgW="7556400" imgH="43164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562100"/>
                        <a:ext cx="755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6448008" y="2220931"/>
            <a:ext cx="136435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/>
              <a:t>不妨设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4700588" y="3500438"/>
            <a:ext cx="5443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则该向量组的延伸组</a:t>
            </a:r>
          </a:p>
        </p:txBody>
      </p:sp>
      <p:graphicFrame>
        <p:nvGraphicFramePr>
          <p:cNvPr id="23577" name="Object 425"/>
          <p:cNvGraphicFramePr>
            <a:graphicFrameLocks noChangeAspect="1"/>
          </p:cNvGraphicFramePr>
          <p:nvPr/>
        </p:nvGraphicFramePr>
        <p:xfrm>
          <a:off x="428596" y="4143380"/>
          <a:ext cx="85725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" name="Equation" r:id="rId9" imgW="8724900" imgH="469900" progId="Equation.DSMT4">
                  <p:embed/>
                </p:oleObj>
              </mc:Choice>
              <mc:Fallback>
                <p:oleObj name="Equation" r:id="rId9" imgW="8724900" imgH="4699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143380"/>
                        <a:ext cx="85725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638469" y="4829196"/>
            <a:ext cx="7034212" cy="519113"/>
            <a:chOff x="1837" y="3249"/>
            <a:chExt cx="4431" cy="327"/>
          </a:xfrm>
        </p:grpSpPr>
        <p:sp>
          <p:nvSpPr>
            <p:cNvPr id="13337" name="Text Box 28"/>
            <p:cNvSpPr txBox="1">
              <a:spLocks noChangeArrowheads="1"/>
            </p:cNvSpPr>
            <p:nvPr/>
          </p:nvSpPr>
          <p:spPr bwMode="auto">
            <a:xfrm>
              <a:off x="1837" y="3249"/>
              <a:ext cx="443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</a:rPr>
                <a:t>于是矩阵</a:t>
              </a:r>
              <a:r>
                <a:rPr kumimoji="1" lang="en-US" altLang="zh-CN" sz="2800" b="1" i="1" dirty="0">
                  <a:latin typeface="Times New Roman" pitchFamily="18" charset="0"/>
                </a:rPr>
                <a:t>A</a:t>
              </a:r>
              <a:r>
                <a:rPr kumimoji="1" lang="zh-CN" altLang="en-US" sz="2800" b="1" dirty="0">
                  <a:latin typeface="Times New Roman" pitchFamily="18" charset="0"/>
                </a:rPr>
                <a:t>的列秩           ．</a:t>
              </a:r>
            </a:p>
          </p:txBody>
        </p:sp>
        <p:graphicFrame>
          <p:nvGraphicFramePr>
            <p:cNvPr id="13319" name="Object 426"/>
            <p:cNvGraphicFramePr>
              <a:graphicFrameLocks noChangeAspect="1"/>
            </p:cNvGraphicFramePr>
            <p:nvPr/>
          </p:nvGraphicFramePr>
          <p:xfrm>
            <a:off x="3696" y="3294"/>
            <a:ext cx="5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4" name="Equation" r:id="rId11" imgW="799753" imgH="431613" progId="Equation.DSMT4">
                    <p:embed/>
                  </p:oleObj>
                </mc:Choice>
                <mc:Fallback>
                  <p:oleObj name="Equation" r:id="rId11" imgW="799753" imgH="431613" progId="Equation.DSMT4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294"/>
                          <a:ext cx="5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81016" y="5559465"/>
            <a:ext cx="6475430" cy="523875"/>
            <a:chOff x="420" y="3572"/>
            <a:chExt cx="2767" cy="330"/>
          </a:xfrm>
        </p:grpSpPr>
        <p:sp>
          <p:nvSpPr>
            <p:cNvPr id="13336" name="Text Box 31"/>
            <p:cNvSpPr txBox="1">
              <a:spLocks noChangeArrowheads="1"/>
            </p:cNvSpPr>
            <p:nvPr/>
          </p:nvSpPr>
          <p:spPr bwMode="auto">
            <a:xfrm>
              <a:off x="420" y="3572"/>
              <a:ext cx="27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800" b="1" dirty="0" smtClean="0">
                  <a:latin typeface="Times New Roman" pitchFamily="18" charset="0"/>
                </a:rPr>
                <a:t>考察</a:t>
              </a:r>
              <a:r>
                <a:rPr kumimoji="1" lang="en-US" altLang="zh-CN" sz="2800" b="1" dirty="0">
                  <a:latin typeface="Times New Roman" pitchFamily="18" charset="0"/>
                </a:rPr>
                <a:t> </a:t>
              </a:r>
              <a:r>
                <a:rPr kumimoji="1" lang="en-US" altLang="zh-CN" sz="2800" b="1" dirty="0" smtClean="0">
                  <a:latin typeface="Times New Roman" pitchFamily="18" charset="0"/>
                </a:rPr>
                <a:t>   </a:t>
              </a:r>
              <a:r>
                <a:rPr kumimoji="1" lang="zh-CN" altLang="en-US" sz="2800" b="1" dirty="0" smtClean="0">
                  <a:latin typeface="Times New Roman" pitchFamily="18" charset="0"/>
                </a:rPr>
                <a:t>，按以上步骤可证           </a:t>
              </a:r>
              <a:r>
                <a:rPr kumimoji="1" lang="en-US" altLang="zh-CN" sz="2800" b="1" dirty="0" smtClean="0">
                  <a:latin typeface="Times New Roman" pitchFamily="18" charset="0"/>
                </a:rPr>
                <a:t>   .</a:t>
              </a:r>
              <a:endParaRPr kumimoji="1" lang="zh-CN" altLang="en-US" sz="2800" b="1" dirty="0">
                <a:latin typeface="Times New Roman" pitchFamily="18" charset="0"/>
              </a:endParaRPr>
            </a:p>
          </p:txBody>
        </p:sp>
        <p:graphicFrame>
          <p:nvGraphicFramePr>
            <p:cNvPr id="13318" name="Object 427"/>
            <p:cNvGraphicFramePr>
              <a:graphicFrameLocks noChangeAspect="1"/>
            </p:cNvGraphicFramePr>
            <p:nvPr/>
          </p:nvGraphicFramePr>
          <p:xfrm>
            <a:off x="2160" y="3587"/>
            <a:ext cx="4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5" name="Equation" r:id="rId13" imgW="761669" imgH="431613" progId="Equation.DSMT4">
                    <p:embed/>
                  </p:oleObj>
                </mc:Choice>
                <mc:Fallback>
                  <p:oleObj name="Equation" r:id="rId13" imgW="761669" imgH="431613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87"/>
                          <a:ext cx="4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881755" y="5564227"/>
            <a:ext cx="2466975" cy="519112"/>
            <a:chOff x="2164" y="3553"/>
            <a:chExt cx="1554" cy="327"/>
          </a:xfrm>
        </p:grpSpPr>
        <p:sp>
          <p:nvSpPr>
            <p:cNvPr id="13335" name="Rectangle 38"/>
            <p:cNvSpPr>
              <a:spLocks noChangeArrowheads="1"/>
            </p:cNvSpPr>
            <p:nvPr/>
          </p:nvSpPr>
          <p:spPr bwMode="auto">
            <a:xfrm>
              <a:off x="2164" y="3553"/>
              <a:ext cx="15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latin typeface="Times New Roman" pitchFamily="18" charset="0"/>
                </a:rPr>
                <a:t>所以           ．</a:t>
              </a:r>
            </a:p>
          </p:txBody>
        </p:sp>
        <p:graphicFrame>
          <p:nvGraphicFramePr>
            <p:cNvPr id="13317" name="Object 428"/>
            <p:cNvGraphicFramePr>
              <a:graphicFrameLocks noChangeAspect="1"/>
            </p:cNvGraphicFramePr>
            <p:nvPr/>
          </p:nvGraphicFramePr>
          <p:xfrm>
            <a:off x="2749" y="3565"/>
            <a:ext cx="5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6" name="Equation" r:id="rId15" imgW="812447" imgH="431613" progId="Equation.DSMT4">
                    <p:embed/>
                  </p:oleObj>
                </mc:Choice>
                <mc:Fallback>
                  <p:oleObj name="Equation" r:id="rId15" imgW="812447" imgH="431613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" y="3565"/>
                          <a:ext cx="5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406444" y="4829196"/>
            <a:ext cx="4259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</a:rPr>
              <a:t>也线性无关．</a:t>
            </a: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527845" y="4572006"/>
            <a:ext cx="1749425" cy="1028700"/>
            <a:chOff x="4241" y="2840"/>
            <a:chExt cx="1102" cy="648"/>
          </a:xfrm>
        </p:grpSpPr>
        <p:sp>
          <p:nvSpPr>
            <p:cNvPr id="13333" name="Rectangle 41"/>
            <p:cNvSpPr>
              <a:spLocks noChangeArrowheads="1"/>
            </p:cNvSpPr>
            <p:nvPr/>
          </p:nvSpPr>
          <p:spPr bwMode="auto">
            <a:xfrm>
              <a:off x="4241" y="3200"/>
              <a:ext cx="11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400" b="1" i="1" dirty="0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400" b="1" dirty="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的列向量</a:t>
              </a:r>
            </a:p>
          </p:txBody>
        </p:sp>
        <p:sp>
          <p:nvSpPr>
            <p:cNvPr id="13334" name="Line 42"/>
            <p:cNvSpPr>
              <a:spLocks noChangeShapeType="1"/>
            </p:cNvSpPr>
            <p:nvPr/>
          </p:nvSpPr>
          <p:spPr bwMode="auto">
            <a:xfrm flipH="1" flipV="1">
              <a:off x="4332" y="2840"/>
              <a:ext cx="271" cy="409"/>
            </a:xfrm>
            <a:prstGeom prst="line">
              <a:avLst/>
            </a:prstGeom>
            <a:noFill/>
            <a:ln w="12700" cap="sq">
              <a:solidFill>
                <a:srgbClr val="0033CC"/>
              </a:solidFill>
              <a:miter lim="800000"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332" name="WordArt 45"/>
          <p:cNvSpPr>
            <a:spLocks noChangeArrowheads="1" noChangeShapeType="1" noTextEdit="1"/>
          </p:cNvSpPr>
          <p:nvPr/>
        </p:nvSpPr>
        <p:spPr bwMode="auto">
          <a:xfrm>
            <a:off x="152400" y="60325"/>
            <a:ext cx="4637088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二、矩阵的行秩与列秩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166834" y="5583277"/>
          <a:ext cx="5143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" name="Equation" r:id="rId17" imgW="228600" imgH="190500" progId="Equation.DSMT4">
                  <p:embed/>
                </p:oleObj>
              </mc:Choice>
              <mc:Fallback>
                <p:oleObj name="Equation" r:id="rId17" imgW="228600" imgH="1905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34" y="5583277"/>
                        <a:ext cx="5143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8073863" y="5907878"/>
            <a:ext cx="90490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/>
      <p:bldP spid="23569" grpId="0"/>
      <p:bldP spid="23573" grpId="0"/>
      <p:bldP spid="23576" grpId="0"/>
      <p:bldP spid="2358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133"/>
          <p:cNvGraphicFramePr>
            <a:graphicFrameLocks noChangeAspect="1"/>
          </p:cNvGraphicFramePr>
          <p:nvPr/>
        </p:nvGraphicFramePr>
        <p:xfrm>
          <a:off x="857224" y="928670"/>
          <a:ext cx="6888184" cy="1726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0" name="Equation" r:id="rId4" imgW="3327400" imgH="838200" progId="Equation.DSMT4">
                  <p:embed/>
                </p:oleObj>
              </mc:Choice>
              <mc:Fallback>
                <p:oleObj name="Equation" r:id="rId4" imgW="3327400" imgH="8382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928670"/>
                        <a:ext cx="6888184" cy="17267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214282" y="857232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子式的性质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434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4307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三、矩阵的性质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20" y="278605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  </a:t>
            </a:r>
            <a:r>
              <a:rPr lang="zh-CN" altLang="en-US" sz="2400" dirty="0" smtClean="0"/>
              <a:t>不妨设</a:t>
            </a:r>
            <a:endParaRPr lang="zh-CN" altLang="en-US" sz="24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285984" y="2571744"/>
          <a:ext cx="2071702" cy="12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" name="Equation" r:id="rId6" imgW="1168400" imgH="711200" progId="Equation.DSMT4">
                  <p:embed/>
                </p:oleObj>
              </mc:Choice>
              <mc:Fallback>
                <p:oleObj name="Equation" r:id="rId6" imgW="1168400" imgH="7112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571744"/>
                        <a:ext cx="2071702" cy="126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42"/>
          <p:cNvGraphicFramePr>
            <a:graphicFrameLocks noChangeAspect="1"/>
          </p:cNvGraphicFramePr>
          <p:nvPr/>
        </p:nvGraphicFramePr>
        <p:xfrm>
          <a:off x="4714876" y="3429000"/>
          <a:ext cx="2714644" cy="1385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2" name="Equation" r:id="rId8" imgW="3111500" imgH="1587500" progId="Equation.DSMT4">
                  <p:embed/>
                </p:oleObj>
              </mc:Choice>
              <mc:Fallback>
                <p:oleObj name="Equation" r:id="rId8" imgW="3111500" imgH="15875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3429000"/>
                        <a:ext cx="2714644" cy="1385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00562" y="2714620"/>
            <a:ext cx="35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由于           ，所以下面齐次线性方程组只有零解</a:t>
            </a:r>
            <a:endParaRPr lang="zh-CN" altLang="en-US" sz="2400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214942" y="2714620"/>
          <a:ext cx="833443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3" name="Equation" r:id="rId10" imgW="444307" imgH="228501" progId="Equation.DSMT4">
                  <p:embed/>
                </p:oleObj>
              </mc:Choice>
              <mc:Fallback>
                <p:oleObj name="Equation" r:id="rId10" imgW="444307" imgH="228501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2714620"/>
                        <a:ext cx="833443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14382" y="4786325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   所包含的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个列向量组成的向量组线性无关。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又因为线性无关的向量组添加分量之后还是线性无关的，所以这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个列向量可以扩充为矩阵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中相应的列向量，并且是线性无关的。同理可证对于含     的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个行向量线性无关。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2071670" y="4786322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4" name="Equation" r:id="rId12" imgW="203112" imgH="228501" progId="Equation.DSMT4">
                  <p:embed/>
                </p:oleObj>
              </mc:Choice>
              <mc:Fallback>
                <p:oleObj name="Equation" r:id="rId12" imgW="203112" imgH="228501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786322"/>
                        <a:ext cx="3810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5572132" y="5929333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5" name="Equation" r:id="rId14" imgW="203112" imgH="228501" progId="Equation.DSMT4">
                  <p:embed/>
                </p:oleObj>
              </mc:Choice>
              <mc:Fallback>
                <p:oleObj name="Equation" r:id="rId14" imgW="203112" imgH="228501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5929333"/>
                        <a:ext cx="3810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8" name="Object 134"/>
          <p:cNvGraphicFramePr>
            <a:graphicFrameLocks noChangeAspect="1"/>
          </p:cNvGraphicFramePr>
          <p:nvPr/>
        </p:nvGraphicFramePr>
        <p:xfrm>
          <a:off x="71406" y="857232"/>
          <a:ext cx="6429420" cy="138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9" name="Equation" r:id="rId4" imgW="2997200" imgH="647700" progId="Equation.DSMT4">
                  <p:embed/>
                </p:oleObj>
              </mc:Choice>
              <mc:Fallback>
                <p:oleObj name="Equation" r:id="rId4" imgW="2997200" imgH="6477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6" y="857232"/>
                        <a:ext cx="6429420" cy="13827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4307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三、矩阵的性质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2143116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下面只证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个列向量线性相关，同理可证行向量线性相关。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2643182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个列向量为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767102"/>
              </p:ext>
            </p:extLst>
          </p:nvPr>
        </p:nvGraphicFramePr>
        <p:xfrm>
          <a:off x="4143372" y="2571744"/>
          <a:ext cx="1785950" cy="1421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0" name="Equation" r:id="rId6" imgW="1180588" imgH="939392" progId="Equation.DSMT4">
                  <p:embed/>
                </p:oleObj>
              </mc:Choice>
              <mc:Fallback>
                <p:oleObj name="Equation" r:id="rId6" imgW="1180588" imgH="939392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2571744"/>
                        <a:ext cx="1785950" cy="14210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1538" y="3929066"/>
            <a:ext cx="7858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阶子式都等于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以这些子式（或其转置）为系数行列式的齐次线性方程组都有非零解，因此所有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阶子式包含的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个列向量（或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个行向量）是线性相关的。特别地，对于上面的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个列向量，可知向量组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826436"/>
              </p:ext>
            </p:extLst>
          </p:nvPr>
        </p:nvGraphicFramePr>
        <p:xfrm>
          <a:off x="2555776" y="4896110"/>
          <a:ext cx="1928826" cy="14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1" name="Equation" r:id="rId8" imgW="1206500" imgH="914400" progId="Equation.DSMT4">
                  <p:embed/>
                </p:oleObj>
              </mc:Choice>
              <mc:Fallback>
                <p:oleObj name="Equation" r:id="rId8" imgW="1206500" imgH="9144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896110"/>
                        <a:ext cx="1928826" cy="14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420970" y="4852395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个向量都是线性相关的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4307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三、矩阵的性质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533406"/>
              </p:ext>
            </p:extLst>
          </p:nvPr>
        </p:nvGraphicFramePr>
        <p:xfrm>
          <a:off x="1428729" y="1575896"/>
          <a:ext cx="4786346" cy="1646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0" name="Equation" r:id="rId4" imgW="2730500" imgH="939800" progId="Equation.DSMT4">
                  <p:embed/>
                </p:oleObj>
              </mc:Choice>
              <mc:Fallback>
                <p:oleObj name="Equation" r:id="rId4" imgW="2730500" imgH="939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9" y="1575896"/>
                        <a:ext cx="4786346" cy="16469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7544" y="1196752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因此，齐次线性方程组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6578" y="393335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是同解的。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3933350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46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53941"/>
              </p:ext>
            </p:extLst>
          </p:nvPr>
        </p:nvGraphicFramePr>
        <p:xfrm>
          <a:off x="1428728" y="3290408"/>
          <a:ext cx="4786346" cy="175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1" name="Equation" r:id="rId6" imgW="2768600" imgH="1016000" progId="Equation.DSMT4">
                  <p:embed/>
                </p:oleObj>
              </mc:Choice>
              <mc:Fallback>
                <p:oleObj name="Equation" r:id="rId6" imgW="2768600" imgH="10160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290408"/>
                        <a:ext cx="4786346" cy="1756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5720" y="4933482"/>
            <a:ext cx="8858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）是从（*）中选取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个方程得到的，使得（*）中其它方程都可以由选出的这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个方程线性表示。由于（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）的系数行列式是一个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阶子式，等于零，因此有非零解，故（*）有非零解，因此（*）系数矩阵中的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个列向量线性相关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028384" y="5860698"/>
            <a:ext cx="90490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54" name="Object 189"/>
          <p:cNvGraphicFramePr>
            <a:graphicFrameLocks noChangeAspect="1"/>
          </p:cNvGraphicFramePr>
          <p:nvPr/>
        </p:nvGraphicFramePr>
        <p:xfrm>
          <a:off x="1479550" y="1341438"/>
          <a:ext cx="590073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Equation" r:id="rId3" imgW="2641600" imgH="609600" progId="Equation.DSMT4">
                  <p:embed/>
                </p:oleObj>
              </mc:Choice>
              <mc:Fallback>
                <p:oleObj name="Equation" r:id="rId3" imgW="2641600" imgH="6096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341438"/>
                        <a:ext cx="5900738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642445"/>
              </p:ext>
            </p:extLst>
          </p:nvPr>
        </p:nvGraphicFramePr>
        <p:xfrm>
          <a:off x="907257" y="2782888"/>
          <a:ext cx="7351712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5" imgW="3301920" imgH="634680" progId="Equation.DSMT4">
                  <p:embed/>
                </p:oleObj>
              </mc:Choice>
              <mc:Fallback>
                <p:oleObj name="Equation" r:id="rId5" imgW="3301920" imgH="6346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257" y="2782888"/>
                        <a:ext cx="7351712" cy="149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6" name="Object 1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083227"/>
              </p:ext>
            </p:extLst>
          </p:nvPr>
        </p:nvGraphicFramePr>
        <p:xfrm>
          <a:off x="928662" y="4187825"/>
          <a:ext cx="7159625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Equation" r:id="rId7" imgW="3327400" imgH="635000" progId="Equation.DSMT4">
                  <p:embed/>
                </p:oleObj>
              </mc:Choice>
              <mc:Fallback>
                <p:oleObj name="Equation" r:id="rId7" imgW="3327400" imgH="6350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187825"/>
                        <a:ext cx="7159625" cy="144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468313" y="1143000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例如</a:t>
            </a:r>
          </a:p>
        </p:txBody>
      </p:sp>
      <p:sp>
        <p:nvSpPr>
          <p:cNvPr id="1536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4307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784986"/>
              </p:ext>
            </p:extLst>
          </p:nvPr>
        </p:nvGraphicFramePr>
        <p:xfrm>
          <a:off x="251619" y="982519"/>
          <a:ext cx="69850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9" name="Equation" r:id="rId3" imgW="2971800" imgH="685800" progId="Equation.DSMT4">
                  <p:embed/>
                </p:oleObj>
              </mc:Choice>
              <mc:Fallback>
                <p:oleObj name="Equation" r:id="rId3" imgW="2971800" imgH="6858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9" y="982519"/>
                        <a:ext cx="6985000" cy="158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683080"/>
              </p:ext>
            </p:extLst>
          </p:nvPr>
        </p:nvGraphicFramePr>
        <p:xfrm>
          <a:off x="217487" y="2565257"/>
          <a:ext cx="8731251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" name="Equation" r:id="rId5" imgW="3835080" imgH="634680" progId="Equation.DSMT4">
                  <p:embed/>
                </p:oleObj>
              </mc:Choice>
              <mc:Fallback>
                <p:oleObj name="Equation" r:id="rId5" imgW="3835080" imgH="6346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" y="2565257"/>
                        <a:ext cx="8731251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059491"/>
              </p:ext>
            </p:extLst>
          </p:nvPr>
        </p:nvGraphicFramePr>
        <p:xfrm>
          <a:off x="1120775" y="4181475"/>
          <a:ext cx="61420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Equation" r:id="rId7" imgW="2666880" imgH="215640" progId="Equation.DSMT4">
                  <p:embed/>
                </p:oleObj>
              </mc:Choice>
              <mc:Fallback>
                <p:oleObj name="Equation" r:id="rId7" imgW="2666880" imgH="2156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4181475"/>
                        <a:ext cx="6142038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4307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三、矩阵的性质</a:t>
            </a:r>
          </a:p>
        </p:txBody>
      </p:sp>
      <p:graphicFrame>
        <p:nvGraphicFramePr>
          <p:cNvPr id="108554" name="Object 189"/>
          <p:cNvGraphicFramePr>
            <a:graphicFrameLocks noChangeAspect="1"/>
          </p:cNvGraphicFramePr>
          <p:nvPr/>
        </p:nvGraphicFramePr>
        <p:xfrm>
          <a:off x="4757738" y="571500"/>
          <a:ext cx="43862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9" imgW="2641600" imgH="609600" progId="Equation.DSMT4">
                  <p:embed/>
                </p:oleObj>
              </mc:Choice>
              <mc:Fallback>
                <p:oleObj name="Equation" r:id="rId9" imgW="2641600" imgH="6096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571500"/>
                        <a:ext cx="4386262" cy="10715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0700" y="1536699"/>
            <a:ext cx="9056785" cy="1384300"/>
            <a:chOff x="179" y="1373"/>
            <a:chExt cx="5919" cy="872"/>
          </a:xfrm>
        </p:grpSpPr>
        <p:sp>
          <p:nvSpPr>
            <p:cNvPr id="1049" name="Text Box 12"/>
            <p:cNvSpPr txBox="1">
              <a:spLocks noChangeArrowheads="1"/>
            </p:cNvSpPr>
            <p:nvPr/>
          </p:nvSpPr>
          <p:spPr bwMode="auto">
            <a:xfrm>
              <a:off x="179" y="1373"/>
              <a:ext cx="5919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 smtClean="0"/>
                <a:t>           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在 </a:t>
              </a:r>
              <a:r>
                <a:rPr lang="en-US" altLang="zh-CN" sz="2800" i="1" dirty="0" err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800" dirty="0" err="1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 i="1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的矩阵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中，任取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行与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列</a:t>
              </a:r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(                     ),</a:t>
              </a:r>
            </a:p>
            <a:p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位于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这些行和列交叉处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的    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个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元素，按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原来的次序所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组</a:t>
              </a:r>
              <a:endParaRPr lang="en-US" altLang="zh-CN" sz="28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成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阶行列式，称为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的一个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800" dirty="0" smtClean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阶子式</a:t>
              </a:r>
              <a:r>
                <a:rPr lang="zh-CN" altLang="en-US" sz="2800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，记作      </a:t>
              </a:r>
              <a:r>
                <a:rPr lang="en-US" altLang="zh-CN" sz="2800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.</a:t>
              </a:r>
              <a:endParaRPr lang="en-US" altLang="zh-C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31" name="Object 436"/>
            <p:cNvGraphicFramePr>
              <a:graphicFrameLocks noChangeAspect="1"/>
            </p:cNvGraphicFramePr>
            <p:nvPr/>
          </p:nvGraphicFramePr>
          <p:xfrm>
            <a:off x="4615" y="1418"/>
            <a:ext cx="121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" name="Equation" r:id="rId3" imgW="863225" imgH="203112" progId="Equation.3">
                    <p:embed/>
                  </p:oleObj>
                </mc:Choice>
                <mc:Fallback>
                  <p:oleObj name="Equation" r:id="rId3" imgW="863225" imgH="203112" progId="Equation.3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" y="1418"/>
                          <a:ext cx="1214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437"/>
            <p:cNvGraphicFramePr>
              <a:graphicFrameLocks noChangeAspect="1"/>
            </p:cNvGraphicFramePr>
            <p:nvPr/>
          </p:nvGraphicFramePr>
          <p:xfrm>
            <a:off x="2841" y="1620"/>
            <a:ext cx="271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" name="Equation" r:id="rId5" imgW="177569" imgH="202936" progId="Equation.3">
                    <p:embed/>
                  </p:oleObj>
                </mc:Choice>
                <mc:Fallback>
                  <p:oleObj name="Equation" r:id="rId5" imgW="177569" imgH="202936" progId="Equation.3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" y="1620"/>
                          <a:ext cx="271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14282" y="785794"/>
            <a:ext cx="14606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黑体" pitchFamily="2" charset="-122"/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子式</a:t>
            </a:r>
            <a:endParaRPr lang="zh-CN" altLang="en-US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000232" y="838186"/>
            <a:ext cx="5541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回忆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：在行列式中，余子式的概念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71406" y="1500174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en-US" altLang="zh-CN" dirty="0">
              <a:solidFill>
                <a:srgbClr val="0000FF"/>
              </a:solidFill>
            </a:endParaRPr>
          </a:p>
        </p:txBody>
      </p:sp>
      <p:graphicFrame>
        <p:nvGraphicFramePr>
          <p:cNvPr id="1030" name="Object 438"/>
          <p:cNvGraphicFramePr>
            <a:graphicFrameLocks noChangeAspect="1"/>
          </p:cNvGraphicFramePr>
          <p:nvPr/>
        </p:nvGraphicFramePr>
        <p:xfrm>
          <a:off x="7143768" y="2428868"/>
          <a:ext cx="4492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Equation" r:id="rId7" imgW="203112" imgH="228501" progId="Equation.3">
                  <p:embed/>
                </p:oleObj>
              </mc:Choice>
              <mc:Fallback>
                <p:oleObj name="Equation" r:id="rId7" imgW="203112" imgH="228501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8" y="2428868"/>
                        <a:ext cx="44926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57158" y="3071810"/>
            <a:ext cx="8364803" cy="1127125"/>
            <a:chOff x="571" y="2504"/>
            <a:chExt cx="4918" cy="710"/>
          </a:xfrm>
        </p:grpSpPr>
        <p:sp>
          <p:nvSpPr>
            <p:cNvPr id="1047" name="Text Box 22"/>
            <p:cNvSpPr txBox="1">
              <a:spLocks noChangeArrowheads="1"/>
            </p:cNvSpPr>
            <p:nvPr/>
          </p:nvSpPr>
          <p:spPr bwMode="auto">
            <a:xfrm>
              <a:off x="571" y="2504"/>
              <a:ext cx="4918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对于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给定的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， </a:t>
              </a:r>
              <a:r>
                <a:rPr lang="en-US" altLang="zh-CN" sz="2800" i="1" dirty="0" err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800" dirty="0" err="1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 i="1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阶的矩阵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不同的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阶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子式共有</a:t>
              </a:r>
              <a:endParaRPr lang="en-US" altLang="zh-CN" sz="2800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    个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1029" name="Object 439"/>
            <p:cNvGraphicFramePr>
              <a:graphicFrameLocks noChangeAspect="1"/>
            </p:cNvGraphicFramePr>
            <p:nvPr/>
          </p:nvGraphicFramePr>
          <p:xfrm>
            <a:off x="655" y="2856"/>
            <a:ext cx="53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" name="Equation" r:id="rId9" imgW="380835" imgH="241195" progId="Equation.3">
                    <p:embed/>
                  </p:oleObj>
                </mc:Choice>
                <mc:Fallback>
                  <p:oleObj name="Equation" r:id="rId9" imgW="380835" imgH="241195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2856"/>
                          <a:ext cx="530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365151" y="4357694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zh-CN" altLang="en-US" dirty="0"/>
              <a:t>，对矩阵</a:t>
            </a:r>
          </a:p>
        </p:txBody>
      </p:sp>
      <p:graphicFrame>
        <p:nvGraphicFramePr>
          <p:cNvPr id="3101" name="Object 440"/>
          <p:cNvGraphicFramePr>
            <a:graphicFrameLocks noChangeAspect="1"/>
          </p:cNvGraphicFramePr>
          <p:nvPr/>
        </p:nvGraphicFramePr>
        <p:xfrm>
          <a:off x="2481288" y="4721245"/>
          <a:ext cx="320198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Equation" r:id="rId11" imgW="1447800" imgH="711200" progId="Equation.3">
                  <p:embed/>
                </p:oleObj>
              </mc:Choice>
              <mc:Fallback>
                <p:oleObj name="Equation" r:id="rId11" imgW="1447800" imgH="7112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88" y="4721245"/>
                        <a:ext cx="3201988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6269063" y="4940318"/>
            <a:ext cx="19700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有一阶子式</a:t>
            </a:r>
          </a:p>
          <a:p>
            <a:r>
              <a:rPr lang="zh-CN" altLang="en-US"/>
              <a:t>     </a:t>
            </a:r>
            <a:r>
              <a:rPr lang="en-US" altLang="zh-CN"/>
              <a:t>12</a:t>
            </a:r>
            <a:r>
              <a:rPr lang="zh-CN" altLang="en-US"/>
              <a:t>个</a:t>
            </a: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6269063" y="4940318"/>
            <a:ext cx="2017713" cy="989012"/>
            <a:chOff x="4105" y="3430"/>
            <a:chExt cx="1271" cy="623"/>
          </a:xfrm>
        </p:grpSpPr>
        <p:sp>
          <p:nvSpPr>
            <p:cNvPr id="1046" name="Text Box 33"/>
            <p:cNvSpPr txBox="1">
              <a:spLocks noChangeArrowheads="1"/>
            </p:cNvSpPr>
            <p:nvPr/>
          </p:nvSpPr>
          <p:spPr bwMode="auto">
            <a:xfrm>
              <a:off x="4105" y="3430"/>
              <a:ext cx="1271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有二阶子式</a:t>
              </a:r>
            </a:p>
            <a:p>
              <a:r>
                <a:rPr lang="zh-CN" altLang="en-US"/>
                <a:t>               个</a:t>
              </a:r>
            </a:p>
          </p:txBody>
        </p:sp>
        <p:graphicFrame>
          <p:nvGraphicFramePr>
            <p:cNvPr id="1028" name="Object 441"/>
            <p:cNvGraphicFramePr>
              <a:graphicFrameLocks noChangeAspect="1"/>
            </p:cNvGraphicFramePr>
            <p:nvPr/>
          </p:nvGraphicFramePr>
          <p:xfrm>
            <a:off x="4161" y="3718"/>
            <a:ext cx="937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" name="Equation" r:id="rId13" imgW="672808" imgH="241195" progId="Equation.3">
                    <p:embed/>
                  </p:oleObj>
                </mc:Choice>
                <mc:Fallback>
                  <p:oleObj name="Equation" r:id="rId13" imgW="672808" imgH="241195" progId="Equation.3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1" y="3718"/>
                          <a:ext cx="937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269063" y="5011755"/>
            <a:ext cx="2017713" cy="989013"/>
            <a:chOff x="4105" y="3430"/>
            <a:chExt cx="1271" cy="623"/>
          </a:xfrm>
        </p:grpSpPr>
        <p:sp>
          <p:nvSpPr>
            <p:cNvPr id="1045" name="Text Box 37"/>
            <p:cNvSpPr txBox="1">
              <a:spLocks noChangeArrowheads="1"/>
            </p:cNvSpPr>
            <p:nvPr/>
          </p:nvSpPr>
          <p:spPr bwMode="auto">
            <a:xfrm>
              <a:off x="4105" y="3430"/>
              <a:ext cx="1271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有三阶子式</a:t>
              </a:r>
            </a:p>
            <a:p>
              <a:r>
                <a:rPr lang="zh-CN" altLang="en-US"/>
                <a:t>               个</a:t>
              </a:r>
            </a:p>
          </p:txBody>
        </p:sp>
        <p:graphicFrame>
          <p:nvGraphicFramePr>
            <p:cNvPr id="1027" name="Object 442"/>
            <p:cNvGraphicFramePr>
              <a:graphicFrameLocks noChangeAspect="1"/>
            </p:cNvGraphicFramePr>
            <p:nvPr/>
          </p:nvGraphicFramePr>
          <p:xfrm>
            <a:off x="4205" y="3718"/>
            <a:ext cx="849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7" name="Equation" r:id="rId15" imgW="609336" imgH="241195" progId="Equation.3">
                    <p:embed/>
                  </p:oleObj>
                </mc:Choice>
                <mc:Fallback>
                  <p:oleObj name="Equation" r:id="rId15" imgW="609336" imgH="241195" progId="Equation.3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3718"/>
                          <a:ext cx="849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6484963" y="5011755"/>
            <a:ext cx="1612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没有四阶</a:t>
            </a:r>
          </a:p>
          <a:p>
            <a:r>
              <a:rPr lang="zh-CN" altLang="en-US"/>
              <a:t>    子式</a:t>
            </a:r>
          </a:p>
        </p:txBody>
      </p:sp>
      <p:sp>
        <p:nvSpPr>
          <p:cNvPr id="104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4307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/>
      <p:bldP spid="3083" grpId="0"/>
      <p:bldP spid="3099" grpId="0"/>
      <p:bldP spid="3104" grpId="0"/>
      <p:bldP spid="31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0"/>
          <p:cNvSpPr>
            <a:spLocks noChangeArrowheads="1"/>
          </p:cNvSpPr>
          <p:nvPr/>
        </p:nvSpPr>
        <p:spPr bwMode="auto">
          <a:xfrm>
            <a:off x="571473" y="2087570"/>
            <a:ext cx="107157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1785940" y="2106629"/>
            <a:ext cx="3215402" cy="531813"/>
            <a:chOff x="2710" y="1997"/>
            <a:chExt cx="2228" cy="335"/>
          </a:xfrm>
        </p:grpSpPr>
        <p:sp>
          <p:nvSpPr>
            <p:cNvPr id="17419" name="Rectangle 64"/>
            <p:cNvSpPr>
              <a:spLocks noChangeArrowheads="1"/>
            </p:cNvSpPr>
            <p:nvPr/>
          </p:nvSpPr>
          <p:spPr bwMode="auto">
            <a:xfrm>
              <a:off x="2710" y="1997"/>
              <a:ext cx="22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 smtClean="0">
                  <a:latin typeface="Times New Roman" pitchFamily="18" charset="0"/>
                </a:rPr>
                <a:t>设                     则</a:t>
              </a:r>
              <a:endParaRPr kumimoji="1" lang="zh-CN" altLang="en-US" sz="2800" b="1" dirty="0">
                <a:latin typeface="Times New Roman" pitchFamily="18" charset="0"/>
              </a:endParaRPr>
            </a:p>
          </p:txBody>
        </p:sp>
        <p:graphicFrame>
          <p:nvGraphicFramePr>
            <p:cNvPr id="17411" name="Object 1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4299141"/>
                </p:ext>
              </p:extLst>
            </p:nvPr>
          </p:nvGraphicFramePr>
          <p:xfrm>
            <a:off x="3078" y="2028"/>
            <a:ext cx="95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9" name="Equation" r:id="rId3" imgW="1511280" imgH="482400" progId="Equation.DSMT4">
                    <p:embed/>
                  </p:oleObj>
                </mc:Choice>
                <mc:Fallback>
                  <p:oleObj name="Equation" r:id="rId3" imgW="1511280" imgH="48240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2028"/>
                          <a:ext cx="95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91" name="Rectangle 67"/>
          <p:cNvSpPr>
            <a:spLocks noChangeArrowheads="1"/>
          </p:cNvSpPr>
          <p:nvPr/>
        </p:nvSpPr>
        <p:spPr bwMode="auto">
          <a:xfrm>
            <a:off x="642938" y="2749567"/>
            <a:ext cx="7872412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spcBef>
                <a:spcPct val="50000"/>
              </a:spcBef>
              <a:buFont typeface="+mj-ea"/>
              <a:buAutoNum type="circleNumDbPlain"/>
              <a:defRPr/>
            </a:pPr>
            <a:r>
              <a:rPr kumimoji="1" lang="en-US" altLang="zh-CN" sz="2800" b="1" dirty="0" smtClean="0">
                <a:latin typeface="Times New Roman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</a:rPr>
              <a:t>的</a:t>
            </a:r>
            <a:r>
              <a:rPr kumimoji="1" lang="zh-CN" altLang="en-US" sz="2800" b="1" dirty="0" smtClean="0">
                <a:latin typeface="Times New Roman" pitchFamily="18" charset="0"/>
              </a:rPr>
              <a:t>任意</a:t>
            </a:r>
            <a:r>
              <a:rPr kumimoji="1" lang="en-US" altLang="zh-CN" sz="2800" b="1" i="1" dirty="0">
                <a:latin typeface="Times New Roman" pitchFamily="18" charset="0"/>
              </a:rPr>
              <a:t>r</a:t>
            </a:r>
            <a:r>
              <a:rPr kumimoji="1" lang="en-US" altLang="zh-CN" sz="2800" b="1" dirty="0">
                <a:latin typeface="Times New Roman" pitchFamily="18" charset="0"/>
              </a:rPr>
              <a:t>+1 </a:t>
            </a:r>
            <a:r>
              <a:rPr kumimoji="1" lang="zh-CN" altLang="en-US" sz="2800" b="1" dirty="0" smtClean="0">
                <a:latin typeface="Times New Roman" pitchFamily="18" charset="0"/>
              </a:rPr>
              <a:t>级</a:t>
            </a:r>
            <a:r>
              <a:rPr kumimoji="1" lang="zh-CN" altLang="en-US" sz="2800" b="1" dirty="0">
                <a:latin typeface="Times New Roman" pitchFamily="18" charset="0"/>
              </a:rPr>
              <a:t>子式全为</a:t>
            </a:r>
            <a:r>
              <a:rPr kumimoji="1" lang="en-US" altLang="zh-CN" sz="2800" b="1" dirty="0">
                <a:latin typeface="Times New Roman" pitchFamily="18" charset="0"/>
              </a:rPr>
              <a:t>0</a:t>
            </a:r>
            <a:r>
              <a:rPr kumimoji="1" lang="zh-CN" altLang="en-US" sz="2800" b="1" dirty="0">
                <a:latin typeface="Times New Roman" pitchFamily="18" charset="0"/>
              </a:rPr>
              <a:t>，即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</a:rPr>
              <a:t>的任意</a:t>
            </a:r>
            <a:r>
              <a:rPr kumimoji="1" lang="en-US" altLang="zh-CN" sz="2800" b="1" i="1" dirty="0">
                <a:latin typeface="Times New Roman" pitchFamily="18" charset="0"/>
              </a:rPr>
              <a:t>r</a:t>
            </a:r>
            <a:r>
              <a:rPr kumimoji="1" lang="en-US" altLang="zh-CN" sz="2800" b="1" dirty="0">
                <a:latin typeface="Times New Roman" pitchFamily="18" charset="0"/>
              </a:rPr>
              <a:t>+1</a:t>
            </a:r>
            <a:r>
              <a:rPr kumimoji="1" lang="zh-CN" altLang="en-US" sz="2800" b="1" dirty="0">
                <a:latin typeface="Times New Roman" pitchFamily="18" charset="0"/>
              </a:rPr>
              <a:t>个行向量都线性相关；并且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marL="514350" indent="-514350">
              <a:spcBef>
                <a:spcPct val="50000"/>
              </a:spcBef>
              <a:buFont typeface="+mj-ea"/>
              <a:buAutoNum type="circleNumDbPlain"/>
              <a:defRPr/>
            </a:pPr>
            <a:r>
              <a:rPr kumimoji="1" lang="zh-CN" altLang="en-US" sz="2800" b="1" dirty="0">
                <a:latin typeface="Times New Roman" pitchFamily="18" charset="0"/>
              </a:rPr>
              <a:t>存在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</a:rPr>
              <a:t>的某个</a:t>
            </a:r>
            <a:r>
              <a:rPr kumimoji="1" lang="en-US" altLang="zh-CN" sz="2800" b="1" i="1" dirty="0">
                <a:latin typeface="Times New Roman" pitchFamily="18" charset="0"/>
              </a:rPr>
              <a:t>r</a:t>
            </a:r>
            <a:r>
              <a:rPr kumimoji="1" lang="zh-CN" altLang="en-US" sz="2800" b="1" dirty="0">
                <a:latin typeface="Times New Roman" pitchFamily="18" charset="0"/>
              </a:rPr>
              <a:t>级子式不为</a:t>
            </a:r>
            <a:r>
              <a:rPr kumimoji="1" lang="en-US" altLang="zh-CN" sz="2800" b="1" dirty="0">
                <a:latin typeface="Times New Roman" pitchFamily="18" charset="0"/>
              </a:rPr>
              <a:t>0</a:t>
            </a:r>
            <a:r>
              <a:rPr kumimoji="1" lang="zh-CN" altLang="en-US" sz="2800" b="1" dirty="0">
                <a:latin typeface="Times New Roman" pitchFamily="18" charset="0"/>
              </a:rPr>
              <a:t>，即存在</a:t>
            </a:r>
            <a:r>
              <a:rPr kumimoji="1" lang="en-US" altLang="zh-CN" sz="2800" b="1" i="1" dirty="0">
                <a:latin typeface="Times New Roman" pitchFamily="18" charset="0"/>
              </a:rPr>
              <a:t>r</a:t>
            </a:r>
            <a:r>
              <a:rPr kumimoji="1" lang="zh-CN" altLang="en-US" sz="2800" b="1" dirty="0">
                <a:latin typeface="Times New Roman" pitchFamily="18" charset="0"/>
              </a:rPr>
              <a:t>个行向量线性无关，所以矩阵的行秩等于</a:t>
            </a:r>
            <a:r>
              <a:rPr kumimoji="1" lang="en-US" altLang="zh-CN" sz="2800" b="1" i="1" dirty="0">
                <a:latin typeface="Times New Roman" pitchFamily="18" charset="0"/>
              </a:rPr>
              <a:t>r</a:t>
            </a:r>
            <a:r>
              <a:rPr kumimoji="1" lang="zh-CN" altLang="en-US" sz="2800" b="1" dirty="0">
                <a:latin typeface="Times New Roman" pitchFamily="18" charset="0"/>
              </a:rPr>
              <a:t>。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</a:rPr>
              <a:t>由于一个矩阵的行秩与列秩相等，因此矩阵的列秩也等于</a:t>
            </a:r>
            <a:r>
              <a:rPr kumimoji="1" lang="en-US" altLang="zh-CN" sz="2800" b="1" i="1" dirty="0">
                <a:latin typeface="Times New Roman" pitchFamily="18" charset="0"/>
              </a:rPr>
              <a:t>r</a:t>
            </a:r>
            <a:r>
              <a:rPr kumimoji="1" lang="zh-CN" altLang="en-US" sz="28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17416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4637088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三、矩阵秩的性质</a:t>
            </a:r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1643042" y="1428736"/>
            <a:ext cx="6097310" cy="523220"/>
          </a:xfrm>
          <a:prstGeom prst="rect">
            <a:avLst/>
          </a:prstGeom>
          <a:noFill/>
          <a:ln w="38100">
            <a:solidFill>
              <a:srgbClr val="FFC000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宋体" pitchFamily="2" charset="-122"/>
              </a:rPr>
              <a:t>矩阵的秩</a:t>
            </a:r>
            <a:r>
              <a:rPr kumimoji="1" lang="en-US" altLang="zh-CN" sz="2800" b="1" dirty="0">
                <a:latin typeface="宋体" pitchFamily="2" charset="-122"/>
              </a:rPr>
              <a:t>=</a:t>
            </a:r>
            <a:r>
              <a:rPr kumimoji="1" lang="zh-CN" altLang="en-US" sz="2800" b="1" dirty="0">
                <a:latin typeface="宋体" pitchFamily="2" charset="-122"/>
              </a:rPr>
              <a:t>矩阵的行秩＝矩阵的列秩．</a:t>
            </a:r>
            <a:r>
              <a:rPr kumimoji="1" lang="zh-CN" altLang="en-US" sz="2800" b="1" dirty="0">
                <a:latin typeface="Times New Roman" pitchFamily="18" charset="0"/>
              </a:rPr>
              <a:t>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58" y="785794"/>
            <a:ext cx="27146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秩的性质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596" y="1428736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/>
          </a:p>
        </p:txBody>
      </p:sp>
      <p:sp>
        <p:nvSpPr>
          <p:cNvPr id="12" name="Rectangle 60"/>
          <p:cNvSpPr>
            <a:spLocks noChangeArrowheads="1"/>
          </p:cNvSpPr>
          <p:nvPr/>
        </p:nvSpPr>
        <p:spPr bwMode="auto">
          <a:xfrm>
            <a:off x="7380312" y="5514099"/>
            <a:ext cx="107157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2669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428728" y="1071545"/>
            <a:ext cx="6697663" cy="554038"/>
            <a:chOff x="793" y="1117"/>
            <a:chExt cx="4219" cy="349"/>
          </a:xfrm>
        </p:grpSpPr>
        <p:sp>
          <p:nvSpPr>
            <p:cNvPr id="18445" name="Text Box 7"/>
            <p:cNvSpPr txBox="1">
              <a:spLocks noChangeArrowheads="1"/>
            </p:cNvSpPr>
            <p:nvPr/>
          </p:nvSpPr>
          <p:spPr bwMode="auto">
            <a:xfrm>
              <a:off x="793" y="1117"/>
              <a:ext cx="42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 smtClean="0">
                  <a:latin typeface="Times New Roman" pitchFamily="18" charset="0"/>
                </a:rPr>
                <a:t>设</a:t>
              </a:r>
              <a:r>
                <a:rPr kumimoji="1" lang="zh-CN" altLang="en-US" sz="2800" b="1" dirty="0">
                  <a:latin typeface="Times New Roman" pitchFamily="18" charset="0"/>
                </a:rPr>
                <a:t>　　　　　 ，</a:t>
              </a:r>
              <a:r>
                <a:rPr kumimoji="1" lang="zh-CN" altLang="en-US" sz="2800" dirty="0">
                  <a:latin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</a:rPr>
                <a:t>则</a:t>
              </a:r>
            </a:p>
          </p:txBody>
        </p:sp>
        <p:graphicFrame>
          <p:nvGraphicFramePr>
            <p:cNvPr id="18437" name="Object 211"/>
            <p:cNvGraphicFramePr>
              <a:graphicFrameLocks noChangeAspect="1"/>
            </p:cNvGraphicFramePr>
            <p:nvPr/>
          </p:nvGraphicFramePr>
          <p:xfrm>
            <a:off x="1153" y="1162"/>
            <a:ext cx="103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4" name="Equation" r:id="rId3" imgW="1637589" imgH="482391" progId="Equation.DSMT4">
                    <p:embed/>
                  </p:oleObj>
                </mc:Choice>
                <mc:Fallback>
                  <p:oleObj name="Equation" r:id="rId3" imgW="1637589" imgH="482391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3" y="1162"/>
                          <a:ext cx="103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121" name="Object 2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242977"/>
              </p:ext>
            </p:extLst>
          </p:nvPr>
        </p:nvGraphicFramePr>
        <p:xfrm>
          <a:off x="2222500" y="1706563"/>
          <a:ext cx="2959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Equation" r:id="rId5" imgW="2958840" imgH="495000" progId="Equation.DSMT4">
                  <p:embed/>
                </p:oleObj>
              </mc:Choice>
              <mc:Fallback>
                <p:oleObj name="Equation" r:id="rId5" imgW="2958840" imgH="4950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706563"/>
                        <a:ext cx="2959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2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058864"/>
              </p:ext>
            </p:extLst>
          </p:nvPr>
        </p:nvGraphicFramePr>
        <p:xfrm>
          <a:off x="2203450" y="2282825"/>
          <a:ext cx="2895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" name="Equation" r:id="rId7" imgW="2895480" imgH="495000" progId="Equation.DSMT4">
                  <p:embed/>
                </p:oleObj>
              </mc:Choice>
              <mc:Fallback>
                <p:oleObj name="Equation" r:id="rId7" imgW="2895480" imgH="4950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2282825"/>
                        <a:ext cx="2895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5553076" y="1676400"/>
            <a:ext cx="2043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降秩矩阵</a:t>
            </a:r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5572133" y="2214554"/>
            <a:ext cx="202420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满秩矩阵</a:t>
            </a:r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8441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4637088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三、矩阵秩的性质</a:t>
            </a:r>
          </a:p>
        </p:txBody>
      </p:sp>
      <p:graphicFrame>
        <p:nvGraphicFramePr>
          <p:cNvPr id="18436" name="Object 214"/>
          <p:cNvGraphicFramePr>
            <a:graphicFrameLocks noChangeAspect="1"/>
          </p:cNvGraphicFramePr>
          <p:nvPr/>
        </p:nvGraphicFramePr>
        <p:xfrm>
          <a:off x="1624013" y="3071813"/>
          <a:ext cx="334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7" name="Equation" r:id="rId9" imgW="3340100" imgH="469900" progId="Equation.DSMT4">
                  <p:embed/>
                </p:oleObj>
              </mc:Choice>
              <mc:Fallback>
                <p:oleObj name="Equation" r:id="rId9" imgW="3340100" imgH="4699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3071813"/>
                        <a:ext cx="3340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81000" y="3643315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证明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可以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通过证明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=0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=0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两个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元齐次方程同解证得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=0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肯定是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=0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的解，。</a:t>
            </a:r>
            <a:br>
              <a:rPr lang="zh-CN" alt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=0 →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=0 →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Ax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=0 →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=0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故两个方程是同解的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7158" y="1071546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8596" y="3071810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/>
          </a:p>
        </p:txBody>
      </p:sp>
      <p:sp>
        <p:nvSpPr>
          <p:cNvPr id="16" name="Rectangle 60"/>
          <p:cNvSpPr>
            <a:spLocks noChangeArrowheads="1"/>
          </p:cNvSpPr>
          <p:nvPr/>
        </p:nvSpPr>
        <p:spPr bwMode="auto">
          <a:xfrm>
            <a:off x="7740352" y="5678747"/>
            <a:ext cx="107157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4" grpId="0"/>
      <p:bldP spid="90131" grpId="0"/>
      <p:bldP spid="2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67"/>
          <p:cNvGraphicFramePr>
            <a:graphicFrameLocks noChangeAspect="1"/>
          </p:cNvGraphicFramePr>
          <p:nvPr/>
        </p:nvGraphicFramePr>
        <p:xfrm>
          <a:off x="966788" y="1143000"/>
          <a:ext cx="82899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Equation" r:id="rId3" imgW="3746500" imgH="254000" progId="Equation.DSMT4">
                  <p:embed/>
                </p:oleObj>
              </mc:Choice>
              <mc:Fallback>
                <p:oleObj name="Equation" r:id="rId3" imgW="3746500" imgH="2540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143000"/>
                        <a:ext cx="8289925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4637088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三、矩阵秩的性质</a:t>
            </a:r>
          </a:p>
        </p:txBody>
      </p:sp>
      <p:graphicFrame>
        <p:nvGraphicFramePr>
          <p:cNvPr id="11" name="Object 168"/>
          <p:cNvGraphicFramePr>
            <a:graphicFrameLocks noGrp="1" noChangeAspect="1"/>
          </p:cNvGraphicFramePr>
          <p:nvPr>
            <p:ph/>
          </p:nvPr>
        </p:nvGraphicFramePr>
        <p:xfrm>
          <a:off x="1960563" y="1905000"/>
          <a:ext cx="61404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Equation" r:id="rId5" imgW="2717800" imgH="241300" progId="Equation.DSMT4">
                  <p:embed/>
                </p:oleObj>
              </mc:Choice>
              <mc:Fallback>
                <p:oleObj name="Equation" r:id="rId5" imgW="2717800" imgH="241300" progId="Equation.DSMT4">
                  <p:embed/>
                  <p:pic>
                    <p:nvPicPr>
                      <p:cNvPr id="0" name="Picture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1905000"/>
                        <a:ext cx="614045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668338" y="1824038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证明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graphicFrame>
        <p:nvGraphicFramePr>
          <p:cNvPr id="13" name="Object 169"/>
          <p:cNvGraphicFramePr>
            <a:graphicFrameLocks noChangeAspect="1"/>
          </p:cNvGraphicFramePr>
          <p:nvPr/>
        </p:nvGraphicFramePr>
        <p:xfrm>
          <a:off x="841375" y="2471738"/>
          <a:ext cx="7043738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" name="Equation" r:id="rId7" imgW="2806700" imgH="1219200" progId="Equation.DSMT4">
                  <p:embed/>
                </p:oleObj>
              </mc:Choice>
              <mc:Fallback>
                <p:oleObj name="Equation" r:id="rId7" imgW="2806700" imgH="1219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471738"/>
                        <a:ext cx="7043738" cy="284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0" y="1142984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6" name="Object 332"/>
          <p:cNvGraphicFramePr>
            <a:graphicFrameLocks noChangeAspect="1"/>
          </p:cNvGraphicFramePr>
          <p:nvPr/>
        </p:nvGraphicFramePr>
        <p:xfrm>
          <a:off x="428596" y="1071546"/>
          <a:ext cx="7712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2" name="Equation" r:id="rId3" imgW="3073400" imgH="406400" progId="Equation.DSMT4">
                  <p:embed/>
                </p:oleObj>
              </mc:Choice>
              <mc:Fallback>
                <p:oleObj name="Equation" r:id="rId3" imgW="3073400" imgH="4064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071546"/>
                        <a:ext cx="77120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333"/>
          <p:cNvGraphicFramePr>
            <a:graphicFrameLocks noChangeAspect="1"/>
          </p:cNvGraphicFramePr>
          <p:nvPr/>
        </p:nvGraphicFramePr>
        <p:xfrm>
          <a:off x="457200" y="2000240"/>
          <a:ext cx="55133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" name="Equation" r:id="rId5" imgW="2197100" imgH="215900" progId="Equation.DSMT4">
                  <p:embed/>
                </p:oleObj>
              </mc:Choice>
              <mc:Fallback>
                <p:oleObj name="Equation" r:id="rId5" imgW="2197100" imgH="2159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00240"/>
                        <a:ext cx="5513388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8" name="Object 3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5644"/>
              </p:ext>
            </p:extLst>
          </p:nvPr>
        </p:nvGraphicFramePr>
        <p:xfrm>
          <a:off x="448013" y="2565723"/>
          <a:ext cx="82931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4" name="Equation" r:id="rId7" imgW="3301920" imgH="215640" progId="Equation.DSMT4">
                  <p:embed/>
                </p:oleObj>
              </mc:Choice>
              <mc:Fallback>
                <p:oleObj name="Equation" r:id="rId7" imgW="3301920" imgH="21564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013" y="2565723"/>
                        <a:ext cx="82931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35"/>
          <p:cNvGraphicFramePr>
            <a:graphicFrameLocks noChangeAspect="1"/>
          </p:cNvGraphicFramePr>
          <p:nvPr/>
        </p:nvGraphicFramePr>
        <p:xfrm>
          <a:off x="433407" y="3732213"/>
          <a:ext cx="6853237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" name="Equation" r:id="rId9" imgW="2730500" imgH="482600" progId="Equation.DSMT4">
                  <p:embed/>
                </p:oleObj>
              </mc:Choice>
              <mc:Fallback>
                <p:oleObj name="Equation" r:id="rId9" imgW="2730500" imgH="4826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07" y="3732213"/>
                        <a:ext cx="6853237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36"/>
          <p:cNvGraphicFramePr>
            <a:graphicFrameLocks noChangeAspect="1"/>
          </p:cNvGraphicFramePr>
          <p:nvPr/>
        </p:nvGraphicFramePr>
        <p:xfrm>
          <a:off x="504845" y="3143250"/>
          <a:ext cx="68532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6" name="Equation" r:id="rId11" imgW="2730500" imgH="215900" progId="Equation.DSMT4">
                  <p:embed/>
                </p:oleObj>
              </mc:Choice>
              <mc:Fallback>
                <p:oleObj name="Equation" r:id="rId11" imgW="2730500" imgH="2159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45" y="3143250"/>
                        <a:ext cx="685323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37"/>
          <p:cNvGraphicFramePr>
            <a:graphicFrameLocks noChangeAspect="1"/>
          </p:cNvGraphicFramePr>
          <p:nvPr/>
        </p:nvGraphicFramePr>
        <p:xfrm>
          <a:off x="428596" y="4970463"/>
          <a:ext cx="66929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7" name="Equation" r:id="rId13" imgW="2667000" imgH="254000" progId="Equation.DSMT4">
                  <p:embed/>
                </p:oleObj>
              </mc:Choice>
              <mc:Fallback>
                <p:oleObj name="Equation" r:id="rId13" imgW="2667000" imgH="2540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970463"/>
                        <a:ext cx="669290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935913" y="4899025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</a:p>
        </p:txBody>
      </p:sp>
      <p:sp>
        <p:nvSpPr>
          <p:cNvPr id="20489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4637088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三、矩阵秩的性质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98475" y="1598611"/>
            <a:ext cx="3951288" cy="584199"/>
            <a:chOff x="385" y="1852"/>
            <a:chExt cx="2489" cy="368"/>
          </a:xfrm>
        </p:grpSpPr>
        <p:sp>
          <p:nvSpPr>
            <p:cNvPr id="79883" name="Text Box 10"/>
            <p:cNvSpPr txBox="1">
              <a:spLocks noChangeArrowheads="1"/>
            </p:cNvSpPr>
            <p:nvPr/>
          </p:nvSpPr>
          <p:spPr bwMode="auto">
            <a:xfrm>
              <a:off x="385" y="1852"/>
              <a:ext cx="63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练习</a:t>
              </a:r>
            </a:p>
          </p:txBody>
        </p:sp>
        <p:sp>
          <p:nvSpPr>
            <p:cNvPr id="79884" name="Text Box 11"/>
            <p:cNvSpPr txBox="1">
              <a:spLocks noChangeArrowheads="1"/>
            </p:cNvSpPr>
            <p:nvPr/>
          </p:nvSpPr>
          <p:spPr bwMode="auto">
            <a:xfrm>
              <a:off x="928" y="1854"/>
              <a:ext cx="19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800000"/>
                  </a:solidFill>
                  <a:latin typeface="Times New Roman" pitchFamily="18" charset="0"/>
                </a:rPr>
                <a:t>(2010</a:t>
              </a:r>
              <a:r>
                <a:rPr lang="zh-CN" altLang="en-US">
                  <a:solidFill>
                    <a:srgbClr val="800000"/>
                  </a:solidFill>
                </a:rPr>
                <a:t>年 数一 </a:t>
              </a:r>
              <a:r>
                <a:rPr lang="en-US" altLang="zh-CN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r>
                <a:rPr lang="zh-CN" altLang="en-US">
                  <a:solidFill>
                    <a:srgbClr val="800000"/>
                  </a:solidFill>
                </a:rPr>
                <a:t>分</a:t>
              </a:r>
              <a:r>
                <a:rPr lang="en-US" altLang="zh-CN">
                  <a:solidFill>
                    <a:srgbClr val="8000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42938" y="2133601"/>
            <a:ext cx="7967661" cy="2554288"/>
            <a:chOff x="476" y="2189"/>
            <a:chExt cx="5019" cy="1609"/>
          </a:xfrm>
        </p:grpSpPr>
        <p:sp>
          <p:nvSpPr>
            <p:cNvPr id="79878" name="Text Box 12"/>
            <p:cNvSpPr txBox="1">
              <a:spLocks noChangeArrowheads="1"/>
            </p:cNvSpPr>
            <p:nvPr/>
          </p:nvSpPr>
          <p:spPr bwMode="auto">
            <a:xfrm>
              <a:off x="476" y="2189"/>
              <a:ext cx="4743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zh-CN" altLang="en-US">
                  <a:latin typeface="Times New Roman" pitchFamily="18" charset="0"/>
                </a:rPr>
                <a:t>设 </a:t>
              </a:r>
              <a:r>
                <a:rPr lang="en-US" altLang="zh-CN" i="1">
                  <a:latin typeface="Times New Roman" pitchFamily="18" charset="0"/>
                </a:rPr>
                <a:t>A</a:t>
              </a:r>
              <a:r>
                <a:rPr lang="zh-CN" altLang="en-US">
                  <a:latin typeface="Times New Roman" pitchFamily="18" charset="0"/>
                </a:rPr>
                <a:t>为</a:t>
              </a:r>
              <a:r>
                <a:rPr lang="en-US" altLang="zh-CN" i="1">
                  <a:latin typeface="Times New Roman" pitchFamily="18" charset="0"/>
                </a:rPr>
                <a:t>m</a:t>
              </a:r>
              <a:r>
                <a:rPr lang="en-US" altLang="zh-CN" sz="2400">
                  <a:latin typeface="Times New Roman" pitchFamily="18" charset="0"/>
                </a:rPr>
                <a:t>×</a:t>
              </a:r>
              <a:r>
                <a:rPr lang="en-US" altLang="zh-CN" i="1">
                  <a:latin typeface="Times New Roman" pitchFamily="18" charset="0"/>
                </a:rPr>
                <a:t>n </a:t>
              </a:r>
              <a:r>
                <a:rPr lang="zh-CN" altLang="en-US">
                  <a:latin typeface="Times New Roman" pitchFamily="18" charset="0"/>
                </a:rPr>
                <a:t>型矩阵，</a:t>
              </a:r>
              <a:r>
                <a:rPr lang="en-US" altLang="zh-CN" i="1">
                  <a:latin typeface="Times New Roman" pitchFamily="18" charset="0"/>
                </a:rPr>
                <a:t>B</a:t>
              </a:r>
              <a:r>
                <a:rPr lang="zh-CN" altLang="en-US">
                  <a:latin typeface="Times New Roman" pitchFamily="18" charset="0"/>
                </a:rPr>
                <a:t>为</a:t>
              </a:r>
              <a:r>
                <a:rPr lang="en-US" altLang="zh-CN" i="1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×</a:t>
              </a:r>
              <a:r>
                <a:rPr lang="en-US" altLang="zh-CN" i="1">
                  <a:latin typeface="Times New Roman" pitchFamily="18" charset="0"/>
                </a:rPr>
                <a:t>m</a:t>
              </a:r>
              <a:r>
                <a:rPr lang="zh-CN" altLang="en-US">
                  <a:latin typeface="Times New Roman" pitchFamily="18" charset="0"/>
                </a:rPr>
                <a:t>型矩阵，</a:t>
              </a:r>
              <a:r>
                <a:rPr lang="en-US" altLang="zh-CN" i="1">
                  <a:latin typeface="Times New Roman" pitchFamily="18" charset="0"/>
                </a:rPr>
                <a:t>E</a:t>
              </a:r>
              <a:r>
                <a:rPr lang="zh-CN" altLang="en-US">
                  <a:latin typeface="Times New Roman" pitchFamily="18" charset="0"/>
                </a:rPr>
                <a:t>为</a:t>
              </a:r>
              <a:r>
                <a:rPr lang="en-US" altLang="zh-CN" i="1">
                  <a:latin typeface="Times New Roman" pitchFamily="18" charset="0"/>
                </a:rPr>
                <a:t>m</a:t>
              </a:r>
              <a:r>
                <a:rPr lang="zh-CN" altLang="en-US">
                  <a:latin typeface="Times New Roman" pitchFamily="18" charset="0"/>
                </a:rPr>
                <a:t>阶</a:t>
              </a:r>
            </a:p>
            <a:p>
              <a:pPr>
                <a:lnSpc>
                  <a:spcPct val="135000"/>
                </a:lnSpc>
              </a:pPr>
              <a:r>
                <a:rPr lang="zh-CN" altLang="en-US">
                  <a:latin typeface="Times New Roman" pitchFamily="18" charset="0"/>
                </a:rPr>
                <a:t>单位矩阵。若</a:t>
              </a:r>
              <a:r>
                <a:rPr lang="en-US" altLang="zh-CN" i="1">
                  <a:latin typeface="Times New Roman" pitchFamily="18" charset="0"/>
                </a:rPr>
                <a:t>AB </a:t>
              </a:r>
              <a:r>
                <a:rPr lang="en-US" altLang="zh-CN">
                  <a:latin typeface="Times New Roman" pitchFamily="18" charset="0"/>
                </a:rPr>
                <a:t>= </a:t>
              </a:r>
              <a:r>
                <a:rPr lang="en-US" altLang="zh-CN" i="1">
                  <a:latin typeface="Times New Roman" pitchFamily="18" charset="0"/>
                </a:rPr>
                <a:t>E</a:t>
              </a:r>
              <a:r>
                <a:rPr lang="zh-CN" altLang="en-US">
                  <a:latin typeface="Times New Roman" pitchFamily="18" charset="0"/>
                </a:rPr>
                <a:t>，则（   ）</a:t>
              </a:r>
            </a:p>
          </p:txBody>
        </p:sp>
        <p:sp>
          <p:nvSpPr>
            <p:cNvPr id="79879" name="Text Box 13"/>
            <p:cNvSpPr txBox="1">
              <a:spLocks noChangeArrowheads="1"/>
            </p:cNvSpPr>
            <p:nvPr/>
          </p:nvSpPr>
          <p:spPr bwMode="auto">
            <a:xfrm>
              <a:off x="512" y="3022"/>
              <a:ext cx="26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(A)  </a:t>
              </a:r>
              <a:r>
                <a:rPr lang="en-US" altLang="zh-CN" dirty="0" smtClean="0">
                  <a:latin typeface="Times New Roman" pitchFamily="18" charset="0"/>
                </a:rPr>
                <a:t>R(</a:t>
              </a:r>
              <a:r>
                <a:rPr lang="en-US" altLang="zh-CN" i="1" dirty="0" smtClean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)=</a:t>
              </a:r>
              <a:r>
                <a:rPr lang="en-US" altLang="zh-CN" i="1" dirty="0">
                  <a:latin typeface="Times New Roman" pitchFamily="18" charset="0"/>
                </a:rPr>
                <a:t>m</a:t>
              </a:r>
              <a:r>
                <a:rPr lang="en-US" altLang="zh-CN" dirty="0">
                  <a:latin typeface="Times New Roman" pitchFamily="18" charset="0"/>
                </a:rPr>
                <a:t>, R(</a:t>
              </a:r>
              <a:r>
                <a:rPr lang="en-US" altLang="zh-CN" i="1" dirty="0" smtClean="0">
                  <a:latin typeface="Times New Roman" pitchFamily="18" charset="0"/>
                </a:rPr>
                <a:t>B</a:t>
              </a:r>
              <a:r>
                <a:rPr lang="en-US" altLang="zh-CN" dirty="0">
                  <a:latin typeface="Times New Roman" pitchFamily="18" charset="0"/>
                </a:rPr>
                <a:t>)=</a:t>
              </a:r>
              <a:r>
                <a:rPr lang="en-US" altLang="zh-CN" i="1" dirty="0">
                  <a:latin typeface="Times New Roman" pitchFamily="18" charset="0"/>
                </a:rPr>
                <a:t>m</a:t>
              </a:r>
              <a:r>
                <a:rPr lang="zh-CN" altLang="en-US" dirty="0">
                  <a:latin typeface="Times New Roman" pitchFamily="18" charset="0"/>
                </a:rPr>
                <a:t>；</a:t>
              </a:r>
            </a:p>
          </p:txBody>
        </p:sp>
        <p:sp>
          <p:nvSpPr>
            <p:cNvPr id="79880" name="Text Box 16"/>
            <p:cNvSpPr txBox="1">
              <a:spLocks noChangeArrowheads="1"/>
            </p:cNvSpPr>
            <p:nvPr/>
          </p:nvSpPr>
          <p:spPr bwMode="auto">
            <a:xfrm>
              <a:off x="2971" y="3012"/>
              <a:ext cx="252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(B) R(</a:t>
              </a:r>
              <a:r>
                <a:rPr lang="en-US" altLang="zh-CN" i="1" dirty="0" smtClean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)=</a:t>
              </a:r>
              <a:r>
                <a:rPr lang="en-US" altLang="zh-CN" i="1" dirty="0">
                  <a:latin typeface="Times New Roman" pitchFamily="18" charset="0"/>
                </a:rPr>
                <a:t>m</a:t>
              </a:r>
              <a:r>
                <a:rPr lang="en-US" altLang="zh-CN" dirty="0">
                  <a:latin typeface="Times New Roman" pitchFamily="18" charset="0"/>
                </a:rPr>
                <a:t>, R(</a:t>
              </a:r>
              <a:r>
                <a:rPr lang="en-US" altLang="zh-CN" i="1" dirty="0" smtClean="0">
                  <a:latin typeface="Times New Roman" pitchFamily="18" charset="0"/>
                </a:rPr>
                <a:t>B</a:t>
              </a:r>
              <a:r>
                <a:rPr lang="en-US" altLang="zh-CN" dirty="0">
                  <a:latin typeface="Times New Roman" pitchFamily="18" charset="0"/>
                </a:rPr>
                <a:t>)=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  <a:r>
                <a:rPr lang="zh-CN" altLang="en-US" dirty="0">
                  <a:latin typeface="Times New Roman" pitchFamily="18" charset="0"/>
                </a:rPr>
                <a:t>；</a:t>
              </a:r>
            </a:p>
          </p:txBody>
        </p:sp>
        <p:sp>
          <p:nvSpPr>
            <p:cNvPr id="79881" name="Text Box 17"/>
            <p:cNvSpPr txBox="1">
              <a:spLocks noChangeArrowheads="1"/>
            </p:cNvSpPr>
            <p:nvPr/>
          </p:nvSpPr>
          <p:spPr bwMode="auto">
            <a:xfrm>
              <a:off x="521" y="3430"/>
              <a:ext cx="25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(C) </a:t>
              </a:r>
              <a:r>
                <a:rPr lang="en-US" altLang="zh-CN" dirty="0" smtClean="0">
                  <a:latin typeface="Times New Roman" pitchFamily="18" charset="0"/>
                </a:rPr>
                <a:t> R(</a:t>
              </a:r>
              <a:r>
                <a:rPr lang="en-US" altLang="zh-CN" i="1" dirty="0" smtClean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)=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  <a:r>
                <a:rPr lang="en-US" altLang="zh-CN" dirty="0">
                  <a:latin typeface="Times New Roman" pitchFamily="18" charset="0"/>
                </a:rPr>
                <a:t>, R(</a:t>
              </a:r>
              <a:r>
                <a:rPr lang="en-US" altLang="zh-CN" i="1" dirty="0" smtClean="0">
                  <a:latin typeface="Times New Roman" pitchFamily="18" charset="0"/>
                </a:rPr>
                <a:t>B</a:t>
              </a:r>
              <a:r>
                <a:rPr lang="en-US" altLang="zh-CN" dirty="0">
                  <a:latin typeface="Times New Roman" pitchFamily="18" charset="0"/>
                </a:rPr>
                <a:t>)=</a:t>
              </a:r>
              <a:r>
                <a:rPr lang="en-US" altLang="zh-CN" i="1" dirty="0">
                  <a:latin typeface="Times New Roman" pitchFamily="18" charset="0"/>
                </a:rPr>
                <a:t>m</a:t>
              </a:r>
              <a:r>
                <a:rPr lang="zh-CN" altLang="en-US" dirty="0">
                  <a:latin typeface="Times New Roman" pitchFamily="18" charset="0"/>
                </a:rPr>
                <a:t>；</a:t>
              </a:r>
            </a:p>
          </p:txBody>
        </p:sp>
        <p:sp>
          <p:nvSpPr>
            <p:cNvPr id="79882" name="Text Box 18"/>
            <p:cNvSpPr txBox="1">
              <a:spLocks noChangeArrowheads="1"/>
            </p:cNvSpPr>
            <p:nvPr/>
          </p:nvSpPr>
          <p:spPr bwMode="auto">
            <a:xfrm>
              <a:off x="2969" y="3430"/>
              <a:ext cx="248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(D) R(</a:t>
              </a:r>
              <a:r>
                <a:rPr lang="en-US" altLang="zh-CN" i="1" dirty="0" smtClean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)=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  <a:r>
                <a:rPr lang="en-US" altLang="zh-CN" dirty="0">
                  <a:latin typeface="Times New Roman" pitchFamily="18" charset="0"/>
                </a:rPr>
                <a:t>, R(</a:t>
              </a:r>
              <a:r>
                <a:rPr lang="en-US" altLang="zh-CN" i="1" dirty="0" smtClean="0">
                  <a:latin typeface="Times New Roman" pitchFamily="18" charset="0"/>
                </a:rPr>
                <a:t>B</a:t>
              </a:r>
              <a:r>
                <a:rPr lang="en-US" altLang="zh-CN" dirty="0">
                  <a:latin typeface="Times New Roman" pitchFamily="18" charset="0"/>
                </a:rPr>
                <a:t>)=</a:t>
              </a:r>
              <a:r>
                <a:rPr lang="en-US" altLang="zh-CN" i="1" dirty="0">
                  <a:latin typeface="Times New Roman" pitchFamily="18" charset="0"/>
                </a:rPr>
                <a:t>n</a:t>
              </a:r>
              <a:r>
                <a:rPr lang="zh-CN" altLang="en-US" dirty="0">
                  <a:latin typeface="Times New Roman" pitchFamily="18" charset="0"/>
                </a:rPr>
                <a:t>；</a:t>
              </a:r>
            </a:p>
          </p:txBody>
        </p:sp>
      </p:grpSp>
      <p:sp>
        <p:nvSpPr>
          <p:cNvPr id="79876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4637088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三、矩阵秩的性质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29256" y="2857496"/>
            <a:ext cx="3571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357158" y="714356"/>
            <a:ext cx="22813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黑体" pitchFamily="2" charset="-122"/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初等变换</a:t>
            </a:r>
            <a:endParaRPr lang="zh-CN" altLang="en-US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1514" name="Text Box 7"/>
          <p:cNvSpPr txBox="1">
            <a:spLocks noChangeArrowheads="1"/>
          </p:cNvSpPr>
          <p:nvPr/>
        </p:nvSpPr>
        <p:spPr bwMode="auto">
          <a:xfrm>
            <a:off x="500034" y="1214422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en-US" altLang="zh-CN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515" name="Text Box 8"/>
          <p:cNvSpPr txBox="1">
            <a:spLocks noChangeArrowheads="1"/>
          </p:cNvSpPr>
          <p:nvPr/>
        </p:nvSpPr>
        <p:spPr bwMode="auto">
          <a:xfrm>
            <a:off x="1458922" y="1214422"/>
            <a:ext cx="447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对矩阵进行的如下三种变换</a:t>
            </a:r>
          </a:p>
        </p:txBody>
      </p:sp>
      <p:sp>
        <p:nvSpPr>
          <p:cNvPr id="21516" name="Text Box 9"/>
          <p:cNvSpPr txBox="1">
            <a:spLocks noChangeArrowheads="1"/>
          </p:cNvSpPr>
          <p:nvPr/>
        </p:nvSpPr>
        <p:spPr bwMode="auto">
          <a:xfrm>
            <a:off x="530195" y="1719247"/>
            <a:ext cx="34387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对调</a:t>
            </a:r>
            <a:r>
              <a:rPr lang="zh-CN" altLang="en-US" dirty="0"/>
              <a:t>两行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</p:txBody>
      </p:sp>
      <p:grpSp>
        <p:nvGrpSpPr>
          <p:cNvPr id="21517" name="Group 14"/>
          <p:cNvGrpSpPr>
            <a:grpSpLocks/>
          </p:cNvGrpSpPr>
          <p:nvPr/>
        </p:nvGrpSpPr>
        <p:grpSpPr bwMode="auto">
          <a:xfrm>
            <a:off x="530195" y="2222486"/>
            <a:ext cx="7632701" cy="584201"/>
            <a:chOff x="839" y="1661"/>
            <a:chExt cx="4808" cy="368"/>
          </a:xfrm>
        </p:grpSpPr>
        <p:sp>
          <p:nvSpPr>
            <p:cNvPr id="21527" name="Text Box 10"/>
            <p:cNvSpPr txBox="1">
              <a:spLocks noChangeArrowheads="1"/>
            </p:cNvSpPr>
            <p:nvPr/>
          </p:nvSpPr>
          <p:spPr bwMode="auto">
            <a:xfrm>
              <a:off x="839" y="1661"/>
              <a:ext cx="480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514350" indent="-514350">
                <a:buFont typeface="+mj-ea"/>
                <a:buAutoNum type="circleNumDbPlain" startAt="2"/>
              </a:pPr>
              <a:r>
                <a:rPr lang="zh-CN" altLang="en-US" dirty="0" smtClean="0"/>
                <a:t>以</a:t>
              </a:r>
              <a:r>
                <a:rPr lang="zh-CN" altLang="en-US" dirty="0"/>
                <a:t>数        乘以某一行</a:t>
              </a:r>
              <a:r>
                <a:rPr lang="en-US" altLang="zh-CN" dirty="0"/>
                <a:t>(</a:t>
              </a:r>
              <a:r>
                <a:rPr lang="zh-CN" altLang="en-US" dirty="0"/>
                <a:t>列</a:t>
              </a:r>
              <a:r>
                <a:rPr lang="en-US" altLang="zh-CN" dirty="0"/>
                <a:t>)</a:t>
              </a:r>
              <a:r>
                <a:rPr lang="zh-CN" altLang="en-US" dirty="0"/>
                <a:t>的所有元素；</a:t>
              </a:r>
            </a:p>
          </p:txBody>
        </p:sp>
        <p:graphicFrame>
          <p:nvGraphicFramePr>
            <p:cNvPr id="21512" name="Object 345"/>
            <p:cNvGraphicFramePr>
              <a:graphicFrameLocks noChangeAspect="1"/>
            </p:cNvGraphicFramePr>
            <p:nvPr/>
          </p:nvGraphicFramePr>
          <p:xfrm>
            <a:off x="1761" y="1746"/>
            <a:ext cx="49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8" name="Equation" r:id="rId3" imgW="355138" imgH="177569" progId="Equation.3">
                    <p:embed/>
                  </p:oleObj>
                </mc:Choice>
                <mc:Fallback>
                  <p:oleObj name="Equation" r:id="rId3" imgW="355138" imgH="177569" progId="Equation.3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1" y="1746"/>
                          <a:ext cx="499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530195" y="3254359"/>
            <a:ext cx="840807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>
              <a:buFont typeface="+mj-ea"/>
              <a:buAutoNum type="circleNumDbPlain" startAt="3"/>
            </a:pPr>
            <a:r>
              <a:rPr lang="zh-CN" altLang="en-US" dirty="0" smtClean="0"/>
              <a:t>某</a:t>
            </a:r>
            <a:r>
              <a:rPr lang="zh-CN" altLang="en-US" dirty="0"/>
              <a:t>一行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的所有元素的</a:t>
            </a:r>
            <a:r>
              <a:rPr lang="en-US" altLang="zh-CN" i="1" dirty="0">
                <a:latin typeface="Times New Roman" pitchFamily="18" charset="0"/>
              </a:rPr>
              <a:t>k</a:t>
            </a:r>
            <a:r>
              <a:rPr lang="zh-CN" altLang="en-US" dirty="0"/>
              <a:t>倍加到另一行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  对应</a:t>
            </a:r>
            <a:r>
              <a:rPr lang="zh-CN" altLang="en-US" dirty="0"/>
              <a:t>元素上；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30195" y="4319293"/>
            <a:ext cx="543719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称为矩阵的</a:t>
            </a: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初等行</a:t>
            </a:r>
            <a:r>
              <a:rPr lang="en-US" altLang="zh-CN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列</a:t>
            </a:r>
            <a:r>
              <a:rPr lang="en-US" altLang="zh-CN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变换</a:t>
            </a:r>
            <a:r>
              <a:rPr lang="en-US" altLang="zh-CN" dirty="0"/>
              <a:t>.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428596" y="5053027"/>
            <a:ext cx="89162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初等行变换和初等列变换统称为矩阵的</a:t>
            </a: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初等变换</a:t>
            </a:r>
            <a:r>
              <a:rPr lang="en-US" altLang="zh-CN" dirty="0"/>
              <a:t>.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3678208" y="1714488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对调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1071538" y="2714620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数乘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3357554" y="3767143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倍加</a:t>
            </a:r>
          </a:p>
        </p:txBody>
      </p:sp>
      <p:graphicFrame>
        <p:nvGraphicFramePr>
          <p:cNvPr id="118810" name="Object 346"/>
          <p:cNvGraphicFramePr>
            <a:graphicFrameLocks noChangeAspect="1"/>
          </p:cNvGraphicFramePr>
          <p:nvPr/>
        </p:nvGraphicFramePr>
        <p:xfrm>
          <a:off x="4714876" y="1785926"/>
          <a:ext cx="22907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9" name="Equation" r:id="rId5" imgW="1028254" imgH="241195" progId="Equation.3">
                  <p:embed/>
                </p:oleObj>
              </mc:Choice>
              <mc:Fallback>
                <p:oleObj name="Equation" r:id="rId5" imgW="1028254" imgH="241195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1785926"/>
                        <a:ext cx="2290763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1" name="Object 347"/>
          <p:cNvGraphicFramePr>
            <a:graphicFrameLocks noChangeAspect="1"/>
          </p:cNvGraphicFramePr>
          <p:nvPr/>
        </p:nvGraphicFramePr>
        <p:xfrm>
          <a:off x="2071670" y="2786058"/>
          <a:ext cx="29400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0" name="Equation" r:id="rId7" imgW="1320227" imgH="241195" progId="Equation.3">
                  <p:embed/>
                </p:oleObj>
              </mc:Choice>
              <mc:Fallback>
                <p:oleObj name="Equation" r:id="rId7" imgW="1320227" imgH="241195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786058"/>
                        <a:ext cx="29400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2" name="Object 348"/>
          <p:cNvGraphicFramePr>
            <a:graphicFrameLocks noChangeAspect="1"/>
          </p:cNvGraphicFramePr>
          <p:nvPr/>
        </p:nvGraphicFramePr>
        <p:xfrm>
          <a:off x="4357686" y="3819532"/>
          <a:ext cx="21494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1" name="Equation" r:id="rId9" imgW="965200" imgH="241300" progId="Equation.3">
                  <p:embed/>
                </p:oleObj>
              </mc:Choice>
              <mc:Fallback>
                <p:oleObj name="Equation" r:id="rId9" imgW="965200" imgH="2413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3819532"/>
                        <a:ext cx="214947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24" name="Group 33"/>
          <p:cNvGrpSpPr>
            <a:grpSpLocks/>
          </p:cNvGrpSpPr>
          <p:nvPr/>
        </p:nvGrpSpPr>
        <p:grpSpPr bwMode="auto">
          <a:xfrm>
            <a:off x="428596" y="5572140"/>
            <a:ext cx="7515226" cy="585787"/>
            <a:chOff x="818" y="3566"/>
            <a:chExt cx="4734" cy="369"/>
          </a:xfrm>
        </p:grpSpPr>
        <p:graphicFrame>
          <p:nvGraphicFramePr>
            <p:cNvPr id="21509" name="Object 349"/>
            <p:cNvGraphicFramePr>
              <a:graphicFrameLocks noChangeAspect="1"/>
            </p:cNvGraphicFramePr>
            <p:nvPr/>
          </p:nvGraphicFramePr>
          <p:xfrm>
            <a:off x="818" y="3598"/>
            <a:ext cx="44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2" name="Equation" r:id="rId11" imgW="317362" imgH="228501" progId="Equation.3">
                    <p:embed/>
                  </p:oleObj>
                </mc:Choice>
                <mc:Fallback>
                  <p:oleObj name="Equation" r:id="rId11" imgW="317362" imgH="228501" progId="Equation.3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3598"/>
                          <a:ext cx="445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6" name="Text Box 30"/>
            <p:cNvSpPr txBox="1">
              <a:spLocks noChangeArrowheads="1"/>
            </p:cNvSpPr>
            <p:nvPr/>
          </p:nvSpPr>
          <p:spPr bwMode="auto">
            <a:xfrm>
              <a:off x="1202" y="3566"/>
              <a:ext cx="435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经过初等变换得到      </a:t>
              </a:r>
              <a:r>
                <a:rPr lang="en-US" altLang="zh-CN" dirty="0"/>
                <a:t>,</a:t>
              </a:r>
              <a:r>
                <a:rPr lang="zh-CN" altLang="en-US" dirty="0" smtClean="0"/>
                <a:t>记作               </a:t>
              </a:r>
              <a:r>
                <a:rPr lang="en-US" altLang="zh-CN" dirty="0"/>
                <a:t>.</a:t>
              </a:r>
            </a:p>
          </p:txBody>
        </p:sp>
        <p:graphicFrame>
          <p:nvGraphicFramePr>
            <p:cNvPr id="21510" name="Object 350"/>
            <p:cNvGraphicFramePr>
              <a:graphicFrameLocks noChangeAspect="1"/>
            </p:cNvGraphicFramePr>
            <p:nvPr/>
          </p:nvGraphicFramePr>
          <p:xfrm>
            <a:off x="3272" y="3614"/>
            <a:ext cx="44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3" name="Equation" r:id="rId13" imgW="317362" imgH="228501" progId="Equation.3">
                    <p:embed/>
                  </p:oleObj>
                </mc:Choice>
                <mc:Fallback>
                  <p:oleObj name="Equation" r:id="rId13" imgW="317362" imgH="228501" progId="Equation.3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2" y="3614"/>
                          <a:ext cx="445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351"/>
            <p:cNvGraphicFramePr>
              <a:graphicFrameLocks noChangeAspect="1"/>
            </p:cNvGraphicFramePr>
            <p:nvPr/>
          </p:nvGraphicFramePr>
          <p:xfrm>
            <a:off x="4257" y="3614"/>
            <a:ext cx="113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4" name="Equation" r:id="rId15" imgW="812447" imgH="228501" progId="Equation.3">
                    <p:embed/>
                  </p:oleObj>
                </mc:Choice>
                <mc:Fallback>
                  <p:oleObj name="Equation" r:id="rId15" imgW="812447" imgH="228501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" y="3614"/>
                          <a:ext cx="1139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5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四、矩阵的初等变换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64" name="Object 688"/>
          <p:cNvGraphicFramePr>
            <a:graphicFrameLocks noGrp="1" noChangeAspect="1"/>
          </p:cNvGraphicFramePr>
          <p:nvPr>
            <p:ph/>
          </p:nvPr>
        </p:nvGraphicFramePr>
        <p:xfrm>
          <a:off x="611188" y="1127125"/>
          <a:ext cx="3170237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8" name="Equation" r:id="rId3" imgW="1447800" imgH="711200" progId="Equation.DSMT4">
                  <p:embed/>
                </p:oleObj>
              </mc:Choice>
              <mc:Fallback>
                <p:oleObj name="Equation" r:id="rId3" imgW="1447800" imgH="711200" progId="Equation.DSMT4">
                  <p:embed/>
                  <p:pic>
                    <p:nvPicPr>
                      <p:cNvPr id="0" name="Picture 18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7125"/>
                        <a:ext cx="3170237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4"/>
          <p:cNvSpPr txBox="1">
            <a:spLocks noChangeArrowheads="1"/>
          </p:cNvSpPr>
          <p:nvPr/>
        </p:nvSpPr>
        <p:spPr bwMode="auto">
          <a:xfrm>
            <a:off x="352401" y="785794"/>
            <a:ext cx="8002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851275" y="1487488"/>
            <a:ext cx="1008063" cy="407987"/>
            <a:chOff x="2925" y="618"/>
            <a:chExt cx="635" cy="257"/>
          </a:xfrm>
        </p:grpSpPr>
        <p:graphicFrame>
          <p:nvGraphicFramePr>
            <p:cNvPr id="22543" name="Object 689"/>
            <p:cNvGraphicFramePr>
              <a:graphicFrameLocks noChangeAspect="1"/>
            </p:cNvGraphicFramePr>
            <p:nvPr/>
          </p:nvGraphicFramePr>
          <p:xfrm>
            <a:off x="2957" y="618"/>
            <a:ext cx="54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9" name="Equation" r:id="rId5" imgW="457002" imgH="215806" progId="Equation.3">
                    <p:embed/>
                  </p:oleObj>
                </mc:Choice>
                <mc:Fallback>
                  <p:oleObj name="Equation" r:id="rId5" imgW="457002" imgH="215806" progId="Equation.3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7" y="618"/>
                          <a:ext cx="544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6" name="Line 11"/>
            <p:cNvSpPr>
              <a:spLocks noChangeShapeType="1"/>
            </p:cNvSpPr>
            <p:nvPr/>
          </p:nvSpPr>
          <p:spPr bwMode="auto">
            <a:xfrm>
              <a:off x="2925" y="875"/>
              <a:ext cx="63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1869" name="Object 690"/>
          <p:cNvGraphicFramePr>
            <a:graphicFrameLocks noChangeAspect="1"/>
          </p:cNvGraphicFramePr>
          <p:nvPr/>
        </p:nvGraphicFramePr>
        <p:xfrm>
          <a:off x="4953000" y="1147763"/>
          <a:ext cx="2587625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0" name="Equation" r:id="rId7" imgW="1180588" imgH="710891" progId="Equation.3">
                  <p:embed/>
                </p:oleObj>
              </mc:Choice>
              <mc:Fallback>
                <p:oleObj name="Equation" r:id="rId7" imgW="1180588" imgH="710891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7763"/>
                        <a:ext cx="2587625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07950" y="2998788"/>
            <a:ext cx="1008063" cy="793750"/>
            <a:chOff x="1066" y="1706"/>
            <a:chExt cx="635" cy="500"/>
          </a:xfrm>
        </p:grpSpPr>
        <p:graphicFrame>
          <p:nvGraphicFramePr>
            <p:cNvPr id="22541" name="Object 691"/>
            <p:cNvGraphicFramePr>
              <a:graphicFrameLocks noChangeAspect="1"/>
            </p:cNvGraphicFramePr>
            <p:nvPr/>
          </p:nvGraphicFramePr>
          <p:xfrm>
            <a:off x="1105" y="1706"/>
            <a:ext cx="51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1" name="Equation" r:id="rId9" imgW="431613" imgH="215806" progId="Equation.3">
                    <p:embed/>
                  </p:oleObj>
                </mc:Choice>
                <mc:Fallback>
                  <p:oleObj name="Equation" r:id="rId9" imgW="431613" imgH="215806" progId="Equation.3">
                    <p:embed/>
                    <p:pic>
                      <p:nvPicPr>
                        <p:cNvPr id="0" name="Picture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5" y="1706"/>
                          <a:ext cx="514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5" name="Line 16"/>
            <p:cNvSpPr>
              <a:spLocks noChangeShapeType="1"/>
            </p:cNvSpPr>
            <p:nvPr/>
          </p:nvSpPr>
          <p:spPr bwMode="auto">
            <a:xfrm>
              <a:off x="1066" y="1963"/>
              <a:ext cx="63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2542" name="Object 692"/>
            <p:cNvGraphicFramePr>
              <a:graphicFrameLocks noChangeAspect="1"/>
            </p:cNvGraphicFramePr>
            <p:nvPr/>
          </p:nvGraphicFramePr>
          <p:xfrm>
            <a:off x="1156" y="1933"/>
            <a:ext cx="42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2" name="Equation" r:id="rId11" imgW="355446" imgH="228501" progId="Equation.3">
                    <p:embed/>
                  </p:oleObj>
                </mc:Choice>
                <mc:Fallback>
                  <p:oleObj name="Equation" r:id="rId11" imgW="355446" imgH="228501" progId="Equation.3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933"/>
                          <a:ext cx="423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875" name="Object 693"/>
          <p:cNvGraphicFramePr>
            <a:graphicFrameLocks noChangeAspect="1"/>
          </p:cNvGraphicFramePr>
          <p:nvPr/>
        </p:nvGraphicFramePr>
        <p:xfrm>
          <a:off x="1187450" y="2711450"/>
          <a:ext cx="261620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3" name="Equation" r:id="rId13" imgW="1193800" imgH="711200" progId="Equation.3">
                  <p:embed/>
                </p:oleObj>
              </mc:Choice>
              <mc:Fallback>
                <p:oleObj name="Equation" r:id="rId13" imgW="1193800" imgH="711200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11450"/>
                        <a:ext cx="2616200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51275" y="3000375"/>
            <a:ext cx="1008063" cy="431800"/>
            <a:chOff x="2925" y="1571"/>
            <a:chExt cx="635" cy="272"/>
          </a:xfrm>
        </p:grpSpPr>
        <p:graphicFrame>
          <p:nvGraphicFramePr>
            <p:cNvPr id="22540" name="Object 694"/>
            <p:cNvGraphicFramePr>
              <a:graphicFrameLocks noChangeAspect="1"/>
            </p:cNvGraphicFramePr>
            <p:nvPr/>
          </p:nvGraphicFramePr>
          <p:xfrm>
            <a:off x="3010" y="1571"/>
            <a:ext cx="4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4" name="Equation" r:id="rId15" imgW="381000" imgH="228600" progId="Equation.3">
                    <p:embed/>
                  </p:oleObj>
                </mc:Choice>
                <mc:Fallback>
                  <p:oleObj name="Equation" r:id="rId15" imgW="381000" imgH="228600" progId="Equation.3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0" y="1571"/>
                          <a:ext cx="453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4" name="Line 22"/>
            <p:cNvSpPr>
              <a:spLocks noChangeShapeType="1"/>
            </p:cNvSpPr>
            <p:nvPr/>
          </p:nvSpPr>
          <p:spPr bwMode="auto">
            <a:xfrm>
              <a:off x="2925" y="1827"/>
              <a:ext cx="63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1881" name="Object 695"/>
          <p:cNvGraphicFramePr>
            <a:graphicFrameLocks noChangeAspect="1"/>
          </p:cNvGraphicFramePr>
          <p:nvPr/>
        </p:nvGraphicFramePr>
        <p:xfrm>
          <a:off x="4932363" y="2711450"/>
          <a:ext cx="261620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5" name="Equation" r:id="rId17" imgW="1193800" imgH="711200" progId="Equation.3">
                  <p:embed/>
                </p:oleObj>
              </mc:Choice>
              <mc:Fallback>
                <p:oleObj name="Equation" r:id="rId17" imgW="1193800" imgH="71120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711450"/>
                        <a:ext cx="2616200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7380288" y="2927350"/>
            <a:ext cx="1052512" cy="660400"/>
            <a:chOff x="4649" y="1525"/>
            <a:chExt cx="663" cy="416"/>
          </a:xfrm>
        </p:grpSpPr>
        <p:grpSp>
          <p:nvGrpSpPr>
            <p:cNvPr id="22570" name="Group 29"/>
            <p:cNvGrpSpPr>
              <a:grpSpLocks/>
            </p:cNvGrpSpPr>
            <p:nvPr/>
          </p:nvGrpSpPr>
          <p:grpSpPr bwMode="auto">
            <a:xfrm>
              <a:off x="4649" y="1525"/>
              <a:ext cx="504" cy="334"/>
              <a:chOff x="1429" y="3051"/>
              <a:chExt cx="504" cy="334"/>
            </a:xfrm>
          </p:grpSpPr>
          <p:sp>
            <p:nvSpPr>
              <p:cNvPr id="22571" name="Line 26"/>
              <p:cNvSpPr>
                <a:spLocks noChangeShapeType="1"/>
              </p:cNvSpPr>
              <p:nvPr/>
            </p:nvSpPr>
            <p:spPr bwMode="auto">
              <a:xfrm>
                <a:off x="1519" y="3385"/>
                <a:ext cx="363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2" name="Line 27"/>
              <p:cNvSpPr>
                <a:spLocks noChangeShapeType="1"/>
              </p:cNvSpPr>
              <p:nvPr/>
            </p:nvSpPr>
            <p:spPr bwMode="auto">
              <a:xfrm>
                <a:off x="1519" y="3339"/>
                <a:ext cx="363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3" name="Text Box 28"/>
              <p:cNvSpPr txBox="1">
                <a:spLocks noChangeArrowheads="1"/>
              </p:cNvSpPr>
              <p:nvPr/>
            </p:nvSpPr>
            <p:spPr bwMode="auto">
              <a:xfrm>
                <a:off x="1429" y="3051"/>
                <a:ext cx="50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F51A03"/>
                    </a:solidFill>
                  </a:rPr>
                  <a:t>记作</a:t>
                </a:r>
                <a:endParaRPr lang="zh-CN" altLang="en-US" sz="2400" dirty="0">
                  <a:solidFill>
                    <a:srgbClr val="F51A03"/>
                  </a:solidFill>
                </a:endParaRPr>
              </a:p>
            </p:txBody>
          </p:sp>
        </p:grpSp>
        <p:graphicFrame>
          <p:nvGraphicFramePr>
            <p:cNvPr id="22539" name="Object 696"/>
            <p:cNvGraphicFramePr>
              <a:graphicFrameLocks noChangeAspect="1"/>
            </p:cNvGraphicFramePr>
            <p:nvPr/>
          </p:nvGraphicFramePr>
          <p:xfrm>
            <a:off x="5084" y="1713"/>
            <a:ext cx="22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6" name="Equation" r:id="rId19" imgW="164885" imgH="164885" progId="Equation.3">
                    <p:embed/>
                  </p:oleObj>
                </mc:Choice>
                <mc:Fallback>
                  <p:oleObj name="Equation" r:id="rId19" imgW="164885" imgH="164885" progId="Equation.3">
                    <p:embed/>
                    <p:pic>
                      <p:nvPicPr>
                        <p:cNvPr id="0" name="Picture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" y="1713"/>
                          <a:ext cx="228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8388424" y="2643182"/>
            <a:ext cx="677108" cy="1785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行阶梯型</a:t>
            </a:r>
          </a:p>
        </p:txBody>
      </p:sp>
      <p:sp>
        <p:nvSpPr>
          <p:cNvPr id="121888" name="Line 32"/>
          <p:cNvSpPr>
            <a:spLocks noChangeShapeType="1"/>
          </p:cNvSpPr>
          <p:nvPr/>
        </p:nvSpPr>
        <p:spPr bwMode="auto">
          <a:xfrm>
            <a:off x="5038725" y="3194050"/>
            <a:ext cx="469900" cy="20638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5508625" y="3214688"/>
            <a:ext cx="0" cy="504825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21890" name="Line 34"/>
          <p:cNvSpPr>
            <a:spLocks noChangeShapeType="1"/>
          </p:cNvSpPr>
          <p:nvPr/>
        </p:nvSpPr>
        <p:spPr bwMode="auto">
          <a:xfrm>
            <a:off x="5508625" y="3719513"/>
            <a:ext cx="19431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79388" y="4416425"/>
            <a:ext cx="1008062" cy="742950"/>
            <a:chOff x="113" y="2398"/>
            <a:chExt cx="635" cy="468"/>
          </a:xfrm>
        </p:grpSpPr>
        <p:graphicFrame>
          <p:nvGraphicFramePr>
            <p:cNvPr id="22538" name="Object 697"/>
            <p:cNvGraphicFramePr>
              <a:graphicFrameLocks noChangeAspect="1"/>
            </p:cNvGraphicFramePr>
            <p:nvPr/>
          </p:nvGraphicFramePr>
          <p:xfrm>
            <a:off x="198" y="2398"/>
            <a:ext cx="453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7" name="Equation" r:id="rId21" imgW="380835" imgH="393529" progId="Equation.3">
                    <p:embed/>
                  </p:oleObj>
                </mc:Choice>
                <mc:Fallback>
                  <p:oleObj name="Equation" r:id="rId21" imgW="380835" imgH="393529" progId="Equation.3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" y="2398"/>
                          <a:ext cx="453" cy="4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9" name="Line 39"/>
            <p:cNvSpPr>
              <a:spLocks noChangeShapeType="1"/>
            </p:cNvSpPr>
            <p:nvPr/>
          </p:nvSpPr>
          <p:spPr bwMode="auto">
            <a:xfrm>
              <a:off x="113" y="2824"/>
              <a:ext cx="63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1897" name="Object 698"/>
          <p:cNvGraphicFramePr>
            <a:graphicFrameLocks noChangeAspect="1"/>
          </p:cNvGraphicFramePr>
          <p:nvPr/>
        </p:nvGraphicFramePr>
        <p:xfrm>
          <a:off x="1217613" y="4351338"/>
          <a:ext cx="292258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8" name="Equation" r:id="rId23" imgW="1333500" imgH="711200" progId="Equation.3">
                  <p:embed/>
                </p:oleObj>
              </mc:Choice>
              <mc:Fallback>
                <p:oleObj name="Equation" r:id="rId23" imgW="1333500" imgH="711200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4351338"/>
                        <a:ext cx="2922587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8" name="Line 42"/>
          <p:cNvSpPr>
            <a:spLocks noChangeShapeType="1"/>
          </p:cNvSpPr>
          <p:nvPr/>
        </p:nvSpPr>
        <p:spPr bwMode="auto">
          <a:xfrm>
            <a:off x="5076825" y="2711450"/>
            <a:ext cx="0" cy="503238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140200" y="4667250"/>
            <a:ext cx="1008063" cy="407988"/>
            <a:chOff x="2925" y="1578"/>
            <a:chExt cx="635" cy="257"/>
          </a:xfrm>
        </p:grpSpPr>
        <p:graphicFrame>
          <p:nvGraphicFramePr>
            <p:cNvPr id="22537" name="Object 699"/>
            <p:cNvGraphicFramePr>
              <a:graphicFrameLocks noChangeAspect="1"/>
            </p:cNvGraphicFramePr>
            <p:nvPr/>
          </p:nvGraphicFramePr>
          <p:xfrm>
            <a:off x="3017" y="1578"/>
            <a:ext cx="43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9" name="公式" r:id="rId25" imgW="368140" imgH="215806" progId="Equation.3">
                    <p:embed/>
                  </p:oleObj>
                </mc:Choice>
                <mc:Fallback>
                  <p:oleObj name="公式" r:id="rId25" imgW="368140" imgH="215806" progId="Equation.3">
                    <p:embed/>
                    <p:pic>
                      <p:nvPicPr>
                        <p:cNvPr id="0" name="Picture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1578"/>
                          <a:ext cx="438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8" name="Line 45"/>
            <p:cNvSpPr>
              <a:spLocks noChangeShapeType="1"/>
            </p:cNvSpPr>
            <p:nvPr/>
          </p:nvSpPr>
          <p:spPr bwMode="auto">
            <a:xfrm>
              <a:off x="2925" y="1827"/>
              <a:ext cx="63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1902" name="Object 700"/>
          <p:cNvGraphicFramePr>
            <a:graphicFrameLocks noChangeAspect="1"/>
          </p:cNvGraphicFramePr>
          <p:nvPr/>
        </p:nvGraphicFramePr>
        <p:xfrm>
          <a:off x="5148263" y="4260850"/>
          <a:ext cx="272732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0" name="Equation" r:id="rId27" imgW="1244600" imgH="838200" progId="Equation.3">
                  <p:embed/>
                </p:oleObj>
              </mc:Choice>
              <mc:Fallback>
                <p:oleObj name="Equation" r:id="rId27" imgW="1244600" imgH="838200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260850"/>
                        <a:ext cx="272732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03" name="Line 47"/>
          <p:cNvSpPr>
            <a:spLocks noChangeShapeType="1"/>
          </p:cNvSpPr>
          <p:nvPr/>
        </p:nvSpPr>
        <p:spPr bwMode="auto">
          <a:xfrm>
            <a:off x="5254625" y="4943475"/>
            <a:ext cx="469900" cy="20638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904" name="Line 48"/>
          <p:cNvSpPr>
            <a:spLocks noChangeShapeType="1"/>
          </p:cNvSpPr>
          <p:nvPr/>
        </p:nvSpPr>
        <p:spPr bwMode="auto">
          <a:xfrm>
            <a:off x="5724525" y="4964113"/>
            <a:ext cx="0" cy="504825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21905" name="Line 49"/>
          <p:cNvSpPr>
            <a:spLocks noChangeShapeType="1"/>
          </p:cNvSpPr>
          <p:nvPr/>
        </p:nvSpPr>
        <p:spPr bwMode="auto">
          <a:xfrm>
            <a:off x="5724525" y="5468938"/>
            <a:ext cx="19431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906" name="Line 50"/>
          <p:cNvSpPr>
            <a:spLocks noChangeShapeType="1"/>
          </p:cNvSpPr>
          <p:nvPr/>
        </p:nvSpPr>
        <p:spPr bwMode="auto">
          <a:xfrm>
            <a:off x="5292725" y="4367213"/>
            <a:ext cx="0" cy="596900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7812088" y="4727575"/>
            <a:ext cx="1081087" cy="660400"/>
            <a:chOff x="4649" y="1525"/>
            <a:chExt cx="681" cy="416"/>
          </a:xfrm>
        </p:grpSpPr>
        <p:grpSp>
          <p:nvGrpSpPr>
            <p:cNvPr id="22564" name="Group 52"/>
            <p:cNvGrpSpPr>
              <a:grpSpLocks/>
            </p:cNvGrpSpPr>
            <p:nvPr/>
          </p:nvGrpSpPr>
          <p:grpSpPr bwMode="auto">
            <a:xfrm>
              <a:off x="4649" y="1525"/>
              <a:ext cx="504" cy="334"/>
              <a:chOff x="1429" y="3051"/>
              <a:chExt cx="504" cy="334"/>
            </a:xfrm>
          </p:grpSpPr>
          <p:sp>
            <p:nvSpPr>
              <p:cNvPr id="22565" name="Line 53"/>
              <p:cNvSpPr>
                <a:spLocks noChangeShapeType="1"/>
              </p:cNvSpPr>
              <p:nvPr/>
            </p:nvSpPr>
            <p:spPr bwMode="auto">
              <a:xfrm>
                <a:off x="1519" y="3385"/>
                <a:ext cx="363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6" name="Line 54"/>
              <p:cNvSpPr>
                <a:spLocks noChangeShapeType="1"/>
              </p:cNvSpPr>
              <p:nvPr/>
            </p:nvSpPr>
            <p:spPr bwMode="auto">
              <a:xfrm>
                <a:off x="1519" y="3339"/>
                <a:ext cx="363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7" name="Text Box 55"/>
              <p:cNvSpPr txBox="1">
                <a:spLocks noChangeArrowheads="1"/>
              </p:cNvSpPr>
              <p:nvPr/>
            </p:nvSpPr>
            <p:spPr bwMode="auto">
              <a:xfrm>
                <a:off x="1429" y="3051"/>
                <a:ext cx="50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F51A03"/>
                    </a:solidFill>
                  </a:rPr>
                  <a:t>记作</a:t>
                </a:r>
                <a:endParaRPr lang="zh-CN" altLang="en-US" sz="2400" dirty="0">
                  <a:solidFill>
                    <a:srgbClr val="F51A03"/>
                  </a:solidFill>
                </a:endParaRPr>
              </a:p>
            </p:txBody>
          </p:sp>
        </p:grpSp>
        <p:graphicFrame>
          <p:nvGraphicFramePr>
            <p:cNvPr id="22536" name="Object 701"/>
            <p:cNvGraphicFramePr>
              <a:graphicFrameLocks noChangeAspect="1"/>
            </p:cNvGraphicFramePr>
            <p:nvPr/>
          </p:nvGraphicFramePr>
          <p:xfrm>
            <a:off x="5067" y="1713"/>
            <a:ext cx="26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61" name="Equation" r:id="rId29" imgW="190335" imgH="164957" progId="Equation.3">
                    <p:embed/>
                  </p:oleObj>
                </mc:Choice>
                <mc:Fallback>
                  <p:oleObj name="Equation" r:id="rId29" imgW="190335" imgH="164957" progId="Equation.3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7" y="1713"/>
                          <a:ext cx="263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913" name="Text Box 57"/>
          <p:cNvSpPr txBox="1">
            <a:spLocks noChangeArrowheads="1"/>
          </p:cNvSpPr>
          <p:nvPr/>
        </p:nvSpPr>
        <p:spPr bwMode="auto">
          <a:xfrm>
            <a:off x="5715008" y="5877272"/>
            <a:ext cx="1928826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行最简型</a:t>
            </a:r>
          </a:p>
        </p:txBody>
      </p:sp>
      <p:sp>
        <p:nvSpPr>
          <p:cNvPr id="22563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四、矩阵的初等变换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1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2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1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8" grpId="0" animBg="1"/>
      <p:bldP spid="121889" grpId="0" animBg="1"/>
      <p:bldP spid="121890" grpId="0" animBg="1"/>
      <p:bldP spid="121898" grpId="0" animBg="1"/>
      <p:bldP spid="121903" grpId="0" animBg="1"/>
      <p:bldP spid="121904" grpId="0" animBg="1"/>
      <p:bldP spid="121905" grpId="0" animBg="1"/>
      <p:bldP spid="12190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770668" y="1170390"/>
            <a:ext cx="1141978" cy="1693212"/>
            <a:chOff x="2608" y="2408"/>
            <a:chExt cx="635" cy="929"/>
          </a:xfrm>
        </p:grpSpPr>
        <p:graphicFrame>
          <p:nvGraphicFramePr>
            <p:cNvPr id="23559" name="Object 444"/>
            <p:cNvGraphicFramePr>
              <a:graphicFrameLocks noChangeAspect="1"/>
            </p:cNvGraphicFramePr>
            <p:nvPr/>
          </p:nvGraphicFramePr>
          <p:xfrm>
            <a:off x="2616" y="2408"/>
            <a:ext cx="58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59" name="Equation" r:id="rId3" imgW="495085" imgH="228501" progId="Equation.3">
                    <p:embed/>
                  </p:oleObj>
                </mc:Choice>
                <mc:Fallback>
                  <p:oleObj name="Equation" r:id="rId3" imgW="495085" imgH="228501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2408"/>
                          <a:ext cx="58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5" name="Line 8"/>
            <p:cNvSpPr>
              <a:spLocks noChangeShapeType="1"/>
            </p:cNvSpPr>
            <p:nvPr/>
          </p:nvSpPr>
          <p:spPr bwMode="auto">
            <a:xfrm>
              <a:off x="2608" y="2870"/>
              <a:ext cx="63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3560" name="Object 445"/>
            <p:cNvGraphicFramePr>
              <a:graphicFrameLocks noChangeAspect="1"/>
            </p:cNvGraphicFramePr>
            <p:nvPr/>
          </p:nvGraphicFramePr>
          <p:xfrm>
            <a:off x="2616" y="2614"/>
            <a:ext cx="58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0" name="Equation" r:id="rId5" imgW="495085" imgH="228501" progId="Equation.3">
                    <p:embed/>
                  </p:oleObj>
                </mc:Choice>
                <mc:Fallback>
                  <p:oleObj name="Equation" r:id="rId5" imgW="495085" imgH="228501" progId="Equation.3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2614"/>
                          <a:ext cx="58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446"/>
            <p:cNvGraphicFramePr>
              <a:graphicFrameLocks noChangeAspect="1"/>
            </p:cNvGraphicFramePr>
            <p:nvPr/>
          </p:nvGraphicFramePr>
          <p:xfrm>
            <a:off x="2617" y="2840"/>
            <a:ext cx="6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1" name="Equation" r:id="rId7" imgW="508000" imgH="228600" progId="Equation.3">
                    <p:embed/>
                  </p:oleObj>
                </mc:Choice>
                <mc:Fallback>
                  <p:oleObj name="Equation" r:id="rId7" imgW="508000" imgH="228600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7" y="2840"/>
                          <a:ext cx="6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447"/>
            <p:cNvGraphicFramePr>
              <a:graphicFrameLocks noChangeAspect="1"/>
            </p:cNvGraphicFramePr>
            <p:nvPr/>
          </p:nvGraphicFramePr>
          <p:xfrm>
            <a:off x="2617" y="3065"/>
            <a:ext cx="61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2" name="Equation" r:id="rId9" imgW="520700" imgH="228600" progId="Equation.3">
                    <p:embed/>
                  </p:oleObj>
                </mc:Choice>
                <mc:Fallback>
                  <p:oleObj name="Equation" r:id="rId9" imgW="520700" imgH="228600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7" y="3065"/>
                          <a:ext cx="61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17" name="Object 4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234512"/>
              </p:ext>
            </p:extLst>
          </p:nvPr>
        </p:nvGraphicFramePr>
        <p:xfrm>
          <a:off x="5178347" y="1081114"/>
          <a:ext cx="2757804" cy="214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3" name="Equation" r:id="rId11" imgW="914400" imgH="711200" progId="Equation.3">
                  <p:embed/>
                </p:oleObj>
              </mc:Choice>
              <mc:Fallback>
                <p:oleObj name="Equation" r:id="rId11" imgW="914400" imgH="7112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347" y="1081114"/>
                        <a:ext cx="2757804" cy="2145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4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460024"/>
              </p:ext>
            </p:extLst>
          </p:nvPr>
        </p:nvGraphicFramePr>
        <p:xfrm>
          <a:off x="4923696" y="3365948"/>
          <a:ext cx="22510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" name="Equation" r:id="rId13" imgW="952087" imgH="482391" progId="Equation.3">
                  <p:embed/>
                </p:oleObj>
              </mc:Choice>
              <mc:Fallback>
                <p:oleObj name="Equation" r:id="rId13" imgW="952087" imgH="482391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696" y="3365948"/>
                        <a:ext cx="2251075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174771" y="3416672"/>
            <a:ext cx="1052512" cy="660400"/>
            <a:chOff x="4649" y="1525"/>
            <a:chExt cx="663" cy="416"/>
          </a:xfrm>
        </p:grpSpPr>
        <p:grpSp>
          <p:nvGrpSpPr>
            <p:cNvPr id="23571" name="Group 16"/>
            <p:cNvGrpSpPr>
              <a:grpSpLocks/>
            </p:cNvGrpSpPr>
            <p:nvPr/>
          </p:nvGrpSpPr>
          <p:grpSpPr bwMode="auto">
            <a:xfrm>
              <a:off x="4649" y="1525"/>
              <a:ext cx="504" cy="334"/>
              <a:chOff x="1429" y="3051"/>
              <a:chExt cx="504" cy="334"/>
            </a:xfrm>
          </p:grpSpPr>
          <p:sp>
            <p:nvSpPr>
              <p:cNvPr id="23572" name="Line 17"/>
              <p:cNvSpPr>
                <a:spLocks noChangeShapeType="1"/>
              </p:cNvSpPr>
              <p:nvPr/>
            </p:nvSpPr>
            <p:spPr bwMode="auto">
              <a:xfrm>
                <a:off x="1519" y="3385"/>
                <a:ext cx="363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73" name="Line 18"/>
              <p:cNvSpPr>
                <a:spLocks noChangeShapeType="1"/>
              </p:cNvSpPr>
              <p:nvPr/>
            </p:nvSpPr>
            <p:spPr bwMode="auto">
              <a:xfrm>
                <a:off x="1519" y="3339"/>
                <a:ext cx="363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74" name="Text Box 19"/>
              <p:cNvSpPr txBox="1">
                <a:spLocks noChangeArrowheads="1"/>
              </p:cNvSpPr>
              <p:nvPr/>
            </p:nvSpPr>
            <p:spPr bwMode="auto">
              <a:xfrm>
                <a:off x="1429" y="3051"/>
                <a:ext cx="50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F51A03"/>
                    </a:solidFill>
                  </a:rPr>
                  <a:t>记作</a:t>
                </a:r>
                <a:endParaRPr lang="zh-CN" altLang="en-US" sz="2400" dirty="0">
                  <a:solidFill>
                    <a:srgbClr val="F51A03"/>
                  </a:solidFill>
                </a:endParaRPr>
              </a:p>
            </p:txBody>
          </p:sp>
        </p:grpSp>
        <p:graphicFrame>
          <p:nvGraphicFramePr>
            <p:cNvPr id="23558" name="Object 450"/>
            <p:cNvGraphicFramePr>
              <a:graphicFrameLocks noChangeAspect="1"/>
            </p:cNvGraphicFramePr>
            <p:nvPr/>
          </p:nvGraphicFramePr>
          <p:xfrm>
            <a:off x="5084" y="1713"/>
            <a:ext cx="22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5" name="Equation" r:id="rId15" imgW="164885" imgH="164885" progId="Equation.3">
                    <p:embed/>
                  </p:oleObj>
                </mc:Choice>
                <mc:Fallback>
                  <p:oleObj name="Equation" r:id="rId15" imgW="164885" imgH="164885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" y="1713"/>
                          <a:ext cx="228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5022137" y="4797152"/>
            <a:ext cx="2286016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等价标准型</a:t>
            </a:r>
          </a:p>
        </p:txBody>
      </p:sp>
      <p:graphicFrame>
        <p:nvGraphicFramePr>
          <p:cNvPr id="23557" name="Object 4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835974"/>
              </p:ext>
            </p:extLst>
          </p:nvPr>
        </p:nvGraphicFramePr>
        <p:xfrm>
          <a:off x="142844" y="1083854"/>
          <a:ext cx="3376510" cy="227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6" name="Equation" r:id="rId17" imgW="1244600" imgH="838200" progId="Equation.3">
                  <p:embed/>
                </p:oleObj>
              </mc:Choice>
              <mc:Fallback>
                <p:oleObj name="Equation" r:id="rId17" imgW="1244600" imgH="83820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1083854"/>
                        <a:ext cx="3376510" cy="2273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四、矩阵的初等变换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215900" y="1282700"/>
            <a:ext cx="86741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      </a:t>
            </a:r>
            <a:r>
              <a:rPr lang="zh-CN" altLang="en-US" dirty="0"/>
              <a:t>  如果矩阵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经过</a:t>
            </a:r>
            <a:r>
              <a:rPr lang="zh-CN" altLang="en-US" dirty="0">
                <a:solidFill>
                  <a:srgbClr val="FF5050"/>
                </a:solidFill>
              </a:rPr>
              <a:t>有限次</a:t>
            </a:r>
            <a:r>
              <a:rPr lang="zh-CN" altLang="en-US" dirty="0"/>
              <a:t>初等变换变成矩阵</a:t>
            </a:r>
            <a:r>
              <a:rPr lang="en-US" altLang="zh-CN" i="1" dirty="0">
                <a:latin typeface="Times New Roman" pitchFamily="18" charset="0"/>
              </a:rPr>
              <a:t>B,</a:t>
            </a:r>
          </a:p>
          <a:p>
            <a:r>
              <a:rPr lang="zh-CN" altLang="en-US" dirty="0">
                <a:latin typeface="Times New Roman" pitchFamily="18" charset="0"/>
              </a:rPr>
              <a:t>就称矩阵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与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相抵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等价</a:t>
            </a:r>
            <a:r>
              <a:rPr lang="en-US" altLang="zh-CN" dirty="0">
                <a:latin typeface="Times New Roman" pitchFamily="18" charset="0"/>
              </a:rPr>
              <a:t>.</a:t>
            </a:r>
          </a:p>
        </p:txBody>
      </p:sp>
      <p:sp>
        <p:nvSpPr>
          <p:cNvPr id="27660" name="Text Box 4"/>
          <p:cNvSpPr txBox="1">
            <a:spLocks noChangeArrowheads="1"/>
          </p:cNvSpPr>
          <p:nvPr/>
        </p:nvSpPr>
        <p:spPr bwMode="auto">
          <a:xfrm>
            <a:off x="417393" y="772523"/>
            <a:ext cx="39228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等价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（相抵）矩阵</a:t>
            </a:r>
            <a:endParaRPr lang="en-US" altLang="zh-CN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223819" y="1282700"/>
            <a:ext cx="17764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932040" y="1799786"/>
            <a:ext cx="3805239" cy="584200"/>
            <a:chOff x="249" y="2143"/>
            <a:chExt cx="2397" cy="368"/>
          </a:xfrm>
        </p:grpSpPr>
        <p:sp>
          <p:nvSpPr>
            <p:cNvPr id="27676" name="Text Box 7"/>
            <p:cNvSpPr txBox="1">
              <a:spLocks noChangeArrowheads="1"/>
            </p:cNvSpPr>
            <p:nvPr/>
          </p:nvSpPr>
          <p:spPr bwMode="auto">
            <a:xfrm>
              <a:off x="249" y="2143"/>
              <a:ext cx="239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 记作        </a:t>
              </a:r>
              <a:r>
                <a:rPr lang="zh-CN" altLang="en-US" dirty="0"/>
                <a:t>或          </a:t>
              </a:r>
              <a:r>
                <a:rPr lang="en-US" altLang="zh-CN" dirty="0" smtClean="0"/>
                <a:t>.</a:t>
              </a:r>
              <a:endParaRPr lang="en-US" altLang="zh-CN" dirty="0">
                <a:latin typeface="Times New Roman" pitchFamily="18" charset="0"/>
              </a:endParaRPr>
            </a:p>
          </p:txBody>
        </p:sp>
        <p:graphicFrame>
          <p:nvGraphicFramePr>
            <p:cNvPr id="27658" name="Object 492"/>
            <p:cNvGraphicFramePr>
              <a:graphicFrameLocks noChangeAspect="1"/>
            </p:cNvGraphicFramePr>
            <p:nvPr/>
          </p:nvGraphicFramePr>
          <p:xfrm>
            <a:off x="867" y="2194"/>
            <a:ext cx="63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0" name="Equation" r:id="rId3" imgW="431613" imgH="165028" progId="Equation.3">
                    <p:embed/>
                  </p:oleObj>
                </mc:Choice>
                <mc:Fallback>
                  <p:oleObj name="Equation" r:id="rId3" imgW="431613" imgH="165028" progId="Equation.3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2194"/>
                          <a:ext cx="635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493"/>
            <p:cNvGraphicFramePr>
              <a:graphicFrameLocks noChangeAspect="1"/>
            </p:cNvGraphicFramePr>
            <p:nvPr/>
          </p:nvGraphicFramePr>
          <p:xfrm>
            <a:off x="1692" y="2194"/>
            <a:ext cx="71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1" name="Equation" r:id="rId5" imgW="482181" imgH="177646" progId="Equation.3">
                    <p:embed/>
                  </p:oleObj>
                </mc:Choice>
                <mc:Fallback>
                  <p:oleObj name="Equation" r:id="rId5" imgW="482181" imgH="177646" progId="Equation.3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2194"/>
                          <a:ext cx="710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214282" y="2214554"/>
            <a:ext cx="179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在例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/>
              <a:t>中，</a:t>
            </a:r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271463" y="2772217"/>
            <a:ext cx="46987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矩阵</a:t>
            </a:r>
            <a:r>
              <a:rPr lang="zh-CN" altLang="en-US" dirty="0"/>
              <a:t>等价</a:t>
            </a:r>
            <a:r>
              <a:rPr lang="zh-CN" altLang="en-US" dirty="0" smtClean="0"/>
              <a:t>满足</a:t>
            </a:r>
            <a:r>
              <a:rPr lang="zh-CN" altLang="en-US" dirty="0"/>
              <a:t>等价三公理</a:t>
            </a:r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131087" name="Object 494"/>
          <p:cNvGraphicFramePr>
            <a:graphicFrameLocks noChangeAspect="1"/>
          </p:cNvGraphicFramePr>
          <p:nvPr/>
        </p:nvGraphicFramePr>
        <p:xfrm>
          <a:off x="2116137" y="2285992"/>
          <a:ext cx="231298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12" name="Equation" r:id="rId7" imgW="990170" imgH="165028" progId="Equation.3">
                  <p:embed/>
                </p:oleObj>
              </mc:Choice>
              <mc:Fallback>
                <p:oleObj name="Equation" r:id="rId7" imgW="990170" imgH="165028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7" y="2285992"/>
                        <a:ext cx="2312987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135063" y="3268666"/>
            <a:ext cx="3294059" cy="584200"/>
            <a:chOff x="521" y="1979"/>
            <a:chExt cx="2075" cy="368"/>
          </a:xfrm>
        </p:grpSpPr>
        <p:sp>
          <p:nvSpPr>
            <p:cNvPr id="27675" name="Text Box 18"/>
            <p:cNvSpPr txBox="1">
              <a:spLocks noChangeArrowheads="1"/>
            </p:cNvSpPr>
            <p:nvPr/>
          </p:nvSpPr>
          <p:spPr bwMode="auto">
            <a:xfrm>
              <a:off x="521" y="1979"/>
              <a:ext cx="147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dirty="0">
                  <a:latin typeface="Times New Roman" pitchFamily="18" charset="0"/>
                </a:rPr>
                <a:t>⑴ 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</a:rPr>
                <a:t>反身性</a:t>
              </a:r>
              <a:r>
                <a:rPr lang="zh-CN" altLang="en-US" dirty="0">
                  <a:latin typeface="Times New Roman" pitchFamily="18" charset="0"/>
                </a:rPr>
                <a:t>：</a:t>
              </a:r>
            </a:p>
          </p:txBody>
        </p:sp>
        <p:graphicFrame>
          <p:nvGraphicFramePr>
            <p:cNvPr id="27657" name="Object 495"/>
            <p:cNvGraphicFramePr>
              <a:graphicFrameLocks noChangeAspect="1"/>
            </p:cNvGraphicFramePr>
            <p:nvPr/>
          </p:nvGraphicFramePr>
          <p:xfrm>
            <a:off x="1961" y="2040"/>
            <a:ext cx="63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3" name="Equation" r:id="rId9" imgW="431613" imgH="165028" progId="Equation.3">
                    <p:embed/>
                  </p:oleObj>
                </mc:Choice>
                <mc:Fallback>
                  <p:oleObj name="Equation" r:id="rId9" imgW="431613" imgH="165028" progId="Equation.3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1" y="2040"/>
                          <a:ext cx="635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136650" y="3802063"/>
            <a:ext cx="5516563" cy="584200"/>
            <a:chOff x="962" y="2354"/>
            <a:chExt cx="3475" cy="368"/>
          </a:xfrm>
        </p:grpSpPr>
        <p:sp>
          <p:nvSpPr>
            <p:cNvPr id="27674" name="Text Box 21"/>
            <p:cNvSpPr txBox="1">
              <a:spLocks noChangeArrowheads="1"/>
            </p:cNvSpPr>
            <p:nvPr/>
          </p:nvSpPr>
          <p:spPr bwMode="auto">
            <a:xfrm>
              <a:off x="962" y="2354"/>
              <a:ext cx="347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⑵ </a:t>
              </a:r>
              <a:r>
                <a:rPr lang="zh-CN" altLang="en-US" dirty="0">
                  <a:solidFill>
                    <a:srgbClr val="0000FF"/>
                  </a:solidFill>
                </a:rPr>
                <a:t>对称性</a:t>
              </a:r>
              <a:r>
                <a:rPr lang="zh-CN" altLang="en-US" dirty="0"/>
                <a:t>：若        则         ；</a:t>
              </a:r>
            </a:p>
          </p:txBody>
        </p:sp>
        <p:graphicFrame>
          <p:nvGraphicFramePr>
            <p:cNvPr id="27655" name="Object 496"/>
            <p:cNvGraphicFramePr>
              <a:graphicFrameLocks noChangeAspect="1"/>
            </p:cNvGraphicFramePr>
            <p:nvPr/>
          </p:nvGraphicFramePr>
          <p:xfrm>
            <a:off x="2606" y="2399"/>
            <a:ext cx="63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4" name="Equation" r:id="rId11" imgW="431613" imgH="165028" progId="Equation.3">
                    <p:embed/>
                  </p:oleObj>
                </mc:Choice>
                <mc:Fallback>
                  <p:oleObj name="Equation" r:id="rId11" imgW="431613" imgH="165028" progId="Equation.3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6" y="2399"/>
                          <a:ext cx="636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497"/>
            <p:cNvGraphicFramePr>
              <a:graphicFrameLocks noChangeAspect="1"/>
            </p:cNvGraphicFramePr>
            <p:nvPr/>
          </p:nvGraphicFramePr>
          <p:xfrm>
            <a:off x="3462" y="2399"/>
            <a:ext cx="63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5" name="Equation" r:id="rId13" imgW="431613" imgH="165028" progId="Equation.3">
                    <p:embed/>
                  </p:oleObj>
                </mc:Choice>
                <mc:Fallback>
                  <p:oleObj name="Equation" r:id="rId13" imgW="431613" imgH="165028" progId="Equation.3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" y="2399"/>
                          <a:ext cx="636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136650" y="4319588"/>
            <a:ext cx="6837363" cy="584200"/>
            <a:chOff x="962" y="2671"/>
            <a:chExt cx="4307" cy="368"/>
          </a:xfrm>
        </p:grpSpPr>
        <p:sp>
          <p:nvSpPr>
            <p:cNvPr id="27673" name="Text Box 25"/>
            <p:cNvSpPr txBox="1">
              <a:spLocks noChangeArrowheads="1"/>
            </p:cNvSpPr>
            <p:nvPr/>
          </p:nvSpPr>
          <p:spPr bwMode="auto">
            <a:xfrm>
              <a:off x="962" y="2671"/>
              <a:ext cx="430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⑶ </a:t>
              </a:r>
              <a:r>
                <a:rPr lang="zh-CN" altLang="en-US" dirty="0">
                  <a:solidFill>
                    <a:srgbClr val="0000FF"/>
                  </a:solidFill>
                </a:rPr>
                <a:t>传递性</a:t>
              </a:r>
              <a:r>
                <a:rPr lang="zh-CN" altLang="en-US" dirty="0"/>
                <a:t>：若       且       ，则         </a:t>
              </a:r>
              <a:r>
                <a:rPr lang="en-US" altLang="zh-CN" dirty="0"/>
                <a:t>. </a:t>
              </a:r>
            </a:p>
          </p:txBody>
        </p:sp>
        <p:graphicFrame>
          <p:nvGraphicFramePr>
            <p:cNvPr id="27652" name="Object 498"/>
            <p:cNvGraphicFramePr>
              <a:graphicFrameLocks noChangeAspect="1"/>
            </p:cNvGraphicFramePr>
            <p:nvPr/>
          </p:nvGraphicFramePr>
          <p:xfrm>
            <a:off x="2563" y="2713"/>
            <a:ext cx="63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6" name="Equation" r:id="rId15" imgW="431613" imgH="165028" progId="Equation.3">
                    <p:embed/>
                  </p:oleObj>
                </mc:Choice>
                <mc:Fallback>
                  <p:oleObj name="Equation" r:id="rId15" imgW="431613" imgH="165028" progId="Equation.3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2713"/>
                          <a:ext cx="635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3" name="Object 499"/>
            <p:cNvGraphicFramePr>
              <a:graphicFrameLocks noChangeAspect="1"/>
            </p:cNvGraphicFramePr>
            <p:nvPr/>
          </p:nvGraphicFramePr>
          <p:xfrm>
            <a:off x="3299" y="2724"/>
            <a:ext cx="63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7" name="Equation" r:id="rId17" imgW="431425" imgH="177646" progId="Equation.3">
                    <p:embed/>
                  </p:oleObj>
                </mc:Choice>
                <mc:Fallback>
                  <p:oleObj name="Equation" r:id="rId17" imgW="431425" imgH="177646" progId="Equation.3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9" y="2724"/>
                          <a:ext cx="635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4" name="Object 500"/>
            <p:cNvGraphicFramePr>
              <a:graphicFrameLocks noChangeAspect="1"/>
            </p:cNvGraphicFramePr>
            <p:nvPr/>
          </p:nvGraphicFramePr>
          <p:xfrm>
            <a:off x="4374" y="2724"/>
            <a:ext cx="63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8" name="Equation" r:id="rId19" imgW="431425" imgH="177646" progId="Equation.3">
                    <p:embed/>
                  </p:oleObj>
                </mc:Choice>
                <mc:Fallback>
                  <p:oleObj name="Equation" r:id="rId19" imgW="431425" imgH="177646" progId="Equation.3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4" y="2724"/>
                          <a:ext cx="635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102" name="Text Box 30"/>
          <p:cNvSpPr txBox="1">
            <a:spLocks noChangeArrowheads="1"/>
          </p:cNvSpPr>
          <p:nvPr/>
        </p:nvSpPr>
        <p:spPr bwMode="auto">
          <a:xfrm>
            <a:off x="252413" y="5012412"/>
            <a:ext cx="1004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31104" name="Object 5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112110"/>
              </p:ext>
            </p:extLst>
          </p:nvPr>
        </p:nvGraphicFramePr>
        <p:xfrm>
          <a:off x="1571604" y="5104501"/>
          <a:ext cx="37671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19" name="Equation" r:id="rId21" imgW="1612200" imgH="177723" progId="Equation.3">
                  <p:embed/>
                </p:oleObj>
              </mc:Choice>
              <mc:Fallback>
                <p:oleObj name="Equation" r:id="rId21" imgW="1612200" imgH="177723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5104501"/>
                        <a:ext cx="3767137" cy="4143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5" name="Text Box 33"/>
          <p:cNvSpPr txBox="1">
            <a:spLocks noChangeArrowheads="1"/>
          </p:cNvSpPr>
          <p:nvPr/>
        </p:nvSpPr>
        <p:spPr bwMode="auto">
          <a:xfrm>
            <a:off x="271463" y="5669637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106" name="Text Box 34"/>
          <p:cNvSpPr txBox="1">
            <a:spLocks noChangeArrowheads="1"/>
          </p:cNvSpPr>
          <p:nvPr/>
        </p:nvSpPr>
        <p:spPr bwMode="auto">
          <a:xfrm>
            <a:off x="1214414" y="5691862"/>
            <a:ext cx="78644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只要证明每种初等变换都不改变矩阵的秩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就好了。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672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四、矩阵的初等变换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/>
      <p:bldP spid="131077" grpId="0"/>
      <p:bldP spid="131084" grpId="0"/>
      <p:bldP spid="131086" grpId="0"/>
      <p:bldP spid="131102" grpId="0"/>
      <p:bldP spid="131105" grpId="0"/>
      <p:bldP spid="13110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79413" y="1828800"/>
            <a:ext cx="6435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⑴ </a:t>
            </a:r>
            <a:r>
              <a:rPr lang="zh-CN" altLang="en-US"/>
              <a:t>显然前两种情况都不改变矩阵的秩；</a:t>
            </a:r>
            <a:endParaRPr lang="en-US" altLang="zh-CN"/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344488" y="2603500"/>
            <a:ext cx="6972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⑵ </a:t>
            </a:r>
            <a:r>
              <a:rPr lang="zh-CN" altLang="en-US"/>
              <a:t>只证明第三种初等变换且只证明行变换</a:t>
            </a:r>
            <a:r>
              <a:rPr lang="en-US" altLang="zh-CN"/>
              <a:t>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47725" y="3089275"/>
            <a:ext cx="5446713" cy="601663"/>
            <a:chOff x="431" y="1074"/>
            <a:chExt cx="3431" cy="379"/>
          </a:xfrm>
        </p:grpSpPr>
        <p:sp>
          <p:nvSpPr>
            <p:cNvPr id="28687" name="Text Box 6"/>
            <p:cNvSpPr txBox="1">
              <a:spLocks noChangeArrowheads="1"/>
            </p:cNvSpPr>
            <p:nvPr/>
          </p:nvSpPr>
          <p:spPr bwMode="auto">
            <a:xfrm>
              <a:off x="431" y="1085"/>
              <a:ext cx="343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设                    ，仅改变第</a:t>
              </a:r>
              <a:r>
                <a:rPr lang="en-US" altLang="zh-CN" i="1">
                  <a:latin typeface="Times New Roman" pitchFamily="18" charset="0"/>
                </a:rPr>
                <a:t>i</a:t>
              </a:r>
              <a:r>
                <a:rPr lang="zh-CN" altLang="en-US"/>
                <a:t>行</a:t>
              </a:r>
            </a:p>
          </p:txBody>
        </p:sp>
        <p:grpSp>
          <p:nvGrpSpPr>
            <p:cNvPr id="28688" name="Group 12"/>
            <p:cNvGrpSpPr>
              <a:grpSpLocks/>
            </p:cNvGrpSpPr>
            <p:nvPr/>
          </p:nvGrpSpPr>
          <p:grpSpPr bwMode="auto">
            <a:xfrm>
              <a:off x="724" y="1074"/>
              <a:ext cx="1497" cy="363"/>
              <a:chOff x="804" y="2077"/>
              <a:chExt cx="1556" cy="425"/>
            </a:xfrm>
          </p:grpSpPr>
          <p:graphicFrame>
            <p:nvGraphicFramePr>
              <p:cNvPr id="28676" name="Object 247"/>
              <p:cNvGraphicFramePr>
                <a:graphicFrameLocks noChangeAspect="1"/>
              </p:cNvGraphicFramePr>
              <p:nvPr/>
            </p:nvGraphicFramePr>
            <p:xfrm>
              <a:off x="804" y="2135"/>
              <a:ext cx="499" cy="3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54" name="Equation" r:id="rId3" imgW="317362" imgH="228501" progId="Equation.3">
                      <p:embed/>
                    </p:oleObj>
                  </mc:Choice>
                  <mc:Fallback>
                    <p:oleObj name="Equation" r:id="rId3" imgW="317362" imgH="228501" progId="Equation.3">
                      <p:embed/>
                      <p:pic>
                        <p:nvPicPr>
                          <p:cNvPr id="0" name="Picture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4" y="2135"/>
                            <a:ext cx="499" cy="3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89" name="Line 9"/>
              <p:cNvSpPr>
                <a:spLocks noChangeShapeType="1"/>
              </p:cNvSpPr>
              <p:nvPr/>
            </p:nvSpPr>
            <p:spPr bwMode="auto">
              <a:xfrm>
                <a:off x="1292" y="2346"/>
                <a:ext cx="545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stealth" w="lg" len="lg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8677" name="Object 248"/>
              <p:cNvGraphicFramePr>
                <a:graphicFrameLocks noChangeAspect="1"/>
              </p:cNvGraphicFramePr>
              <p:nvPr/>
            </p:nvGraphicFramePr>
            <p:xfrm>
              <a:off x="1316" y="2077"/>
              <a:ext cx="498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55" name="Equation" r:id="rId5" imgW="431613" imgH="241195" progId="Equation.3">
                      <p:embed/>
                    </p:oleObj>
                  </mc:Choice>
                  <mc:Fallback>
                    <p:oleObj name="Equation" r:id="rId5" imgW="431613" imgH="241195" progId="Equation.3">
                      <p:embed/>
                      <p:pic>
                        <p:nvPicPr>
                          <p:cNvPr id="0" name="Picture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6" y="2077"/>
                            <a:ext cx="498" cy="2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78" name="Object 249"/>
              <p:cNvGraphicFramePr>
                <a:graphicFrameLocks noChangeAspect="1"/>
              </p:cNvGraphicFramePr>
              <p:nvPr/>
            </p:nvGraphicFramePr>
            <p:xfrm>
              <a:off x="1861" y="2143"/>
              <a:ext cx="499" cy="3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56" name="Equation" r:id="rId7" imgW="317362" imgH="228501" progId="Equation.3">
                      <p:embed/>
                    </p:oleObj>
                  </mc:Choice>
                  <mc:Fallback>
                    <p:oleObj name="Equation" r:id="rId7" imgW="317362" imgH="228501" progId="Equation.3">
                      <p:embed/>
                      <p:pic>
                        <p:nvPicPr>
                          <p:cNvPr id="0" name="Picture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1" y="2143"/>
                            <a:ext cx="499" cy="3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60388" y="3665538"/>
            <a:ext cx="8942388" cy="1077912"/>
            <a:chOff x="645" y="1460"/>
            <a:chExt cx="5633" cy="679"/>
          </a:xfrm>
        </p:grpSpPr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645" y="1460"/>
              <a:ext cx="5633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 </a:t>
              </a:r>
              <a:r>
                <a:rPr lang="zh-CN" altLang="en-US" dirty="0"/>
                <a:t>当                              时</a:t>
              </a:r>
              <a:r>
                <a:rPr lang="en-US" altLang="zh-CN" dirty="0"/>
                <a:t>(</a:t>
              </a:r>
              <a:r>
                <a:rPr lang="zh-CN" altLang="en-US" dirty="0"/>
                <a:t>则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中不为</a:t>
              </a:r>
              <a:r>
                <a:rPr lang="en-US" altLang="zh-CN" dirty="0">
                  <a:latin typeface="Times New Roman" pitchFamily="18" charset="0"/>
                </a:rPr>
                <a:t>0</a:t>
              </a:r>
              <a:r>
                <a:rPr lang="zh-CN" altLang="en-US" dirty="0"/>
                <a:t>子式</a:t>
              </a:r>
            </a:p>
            <a:p>
              <a:r>
                <a:rPr lang="zh-CN" altLang="en-US" dirty="0"/>
                <a:t>的最高阶数为</a:t>
              </a:r>
              <a:r>
                <a:rPr lang="en-US" altLang="zh-CN" i="1" dirty="0">
                  <a:latin typeface="Times New Roman" pitchFamily="18" charset="0"/>
                </a:rPr>
                <a:t>r</a:t>
              </a:r>
              <a:r>
                <a:rPr lang="en-US" altLang="zh-CN" dirty="0"/>
                <a:t>)</a:t>
              </a:r>
              <a:r>
                <a:rPr lang="zh-CN" altLang="en-US" dirty="0"/>
                <a:t>，知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zh-CN" altLang="en-US" dirty="0"/>
                <a:t>必存在</a:t>
              </a:r>
              <a:r>
                <a:rPr lang="en-US" altLang="zh-CN" i="1" dirty="0">
                  <a:latin typeface="Times New Roman" pitchFamily="18" charset="0"/>
                </a:rPr>
                <a:t>r</a:t>
              </a:r>
              <a:r>
                <a:rPr lang="en-US" altLang="zh-CN" dirty="0">
                  <a:latin typeface="Times New Roman" pitchFamily="18" charset="0"/>
                </a:rPr>
                <a:t>+1</a:t>
              </a:r>
              <a:r>
                <a:rPr lang="zh-CN" altLang="en-US" dirty="0"/>
                <a:t>阶子式，</a:t>
              </a:r>
              <a:r>
                <a:rPr lang="zh-CN" altLang="en-US" dirty="0" smtClean="0"/>
                <a:t>记作</a:t>
              </a:r>
              <a:r>
                <a:rPr lang="en-US" altLang="zh-CN" i="1" dirty="0" smtClean="0">
                  <a:latin typeface="Times New Roman" pitchFamily="18" charset="0"/>
                </a:rPr>
                <a:t>D</a:t>
              </a:r>
              <a:r>
                <a:rPr lang="en-US" altLang="zh-CN" dirty="0" smtClean="0"/>
                <a:t>   </a:t>
              </a:r>
              <a:endParaRPr lang="en-US" altLang="zh-CN" dirty="0"/>
            </a:p>
          </p:txBody>
        </p:sp>
        <p:graphicFrame>
          <p:nvGraphicFramePr>
            <p:cNvPr id="28675" name="Object 250"/>
            <p:cNvGraphicFramePr>
              <a:graphicFrameLocks noChangeAspect="1"/>
            </p:cNvGraphicFramePr>
            <p:nvPr/>
          </p:nvGraphicFramePr>
          <p:xfrm>
            <a:off x="1271" y="1509"/>
            <a:ext cx="217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7" name="Equation" r:id="rId9" imgW="1435100" imgH="203200" progId="Equation.3">
                    <p:embed/>
                  </p:oleObj>
                </mc:Choice>
                <mc:Fallback>
                  <p:oleObj name="Equation" r:id="rId9" imgW="1435100" imgH="203200" progId="Equation.3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1509"/>
                          <a:ext cx="217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43" name="Object 251"/>
          <p:cNvGraphicFramePr>
            <a:graphicFrameLocks noChangeAspect="1"/>
          </p:cNvGraphicFramePr>
          <p:nvPr/>
        </p:nvGraphicFramePr>
        <p:xfrm>
          <a:off x="7132666" y="5357826"/>
          <a:ext cx="14398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8" name="Equation" r:id="rId11" imgW="571004" imgH="177646" progId="Equation.3">
                  <p:embed/>
                </p:oleObj>
              </mc:Choice>
              <mc:Fallback>
                <p:oleObj name="Equation" r:id="rId11" imgW="571004" imgH="177646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666" y="5357826"/>
                        <a:ext cx="1439862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6" name="Text Box 26"/>
          <p:cNvSpPr txBox="1">
            <a:spLocks noChangeArrowheads="1"/>
          </p:cNvSpPr>
          <p:nvPr/>
        </p:nvSpPr>
        <p:spPr bwMode="auto">
          <a:xfrm>
            <a:off x="1214414" y="4786322"/>
            <a:ext cx="664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i="1" dirty="0">
                <a:latin typeface="Times New Roman" pitchFamily="18" charset="0"/>
              </a:rPr>
              <a:t> D</a:t>
            </a:r>
            <a:r>
              <a:rPr lang="zh-CN" altLang="en-US" dirty="0"/>
              <a:t>中不含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zh-CN" altLang="en-US" dirty="0"/>
              <a:t>的第</a:t>
            </a:r>
            <a:r>
              <a:rPr lang="en-US" altLang="zh-CN" i="1" dirty="0" err="1">
                <a:latin typeface="Times New Roman" pitchFamily="18" charset="0"/>
              </a:rPr>
              <a:t>i</a:t>
            </a:r>
            <a:r>
              <a:rPr lang="zh-CN" altLang="en-US" dirty="0"/>
              <a:t>行，则</a:t>
            </a:r>
            <a:r>
              <a:rPr lang="en-US" altLang="zh-CN" i="1" dirty="0">
                <a:latin typeface="Times New Roman" pitchFamily="18" charset="0"/>
              </a:rPr>
              <a:t>D</a:t>
            </a:r>
            <a:r>
              <a:rPr lang="zh-CN" altLang="en-US" dirty="0"/>
              <a:t>是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的</a:t>
            </a:r>
            <a:r>
              <a:rPr lang="en-US" altLang="zh-CN" i="1" dirty="0">
                <a:latin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</a:rPr>
              <a:t>+1</a:t>
            </a:r>
            <a:r>
              <a:rPr lang="zh-CN" altLang="en-US" dirty="0"/>
              <a:t>阶子式</a:t>
            </a:r>
          </a:p>
        </p:txBody>
      </p:sp>
      <p:sp>
        <p:nvSpPr>
          <p:cNvPr id="28685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四、矩阵的初等变换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57158" y="1071546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4"/>
          <p:cNvSpPr txBox="1">
            <a:spLocks noChangeArrowheads="1"/>
          </p:cNvSpPr>
          <p:nvPr/>
        </p:nvSpPr>
        <p:spPr bwMode="auto">
          <a:xfrm>
            <a:off x="309563" y="762000"/>
            <a:ext cx="3240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矩阵的秩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14282" y="1214422"/>
            <a:ext cx="1041376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定义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214414" y="1214422"/>
            <a:ext cx="5111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阶的矩阵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中，若</a:t>
            </a:r>
          </a:p>
        </p:txBody>
      </p:sp>
      <p:graphicFrame>
        <p:nvGraphicFramePr>
          <p:cNvPr id="49164" name="Object 6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188624"/>
              </p:ext>
            </p:extLst>
          </p:nvPr>
        </p:nvGraphicFramePr>
        <p:xfrm>
          <a:off x="381000" y="4949825"/>
          <a:ext cx="4222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" name="Equation" r:id="rId3" imgW="190417" imgH="152334" progId="Equation.3">
                  <p:embed/>
                </p:oleObj>
              </mc:Choice>
              <mc:Fallback>
                <p:oleObj name="Equation" r:id="rId3" imgW="190417" imgH="152334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49825"/>
                        <a:ext cx="422275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14414" y="1714488"/>
            <a:ext cx="5269874" cy="584200"/>
            <a:chOff x="839" y="1236"/>
            <a:chExt cx="2982" cy="368"/>
          </a:xfrm>
        </p:grpSpPr>
        <p:sp>
          <p:nvSpPr>
            <p:cNvPr id="2079" name="Text Box 14"/>
            <p:cNvSpPr txBox="1">
              <a:spLocks noChangeArrowheads="1"/>
            </p:cNvSpPr>
            <p:nvPr/>
          </p:nvSpPr>
          <p:spPr bwMode="auto">
            <a:xfrm>
              <a:off x="839" y="1236"/>
              <a:ext cx="298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⑴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存在</a:t>
              </a:r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某个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阶子式           ；</a:t>
              </a:r>
            </a:p>
          </p:txBody>
        </p:sp>
        <p:graphicFrame>
          <p:nvGraphicFramePr>
            <p:cNvPr id="2059" name="Object 6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5571320"/>
                </p:ext>
              </p:extLst>
            </p:nvPr>
          </p:nvGraphicFramePr>
          <p:xfrm>
            <a:off x="2876" y="1261"/>
            <a:ext cx="67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5" name="Equation" r:id="rId5" imgW="444114" imgH="215713" progId="Equation.3">
                    <p:embed/>
                  </p:oleObj>
                </mc:Choice>
                <mc:Fallback>
                  <p:oleObj name="Equation" r:id="rId5" imgW="444114" imgH="215713" progId="Equation.3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6" y="1261"/>
                          <a:ext cx="678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66806" y="2285992"/>
            <a:ext cx="8336962" cy="584200"/>
            <a:chOff x="884" y="1842"/>
            <a:chExt cx="4878" cy="368"/>
          </a:xfrm>
        </p:grpSpPr>
        <p:sp>
          <p:nvSpPr>
            <p:cNvPr id="2078" name="Text Box 16"/>
            <p:cNvSpPr txBox="1">
              <a:spLocks noChangeArrowheads="1"/>
            </p:cNvSpPr>
            <p:nvPr/>
          </p:nvSpPr>
          <p:spPr bwMode="auto">
            <a:xfrm>
              <a:off x="884" y="1842"/>
              <a:ext cx="487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⑵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所有的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阶子式             </a:t>
              </a:r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如果存在的话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；</a:t>
              </a:r>
            </a:p>
          </p:txBody>
        </p:sp>
        <p:graphicFrame>
          <p:nvGraphicFramePr>
            <p:cNvPr id="2058" name="Object 624"/>
            <p:cNvGraphicFramePr>
              <a:graphicFrameLocks noChangeAspect="1"/>
            </p:cNvGraphicFramePr>
            <p:nvPr/>
          </p:nvGraphicFramePr>
          <p:xfrm>
            <a:off x="3012" y="1880"/>
            <a:ext cx="81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" name="Equation" r:id="rId7" imgW="532937" imgH="215713" progId="Equation.3">
                    <p:embed/>
                  </p:oleObj>
                </mc:Choice>
                <mc:Fallback>
                  <p:oleObj name="Equation" r:id="rId7" imgW="532937" imgH="215713" progId="Equation.3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2" y="1880"/>
                          <a:ext cx="812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395536" y="2832100"/>
            <a:ext cx="274947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的秩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771775" y="2838450"/>
            <a:ext cx="5724431" cy="584200"/>
            <a:chOff x="1746" y="1736"/>
            <a:chExt cx="2935" cy="368"/>
          </a:xfrm>
        </p:grpSpPr>
        <p:grpSp>
          <p:nvGrpSpPr>
            <p:cNvPr id="2076" name="Group 21"/>
            <p:cNvGrpSpPr>
              <a:grpSpLocks/>
            </p:cNvGrpSpPr>
            <p:nvPr/>
          </p:nvGrpSpPr>
          <p:grpSpPr bwMode="auto">
            <a:xfrm>
              <a:off x="1746" y="1736"/>
              <a:ext cx="2935" cy="368"/>
              <a:chOff x="2472" y="2160"/>
              <a:chExt cx="2935" cy="368"/>
            </a:xfrm>
          </p:grpSpPr>
          <p:sp>
            <p:nvSpPr>
              <p:cNvPr id="2077" name="Text Box 20"/>
              <p:cNvSpPr txBox="1">
                <a:spLocks noChangeArrowheads="1"/>
              </p:cNvSpPr>
              <p:nvPr/>
            </p:nvSpPr>
            <p:spPr bwMode="auto">
              <a:xfrm>
                <a:off x="2472" y="2160"/>
                <a:ext cx="29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zh-CN" altLang="en-US" dirty="0" smtClean="0">
                    <a:latin typeface="Times New Roman" pitchFamily="18" charset="0"/>
                    <a:cs typeface="Times New Roman" pitchFamily="18" charset="0"/>
                  </a:rPr>
                  <a:t>记作                 </a:t>
                </a:r>
                <a:r>
                  <a:rPr lang="zh-CN" altLang="en-US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dirty="0" smtClean="0">
                    <a:latin typeface="Times New Roman" pitchFamily="18" charset="0"/>
                    <a:cs typeface="Times New Roman" pitchFamily="18" charset="0"/>
                  </a:rPr>
                  <a:t>或者             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  <p:graphicFrame>
            <p:nvGraphicFramePr>
              <p:cNvPr id="2057" name="Object 6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2888106"/>
                  </p:ext>
                </p:extLst>
              </p:nvPr>
            </p:nvGraphicFramePr>
            <p:xfrm>
              <a:off x="3051" y="2195"/>
              <a:ext cx="887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7" name="Equation" r:id="rId9" imgW="660240" imgH="177480" progId="Equation.DSMT4">
                      <p:embed/>
                    </p:oleObj>
                  </mc:Choice>
                  <mc:Fallback>
                    <p:oleObj name="Equation" r:id="rId9" imgW="660240" imgH="177480" progId="Equation.DSMT4">
                      <p:embed/>
                      <p:pic>
                        <p:nvPicPr>
                          <p:cNvPr id="0" name="Picture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1" y="2195"/>
                            <a:ext cx="887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56" name="Object 6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8562112"/>
                </p:ext>
              </p:extLst>
            </p:nvPr>
          </p:nvGraphicFramePr>
          <p:xfrm>
            <a:off x="3807" y="1793"/>
            <a:ext cx="70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" name="Equation" r:id="rId11" imgW="583920" imgH="203040" progId="Equation.DSMT4">
                    <p:embed/>
                  </p:oleObj>
                </mc:Choice>
                <mc:Fallback>
                  <p:oleObj name="Equation" r:id="rId11" imgW="583920" imgH="203040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7" y="1793"/>
                          <a:ext cx="70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50842" y="3357562"/>
            <a:ext cx="6750051" cy="584199"/>
            <a:chOff x="599" y="2141"/>
            <a:chExt cx="4252" cy="368"/>
          </a:xfrm>
        </p:grpSpPr>
        <p:sp>
          <p:nvSpPr>
            <p:cNvPr id="2075" name="Text Box 24"/>
            <p:cNvSpPr txBox="1">
              <a:spLocks noChangeArrowheads="1"/>
            </p:cNvSpPr>
            <p:nvPr/>
          </p:nvSpPr>
          <p:spPr bwMode="auto">
            <a:xfrm>
              <a:off x="599" y="2141"/>
              <a:ext cx="425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hlin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规定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：零矩阵的秩为</a:t>
              </a:r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0</a:t>
              </a:r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，即        </a:t>
              </a:r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.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055" name="Object 627"/>
            <p:cNvGraphicFramePr>
              <a:graphicFrameLocks noChangeAspect="1"/>
            </p:cNvGraphicFramePr>
            <p:nvPr/>
          </p:nvGraphicFramePr>
          <p:xfrm>
            <a:off x="3603" y="2214"/>
            <a:ext cx="95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9" name="Equation" r:id="rId13" imgW="685502" imgH="177723" progId="Equation.3">
                    <p:embed/>
                  </p:oleObj>
                </mc:Choice>
                <mc:Fallback>
                  <p:oleObj name="Equation" r:id="rId13" imgW="685502" imgH="177723" progId="Equation.3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3" y="2214"/>
                          <a:ext cx="956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285720" y="3857628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矩阵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秩的含义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860425" y="4349750"/>
            <a:ext cx="41344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的所有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阶子式都为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814388" y="4854575"/>
            <a:ext cx="4493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的所有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阶子式也都为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aphicFrame>
        <p:nvGraphicFramePr>
          <p:cNvPr id="49183" name="Object 6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405386"/>
              </p:ext>
            </p:extLst>
          </p:nvPr>
        </p:nvGraphicFramePr>
        <p:xfrm>
          <a:off x="381000" y="5483042"/>
          <a:ext cx="4222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" name="Equation" r:id="rId15" imgW="190417" imgH="152334" progId="Equation.3">
                  <p:embed/>
                </p:oleObj>
              </mc:Choice>
              <mc:Fallback>
                <p:oleObj name="Equation" r:id="rId15" imgW="190417" imgH="152334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483042"/>
                        <a:ext cx="422275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814388" y="5387312"/>
            <a:ext cx="55707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的所有大于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阶的子式也都为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aphicFrame>
        <p:nvGraphicFramePr>
          <p:cNvPr id="49185" name="Object 6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57744"/>
              </p:ext>
            </p:extLst>
          </p:nvPr>
        </p:nvGraphicFramePr>
        <p:xfrm>
          <a:off x="381000" y="5932488"/>
          <a:ext cx="4222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" name="Equation" r:id="rId17" imgW="190417" imgH="152334" progId="Equation.3">
                  <p:embed/>
                </p:oleObj>
              </mc:Choice>
              <mc:Fallback>
                <p:oleObj name="Equation" r:id="rId17" imgW="190417" imgH="152334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932488"/>
                        <a:ext cx="422275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741363" y="5876925"/>
            <a:ext cx="84026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rank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中子式不为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子式的最高阶数</a:t>
            </a:r>
          </a:p>
        </p:txBody>
      </p:sp>
      <p:graphicFrame>
        <p:nvGraphicFramePr>
          <p:cNvPr id="49189" name="Object 6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274212"/>
              </p:ext>
            </p:extLst>
          </p:nvPr>
        </p:nvGraphicFramePr>
        <p:xfrm>
          <a:off x="406400" y="4894263"/>
          <a:ext cx="14509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" name="Equation" r:id="rId18" imgW="939240" imgH="279720" progId="Equation.3">
                  <p:embed/>
                </p:oleObj>
              </mc:Choice>
              <mc:Fallback>
                <p:oleObj name="Equation" r:id="rId18" imgW="939240" imgH="27972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894263"/>
                        <a:ext cx="14509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49019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4307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一、矩阵的秩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60" grpId="0"/>
      <p:bldP spid="49170" grpId="0"/>
      <p:bldP spid="49179" grpId="0"/>
      <p:bldP spid="49180" grpId="0"/>
      <p:bldP spid="49182" grpId="0"/>
      <p:bldP spid="49184" grpId="0"/>
      <p:bldP spid="4918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7" name="Text Box 27"/>
          <p:cNvSpPr txBox="1">
            <a:spLocks noChangeArrowheads="1"/>
          </p:cNvSpPr>
          <p:nvPr/>
        </p:nvSpPr>
        <p:spPr bwMode="auto">
          <a:xfrm>
            <a:off x="304800" y="857232"/>
            <a:ext cx="841768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i="1" dirty="0">
                <a:latin typeface="Times New Roman" pitchFamily="18" charset="0"/>
              </a:rPr>
              <a:t> D</a:t>
            </a:r>
            <a:r>
              <a:rPr lang="zh-CN" altLang="en-US" dirty="0"/>
              <a:t>中同时含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zh-CN" altLang="en-US" dirty="0"/>
              <a:t>的第</a:t>
            </a:r>
            <a:r>
              <a:rPr lang="en-US" altLang="zh-CN" i="1" dirty="0" err="1">
                <a:latin typeface="Times New Roman" pitchFamily="18" charset="0"/>
              </a:rPr>
              <a:t>i</a:t>
            </a:r>
            <a:r>
              <a:rPr lang="zh-CN" altLang="en-US" dirty="0"/>
              <a:t>行和第</a:t>
            </a:r>
            <a:r>
              <a:rPr lang="en-US" altLang="zh-CN" i="1" dirty="0">
                <a:latin typeface="Times New Roman" pitchFamily="18" charset="0"/>
              </a:rPr>
              <a:t>j</a:t>
            </a:r>
            <a:r>
              <a:rPr lang="zh-CN" altLang="en-US" dirty="0"/>
              <a:t>行，则</a:t>
            </a:r>
            <a:r>
              <a:rPr lang="en-US" altLang="zh-CN" i="1" dirty="0">
                <a:latin typeface="Times New Roman" pitchFamily="18" charset="0"/>
              </a:rPr>
              <a:t>D</a:t>
            </a:r>
            <a:r>
              <a:rPr lang="zh-CN" altLang="en-US" dirty="0"/>
              <a:t>是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中</a:t>
            </a:r>
            <a:r>
              <a:rPr lang="zh-CN" altLang="en-US" dirty="0" smtClean="0">
                <a:latin typeface="Times New Roman" pitchFamily="18" charset="0"/>
              </a:rPr>
              <a:t>对应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子式</a:t>
            </a:r>
            <a:r>
              <a:rPr lang="zh-CN" altLang="en-US" dirty="0" smtClean="0"/>
              <a:t>在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中的第</a:t>
            </a:r>
            <a:r>
              <a:rPr lang="en-US" altLang="zh-CN" i="1" dirty="0">
                <a:latin typeface="Times New Roman" pitchFamily="18" charset="0"/>
              </a:rPr>
              <a:t>j</a:t>
            </a:r>
            <a:r>
              <a:rPr lang="zh-CN" altLang="en-US" dirty="0"/>
              <a:t>行的</a:t>
            </a:r>
            <a:r>
              <a:rPr lang="en-US" altLang="zh-CN" i="1" dirty="0">
                <a:latin typeface="Times New Roman" pitchFamily="18" charset="0"/>
              </a:rPr>
              <a:t>k</a:t>
            </a:r>
            <a:r>
              <a:rPr lang="zh-CN" altLang="en-US" dirty="0"/>
              <a:t>倍加到第</a:t>
            </a:r>
            <a:r>
              <a:rPr lang="en-US" altLang="zh-CN" i="1" dirty="0" err="1">
                <a:latin typeface="Times New Roman" pitchFamily="18" charset="0"/>
              </a:rPr>
              <a:t>i</a:t>
            </a:r>
            <a:r>
              <a:rPr lang="zh-CN" altLang="en-US" dirty="0"/>
              <a:t>行后的</a:t>
            </a:r>
            <a:r>
              <a:rPr lang="en-US" altLang="zh-CN" i="1" dirty="0">
                <a:latin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</a:rPr>
              <a:t>+1</a:t>
            </a:r>
            <a:r>
              <a:rPr lang="zh-CN" altLang="en-US" dirty="0"/>
              <a:t>阶</a:t>
            </a:r>
            <a:r>
              <a:rPr lang="zh-CN" altLang="en-US" dirty="0" smtClean="0"/>
              <a:t>子</a:t>
            </a:r>
            <a:endParaRPr lang="en-US" altLang="zh-CN" dirty="0" smtClean="0"/>
          </a:p>
          <a:p>
            <a:r>
              <a:rPr lang="zh-CN" altLang="en-US" dirty="0" smtClean="0"/>
              <a:t>式</a:t>
            </a:r>
            <a:r>
              <a:rPr lang="zh-CN" altLang="en-US" dirty="0"/>
              <a:t>，</a:t>
            </a:r>
            <a:r>
              <a:rPr lang="zh-CN" altLang="en-US" dirty="0" smtClean="0"/>
              <a:t>值不变</a:t>
            </a:r>
            <a:endParaRPr lang="zh-CN" altLang="en-US" dirty="0"/>
          </a:p>
        </p:txBody>
      </p:sp>
      <p:graphicFrame>
        <p:nvGraphicFramePr>
          <p:cNvPr id="133148" name="Object 345"/>
          <p:cNvGraphicFramePr>
            <a:graphicFrameLocks noChangeAspect="1"/>
          </p:cNvGraphicFramePr>
          <p:nvPr/>
        </p:nvGraphicFramePr>
        <p:xfrm>
          <a:off x="2500298" y="1928802"/>
          <a:ext cx="14398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3" name="Equation" r:id="rId3" imgW="571004" imgH="177646" progId="Equation.3">
                  <p:embed/>
                </p:oleObj>
              </mc:Choice>
              <mc:Fallback>
                <p:oleObj name="Equation" r:id="rId3" imgW="571004" imgH="177646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1928802"/>
                        <a:ext cx="1439863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81000" y="2355832"/>
            <a:ext cx="8826500" cy="1570038"/>
            <a:chOff x="340" y="1026"/>
            <a:chExt cx="5193" cy="989"/>
          </a:xfrm>
        </p:grpSpPr>
        <p:sp>
          <p:nvSpPr>
            <p:cNvPr id="29709" name="Text Box 33"/>
            <p:cNvSpPr txBox="1">
              <a:spLocks noChangeArrowheads="1"/>
            </p:cNvSpPr>
            <p:nvPr/>
          </p:nvSpPr>
          <p:spPr bwMode="auto">
            <a:xfrm>
              <a:off x="340" y="1026"/>
              <a:ext cx="5193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Tx/>
                <a:buChar char="•"/>
              </a:pPr>
              <a:r>
                <a:rPr lang="en-US" altLang="zh-CN" i="1" dirty="0">
                  <a:latin typeface="Times New Roman" pitchFamily="18" charset="0"/>
                </a:rPr>
                <a:t> D</a:t>
              </a:r>
              <a:r>
                <a:rPr lang="zh-CN" altLang="en-US" dirty="0"/>
                <a:t>含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zh-CN" altLang="en-US" dirty="0"/>
                <a:t>的第</a:t>
              </a:r>
              <a:r>
                <a:rPr lang="en-US" altLang="zh-CN" i="1" dirty="0" err="1">
                  <a:latin typeface="Times New Roman" pitchFamily="18" charset="0"/>
                </a:rPr>
                <a:t>i</a:t>
              </a:r>
              <a:r>
                <a:rPr lang="zh-CN" altLang="en-US" dirty="0"/>
                <a:t>行但不含第</a:t>
              </a:r>
              <a:r>
                <a:rPr lang="en-US" altLang="zh-CN" i="1" dirty="0">
                  <a:latin typeface="Times New Roman" pitchFamily="18" charset="0"/>
                </a:rPr>
                <a:t>j</a:t>
              </a:r>
              <a:r>
                <a:rPr lang="zh-CN" altLang="en-US" dirty="0"/>
                <a:t>行，则</a:t>
              </a:r>
              <a:r>
                <a:rPr lang="en-US" altLang="zh-CN" i="1" dirty="0">
                  <a:latin typeface="Times New Roman" pitchFamily="18" charset="0"/>
                </a:rPr>
                <a:t>D</a:t>
              </a:r>
              <a:r>
                <a:rPr lang="zh-CN" altLang="en-US" dirty="0">
                  <a:latin typeface="Times New Roman" pitchFamily="18" charset="0"/>
                </a:rPr>
                <a:t>的该行形如                  </a:t>
              </a:r>
            </a:p>
            <a:p>
              <a:r>
                <a:rPr lang="zh-CN" altLang="en-US" dirty="0"/>
                <a:t>                                  </a:t>
              </a:r>
              <a:r>
                <a:rPr lang="zh-CN" altLang="en-US" dirty="0" smtClean="0"/>
                <a:t>  ，</a:t>
              </a:r>
              <a:r>
                <a:rPr lang="zh-CN" altLang="en-US" dirty="0"/>
                <a:t>则</a:t>
              </a:r>
              <a:r>
                <a:rPr lang="en-US" altLang="zh-CN" i="1" dirty="0">
                  <a:latin typeface="Times New Roman" pitchFamily="18" charset="0"/>
                </a:rPr>
                <a:t>D</a:t>
              </a:r>
              <a:r>
                <a:rPr lang="zh-CN" altLang="en-US" dirty="0"/>
                <a:t>有</a:t>
              </a:r>
              <a:r>
                <a:rPr lang="zh-CN" altLang="en-US" dirty="0" smtClean="0"/>
                <a:t>分解式</a:t>
              </a:r>
              <a:endParaRPr lang="en-US" altLang="zh-CN" dirty="0" smtClean="0"/>
            </a:p>
            <a:p>
              <a:r>
                <a:rPr lang="zh-CN" altLang="en-US" dirty="0" smtClean="0"/>
                <a:t>其中    和   </a:t>
              </a:r>
              <a:r>
                <a:rPr lang="zh-CN" altLang="en-US" dirty="0"/>
                <a:t>是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>
                  <a:latin typeface="Times New Roman" pitchFamily="18" charset="0"/>
                </a:rPr>
                <a:t>中</a:t>
              </a:r>
              <a:r>
                <a:rPr lang="zh-CN" altLang="en-US" dirty="0"/>
                <a:t>的</a:t>
              </a:r>
              <a:r>
                <a:rPr lang="en-US" altLang="zh-CN" i="1" dirty="0">
                  <a:latin typeface="Times New Roman" pitchFamily="18" charset="0"/>
                </a:rPr>
                <a:t>r</a:t>
              </a:r>
              <a:r>
                <a:rPr lang="en-US" altLang="zh-CN" dirty="0">
                  <a:latin typeface="Times New Roman" pitchFamily="18" charset="0"/>
                </a:rPr>
                <a:t>+1</a:t>
              </a:r>
              <a:r>
                <a:rPr lang="zh-CN" altLang="en-US" dirty="0"/>
                <a:t>阶子式</a:t>
              </a:r>
            </a:p>
          </p:txBody>
        </p:sp>
        <p:graphicFrame>
          <p:nvGraphicFramePr>
            <p:cNvPr id="29700" name="Object 346"/>
            <p:cNvGraphicFramePr>
              <a:graphicFrameLocks noChangeAspect="1"/>
            </p:cNvGraphicFramePr>
            <p:nvPr/>
          </p:nvGraphicFramePr>
          <p:xfrm>
            <a:off x="426" y="1342"/>
            <a:ext cx="82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4" name="Equation" r:id="rId5" imgW="545863" imgH="241195" progId="Equation.DSMT4">
                    <p:embed/>
                  </p:oleObj>
                </mc:Choice>
                <mc:Fallback>
                  <p:oleObj name="Equation" r:id="rId5" imgW="545863" imgH="241195" progId="Equation.DSMT4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" y="1342"/>
                          <a:ext cx="825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347"/>
            <p:cNvGraphicFramePr>
              <a:graphicFrameLocks noChangeAspect="1"/>
            </p:cNvGraphicFramePr>
            <p:nvPr/>
          </p:nvGraphicFramePr>
          <p:xfrm>
            <a:off x="1244" y="1384"/>
            <a:ext cx="153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5" name="Equation" r:id="rId7" imgW="1016000" imgH="203200" progId="Equation.3">
                    <p:embed/>
                  </p:oleObj>
                </mc:Choice>
                <mc:Fallback>
                  <p:oleObj name="Equation" r:id="rId7" imgW="1016000" imgH="203200" progId="Equation.3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1384"/>
                          <a:ext cx="1536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Object 348"/>
            <p:cNvGraphicFramePr>
              <a:graphicFrameLocks noChangeAspect="1"/>
            </p:cNvGraphicFramePr>
            <p:nvPr/>
          </p:nvGraphicFramePr>
          <p:xfrm>
            <a:off x="4344" y="1387"/>
            <a:ext cx="115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6" name="Equation" r:id="rId9" imgW="761669" imgH="215806" progId="Equation.3">
                    <p:embed/>
                  </p:oleObj>
                </mc:Choice>
                <mc:Fallback>
                  <p:oleObj name="Equation" r:id="rId9" imgW="761669" imgH="215806" progId="Equation.3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1387"/>
                          <a:ext cx="1152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349"/>
            <p:cNvGraphicFramePr>
              <a:graphicFrameLocks noChangeAspect="1"/>
            </p:cNvGraphicFramePr>
            <p:nvPr/>
          </p:nvGraphicFramePr>
          <p:xfrm>
            <a:off x="898" y="1702"/>
            <a:ext cx="26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7" name="Equation" r:id="rId11" imgW="177646" imgH="190335" progId="Equation.3">
                    <p:embed/>
                  </p:oleObj>
                </mc:Choice>
                <mc:Fallback>
                  <p:oleObj name="Equation" r:id="rId11" imgW="177646" imgH="190335" progId="Equation.3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1702"/>
                          <a:ext cx="269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350"/>
            <p:cNvGraphicFramePr>
              <a:graphicFrameLocks noChangeAspect="1"/>
            </p:cNvGraphicFramePr>
            <p:nvPr/>
          </p:nvGraphicFramePr>
          <p:xfrm>
            <a:off x="1364" y="1666"/>
            <a:ext cx="25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8" name="Equation" r:id="rId13" imgW="164957" imgH="203024" progId="Equation.3">
                    <p:embed/>
                  </p:oleObj>
                </mc:Choice>
                <mc:Fallback>
                  <p:oleObj name="Equation" r:id="rId13" imgW="164957" imgH="203024" progId="Equation.3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1666"/>
                          <a:ext cx="250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59" name="Object 351"/>
          <p:cNvGraphicFramePr>
            <a:graphicFrameLocks noChangeAspect="1"/>
          </p:cNvGraphicFramePr>
          <p:nvPr/>
        </p:nvGraphicFramePr>
        <p:xfrm>
          <a:off x="5846781" y="3448032"/>
          <a:ext cx="14398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9" name="Equation" r:id="rId15" imgW="571004" imgH="177646" progId="Equation.3">
                  <p:embed/>
                </p:oleObj>
              </mc:Choice>
              <mc:Fallback>
                <p:oleObj name="Equation" r:id="rId15" imgW="571004" imgH="177646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81" y="3448032"/>
                        <a:ext cx="1439863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四、矩阵的初等变换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57158" y="3929066"/>
            <a:ext cx="4691062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所以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zh-CN" altLang="en-US" dirty="0"/>
              <a:t>的所有</a:t>
            </a:r>
            <a:r>
              <a:rPr lang="en-US" altLang="zh-CN" i="1" dirty="0">
                <a:latin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</a:rPr>
              <a:t>+1</a:t>
            </a:r>
            <a:r>
              <a:rPr lang="zh-CN" altLang="en-US" dirty="0"/>
              <a:t>阶子式都为</a:t>
            </a:r>
            <a:r>
              <a:rPr lang="en-US" altLang="zh-CN" dirty="0">
                <a:latin typeface="Times New Roman" pitchFamily="18" charset="0"/>
              </a:rPr>
              <a:t>0</a:t>
            </a:r>
          </a:p>
        </p:txBody>
      </p:sp>
      <p:graphicFrame>
        <p:nvGraphicFramePr>
          <p:cNvPr id="15" name="Object 541"/>
          <p:cNvGraphicFramePr>
            <a:graphicFrameLocks noGrp="1" noChangeAspect="1"/>
          </p:cNvGraphicFramePr>
          <p:nvPr>
            <p:ph/>
          </p:nvPr>
        </p:nvGraphicFramePr>
        <p:xfrm>
          <a:off x="5624483" y="4049716"/>
          <a:ext cx="30464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0" name="Equation" r:id="rId16" imgW="1409088" imgH="177723" progId="Equation.3">
                  <p:embed/>
                </p:oleObj>
              </mc:Choice>
              <mc:Fallback>
                <p:oleObj name="Equation" r:id="rId16" imgW="1409088" imgH="177723" progId="Equation.3">
                  <p:embed/>
                  <p:pic>
                    <p:nvPicPr>
                      <p:cNvPr id="0" name="Picture 16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483" y="4049716"/>
                        <a:ext cx="3046412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65123" y="4460879"/>
            <a:ext cx="399256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反之，对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zh-CN" altLang="en-US" dirty="0"/>
              <a:t>作如下逆变换</a:t>
            </a:r>
          </a:p>
        </p:txBody>
      </p:sp>
      <p:graphicFrame>
        <p:nvGraphicFramePr>
          <p:cNvPr id="17" name="Object 542"/>
          <p:cNvGraphicFramePr>
            <a:graphicFrameLocks noChangeAspect="1"/>
          </p:cNvGraphicFramePr>
          <p:nvPr/>
        </p:nvGraphicFramePr>
        <p:xfrm>
          <a:off x="4919683" y="5143512"/>
          <a:ext cx="25812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1" name="Equation" r:id="rId18" imgW="1193282" imgH="177723" progId="Equation.3">
                  <p:embed/>
                </p:oleObj>
              </mc:Choice>
              <mc:Fallback>
                <p:oleObj name="Equation" r:id="rId18" imgW="1193282" imgH="177723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83" y="5143512"/>
                        <a:ext cx="258127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4775170" y="4429132"/>
            <a:ext cx="2676525" cy="566738"/>
            <a:chOff x="1226" y="1936"/>
            <a:chExt cx="1686" cy="357"/>
          </a:xfrm>
        </p:grpSpPr>
        <p:graphicFrame>
          <p:nvGraphicFramePr>
            <p:cNvPr id="19" name="Object 543"/>
            <p:cNvGraphicFramePr>
              <a:graphicFrameLocks noChangeAspect="1"/>
            </p:cNvGraphicFramePr>
            <p:nvPr/>
          </p:nvGraphicFramePr>
          <p:xfrm>
            <a:off x="2432" y="1987"/>
            <a:ext cx="4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62" name="Equation" r:id="rId20" imgW="317362" imgH="228501" progId="Equation.3">
                    <p:embed/>
                  </p:oleObj>
                </mc:Choice>
                <mc:Fallback>
                  <p:oleObj name="Equation" r:id="rId20" imgW="317362" imgH="228501" progId="Equation.3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2" y="1987"/>
                          <a:ext cx="4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700" y="2160"/>
              <a:ext cx="72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1" name="Object 544"/>
            <p:cNvGraphicFramePr>
              <a:graphicFrameLocks noChangeAspect="1"/>
            </p:cNvGraphicFramePr>
            <p:nvPr/>
          </p:nvGraphicFramePr>
          <p:xfrm>
            <a:off x="1702" y="1936"/>
            <a:ext cx="71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63" name="Equation" r:id="rId22" imgW="647700" imgH="241300" progId="Equation.3">
                    <p:embed/>
                  </p:oleObj>
                </mc:Choice>
                <mc:Fallback>
                  <p:oleObj name="Equation" r:id="rId22" imgW="647700" imgH="241300" progId="Equation.3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1936"/>
                          <a:ext cx="719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545"/>
            <p:cNvGraphicFramePr>
              <a:graphicFrameLocks noChangeAspect="1"/>
            </p:cNvGraphicFramePr>
            <p:nvPr/>
          </p:nvGraphicFramePr>
          <p:xfrm>
            <a:off x="1226" y="1979"/>
            <a:ext cx="48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64" name="Equation" r:id="rId24" imgW="317362" imgH="228501" progId="Equation.3">
                    <p:embed/>
                  </p:oleObj>
                </mc:Choice>
                <mc:Fallback>
                  <p:oleObj name="Equation" r:id="rId24" imgW="317362" imgH="228501" progId="Equation.3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1979"/>
                          <a:ext cx="480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357158" y="5572140"/>
            <a:ext cx="3511550" cy="604837"/>
            <a:chOff x="431" y="1434"/>
            <a:chExt cx="2212" cy="381"/>
          </a:xfrm>
        </p:grpSpPr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31" y="1434"/>
              <a:ext cx="791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所以得</a:t>
              </a:r>
            </a:p>
          </p:txBody>
        </p:sp>
        <p:graphicFrame>
          <p:nvGraphicFramePr>
            <p:cNvPr id="25" name="Object 546"/>
            <p:cNvGraphicFramePr>
              <a:graphicFrameLocks noChangeAspect="1"/>
            </p:cNvGraphicFramePr>
            <p:nvPr/>
          </p:nvGraphicFramePr>
          <p:xfrm>
            <a:off x="1260" y="1520"/>
            <a:ext cx="138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65" name="Equation" r:id="rId26" imgW="1015559" imgH="177723" progId="Equation.3">
                    <p:embed/>
                  </p:oleObj>
                </mc:Choice>
                <mc:Fallback>
                  <p:oleObj name="Equation" r:id="rId26" imgW="1015559" imgH="177723" progId="Equation.3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1520"/>
                          <a:ext cx="1383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28600" y="917561"/>
            <a:ext cx="8728075" cy="1077912"/>
            <a:chOff x="327" y="1780"/>
            <a:chExt cx="5498" cy="679"/>
          </a:xfrm>
        </p:grpSpPr>
        <p:sp>
          <p:nvSpPr>
            <p:cNvPr id="30742" name="Text Box 27"/>
            <p:cNvSpPr txBox="1">
              <a:spLocks noChangeArrowheads="1"/>
            </p:cNvSpPr>
            <p:nvPr/>
          </p:nvSpPr>
          <p:spPr bwMode="auto">
            <a:xfrm>
              <a:off x="327" y="1780"/>
              <a:ext cx="549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 </a:t>
              </a:r>
              <a:r>
                <a:rPr lang="zh-CN" altLang="en-US" dirty="0"/>
                <a:t>当                   时</a:t>
              </a:r>
              <a:r>
                <a:rPr lang="en-US" altLang="zh-CN" dirty="0"/>
                <a:t>(</a:t>
              </a:r>
              <a:r>
                <a:rPr lang="zh-CN" altLang="en-US" dirty="0"/>
                <a:t>即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列满秩时</a:t>
              </a:r>
              <a:r>
                <a:rPr lang="en-US" altLang="zh-CN" dirty="0"/>
                <a:t>)</a:t>
              </a:r>
              <a:r>
                <a:rPr lang="zh-CN" altLang="en-US" dirty="0"/>
                <a:t>，构造如下的</a:t>
              </a:r>
            </a:p>
            <a:p>
              <a:r>
                <a:rPr lang="en-US" altLang="zh-CN" dirty="0"/>
                <a:t>   </a:t>
              </a:r>
              <a:r>
                <a:rPr lang="en-US" altLang="zh-CN" dirty="0" smtClean="0"/>
                <a:t>  </a:t>
              </a:r>
              <a:r>
                <a:rPr lang="en-US" altLang="zh-CN" i="1" dirty="0" smtClean="0">
                  <a:latin typeface="Times New Roman" pitchFamily="18" charset="0"/>
                </a:rPr>
                <a:t>m</a:t>
              </a:r>
              <a:r>
                <a:rPr lang="zh-CN" altLang="en-US" dirty="0"/>
                <a:t>阶</a:t>
              </a:r>
              <a:r>
                <a:rPr lang="zh-CN" altLang="en-US" dirty="0" smtClean="0"/>
                <a:t>方阵              ，则</a:t>
              </a:r>
              <a:endParaRPr lang="zh-CN" altLang="en-US" dirty="0"/>
            </a:p>
          </p:txBody>
        </p:sp>
        <p:graphicFrame>
          <p:nvGraphicFramePr>
            <p:cNvPr id="30728" name="Object 547"/>
            <p:cNvGraphicFramePr>
              <a:graphicFrameLocks noChangeAspect="1"/>
            </p:cNvGraphicFramePr>
            <p:nvPr/>
          </p:nvGraphicFramePr>
          <p:xfrm>
            <a:off x="983" y="1856"/>
            <a:ext cx="129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5" name="Equation" r:id="rId3" imgW="952087" imgH="177723" progId="Equation.3">
                    <p:embed/>
                  </p:oleObj>
                </mc:Choice>
                <mc:Fallback>
                  <p:oleObj name="Equation" r:id="rId3" imgW="952087" imgH="177723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1856"/>
                          <a:ext cx="1298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74" name="Object 548"/>
          <p:cNvGraphicFramePr>
            <a:graphicFrameLocks noChangeAspect="1"/>
          </p:cNvGraphicFramePr>
          <p:nvPr/>
        </p:nvGraphicFramePr>
        <p:xfrm>
          <a:off x="2428860" y="1489065"/>
          <a:ext cx="151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6" name="Equation" r:id="rId5" imgW="698500" imgH="228600" progId="Equation.3">
                  <p:embed/>
                </p:oleObj>
              </mc:Choice>
              <mc:Fallback>
                <p:oleObj name="Equation" r:id="rId5" imgW="698500" imgH="22860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1489065"/>
                        <a:ext cx="1511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Text Box 31"/>
          <p:cNvSpPr txBox="1">
            <a:spLocks noChangeArrowheads="1"/>
          </p:cNvSpPr>
          <p:nvPr/>
        </p:nvSpPr>
        <p:spPr bwMode="auto">
          <a:xfrm>
            <a:off x="719159" y="1917693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由</a:t>
            </a:r>
            <a:r>
              <a:rPr lang="en-US" altLang="zh-CN" dirty="0"/>
              <a:t>①</a:t>
            </a:r>
            <a:r>
              <a:rPr lang="zh-CN" altLang="en-US" dirty="0"/>
              <a:t>的证明知</a:t>
            </a:r>
          </a:p>
        </p:txBody>
      </p:sp>
      <p:graphicFrame>
        <p:nvGraphicFramePr>
          <p:cNvPr id="134178" name="Object 550"/>
          <p:cNvGraphicFramePr>
            <a:graphicFrameLocks noChangeAspect="1"/>
          </p:cNvGraphicFramePr>
          <p:nvPr/>
        </p:nvGraphicFramePr>
        <p:xfrm>
          <a:off x="3357554" y="1989131"/>
          <a:ext cx="35972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7" name="Equation" r:id="rId7" imgW="1663700" imgH="215900" progId="Equation.3">
                  <p:embed/>
                </p:oleObj>
              </mc:Choice>
              <mc:Fallback>
                <p:oleObj name="Equation" r:id="rId7" imgW="1663700" imgH="21590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1989131"/>
                        <a:ext cx="35972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80" name="Object 551"/>
          <p:cNvGraphicFramePr>
            <a:graphicFrameLocks noChangeAspect="1"/>
          </p:cNvGraphicFramePr>
          <p:nvPr/>
        </p:nvGraphicFramePr>
        <p:xfrm>
          <a:off x="857224" y="2560635"/>
          <a:ext cx="30194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8" name="Equation" r:id="rId9" imgW="1396394" imgH="203112" progId="Equation.3">
                  <p:embed/>
                </p:oleObj>
              </mc:Choice>
              <mc:Fallback>
                <p:oleObj name="Equation" r:id="rId9" imgW="1396394" imgH="203112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560635"/>
                        <a:ext cx="301942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0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四、矩阵的初等变换</a:t>
            </a: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214282" y="2951190"/>
            <a:ext cx="8615363" cy="1077912"/>
            <a:chOff x="327" y="1780"/>
            <a:chExt cx="5427" cy="679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27" y="1780"/>
              <a:ext cx="5427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③ </a:t>
              </a:r>
              <a:r>
                <a:rPr lang="zh-CN" altLang="en-US" dirty="0" smtClean="0"/>
                <a:t>当                  </a:t>
              </a:r>
              <a:r>
                <a:rPr lang="zh-CN" altLang="en-US" dirty="0"/>
                <a:t>时</a:t>
              </a:r>
              <a:r>
                <a:rPr lang="en-US" altLang="zh-CN" dirty="0"/>
                <a:t>(</a:t>
              </a:r>
              <a:r>
                <a:rPr lang="zh-CN" altLang="en-US" dirty="0"/>
                <a:t>即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行满秩时</a:t>
              </a:r>
              <a:r>
                <a:rPr lang="en-US" altLang="zh-CN" dirty="0"/>
                <a:t>)</a:t>
              </a:r>
              <a:r>
                <a:rPr lang="zh-CN" altLang="en-US" dirty="0"/>
                <a:t>，构造如下的</a:t>
              </a:r>
            </a:p>
            <a:p>
              <a:r>
                <a:rPr lang="en-US" altLang="zh-CN" dirty="0"/>
                <a:t>   </a:t>
              </a:r>
              <a:r>
                <a:rPr lang="en-US" altLang="zh-CN" dirty="0" smtClean="0"/>
                <a:t>  </a:t>
              </a:r>
              <a:r>
                <a:rPr lang="en-US" altLang="zh-CN" i="1" dirty="0" smtClean="0">
                  <a:latin typeface="Times New Roman" pitchFamily="18" charset="0"/>
                </a:rPr>
                <a:t>n</a:t>
              </a:r>
              <a:r>
                <a:rPr lang="zh-CN" altLang="en-US" dirty="0"/>
                <a:t>阶</a:t>
              </a:r>
              <a:r>
                <a:rPr lang="zh-CN" altLang="en-US" dirty="0" smtClean="0"/>
                <a:t>方阵         ，则</a:t>
              </a:r>
              <a:endParaRPr lang="zh-CN" altLang="en-US" dirty="0"/>
            </a:p>
          </p:txBody>
        </p:sp>
        <p:graphicFrame>
          <p:nvGraphicFramePr>
            <p:cNvPr id="14" name="Object 247"/>
            <p:cNvGraphicFramePr>
              <a:graphicFrameLocks noChangeAspect="1"/>
            </p:cNvGraphicFramePr>
            <p:nvPr/>
          </p:nvGraphicFramePr>
          <p:xfrm>
            <a:off x="964" y="1849"/>
            <a:ext cx="129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9" name="Equation" r:id="rId11" imgW="952087" imgH="177723" progId="Equation.DSMT4">
                    <p:embed/>
                  </p:oleObj>
                </mc:Choice>
                <mc:Fallback>
                  <p:oleObj name="Equation" r:id="rId11" imgW="952087" imgH="177723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1849"/>
                          <a:ext cx="1298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714345" y="3560791"/>
            <a:ext cx="6604001" cy="1558924"/>
            <a:chOff x="552" y="1830"/>
            <a:chExt cx="4160" cy="982"/>
          </a:xfrm>
        </p:grpSpPr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552" y="2444"/>
              <a:ext cx="166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由</a:t>
              </a:r>
              <a:r>
                <a:rPr lang="en-US" altLang="zh-CN" dirty="0"/>
                <a:t>①</a:t>
              </a:r>
              <a:r>
                <a:rPr lang="zh-CN" altLang="en-US" dirty="0"/>
                <a:t>的证明知</a:t>
              </a:r>
            </a:p>
          </p:txBody>
        </p:sp>
        <p:graphicFrame>
          <p:nvGraphicFramePr>
            <p:cNvPr id="17" name="Object 248"/>
            <p:cNvGraphicFramePr>
              <a:graphicFrameLocks noChangeAspect="1"/>
            </p:cNvGraphicFramePr>
            <p:nvPr/>
          </p:nvGraphicFramePr>
          <p:xfrm>
            <a:off x="2757" y="1830"/>
            <a:ext cx="195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0" name="Equation" r:id="rId13" imgW="1435100" imgH="203200" progId="Equation.DSMT4">
                    <p:embed/>
                  </p:oleObj>
                </mc:Choice>
                <mc:Fallback>
                  <p:oleObj name="Equation" r:id="rId13" imgW="1435100" imgH="203200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7" y="1830"/>
                          <a:ext cx="1955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249"/>
          <p:cNvGraphicFramePr>
            <a:graphicFrameLocks noChangeAspect="1"/>
          </p:cNvGraphicFramePr>
          <p:nvPr/>
        </p:nvGraphicFramePr>
        <p:xfrm>
          <a:off x="3397261" y="4346585"/>
          <a:ext cx="27463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1" name="Equation" r:id="rId15" imgW="1270000" imgH="457200" progId="Equation.3">
                  <p:embed/>
                </p:oleObj>
              </mc:Choice>
              <mc:Fallback>
                <p:oleObj name="Equation" r:id="rId15" imgW="1270000" imgH="4572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61" y="4346585"/>
                        <a:ext cx="2746375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50"/>
          <p:cNvGraphicFramePr>
            <a:graphicFrameLocks noChangeAspect="1"/>
          </p:cNvGraphicFramePr>
          <p:nvPr/>
        </p:nvGraphicFramePr>
        <p:xfrm>
          <a:off x="928662" y="5489593"/>
          <a:ext cx="30194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2" name="Equation" r:id="rId17" imgW="1396394" imgH="203112" progId="Equation.3">
                  <p:embed/>
                </p:oleObj>
              </mc:Choice>
              <mc:Fallback>
                <p:oleObj name="Equation" r:id="rId17" imgW="1396394" imgH="203112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489593"/>
                        <a:ext cx="301942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51"/>
          <p:cNvGraphicFramePr>
            <a:graphicFrameLocks noGrp="1" noChangeAspect="1"/>
          </p:cNvGraphicFramePr>
          <p:nvPr>
            <p:ph/>
          </p:nvPr>
        </p:nvGraphicFramePr>
        <p:xfrm>
          <a:off x="2285984" y="3489329"/>
          <a:ext cx="9175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3" name="Equation" r:id="rId18" imgW="457200" imgH="469900" progId="Equation.3">
                  <p:embed/>
                </p:oleObj>
              </mc:Choice>
              <mc:Fallback>
                <p:oleObj name="Equation" r:id="rId18" imgW="457200" imgH="469900" progId="Equation.3">
                  <p:embed/>
                  <p:pic>
                    <p:nvPicPr>
                      <p:cNvPr id="0" name="Picture 13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489329"/>
                        <a:ext cx="9175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48"/>
          <p:cNvGraphicFramePr>
            <a:graphicFrameLocks noChangeAspect="1"/>
          </p:cNvGraphicFramePr>
          <p:nvPr/>
        </p:nvGraphicFramePr>
        <p:xfrm>
          <a:off x="4830763" y="1550992"/>
          <a:ext cx="31591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4" name="Equation" r:id="rId20" imgW="1459866" imgH="203112" progId="Equation.DSMT4">
                  <p:embed/>
                </p:oleObj>
              </mc:Choice>
              <mc:Fallback>
                <p:oleObj name="Equation" r:id="rId20" imgW="1459866" imgH="203112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1550992"/>
                        <a:ext cx="31591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454928" y="1844824"/>
            <a:ext cx="6277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初等变换</a:t>
            </a:r>
            <a:r>
              <a:rPr lang="zh-CN" altLang="en-US" dirty="0"/>
              <a:t>的一个重要</a:t>
            </a:r>
            <a:r>
              <a:rPr lang="zh-CN" altLang="en-US" dirty="0" smtClean="0"/>
              <a:t>应用：</a:t>
            </a:r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求秩</a:t>
            </a:r>
            <a:r>
              <a:rPr lang="en-US" altLang="zh-CN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en-US" altLang="zh-CN" dirty="0"/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454928" y="2780928"/>
            <a:ext cx="81495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用初等行</a:t>
            </a:r>
            <a:r>
              <a:rPr lang="en-US" altLang="zh-CN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列</a:t>
            </a:r>
            <a:r>
              <a:rPr lang="en-US" altLang="zh-CN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变换把矩阵化为最简</a:t>
            </a:r>
            <a:r>
              <a:rPr lang="zh-CN" altLang="en-US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型，非零行</a:t>
            </a:r>
            <a:r>
              <a:rPr lang="en-US" altLang="zh-CN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列</a:t>
            </a:r>
            <a:r>
              <a:rPr lang="en-US" altLang="zh-CN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的个数即为矩阵的秩</a:t>
            </a:r>
            <a:r>
              <a:rPr lang="en-US" altLang="zh-CN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en-US" altLang="zh-CN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80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四、矩阵的初等变换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8596" y="928670"/>
            <a:ext cx="7715250" cy="1117600"/>
            <a:chOff x="768" y="809"/>
            <a:chExt cx="4860" cy="704"/>
          </a:xfrm>
        </p:grpSpPr>
        <p:sp>
          <p:nvSpPr>
            <p:cNvPr id="33814" name="Text Box 5"/>
            <p:cNvSpPr txBox="1">
              <a:spLocks noChangeArrowheads="1"/>
            </p:cNvSpPr>
            <p:nvPr/>
          </p:nvSpPr>
          <p:spPr bwMode="auto">
            <a:xfrm>
              <a:off x="768" y="809"/>
              <a:ext cx="4860" cy="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        若        矩阵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的秩为</a:t>
              </a:r>
              <a:r>
                <a:rPr lang="en-US" altLang="zh-CN" i="1" dirty="0">
                  <a:latin typeface="Times New Roman" pitchFamily="18" charset="0"/>
                </a:rPr>
                <a:t>r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itchFamily="18" charset="0"/>
                </a:rPr>
                <a:t>r</a:t>
              </a:r>
              <a:r>
                <a:rPr lang="en-US" altLang="zh-CN" dirty="0">
                  <a:latin typeface="Times New Roman" pitchFamily="18" charset="0"/>
                </a:rPr>
                <a:t>&gt;0</a:t>
              </a:r>
              <a:r>
                <a:rPr lang="en-US" altLang="zh-CN" dirty="0"/>
                <a:t>),</a:t>
              </a:r>
              <a:r>
                <a:rPr lang="zh-CN" altLang="en-US" dirty="0"/>
                <a:t>则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可经过</a:t>
              </a:r>
            </a:p>
            <a:p>
              <a:r>
                <a:rPr lang="zh-CN" altLang="en-US" dirty="0">
                  <a:solidFill>
                    <a:schemeClr val="hlink"/>
                  </a:solidFill>
                </a:rPr>
                <a:t>初等行变换</a:t>
              </a:r>
              <a:r>
                <a:rPr lang="zh-CN" altLang="en-US" dirty="0"/>
                <a:t>化为如下形式的矩阵</a:t>
              </a:r>
            </a:p>
          </p:txBody>
        </p:sp>
        <p:graphicFrame>
          <p:nvGraphicFramePr>
            <p:cNvPr id="33796" name="Object 149"/>
            <p:cNvGraphicFramePr>
              <a:graphicFrameLocks noChangeAspect="1"/>
            </p:cNvGraphicFramePr>
            <p:nvPr/>
          </p:nvGraphicFramePr>
          <p:xfrm>
            <a:off x="1635" y="905"/>
            <a:ext cx="55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9" name="Equation" r:id="rId3" imgW="355446" imgH="139639" progId="Equation.DSMT4">
                    <p:embed/>
                  </p:oleObj>
                </mc:Choice>
                <mc:Fallback>
                  <p:oleObj name="Equation" r:id="rId3" imgW="355446" imgH="139639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5" y="905"/>
                          <a:ext cx="558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214282" y="928670"/>
            <a:ext cx="1004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40299" name="Object 150"/>
          <p:cNvGraphicFramePr>
            <a:graphicFrameLocks noChangeAspect="1"/>
          </p:cNvGraphicFramePr>
          <p:nvPr/>
        </p:nvGraphicFramePr>
        <p:xfrm>
          <a:off x="42863" y="2049477"/>
          <a:ext cx="8924925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" name="Equation" r:id="rId5" imgW="4127500" imgH="1600200" progId="Equation.3">
                  <p:embed/>
                </p:oleObj>
              </mc:Choice>
              <mc:Fallback>
                <p:oleObj name="Equation" r:id="rId5" imgW="4127500" imgH="16002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2049477"/>
                        <a:ext cx="8924925" cy="345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5928" y="5572140"/>
            <a:ext cx="4513262" cy="646112"/>
            <a:chOff x="191" y="3396"/>
            <a:chExt cx="2843" cy="407"/>
          </a:xfrm>
        </p:grpSpPr>
        <p:sp>
          <p:nvSpPr>
            <p:cNvPr id="33813" name="Text Box 12"/>
            <p:cNvSpPr txBox="1">
              <a:spLocks noChangeArrowheads="1"/>
            </p:cNvSpPr>
            <p:nvPr/>
          </p:nvSpPr>
          <p:spPr bwMode="auto">
            <a:xfrm>
              <a:off x="191" y="3396"/>
              <a:ext cx="284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其中                 都不为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/>
                <a:t>.</a:t>
              </a:r>
              <a:endParaRPr lang="zh-CN" altLang="en-US" dirty="0"/>
            </a:p>
          </p:txBody>
        </p:sp>
        <p:graphicFrame>
          <p:nvGraphicFramePr>
            <p:cNvPr id="33795" name="Object 151"/>
            <p:cNvGraphicFramePr>
              <a:graphicFrameLocks noChangeAspect="1"/>
            </p:cNvGraphicFramePr>
            <p:nvPr/>
          </p:nvGraphicFramePr>
          <p:xfrm>
            <a:off x="751" y="3475"/>
            <a:ext cx="122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1" name="Equation" r:id="rId7" imgW="901309" imgH="241195" progId="Equation.3">
                    <p:embed/>
                  </p:oleObj>
                </mc:Choice>
                <mc:Fallback>
                  <p:oleObj name="Equation" r:id="rId7" imgW="901309" imgH="241195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" y="3475"/>
                          <a:ext cx="1228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5000628" y="5572140"/>
            <a:ext cx="38314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称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行阶梯形矩阵</a:t>
            </a:r>
            <a:r>
              <a:rPr lang="en-US" altLang="zh-CN" dirty="0"/>
              <a:t>.</a:t>
            </a:r>
          </a:p>
        </p:txBody>
      </p:sp>
      <p:sp>
        <p:nvSpPr>
          <p:cNvPr id="140304" name="Line 16"/>
          <p:cNvSpPr>
            <a:spLocks noChangeShapeType="1"/>
          </p:cNvSpPr>
          <p:nvPr/>
        </p:nvSpPr>
        <p:spPr bwMode="auto">
          <a:xfrm>
            <a:off x="2195513" y="2116152"/>
            <a:ext cx="0" cy="433388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0305" name="Line 17"/>
          <p:cNvSpPr>
            <a:spLocks noChangeShapeType="1"/>
          </p:cNvSpPr>
          <p:nvPr/>
        </p:nvSpPr>
        <p:spPr bwMode="auto">
          <a:xfrm>
            <a:off x="2195513" y="2549540"/>
            <a:ext cx="2160587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0306" name="Line 18"/>
          <p:cNvSpPr>
            <a:spLocks noChangeShapeType="1"/>
          </p:cNvSpPr>
          <p:nvPr/>
        </p:nvSpPr>
        <p:spPr bwMode="auto">
          <a:xfrm>
            <a:off x="4356100" y="2549540"/>
            <a:ext cx="0" cy="503237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0307" name="Line 19"/>
          <p:cNvSpPr>
            <a:spLocks noChangeShapeType="1"/>
          </p:cNvSpPr>
          <p:nvPr/>
        </p:nvSpPr>
        <p:spPr bwMode="auto">
          <a:xfrm>
            <a:off x="4356100" y="3052777"/>
            <a:ext cx="2087563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0308" name="Line 20"/>
          <p:cNvSpPr>
            <a:spLocks noChangeShapeType="1"/>
          </p:cNvSpPr>
          <p:nvPr/>
        </p:nvSpPr>
        <p:spPr bwMode="auto">
          <a:xfrm>
            <a:off x="6443663" y="3052777"/>
            <a:ext cx="0" cy="288925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0309" name="Line 21"/>
          <p:cNvSpPr>
            <a:spLocks noChangeShapeType="1"/>
          </p:cNvSpPr>
          <p:nvPr/>
        </p:nvSpPr>
        <p:spPr bwMode="auto">
          <a:xfrm>
            <a:off x="6443663" y="3341702"/>
            <a:ext cx="2159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0311" name="Line 23"/>
          <p:cNvSpPr>
            <a:spLocks noChangeShapeType="1"/>
          </p:cNvSpPr>
          <p:nvPr/>
        </p:nvSpPr>
        <p:spPr bwMode="auto">
          <a:xfrm>
            <a:off x="6659563" y="3340115"/>
            <a:ext cx="0" cy="288925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0312" name="Line 24"/>
          <p:cNvSpPr>
            <a:spLocks noChangeShapeType="1"/>
          </p:cNvSpPr>
          <p:nvPr/>
        </p:nvSpPr>
        <p:spPr bwMode="auto">
          <a:xfrm>
            <a:off x="6659563" y="3629040"/>
            <a:ext cx="14446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0313" name="Line 25"/>
          <p:cNvSpPr>
            <a:spLocks noChangeShapeType="1"/>
          </p:cNvSpPr>
          <p:nvPr/>
        </p:nvSpPr>
        <p:spPr bwMode="auto">
          <a:xfrm>
            <a:off x="6804025" y="3629040"/>
            <a:ext cx="0" cy="360362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0314" name="Line 26"/>
          <p:cNvSpPr>
            <a:spLocks noChangeShapeType="1"/>
          </p:cNvSpPr>
          <p:nvPr/>
        </p:nvSpPr>
        <p:spPr bwMode="auto">
          <a:xfrm>
            <a:off x="6804025" y="3989402"/>
            <a:ext cx="20161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12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四、矩阵的初等变换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3" grpId="0"/>
      <p:bldP spid="140304" grpId="0" animBg="1"/>
      <p:bldP spid="140305" grpId="0" animBg="1"/>
      <p:bldP spid="140306" grpId="0" animBg="1"/>
      <p:bldP spid="140307" grpId="0" animBg="1"/>
      <p:bldP spid="140308" grpId="0" animBg="1"/>
      <p:bldP spid="140309" grpId="0" animBg="1"/>
      <p:bldP spid="140311" grpId="0" animBg="1"/>
      <p:bldP spid="140312" grpId="0" animBg="1"/>
      <p:bldP spid="140313" grpId="0" animBg="1"/>
      <p:bldP spid="1403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187774"/>
              </p:ext>
            </p:extLst>
          </p:nvPr>
        </p:nvGraphicFramePr>
        <p:xfrm>
          <a:off x="111571" y="725488"/>
          <a:ext cx="8924925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Equation" r:id="rId3" imgW="4127500" imgH="1600200" progId="Equation.DSMT4">
                  <p:embed/>
                </p:oleObj>
              </mc:Choice>
              <mc:Fallback>
                <p:oleObj name="Equation" r:id="rId3" imgW="4127500" imgH="1600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71" y="725488"/>
                        <a:ext cx="8924925" cy="345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-45587" y="4191664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规律</a:t>
            </a:r>
          </a:p>
        </p:txBody>
      </p:sp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915301" y="4191664"/>
            <a:ext cx="31566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/>
              <a:t>⑴ </a:t>
            </a:r>
            <a:r>
              <a:rPr lang="zh-CN" altLang="en-US" sz="2800" dirty="0"/>
              <a:t>只经过</a:t>
            </a:r>
            <a:r>
              <a:rPr lang="zh-CN" altLang="en-US" sz="2800" dirty="0">
                <a:solidFill>
                  <a:srgbClr val="0000FF"/>
                </a:solidFill>
              </a:rPr>
              <a:t>行变换</a:t>
            </a:r>
            <a:r>
              <a:rPr lang="zh-CN" altLang="en-US" sz="2800" dirty="0"/>
              <a:t>；</a:t>
            </a: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909653" y="5429264"/>
            <a:ext cx="53110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/>
              <a:t>⑷ </a:t>
            </a:r>
            <a:r>
              <a:rPr lang="zh-CN" altLang="en-US" sz="2800" dirty="0">
                <a:solidFill>
                  <a:srgbClr val="FF0000"/>
                </a:solidFill>
              </a:rPr>
              <a:t>非零行的个数即</a:t>
            </a:r>
            <a:r>
              <a:rPr lang="zh-CN" altLang="en-US" sz="2800" dirty="0" smtClean="0">
                <a:solidFill>
                  <a:srgbClr val="FF0000"/>
                </a:solidFill>
              </a:rPr>
              <a:t>为矩阵的秩</a:t>
            </a:r>
            <a:r>
              <a:rPr lang="zh-CN" altLang="en-US" sz="2800" dirty="0"/>
              <a:t>；</a:t>
            </a:r>
          </a:p>
        </p:txBody>
      </p:sp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919825" y="5000636"/>
            <a:ext cx="51523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/>
              <a:t>⑶ </a:t>
            </a:r>
            <a:r>
              <a:rPr lang="zh-CN" altLang="en-US" sz="2800" dirty="0"/>
              <a:t>每一级阶梯的主元素不为</a:t>
            </a:r>
            <a:r>
              <a:rPr lang="en-US" altLang="zh-CN" sz="2800" dirty="0"/>
              <a:t>0</a:t>
            </a:r>
            <a:r>
              <a:rPr lang="zh-CN" altLang="en-US" sz="2800" dirty="0"/>
              <a:t>；</a:t>
            </a:r>
          </a:p>
        </p:txBody>
      </p:sp>
      <p:sp>
        <p:nvSpPr>
          <p:cNvPr id="155660" name="Text Box 12"/>
          <p:cNvSpPr txBox="1">
            <a:spLocks noChangeArrowheads="1"/>
          </p:cNvSpPr>
          <p:nvPr/>
        </p:nvSpPr>
        <p:spPr bwMode="auto">
          <a:xfrm>
            <a:off x="928662" y="5857892"/>
            <a:ext cx="1819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⑸ 不</a:t>
            </a:r>
            <a:r>
              <a:rPr lang="zh-CN" altLang="en-US" sz="2800" dirty="0" smtClean="0"/>
              <a:t>唯一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sp>
        <p:nvSpPr>
          <p:cNvPr id="155661" name="Text Box 13"/>
          <p:cNvSpPr txBox="1">
            <a:spLocks noChangeArrowheads="1"/>
          </p:cNvSpPr>
          <p:nvPr/>
        </p:nvSpPr>
        <p:spPr bwMode="auto">
          <a:xfrm>
            <a:off x="889034" y="4572008"/>
            <a:ext cx="81121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⑵ </a:t>
            </a:r>
            <a:r>
              <a:rPr lang="zh-CN" altLang="en-US" sz="2800" dirty="0"/>
              <a:t>下面的行总比上面的行非零元素</a:t>
            </a:r>
            <a:r>
              <a:rPr lang="zh-CN" altLang="en-US" sz="2800" dirty="0" smtClean="0"/>
              <a:t>少，且</a:t>
            </a:r>
            <a:r>
              <a:rPr lang="zh-CN" altLang="en-US" sz="2800" dirty="0"/>
              <a:t>都在后面；</a:t>
            </a:r>
          </a:p>
        </p:txBody>
      </p:sp>
      <p:sp>
        <p:nvSpPr>
          <p:cNvPr id="34825" name="Line 14"/>
          <p:cNvSpPr>
            <a:spLocks noChangeShapeType="1"/>
          </p:cNvSpPr>
          <p:nvPr/>
        </p:nvSpPr>
        <p:spPr bwMode="auto">
          <a:xfrm>
            <a:off x="2195834" y="798513"/>
            <a:ext cx="0" cy="433387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826" name="Line 15"/>
          <p:cNvSpPr>
            <a:spLocks noChangeShapeType="1"/>
          </p:cNvSpPr>
          <p:nvPr/>
        </p:nvSpPr>
        <p:spPr bwMode="auto">
          <a:xfrm>
            <a:off x="2195834" y="1231900"/>
            <a:ext cx="2160588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827" name="Line 16"/>
          <p:cNvSpPr>
            <a:spLocks noChangeShapeType="1"/>
          </p:cNvSpPr>
          <p:nvPr/>
        </p:nvSpPr>
        <p:spPr bwMode="auto">
          <a:xfrm>
            <a:off x="4356422" y="1231900"/>
            <a:ext cx="0" cy="503238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28" name="Line 17"/>
          <p:cNvSpPr>
            <a:spLocks noChangeShapeType="1"/>
          </p:cNvSpPr>
          <p:nvPr/>
        </p:nvSpPr>
        <p:spPr bwMode="auto">
          <a:xfrm>
            <a:off x="4356422" y="1735138"/>
            <a:ext cx="208756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29" name="Line 18"/>
          <p:cNvSpPr>
            <a:spLocks noChangeShapeType="1"/>
          </p:cNvSpPr>
          <p:nvPr/>
        </p:nvSpPr>
        <p:spPr bwMode="auto">
          <a:xfrm>
            <a:off x="6443984" y="1735138"/>
            <a:ext cx="0" cy="288925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30" name="Line 19"/>
          <p:cNvSpPr>
            <a:spLocks noChangeShapeType="1"/>
          </p:cNvSpPr>
          <p:nvPr/>
        </p:nvSpPr>
        <p:spPr bwMode="auto">
          <a:xfrm>
            <a:off x="6443984" y="2024063"/>
            <a:ext cx="2159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31" name="Line 20"/>
          <p:cNvSpPr>
            <a:spLocks noChangeShapeType="1"/>
          </p:cNvSpPr>
          <p:nvPr/>
        </p:nvSpPr>
        <p:spPr bwMode="auto">
          <a:xfrm>
            <a:off x="6659884" y="2022475"/>
            <a:ext cx="0" cy="288925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32" name="Line 21"/>
          <p:cNvSpPr>
            <a:spLocks noChangeShapeType="1"/>
          </p:cNvSpPr>
          <p:nvPr/>
        </p:nvSpPr>
        <p:spPr bwMode="auto">
          <a:xfrm>
            <a:off x="6659785" y="2311400"/>
            <a:ext cx="144463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33" name="Line 22"/>
          <p:cNvSpPr>
            <a:spLocks noChangeShapeType="1"/>
          </p:cNvSpPr>
          <p:nvPr/>
        </p:nvSpPr>
        <p:spPr bwMode="auto">
          <a:xfrm>
            <a:off x="6804347" y="2311400"/>
            <a:ext cx="0" cy="360363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34" name="Line 23"/>
          <p:cNvSpPr>
            <a:spLocks noChangeShapeType="1"/>
          </p:cNvSpPr>
          <p:nvPr/>
        </p:nvSpPr>
        <p:spPr bwMode="auto">
          <a:xfrm>
            <a:off x="6804347" y="2671763"/>
            <a:ext cx="20161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35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四、矩阵的初等变换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6" grpId="0"/>
      <p:bldP spid="155657" grpId="0"/>
      <p:bldP spid="155658" grpId="0"/>
      <p:bldP spid="155659" grpId="0"/>
      <p:bldP spid="155660" grpId="0"/>
      <p:bldP spid="15566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9"/>
          <p:cNvSpPr txBox="1">
            <a:spLocks noChangeArrowheads="1"/>
          </p:cNvSpPr>
          <p:nvPr/>
        </p:nvSpPr>
        <p:spPr bwMode="auto">
          <a:xfrm>
            <a:off x="323850" y="941284"/>
            <a:ext cx="55194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进一步可化为如下的</a:t>
            </a: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行最简形</a:t>
            </a:r>
          </a:p>
        </p:txBody>
      </p:sp>
      <p:graphicFrame>
        <p:nvGraphicFramePr>
          <p:cNvPr id="14439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430903"/>
              </p:ext>
            </p:extLst>
          </p:nvPr>
        </p:nvGraphicFramePr>
        <p:xfrm>
          <a:off x="395288" y="1519481"/>
          <a:ext cx="8137525" cy="341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3" imgW="3810000" imgH="1600200" progId="Equation.3">
                  <p:embed/>
                </p:oleObj>
              </mc:Choice>
              <mc:Fallback>
                <p:oleObj name="Equation" r:id="rId3" imgW="3810000" imgH="1600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19481"/>
                        <a:ext cx="8137525" cy="341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2614613" y="1495321"/>
            <a:ext cx="0" cy="433388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2627313" y="1928709"/>
            <a:ext cx="1873250" cy="17462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4470400" y="1942996"/>
            <a:ext cx="0" cy="503238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4470400" y="2433534"/>
            <a:ext cx="1901825" cy="17462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399" name="Line 15"/>
          <p:cNvSpPr>
            <a:spLocks noChangeShapeType="1"/>
          </p:cNvSpPr>
          <p:nvPr/>
        </p:nvSpPr>
        <p:spPr bwMode="auto">
          <a:xfrm>
            <a:off x="6372225" y="2450996"/>
            <a:ext cx="0" cy="288925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00" name="Line 16"/>
          <p:cNvSpPr>
            <a:spLocks noChangeShapeType="1"/>
          </p:cNvSpPr>
          <p:nvPr/>
        </p:nvSpPr>
        <p:spPr bwMode="auto">
          <a:xfrm flipV="1">
            <a:off x="6372225" y="2738334"/>
            <a:ext cx="71438" cy="1587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01" name="Line 17"/>
          <p:cNvSpPr>
            <a:spLocks noChangeShapeType="1"/>
          </p:cNvSpPr>
          <p:nvPr/>
        </p:nvSpPr>
        <p:spPr bwMode="auto">
          <a:xfrm>
            <a:off x="6443663" y="2738334"/>
            <a:ext cx="0" cy="288925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02" name="Line 18"/>
          <p:cNvSpPr>
            <a:spLocks noChangeShapeType="1"/>
          </p:cNvSpPr>
          <p:nvPr/>
        </p:nvSpPr>
        <p:spPr bwMode="auto">
          <a:xfrm>
            <a:off x="6443663" y="3027259"/>
            <a:ext cx="14446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03" name="Line 19"/>
          <p:cNvSpPr>
            <a:spLocks noChangeShapeType="1"/>
          </p:cNvSpPr>
          <p:nvPr/>
        </p:nvSpPr>
        <p:spPr bwMode="auto">
          <a:xfrm>
            <a:off x="6588125" y="3027259"/>
            <a:ext cx="0" cy="360362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04" name="Line 20"/>
          <p:cNvSpPr>
            <a:spLocks noChangeShapeType="1"/>
          </p:cNvSpPr>
          <p:nvPr/>
        </p:nvSpPr>
        <p:spPr bwMode="auto">
          <a:xfrm>
            <a:off x="6588125" y="3386034"/>
            <a:ext cx="18002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468313" y="4979884"/>
            <a:ext cx="89535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规律</a:t>
            </a:r>
          </a:p>
        </p:txBody>
      </p:sp>
      <p:sp>
        <p:nvSpPr>
          <p:cNvPr id="144407" name="Text Box 23"/>
          <p:cNvSpPr txBox="1">
            <a:spLocks noChangeArrowheads="1"/>
          </p:cNvSpPr>
          <p:nvPr/>
        </p:nvSpPr>
        <p:spPr bwMode="auto">
          <a:xfrm>
            <a:off x="1509713" y="4979884"/>
            <a:ext cx="35814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⑴ </a:t>
            </a:r>
            <a:r>
              <a:rPr lang="zh-CN" altLang="en-US" dirty="0"/>
              <a:t>只经过</a:t>
            </a:r>
            <a:r>
              <a:rPr lang="zh-CN" altLang="en-US" dirty="0">
                <a:solidFill>
                  <a:srgbClr val="0000FF"/>
                </a:solidFill>
              </a:rPr>
              <a:t>行变换</a:t>
            </a:r>
            <a:r>
              <a:rPr lang="zh-CN" altLang="en-US" dirty="0"/>
              <a:t>；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1428728" y="5508521"/>
            <a:ext cx="18373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(2) </a:t>
            </a:r>
            <a:r>
              <a:rPr lang="zh-CN" altLang="en-US" dirty="0">
                <a:latin typeface="+mn-ea"/>
                <a:ea typeface="+mn-ea"/>
              </a:rPr>
              <a:t>唯一</a:t>
            </a:r>
            <a:r>
              <a:rPr lang="en-US" altLang="zh-CN" dirty="0"/>
              <a:t>.</a:t>
            </a:r>
          </a:p>
        </p:txBody>
      </p:sp>
      <p:sp>
        <p:nvSpPr>
          <p:cNvPr id="35857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四、矩阵的初等变换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5" grpId="0" animBg="1"/>
      <p:bldP spid="144396" grpId="0" animBg="1"/>
      <p:bldP spid="144397" grpId="0" animBg="1"/>
      <p:bldP spid="144398" grpId="0" animBg="1"/>
      <p:bldP spid="144399" grpId="0" animBg="1"/>
      <p:bldP spid="144400" grpId="0" animBg="1"/>
      <p:bldP spid="144401" grpId="0" animBg="1"/>
      <p:bldP spid="144402" grpId="0" animBg="1"/>
      <p:bldP spid="144403" grpId="0" animBg="1"/>
      <p:bldP spid="144404" grpId="0" animBg="1"/>
      <p:bldP spid="144406" grpId="0"/>
      <p:bldP spid="144407" grpId="0"/>
      <p:bldP spid="14440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ext Box 12"/>
          <p:cNvSpPr txBox="1">
            <a:spLocks noChangeArrowheads="1"/>
          </p:cNvSpPr>
          <p:nvPr/>
        </p:nvSpPr>
        <p:spPr bwMode="auto">
          <a:xfrm>
            <a:off x="500034" y="1217272"/>
            <a:ext cx="14157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</a:p>
        </p:txBody>
      </p:sp>
      <p:graphicFrame>
        <p:nvGraphicFramePr>
          <p:cNvPr id="142349" name="Object 247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283629766"/>
              </p:ext>
            </p:extLst>
          </p:nvPr>
        </p:nvGraphicFramePr>
        <p:xfrm>
          <a:off x="1641475" y="1323626"/>
          <a:ext cx="3729142" cy="41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1" name="Equation" r:id="rId3" imgW="1612200" imgH="177723" progId="Equation.3">
                  <p:embed/>
                </p:oleObj>
              </mc:Choice>
              <mc:Fallback>
                <p:oleObj name="Equation" r:id="rId3" imgW="1612200" imgH="177723" progId="Equation.3">
                  <p:embed/>
                  <p:pic>
                    <p:nvPicPr>
                      <p:cNvPr id="0" name="Picture 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323626"/>
                        <a:ext cx="3729142" cy="4111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504825" y="1861801"/>
            <a:ext cx="8953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同理</a:t>
            </a:r>
          </a:p>
        </p:txBody>
      </p:sp>
      <p:graphicFrame>
        <p:nvGraphicFramePr>
          <p:cNvPr id="142352" name="Object 2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194751"/>
              </p:ext>
            </p:extLst>
          </p:nvPr>
        </p:nvGraphicFramePr>
        <p:xfrm>
          <a:off x="1692275" y="2030076"/>
          <a:ext cx="3397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2" name="Equation" r:id="rId5" imgW="164885" imgH="164885" progId="Equation.3">
                  <p:embed/>
                </p:oleObj>
              </mc:Choice>
              <mc:Fallback>
                <p:oleObj name="Equation" r:id="rId5" imgW="164885" imgH="164885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030076"/>
                        <a:ext cx="3397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051050" y="1798301"/>
            <a:ext cx="1511300" cy="457200"/>
            <a:chOff x="1501" y="2251"/>
            <a:chExt cx="952" cy="288"/>
          </a:xfrm>
        </p:grpSpPr>
        <p:sp>
          <p:nvSpPr>
            <p:cNvPr id="36887" name="Line 17"/>
            <p:cNvSpPr>
              <a:spLocks noChangeShapeType="1"/>
            </p:cNvSpPr>
            <p:nvPr/>
          </p:nvSpPr>
          <p:spPr bwMode="auto">
            <a:xfrm>
              <a:off x="1501" y="2539"/>
              <a:ext cx="952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8" name="Text Box 18"/>
            <p:cNvSpPr txBox="1">
              <a:spLocks noChangeArrowheads="1"/>
            </p:cNvSpPr>
            <p:nvPr/>
          </p:nvSpPr>
          <p:spPr bwMode="auto">
            <a:xfrm>
              <a:off x="1507" y="2251"/>
              <a:ext cx="9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初等</a:t>
              </a:r>
              <a:r>
                <a:rPr lang="zh-CN" altLang="en-US" sz="2000">
                  <a:solidFill>
                    <a:schemeClr val="hlink"/>
                  </a:solidFill>
                </a:rPr>
                <a:t>列</a:t>
              </a:r>
              <a:r>
                <a:rPr lang="zh-CN" altLang="en-US" sz="2000"/>
                <a:t>变换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635376" y="2003090"/>
            <a:ext cx="1936751" cy="530225"/>
            <a:chOff x="2290" y="2340"/>
            <a:chExt cx="1220" cy="334"/>
          </a:xfrm>
        </p:grpSpPr>
        <p:graphicFrame>
          <p:nvGraphicFramePr>
            <p:cNvPr id="36870" name="Object 249"/>
            <p:cNvGraphicFramePr>
              <a:graphicFrameLocks noChangeAspect="1"/>
            </p:cNvGraphicFramePr>
            <p:nvPr/>
          </p:nvGraphicFramePr>
          <p:xfrm>
            <a:off x="2290" y="2373"/>
            <a:ext cx="21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3" name="Equation" r:id="rId7" imgW="164885" imgH="164885" progId="Equation.3">
                    <p:embed/>
                  </p:oleObj>
                </mc:Choice>
                <mc:Fallback>
                  <p:oleObj name="Equation" r:id="rId7" imgW="164885" imgH="164885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373"/>
                          <a:ext cx="214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6" name="Text Box 21"/>
            <p:cNvSpPr txBox="1">
              <a:spLocks noChangeArrowheads="1"/>
            </p:cNvSpPr>
            <p:nvPr/>
          </p:nvSpPr>
          <p:spPr bwMode="auto">
            <a:xfrm>
              <a:off x="2434" y="2340"/>
              <a:ext cx="1076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(</a:t>
              </a:r>
              <a:r>
                <a:rPr lang="zh-CN" altLang="en-US" sz="2400" dirty="0">
                  <a:solidFill>
                    <a:schemeClr val="hlink"/>
                  </a:solidFill>
                </a:rPr>
                <a:t>列</a:t>
              </a:r>
              <a:r>
                <a:rPr lang="zh-CN" altLang="en-US" sz="2400" dirty="0"/>
                <a:t>阶梯形</a:t>
              </a:r>
              <a:r>
                <a:rPr lang="en-US" altLang="zh-CN" sz="2400" dirty="0"/>
                <a:t>)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435600" y="1788776"/>
            <a:ext cx="1511300" cy="457200"/>
            <a:chOff x="1501" y="2251"/>
            <a:chExt cx="952" cy="288"/>
          </a:xfrm>
        </p:grpSpPr>
        <p:sp>
          <p:nvSpPr>
            <p:cNvPr id="36884" name="Line 24"/>
            <p:cNvSpPr>
              <a:spLocks noChangeShapeType="1"/>
            </p:cNvSpPr>
            <p:nvPr/>
          </p:nvSpPr>
          <p:spPr bwMode="auto">
            <a:xfrm>
              <a:off x="1501" y="2539"/>
              <a:ext cx="952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5" name="Text Box 25"/>
            <p:cNvSpPr txBox="1">
              <a:spLocks noChangeArrowheads="1"/>
            </p:cNvSpPr>
            <p:nvPr/>
          </p:nvSpPr>
          <p:spPr bwMode="auto">
            <a:xfrm>
              <a:off x="1507" y="2251"/>
              <a:ext cx="9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初等</a:t>
              </a:r>
              <a:r>
                <a:rPr lang="zh-CN" altLang="en-US" sz="2000">
                  <a:solidFill>
                    <a:schemeClr val="hlink"/>
                  </a:solidFill>
                </a:rPr>
                <a:t>列</a:t>
              </a:r>
              <a:r>
                <a:rPr lang="zh-CN" altLang="en-US" sz="2000"/>
                <a:t>变换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923088" y="1972927"/>
            <a:ext cx="1935162" cy="530225"/>
            <a:chOff x="2274" y="2321"/>
            <a:chExt cx="1219" cy="334"/>
          </a:xfrm>
        </p:grpSpPr>
        <p:graphicFrame>
          <p:nvGraphicFramePr>
            <p:cNvPr id="36869" name="Object 250"/>
            <p:cNvGraphicFramePr>
              <a:graphicFrameLocks noChangeAspect="1"/>
            </p:cNvGraphicFramePr>
            <p:nvPr/>
          </p:nvGraphicFramePr>
          <p:xfrm>
            <a:off x="2274" y="2373"/>
            <a:ext cx="24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4" name="Equation" r:id="rId9" imgW="190335" imgH="164957" progId="Equation.3">
                    <p:embed/>
                  </p:oleObj>
                </mc:Choice>
                <mc:Fallback>
                  <p:oleObj name="Equation" r:id="rId9" imgW="190335" imgH="164957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" y="2373"/>
                          <a:ext cx="247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3" name="Text Box 28"/>
            <p:cNvSpPr txBox="1">
              <a:spLocks noChangeArrowheads="1"/>
            </p:cNvSpPr>
            <p:nvPr/>
          </p:nvSpPr>
          <p:spPr bwMode="auto">
            <a:xfrm>
              <a:off x="2417" y="2321"/>
              <a:ext cx="1076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(</a:t>
              </a:r>
              <a:r>
                <a:rPr lang="zh-CN" altLang="en-US" sz="2400" dirty="0">
                  <a:solidFill>
                    <a:schemeClr val="hlink"/>
                  </a:solidFill>
                </a:rPr>
                <a:t>列</a:t>
              </a:r>
              <a:r>
                <a:rPr lang="zh-CN" altLang="en-US" sz="2400" dirty="0"/>
                <a:t>最简形</a:t>
              </a:r>
              <a:r>
                <a:rPr lang="en-US" altLang="zh-CN" sz="2400" dirty="0"/>
                <a:t>)</a:t>
              </a:r>
            </a:p>
          </p:txBody>
        </p:sp>
      </p:grp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566714" y="3140813"/>
            <a:ext cx="8002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527176" y="2707431"/>
            <a:ext cx="7658100" cy="2017713"/>
            <a:chOff x="962" y="2519"/>
            <a:chExt cx="4824" cy="1271"/>
          </a:xfrm>
        </p:grpSpPr>
        <p:sp>
          <p:nvSpPr>
            <p:cNvPr id="36881" name="Text Box 30"/>
            <p:cNvSpPr txBox="1">
              <a:spLocks noChangeArrowheads="1"/>
            </p:cNvSpPr>
            <p:nvPr/>
          </p:nvSpPr>
          <p:spPr bwMode="auto">
            <a:xfrm>
              <a:off x="962" y="2795"/>
              <a:ext cx="482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用初等列变换化                          为列阶梯</a:t>
              </a:r>
            </a:p>
          </p:txBody>
        </p:sp>
        <p:graphicFrame>
          <p:nvGraphicFramePr>
            <p:cNvPr id="36868" name="Object 251"/>
            <p:cNvGraphicFramePr>
              <a:graphicFrameLocks noChangeAspect="1"/>
            </p:cNvGraphicFramePr>
            <p:nvPr/>
          </p:nvGraphicFramePr>
          <p:xfrm>
            <a:off x="2784" y="2519"/>
            <a:ext cx="1872" cy="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5" name="Equation" r:id="rId11" imgW="1447800" imgH="711200" progId="Equation.3">
                    <p:embed/>
                  </p:oleObj>
                </mc:Choice>
                <mc:Fallback>
                  <p:oleObj name="Equation" r:id="rId11" imgW="1447800" imgH="711200" progId="Equation.3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519"/>
                          <a:ext cx="1872" cy="9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2" name="Text Box 32"/>
            <p:cNvSpPr txBox="1">
              <a:spLocks noChangeArrowheads="1"/>
            </p:cNvSpPr>
            <p:nvPr/>
          </p:nvSpPr>
          <p:spPr bwMode="auto">
            <a:xfrm>
              <a:off x="990" y="3422"/>
              <a:ext cx="192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形和列最简形。</a:t>
              </a:r>
            </a:p>
          </p:txBody>
        </p:sp>
      </p:grpSp>
      <p:sp>
        <p:nvSpPr>
          <p:cNvPr id="36880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四、矩阵的初等变换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1" grpId="0"/>
      <p:bldP spid="1423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639"/>
          <p:cNvGraphicFramePr>
            <a:graphicFrameLocks noChangeAspect="1"/>
          </p:cNvGraphicFramePr>
          <p:nvPr/>
        </p:nvGraphicFramePr>
        <p:xfrm>
          <a:off x="1095347" y="1127107"/>
          <a:ext cx="29718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8" name="Equation" r:id="rId3" imgW="1447800" imgH="711200" progId="Equation.3">
                  <p:embed/>
                </p:oleObj>
              </mc:Choice>
              <mc:Fallback>
                <p:oleObj name="Equation" r:id="rId3" imgW="1447800" imgH="711200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47" y="1127107"/>
                        <a:ext cx="297180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Text Box 8"/>
          <p:cNvSpPr txBox="1">
            <a:spLocks noChangeArrowheads="1"/>
          </p:cNvSpPr>
          <p:nvPr/>
        </p:nvSpPr>
        <p:spPr bwMode="auto">
          <a:xfrm>
            <a:off x="571472" y="857232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54460" y="1487470"/>
            <a:ext cx="935037" cy="388937"/>
            <a:chOff x="2699" y="709"/>
            <a:chExt cx="589" cy="245"/>
          </a:xfrm>
        </p:grpSpPr>
        <p:sp>
          <p:nvSpPr>
            <p:cNvPr id="37929" name="Line 9"/>
            <p:cNvSpPr>
              <a:spLocks noChangeShapeType="1"/>
            </p:cNvSpPr>
            <p:nvPr/>
          </p:nvSpPr>
          <p:spPr bwMode="auto">
            <a:xfrm>
              <a:off x="2744" y="935"/>
              <a:ext cx="5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7902" name="Object 640"/>
            <p:cNvGraphicFramePr>
              <a:graphicFrameLocks noChangeAspect="1"/>
            </p:cNvGraphicFramePr>
            <p:nvPr/>
          </p:nvGraphicFramePr>
          <p:xfrm>
            <a:off x="2699" y="709"/>
            <a:ext cx="56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59" name="Equation" r:id="rId5" imgW="494870" imgH="215713" progId="Equation.3">
                    <p:embed/>
                  </p:oleObj>
                </mc:Choice>
                <mc:Fallback>
                  <p:oleObj name="Equation" r:id="rId5" imgW="494870" imgH="215713" progId="Equation.3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709"/>
                          <a:ext cx="564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420" name="Object 641"/>
          <p:cNvGraphicFramePr>
            <a:graphicFrameLocks noChangeAspect="1"/>
          </p:cNvGraphicFramePr>
          <p:nvPr/>
        </p:nvGraphicFramePr>
        <p:xfrm>
          <a:off x="5272060" y="1130282"/>
          <a:ext cx="2424112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0" name="Equation" r:id="rId7" imgW="1180588" imgH="710891" progId="Equation.3">
                  <p:embed/>
                </p:oleObj>
              </mc:Choice>
              <mc:Fallback>
                <p:oleObj name="Equation" r:id="rId7" imgW="1180588" imgH="710891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60" y="1130282"/>
                        <a:ext cx="2424112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808010" y="3097195"/>
            <a:ext cx="920750" cy="762000"/>
            <a:chOff x="757" y="1645"/>
            <a:chExt cx="580" cy="480"/>
          </a:xfrm>
        </p:grpSpPr>
        <p:sp>
          <p:nvSpPr>
            <p:cNvPr id="37928" name="Line 14"/>
            <p:cNvSpPr>
              <a:spLocks noChangeShapeType="1"/>
            </p:cNvSpPr>
            <p:nvPr/>
          </p:nvSpPr>
          <p:spPr bwMode="auto">
            <a:xfrm>
              <a:off x="793" y="1887"/>
              <a:ext cx="5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7900" name="Object 642"/>
            <p:cNvGraphicFramePr>
              <a:graphicFrameLocks noChangeAspect="1"/>
            </p:cNvGraphicFramePr>
            <p:nvPr/>
          </p:nvGraphicFramePr>
          <p:xfrm>
            <a:off x="762" y="1645"/>
            <a:ext cx="53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1" name="Equation" r:id="rId9" imgW="469696" imgH="215806" progId="Equation.3">
                    <p:embed/>
                  </p:oleObj>
                </mc:Choice>
                <mc:Fallback>
                  <p:oleObj name="Equation" r:id="rId9" imgW="469696" imgH="215806" progId="Equation.3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1645"/>
                          <a:ext cx="535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1" name="Object 643"/>
            <p:cNvGraphicFramePr>
              <a:graphicFrameLocks noChangeAspect="1"/>
            </p:cNvGraphicFramePr>
            <p:nvPr/>
          </p:nvGraphicFramePr>
          <p:xfrm>
            <a:off x="757" y="1880"/>
            <a:ext cx="55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2" name="Equation" r:id="rId11" imgW="482181" imgH="215713" progId="Equation.3">
                    <p:embed/>
                  </p:oleObj>
                </mc:Choice>
                <mc:Fallback>
                  <p:oleObj name="Equation" r:id="rId11" imgW="482181" imgH="215713" progId="Equation.3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" y="1880"/>
                          <a:ext cx="550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426" name="Object 644"/>
          <p:cNvGraphicFramePr>
            <a:graphicFrameLocks noChangeAspect="1"/>
          </p:cNvGraphicFramePr>
          <p:nvPr/>
        </p:nvGraphicFramePr>
        <p:xfrm>
          <a:off x="1768447" y="2808270"/>
          <a:ext cx="271145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3" name="Equation" r:id="rId13" imgW="1320227" imgH="710891" progId="Equation.3">
                  <p:embed/>
                </p:oleObj>
              </mc:Choice>
              <mc:Fallback>
                <p:oleObj name="Equation" r:id="rId13" imgW="1320227" imgH="710891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47" y="2808270"/>
                        <a:ext cx="271145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546572" y="3097195"/>
            <a:ext cx="954088" cy="785812"/>
            <a:chOff x="736" y="1638"/>
            <a:chExt cx="601" cy="495"/>
          </a:xfrm>
        </p:grpSpPr>
        <p:sp>
          <p:nvSpPr>
            <p:cNvPr id="37927" name="Line 20"/>
            <p:cNvSpPr>
              <a:spLocks noChangeShapeType="1"/>
            </p:cNvSpPr>
            <p:nvPr/>
          </p:nvSpPr>
          <p:spPr bwMode="auto">
            <a:xfrm>
              <a:off x="793" y="1887"/>
              <a:ext cx="5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7898" name="Object 645"/>
            <p:cNvGraphicFramePr>
              <a:graphicFrameLocks noChangeAspect="1"/>
            </p:cNvGraphicFramePr>
            <p:nvPr/>
          </p:nvGraphicFramePr>
          <p:xfrm>
            <a:off x="740" y="1638"/>
            <a:ext cx="57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4" name="Equation" r:id="rId15" imgW="508000" imgH="228600" progId="Equation.3">
                    <p:embed/>
                  </p:oleObj>
                </mc:Choice>
                <mc:Fallback>
                  <p:oleObj name="Equation" r:id="rId15" imgW="508000" imgH="228600" progId="Equation.3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1638"/>
                          <a:ext cx="579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9" name="Object 646"/>
            <p:cNvGraphicFramePr>
              <a:graphicFrameLocks noChangeAspect="1"/>
            </p:cNvGraphicFramePr>
            <p:nvPr/>
          </p:nvGraphicFramePr>
          <p:xfrm>
            <a:off x="736" y="1873"/>
            <a:ext cx="59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5" name="Equation" r:id="rId17" imgW="520700" imgH="228600" progId="Equation.3">
                    <p:embed/>
                  </p:oleObj>
                </mc:Choice>
                <mc:Fallback>
                  <p:oleObj name="Equation" r:id="rId17" imgW="520700" imgH="228600" progId="Equation.3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1873"/>
                          <a:ext cx="593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431" name="Object 647"/>
          <p:cNvGraphicFramePr>
            <a:graphicFrameLocks noChangeAspect="1"/>
          </p:cNvGraphicFramePr>
          <p:nvPr/>
        </p:nvGraphicFramePr>
        <p:xfrm>
          <a:off x="5632422" y="2782870"/>
          <a:ext cx="226853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6" name="Equation" r:id="rId19" imgW="1104900" imgH="711200" progId="Equation.3">
                  <p:embed/>
                </p:oleObj>
              </mc:Choice>
              <mc:Fallback>
                <p:oleObj name="Equation" r:id="rId19" imgW="1104900" imgH="71120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22" y="2782870"/>
                        <a:ext cx="2268538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888260" y="2638407"/>
            <a:ext cx="984250" cy="1733550"/>
            <a:chOff x="4967" y="1434"/>
            <a:chExt cx="620" cy="1092"/>
          </a:xfrm>
        </p:grpSpPr>
        <p:sp>
          <p:nvSpPr>
            <p:cNvPr id="37925" name="Line 24"/>
            <p:cNvSpPr>
              <a:spLocks noChangeShapeType="1"/>
            </p:cNvSpPr>
            <p:nvPr/>
          </p:nvSpPr>
          <p:spPr bwMode="auto">
            <a:xfrm>
              <a:off x="4967" y="1888"/>
              <a:ext cx="226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6" name="Text Box 25"/>
            <p:cNvSpPr txBox="1">
              <a:spLocks noChangeArrowheads="1"/>
            </p:cNvSpPr>
            <p:nvPr/>
          </p:nvSpPr>
          <p:spPr bwMode="auto">
            <a:xfrm>
              <a:off x="5160" y="1434"/>
              <a:ext cx="427" cy="1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列阶梯形</a:t>
              </a: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950885" y="4835507"/>
            <a:ext cx="863600" cy="412750"/>
            <a:chOff x="2744" y="702"/>
            <a:chExt cx="544" cy="260"/>
          </a:xfrm>
        </p:grpSpPr>
        <p:sp>
          <p:nvSpPr>
            <p:cNvPr id="37924" name="Line 28"/>
            <p:cNvSpPr>
              <a:spLocks noChangeShapeType="1"/>
            </p:cNvSpPr>
            <p:nvPr/>
          </p:nvSpPr>
          <p:spPr bwMode="auto">
            <a:xfrm>
              <a:off x="2744" y="935"/>
              <a:ext cx="5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7897" name="Object 648"/>
            <p:cNvGraphicFramePr>
              <a:graphicFrameLocks noChangeAspect="1"/>
            </p:cNvGraphicFramePr>
            <p:nvPr/>
          </p:nvGraphicFramePr>
          <p:xfrm>
            <a:off x="2771" y="702"/>
            <a:ext cx="41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7" name="Equation" r:id="rId21" imgW="368300" imgH="228600" progId="Equation.3">
                    <p:embed/>
                  </p:oleObj>
                </mc:Choice>
                <mc:Fallback>
                  <p:oleObj name="Equation" r:id="rId21" imgW="368300" imgH="228600" progId="Equation.3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702"/>
                          <a:ext cx="419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438" name="Object 649"/>
          <p:cNvGraphicFramePr>
            <a:graphicFrameLocks noChangeAspect="1"/>
          </p:cNvGraphicFramePr>
          <p:nvPr/>
        </p:nvGraphicFramePr>
        <p:xfrm>
          <a:off x="1887510" y="4529120"/>
          <a:ext cx="2268537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8" name="Equation" r:id="rId23" imgW="1104900" imgH="711200" progId="Equation.3">
                  <p:embed/>
                </p:oleObj>
              </mc:Choice>
              <mc:Fallback>
                <p:oleObj name="Equation" r:id="rId23" imgW="1104900" imgH="711200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10" y="4529120"/>
                        <a:ext cx="2268537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263997" y="4816457"/>
            <a:ext cx="863600" cy="414338"/>
            <a:chOff x="2744" y="702"/>
            <a:chExt cx="544" cy="261"/>
          </a:xfrm>
        </p:grpSpPr>
        <p:sp>
          <p:nvSpPr>
            <p:cNvPr id="37923" name="Line 32"/>
            <p:cNvSpPr>
              <a:spLocks noChangeShapeType="1"/>
            </p:cNvSpPr>
            <p:nvPr/>
          </p:nvSpPr>
          <p:spPr bwMode="auto">
            <a:xfrm>
              <a:off x="2744" y="935"/>
              <a:ext cx="5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7896" name="Object 650"/>
            <p:cNvGraphicFramePr>
              <a:graphicFrameLocks noChangeAspect="1"/>
            </p:cNvGraphicFramePr>
            <p:nvPr/>
          </p:nvGraphicFramePr>
          <p:xfrm>
            <a:off x="2750" y="702"/>
            <a:ext cx="46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9" name="Equation" r:id="rId25" imgW="406224" imgH="228501" progId="Equation.DSMT4">
                    <p:embed/>
                  </p:oleObj>
                </mc:Choice>
                <mc:Fallback>
                  <p:oleObj name="Equation" r:id="rId25" imgW="406224" imgH="228501" progId="Equation.DSMT4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0" y="702"/>
                          <a:ext cx="462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442" name="Object 651"/>
          <p:cNvGraphicFramePr>
            <a:graphicFrameLocks noChangeAspect="1"/>
          </p:cNvGraphicFramePr>
          <p:nvPr/>
        </p:nvGraphicFramePr>
        <p:xfrm>
          <a:off x="5200622" y="4529120"/>
          <a:ext cx="2112963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0" name="Equation" r:id="rId27" imgW="1028254" imgH="710891" progId="Equation.3">
                  <p:embed/>
                </p:oleObj>
              </mc:Choice>
              <mc:Fallback>
                <p:oleObj name="Equation" r:id="rId27" imgW="1028254" imgH="710891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22" y="4529120"/>
                        <a:ext cx="2112963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3" name="Line 35"/>
          <p:cNvSpPr>
            <a:spLocks noChangeShapeType="1"/>
          </p:cNvSpPr>
          <p:nvPr/>
        </p:nvSpPr>
        <p:spPr bwMode="auto">
          <a:xfrm>
            <a:off x="5810222" y="2843195"/>
            <a:ext cx="4318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>
            <a:off x="6246785" y="2808270"/>
            <a:ext cx="33337" cy="431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6280122" y="3240070"/>
            <a:ext cx="649288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>
            <a:off x="6929410" y="3240070"/>
            <a:ext cx="0" cy="865187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>
            <a:off x="5272060" y="4562457"/>
            <a:ext cx="4318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5708622" y="4527532"/>
            <a:ext cx="33338" cy="431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>
            <a:off x="5741960" y="4959332"/>
            <a:ext cx="649287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6391247" y="4959332"/>
            <a:ext cx="0" cy="865188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288185" y="4600557"/>
            <a:ext cx="984250" cy="1733550"/>
            <a:chOff x="4967" y="1434"/>
            <a:chExt cx="620" cy="1092"/>
          </a:xfrm>
        </p:grpSpPr>
        <p:sp>
          <p:nvSpPr>
            <p:cNvPr id="37921" name="Line 44"/>
            <p:cNvSpPr>
              <a:spLocks noChangeShapeType="1"/>
            </p:cNvSpPr>
            <p:nvPr/>
          </p:nvSpPr>
          <p:spPr bwMode="auto">
            <a:xfrm>
              <a:off x="4967" y="1888"/>
              <a:ext cx="226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2" name="Text Box 45"/>
            <p:cNvSpPr txBox="1">
              <a:spLocks noChangeArrowheads="1"/>
            </p:cNvSpPr>
            <p:nvPr/>
          </p:nvSpPr>
          <p:spPr bwMode="auto">
            <a:xfrm>
              <a:off x="5160" y="1434"/>
              <a:ext cx="427" cy="1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列最简形</a:t>
              </a:r>
            </a:p>
          </p:txBody>
        </p:sp>
      </p:grpSp>
      <p:sp>
        <p:nvSpPr>
          <p:cNvPr id="37920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四、矩阵的初等变换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3" grpId="0" animBg="1"/>
      <p:bldP spid="145444" grpId="0" animBg="1"/>
      <p:bldP spid="145445" grpId="0" animBg="1"/>
      <p:bldP spid="145446" grpId="0" animBg="1"/>
      <p:bldP spid="145447" grpId="0" animBg="1"/>
      <p:bldP spid="145448" grpId="0" animBg="1"/>
      <p:bldP spid="145449" grpId="0" animBg="1"/>
      <p:bldP spid="14545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2250" y="1565269"/>
            <a:ext cx="8564564" cy="1077913"/>
            <a:chOff x="228" y="711"/>
            <a:chExt cx="5395" cy="679"/>
          </a:xfrm>
        </p:grpSpPr>
        <p:sp>
          <p:nvSpPr>
            <p:cNvPr id="38934" name="Text Box 5"/>
            <p:cNvSpPr txBox="1">
              <a:spLocks noChangeArrowheads="1"/>
            </p:cNvSpPr>
            <p:nvPr/>
          </p:nvSpPr>
          <p:spPr bwMode="auto">
            <a:xfrm>
              <a:off x="228" y="711"/>
              <a:ext cx="5395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</a:rPr>
                <a:t>      </a:t>
              </a:r>
              <a:r>
                <a:rPr lang="zh-CN" altLang="en-US" dirty="0"/>
                <a:t>  秩为</a:t>
              </a:r>
              <a:r>
                <a:rPr lang="en-US" altLang="zh-CN" i="1" dirty="0">
                  <a:latin typeface="Times New Roman" pitchFamily="18" charset="0"/>
                </a:rPr>
                <a:t>r</a:t>
              </a:r>
              <a:r>
                <a:rPr lang="zh-CN" altLang="en-US" dirty="0"/>
                <a:t>的       矩阵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，经过有限次</a:t>
              </a:r>
              <a:r>
                <a:rPr lang="zh-CN" altLang="en-US" dirty="0" smtClean="0"/>
                <a:t>初等变换，        </a:t>
              </a:r>
              <a:endParaRPr lang="en-US" altLang="zh-CN" dirty="0" smtClean="0"/>
            </a:p>
            <a:p>
              <a:r>
                <a:rPr lang="en-US" altLang="zh-CN" dirty="0" smtClean="0"/>
                <a:t>        </a:t>
              </a:r>
              <a:r>
                <a:rPr lang="zh-CN" altLang="en-US" dirty="0" smtClean="0"/>
                <a:t>总</a:t>
              </a:r>
              <a:r>
                <a:rPr lang="zh-CN" altLang="en-US" dirty="0"/>
                <a:t>可化为如下等价（相抵）标准形</a:t>
              </a:r>
            </a:p>
          </p:txBody>
        </p:sp>
        <p:graphicFrame>
          <p:nvGraphicFramePr>
            <p:cNvPr id="38919" name="Object 344"/>
            <p:cNvGraphicFramePr>
              <a:graphicFrameLocks noChangeAspect="1"/>
            </p:cNvGraphicFramePr>
            <p:nvPr/>
          </p:nvGraphicFramePr>
          <p:xfrm>
            <a:off x="1672" y="787"/>
            <a:ext cx="55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6" name="Equation" r:id="rId3" imgW="355446" imgH="139639" progId="Equation.3">
                    <p:embed/>
                  </p:oleObj>
                </mc:Choice>
                <mc:Fallback>
                  <p:oleObj name="Equation" r:id="rId3" imgW="355446" imgH="139639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787"/>
                          <a:ext cx="558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0" name="Text Box 4"/>
          <p:cNvSpPr txBox="1">
            <a:spLocks noChangeArrowheads="1"/>
          </p:cNvSpPr>
          <p:nvPr/>
        </p:nvSpPr>
        <p:spPr bwMode="auto">
          <a:xfrm>
            <a:off x="136525" y="1566857"/>
            <a:ext cx="1004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1285852" y="4214818"/>
            <a:ext cx="89852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即有</a:t>
            </a:r>
          </a:p>
        </p:txBody>
      </p:sp>
      <p:graphicFrame>
        <p:nvGraphicFramePr>
          <p:cNvPr id="146445" name="Object 3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522367"/>
              </p:ext>
            </p:extLst>
          </p:nvPr>
        </p:nvGraphicFramePr>
        <p:xfrm>
          <a:off x="3143240" y="4005274"/>
          <a:ext cx="221456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7" name="Equation" r:id="rId5" imgW="889000" imgH="457200" progId="Equation.3">
                  <p:embed/>
                </p:oleObj>
              </mc:Choice>
              <mc:Fallback>
                <p:oleObj name="Equation" r:id="rId5" imgW="889000" imgH="4572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4005274"/>
                        <a:ext cx="2214563" cy="113823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9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四、矩阵的初等变换</a:t>
            </a: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9959" y="2796359"/>
            <a:ext cx="5544082" cy="1265283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4" grpId="0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347788" y="4172864"/>
            <a:ext cx="6606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/>
              <a:t>的等价标准</a:t>
            </a:r>
            <a:r>
              <a:rPr lang="zh-CN" altLang="en-US" sz="2800" dirty="0" smtClean="0"/>
              <a:t>形为    </a:t>
            </a:r>
            <a:r>
              <a:rPr lang="en-US" altLang="zh-CN" sz="2800" dirty="0" smtClean="0"/>
              <a:t>, </a:t>
            </a:r>
            <a:r>
              <a:rPr lang="en-US" altLang="zh-CN" sz="2800" i="1" dirty="0" smtClean="0">
                <a:latin typeface="Times New Roman" pitchFamily="18" charset="0"/>
              </a:rPr>
              <a:t>B</a:t>
            </a:r>
            <a:r>
              <a:rPr lang="zh-CN" altLang="en-US" sz="2800" dirty="0"/>
              <a:t>的等价标准形为</a:t>
            </a:r>
          </a:p>
        </p:txBody>
      </p:sp>
      <p:graphicFrame>
        <p:nvGraphicFramePr>
          <p:cNvPr id="148486" name="Object 29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83022308"/>
              </p:ext>
            </p:extLst>
          </p:nvPr>
        </p:nvGraphicFramePr>
        <p:xfrm>
          <a:off x="4441825" y="4205874"/>
          <a:ext cx="484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8" name="Equation" r:id="rId3" imgW="228501" imgH="215806" progId="Equation.3">
                  <p:embed/>
                </p:oleObj>
              </mc:Choice>
              <mc:Fallback>
                <p:oleObj name="Equation" r:id="rId3" imgW="228501" imgH="215806" progId="Equation.3">
                  <p:embed/>
                  <p:pic>
                    <p:nvPicPr>
                      <p:cNvPr id="0" name="Picture 1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4205874"/>
                        <a:ext cx="4841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8" name="Object 2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878294"/>
              </p:ext>
            </p:extLst>
          </p:nvPr>
        </p:nvGraphicFramePr>
        <p:xfrm>
          <a:off x="7845649" y="4194761"/>
          <a:ext cx="4953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9" name="Equation" r:id="rId5" imgW="228501" imgH="215806" progId="Equation.3">
                  <p:embed/>
                </p:oleObj>
              </mc:Choice>
              <mc:Fallback>
                <p:oleObj name="Equation" r:id="rId5" imgW="228501" imgH="215806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5649" y="4194761"/>
                        <a:ext cx="4953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9" name="Object 2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59049"/>
              </p:ext>
            </p:extLst>
          </p:nvPr>
        </p:nvGraphicFramePr>
        <p:xfrm>
          <a:off x="1485922" y="4847552"/>
          <a:ext cx="134778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0" name="Equation" r:id="rId7" imgW="621760" imgH="177646" progId="Equation.3">
                  <p:embed/>
                </p:oleObj>
              </mc:Choice>
              <mc:Fallback>
                <p:oleObj name="Equation" r:id="rId7" imgW="621760" imgH="177646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22" y="4847552"/>
                        <a:ext cx="1347787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0" name="Object 2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143998"/>
              </p:ext>
            </p:extLst>
          </p:nvPr>
        </p:nvGraphicFramePr>
        <p:xfrm>
          <a:off x="2781322" y="4822152"/>
          <a:ext cx="23939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1" name="Equation" r:id="rId9" imgW="1104421" imgH="215806" progId="Equation.3">
                  <p:embed/>
                </p:oleObj>
              </mc:Choice>
              <mc:Fallback>
                <p:oleObj name="Equation" r:id="rId9" imgW="1104421" imgH="215806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22" y="4822152"/>
                        <a:ext cx="239395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1" name="Object 3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498741"/>
              </p:ext>
            </p:extLst>
          </p:nvPr>
        </p:nvGraphicFramePr>
        <p:xfrm>
          <a:off x="2382812" y="5480968"/>
          <a:ext cx="39893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2" name="Equation" r:id="rId11" imgW="1841500" imgH="215900" progId="Equation.3">
                  <p:embed/>
                </p:oleObj>
              </mc:Choice>
              <mc:Fallback>
                <p:oleObj name="Equation" r:id="rId11" imgW="1841500" imgH="21590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12" y="5480968"/>
                        <a:ext cx="3989388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457200" y="3481844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推论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1752600" y="3480243"/>
            <a:ext cx="2698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两同型矩阵等价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441825" y="3480248"/>
            <a:ext cx="2876550" cy="523875"/>
            <a:chOff x="2760" y="3361"/>
            <a:chExt cx="1812" cy="330"/>
          </a:xfrm>
        </p:grpSpPr>
        <p:graphicFrame>
          <p:nvGraphicFramePr>
            <p:cNvPr id="39943" name="Object 3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2095818"/>
                </p:ext>
              </p:extLst>
            </p:nvPr>
          </p:nvGraphicFramePr>
          <p:xfrm>
            <a:off x="2760" y="3406"/>
            <a:ext cx="33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93" name="Equation" r:id="rId13" imgW="215713" imgH="152268" progId="Equation.3">
                    <p:embed/>
                  </p:oleObj>
                </mc:Choice>
                <mc:Fallback>
                  <p:oleObj name="Equation" r:id="rId13" imgW="215713" imgH="152268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3406"/>
                          <a:ext cx="339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2" name="Text Box 29"/>
            <p:cNvSpPr txBox="1">
              <a:spLocks noChangeArrowheads="1"/>
            </p:cNvSpPr>
            <p:nvPr/>
          </p:nvSpPr>
          <p:spPr bwMode="auto">
            <a:xfrm>
              <a:off x="3099" y="3361"/>
              <a:ext cx="147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它们的秩相同</a:t>
              </a:r>
            </a:p>
          </p:txBody>
        </p:sp>
      </p:grpSp>
      <p:sp>
        <p:nvSpPr>
          <p:cNvPr id="39951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四、矩阵的初等变换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57200" y="1098797"/>
            <a:ext cx="108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推论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1776413" y="1111497"/>
            <a:ext cx="5295900" cy="569912"/>
            <a:chOff x="1234" y="2639"/>
            <a:chExt cx="3336" cy="359"/>
          </a:xfrm>
        </p:grpSpPr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1234" y="2642"/>
              <a:ext cx="23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设</a:t>
              </a:r>
              <a:r>
                <a:rPr lang="en-US" altLang="zh-CN" sz="2800" i="1" dirty="0">
                  <a:latin typeface="Times New Roman" pitchFamily="18" charset="0"/>
                </a:rPr>
                <a:t>A</a:t>
              </a:r>
              <a:r>
                <a:rPr lang="zh-CN" altLang="en-US" sz="2800" dirty="0"/>
                <a:t>是</a:t>
              </a:r>
              <a:r>
                <a:rPr lang="en-US" altLang="zh-CN" sz="2800" i="1" dirty="0">
                  <a:latin typeface="Times New Roman" pitchFamily="18" charset="0"/>
                </a:rPr>
                <a:t>n</a:t>
              </a:r>
              <a:r>
                <a:rPr lang="zh-CN" altLang="en-US" sz="2800" dirty="0"/>
                <a:t>阶方阵，</a:t>
              </a:r>
              <a:r>
                <a:rPr lang="en-US" altLang="zh-CN" sz="2800" i="1" dirty="0">
                  <a:latin typeface="Times New Roman" pitchFamily="18" charset="0"/>
                </a:rPr>
                <a:t>A</a:t>
              </a:r>
              <a:r>
                <a:rPr lang="zh-CN" altLang="en-US" sz="2800" dirty="0"/>
                <a:t>满秩</a:t>
              </a:r>
            </a:p>
          </p:txBody>
        </p:sp>
        <p:graphicFrame>
          <p:nvGraphicFramePr>
            <p:cNvPr id="19" name="Object 3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8449815"/>
                </p:ext>
              </p:extLst>
            </p:nvPr>
          </p:nvGraphicFramePr>
          <p:xfrm>
            <a:off x="3514" y="2639"/>
            <a:ext cx="1056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94" name="Equation" r:id="rId15" imgW="672808" imgH="228501" progId="Equation.3">
                    <p:embed/>
                  </p:oleObj>
                </mc:Choice>
                <mc:Fallback>
                  <p:oleObj name="Equation" r:id="rId15" imgW="672808" imgH="228501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4" y="2639"/>
                          <a:ext cx="1056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04112" y="1819453"/>
            <a:ext cx="1047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证明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461552" y="1794857"/>
            <a:ext cx="1840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方阵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/>
              <a:t>满秩</a:t>
            </a:r>
          </a:p>
        </p:txBody>
      </p:sp>
      <p:graphicFrame>
        <p:nvGraphicFramePr>
          <p:cNvPr id="22" name="Object 3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95080"/>
              </p:ext>
            </p:extLst>
          </p:nvPr>
        </p:nvGraphicFramePr>
        <p:xfrm>
          <a:off x="3226193" y="1840824"/>
          <a:ext cx="22145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5" name="Equation" r:id="rId17" imgW="888614" imgH="177723" progId="Equation.3">
                  <p:embed/>
                </p:oleObj>
              </mc:Choice>
              <mc:Fallback>
                <p:oleObj name="Equation" r:id="rId17" imgW="888614" imgH="177723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193" y="1840824"/>
                        <a:ext cx="2214562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32"/>
          <p:cNvGrpSpPr>
            <a:grpSpLocks/>
          </p:cNvGrpSpPr>
          <p:nvPr/>
        </p:nvGrpSpPr>
        <p:grpSpPr bwMode="auto">
          <a:xfrm>
            <a:off x="5380714" y="1808423"/>
            <a:ext cx="3125787" cy="534988"/>
            <a:chOff x="3433" y="2991"/>
            <a:chExt cx="1969" cy="337"/>
          </a:xfrm>
        </p:grpSpPr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3433" y="2991"/>
              <a:ext cx="1760" cy="330"/>
              <a:chOff x="3442" y="3018"/>
              <a:chExt cx="1760" cy="330"/>
            </a:xfrm>
          </p:grpSpPr>
          <p:graphicFrame>
            <p:nvGraphicFramePr>
              <p:cNvPr id="26" name="Object 348"/>
              <p:cNvGraphicFramePr>
                <a:graphicFrameLocks noChangeAspect="1"/>
              </p:cNvGraphicFramePr>
              <p:nvPr/>
            </p:nvGraphicFramePr>
            <p:xfrm>
              <a:off x="3442" y="3067"/>
              <a:ext cx="338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96" name="Equation" r:id="rId19" imgW="215713" imgH="152268" progId="Equation.3">
                      <p:embed/>
                    </p:oleObj>
                  </mc:Choice>
                  <mc:Fallback>
                    <p:oleObj name="Equation" r:id="rId19" imgW="215713" imgH="152268" progId="Equation.3">
                      <p:embed/>
                      <p:pic>
                        <p:nvPicPr>
                          <p:cNvPr id="0" name="Picture 1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2" y="3067"/>
                            <a:ext cx="338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3729" y="3018"/>
                <a:ext cx="147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/>
                  <a:t>等价标准形为</a:t>
                </a:r>
                <a:endParaRPr lang="en-US" altLang="zh-CN" sz="2800" i="1" dirty="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25" name="Object 3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0169461"/>
                </p:ext>
              </p:extLst>
            </p:nvPr>
          </p:nvGraphicFramePr>
          <p:xfrm>
            <a:off x="5102" y="3010"/>
            <a:ext cx="30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97" name="Equation" r:id="rId21" imgW="215806" imgH="228501" progId="Equation.3">
                    <p:embed/>
                  </p:oleObj>
                </mc:Choice>
                <mc:Fallback>
                  <p:oleObj name="Equation" r:id="rId21" imgW="215806" imgH="228501" progId="Equation.3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2" y="3010"/>
                          <a:ext cx="30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474559" y="4190654"/>
            <a:ext cx="1047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证明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7650900" y="2342673"/>
            <a:ext cx="1047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7692318" y="5449147"/>
            <a:ext cx="1047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/>
      <p:bldP spid="9" grpId="0"/>
      <p:bldP spid="10" grpId="0"/>
      <p:bldP spid="16" grpId="0"/>
      <p:bldP spid="20" grpId="0"/>
      <p:bldP spid="21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Text Box 4"/>
          <p:cNvSpPr txBox="1">
            <a:spLocks noChangeArrowheads="1"/>
          </p:cNvSpPr>
          <p:nvPr/>
        </p:nvSpPr>
        <p:spPr bwMode="auto">
          <a:xfrm>
            <a:off x="357158" y="857232"/>
            <a:ext cx="27146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秩的基本性质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0182" name="Object 436"/>
          <p:cNvGraphicFramePr>
            <a:graphicFrameLocks noGrp="1" noChangeAspect="1"/>
          </p:cNvGraphicFramePr>
          <p:nvPr>
            <p:ph/>
          </p:nvPr>
        </p:nvGraphicFramePr>
        <p:xfrm>
          <a:off x="1271588" y="2197100"/>
          <a:ext cx="31178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Equation" r:id="rId3" imgW="1459866" imgH="203112" progId="Equation.3">
                  <p:embed/>
                </p:oleObj>
              </mc:Choice>
              <mc:Fallback>
                <p:oleObj name="Equation" r:id="rId3" imgW="1459866" imgH="203112" progId="Equation.3">
                  <p:embed/>
                  <p:pic>
                    <p:nvPicPr>
                      <p:cNvPr id="0" name="Picture 8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2197100"/>
                        <a:ext cx="31178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437"/>
          <p:cNvGraphicFramePr>
            <a:graphicFrameLocks noChangeAspect="1"/>
          </p:cNvGraphicFramePr>
          <p:nvPr/>
        </p:nvGraphicFramePr>
        <p:xfrm>
          <a:off x="1239838" y="2700338"/>
          <a:ext cx="42560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Equation" r:id="rId5" imgW="1993035" imgH="215806" progId="Equation.3">
                  <p:embed/>
                </p:oleObj>
              </mc:Choice>
              <mc:Fallback>
                <p:oleObj name="Equation" r:id="rId5" imgW="1993035" imgH="215806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2700338"/>
                        <a:ext cx="425608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438"/>
          <p:cNvGraphicFramePr>
            <a:graphicFrameLocks noChangeAspect="1"/>
          </p:cNvGraphicFramePr>
          <p:nvPr/>
        </p:nvGraphicFramePr>
        <p:xfrm>
          <a:off x="1258888" y="3192463"/>
          <a:ext cx="29813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Equation" r:id="rId7" imgW="1397000" imgH="228600" progId="Equation.3">
                  <p:embed/>
                </p:oleObj>
              </mc:Choice>
              <mc:Fallback>
                <p:oleObj name="Equation" r:id="rId7" imgW="1397000" imgH="2286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92463"/>
                        <a:ext cx="29813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439"/>
          <p:cNvGraphicFramePr>
            <a:graphicFrameLocks noChangeAspect="1"/>
          </p:cNvGraphicFramePr>
          <p:nvPr/>
        </p:nvGraphicFramePr>
        <p:xfrm>
          <a:off x="1246188" y="3721100"/>
          <a:ext cx="2682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Equation" r:id="rId9" imgW="1256755" imgH="215806" progId="Equation.3">
                  <p:embed/>
                </p:oleObj>
              </mc:Choice>
              <mc:Fallback>
                <p:oleObj name="Equation" r:id="rId9" imgW="1256755" imgH="215806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3721100"/>
                        <a:ext cx="26828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440"/>
          <p:cNvGraphicFramePr>
            <a:graphicFrameLocks noChangeAspect="1"/>
          </p:cNvGraphicFramePr>
          <p:nvPr/>
        </p:nvGraphicFramePr>
        <p:xfrm>
          <a:off x="3889375" y="3741738"/>
          <a:ext cx="1924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Equation" r:id="rId11" imgW="901309" imgH="190417" progId="Equation.3">
                  <p:embed/>
                </p:oleObj>
              </mc:Choice>
              <mc:Fallback>
                <p:oleObj name="Equation" r:id="rId11" imgW="901309" imgH="190417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75" y="3741738"/>
                        <a:ext cx="19240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441"/>
          <p:cNvGraphicFramePr>
            <a:graphicFrameLocks noChangeAspect="1"/>
          </p:cNvGraphicFramePr>
          <p:nvPr/>
        </p:nvGraphicFramePr>
        <p:xfrm>
          <a:off x="1271588" y="4251325"/>
          <a:ext cx="29273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Equation" r:id="rId13" imgW="1371600" imgH="228600" progId="Equation.3">
                  <p:embed/>
                </p:oleObj>
              </mc:Choice>
              <mc:Fallback>
                <p:oleObj name="Equation" r:id="rId13" imgW="1371600" imgH="2286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4251325"/>
                        <a:ext cx="292735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442"/>
          <p:cNvGraphicFramePr>
            <a:graphicFrameLocks noChangeAspect="1"/>
          </p:cNvGraphicFramePr>
          <p:nvPr/>
        </p:nvGraphicFramePr>
        <p:xfrm>
          <a:off x="4191000" y="4259263"/>
          <a:ext cx="18970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Equation" r:id="rId15" imgW="889000" imgH="190500" progId="Equation.3">
                  <p:embed/>
                </p:oleObj>
              </mc:Choice>
              <mc:Fallback>
                <p:oleObj name="Equation" r:id="rId15" imgW="889000" imgH="1905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59263"/>
                        <a:ext cx="189706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4307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五、矩阵秩的计算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2860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求矩阵</a:t>
            </a:r>
            <a:r>
              <a:rPr kumimoji="1" lang="en-US" altLang="zh-CN" sz="28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的秩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57158" y="2492896"/>
            <a:ext cx="817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方法二</a:t>
            </a:r>
            <a:r>
              <a:rPr kumimoji="1" lang="zh-CN" altLang="en-US" sz="2800" b="1" dirty="0">
                <a:solidFill>
                  <a:srgbClr val="0033CC"/>
                </a:solidFill>
                <a:latin typeface="宋体" pitchFamily="2" charset="-122"/>
              </a:rPr>
              <a:t>　</a:t>
            </a:r>
            <a:r>
              <a:rPr kumimoji="1" lang="zh-CN" altLang="en-US" sz="2800" b="1" dirty="0" smtClean="0">
                <a:latin typeface="宋体" pitchFamily="2" charset="-122"/>
              </a:rPr>
              <a:t>求</a:t>
            </a:r>
            <a:r>
              <a:rPr kumimoji="1" lang="en-US" altLang="zh-CN" sz="2800" b="1" i="1" dirty="0" smtClean="0"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latin typeface="宋体" pitchFamily="2" charset="-122"/>
              </a:rPr>
              <a:t>的行</a:t>
            </a:r>
            <a:r>
              <a:rPr kumimoji="1" lang="en-US" altLang="zh-CN" sz="2800" b="1" dirty="0">
                <a:latin typeface="宋体" pitchFamily="2" charset="-122"/>
              </a:rPr>
              <a:t>(</a:t>
            </a:r>
            <a:r>
              <a:rPr kumimoji="1" lang="zh-CN" altLang="en-US" sz="2800" b="1" dirty="0">
                <a:latin typeface="宋体" pitchFamily="2" charset="-122"/>
              </a:rPr>
              <a:t>列</a:t>
            </a:r>
            <a:r>
              <a:rPr kumimoji="1" lang="en-US" altLang="zh-CN" sz="2800" b="1" dirty="0">
                <a:latin typeface="宋体" pitchFamily="2" charset="-122"/>
              </a:rPr>
              <a:t>)</a:t>
            </a:r>
            <a:r>
              <a:rPr kumimoji="1" lang="zh-CN" altLang="en-US" sz="2800" b="1" dirty="0">
                <a:latin typeface="宋体" pitchFamily="2" charset="-122"/>
              </a:rPr>
              <a:t>向量组的秩</a:t>
            </a:r>
            <a:r>
              <a:rPr kumimoji="1" lang="en-US" altLang="zh-CN" sz="2800" dirty="0">
                <a:latin typeface="宋体" pitchFamily="2" charset="-122"/>
              </a:rPr>
              <a:t>.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785918" y="1928802"/>
            <a:ext cx="3816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宋体" pitchFamily="2" charset="-122"/>
              </a:rPr>
              <a:t>级数</a:t>
            </a:r>
            <a:r>
              <a:rPr kumimoji="1" lang="en-US" altLang="zh-CN" sz="2800" b="1" dirty="0">
                <a:latin typeface="宋体" pitchFamily="2" charset="-122"/>
              </a:rPr>
              <a:t>.</a:t>
            </a:r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57158" y="1428736"/>
            <a:ext cx="8526462" cy="519113"/>
            <a:chOff x="639" y="1479"/>
            <a:chExt cx="5371" cy="327"/>
          </a:xfrm>
        </p:grpSpPr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639" y="1479"/>
              <a:ext cx="5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latin typeface="宋体" pitchFamily="2" charset="-122"/>
                </a:rPr>
                <a:t>方法一</a:t>
              </a:r>
              <a:r>
                <a:rPr kumimoji="1" lang="zh-CN" altLang="en-US" sz="2800" b="1" dirty="0">
                  <a:solidFill>
                    <a:srgbClr val="FF3300"/>
                  </a:solidFill>
                  <a:latin typeface="宋体" pitchFamily="2" charset="-122"/>
                </a:rPr>
                <a:t>　</a:t>
              </a:r>
              <a:r>
                <a:rPr kumimoji="1" lang="zh-CN" altLang="en-US" sz="2800" b="1" dirty="0">
                  <a:latin typeface="宋体" pitchFamily="2" charset="-122"/>
                </a:rPr>
                <a:t>利用定义，    等于</a:t>
              </a:r>
              <a:r>
                <a:rPr kumimoji="1" lang="en-US" altLang="zh-CN" sz="2800" b="1" dirty="0">
                  <a:latin typeface="宋体" pitchFamily="2" charset="-122"/>
                </a:rPr>
                <a:t>  </a:t>
              </a:r>
              <a:r>
                <a:rPr kumimoji="1" lang="zh-CN" altLang="en-US" sz="2800" b="1" dirty="0">
                  <a:latin typeface="宋体" pitchFamily="2" charset="-122"/>
                </a:rPr>
                <a:t>中非零子式的最大</a:t>
              </a:r>
              <a:endParaRPr kumimoji="1" lang="en-US" altLang="zh-CN" sz="2800" b="1" dirty="0">
                <a:latin typeface="Times New Roman" pitchFamily="18" charset="0"/>
              </a:endParaRPr>
            </a:p>
          </p:txBody>
        </p:sp>
        <p:graphicFrame>
          <p:nvGraphicFramePr>
            <p:cNvPr id="22" name="Object 1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6850559"/>
                </p:ext>
              </p:extLst>
            </p:nvPr>
          </p:nvGraphicFramePr>
          <p:xfrm>
            <a:off x="2672" y="1550"/>
            <a:ext cx="116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5" name="Equation" r:id="rId3" imgW="1854000" imgH="393480" progId="Equation.DSMT4">
                    <p:embed/>
                  </p:oleObj>
                </mc:Choice>
                <mc:Fallback>
                  <p:oleObj name="Equation" r:id="rId3" imgW="1854000" imgH="39348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" y="1550"/>
                          <a:ext cx="116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642910" y="3921656"/>
            <a:ext cx="252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原理：</a:t>
            </a:r>
            <a:r>
              <a:rPr kumimoji="1" lang="zh-CN" altLang="en-US" sz="2800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812945" y="3921656"/>
            <a:ext cx="5616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初等变换不改变矩阵的秩；</a:t>
            </a:r>
            <a:endParaRPr kumimoji="1"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855819" y="4421722"/>
            <a:ext cx="7216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阶梯阵的秩等于其中非零行（列）的行数．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357158" y="2992961"/>
            <a:ext cx="839130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33CC"/>
                </a:solidFill>
                <a:latin typeface="宋体" pitchFamily="2" charset="-122"/>
              </a:rPr>
              <a:t>        </a:t>
            </a:r>
            <a:r>
              <a:rPr kumimoji="1" lang="zh-CN" altLang="en-US" sz="2800" b="1" dirty="0" smtClean="0">
                <a:latin typeface="宋体" pitchFamily="2" charset="-122"/>
              </a:rPr>
              <a:t>用</a:t>
            </a:r>
            <a:r>
              <a:rPr kumimoji="1" lang="zh-CN" altLang="en-US" sz="2800" b="1" dirty="0">
                <a:latin typeface="宋体" pitchFamily="2" charset="-122"/>
              </a:rPr>
              <a:t>初等变换化</a:t>
            </a:r>
            <a:r>
              <a:rPr kumimoji="1" lang="zh-CN" altLang="en-US" sz="2800" b="1" dirty="0">
                <a:latin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</a:rPr>
              <a:t>A </a:t>
            </a:r>
            <a:r>
              <a:rPr kumimoji="1" lang="zh-CN" altLang="en-US" sz="2800" b="1" dirty="0">
                <a:latin typeface="宋体" pitchFamily="2" charset="-122"/>
              </a:rPr>
              <a:t>为阶梯阵</a:t>
            </a:r>
            <a:r>
              <a:rPr kumimoji="1" lang="zh-CN" altLang="en-US" sz="2800" b="1" dirty="0">
                <a:latin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</a:rPr>
              <a:t>J</a:t>
            </a:r>
            <a:r>
              <a:rPr kumimoji="1" lang="zh-CN" altLang="en-US" sz="2800" b="1" dirty="0">
                <a:latin typeface="宋体" pitchFamily="2" charset="-122"/>
              </a:rPr>
              <a:t>，    </a:t>
            </a:r>
            <a:r>
              <a:rPr kumimoji="1" lang="zh-CN" altLang="en-US" sz="2800" b="1" dirty="0" smtClean="0">
                <a:latin typeface="宋体" pitchFamily="2" charset="-122"/>
              </a:rPr>
              <a:t>等于</a:t>
            </a:r>
            <a:r>
              <a:rPr kumimoji="1" lang="en-US" altLang="zh-CN" sz="2800" b="1" i="1" dirty="0" smtClean="0">
                <a:latin typeface="Times New Roman" pitchFamily="18" charset="0"/>
              </a:rPr>
              <a:t>J </a:t>
            </a:r>
            <a:r>
              <a:rPr kumimoji="1" lang="zh-CN" altLang="en-US" sz="2800" b="1" dirty="0" smtClean="0">
                <a:latin typeface="宋体" pitchFamily="2" charset="-122"/>
              </a:rPr>
              <a:t>中</a:t>
            </a:r>
            <a:endParaRPr kumimoji="1" lang="en-US" altLang="zh-CN" sz="2800" b="1" dirty="0" smtClean="0">
              <a:latin typeface="宋体" pitchFamily="2" charset="-122"/>
            </a:endParaRPr>
          </a:p>
          <a:p>
            <a:r>
              <a:rPr kumimoji="1" lang="en-US" altLang="zh-CN" sz="2800" b="1" dirty="0" smtClean="0">
                <a:latin typeface="宋体" pitchFamily="2" charset="-122"/>
              </a:rPr>
              <a:t>        </a:t>
            </a:r>
            <a:r>
              <a:rPr kumimoji="1" lang="zh-CN" altLang="en-US" sz="2800" b="1" dirty="0" smtClean="0">
                <a:latin typeface="宋体" pitchFamily="2" charset="-122"/>
              </a:rPr>
              <a:t>非零行的行数</a:t>
            </a:r>
            <a:r>
              <a:rPr kumimoji="1" lang="en-US" altLang="zh-CN" sz="2800" b="1" dirty="0" smtClean="0">
                <a:latin typeface="宋体" pitchFamily="2" charset="-122"/>
              </a:rPr>
              <a:t>.</a:t>
            </a:r>
          </a:p>
          <a:p>
            <a:endParaRPr kumimoji="1" lang="zh-CN" altLang="en-US" sz="2800" b="1" dirty="0">
              <a:latin typeface="Times New Roman" pitchFamily="18" charset="0"/>
            </a:endParaRPr>
          </a:p>
        </p:txBody>
      </p:sp>
      <p:graphicFrame>
        <p:nvGraphicFramePr>
          <p:cNvPr id="27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380865"/>
              </p:ext>
            </p:extLst>
          </p:nvPr>
        </p:nvGraphicFramePr>
        <p:xfrm>
          <a:off x="6329363" y="3105677"/>
          <a:ext cx="8143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6" name="Equation" r:id="rId5" imgW="812520" imgH="380880" progId="Equation.DSMT4">
                  <p:embed/>
                </p:oleObj>
              </mc:Choice>
              <mc:Fallback>
                <p:oleObj name="Equation" r:id="rId5" imgW="812520" imgH="3808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3" y="3105677"/>
                        <a:ext cx="8143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57158" y="5088588"/>
            <a:ext cx="817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方法三</a:t>
            </a:r>
            <a:r>
              <a:rPr kumimoji="1" lang="zh-CN" altLang="en-US" sz="2800" b="1" dirty="0">
                <a:solidFill>
                  <a:srgbClr val="0033CC"/>
                </a:solidFill>
                <a:latin typeface="宋体" pitchFamily="2" charset="-122"/>
              </a:rPr>
              <a:t>　</a:t>
            </a:r>
            <a:r>
              <a:rPr kumimoji="1" lang="zh-CN" altLang="en-US" sz="2800" b="1" dirty="0" smtClean="0">
                <a:latin typeface="宋体" pitchFamily="2" charset="-122"/>
              </a:rPr>
              <a:t>同解方程组</a:t>
            </a:r>
            <a:r>
              <a:rPr kumimoji="1" lang="zh-CN" altLang="en-US" sz="2800" b="1" dirty="0" smtClean="0">
                <a:latin typeface="Times New Roman" pitchFamily="18" charset="0"/>
              </a:rPr>
              <a:t>系数矩阵的秩相等</a:t>
            </a:r>
            <a:r>
              <a:rPr kumimoji="1" lang="en-US" altLang="zh-CN" sz="2800" b="1" dirty="0" smtClean="0">
                <a:latin typeface="Times New Roman" pitchFamily="18" charset="0"/>
              </a:rPr>
              <a:t>.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57158" y="5750692"/>
            <a:ext cx="817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方法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四</a:t>
            </a:r>
            <a:r>
              <a:rPr kumimoji="1" lang="zh-CN" altLang="en-US" sz="2800" b="1" dirty="0">
                <a:solidFill>
                  <a:srgbClr val="0033CC"/>
                </a:solidFill>
                <a:latin typeface="宋体" pitchFamily="2" charset="-122"/>
              </a:rPr>
              <a:t>　</a:t>
            </a:r>
            <a:r>
              <a:rPr kumimoji="1" lang="zh-CN" altLang="en-US" sz="2800" b="1" dirty="0" smtClean="0">
                <a:latin typeface="宋体" pitchFamily="2" charset="-122"/>
              </a:rPr>
              <a:t>应用矩阵秩的性质</a:t>
            </a:r>
            <a:r>
              <a:rPr kumimoji="1" lang="en-US" altLang="zh-CN" sz="2800" dirty="0" smtClean="0">
                <a:latin typeface="宋体" pitchFamily="2" charset="-122"/>
              </a:rPr>
              <a:t>.</a:t>
            </a:r>
            <a:r>
              <a:rPr kumimoji="1" lang="en-US" altLang="zh-CN" sz="2800" dirty="0" smtClean="0">
                <a:latin typeface="Times New Roman" pitchFamily="18" charset="0"/>
              </a:rPr>
              <a:t> </a:t>
            </a:r>
            <a:endParaRPr kumimoji="1"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41021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/>
              <a:t>　求下列矩阵的秩</a:t>
            </a:r>
          </a:p>
        </p:txBody>
      </p:sp>
      <p:graphicFrame>
        <p:nvGraphicFramePr>
          <p:cNvPr id="25603" name="Object 96"/>
          <p:cNvGraphicFramePr>
            <a:graphicFrameLocks noChangeAspect="1"/>
          </p:cNvGraphicFramePr>
          <p:nvPr/>
        </p:nvGraphicFramePr>
        <p:xfrm>
          <a:off x="1924050" y="1765300"/>
          <a:ext cx="4889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4" name="Equation" r:id="rId3" imgW="4889500" imgH="2044700" progId="Equation.3">
                  <p:embed/>
                </p:oleObj>
              </mc:Choice>
              <mc:Fallback>
                <p:oleObj name="Equation" r:id="rId3" imgW="4889500" imgH="20447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765300"/>
                        <a:ext cx="48895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191500" y="62865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38200" y="4267203"/>
            <a:ext cx="7681913" cy="587376"/>
            <a:chOff x="528" y="2688"/>
            <a:chExt cx="4839" cy="370"/>
          </a:xfrm>
        </p:grpSpPr>
        <p:sp>
          <p:nvSpPr>
            <p:cNvPr id="43017" name="Text Box 4"/>
            <p:cNvSpPr txBox="1">
              <a:spLocks noChangeArrowheads="1"/>
            </p:cNvSpPr>
            <p:nvPr/>
          </p:nvSpPr>
          <p:spPr bwMode="auto">
            <a:xfrm>
              <a:off x="528" y="2688"/>
              <a:ext cx="483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解</a:t>
              </a:r>
              <a:r>
                <a:rPr lang="zh-CN" altLang="en-US" dirty="0"/>
                <a:t>　对　 施行初等行变换化为阶梯形矩阵</a:t>
              </a:r>
            </a:p>
          </p:txBody>
        </p:sp>
        <p:graphicFrame>
          <p:nvGraphicFramePr>
            <p:cNvPr id="43011" name="Object 97"/>
            <p:cNvGraphicFramePr>
              <a:graphicFrameLocks noChangeAspect="1"/>
            </p:cNvGraphicFramePr>
            <p:nvPr/>
          </p:nvGraphicFramePr>
          <p:xfrm>
            <a:off x="1391" y="277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5" name="Equation" r:id="rId6" imgW="291973" imgH="304668" progId="Equation.3">
                    <p:embed/>
                  </p:oleObj>
                </mc:Choice>
                <mc:Fallback>
                  <p:oleObj name="Equation" r:id="rId6" imgW="291973" imgH="304668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2778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6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五、矩阵秩的计算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516474"/>
              </p:ext>
            </p:extLst>
          </p:nvPr>
        </p:nvGraphicFramePr>
        <p:xfrm>
          <a:off x="611560" y="980728"/>
          <a:ext cx="3888432" cy="1626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6" name="Equation" r:id="rId3" imgW="4889500" imgH="2044700" progId="Equation.3">
                  <p:embed/>
                </p:oleObj>
              </mc:Choice>
              <mc:Fallback>
                <p:oleObj name="Equation" r:id="rId3" imgW="4889500" imgH="20447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80728"/>
                        <a:ext cx="3888432" cy="16260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835949"/>
              </p:ext>
            </p:extLst>
          </p:nvPr>
        </p:nvGraphicFramePr>
        <p:xfrm>
          <a:off x="4644008" y="980728"/>
          <a:ext cx="3610265" cy="1626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" name="Equation" r:id="rId5" imgW="4737100" imgH="2133600" progId="Equation.3">
                  <p:embed/>
                </p:oleObj>
              </mc:Choice>
              <mc:Fallback>
                <p:oleObj name="Equation" r:id="rId5" imgW="4737100" imgH="21336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980728"/>
                        <a:ext cx="3610265" cy="16260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20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191500" y="62865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4038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五、矩阵秩的计算</a:t>
            </a:r>
          </a:p>
        </p:txBody>
      </p:sp>
      <p:graphicFrame>
        <p:nvGraphicFramePr>
          <p:cNvPr id="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402806"/>
              </p:ext>
            </p:extLst>
          </p:nvPr>
        </p:nvGraphicFramePr>
        <p:xfrm>
          <a:off x="755576" y="2852936"/>
          <a:ext cx="3158410" cy="172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8" name="Equation" r:id="rId8" imgW="3746500" imgH="2044700" progId="Equation.3">
                  <p:embed/>
                </p:oleObj>
              </mc:Choice>
              <mc:Fallback>
                <p:oleObj name="Equation" r:id="rId8" imgW="3746500" imgH="20447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852936"/>
                        <a:ext cx="3158410" cy="17237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122864"/>
              </p:ext>
            </p:extLst>
          </p:nvPr>
        </p:nvGraphicFramePr>
        <p:xfrm>
          <a:off x="4586933" y="3443667"/>
          <a:ext cx="3604567" cy="54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9" name="Equation" r:id="rId10" imgW="1434960" imgH="215640" progId="Equation.DSMT4">
                  <p:embed/>
                </p:oleObj>
              </mc:Choice>
              <mc:Fallback>
                <p:oleObj name="Equation" r:id="rId10" imgW="1434960" imgH="21564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933" y="3443667"/>
                        <a:ext cx="3604567" cy="5422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4833881"/>
            <a:ext cx="8399694" cy="95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求矩阵的秩时，初等行、列变换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同时兼用，但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一般多用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初等行变换把矩阵化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成阶梯形即可．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1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641021"/>
              </p:ext>
            </p:extLst>
          </p:nvPr>
        </p:nvGraphicFramePr>
        <p:xfrm>
          <a:off x="1071538" y="1039572"/>
          <a:ext cx="5400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6" name="Equation" r:id="rId4" imgW="2057400" imgH="203040" progId="Equation.DSMT4">
                  <p:embed/>
                </p:oleObj>
              </mc:Choice>
              <mc:Fallback>
                <p:oleObj name="Equation" r:id="rId4" imgW="2057400" imgH="20304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039572"/>
                        <a:ext cx="54006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190"/>
          <p:cNvGraphicFramePr>
            <a:graphicFrameLocks noChangeAspect="1"/>
          </p:cNvGraphicFramePr>
          <p:nvPr/>
        </p:nvGraphicFramePr>
        <p:xfrm>
          <a:off x="1143000" y="1752600"/>
          <a:ext cx="616108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7" name="Equation" r:id="rId6" imgW="6159500" imgH="2044700" progId="Equation.3">
                  <p:embed/>
                </p:oleObj>
              </mc:Choice>
              <mc:Fallback>
                <p:oleObj name="Equation" r:id="rId6" imgW="6159500" imgH="20447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6161088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004742"/>
              </p:ext>
            </p:extLst>
          </p:nvPr>
        </p:nvGraphicFramePr>
        <p:xfrm>
          <a:off x="1212850" y="4214813"/>
          <a:ext cx="69437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8" name="Equation" r:id="rId8" imgW="2603160" imgH="203040" progId="Equation.DSMT4">
                  <p:embed/>
                </p:oleObj>
              </mc:Choice>
              <mc:Fallback>
                <p:oleObj name="Equation" r:id="rId8" imgW="2603160" imgH="20304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214813"/>
                        <a:ext cx="694372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427516"/>
              </p:ext>
            </p:extLst>
          </p:nvPr>
        </p:nvGraphicFramePr>
        <p:xfrm>
          <a:off x="1071538" y="4786322"/>
          <a:ext cx="6232550" cy="506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9" name="Equation" r:id="rId10" imgW="2476500" imgH="215900" progId="Equation.DSMT4">
                  <p:embed/>
                </p:oleObj>
              </mc:Choice>
              <mc:Fallback>
                <p:oleObj name="Equation" r:id="rId10" imgW="2476500" imgH="2159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786322"/>
                        <a:ext cx="6232550" cy="5064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五、矩阵秩的计算</a:t>
            </a:r>
          </a:p>
        </p:txBody>
      </p:sp>
      <p:sp>
        <p:nvSpPr>
          <p:cNvPr id="7" name="矩形 6"/>
          <p:cNvSpPr/>
          <p:nvPr/>
        </p:nvSpPr>
        <p:spPr>
          <a:xfrm>
            <a:off x="285720" y="414338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319" y="988197"/>
            <a:ext cx="800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WordArt 45"/>
          <p:cNvSpPr>
            <a:spLocks noChangeArrowheads="1" noChangeShapeType="1" noTextEdit="1"/>
          </p:cNvSpPr>
          <p:nvPr/>
        </p:nvSpPr>
        <p:spPr bwMode="auto">
          <a:xfrm>
            <a:off x="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六、矩阵秩的总结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1319" y="1777424"/>
            <a:ext cx="40254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矩阵，则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43608" y="2379524"/>
            <a:ext cx="3926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的秩为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=k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0034" y="3006725"/>
            <a:ext cx="7848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/>
              <a:buChar char="Û"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有一个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阶非零子式，且全部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子  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式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均为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0034" y="4114800"/>
            <a:ext cx="56268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矩阵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向量组的秩为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0034" y="4873580"/>
            <a:ext cx="1387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与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33400" y="1004888"/>
            <a:ext cx="3672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矩阵秩的等价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定义 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61058" y="4706015"/>
            <a:ext cx="2512098" cy="926344"/>
          </a:xfrm>
          <a:prstGeom prst="rect">
            <a:avLst/>
          </a:prstGeom>
          <a:blipFill rotWithShape="1">
            <a:blip r:embed="rId3"/>
            <a:stretch>
              <a:fillRect r="-558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00034" y="5631785"/>
            <a:ext cx="5027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Ax=0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的解空间维数是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n-k</a:t>
            </a:r>
            <a:endParaRPr lang="en-US" altLang="zh-CN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5" grpId="0" autoUpdateAnimBg="0"/>
      <p:bldP spid="1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WordArt 45"/>
          <p:cNvSpPr>
            <a:spLocks noChangeArrowheads="1" noChangeShapeType="1" noTextEdit="1"/>
          </p:cNvSpPr>
          <p:nvPr/>
        </p:nvSpPr>
        <p:spPr bwMode="auto">
          <a:xfrm>
            <a:off x="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六、矩阵秩的总结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842602" y="3571876"/>
            <a:ext cx="50032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初等变换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不改变矩阵的秩；</a:t>
            </a:r>
            <a:endParaRPr lang="zh-CN" alt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28596" y="1500174"/>
            <a:ext cx="39116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矩阵，则 </a:t>
            </a:r>
          </a:p>
        </p:txBody>
      </p:sp>
      <p:graphicFrame>
        <p:nvGraphicFramePr>
          <p:cNvPr id="18" name="Object 80"/>
          <p:cNvGraphicFramePr>
            <a:graphicFrameLocks noChangeAspect="1"/>
          </p:cNvGraphicFramePr>
          <p:nvPr/>
        </p:nvGraphicFramePr>
        <p:xfrm>
          <a:off x="912810" y="2168525"/>
          <a:ext cx="32305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4" name="Equation" r:id="rId4" imgW="1435100" imgH="254000" progId="Equation.DSMT4">
                  <p:embed/>
                </p:oleObj>
              </mc:Choice>
              <mc:Fallback>
                <p:oleObj name="Equation" r:id="rId4" imgW="1435100" imgH="2540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0" y="2168525"/>
                        <a:ext cx="3230562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1"/>
          <p:cNvGraphicFramePr>
            <a:graphicFrameLocks noChangeAspect="1"/>
          </p:cNvGraphicFramePr>
          <p:nvPr/>
        </p:nvGraphicFramePr>
        <p:xfrm>
          <a:off x="879472" y="2928934"/>
          <a:ext cx="31924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5" name="Equation" r:id="rId6" imgW="1511300" imgH="254000" progId="Equation.DSMT4">
                  <p:embed/>
                </p:oleObj>
              </mc:Choice>
              <mc:Fallback>
                <p:oleObj name="Equation" r:id="rId6" imgW="1511300" imgH="2540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2" y="2928934"/>
                        <a:ext cx="3192462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2"/>
          <p:cNvGraphicFramePr>
            <a:graphicFrameLocks noChangeAspect="1"/>
          </p:cNvGraphicFramePr>
          <p:nvPr/>
        </p:nvGraphicFramePr>
        <p:xfrm>
          <a:off x="857224" y="4071942"/>
          <a:ext cx="634523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6" name="Equation" r:id="rId8" imgW="2743200" imgH="508000" progId="Equation.DSMT4">
                  <p:embed/>
                </p:oleObj>
              </mc:Choice>
              <mc:Fallback>
                <p:oleObj name="Equation" r:id="rId8" imgW="2743200" imgH="5080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071942"/>
                        <a:ext cx="6345238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500034" y="857232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矩阵秩的性质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WordArt 45"/>
          <p:cNvSpPr>
            <a:spLocks noChangeArrowheads="1" noChangeShapeType="1" noTextEdit="1"/>
          </p:cNvSpPr>
          <p:nvPr/>
        </p:nvSpPr>
        <p:spPr bwMode="auto">
          <a:xfrm>
            <a:off x="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六、矩阵秩的总结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7158" y="2500306"/>
            <a:ext cx="7772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(6) 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子矩阵的秩不超过原矩阵之秩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选取其中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行与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列，由这些行与列得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的子矩阵记为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，则： </a:t>
            </a:r>
          </a:p>
        </p:txBody>
      </p:sp>
      <p:graphicFrame>
        <p:nvGraphicFramePr>
          <p:cNvPr id="10" name="Object 102"/>
          <p:cNvGraphicFramePr>
            <a:graphicFrameLocks noChangeAspect="1"/>
          </p:cNvGraphicFramePr>
          <p:nvPr/>
        </p:nvGraphicFramePr>
        <p:xfrm>
          <a:off x="3071802" y="3509967"/>
          <a:ext cx="22828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4" name="Equation" r:id="rId4" imgW="901309" imgH="253890" progId="Equation.DSMT4">
                  <p:embed/>
                </p:oleObj>
              </mc:Choice>
              <mc:Fallback>
                <p:oleObj name="Equation" r:id="rId4" imgW="901309" imgH="25389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3509967"/>
                        <a:ext cx="2282825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"/>
          <p:cNvGraphicFramePr>
            <a:graphicFrameLocks noChangeAspect="1"/>
          </p:cNvGraphicFramePr>
          <p:nvPr/>
        </p:nvGraphicFramePr>
        <p:xfrm>
          <a:off x="919163" y="4551378"/>
          <a:ext cx="2281237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5" name="Equation" r:id="rId6" imgW="939392" imgH="482391" progId="Equation.DSMT4">
                  <p:embed/>
                </p:oleObj>
              </mc:Choice>
              <mc:Fallback>
                <p:oleObj name="Equation" r:id="rId6" imgW="939392" imgH="482391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551378"/>
                        <a:ext cx="2281237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4"/>
          <p:cNvGraphicFramePr>
            <a:graphicFrameLocks noChangeAspect="1"/>
          </p:cNvGraphicFramePr>
          <p:nvPr/>
        </p:nvGraphicFramePr>
        <p:xfrm>
          <a:off x="3124200" y="4833961"/>
          <a:ext cx="487521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6" name="Equation" r:id="rId8" imgW="1916868" imgH="253890" progId="Equation.DSMT4">
                  <p:embed/>
                </p:oleObj>
              </mc:Choice>
              <mc:Fallback>
                <p:oleObj name="Equation" r:id="rId8" imgW="1916868" imgH="25389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33961"/>
                        <a:ext cx="4875213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5"/>
          <p:cNvGraphicFramePr>
            <a:graphicFrameLocks noChangeAspect="1"/>
          </p:cNvGraphicFramePr>
          <p:nvPr/>
        </p:nvGraphicFramePr>
        <p:xfrm>
          <a:off x="428596" y="928670"/>
          <a:ext cx="460851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7" name="Equation" r:id="rId10" imgW="1955800" imgH="457200" progId="Equation.DSMT4">
                  <p:embed/>
                </p:oleObj>
              </mc:Choice>
              <mc:Fallback>
                <p:oleObj name="Equation" r:id="rId10" imgW="1955800" imgH="457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928670"/>
                        <a:ext cx="4608512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0034" y="4143380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WordArt 45"/>
          <p:cNvSpPr>
            <a:spLocks noChangeArrowheads="1" noChangeShapeType="1" noTextEdit="1"/>
          </p:cNvSpPr>
          <p:nvPr/>
        </p:nvSpPr>
        <p:spPr bwMode="auto">
          <a:xfrm>
            <a:off x="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六、矩阵秩的总结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52542" y="785794"/>
            <a:ext cx="6848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）设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矩阵，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矩阵，则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8" name="Object 194"/>
          <p:cNvGraphicFramePr>
            <a:graphicFrameLocks noChangeAspect="1"/>
          </p:cNvGraphicFramePr>
          <p:nvPr/>
        </p:nvGraphicFramePr>
        <p:xfrm>
          <a:off x="1451000" y="1360477"/>
          <a:ext cx="67643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8" name="Equation" r:id="rId4" imgW="2997200" imgH="254000" progId="Equation.DSMT4">
                  <p:embed/>
                </p:oleObj>
              </mc:Choice>
              <mc:Fallback>
                <p:oleObj name="Equation" r:id="rId4" imgW="2997200" imgH="2540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000" y="1360477"/>
                        <a:ext cx="676433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51520" y="1950634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证明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109663" y="1977086"/>
            <a:ext cx="32351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的列向量组为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21" name="Object 195"/>
          <p:cNvGraphicFramePr>
            <a:graphicFrameLocks noChangeAspect="1"/>
          </p:cNvGraphicFramePr>
          <p:nvPr/>
        </p:nvGraphicFramePr>
        <p:xfrm>
          <a:off x="4286248" y="1955794"/>
          <a:ext cx="15303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9" name="Equation" r:id="rId6" imgW="800100" imgH="228600" progId="Equation.DSMT4">
                  <p:embed/>
                </p:oleObj>
              </mc:Choice>
              <mc:Fallback>
                <p:oleObj name="Equation" r:id="rId6" imgW="800100" imgH="2286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1955794"/>
                        <a:ext cx="153035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5703529" y="2000239"/>
            <a:ext cx="27975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，极大无关组为 </a:t>
            </a:r>
          </a:p>
        </p:txBody>
      </p:sp>
      <p:graphicFrame>
        <p:nvGraphicFramePr>
          <p:cNvPr id="23" name="Object 196"/>
          <p:cNvGraphicFramePr>
            <a:graphicFrameLocks noChangeAspect="1"/>
          </p:cNvGraphicFramePr>
          <p:nvPr/>
        </p:nvGraphicFramePr>
        <p:xfrm>
          <a:off x="8358214" y="2039931"/>
          <a:ext cx="3524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0" name="Equation" r:id="rId8" imgW="152268" imgH="164957" progId="Equation.DSMT4">
                  <p:embed/>
                </p:oleObj>
              </mc:Choice>
              <mc:Fallback>
                <p:oleObj name="Equation" r:id="rId8" imgW="152268" imgH="164957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214" y="2039931"/>
                        <a:ext cx="352425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1357290" y="2576502"/>
            <a:ext cx="2960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的列向量组为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25" name="Object 197"/>
          <p:cNvGraphicFramePr>
            <a:graphicFrameLocks noChangeAspect="1"/>
          </p:cNvGraphicFramePr>
          <p:nvPr/>
        </p:nvGraphicFramePr>
        <p:xfrm>
          <a:off x="4306888" y="2576502"/>
          <a:ext cx="1482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1" name="Equation" r:id="rId10" imgW="774364" imgH="228501" progId="Equation.DSMT4">
                  <p:embed/>
                </p:oleObj>
              </mc:Choice>
              <mc:Fallback>
                <p:oleObj name="Equation" r:id="rId10" imgW="774364" imgH="228501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2576502"/>
                        <a:ext cx="14827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703529" y="2576502"/>
            <a:ext cx="27975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，极大无关组为 </a:t>
            </a:r>
          </a:p>
        </p:txBody>
      </p:sp>
      <p:graphicFrame>
        <p:nvGraphicFramePr>
          <p:cNvPr id="27" name="Object 198"/>
          <p:cNvGraphicFramePr>
            <a:graphicFrameLocks noChangeAspect="1"/>
          </p:cNvGraphicFramePr>
          <p:nvPr/>
        </p:nvGraphicFramePr>
        <p:xfrm>
          <a:off x="8286776" y="2670164"/>
          <a:ext cx="4699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2" name="Equation" r:id="rId12" imgW="203024" imgH="164957" progId="Equation.DSMT4">
                  <p:embed/>
                </p:oleObj>
              </mc:Choice>
              <mc:Fallback>
                <p:oleObj name="Equation" r:id="rId12" imgW="203024" imgH="164957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76" y="2670164"/>
                        <a:ext cx="4699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1357290" y="3167052"/>
            <a:ext cx="3624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的列向量组为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29" name="Object 199"/>
          <p:cNvGraphicFramePr>
            <a:graphicFrameLocks noChangeAspect="1"/>
          </p:cNvGraphicFramePr>
          <p:nvPr/>
        </p:nvGraphicFramePr>
        <p:xfrm>
          <a:off x="4929190" y="3149589"/>
          <a:ext cx="29908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3" name="Equation" r:id="rId14" imgW="1638300" imgH="228600" progId="Equation.DSMT4">
                  <p:embed/>
                </p:oleObj>
              </mc:Choice>
              <mc:Fallback>
                <p:oleObj name="Equation" r:id="rId14" imgW="1638300" imgH="2286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3149589"/>
                        <a:ext cx="29908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357290" y="371475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极大无关组为 </a:t>
            </a:r>
          </a:p>
        </p:txBody>
      </p:sp>
      <p:graphicFrame>
        <p:nvGraphicFramePr>
          <p:cNvPr id="31" name="Object 200"/>
          <p:cNvGraphicFramePr>
            <a:graphicFrameLocks noChangeAspect="1"/>
          </p:cNvGraphicFramePr>
          <p:nvPr/>
        </p:nvGraphicFramePr>
        <p:xfrm>
          <a:off x="3643306" y="3786190"/>
          <a:ext cx="5873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4" name="Equation" r:id="rId16" imgW="253780" imgH="164957" progId="Equation.DSMT4">
                  <p:embed/>
                </p:oleObj>
              </mc:Choice>
              <mc:Fallback>
                <p:oleObj name="Equation" r:id="rId16" imgW="253780" imgH="164957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786190"/>
                        <a:ext cx="587375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45"/>
          <p:cNvSpPr txBox="1">
            <a:spLocks noChangeArrowheads="1"/>
          </p:cNvSpPr>
          <p:nvPr/>
        </p:nvSpPr>
        <p:spPr bwMode="auto">
          <a:xfrm>
            <a:off x="714348" y="4357694"/>
            <a:ext cx="80677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因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均为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的子矩阵，子矩阵的秩不超过原矩阵的秩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  <p:graphicFrame>
        <p:nvGraphicFramePr>
          <p:cNvPr id="33" name="Object 201"/>
          <p:cNvGraphicFramePr>
            <a:graphicFrameLocks noChangeAspect="1"/>
          </p:cNvGraphicFramePr>
          <p:nvPr/>
        </p:nvGraphicFramePr>
        <p:xfrm>
          <a:off x="4071934" y="4786322"/>
          <a:ext cx="4500594" cy="56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5" name="Equation" r:id="rId18" imgW="2005729" imgH="253890" progId="Equation.DSMT4">
                  <p:embed/>
                </p:oleObj>
              </mc:Choice>
              <mc:Fallback>
                <p:oleObj name="Equation" r:id="rId18" imgW="2005729" imgH="25389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4786322"/>
                        <a:ext cx="4500594" cy="5632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1"/>
          <p:cNvGraphicFramePr>
            <a:graphicFrameLocks noChangeAspect="1"/>
          </p:cNvGraphicFramePr>
          <p:nvPr/>
        </p:nvGraphicFramePr>
        <p:xfrm>
          <a:off x="2143108" y="5429264"/>
          <a:ext cx="43719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6" name="Equation" r:id="rId20" imgW="1739900" imgH="254000" progId="Equation.DSMT4">
                  <p:embed/>
                </p:oleObj>
              </mc:Choice>
              <mc:Fallback>
                <p:oleObj name="Equation" r:id="rId20" imgW="1739900" imgH="25400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429264"/>
                        <a:ext cx="4371975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9" grpId="0" autoUpdateAnimBg="0"/>
      <p:bldP spid="20" grpId="0" autoUpdateAnimBg="0"/>
      <p:bldP spid="22" grpId="0" autoUpdateAnimBg="0"/>
      <p:bldP spid="24" grpId="0" autoUpdateAnimBg="0"/>
      <p:bldP spid="26" grpId="0" autoUpdateAnimBg="0"/>
      <p:bldP spid="28" grpId="0" autoUpdateAnimBg="0"/>
      <p:bldP spid="30" grpId="0" autoUpdateAnimBg="0"/>
      <p:bldP spid="3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4" name="WordArt 45"/>
          <p:cNvSpPr>
            <a:spLocks noChangeArrowheads="1" noChangeShapeType="1" noTextEdit="1"/>
          </p:cNvSpPr>
          <p:nvPr/>
        </p:nvSpPr>
        <p:spPr bwMode="auto">
          <a:xfrm>
            <a:off x="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六、矩阵秩的总结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28596" y="1262706"/>
            <a:ext cx="3121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>
              <a:buFont typeface="+mj-ea"/>
              <a:buAutoNum type="circleNumDbPlain" startAt="2"/>
            </a:pP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等价。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000100" y="1928802"/>
            <a:ext cx="3887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可以由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I’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线性表示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928662" y="2571744"/>
            <a:ext cx="37753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由线性表示的传递性知：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4357686" y="1928802"/>
            <a:ext cx="4075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可以由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II’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线性表示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143108" y="3214686"/>
            <a:ext cx="4537873" cy="533400"/>
            <a:chOff x="2366" y="2160"/>
            <a:chExt cx="2536" cy="336"/>
          </a:xfrm>
        </p:grpSpPr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2652" y="2160"/>
              <a:ext cx="7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可以由</a:t>
              </a:r>
            </a:p>
          </p:txBody>
        </p:sp>
        <p:graphicFrame>
          <p:nvGraphicFramePr>
            <p:cNvPr id="50182" name="Object 146"/>
            <p:cNvGraphicFramePr>
              <a:graphicFrameLocks noChangeAspect="1"/>
            </p:cNvGraphicFramePr>
            <p:nvPr/>
          </p:nvGraphicFramePr>
          <p:xfrm>
            <a:off x="2366" y="2208"/>
            <a:ext cx="37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59" name="Equation" r:id="rId4" imgW="253780" imgH="164957" progId="Equation.DSMT4">
                    <p:embed/>
                  </p:oleObj>
                </mc:Choice>
                <mc:Fallback>
                  <p:oleObj name="Equation" r:id="rId4" imgW="253780" imgH="164957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" y="2208"/>
                          <a:ext cx="370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3" name="Object 147"/>
            <p:cNvGraphicFramePr>
              <a:graphicFrameLocks noChangeAspect="1"/>
            </p:cNvGraphicFramePr>
            <p:nvPr/>
          </p:nvGraphicFramePr>
          <p:xfrm>
            <a:off x="3360" y="2195"/>
            <a:ext cx="68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60" name="Equation" r:id="rId6" imgW="469696" imgH="203112" progId="Equation.DSMT4">
                    <p:embed/>
                  </p:oleObj>
                </mc:Choice>
                <mc:Fallback>
                  <p:oleObj name="Equation" r:id="rId6" imgW="469696" imgH="203112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195"/>
                          <a:ext cx="685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6" name="Rectangle 22"/>
            <p:cNvSpPr>
              <a:spLocks noChangeArrowheads="1"/>
            </p:cNvSpPr>
            <p:nvPr/>
          </p:nvSpPr>
          <p:spPr bwMode="auto">
            <a:xfrm>
              <a:off x="3996" y="2160"/>
              <a:ext cx="9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线性表示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928662" y="3786190"/>
            <a:ext cx="5894387" cy="538163"/>
            <a:chOff x="326" y="2496"/>
            <a:chExt cx="3713" cy="339"/>
          </a:xfrm>
        </p:grpSpPr>
        <p:sp>
          <p:nvSpPr>
            <p:cNvPr id="50193" name="Text Box 23"/>
            <p:cNvSpPr txBox="1">
              <a:spLocks noChangeArrowheads="1"/>
            </p:cNvSpPr>
            <p:nvPr/>
          </p:nvSpPr>
          <p:spPr bwMode="auto">
            <a:xfrm>
              <a:off x="326" y="2496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但是</a:t>
              </a:r>
            </a:p>
          </p:txBody>
        </p:sp>
        <p:graphicFrame>
          <p:nvGraphicFramePr>
            <p:cNvPr id="50181" name="Object 148"/>
            <p:cNvGraphicFramePr>
              <a:graphicFrameLocks noChangeAspect="1"/>
            </p:cNvGraphicFramePr>
            <p:nvPr/>
          </p:nvGraphicFramePr>
          <p:xfrm>
            <a:off x="816" y="2531"/>
            <a:ext cx="68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61" name="Equation" r:id="rId8" imgW="469696" imgH="203112" progId="Equation.DSMT4">
                    <p:embed/>
                  </p:oleObj>
                </mc:Choice>
                <mc:Fallback>
                  <p:oleObj name="Equation" r:id="rId8" imgW="469696" imgH="203112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531"/>
                          <a:ext cx="685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4" name="Text Box 25"/>
            <p:cNvSpPr txBox="1">
              <a:spLocks noChangeArrowheads="1"/>
            </p:cNvSpPr>
            <p:nvPr/>
          </p:nvSpPr>
          <p:spPr bwMode="auto">
            <a:xfrm>
              <a:off x="1440" y="2505"/>
              <a:ext cx="25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中最多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R(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R(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个向量 </a:t>
              </a:r>
            </a:p>
          </p:txBody>
        </p:sp>
      </p:grpSp>
      <p:graphicFrame>
        <p:nvGraphicFramePr>
          <p:cNvPr id="29" name="Object 149"/>
          <p:cNvGraphicFramePr>
            <a:graphicFrameLocks noChangeAspect="1"/>
          </p:cNvGraphicFramePr>
          <p:nvPr/>
        </p:nvGraphicFramePr>
        <p:xfrm>
          <a:off x="1000100" y="4439453"/>
          <a:ext cx="7143800" cy="632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2" name="Equation" r:id="rId10" imgW="2832100" imgH="254000" progId="Equation.DSMT4">
                  <p:embed/>
                </p:oleObj>
              </mc:Choice>
              <mc:Fallback>
                <p:oleObj name="Equation" r:id="rId10" imgW="2832100" imgH="2540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439453"/>
                        <a:ext cx="7143800" cy="632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0"/>
          <p:cNvGraphicFramePr>
            <a:graphicFrameLocks noChangeAspect="1"/>
          </p:cNvGraphicFramePr>
          <p:nvPr/>
        </p:nvGraphicFramePr>
        <p:xfrm>
          <a:off x="6064278" y="5072074"/>
          <a:ext cx="257968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3" name="Equation" r:id="rId12" imgW="1002865" imgH="253890" progId="Equation.DSMT4">
                  <p:embed/>
                </p:oleObj>
              </mc:Choice>
              <mc:Fallback>
                <p:oleObj name="Equation" r:id="rId12" imgW="1002865" imgH="25389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78" y="5072074"/>
                        <a:ext cx="2579688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3421085" y="1262706"/>
            <a:ext cx="4365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合成的向量组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529987" y="5724536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32" grpId="0"/>
      <p:bldP spid="2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WordArt 45"/>
          <p:cNvSpPr>
            <a:spLocks noChangeArrowheads="1" noChangeShapeType="1" noTextEdit="1"/>
          </p:cNvSpPr>
          <p:nvPr/>
        </p:nvSpPr>
        <p:spPr bwMode="auto">
          <a:xfrm>
            <a:off x="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六、矩阵秩的总结</a:t>
            </a:r>
          </a:p>
        </p:txBody>
      </p:sp>
      <p:graphicFrame>
        <p:nvGraphicFramePr>
          <p:cNvPr id="2" name="Object 22"/>
          <p:cNvGraphicFramePr>
            <a:graphicFrameLocks noChangeAspect="1"/>
          </p:cNvGraphicFramePr>
          <p:nvPr/>
        </p:nvGraphicFramePr>
        <p:xfrm>
          <a:off x="2922588" y="2371725"/>
          <a:ext cx="338772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name="Equation" r:id="rId4" imgW="1524000" imgH="685800" progId="Equation.DSMT4">
                  <p:embed/>
                </p:oleObj>
              </mc:Choice>
              <mc:Fallback>
                <p:oleObj name="Equation" r:id="rId4" imgW="1524000" imgH="6858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2371725"/>
                        <a:ext cx="3387725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798496" y="1714488"/>
            <a:ext cx="1416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914400" y="4191000"/>
            <a:ext cx="71609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zh-CN" altLang="en-US" dirty="0" smtClean="0"/>
              <a:t>成立，因为转置不改变矩阵的秩。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341625" y="1257281"/>
            <a:ext cx="80878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142976" y="804844"/>
            <a:ext cx="6773862" cy="1517650"/>
            <a:chOff x="872" y="2329"/>
            <a:chExt cx="4267" cy="956"/>
          </a:xfrm>
        </p:grpSpPr>
        <p:sp>
          <p:nvSpPr>
            <p:cNvPr id="4106" name="Text Box 15"/>
            <p:cNvSpPr txBox="1">
              <a:spLocks noChangeArrowheads="1"/>
            </p:cNvSpPr>
            <p:nvPr/>
          </p:nvSpPr>
          <p:spPr bwMode="auto">
            <a:xfrm>
              <a:off x="872" y="2614"/>
              <a:ext cx="4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已知矩阵                                  ，求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/>
                <a:t>秩</a:t>
              </a:r>
              <a:r>
                <a:rPr lang="en-US" altLang="zh-CN" sz="2800" dirty="0"/>
                <a:t>.</a:t>
              </a:r>
            </a:p>
          </p:txBody>
        </p:sp>
        <p:graphicFrame>
          <p:nvGraphicFramePr>
            <p:cNvPr id="4099" name="Object 1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061538"/>
                </p:ext>
              </p:extLst>
            </p:nvPr>
          </p:nvGraphicFramePr>
          <p:xfrm>
            <a:off x="1853" y="2329"/>
            <a:ext cx="1946" cy="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" name="Equation" r:id="rId3" imgW="1447800" imgH="711200" progId="Equation.3">
                    <p:embed/>
                  </p:oleObj>
                </mc:Choice>
                <mc:Fallback>
                  <p:oleObj name="Equation" r:id="rId3" imgW="1447800" imgH="71120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" y="2329"/>
                          <a:ext cx="1946" cy="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482031" y="2474894"/>
            <a:ext cx="1079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1366838" y="2474894"/>
            <a:ext cx="4827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在这个矩阵中，存在一阶子式</a:t>
            </a:r>
          </a:p>
        </p:txBody>
      </p:sp>
      <p:graphicFrame>
        <p:nvGraphicFramePr>
          <p:cNvPr id="50196" name="Object 127"/>
          <p:cNvGraphicFramePr>
            <a:graphicFrameLocks noChangeAspect="1"/>
          </p:cNvGraphicFramePr>
          <p:nvPr/>
        </p:nvGraphicFramePr>
        <p:xfrm>
          <a:off x="3714744" y="3357562"/>
          <a:ext cx="13017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5" imgW="609336" imgH="253890" progId="Equation.3">
                  <p:embed/>
                </p:oleObj>
              </mc:Choice>
              <mc:Fallback>
                <p:oleObj name="Equation" r:id="rId5" imgW="609336" imgH="25389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3357562"/>
                        <a:ext cx="13017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4307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一、矩阵的秩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66838" y="4437112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存在二阶子式</a:t>
            </a:r>
          </a:p>
        </p:txBody>
      </p:sp>
      <p:graphicFrame>
        <p:nvGraphicFramePr>
          <p:cNvPr id="11" name="Object 37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462706518"/>
              </p:ext>
            </p:extLst>
          </p:nvPr>
        </p:nvGraphicFramePr>
        <p:xfrm>
          <a:off x="4092576" y="4164062"/>
          <a:ext cx="237648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7" imgW="1002865" imgH="457002" progId="Equation.3">
                  <p:embed/>
                </p:oleObj>
              </mc:Choice>
              <mc:Fallback>
                <p:oleObj name="Equation" r:id="rId7" imgW="1002865" imgH="457002" progId="Equation.3">
                  <p:embed/>
                  <p:pic>
                    <p:nvPicPr>
                      <p:cNvPr id="0" name="Picture 4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6" y="4164062"/>
                        <a:ext cx="2376487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0" grpId="0"/>
      <p:bldP spid="50194" grpId="0"/>
      <p:bldP spid="50195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WordArt 45"/>
          <p:cNvSpPr>
            <a:spLocks noChangeArrowheads="1" noChangeShapeType="1" noTextEdit="1"/>
          </p:cNvSpPr>
          <p:nvPr/>
        </p:nvSpPr>
        <p:spPr bwMode="auto">
          <a:xfrm>
            <a:off x="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六、矩阵秩的总结</a:t>
            </a:r>
          </a:p>
        </p:txBody>
      </p:sp>
      <p:grpSp>
        <p:nvGrpSpPr>
          <p:cNvPr id="52232" name="Group 21"/>
          <p:cNvGrpSpPr>
            <a:grpSpLocks/>
          </p:cNvGrpSpPr>
          <p:nvPr/>
        </p:nvGrpSpPr>
        <p:grpSpPr bwMode="auto">
          <a:xfrm>
            <a:off x="615964" y="928670"/>
            <a:ext cx="6027738" cy="1241426"/>
            <a:chOff x="912" y="1545"/>
            <a:chExt cx="3797" cy="782"/>
          </a:xfrm>
        </p:grpSpPr>
        <p:sp>
          <p:nvSpPr>
            <p:cNvPr id="52241" name="Rectangle 12"/>
            <p:cNvSpPr>
              <a:spLocks noChangeArrowheads="1"/>
            </p:cNvSpPr>
            <p:nvPr/>
          </p:nvSpPr>
          <p:spPr bwMode="auto">
            <a:xfrm>
              <a:off x="912" y="1545"/>
              <a:ext cx="29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(8</a:t>
              </a:r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) 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设</a:t>
              </a:r>
              <a:r>
                <a:rPr lang="en-US" altLang="zh-CN" sz="2800" i="1" dirty="0" smtClean="0">
                  <a:latin typeface="Times New Roman" pitchFamily="18" charset="0"/>
                  <a:cs typeface="Times New Roman" pitchFamily="18" charset="0"/>
                </a:rPr>
                <a:t>A, B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是</a:t>
              </a:r>
              <a:r>
                <a:rPr lang="en-US" altLang="zh-CN" sz="2800" i="1" dirty="0" err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800" dirty="0" err="1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 i="1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矩阵，则：</a:t>
              </a:r>
            </a:p>
          </p:txBody>
        </p:sp>
        <p:graphicFrame>
          <p:nvGraphicFramePr>
            <p:cNvPr id="52228" name="Object 65"/>
            <p:cNvGraphicFramePr>
              <a:graphicFrameLocks noChangeAspect="1"/>
            </p:cNvGraphicFramePr>
            <p:nvPr/>
          </p:nvGraphicFramePr>
          <p:xfrm>
            <a:off x="2262" y="1950"/>
            <a:ext cx="2447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71" name="Equation" r:id="rId4" imgW="1625600" imgH="254000" progId="Equation.DSMT4">
                    <p:embed/>
                  </p:oleObj>
                </mc:Choice>
                <mc:Fallback>
                  <p:oleObj name="Equation" r:id="rId4" imgW="1625600" imgH="2540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" y="1950"/>
                          <a:ext cx="2447" cy="3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25917" y="2357429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证明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428728" y="2357429"/>
            <a:ext cx="2916238" cy="523874"/>
            <a:chOff x="657" y="845"/>
            <a:chExt cx="1837" cy="330"/>
          </a:xfrm>
        </p:grpSpPr>
        <p:graphicFrame>
          <p:nvGraphicFramePr>
            <p:cNvPr id="52227" name="Object 67"/>
            <p:cNvGraphicFramePr>
              <a:graphicFrameLocks noChangeAspect="1"/>
            </p:cNvGraphicFramePr>
            <p:nvPr/>
          </p:nvGraphicFramePr>
          <p:xfrm>
            <a:off x="657" y="890"/>
            <a:ext cx="60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72" name="Equation" r:id="rId6" imgW="393359" imgH="164957" progId="Equation.DSMT4">
                    <p:embed/>
                  </p:oleObj>
                </mc:Choice>
                <mc:Fallback>
                  <p:oleObj name="Equation" r:id="rId6" imgW="393359" imgH="164957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890"/>
                          <a:ext cx="60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0" name="Rectangle 22"/>
            <p:cNvSpPr>
              <a:spLocks noChangeArrowheads="1"/>
            </p:cNvSpPr>
            <p:nvPr/>
          </p:nvSpPr>
          <p:spPr bwMode="auto">
            <a:xfrm>
              <a:off x="1247" y="845"/>
              <a:ext cx="124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的列向量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组</a:t>
              </a:r>
            </a:p>
          </p:txBody>
        </p:sp>
      </p:grp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4214810" y="2357430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由向量组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428099"/>
              </p:ext>
            </p:extLst>
          </p:nvPr>
        </p:nvGraphicFramePr>
        <p:xfrm>
          <a:off x="1527172" y="3867842"/>
          <a:ext cx="53752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3" name="Equation" r:id="rId8" imgW="2247900" imgH="254000" progId="Equation.DSMT4">
                  <p:embed/>
                </p:oleObj>
              </mc:Choice>
              <mc:Fallback>
                <p:oleObj name="Equation" r:id="rId8" imgW="2247900" imgH="2540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2" y="3867842"/>
                        <a:ext cx="5375275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1399463" y="2841159"/>
            <a:ext cx="645507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的列向量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组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的列向量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组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线性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表示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917380"/>
              </p:ext>
            </p:extLst>
          </p:nvPr>
        </p:nvGraphicFramePr>
        <p:xfrm>
          <a:off x="2552700" y="2942271"/>
          <a:ext cx="6508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4" name="Equation" r:id="rId10" imgW="253780" imgH="152268" progId="Equation.DSMT4">
                  <p:embed/>
                </p:oleObj>
              </mc:Choice>
              <mc:Fallback>
                <p:oleObj name="Equation" r:id="rId10" imgW="253780" imgH="152268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942271"/>
                        <a:ext cx="65087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WordArt 45"/>
          <p:cNvSpPr>
            <a:spLocks noChangeArrowheads="1" noChangeShapeType="1" noTextEdit="1"/>
          </p:cNvSpPr>
          <p:nvPr/>
        </p:nvSpPr>
        <p:spPr bwMode="auto">
          <a:xfrm>
            <a:off x="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六、矩阵秩的总结</a:t>
            </a:r>
          </a:p>
        </p:txBody>
      </p:sp>
      <p:graphicFrame>
        <p:nvGraphicFramePr>
          <p:cNvPr id="4" name="Object 65"/>
          <p:cNvGraphicFramePr>
            <a:graphicFrameLocks noChangeAspect="1"/>
          </p:cNvGraphicFramePr>
          <p:nvPr/>
        </p:nvGraphicFramePr>
        <p:xfrm>
          <a:off x="1643042" y="1714488"/>
          <a:ext cx="49069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5" name="Equation" r:id="rId4" imgW="2070100" imgH="254000" progId="Equation.DSMT4">
                  <p:embed/>
                </p:oleObj>
              </mc:Choice>
              <mc:Fallback>
                <p:oleObj name="Equation" r:id="rId4" imgW="2070100" imgH="2540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1714488"/>
                        <a:ext cx="4906963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6"/>
          <p:cNvGraphicFramePr>
            <a:graphicFrameLocks noChangeAspect="1"/>
          </p:cNvGraphicFramePr>
          <p:nvPr/>
        </p:nvGraphicFramePr>
        <p:xfrm>
          <a:off x="1726726" y="2424051"/>
          <a:ext cx="46180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" name="Equation" r:id="rId6" imgW="1954951" imgH="253890" progId="Equation.DSMT4">
                  <p:embed/>
                </p:oleObj>
              </mc:Choice>
              <mc:Fallback>
                <p:oleObj name="Equation" r:id="rId6" imgW="1954951" imgH="25389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726" y="2424051"/>
                        <a:ext cx="461803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40097" y="3309483"/>
            <a:ext cx="3586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特别地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，则 </a:t>
            </a:r>
          </a:p>
        </p:txBody>
      </p:sp>
      <p:graphicFrame>
        <p:nvGraphicFramePr>
          <p:cNvPr id="7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785124"/>
              </p:ext>
            </p:extLst>
          </p:nvPr>
        </p:nvGraphicFramePr>
        <p:xfrm>
          <a:off x="2500298" y="4071942"/>
          <a:ext cx="26273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" name="Equation" r:id="rId8" imgW="1117115" imgH="253890" progId="Equation.DSMT4">
                  <p:embed/>
                </p:oleObj>
              </mc:Choice>
              <mc:Fallback>
                <p:oleObj name="Equation" r:id="rId8" imgW="1117115" imgH="25389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071942"/>
                        <a:ext cx="2627312" cy="5969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71472" y="1000108"/>
            <a:ext cx="63706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(9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矩阵，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矩阵，则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86446" y="5715016"/>
            <a:ext cx="31432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smtClean="0"/>
              <a:t>证明详见教材</a:t>
            </a:r>
            <a:r>
              <a:rPr lang="en-US" altLang="zh-CN" sz="2000" dirty="0" smtClean="0"/>
              <a:t>186</a:t>
            </a:r>
            <a:r>
              <a:rPr lang="zh-CN" altLang="en-US" sz="2000" dirty="0" smtClean="0"/>
              <a:t>页或者</a:t>
            </a:r>
            <a:endParaRPr lang="en-US" altLang="zh-CN" sz="2000" dirty="0" smtClean="0"/>
          </a:p>
          <a:p>
            <a:r>
              <a:rPr lang="zh-CN" altLang="en-US" sz="2000" dirty="0" smtClean="0"/>
              <a:t>北航</a:t>
            </a:r>
            <a:r>
              <a:rPr lang="zh-CN" altLang="en-US" sz="2000" dirty="0"/>
              <a:t>版</a:t>
            </a:r>
            <a:r>
              <a:rPr lang="en-US" altLang="zh-CN" sz="2000" dirty="0"/>
              <a:t>《</a:t>
            </a:r>
            <a:r>
              <a:rPr lang="zh-CN" altLang="en-US" sz="2000" dirty="0"/>
              <a:t>线性代数</a:t>
            </a:r>
            <a:r>
              <a:rPr lang="en-US" altLang="zh-CN" sz="2000" dirty="0"/>
              <a:t>》73</a:t>
            </a:r>
            <a:r>
              <a:rPr lang="zh-CN" altLang="en-US" sz="2000" dirty="0"/>
              <a:t>页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55908" y="3281661"/>
            <a:ext cx="7841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(10)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WordArt 45"/>
          <p:cNvSpPr>
            <a:spLocks noChangeArrowheads="1" noChangeShapeType="1" noTextEdit="1"/>
          </p:cNvSpPr>
          <p:nvPr/>
        </p:nvSpPr>
        <p:spPr bwMode="auto">
          <a:xfrm>
            <a:off x="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六、矩阵秩的总结</a:t>
            </a:r>
          </a:p>
        </p:txBody>
      </p:sp>
      <p:grpSp>
        <p:nvGrpSpPr>
          <p:cNvPr id="54279" name="Group 24"/>
          <p:cNvGrpSpPr>
            <a:grpSpLocks/>
          </p:cNvGrpSpPr>
          <p:nvPr/>
        </p:nvGrpSpPr>
        <p:grpSpPr bwMode="auto">
          <a:xfrm>
            <a:off x="258763" y="1066800"/>
            <a:ext cx="5273674" cy="584201"/>
            <a:chOff x="432" y="384"/>
            <a:chExt cx="3322" cy="368"/>
          </a:xfrm>
        </p:grpSpPr>
        <p:sp>
          <p:nvSpPr>
            <p:cNvPr id="54289" name="Rectangle 4"/>
            <p:cNvSpPr>
              <a:spLocks noChangeArrowheads="1"/>
            </p:cNvSpPr>
            <p:nvPr/>
          </p:nvSpPr>
          <p:spPr bwMode="auto">
            <a:xfrm>
              <a:off x="432" y="384"/>
              <a:ext cx="50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例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1</a:t>
              </a:r>
              <a:endParaRPr lang="en-US" altLang="zh-CN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  <p:sp>
          <p:nvSpPr>
            <p:cNvPr id="54290" name="Rectangle 5"/>
            <p:cNvSpPr>
              <a:spLocks noChangeArrowheads="1"/>
            </p:cNvSpPr>
            <p:nvPr/>
          </p:nvSpPr>
          <p:spPr bwMode="auto">
            <a:xfrm>
              <a:off x="960" y="384"/>
              <a:ext cx="279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设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为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阶方阵</a:t>
              </a:r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，求证：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2910" y="1772655"/>
            <a:ext cx="7762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，则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 R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60400" y="3419475"/>
            <a:ext cx="2509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9" name="Object 47"/>
          <p:cNvGraphicFramePr>
            <a:graphicFrameLocks noChangeAspect="1"/>
          </p:cNvGraphicFramePr>
          <p:nvPr/>
        </p:nvGraphicFramePr>
        <p:xfrm>
          <a:off x="3033713" y="3419475"/>
          <a:ext cx="37449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9" name="Equation" r:id="rId4" imgW="1600200" imgH="254000" progId="Equation.DSMT4">
                  <p:embed/>
                </p:oleObj>
              </mc:Choice>
              <mc:Fallback>
                <p:oleObj name="Equation" r:id="rId4" imgW="1600200" imgH="2540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419475"/>
                        <a:ext cx="3744912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60400" y="4140200"/>
            <a:ext cx="2281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11" name="Object 48"/>
          <p:cNvGraphicFramePr>
            <a:graphicFrameLocks noChangeAspect="1"/>
          </p:cNvGraphicFramePr>
          <p:nvPr/>
        </p:nvGraphicFramePr>
        <p:xfrm>
          <a:off x="3149628" y="4714875"/>
          <a:ext cx="54229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0" name="Equation" r:id="rId6" imgW="2324100" imgH="254000" progId="Equation.DSMT4">
                  <p:embed/>
                </p:oleObj>
              </mc:Choice>
              <mc:Fallback>
                <p:oleObj name="Equation" r:id="rId6" imgW="2324100" imgH="2540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28" y="4714875"/>
                        <a:ext cx="54229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9"/>
          <p:cNvGraphicFramePr>
            <a:graphicFrameLocks noChangeAspect="1"/>
          </p:cNvGraphicFramePr>
          <p:nvPr/>
        </p:nvGraphicFramePr>
        <p:xfrm>
          <a:off x="3089287" y="4129088"/>
          <a:ext cx="31257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1" name="Equation" r:id="rId8" imgW="1371600" imgH="254000" progId="Equation.DSMT4">
                  <p:embed/>
                </p:oleObj>
              </mc:Choice>
              <mc:Fallback>
                <p:oleObj name="Equation" r:id="rId8" imgW="1371600" imgH="2540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87" y="4129088"/>
                        <a:ext cx="31257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825" y="5492750"/>
            <a:ext cx="2042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综合即得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12004" y="5500702"/>
            <a:ext cx="64796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)+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8450" y="2714625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证</a:t>
            </a:r>
            <a:endParaRPr lang="zh-CN" alt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14414" y="2714615"/>
            <a:ext cx="1223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68562" y="2671757"/>
            <a:ext cx="2380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938737" y="2643182"/>
            <a:ext cx="37182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0" grpId="0" autoUpdateAnimBg="0"/>
      <p:bldP spid="14" grpId="0" autoUpdateAnimBg="0"/>
      <p:bldP spid="16" grpId="0" autoUpdateAnimBg="0"/>
      <p:bldP spid="18" grpId="0" autoUpdateAnimBg="0"/>
      <p:bldP spid="20" grpId="0" autoUpdateAnimBg="0"/>
      <p:bldP spid="21" grpId="0" autoUpdateAnimBg="0"/>
      <p:bldP spid="2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WordArt 45"/>
          <p:cNvSpPr>
            <a:spLocks noChangeArrowheads="1" noChangeShapeType="1" noTextEdit="1"/>
          </p:cNvSpPr>
          <p:nvPr/>
        </p:nvSpPr>
        <p:spPr bwMode="auto">
          <a:xfrm>
            <a:off x="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六、矩阵秩的总结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71500" y="1650986"/>
            <a:ext cx="600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证</a:t>
            </a:r>
            <a:endParaRPr lang="en-US" altLang="zh-C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883580"/>
              </p:ext>
            </p:extLst>
          </p:nvPr>
        </p:nvGraphicFramePr>
        <p:xfrm>
          <a:off x="1666875" y="3087688"/>
          <a:ext cx="19478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7" name="Equation" r:id="rId4" imgW="761760" imgH="241200" progId="Equation.DSMT4">
                  <p:embed/>
                </p:oleObj>
              </mc:Choice>
              <mc:Fallback>
                <p:oleObj name="Equation" r:id="rId4" imgW="761760" imgH="241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3087688"/>
                        <a:ext cx="194786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654319"/>
              </p:ext>
            </p:extLst>
          </p:nvPr>
        </p:nvGraphicFramePr>
        <p:xfrm>
          <a:off x="1609725" y="1698625"/>
          <a:ext cx="26812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8" name="Equation" r:id="rId6" imgW="1117440" imgH="241200" progId="Equation.DSMT4">
                  <p:embed/>
                </p:oleObj>
              </mc:Choice>
              <mc:Fallback>
                <p:oleObj name="Equation" r:id="rId6" imgW="1117440" imgH="2412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698625"/>
                        <a:ext cx="268128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466098"/>
              </p:ext>
            </p:extLst>
          </p:nvPr>
        </p:nvGraphicFramePr>
        <p:xfrm>
          <a:off x="1670050" y="2474913"/>
          <a:ext cx="26622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9" name="Equation" r:id="rId8" imgW="1104840" imgH="241200" progId="Equation.DSMT4">
                  <p:embed/>
                </p:oleObj>
              </mc:Choice>
              <mc:Fallback>
                <p:oleObj name="Equation" r:id="rId8" imgW="1104840" imgH="241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474913"/>
                        <a:ext cx="266223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785786" y="3799461"/>
            <a:ext cx="17363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又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2500298" y="3786190"/>
            <a:ext cx="28696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785786" y="4393700"/>
            <a:ext cx="23955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1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467896"/>
              </p:ext>
            </p:extLst>
          </p:nvPr>
        </p:nvGraphicFramePr>
        <p:xfrm>
          <a:off x="3240088" y="4456113"/>
          <a:ext cx="33464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0" name="Equation" r:id="rId10" imgW="1358640" imgH="241200" progId="Equation.DSMT4">
                  <p:embed/>
                </p:oleObj>
              </mc:Choice>
              <mc:Fallback>
                <p:oleObj name="Equation" r:id="rId10" imgW="1358640" imgH="2412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4456113"/>
                        <a:ext cx="3346450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785786" y="5052167"/>
            <a:ext cx="19399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综合即得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552700" y="5056740"/>
            <a:ext cx="60933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+ R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00034" y="928670"/>
            <a:ext cx="70839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+ R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 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812360" y="5646088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毕</a:t>
            </a:r>
            <a:endParaRPr lang="en-US" altLang="zh-C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8" grpId="0" autoUpdateAnimBg="0"/>
      <p:bldP spid="29" grpId="0" autoUpdateAnimBg="0"/>
      <p:bldP spid="30" grpId="0" autoUpdateAnimBg="0"/>
      <p:bldP spid="32" grpId="0" autoUpdateAnimBg="0"/>
      <p:bldP spid="33" grpId="0" autoUpdateAnimBg="0"/>
      <p:bldP spid="16" grpId="0" autoUpdateAnimBg="0"/>
      <p:bldP spid="14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38163" y="909638"/>
            <a:ext cx="2881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设</a:t>
            </a:r>
          </a:p>
        </p:txBody>
      </p:sp>
      <p:graphicFrame>
        <p:nvGraphicFramePr>
          <p:cNvPr id="91144" name="Object 106"/>
          <p:cNvGraphicFramePr>
            <a:graphicFrameLocks noChangeAspect="1"/>
          </p:cNvGraphicFramePr>
          <p:nvPr/>
        </p:nvGraphicFramePr>
        <p:xfrm>
          <a:off x="971550" y="1341438"/>
          <a:ext cx="6913563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2" name="Equation" r:id="rId3" imgW="3073400" imgH="787400" progId="Equation.DSMT4">
                  <p:embed/>
                </p:oleObj>
              </mc:Choice>
              <mc:Fallback>
                <p:oleObj name="Equation" r:id="rId3" imgW="3073400" imgH="7874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6913563" cy="182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2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011830"/>
              </p:ext>
            </p:extLst>
          </p:nvPr>
        </p:nvGraphicFramePr>
        <p:xfrm>
          <a:off x="1619672" y="3426619"/>
          <a:ext cx="46085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3" name="Equation" r:id="rId5" imgW="2184400" imgH="431800" progId="Equation.DSMT4">
                  <p:embed/>
                </p:oleObj>
              </mc:Choice>
              <mc:Fallback>
                <p:oleObj name="Equation" r:id="rId5" imgW="2184400" imgH="431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426619"/>
                        <a:ext cx="4608513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七、矩阵的秩与极大无关组的关系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01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410539"/>
              </p:ext>
            </p:extLst>
          </p:nvPr>
        </p:nvGraphicFramePr>
        <p:xfrm>
          <a:off x="671513" y="1581150"/>
          <a:ext cx="82692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8" name="Equation" r:id="rId3" imgW="4165560" imgH="457200" progId="Equation.DSMT4">
                  <p:embed/>
                </p:oleObj>
              </mc:Choice>
              <mc:Fallback>
                <p:oleObj name="Equation" r:id="rId3" imgW="4165560" imgH="457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581150"/>
                        <a:ext cx="826928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120633" y="1146175"/>
            <a:ext cx="2093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106504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249833"/>
              </p:ext>
            </p:extLst>
          </p:nvPr>
        </p:nvGraphicFramePr>
        <p:xfrm>
          <a:off x="514350" y="3236913"/>
          <a:ext cx="84772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9" name="Equation" r:id="rId5" imgW="4178160" imgH="457200" progId="Equation.DSMT4">
                  <p:embed/>
                </p:oleObj>
              </mc:Choice>
              <mc:Fallback>
                <p:oleObj name="Equation" r:id="rId5" imgW="4178160" imgH="4572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236913"/>
                        <a:ext cx="847725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166688" y="2660650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7350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七、矩阵的秩与极大无关组的关系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7" name="Object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52468"/>
              </p:ext>
            </p:extLst>
          </p:nvPr>
        </p:nvGraphicFramePr>
        <p:xfrm>
          <a:off x="762000" y="1869207"/>
          <a:ext cx="51054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6" name="Equation" r:id="rId3" imgW="2641600" imgH="482600" progId="Equation.DSMT4">
                  <p:embed/>
                </p:oleObj>
              </mc:Choice>
              <mc:Fallback>
                <p:oleObj name="Equation" r:id="rId3" imgW="2641600" imgH="4826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69207"/>
                        <a:ext cx="51054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4" name="Group 21"/>
          <p:cNvGrpSpPr>
            <a:grpSpLocks/>
          </p:cNvGrpSpPr>
          <p:nvPr/>
        </p:nvGrpSpPr>
        <p:grpSpPr bwMode="auto">
          <a:xfrm>
            <a:off x="95250" y="884957"/>
            <a:ext cx="8443913" cy="1052513"/>
            <a:chOff x="60" y="50"/>
            <a:chExt cx="5319" cy="663"/>
          </a:xfrm>
        </p:grpSpPr>
        <p:sp>
          <p:nvSpPr>
            <p:cNvPr id="58379" name="Text Box 5"/>
            <p:cNvSpPr txBox="1">
              <a:spLocks noChangeArrowheads="1"/>
            </p:cNvSpPr>
            <p:nvPr/>
          </p:nvSpPr>
          <p:spPr bwMode="auto">
            <a:xfrm>
              <a:off x="60" y="50"/>
              <a:ext cx="5319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4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推论</a:t>
              </a:r>
              <a:r>
                <a:rPr kumimoji="1" lang="en-US" altLang="zh-CN" sz="2400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宋体" pitchFamily="2" charset="-122"/>
                </a:rPr>
                <a:t>在 </a:t>
              </a:r>
              <a:r>
                <a:rPr kumimoji="1" lang="en-US" altLang="zh-CN" sz="2400" i="1" dirty="0">
                  <a:solidFill>
                    <a:srgbClr val="0000FF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宋体" pitchFamily="2" charset="-122"/>
                </a:rPr>
                <a:t>维向量组          中，若 </a:t>
              </a:r>
              <a:r>
                <a:rPr kumimoji="1" lang="en-US" altLang="zh-CN" sz="2400" i="1" dirty="0">
                  <a:solidFill>
                    <a:srgbClr val="0000FF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宋体" pitchFamily="2" charset="-122"/>
                </a:rPr>
                <a:t>= </a:t>
              </a:r>
              <a:r>
                <a:rPr kumimoji="1" lang="en-US" altLang="zh-CN" sz="2400" i="1" dirty="0">
                  <a:solidFill>
                    <a:srgbClr val="0000FF"/>
                  </a:solidFill>
                  <a:latin typeface="Times New Roman" pitchFamily="18" charset="0"/>
                </a:rPr>
                <a:t>n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宋体" pitchFamily="2" charset="-122"/>
                </a:rPr>
                <a:t>，</a:t>
              </a:r>
              <a:endParaRPr kumimoji="1" lang="zh-CN" altLang="en-US" sz="2400" b="1" dirty="0">
                <a:solidFill>
                  <a:srgbClr val="0000FF"/>
                </a:solidFill>
                <a:latin typeface="宋体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宋体" pitchFamily="2" charset="-122"/>
                </a:rPr>
                <a:t>       即</a:t>
              </a:r>
              <a:r>
                <a:rPr kumimoji="1" lang="zh-CN" altLang="en-US" sz="2400" b="1" dirty="0">
                  <a:solidFill>
                    <a:srgbClr val="663300"/>
                  </a:solidFill>
                  <a:latin typeface="宋体" pitchFamily="2" charset="-122"/>
                </a:rPr>
                <a:t>向量个数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宋体" pitchFamily="2" charset="-122"/>
                </a:rPr>
                <a:t>＝</a:t>
              </a:r>
              <a:r>
                <a:rPr kumimoji="1" lang="zh-CN" altLang="en-US" sz="2400" b="1" dirty="0">
                  <a:solidFill>
                    <a:srgbClr val="663300"/>
                  </a:solidFill>
                  <a:latin typeface="宋体" pitchFamily="2" charset="-122"/>
                </a:rPr>
                <a:t>向量维数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宋体" pitchFamily="2" charset="-122"/>
                </a:rPr>
                <a:t> 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宋体" pitchFamily="2" charset="-122"/>
                </a:rPr>
                <a:t>(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宋体" pitchFamily="2" charset="-122"/>
                </a:rPr>
                <a:t>此向量组可构成方阵</a:t>
              </a:r>
              <a:r>
                <a:rPr kumimoji="1" lang="en-US" altLang="zh-CN" sz="2400" b="1" i="1" dirty="0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宋体" pitchFamily="2" charset="-122"/>
                </a:rPr>
                <a:t>),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宋体" pitchFamily="2" charset="-122"/>
                </a:rPr>
                <a:t>则</a:t>
              </a:r>
            </a:p>
          </p:txBody>
        </p:sp>
        <p:graphicFrame>
          <p:nvGraphicFramePr>
            <p:cNvPr id="58373" name="Object 211"/>
            <p:cNvGraphicFramePr>
              <a:graphicFrameLocks noChangeAspect="1"/>
            </p:cNvGraphicFramePr>
            <p:nvPr/>
          </p:nvGraphicFramePr>
          <p:xfrm>
            <a:off x="1980" y="105"/>
            <a:ext cx="100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77" name="Equation" r:id="rId5" imgW="812447" imgH="215806" progId="Equation.DSMT4">
                    <p:embed/>
                  </p:oleObj>
                </mc:Choice>
                <mc:Fallback>
                  <p:oleObj name="Equation" r:id="rId5" imgW="812447" imgH="215806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105"/>
                          <a:ext cx="1008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76200" y="2852936"/>
            <a:ext cx="8599488" cy="1392238"/>
            <a:chOff x="48" y="1331"/>
            <a:chExt cx="5417" cy="877"/>
          </a:xfrm>
        </p:grpSpPr>
        <p:sp>
          <p:nvSpPr>
            <p:cNvPr id="58378" name="Text Box 9"/>
            <p:cNvSpPr txBox="1">
              <a:spLocks noChangeArrowheads="1"/>
            </p:cNvSpPr>
            <p:nvPr/>
          </p:nvSpPr>
          <p:spPr bwMode="auto">
            <a:xfrm>
              <a:off x="48" y="1331"/>
              <a:ext cx="5417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推论</a:t>
              </a:r>
              <a:r>
                <a:rPr kumimoji="1" lang="en-US" altLang="zh-CN" sz="2400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  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宋体" pitchFamily="2" charset="-122"/>
                </a:rPr>
                <a:t>在 </a:t>
              </a:r>
              <a:r>
                <a:rPr kumimoji="1" lang="en-US" altLang="zh-CN" sz="2400" i="1" dirty="0">
                  <a:solidFill>
                    <a:srgbClr val="0000FF"/>
                  </a:solidFill>
                  <a:latin typeface="Times New Roman" pitchFamily="18" charset="0"/>
                </a:rPr>
                <a:t>n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宋体" pitchFamily="2" charset="-122"/>
                </a:rPr>
                <a:t>维向量组           中，若 </a:t>
              </a:r>
              <a:r>
                <a:rPr kumimoji="1" lang="en-US" altLang="zh-CN" sz="2400" i="1" dirty="0">
                  <a:solidFill>
                    <a:srgbClr val="0000FF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</a:rPr>
                <a:t> &gt; </a:t>
              </a:r>
              <a:r>
                <a:rPr kumimoji="1" lang="en-US" altLang="zh-CN" sz="2400" i="1" dirty="0">
                  <a:solidFill>
                    <a:srgbClr val="0000FF"/>
                  </a:solidFill>
                  <a:latin typeface="Times New Roman" pitchFamily="18" charset="0"/>
                </a:rPr>
                <a:t>n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</a:rPr>
                <a:t>             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即</a:t>
              </a:r>
              <a:r>
                <a:rPr kumimoji="1" lang="zh-CN" altLang="en-US" sz="2400" b="1" dirty="0">
                  <a:solidFill>
                    <a:srgbClr val="663300"/>
                  </a:solidFill>
                  <a:latin typeface="宋体" pitchFamily="2" charset="-122"/>
                </a:rPr>
                <a:t>向量个数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宋体" pitchFamily="2" charset="-122"/>
                </a:rPr>
                <a:t> 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&gt; </a:t>
              </a:r>
              <a:r>
                <a:rPr kumimoji="1" lang="zh-CN" altLang="en-US" sz="2400" b="1" dirty="0">
                  <a:solidFill>
                    <a:srgbClr val="663300"/>
                  </a:solidFill>
                  <a:latin typeface="宋体" pitchFamily="2" charset="-122"/>
                </a:rPr>
                <a:t>向量维数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宋体" pitchFamily="2" charset="-122"/>
                </a:rPr>
                <a:t>，则</a:t>
              </a:r>
            </a:p>
          </p:txBody>
        </p:sp>
        <p:graphicFrame>
          <p:nvGraphicFramePr>
            <p:cNvPr id="58371" name="Object 212"/>
            <p:cNvGraphicFramePr>
              <a:graphicFrameLocks noChangeAspect="1"/>
            </p:cNvGraphicFramePr>
            <p:nvPr/>
          </p:nvGraphicFramePr>
          <p:xfrm>
            <a:off x="768" y="1941"/>
            <a:ext cx="206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78" name="Equation" r:id="rId7" imgW="1675673" imgH="215806" progId="Equation.DSMT4">
                    <p:embed/>
                  </p:oleObj>
                </mc:Choice>
                <mc:Fallback>
                  <p:oleObj name="Equation" r:id="rId7" imgW="1675673" imgH="215806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41"/>
                          <a:ext cx="206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2" name="Object 213"/>
            <p:cNvGraphicFramePr>
              <a:graphicFrameLocks noChangeAspect="1"/>
            </p:cNvGraphicFramePr>
            <p:nvPr/>
          </p:nvGraphicFramePr>
          <p:xfrm>
            <a:off x="2016" y="1331"/>
            <a:ext cx="100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79" name="Equation" r:id="rId9" imgW="812447" imgH="215806" progId="Equation.DSMT4">
                    <p:embed/>
                  </p:oleObj>
                </mc:Choice>
                <mc:Fallback>
                  <p:oleObj name="Equation" r:id="rId9" imgW="812447" imgH="215806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331"/>
                          <a:ext cx="1008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574675" y="4227711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即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: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含有 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sz="2400">
                <a:solidFill>
                  <a:srgbClr val="0000FF"/>
                </a:solidFill>
                <a:latin typeface="Times New Roman" pitchFamily="18" charset="0"/>
              </a:rPr>
              <a:t>+1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个或更多个向量的 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sz="24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维向量组，必定线性相关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8377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七、矩阵的秩与极大无关组的关系</a:t>
            </a: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52400" y="4747890"/>
            <a:ext cx="7007225" cy="1774825"/>
            <a:chOff x="48" y="2868"/>
            <a:chExt cx="4414" cy="1118"/>
          </a:xfrm>
        </p:grpSpPr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48" y="2868"/>
              <a:ext cx="4414" cy="594"/>
              <a:chOff x="48" y="2016"/>
              <a:chExt cx="4414" cy="594"/>
            </a:xfrm>
          </p:grpSpPr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48" y="2017"/>
                <a:ext cx="4414" cy="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推论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kumimoji="1"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′ </a:t>
                </a:r>
                <a:r>
                  <a:rPr kumimoji="1" lang="zh-CN" altLang="en-US" sz="2400" b="1" dirty="0" smtClean="0">
                    <a:solidFill>
                      <a:srgbClr val="0000FF"/>
                    </a:solidFill>
                    <a:latin typeface="宋体" pitchFamily="2" charset="-122"/>
                  </a:rPr>
                  <a:t>在 </a:t>
                </a:r>
                <a:r>
                  <a:rPr kumimoji="1" lang="en-US" altLang="zh-CN" sz="2400" i="1" dirty="0">
                    <a:solidFill>
                      <a:srgbClr val="0000FF"/>
                    </a:solidFill>
                    <a:latin typeface="Times New Roman" pitchFamily="18" charset="0"/>
                  </a:rPr>
                  <a:t>n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kumimoji="1" lang="zh-CN" altLang="en-US" sz="2400" b="1" dirty="0">
                    <a:solidFill>
                      <a:srgbClr val="0000FF"/>
                    </a:solidFill>
                    <a:latin typeface="宋体" pitchFamily="2" charset="-122"/>
                  </a:rPr>
                  <a:t>维向量组          中，若 </a:t>
                </a:r>
                <a:r>
                  <a:rPr kumimoji="1" lang="en-US" altLang="zh-CN" sz="2400" i="1" dirty="0">
                    <a:solidFill>
                      <a:srgbClr val="0000FF"/>
                    </a:solidFill>
                    <a:latin typeface="Times New Roman" pitchFamily="18" charset="0"/>
                  </a:rPr>
                  <a:t>m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itchFamily="18" charset="0"/>
                  </a:rPr>
                  <a:t> &lt; </a:t>
                </a:r>
                <a:r>
                  <a:rPr kumimoji="1" lang="en-US" altLang="zh-CN" sz="2400" i="1" dirty="0">
                    <a:solidFill>
                      <a:srgbClr val="0000FF"/>
                    </a:solidFill>
                    <a:latin typeface="Times New Roman" pitchFamily="18" charset="0"/>
                  </a:rPr>
                  <a:t>n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宋体" pitchFamily="2" charset="-122"/>
                  </a:rPr>
                  <a:t>，</a:t>
                </a: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2400" dirty="0">
                    <a:solidFill>
                      <a:srgbClr val="0000FF"/>
                    </a:solidFill>
                    <a:latin typeface="宋体" pitchFamily="2" charset="-122"/>
                  </a:rPr>
                  <a:t>        </a:t>
                </a:r>
                <a:r>
                  <a:rPr kumimoji="1" lang="zh-CN" altLang="en-US" sz="2400" b="1" dirty="0" smtClean="0">
                    <a:solidFill>
                      <a:srgbClr val="0000FF"/>
                    </a:solidFill>
                    <a:latin typeface="宋体" pitchFamily="2" charset="-122"/>
                  </a:rPr>
                  <a:t>即</a:t>
                </a:r>
                <a:r>
                  <a:rPr kumimoji="1" lang="zh-CN" altLang="en-US" sz="2400" b="1" dirty="0">
                    <a:solidFill>
                      <a:srgbClr val="663300"/>
                    </a:solidFill>
                    <a:latin typeface="宋体" pitchFamily="2" charset="-122"/>
                  </a:rPr>
                  <a:t>向量个数</a:t>
                </a:r>
                <a:r>
                  <a:rPr kumimoji="1" lang="en-US" altLang="zh-CN" sz="2400" b="1" dirty="0">
                    <a:solidFill>
                      <a:srgbClr val="0000FF"/>
                    </a:solidFill>
                    <a:latin typeface="Times New Roman" pitchFamily="18" charset="0"/>
                  </a:rPr>
                  <a:t>&lt;</a:t>
                </a:r>
                <a:r>
                  <a:rPr kumimoji="1" lang="zh-CN" altLang="en-US" sz="2400" b="1" dirty="0">
                    <a:solidFill>
                      <a:srgbClr val="663300"/>
                    </a:solidFill>
                    <a:latin typeface="宋体" pitchFamily="2" charset="-122"/>
                  </a:rPr>
                  <a:t>向量维数</a:t>
                </a:r>
                <a:r>
                  <a:rPr kumimoji="1" lang="zh-CN" altLang="en-US" sz="2400" b="1" dirty="0">
                    <a:solidFill>
                      <a:srgbClr val="0000FF"/>
                    </a:solidFill>
                    <a:latin typeface="宋体" pitchFamily="2" charset="-122"/>
                  </a:rPr>
                  <a:t>，则</a:t>
                </a:r>
              </a:p>
            </p:txBody>
          </p:sp>
          <p:graphicFrame>
            <p:nvGraphicFramePr>
              <p:cNvPr id="16" name="Object 2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6662618"/>
                  </p:ext>
                </p:extLst>
              </p:nvPr>
            </p:nvGraphicFramePr>
            <p:xfrm>
              <a:off x="2061" y="2016"/>
              <a:ext cx="1008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80" name="Equation" r:id="rId10" imgW="812447" imgH="215806" progId="Equation.DSMT4">
                      <p:embed/>
                    </p:oleObj>
                  </mc:Choice>
                  <mc:Fallback>
                    <p:oleObj name="Equation" r:id="rId10" imgW="812447" imgH="215806" progId="Equation.DSMT4">
                      <p:embed/>
                      <p:pic>
                        <p:nvPicPr>
                          <p:cNvPr id="0" name="Picture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1" y="2016"/>
                            <a:ext cx="1008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2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651186"/>
                </p:ext>
              </p:extLst>
            </p:nvPr>
          </p:nvGraphicFramePr>
          <p:xfrm>
            <a:off x="541" y="3408"/>
            <a:ext cx="3355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81" name="Equation" r:id="rId11" imgW="2755800" imgH="482400" progId="Equation.DSMT4">
                    <p:embed/>
                  </p:oleObj>
                </mc:Choice>
                <mc:Fallback>
                  <p:oleObj name="Equation" r:id="rId11" imgW="2755800" imgH="4824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" y="3408"/>
                          <a:ext cx="3355" cy="5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902286"/>
              </p:ext>
            </p:extLst>
          </p:nvPr>
        </p:nvGraphicFramePr>
        <p:xfrm>
          <a:off x="762000" y="1639962"/>
          <a:ext cx="72739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8" name="Equation" r:id="rId3" imgW="3365500" imgH="482600" progId="Equation.DSMT4">
                  <p:embed/>
                </p:oleObj>
              </mc:Choice>
              <mc:Fallback>
                <p:oleObj name="Equation" r:id="rId3" imgW="3365500" imgH="4826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39962"/>
                        <a:ext cx="72739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2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896390"/>
              </p:ext>
            </p:extLst>
          </p:nvPr>
        </p:nvGraphicFramePr>
        <p:xfrm>
          <a:off x="619125" y="2767087"/>
          <a:ext cx="60483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9" name="Equation" r:id="rId5" imgW="2628900" imgH="508000" progId="Equation.DSMT4">
                  <p:embed/>
                </p:oleObj>
              </mc:Choice>
              <mc:Fallback>
                <p:oleObj name="Equation" r:id="rId5" imgW="2628900" imgH="5080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767087"/>
                        <a:ext cx="60483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276225" y="1052736"/>
            <a:ext cx="31213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宋体" pitchFamily="2" charset="-122"/>
              </a:rPr>
              <a:t>设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两个向量组</a:t>
            </a:r>
          </a:p>
        </p:txBody>
      </p:sp>
      <p:sp>
        <p:nvSpPr>
          <p:cNvPr id="59400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七、矩阵的秩与极大无关组的关系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68313" y="1419225"/>
            <a:ext cx="8245475" cy="2136775"/>
            <a:chOff x="362" y="342"/>
            <a:chExt cx="5194" cy="1346"/>
          </a:xfrm>
        </p:grpSpPr>
        <p:sp>
          <p:nvSpPr>
            <p:cNvPr id="60430" name="Text Box 3"/>
            <p:cNvSpPr txBox="1">
              <a:spLocks noChangeArrowheads="1"/>
            </p:cNvSpPr>
            <p:nvPr/>
          </p:nvSpPr>
          <p:spPr bwMode="auto">
            <a:xfrm>
              <a:off x="362" y="342"/>
              <a:ext cx="5194" cy="1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lnSpc>
                  <a:spcPct val="140000"/>
                </a:lnSpc>
              </a:pPr>
              <a:endPara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marL="457200" indent="-457200">
                <a:lnSpc>
                  <a:spcPct val="140000"/>
                </a:lnSpc>
                <a:buFontTx/>
                <a:buAutoNum type="arabicParenBoth"/>
              </a:pPr>
              <a:r>
                <a:rPr kumimoji="1"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设           线性无关</a:t>
              </a:r>
              <a:r>
                <a:rPr kumimoji="1" lang="en-US" altLang="zh-CN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kumimoji="1"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若对每个向量  </a:t>
              </a:r>
              <a:r>
                <a:rPr kumimoji="1" lang="en-US" altLang="zh-CN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在若干个相同</a:t>
              </a:r>
            </a:p>
            <a:p>
              <a:pPr marL="457200" indent="-457200">
                <a:lnSpc>
                  <a:spcPct val="140000"/>
                </a:lnSpc>
              </a:pPr>
              <a:r>
                <a:rPr kumimoji="1"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的位置处</a:t>
              </a:r>
              <a:r>
                <a:rPr kumimoji="1" lang="en-US" altLang="zh-CN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任意地添加或插入分量</a:t>
              </a:r>
              <a:r>
                <a:rPr kumimoji="1" lang="en-US" altLang="zh-CN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则所得的新向量组</a:t>
              </a:r>
            </a:p>
            <a:p>
              <a:pPr marL="457200" indent="-457200">
                <a:lnSpc>
                  <a:spcPct val="140000"/>
                </a:lnSpc>
              </a:pPr>
              <a:r>
                <a:rPr kumimoji="1"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           仍然线性无关</a:t>
              </a:r>
              <a:r>
                <a:rPr kumimoji="1" lang="en-US" altLang="zh-CN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60421" name="Object 320"/>
            <p:cNvGraphicFramePr>
              <a:graphicFrameLocks noChangeAspect="1"/>
            </p:cNvGraphicFramePr>
            <p:nvPr/>
          </p:nvGraphicFramePr>
          <p:xfrm>
            <a:off x="890" y="726"/>
            <a:ext cx="110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34" name="Equation" r:id="rId4" imgW="812447" imgH="215806" progId="Equation.DSMT4">
                    <p:embed/>
                  </p:oleObj>
                </mc:Choice>
                <mc:Fallback>
                  <p:oleObj name="Equation" r:id="rId4" imgW="812447" imgH="215806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" y="726"/>
                          <a:ext cx="110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2" name="Object 321"/>
            <p:cNvGraphicFramePr>
              <a:graphicFrameLocks noChangeAspect="1"/>
            </p:cNvGraphicFramePr>
            <p:nvPr/>
          </p:nvGraphicFramePr>
          <p:xfrm>
            <a:off x="3977" y="726"/>
            <a:ext cx="22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35" name="Equation" r:id="rId6" imgW="164885" imgH="215619" progId="Equation.DSMT4">
                    <p:embed/>
                  </p:oleObj>
                </mc:Choice>
                <mc:Fallback>
                  <p:oleObj name="Equation" r:id="rId6" imgW="164885" imgH="215619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7" y="726"/>
                          <a:ext cx="22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3" name="Object 322"/>
            <p:cNvGraphicFramePr>
              <a:graphicFrameLocks noChangeAspect="1"/>
            </p:cNvGraphicFramePr>
            <p:nvPr/>
          </p:nvGraphicFramePr>
          <p:xfrm>
            <a:off x="698" y="1412"/>
            <a:ext cx="105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36" name="Equation" r:id="rId8" imgW="837836" imgH="215806" progId="Equation.DSMT4">
                    <p:embed/>
                  </p:oleObj>
                </mc:Choice>
                <mc:Fallback>
                  <p:oleObj name="Equation" r:id="rId8" imgW="837836" imgH="215806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" y="1412"/>
                          <a:ext cx="105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504825" y="4992688"/>
            <a:ext cx="7392988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(3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按上面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的方法联合操作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仍然有相同结论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98463" y="3538539"/>
            <a:ext cx="7999412" cy="1871663"/>
            <a:chOff x="318" y="2996"/>
            <a:chExt cx="5039" cy="1179"/>
          </a:xfrm>
        </p:grpSpPr>
        <p:sp>
          <p:nvSpPr>
            <p:cNvPr id="60429" name="Text Box 14"/>
            <p:cNvSpPr txBox="1">
              <a:spLocks noChangeArrowheads="1"/>
            </p:cNvSpPr>
            <p:nvPr/>
          </p:nvSpPr>
          <p:spPr bwMode="auto">
            <a:xfrm>
              <a:off x="318" y="3013"/>
              <a:ext cx="5039" cy="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(2)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设           线性无关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若对每个向量  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把序号相同</a:t>
              </a:r>
            </a:p>
            <a:p>
              <a:r>
                <a:rPr kumimoji="1"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的若干分量都按同一顺序进行调换，则所得的新向量组</a:t>
              </a:r>
            </a:p>
            <a:p>
              <a:r>
                <a:rPr kumimoji="1"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           仍然线性无关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  <a:p>
              <a:endPara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60418" name="Object 3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8609948"/>
                </p:ext>
              </p:extLst>
            </p:nvPr>
          </p:nvGraphicFramePr>
          <p:xfrm>
            <a:off x="3969" y="2996"/>
            <a:ext cx="22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37" name="Equation" r:id="rId10" imgW="164885" imgH="215619" progId="Equation.DSMT4">
                    <p:embed/>
                  </p:oleObj>
                </mc:Choice>
                <mc:Fallback>
                  <p:oleObj name="Equation" r:id="rId10" imgW="164885" imgH="215619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996"/>
                          <a:ext cx="225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19" name="Object 324"/>
            <p:cNvGraphicFramePr>
              <a:graphicFrameLocks noChangeAspect="1"/>
            </p:cNvGraphicFramePr>
            <p:nvPr/>
          </p:nvGraphicFramePr>
          <p:xfrm>
            <a:off x="870" y="3007"/>
            <a:ext cx="110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38" name="Equation" r:id="rId11" imgW="812447" imgH="215806" progId="Equation.DSMT4">
                    <p:embed/>
                  </p:oleObj>
                </mc:Choice>
                <mc:Fallback>
                  <p:oleObj name="Equation" r:id="rId11" imgW="812447" imgH="215806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3007"/>
                          <a:ext cx="110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0" name="Object 3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8348504"/>
                </p:ext>
              </p:extLst>
            </p:nvPr>
          </p:nvGraphicFramePr>
          <p:xfrm>
            <a:off x="679" y="3471"/>
            <a:ext cx="105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39" name="Equation" r:id="rId12" imgW="837836" imgH="215806" progId="Equation.DSMT4">
                    <p:embed/>
                  </p:oleObj>
                </mc:Choice>
                <mc:Fallback>
                  <p:oleObj name="Equation" r:id="rId12" imgW="837836" imgH="215806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" y="3471"/>
                          <a:ext cx="105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361950" y="1403350"/>
            <a:ext cx="36118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kumimoji="1" lang="en-US" altLang="zh-CN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8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的进一步推广：</a:t>
            </a:r>
          </a:p>
        </p:txBody>
      </p:sp>
      <p:sp>
        <p:nvSpPr>
          <p:cNvPr id="60428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七、矩阵的秩与极大无关组的关系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009730"/>
              </p:ext>
            </p:extLst>
          </p:nvPr>
        </p:nvGraphicFramePr>
        <p:xfrm>
          <a:off x="1490663" y="1546225"/>
          <a:ext cx="6440487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2" name="Equation" r:id="rId3" imgW="2831760" imgH="850680" progId="Equation.DSMT4">
                  <p:embed/>
                </p:oleObj>
              </mc:Choice>
              <mc:Fallback>
                <p:oleObj name="Equation" r:id="rId3" imgW="2831760" imgH="8506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1546225"/>
                        <a:ext cx="6440487" cy="192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336106"/>
              </p:ext>
            </p:extLst>
          </p:nvPr>
        </p:nvGraphicFramePr>
        <p:xfrm>
          <a:off x="395536" y="3486041"/>
          <a:ext cx="70564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3" name="Equation" r:id="rId5" imgW="2997200" imgH="647700" progId="Equation.DSMT4">
                  <p:embed/>
                </p:oleObj>
              </mc:Choice>
              <mc:Fallback>
                <p:oleObj name="Equation" r:id="rId5" imgW="2997200" imgH="6477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486041"/>
                        <a:ext cx="7056438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Text Box 11"/>
          <p:cNvSpPr txBox="1">
            <a:spLocks noChangeArrowheads="1"/>
          </p:cNvSpPr>
          <p:nvPr/>
        </p:nvSpPr>
        <p:spPr bwMode="auto">
          <a:xfrm>
            <a:off x="323528" y="1512888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 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5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七、矩阵的秩与极大无关组的关系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38747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下面</a:t>
            </a:r>
            <a:r>
              <a:rPr lang="zh-CN" altLang="en-US" sz="2800" dirty="0"/>
              <a:t>考察</a:t>
            </a:r>
            <a:r>
              <a:rPr lang="zh-CN" altLang="en-US" sz="2800" dirty="0" smtClean="0"/>
              <a:t>它</a:t>
            </a:r>
            <a:r>
              <a:rPr lang="zh-CN" altLang="en-US" sz="2800" dirty="0"/>
              <a:t>的三阶子式</a:t>
            </a:r>
            <a:r>
              <a:rPr lang="en-US" altLang="zh-CN" sz="2800" dirty="0"/>
              <a:t>.</a:t>
            </a:r>
          </a:p>
        </p:txBody>
      </p:sp>
      <p:graphicFrame>
        <p:nvGraphicFramePr>
          <p:cNvPr id="52232" name="Object 3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157543"/>
              </p:ext>
            </p:extLst>
          </p:nvPr>
        </p:nvGraphicFramePr>
        <p:xfrm>
          <a:off x="1134268" y="1852612"/>
          <a:ext cx="24669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Equation" r:id="rId3" imgW="1040948" imgH="710891" progId="Equation.3">
                  <p:embed/>
                </p:oleObj>
              </mc:Choice>
              <mc:Fallback>
                <p:oleObj name="Equation" r:id="rId3" imgW="1040948" imgH="710891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268" y="1852612"/>
                        <a:ext cx="2466975" cy="168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3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914007"/>
              </p:ext>
            </p:extLst>
          </p:nvPr>
        </p:nvGraphicFramePr>
        <p:xfrm>
          <a:off x="4583113" y="1852612"/>
          <a:ext cx="2406650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Equation" r:id="rId5" imgW="1016000" imgH="711200" progId="Equation.3">
                  <p:embed/>
                </p:oleObj>
              </mc:Choice>
              <mc:Fallback>
                <p:oleObj name="Equation" r:id="rId5" imgW="1016000" imgH="7112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1852612"/>
                        <a:ext cx="2406650" cy="168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3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25196"/>
              </p:ext>
            </p:extLst>
          </p:nvPr>
        </p:nvGraphicFramePr>
        <p:xfrm>
          <a:off x="1135856" y="3648868"/>
          <a:ext cx="2465387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Equation" r:id="rId7" imgW="1040948" imgH="710891" progId="Equation.3">
                  <p:embed/>
                </p:oleObj>
              </mc:Choice>
              <mc:Fallback>
                <p:oleObj name="Equation" r:id="rId7" imgW="1040948" imgH="710891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856" y="3648868"/>
                        <a:ext cx="2465387" cy="168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3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460684"/>
              </p:ext>
            </p:extLst>
          </p:nvPr>
        </p:nvGraphicFramePr>
        <p:xfrm>
          <a:off x="4583113" y="3648868"/>
          <a:ext cx="2706688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Equation" r:id="rId9" imgW="1143000" imgH="711200" progId="Equation.3">
                  <p:embed/>
                </p:oleObj>
              </mc:Choice>
              <mc:Fallback>
                <p:oleObj name="Equation" r:id="rId9" imgW="1143000" imgH="7112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3648868"/>
                        <a:ext cx="2706688" cy="168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611188" y="5445125"/>
            <a:ext cx="78184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在矩阵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中，所有的三阶子式都为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，存在不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的二阶子式，所以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)=2.</a:t>
            </a:r>
          </a:p>
        </p:txBody>
      </p:sp>
      <p:graphicFrame>
        <p:nvGraphicFramePr>
          <p:cNvPr id="5127" name="Object 379"/>
          <p:cNvGraphicFramePr>
            <a:graphicFrameLocks noChangeAspect="1"/>
          </p:cNvGraphicFramePr>
          <p:nvPr/>
        </p:nvGraphicFramePr>
        <p:xfrm>
          <a:off x="6011863" y="44450"/>
          <a:ext cx="30892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Equation" r:id="rId11" imgW="1447800" imgH="711200" progId="Equation.3">
                  <p:embed/>
                </p:oleObj>
              </mc:Choice>
              <mc:Fallback>
                <p:oleObj name="Equation" r:id="rId11" imgW="1447800" imgH="7112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4450"/>
                        <a:ext cx="3089275" cy="151765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47842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6732588" y="115888"/>
            <a:ext cx="1512887" cy="136842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7088188" y="0"/>
            <a:ext cx="1931987" cy="155733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877050" y="0"/>
            <a:ext cx="1871663" cy="1628775"/>
            <a:chOff x="4332" y="0"/>
            <a:chExt cx="1179" cy="1026"/>
          </a:xfrm>
        </p:grpSpPr>
        <p:sp>
          <p:nvSpPr>
            <p:cNvPr id="5141" name="Line 19"/>
            <p:cNvSpPr>
              <a:spLocks noChangeShapeType="1"/>
            </p:cNvSpPr>
            <p:nvPr/>
          </p:nvSpPr>
          <p:spPr bwMode="auto">
            <a:xfrm>
              <a:off x="4649" y="0"/>
              <a:ext cx="0" cy="10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2" name="Line 20"/>
            <p:cNvSpPr>
              <a:spLocks noChangeShapeType="1"/>
            </p:cNvSpPr>
            <p:nvPr/>
          </p:nvSpPr>
          <p:spPr bwMode="auto">
            <a:xfrm>
              <a:off x="4332" y="0"/>
              <a:ext cx="0" cy="10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3" name="Line 21"/>
            <p:cNvSpPr>
              <a:spLocks noChangeShapeType="1"/>
            </p:cNvSpPr>
            <p:nvPr/>
          </p:nvSpPr>
          <p:spPr bwMode="auto">
            <a:xfrm>
              <a:off x="5511" y="0"/>
              <a:ext cx="0" cy="10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877050" y="0"/>
            <a:ext cx="1871663" cy="1628775"/>
            <a:chOff x="4332" y="890"/>
            <a:chExt cx="1179" cy="1026"/>
          </a:xfrm>
        </p:grpSpPr>
        <p:sp>
          <p:nvSpPr>
            <p:cNvPr id="5138" name="Line 25"/>
            <p:cNvSpPr>
              <a:spLocks noChangeShapeType="1"/>
            </p:cNvSpPr>
            <p:nvPr/>
          </p:nvSpPr>
          <p:spPr bwMode="auto">
            <a:xfrm>
              <a:off x="4332" y="890"/>
              <a:ext cx="0" cy="10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9" name="Line 26"/>
            <p:cNvSpPr>
              <a:spLocks noChangeShapeType="1"/>
            </p:cNvSpPr>
            <p:nvPr/>
          </p:nvSpPr>
          <p:spPr bwMode="auto">
            <a:xfrm>
              <a:off x="5511" y="890"/>
              <a:ext cx="0" cy="10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0" name="Line 27"/>
            <p:cNvSpPr>
              <a:spLocks noChangeShapeType="1"/>
            </p:cNvSpPr>
            <p:nvPr/>
          </p:nvSpPr>
          <p:spPr bwMode="auto">
            <a:xfrm>
              <a:off x="5103" y="890"/>
              <a:ext cx="0" cy="10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3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4307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  <p:bldP spid="52236" grpId="0"/>
      <p:bldP spid="52241" grpId="0" animBg="1"/>
      <p:bldP spid="5224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1997" y="1665278"/>
            <a:ext cx="8534400" cy="2058989"/>
            <a:chOff x="617" y="754"/>
            <a:chExt cx="5376" cy="1297"/>
          </a:xfrm>
        </p:grpSpPr>
        <p:graphicFrame>
          <p:nvGraphicFramePr>
            <p:cNvPr id="62466" name="Object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1906776"/>
                </p:ext>
              </p:extLst>
            </p:nvPr>
          </p:nvGraphicFramePr>
          <p:xfrm>
            <a:off x="974" y="754"/>
            <a:ext cx="3551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1" name="Equation" r:id="rId3" imgW="2336800" imgH="215900" progId="Equation.DSMT4">
                    <p:embed/>
                  </p:oleObj>
                </mc:Choice>
                <mc:Fallback>
                  <p:oleObj name="Equation" r:id="rId3" imgW="2336800" imgH="21590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" y="754"/>
                          <a:ext cx="3551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2" name="Text Box 4"/>
            <p:cNvSpPr txBox="1">
              <a:spLocks noChangeArrowheads="1"/>
            </p:cNvSpPr>
            <p:nvPr/>
          </p:nvSpPr>
          <p:spPr bwMode="auto">
            <a:xfrm>
              <a:off x="617" y="1084"/>
              <a:ext cx="5376" cy="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lnSpc>
                  <a:spcPct val="115000"/>
                </a:lnSpc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(1)  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itchFamily="18" charset="0"/>
                </a:rPr>
                <a:t>A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的行 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(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列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)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向量组的秩为 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itchFamily="18" charset="0"/>
                </a:rPr>
                <a:t>r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；</a:t>
              </a:r>
            </a:p>
            <a:p>
              <a:pPr marL="457200" indent="-457200">
                <a:lnSpc>
                  <a:spcPct val="115000"/>
                </a:lnSpc>
                <a:buFontTx/>
                <a:buAutoNum type="arabicParenBoth" startAt="2"/>
              </a:pPr>
              <a:r>
                <a:rPr lang="zh-CN" altLang="en-US" sz="2800" dirty="0" smtClean="0">
                  <a:solidFill>
                    <a:schemeClr val="tx2"/>
                  </a:solidFill>
                  <a:latin typeface="Times New Roman" pitchFamily="18" charset="0"/>
                </a:rPr>
                <a:t> 当 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itchFamily="18" charset="0"/>
                </a:rPr>
                <a:t>A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的某个 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itchFamily="18" charset="0"/>
                </a:rPr>
                <a:t>r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阶子式 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r>
                <a:rPr lang="en-US" altLang="zh-CN" sz="2800" i="1" baseline="-25000" dirty="0">
                  <a:solidFill>
                    <a:schemeClr val="tx2"/>
                  </a:solidFill>
                  <a:latin typeface="Times New Roman" pitchFamily="18" charset="0"/>
                </a:rPr>
                <a:t>r</a:t>
              </a:r>
              <a:r>
                <a:rPr lang="en-US" altLang="zh-CN" sz="2800" baseline="-25000" dirty="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不为零时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,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含 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r>
                <a:rPr lang="en-US" altLang="zh-CN" sz="2800" i="1" baseline="-25000" dirty="0">
                  <a:solidFill>
                    <a:schemeClr val="tx2"/>
                  </a:solidFill>
                  <a:latin typeface="Times New Roman" pitchFamily="18" charset="0"/>
                </a:rPr>
                <a:t>r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的 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itchFamily="18" charset="0"/>
                </a:rPr>
                <a:t>r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个行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(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列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向量组是 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itchFamily="18" charset="0"/>
                </a:rPr>
                <a:t>A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的行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(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列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向量组的一个极大无关组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1259261" y="1142058"/>
            <a:ext cx="75724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利用矩阵的秩求向量组的秩</a:t>
            </a:r>
            <a:r>
              <a:rPr lang="en-US" altLang="zh-CN" sz="280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179512" y="1142058"/>
            <a:ext cx="11031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ea typeface="黑体" pitchFamily="2" charset="-122"/>
              </a:rPr>
              <a:t>定理</a:t>
            </a:r>
            <a:r>
              <a:rPr lang="en-US" altLang="zh-CN" sz="2800" dirty="0" smtClean="0">
                <a:solidFill>
                  <a:srgbClr val="0000FF"/>
                </a:solidFill>
                <a:ea typeface="黑体" pitchFamily="2" charset="-122"/>
              </a:rPr>
              <a:t>4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2470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七、矩阵的秩与极大无关组的关系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66449" y="4437112"/>
            <a:ext cx="87126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向量组的秩可以转化为求矩阵的秩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2.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求极大无关组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转化为求子式不为零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的行（列）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3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020781"/>
              </p:ext>
            </p:extLst>
          </p:nvPr>
        </p:nvGraphicFramePr>
        <p:xfrm>
          <a:off x="1014413" y="834702"/>
          <a:ext cx="6927850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0" name="Equation" r:id="rId3" imgW="3327120" imgH="812520" progId="Equation.DSMT4">
                  <p:embed/>
                </p:oleObj>
              </mc:Choice>
              <mc:Fallback>
                <p:oleObj name="Equation" r:id="rId3" imgW="3327120" imgH="81252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834702"/>
                        <a:ext cx="6927850" cy="184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330902"/>
              </p:ext>
            </p:extLst>
          </p:nvPr>
        </p:nvGraphicFramePr>
        <p:xfrm>
          <a:off x="962050" y="2663836"/>
          <a:ext cx="72580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1" name="Equation" r:id="rId5" imgW="3479760" imgH="787320" progId="Equation.DSMT4">
                  <p:embed/>
                </p:oleObj>
              </mc:Choice>
              <mc:Fallback>
                <p:oleObj name="Equation" r:id="rId5" imgW="3479760" imgH="78732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50" y="2663836"/>
                        <a:ext cx="725805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3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215785"/>
              </p:ext>
            </p:extLst>
          </p:nvPr>
        </p:nvGraphicFramePr>
        <p:xfrm>
          <a:off x="1403648" y="5509966"/>
          <a:ext cx="5167511" cy="922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2" name="Equation" r:id="rId7" imgW="2489040" imgH="444240" progId="Equation.DSMT4">
                  <p:embed/>
                </p:oleObj>
              </mc:Choice>
              <mc:Fallback>
                <p:oleObj name="Equation" r:id="rId7" imgW="2489040" imgH="44424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509966"/>
                        <a:ext cx="5167511" cy="922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3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543363"/>
              </p:ext>
            </p:extLst>
          </p:nvPr>
        </p:nvGraphicFramePr>
        <p:xfrm>
          <a:off x="152400" y="3882967"/>
          <a:ext cx="42560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3" name="Equation" r:id="rId9" imgW="2057400" imgH="279400" progId="Equation.DSMT4">
                  <p:embed/>
                </p:oleObj>
              </mc:Choice>
              <mc:Fallback>
                <p:oleObj name="Equation" r:id="rId9" imgW="2057400" imgH="2794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82967"/>
                        <a:ext cx="425608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3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02084"/>
              </p:ext>
            </p:extLst>
          </p:nvPr>
        </p:nvGraphicFramePr>
        <p:xfrm>
          <a:off x="962050" y="4486217"/>
          <a:ext cx="7110412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4" name="Equation" r:id="rId11" imgW="3403600" imgH="431800" progId="Equation.DSMT4">
                  <p:embed/>
                </p:oleObj>
              </mc:Choice>
              <mc:Fallback>
                <p:oleObj name="Equation" r:id="rId11" imgW="3403600" imgH="4318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50" y="4486217"/>
                        <a:ext cx="7110412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七、矩阵的秩与极大无关组的关系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7335" y="117755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9272" y="301130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3441" y="5440062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注：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Text Box 3"/>
          <p:cNvSpPr txBox="1">
            <a:spLocks noChangeArrowheads="1"/>
          </p:cNvSpPr>
          <p:nvPr/>
        </p:nvSpPr>
        <p:spPr bwMode="auto">
          <a:xfrm>
            <a:off x="1446979" y="1256101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求向量组</a:t>
            </a:r>
          </a:p>
        </p:txBody>
      </p:sp>
      <p:graphicFrame>
        <p:nvGraphicFramePr>
          <p:cNvPr id="64514" name="Object 2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900840"/>
              </p:ext>
            </p:extLst>
          </p:nvPr>
        </p:nvGraphicFramePr>
        <p:xfrm>
          <a:off x="3131840" y="931457"/>
          <a:ext cx="439896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4" name="Equation" r:id="rId3" imgW="1816100" imgH="508000" progId="Equation.DSMT4">
                  <p:embed/>
                </p:oleObj>
              </mc:Choice>
              <mc:Fallback>
                <p:oleObj name="Equation" r:id="rId3" imgW="1816100" imgH="5080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931457"/>
                        <a:ext cx="4398963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1449360" y="2041928"/>
            <a:ext cx="3221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的秩和极大无关组</a:t>
            </a:r>
            <a:r>
              <a:rPr lang="en-US" altLang="zh-CN" sz="2800" dirty="0"/>
              <a:t>.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571472" y="2857496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285852" y="2857496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记</a:t>
            </a:r>
          </a:p>
        </p:txBody>
      </p:sp>
      <p:graphicFrame>
        <p:nvGraphicFramePr>
          <p:cNvPr id="125960" name="Object 204"/>
          <p:cNvGraphicFramePr>
            <a:graphicFrameLocks noChangeAspect="1"/>
          </p:cNvGraphicFramePr>
          <p:nvPr/>
        </p:nvGraphicFramePr>
        <p:xfrm>
          <a:off x="1714480" y="2857496"/>
          <a:ext cx="3910013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5" name="Equation" r:id="rId5" imgW="1689100" imgH="939800" progId="Equation.DSMT4">
                  <p:embed/>
                </p:oleObj>
              </mc:Choice>
              <mc:Fallback>
                <p:oleObj name="Equation" r:id="rId5" imgW="1689100" imgH="9398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2857496"/>
                        <a:ext cx="3910013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205"/>
          <p:cNvGraphicFramePr>
            <a:graphicFrameLocks noChangeAspect="1"/>
          </p:cNvGraphicFramePr>
          <p:nvPr/>
        </p:nvGraphicFramePr>
        <p:xfrm>
          <a:off x="5695930" y="2860671"/>
          <a:ext cx="2763838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6" name="Equation" r:id="rId7" imgW="1193800" imgH="914400" progId="Equation.DSMT4">
                  <p:embed/>
                </p:oleObj>
              </mc:Choice>
              <mc:Fallback>
                <p:oleObj name="Equation" r:id="rId7" imgW="1193800" imgH="9144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30" y="2860671"/>
                        <a:ext cx="2763838" cy="200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1405260" y="5067983"/>
            <a:ext cx="54505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latin typeface="Times New Roman" pitchFamily="18" charset="0"/>
              </a:rPr>
              <a:t>rank</a:t>
            </a:r>
            <a:r>
              <a:rPr lang="en-US" altLang="zh-CN" sz="2800" i="1" dirty="0" err="1" smtClean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＝</a:t>
            </a:r>
            <a:r>
              <a:rPr lang="en-US" altLang="zh-CN" sz="2800" dirty="0">
                <a:latin typeface="Times New Roman" pitchFamily="18" charset="0"/>
              </a:rPr>
              <a:t>3</a:t>
            </a:r>
            <a:r>
              <a:rPr lang="zh-CN" altLang="en-US" sz="2800" dirty="0"/>
              <a:t>，所以此向量组的秩为</a:t>
            </a:r>
            <a:r>
              <a:rPr lang="en-US" altLang="zh-CN" sz="2800" dirty="0">
                <a:latin typeface="Times New Roman" pitchFamily="18" charset="0"/>
              </a:rPr>
              <a:t>3</a:t>
            </a:r>
            <a:r>
              <a:rPr lang="en-US" altLang="zh-CN" sz="2800" dirty="0"/>
              <a:t>.</a:t>
            </a:r>
          </a:p>
        </p:txBody>
      </p:sp>
      <p:sp>
        <p:nvSpPr>
          <p:cNvPr id="64524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七、矩阵的秩与极大无关组的关系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9604" y="5650219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但是注意            是线性相关的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397006"/>
              </p:ext>
            </p:extLst>
          </p:nvPr>
        </p:nvGraphicFramePr>
        <p:xfrm>
          <a:off x="2925515" y="5690641"/>
          <a:ext cx="12144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7" name="Equation" r:id="rId9" imgW="583947" imgH="228501" progId="Equation.DSMT4">
                  <p:embed/>
                </p:oleObj>
              </mc:Choice>
              <mc:Fallback>
                <p:oleObj name="Equation" r:id="rId9" imgW="583947" imgH="228501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515" y="5690641"/>
                        <a:ext cx="121443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65202" y="1230115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/>
      <p:bldP spid="125959" grpId="0"/>
      <p:bldP spid="125962" grpId="0"/>
      <p:bldP spid="1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158"/>
          <p:cNvGraphicFramePr>
            <a:graphicFrameLocks noChangeAspect="1"/>
          </p:cNvGraphicFramePr>
          <p:nvPr/>
        </p:nvGraphicFramePr>
        <p:xfrm>
          <a:off x="692150" y="1900241"/>
          <a:ext cx="76962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3" name="Equation" r:id="rId3" imgW="3505200" imgH="431800" progId="Equation.DSMT4">
                  <p:embed/>
                </p:oleObj>
              </mc:Choice>
              <mc:Fallback>
                <p:oleObj name="Equation" r:id="rId3" imgW="3505200" imgH="4318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900241"/>
                        <a:ext cx="7696200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9248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利用初等变换求向量组的秩与极大无关组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lang="en-US" altLang="zh-CN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124933" name="Object 159"/>
          <p:cNvGraphicFramePr>
            <a:graphicFrameLocks noChangeAspect="1"/>
          </p:cNvGraphicFramePr>
          <p:nvPr/>
        </p:nvGraphicFramePr>
        <p:xfrm>
          <a:off x="1219200" y="1436677"/>
          <a:ext cx="20161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4" name="Equation" r:id="rId5" imgW="952087" imgH="215806" progId="Equation.DSMT4">
                  <p:embed/>
                </p:oleObj>
              </mc:Choice>
              <mc:Fallback>
                <p:oleObj name="Equation" r:id="rId5" imgW="952087" imgH="215806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36677"/>
                        <a:ext cx="20161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160"/>
          <p:cNvGraphicFramePr>
            <a:graphicFrameLocks noChangeAspect="1"/>
          </p:cNvGraphicFramePr>
          <p:nvPr/>
        </p:nvGraphicFramePr>
        <p:xfrm>
          <a:off x="719138" y="2908303"/>
          <a:ext cx="766921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5" name="Equation" r:id="rId7" imgW="3492500" imgH="431800" progId="Equation.DSMT4">
                  <p:embed/>
                </p:oleObj>
              </mc:Choice>
              <mc:Fallback>
                <p:oleObj name="Equation" r:id="rId7" imgW="3492500" imgH="4318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908303"/>
                        <a:ext cx="7669212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74638" y="4267200"/>
            <a:ext cx="8300670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说明 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 pitchFamily="2" charset="2"/>
              </a:rPr>
              <a:t>只需</a:t>
            </a: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 pitchFamily="2" charset="2"/>
              </a:rPr>
              <a:t>求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 pitchFamily="2" charset="2"/>
              </a:rPr>
              <a:t>向量</a:t>
            </a: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 pitchFamily="2" charset="2"/>
              </a:rPr>
              <a:t>组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 pitchFamily="2" charset="2"/>
              </a:rPr>
              <a:t>的</a:t>
            </a: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 pitchFamily="2" charset="2"/>
              </a:rPr>
              <a:t>秩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 pitchFamily="2" charset="2"/>
              </a:rPr>
              <a:t>时</a:t>
            </a: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 pitchFamily="2" charset="2"/>
              </a:rPr>
              <a:t>可用矩阵的初等变换；</a:t>
            </a:r>
            <a:endParaRPr kumimoji="1"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 pitchFamily="2" charset="2"/>
              </a:rPr>
              <a:t>    </a:t>
            </a: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 pitchFamily="2" charset="2"/>
              </a:rPr>
              <a:t>若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 pitchFamily="2" charset="2"/>
              </a:rPr>
              <a:t>要求</a:t>
            </a: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 pitchFamily="2" charset="2"/>
              </a:rPr>
              <a:t>向量组的极大无关组时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Wingdings" pitchFamily="2" charset="2"/>
              </a:rPr>
              <a:t>，要用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  <a:sym typeface="Wingdings" pitchFamily="2" charset="2"/>
              </a:rPr>
              <a:t>定理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  <a:sym typeface="Wingdings" pitchFamily="2" charset="2"/>
              </a:rPr>
              <a:t>5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中</a:t>
            </a:r>
            <a:endParaRPr kumimoji="1" lang="en-US" altLang="zh-CN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   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的初等变换方法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.</a:t>
            </a:r>
            <a:endParaRPr kumimoji="1"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543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七、矩阵的秩与极大无关组的关系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4" name="Group 21"/>
          <p:cNvGrpSpPr>
            <a:grpSpLocks/>
          </p:cNvGrpSpPr>
          <p:nvPr/>
        </p:nvGrpSpPr>
        <p:grpSpPr bwMode="auto">
          <a:xfrm>
            <a:off x="219843" y="1371600"/>
            <a:ext cx="8497888" cy="2405063"/>
            <a:chOff x="72" y="19"/>
            <a:chExt cx="5353" cy="1515"/>
          </a:xfrm>
        </p:grpSpPr>
        <p:grpSp>
          <p:nvGrpSpPr>
            <p:cNvPr id="66567" name="Group 2"/>
            <p:cNvGrpSpPr>
              <a:grpSpLocks/>
            </p:cNvGrpSpPr>
            <p:nvPr/>
          </p:nvGrpSpPr>
          <p:grpSpPr bwMode="auto">
            <a:xfrm>
              <a:off x="72" y="19"/>
              <a:ext cx="5353" cy="1515"/>
              <a:chOff x="72" y="19"/>
              <a:chExt cx="5353" cy="1515"/>
            </a:xfrm>
          </p:grpSpPr>
          <p:graphicFrame>
            <p:nvGraphicFramePr>
              <p:cNvPr id="66562" name="Object 15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7080639"/>
                  </p:ext>
                </p:extLst>
              </p:nvPr>
            </p:nvGraphicFramePr>
            <p:xfrm>
              <a:off x="72" y="19"/>
              <a:ext cx="5351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34" name="Equation" r:id="rId3" imgW="4254480" imgH="241200" progId="Equation.DSMT4">
                      <p:embed/>
                    </p:oleObj>
                  </mc:Choice>
                  <mc:Fallback>
                    <p:oleObj name="Equation" r:id="rId3" imgW="4254480" imgH="241200" progId="Equation.DSMT4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" y="19"/>
                            <a:ext cx="5351" cy="2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63" name="Object 15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1116641"/>
                  </p:ext>
                </p:extLst>
              </p:nvPr>
            </p:nvGraphicFramePr>
            <p:xfrm>
              <a:off x="322" y="336"/>
              <a:ext cx="5103" cy="1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35" name="Equation" r:id="rId5" imgW="4140000" imgH="888840" progId="Equation.DSMT4">
                      <p:embed/>
                    </p:oleObj>
                  </mc:Choice>
                  <mc:Fallback>
                    <p:oleObj name="Equation" r:id="rId5" imgW="4140000" imgH="888840" progId="Equation.DSMT4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" y="336"/>
                            <a:ext cx="5103" cy="11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6568" name="Text Box 19"/>
            <p:cNvSpPr txBox="1">
              <a:spLocks noChangeArrowheads="1"/>
            </p:cNvSpPr>
            <p:nvPr/>
          </p:nvSpPr>
          <p:spPr bwMode="auto">
            <a:xfrm>
              <a:off x="3742" y="855"/>
              <a:ext cx="1294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ea typeface="华文楷体" pitchFamily="2" charset="-122"/>
                </a:rPr>
                <a:t>(</a:t>
              </a:r>
              <a:r>
                <a:rPr lang="zh-CN" altLang="en-US" sz="2600">
                  <a:ea typeface="华文楷体" pitchFamily="2" charset="-122"/>
                </a:rPr>
                <a:t>未知数个数</a:t>
              </a:r>
              <a:r>
                <a:rPr lang="en-US" altLang="zh-CN" sz="2600">
                  <a:ea typeface="华文楷体" pitchFamily="2" charset="-122"/>
                </a:rPr>
                <a:t>)</a:t>
              </a:r>
            </a:p>
          </p:txBody>
        </p:sp>
        <p:sp>
          <p:nvSpPr>
            <p:cNvPr id="66569" name="Text Box 20"/>
            <p:cNvSpPr txBox="1">
              <a:spLocks noChangeArrowheads="1"/>
            </p:cNvSpPr>
            <p:nvPr/>
          </p:nvSpPr>
          <p:spPr bwMode="auto">
            <a:xfrm>
              <a:off x="3721" y="1146"/>
              <a:ext cx="1294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ea typeface="华文楷体" pitchFamily="2" charset="-122"/>
                </a:rPr>
                <a:t>(</a:t>
              </a:r>
              <a:r>
                <a:rPr lang="zh-CN" altLang="en-US" sz="2600">
                  <a:ea typeface="华文楷体" pitchFamily="2" charset="-122"/>
                </a:rPr>
                <a:t>未知数个数</a:t>
              </a:r>
              <a:r>
                <a:rPr lang="en-US" altLang="zh-CN" sz="2600">
                  <a:ea typeface="华文楷体" pitchFamily="2" charset="-122"/>
                </a:rPr>
                <a:t>)</a:t>
              </a:r>
            </a:p>
          </p:txBody>
        </p:sp>
      </p:grp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219074" y="4203062"/>
            <a:ext cx="83788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：决定一个方程组是否有解的并不是方程个数的多少，而是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系数矩阵和增广矩阵的秩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66566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八、矩阵的秩与方程组解的关系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5738" y="962025"/>
            <a:ext cx="7848600" cy="1600200"/>
            <a:chOff x="96" y="2304"/>
            <a:chExt cx="4944" cy="1008"/>
          </a:xfrm>
        </p:grpSpPr>
        <p:sp>
          <p:nvSpPr>
            <p:cNvPr id="67595" name="Text Box 9"/>
            <p:cNvSpPr txBox="1">
              <a:spLocks noChangeArrowheads="1"/>
            </p:cNvSpPr>
            <p:nvPr/>
          </p:nvSpPr>
          <p:spPr bwMode="auto">
            <a:xfrm>
              <a:off x="96" y="2304"/>
              <a:ext cx="166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a typeface="楷体_GB2312" pitchFamily="49" charset="-122"/>
                </a:rPr>
                <a:t>对齐次线性方程组</a:t>
              </a:r>
            </a:p>
          </p:txBody>
        </p:sp>
        <p:graphicFrame>
          <p:nvGraphicFramePr>
            <p:cNvPr id="67588" name="Object 230"/>
            <p:cNvGraphicFramePr>
              <a:graphicFrameLocks noChangeAspect="1"/>
            </p:cNvGraphicFramePr>
            <p:nvPr/>
          </p:nvGraphicFramePr>
          <p:xfrm>
            <a:off x="1763" y="2304"/>
            <a:ext cx="96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0" name="公式" r:id="rId3" imgW="787400" imgH="241300" progId="Equation.3">
                    <p:embed/>
                  </p:oleObj>
                </mc:Choice>
                <mc:Fallback>
                  <p:oleObj name="公式" r:id="rId3" imgW="787400" imgH="241300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" y="2304"/>
                          <a:ext cx="960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89" name="Object 2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4796834"/>
                </p:ext>
              </p:extLst>
            </p:nvPr>
          </p:nvGraphicFramePr>
          <p:xfrm>
            <a:off x="637" y="2561"/>
            <a:ext cx="4403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1" name="Equation" r:id="rId5" imgW="3492360" imgH="596880" progId="Equation.DSMT4">
                    <p:embed/>
                  </p:oleObj>
                </mc:Choice>
                <mc:Fallback>
                  <p:oleObj name="Equation" r:id="rId5" imgW="3492360" imgH="59688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" y="2561"/>
                          <a:ext cx="4403" cy="7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14282" y="2628900"/>
            <a:ext cx="2665412" cy="466725"/>
            <a:chOff x="240" y="3475"/>
            <a:chExt cx="1679" cy="294"/>
          </a:xfrm>
        </p:grpSpPr>
        <p:sp>
          <p:nvSpPr>
            <p:cNvPr id="67594" name="Text Box 13"/>
            <p:cNvSpPr txBox="1">
              <a:spLocks noChangeArrowheads="1"/>
            </p:cNvSpPr>
            <p:nvPr/>
          </p:nvSpPr>
          <p:spPr bwMode="auto">
            <a:xfrm>
              <a:off x="240" y="3475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推论 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对</a:t>
              </a:r>
              <a:endParaRPr lang="zh-CN" altLang="en-US" sz="2400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67587" name="Object 232"/>
            <p:cNvGraphicFramePr>
              <a:graphicFrameLocks noChangeAspect="1"/>
            </p:cNvGraphicFramePr>
            <p:nvPr/>
          </p:nvGraphicFramePr>
          <p:xfrm>
            <a:off x="1056" y="3504"/>
            <a:ext cx="86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2" name="Equation" r:id="rId7" imgW="787400" imgH="241300" progId="Equation.3">
                    <p:embed/>
                  </p:oleObj>
                </mc:Choice>
                <mc:Fallback>
                  <p:oleObj name="Equation" r:id="rId7" imgW="787400" imgH="24130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04"/>
                          <a:ext cx="863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6991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986527"/>
              </p:ext>
            </p:extLst>
          </p:nvPr>
        </p:nvGraphicFramePr>
        <p:xfrm>
          <a:off x="265113" y="3051175"/>
          <a:ext cx="85566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3" name="Equation" r:id="rId9" imgW="4419360" imgH="380880" progId="Equation.DSMT4">
                  <p:embed/>
                </p:oleObj>
              </mc:Choice>
              <mc:Fallback>
                <p:oleObj name="Equation" r:id="rId9" imgW="4419360" imgH="38088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3051175"/>
                        <a:ext cx="8556625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八、矩阵的秩与方程组解的关系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76238" y="4294188"/>
            <a:ext cx="8228210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indent="0">
              <a:defRPr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注：</a:t>
            </a:r>
            <a:r>
              <a:rPr lang="en-US" altLang="zh-CN" sz="28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Ax=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解空间的维数</a:t>
            </a:r>
            <a:r>
              <a:rPr lang="en-US" altLang="zh-CN" sz="28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R(</a:t>
            </a:r>
            <a:r>
              <a:rPr lang="en-US" altLang="zh-CN" sz="28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未知量的个数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5" name="Object 143"/>
          <p:cNvGraphicFramePr>
            <a:graphicFrameLocks noChangeAspect="1"/>
          </p:cNvGraphicFramePr>
          <p:nvPr/>
        </p:nvGraphicFramePr>
        <p:xfrm>
          <a:off x="2025650" y="2247900"/>
          <a:ext cx="4432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5" name="Equation" r:id="rId3" imgW="4432300" imgH="2044700" progId="Equation.3">
                  <p:embed/>
                </p:oleObj>
              </mc:Choice>
              <mc:Fallback>
                <p:oleObj name="Equation" r:id="rId3" imgW="4432300" imgH="20447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2247900"/>
                        <a:ext cx="44323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191500" y="62865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8614" name="Group 23"/>
          <p:cNvGrpSpPr>
            <a:grpSpLocks/>
          </p:cNvGrpSpPr>
          <p:nvPr/>
        </p:nvGrpSpPr>
        <p:grpSpPr bwMode="auto">
          <a:xfrm>
            <a:off x="304800" y="965200"/>
            <a:ext cx="8388350" cy="1079500"/>
            <a:chOff x="552" y="604"/>
            <a:chExt cx="5284" cy="680"/>
          </a:xfrm>
        </p:grpSpPr>
        <p:sp>
          <p:nvSpPr>
            <p:cNvPr id="68618" name="Text Box 2"/>
            <p:cNvSpPr txBox="1">
              <a:spLocks noChangeArrowheads="1"/>
            </p:cNvSpPr>
            <p:nvPr/>
          </p:nvSpPr>
          <p:spPr bwMode="auto">
            <a:xfrm>
              <a:off x="552" y="604"/>
              <a:ext cx="5284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dirty="0" smtClean="0"/>
                <a:t>当</a:t>
              </a:r>
              <a:r>
                <a:rPr lang="zh-CN" altLang="en-US" dirty="0"/>
                <a:t>　取何值时，下述齐次线性方程组有非</a:t>
              </a:r>
            </a:p>
            <a:p>
              <a:r>
                <a:rPr lang="zh-CN" altLang="en-US" dirty="0"/>
                <a:t>零解，并且求出它的通解．</a:t>
              </a:r>
            </a:p>
          </p:txBody>
        </p:sp>
        <p:graphicFrame>
          <p:nvGraphicFramePr>
            <p:cNvPr id="68612" name="Object 144"/>
            <p:cNvGraphicFramePr>
              <a:graphicFrameLocks noChangeAspect="1"/>
            </p:cNvGraphicFramePr>
            <p:nvPr/>
          </p:nvGraphicFramePr>
          <p:xfrm>
            <a:off x="1440" y="71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16" name="Equation" r:id="rId6" imgW="228600" imgH="241300" progId="Equation.3">
                    <p:embed/>
                  </p:oleObj>
                </mc:Choice>
                <mc:Fallback>
                  <p:oleObj name="Equation" r:id="rId6" imgW="228600" imgH="24130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71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95536" y="4797152"/>
            <a:ext cx="6337301" cy="587376"/>
            <a:chOff x="552" y="3016"/>
            <a:chExt cx="3992" cy="370"/>
          </a:xfrm>
        </p:grpSpPr>
        <p:sp>
          <p:nvSpPr>
            <p:cNvPr id="68617" name="Text Box 4"/>
            <p:cNvSpPr txBox="1">
              <a:spLocks noChangeArrowheads="1"/>
            </p:cNvSpPr>
            <p:nvPr/>
          </p:nvSpPr>
          <p:spPr bwMode="auto">
            <a:xfrm>
              <a:off x="552" y="3016"/>
              <a:ext cx="3992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解法一</a:t>
              </a:r>
              <a:r>
                <a:rPr lang="zh-CN" altLang="en-US" dirty="0"/>
                <a:t>　</a:t>
              </a:r>
              <a:r>
                <a:rPr lang="zh-CN" altLang="en-US" dirty="0" smtClean="0"/>
                <a:t>求系数矩阵</a:t>
              </a:r>
              <a:r>
                <a:rPr lang="zh-CN" altLang="en-US" dirty="0"/>
                <a:t>　的行列式为</a:t>
              </a:r>
            </a:p>
          </p:txBody>
        </p:sp>
        <p:graphicFrame>
          <p:nvGraphicFramePr>
            <p:cNvPr id="68611" name="Object 145"/>
            <p:cNvGraphicFramePr>
              <a:graphicFrameLocks noChangeAspect="1"/>
            </p:cNvGraphicFramePr>
            <p:nvPr/>
          </p:nvGraphicFramePr>
          <p:xfrm>
            <a:off x="2921" y="3096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17" name="Equation" r:id="rId8" imgW="291973" imgH="304668" progId="Equation.3">
                    <p:embed/>
                  </p:oleObj>
                </mc:Choice>
                <mc:Fallback>
                  <p:oleObj name="Equation" r:id="rId8" imgW="291973" imgH="304668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" y="3096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16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八、矩阵的秩与方程组解的关系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190"/>
          <p:cNvGraphicFramePr>
            <a:graphicFrameLocks noChangeAspect="1"/>
          </p:cNvGraphicFramePr>
          <p:nvPr/>
        </p:nvGraphicFramePr>
        <p:xfrm>
          <a:off x="1143000" y="1155700"/>
          <a:ext cx="3632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0" name="Equation" r:id="rId3" imgW="3632200" imgH="2044700" progId="Equation.3">
                  <p:embed/>
                </p:oleObj>
              </mc:Choice>
              <mc:Fallback>
                <p:oleObj name="Equation" r:id="rId3" imgW="3632200" imgH="20447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55700"/>
                        <a:ext cx="36322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91"/>
          <p:cNvGraphicFramePr>
            <a:graphicFrameLocks noChangeAspect="1"/>
          </p:cNvGraphicFramePr>
          <p:nvPr/>
        </p:nvGraphicFramePr>
        <p:xfrm>
          <a:off x="4876800" y="1155700"/>
          <a:ext cx="3492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1" name="Equation" r:id="rId5" imgW="3492500" imgH="2044700" progId="Equation.3">
                  <p:embed/>
                </p:oleObj>
              </mc:Choice>
              <mc:Fallback>
                <p:oleObj name="Equation" r:id="rId5" imgW="3492500" imgH="20447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155700"/>
                        <a:ext cx="34925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92"/>
          <p:cNvGraphicFramePr>
            <a:graphicFrameLocks noChangeAspect="1"/>
          </p:cNvGraphicFramePr>
          <p:nvPr/>
        </p:nvGraphicFramePr>
        <p:xfrm>
          <a:off x="1600200" y="3365500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2" name="Equation" r:id="rId7" imgW="3200400" imgH="2044700" progId="Equation.3">
                  <p:embed/>
                </p:oleObj>
              </mc:Choice>
              <mc:Fallback>
                <p:oleObj name="Equation" r:id="rId7" imgW="3200400" imgH="20447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65500"/>
                        <a:ext cx="32004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93"/>
          <p:cNvGraphicFramePr>
            <a:graphicFrameLocks noChangeAspect="1"/>
          </p:cNvGraphicFramePr>
          <p:nvPr/>
        </p:nvGraphicFramePr>
        <p:xfrm>
          <a:off x="4876800" y="4191000"/>
          <a:ext cx="226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3" name="Equation" r:id="rId9" imgW="2260600" imgH="393700" progId="Equation.3">
                  <p:embed/>
                </p:oleObj>
              </mc:Choice>
              <mc:Fallback>
                <p:oleObj name="Equation" r:id="rId9" imgW="2260600" imgH="3937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191000"/>
                        <a:ext cx="2260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Rectangle 23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191500" y="62865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9640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八、矩阵的秩与方程组解的关系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951877"/>
              </p:ext>
            </p:extLst>
          </p:nvPr>
        </p:nvGraphicFramePr>
        <p:xfrm>
          <a:off x="683568" y="1009650"/>
          <a:ext cx="689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8" name="Equation" r:id="rId3" imgW="6896100" imgH="444500" progId="Equation.3">
                  <p:embed/>
                </p:oleObj>
              </mc:Choice>
              <mc:Fallback>
                <p:oleObj name="Equation" r:id="rId3" imgW="6896100" imgH="4445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009650"/>
                        <a:ext cx="6896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191"/>
          <p:cNvGraphicFramePr>
            <a:graphicFrameLocks noChangeAspect="1"/>
          </p:cNvGraphicFramePr>
          <p:nvPr/>
        </p:nvGraphicFramePr>
        <p:xfrm>
          <a:off x="714348" y="1485900"/>
          <a:ext cx="579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9" name="Equation" r:id="rId5" imgW="5791200" imgH="419100" progId="Equation.3">
                  <p:embed/>
                </p:oleObj>
              </mc:Choice>
              <mc:Fallback>
                <p:oleObj name="Equation" r:id="rId5" imgW="5791200" imgH="4191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485900"/>
                        <a:ext cx="579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92"/>
          <p:cNvGraphicFramePr>
            <a:graphicFrameLocks noChangeAspect="1"/>
          </p:cNvGraphicFramePr>
          <p:nvPr/>
        </p:nvGraphicFramePr>
        <p:xfrm>
          <a:off x="1612900" y="2019300"/>
          <a:ext cx="5930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0" name="Equation" r:id="rId7" imgW="5930900" imgH="2044700" progId="Equation.3">
                  <p:embed/>
                </p:oleObj>
              </mc:Choice>
              <mc:Fallback>
                <p:oleObj name="Equation" r:id="rId7" imgW="5930900" imgH="20447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019300"/>
                        <a:ext cx="5930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93"/>
          <p:cNvGraphicFramePr>
            <a:graphicFrameLocks noChangeAspect="1"/>
          </p:cNvGraphicFramePr>
          <p:nvPr/>
        </p:nvGraphicFramePr>
        <p:xfrm>
          <a:off x="2870200" y="3975100"/>
          <a:ext cx="4965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1" name="Equation" r:id="rId9" imgW="4965700" imgH="2044700" progId="Equation.3">
                  <p:embed/>
                </p:oleObj>
              </mc:Choice>
              <mc:Fallback>
                <p:oleObj name="Equation" r:id="rId9" imgW="4965700" imgH="20447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3975100"/>
                        <a:ext cx="49657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09600" y="4502150"/>
            <a:ext cx="1974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/>
              <a:t>从而得到方</a:t>
            </a:r>
          </a:p>
          <a:p>
            <a:r>
              <a:rPr lang="zh-CN" altLang="en-US"/>
              <a:t>程组的通解</a:t>
            </a:r>
          </a:p>
        </p:txBody>
      </p:sp>
      <p:sp>
        <p:nvSpPr>
          <p:cNvPr id="70664" name="Rectangle 23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191500" y="62865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665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八、矩阵的秩与方程组解的关系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96"/>
          <p:cNvGraphicFramePr>
            <a:graphicFrameLocks noChangeAspect="1"/>
          </p:cNvGraphicFramePr>
          <p:nvPr/>
        </p:nvGraphicFramePr>
        <p:xfrm>
          <a:off x="1600200" y="1142984"/>
          <a:ext cx="59309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0" name="Equation" r:id="rId3" imgW="5930900" imgH="2628900" progId="Equation.3">
                  <p:embed/>
                </p:oleObj>
              </mc:Choice>
              <mc:Fallback>
                <p:oleObj name="Equation" r:id="rId3" imgW="5930900" imgH="26289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2984"/>
                        <a:ext cx="593090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97"/>
          <p:cNvGraphicFramePr>
            <a:graphicFrameLocks noChangeAspect="1"/>
          </p:cNvGraphicFramePr>
          <p:nvPr/>
        </p:nvGraphicFramePr>
        <p:xfrm>
          <a:off x="1606550" y="4051300"/>
          <a:ext cx="2628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1" name="Equation" r:id="rId5" imgW="2628900" imgH="2044700" progId="Equation.3">
                  <p:embed/>
                </p:oleObj>
              </mc:Choice>
              <mc:Fallback>
                <p:oleObj name="Equation" r:id="rId5" imgW="2628900" imgH="20447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051300"/>
                        <a:ext cx="2628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20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191500" y="62865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686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八、矩阵的秩与方程组解的关系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85720" y="928670"/>
            <a:ext cx="1066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定义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500166" y="928670"/>
            <a:ext cx="39116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矩阵          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08000" y="1500174"/>
            <a:ext cx="88248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⑴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rank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的行数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行满秩矩阵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08000" y="2019286"/>
            <a:ext cx="87334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⑵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rank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的列数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列满秩矩阵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1571604" y="2629911"/>
            <a:ext cx="42306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阶方阵          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534057" y="3143248"/>
            <a:ext cx="64668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⑴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rank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满秩矩阵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534057" y="3662360"/>
            <a:ext cx="6315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⑵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rank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降秩矩阵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358214" y="4214818"/>
            <a:ext cx="16557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4287" name="Object 126"/>
          <p:cNvGraphicFramePr>
            <a:graphicFrameLocks noGrp="1" noChangeAspect="1"/>
          </p:cNvGraphicFramePr>
          <p:nvPr>
            <p:ph/>
          </p:nvPr>
        </p:nvGraphicFramePr>
        <p:xfrm>
          <a:off x="1028700" y="4214818"/>
          <a:ext cx="3240088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3" imgW="1397000" imgH="711200" progId="Equation.3">
                  <p:embed/>
                </p:oleObj>
              </mc:Choice>
              <mc:Fallback>
                <p:oleObj name="Equation" r:id="rId3" imgW="1397000" imgH="711200" progId="Equation.3">
                  <p:embed/>
                  <p:pic>
                    <p:nvPicPr>
                      <p:cNvPr id="0" name="Picture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4214818"/>
                        <a:ext cx="3240088" cy="164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714876" y="4286256"/>
            <a:ext cx="29177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有一个三阶子式</a:t>
            </a:r>
          </a:p>
        </p:txBody>
      </p:sp>
      <p:graphicFrame>
        <p:nvGraphicFramePr>
          <p:cNvPr id="54290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500759"/>
              </p:ext>
            </p:extLst>
          </p:nvPr>
        </p:nvGraphicFramePr>
        <p:xfrm>
          <a:off x="5292080" y="4723086"/>
          <a:ext cx="2160588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5" imgW="1028254" imgH="710891" progId="Equation.3">
                  <p:embed/>
                </p:oleObj>
              </mc:Choice>
              <mc:Fallback>
                <p:oleObj name="Equation" r:id="rId5" imgW="1028254" imgH="710891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723086"/>
                        <a:ext cx="2160588" cy="149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85786" y="5929330"/>
            <a:ext cx="37176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所以</a:t>
            </a:r>
            <a:r>
              <a:rPr lang="en-US" altLang="zh-CN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是行满秩矩阵</a:t>
            </a:r>
          </a:p>
        </p:txBody>
      </p:sp>
      <p:sp>
        <p:nvSpPr>
          <p:cNvPr id="616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4307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一、矩阵的秩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/>
      <p:bldP spid="54280" grpId="0"/>
      <p:bldP spid="54281" grpId="0"/>
      <p:bldP spid="54282" grpId="0"/>
      <p:bldP spid="54283" grpId="0"/>
      <p:bldP spid="54284" grpId="0"/>
      <p:bldP spid="54285" grpId="0"/>
      <p:bldP spid="54286" grpId="0"/>
      <p:bldP spid="54289" grpId="0"/>
      <p:bldP spid="5429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133974"/>
              </p:ext>
            </p:extLst>
          </p:nvPr>
        </p:nvGraphicFramePr>
        <p:xfrm>
          <a:off x="1475656" y="1844824"/>
          <a:ext cx="5968663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Equation" r:id="rId3" imgW="2298600" imgH="1143000" progId="Equation.DSMT4">
                  <p:embed/>
                </p:oleObj>
              </mc:Choice>
              <mc:Fallback>
                <p:oleObj name="Equation" r:id="rId3" imgW="2298600" imgH="11430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44824"/>
                        <a:ext cx="5968663" cy="2880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Rectangle 3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191500" y="62865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709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八、矩阵的秩与方程组解的关系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146"/>
          <p:cNvGraphicFramePr>
            <a:graphicFrameLocks noChangeAspect="1"/>
          </p:cNvGraphicFramePr>
          <p:nvPr/>
        </p:nvGraphicFramePr>
        <p:xfrm>
          <a:off x="1905000" y="1625600"/>
          <a:ext cx="3797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5" name="Equation" r:id="rId3" imgW="3797300" imgH="2044700" progId="Equation.3">
                  <p:embed/>
                </p:oleObj>
              </mc:Choice>
              <mc:Fallback>
                <p:oleObj name="Equation" r:id="rId3" imgW="3797300" imgH="20447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25600"/>
                        <a:ext cx="37973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47"/>
          <p:cNvGraphicFramePr>
            <a:graphicFrameLocks noChangeAspect="1"/>
          </p:cNvGraphicFramePr>
          <p:nvPr/>
        </p:nvGraphicFramePr>
        <p:xfrm>
          <a:off x="2133600" y="3898900"/>
          <a:ext cx="3848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6" name="Equation" r:id="rId5" imgW="3848100" imgH="2044700" progId="Equation.3">
                  <p:embed/>
                </p:oleObj>
              </mc:Choice>
              <mc:Fallback>
                <p:oleObj name="Equation" r:id="rId5" imgW="3848100" imgH="20447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98900"/>
                        <a:ext cx="38481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Rectangle 17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191500" y="62865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3734" name="Group 19"/>
          <p:cNvGrpSpPr>
            <a:grpSpLocks/>
          </p:cNvGrpSpPr>
          <p:nvPr/>
        </p:nvGrpSpPr>
        <p:grpSpPr bwMode="auto">
          <a:xfrm>
            <a:off x="285720" y="960437"/>
            <a:ext cx="8594725" cy="587374"/>
            <a:chOff x="528" y="549"/>
            <a:chExt cx="5414" cy="370"/>
          </a:xfrm>
        </p:grpSpPr>
        <p:sp>
          <p:nvSpPr>
            <p:cNvPr id="73736" name="Text Box 2"/>
            <p:cNvSpPr txBox="1">
              <a:spLocks noChangeArrowheads="1"/>
            </p:cNvSpPr>
            <p:nvPr/>
          </p:nvSpPr>
          <p:spPr bwMode="auto">
            <a:xfrm>
              <a:off x="528" y="549"/>
              <a:ext cx="5414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解法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dirty="0" smtClean="0"/>
                <a:t>用</a:t>
              </a:r>
              <a:r>
                <a:rPr lang="zh-CN" altLang="en-US" dirty="0"/>
                <a:t>初等行变换把系数矩阵　化为阶梯形</a:t>
              </a:r>
            </a:p>
          </p:txBody>
        </p:sp>
        <p:graphicFrame>
          <p:nvGraphicFramePr>
            <p:cNvPr id="73732" name="Object 1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1272642"/>
                </p:ext>
              </p:extLst>
            </p:nvPr>
          </p:nvGraphicFramePr>
          <p:xfrm>
            <a:off x="4314" y="655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7" name="Equation" r:id="rId8" imgW="291973" imgH="304668" progId="Equation.3">
                    <p:embed/>
                  </p:oleObj>
                </mc:Choice>
                <mc:Fallback>
                  <p:oleObj name="Equation" r:id="rId8" imgW="291973" imgH="304668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655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5" name="WordArt 45"/>
          <p:cNvSpPr>
            <a:spLocks noChangeArrowheads="1" noChangeShapeType="1" noTextEdit="1"/>
          </p:cNvSpPr>
          <p:nvPr/>
        </p:nvSpPr>
        <p:spPr bwMode="auto">
          <a:xfrm>
            <a:off x="1524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八、矩阵的秩与方程组解的关系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358131"/>
              </p:ext>
            </p:extLst>
          </p:nvPr>
        </p:nvGraphicFramePr>
        <p:xfrm>
          <a:off x="696913" y="3929063"/>
          <a:ext cx="7874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2" name="Equation" r:id="rId3" imgW="2882880" imgH="380880" progId="Equation.DSMT4">
                  <p:embed/>
                </p:oleObj>
              </mc:Choice>
              <mc:Fallback>
                <p:oleObj name="Equation" r:id="rId3" imgW="2882880" imgH="3808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3929063"/>
                        <a:ext cx="78740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99"/>
          <p:cNvGraphicFramePr>
            <a:graphicFrameLocks noChangeAspect="1"/>
          </p:cNvGraphicFramePr>
          <p:nvPr/>
        </p:nvGraphicFramePr>
        <p:xfrm>
          <a:off x="1908175" y="1390650"/>
          <a:ext cx="3556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3" name="Equation" r:id="rId5" imgW="3556000" imgH="2044700" progId="Equation.3">
                  <p:embed/>
                </p:oleObj>
              </mc:Choice>
              <mc:Fallback>
                <p:oleObj name="Equation" r:id="rId5" imgW="3556000" imgH="20447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390650"/>
                        <a:ext cx="35560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Rectangle 14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134350" y="6305550"/>
            <a:ext cx="762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" name="WordArt 45"/>
          <p:cNvSpPr>
            <a:spLocks noChangeArrowheads="1" noChangeShapeType="1" noTextEdit="1"/>
          </p:cNvSpPr>
          <p:nvPr/>
        </p:nvSpPr>
        <p:spPr bwMode="auto">
          <a:xfrm>
            <a:off x="76200" y="47625"/>
            <a:ext cx="5105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八、矩阵的秩与方程组解的关系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2" name="WordArt 45"/>
          <p:cNvSpPr>
            <a:spLocks noChangeArrowheads="1" noChangeShapeType="1" noTextEdit="1"/>
          </p:cNvSpPr>
          <p:nvPr/>
        </p:nvSpPr>
        <p:spPr bwMode="auto">
          <a:xfrm>
            <a:off x="76200" y="47625"/>
            <a:ext cx="1471464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练习</a:t>
            </a:r>
            <a:endParaRPr lang="zh-CN" altLang="en-US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76200" y="762000"/>
            <a:ext cx="89646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阶方阵，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型矩阵，且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R(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，求证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071563" y="1214422"/>
            <a:ext cx="38667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altLang="zh-CN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074738" y="1714500"/>
            <a:ext cx="7257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，其中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阶单位矩阵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103160" y="2285992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证</a:t>
            </a:r>
          </a:p>
        </p:txBody>
      </p:sp>
      <p:graphicFrame>
        <p:nvGraphicFramePr>
          <p:cNvPr id="28" name="Object 62"/>
          <p:cNvGraphicFramePr>
            <a:graphicFrameLocks noChangeAspect="1"/>
          </p:cNvGraphicFramePr>
          <p:nvPr/>
        </p:nvGraphicFramePr>
        <p:xfrm>
          <a:off x="1089022" y="2332038"/>
          <a:ext cx="3098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2" name="Equation" r:id="rId3" imgW="1320800" imgH="228600" progId="Equation.DSMT4">
                  <p:embed/>
                </p:oleObj>
              </mc:Choice>
              <mc:Fallback>
                <p:oleObj name="Equation" r:id="rId3" imgW="1320800" imgH="2286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2" y="2332038"/>
                        <a:ext cx="30988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617178"/>
              </p:ext>
            </p:extLst>
          </p:nvPr>
        </p:nvGraphicFramePr>
        <p:xfrm>
          <a:off x="4690143" y="3340100"/>
          <a:ext cx="37687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3" name="Equation" r:id="rId5" imgW="1625600" imgH="228600" progId="Equation.DSMT4">
                  <p:embed/>
                </p:oleObj>
              </mc:Choice>
              <mc:Fallback>
                <p:oleObj name="Equation" r:id="rId5" imgW="1625600" imgH="2286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0143" y="3340100"/>
                        <a:ext cx="376872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248555"/>
              </p:ext>
            </p:extLst>
          </p:nvPr>
        </p:nvGraphicFramePr>
        <p:xfrm>
          <a:off x="1165870" y="2835275"/>
          <a:ext cx="36337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4" name="Equation" r:id="rId7" imgW="1524000" imgH="228600" progId="Equation.DSMT4">
                  <p:embed/>
                </p:oleObj>
              </mc:Choice>
              <mc:Fallback>
                <p:oleObj name="Equation" r:id="rId7" imgW="1524000" imgH="2286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870" y="2835275"/>
                        <a:ext cx="3633787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110220"/>
              </p:ext>
            </p:extLst>
          </p:nvPr>
        </p:nvGraphicFramePr>
        <p:xfrm>
          <a:off x="4696470" y="2835275"/>
          <a:ext cx="37639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5" name="Equation" r:id="rId9" imgW="1587500" imgH="228600" progId="Equation.DSMT4">
                  <p:embed/>
                </p:oleObj>
              </mc:Choice>
              <mc:Fallback>
                <p:oleObj name="Equation" r:id="rId9" imgW="1587500" imgH="2286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470" y="2835275"/>
                        <a:ext cx="376396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1257398" y="4143380"/>
            <a:ext cx="78293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个变量方程组</a:t>
            </a:r>
            <a:r>
              <a:rPr lang="en-US" altLang="zh-CN" sz="2800" i="1" smtClean="0"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基础解系含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个解向量  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1259062" y="4643446"/>
            <a:ext cx="197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R 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0</a:t>
            </a: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3187888" y="4643446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1187624" y="3643314"/>
            <a:ext cx="1274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R(C)=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642910" y="5263234"/>
            <a:ext cx="1840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2500298" y="5257800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C=O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4857752" y="5267341"/>
            <a:ext cx="30027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阶方阵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280969" y="5929330"/>
            <a:ext cx="31213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得 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4211960" y="5929330"/>
            <a:ext cx="14494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altLang="zh-CN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96" name="Rectangle 30"/>
          <p:cNvSpPr>
            <a:spLocks noChangeArrowheads="1"/>
          </p:cNvSpPr>
          <p:nvPr/>
        </p:nvSpPr>
        <p:spPr bwMode="auto">
          <a:xfrm>
            <a:off x="571472" y="2285992"/>
            <a:ext cx="6254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988517" y="5929330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证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  <p:bldP spid="26" grpId="0" autoUpdateAnimBg="0"/>
      <p:bldP spid="27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75796" grpId="0"/>
      <p:bldP spid="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652815" y="960433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黑体" pitchFamily="2" charset="-122"/>
              </a:rPr>
              <a:t>再如</a:t>
            </a:r>
          </a:p>
        </p:txBody>
      </p:sp>
      <p:graphicFrame>
        <p:nvGraphicFramePr>
          <p:cNvPr id="7170" name="Object 312"/>
          <p:cNvGraphicFramePr>
            <a:graphicFrameLocks noGrp="1" noChangeAspect="1"/>
          </p:cNvGraphicFramePr>
          <p:nvPr>
            <p:ph/>
          </p:nvPr>
        </p:nvGraphicFramePr>
        <p:xfrm>
          <a:off x="1571625" y="1027113"/>
          <a:ext cx="1944688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" name="Equation" r:id="rId3" imgW="965200" imgH="914400" progId="Equation.3">
                  <p:embed/>
                </p:oleObj>
              </mc:Choice>
              <mc:Fallback>
                <p:oleObj name="Equation" r:id="rId3" imgW="965200" imgH="914400" progId="Equation.3">
                  <p:embed/>
                  <p:pic>
                    <p:nvPicPr>
                      <p:cNvPr id="0" name="Picture 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027113"/>
                        <a:ext cx="1944688" cy="184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141892" y="960433"/>
            <a:ext cx="32768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/>
              <a:t>中有一个三阶子式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2219325" y="1531938"/>
            <a:ext cx="1152525" cy="1223962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29" name="Object 313"/>
          <p:cNvGraphicFramePr>
            <a:graphicFrameLocks noChangeAspect="1"/>
          </p:cNvGraphicFramePr>
          <p:nvPr/>
        </p:nvGraphicFramePr>
        <p:xfrm>
          <a:off x="5027613" y="1458913"/>
          <a:ext cx="2124075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1" name="Equation" r:id="rId5" imgW="1054100" imgH="711200" progId="Equation.3">
                  <p:embed/>
                </p:oleObj>
              </mc:Choice>
              <mc:Fallback>
                <p:oleObj name="Equation" r:id="rId5" imgW="1054100" imgH="7112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1458913"/>
                        <a:ext cx="2124075" cy="143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838177" y="2928934"/>
            <a:ext cx="40847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所以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是一个列满秩矩阵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56331" name="Object 314"/>
          <p:cNvGraphicFramePr>
            <a:graphicFrameLocks noChangeAspect="1"/>
          </p:cNvGraphicFramePr>
          <p:nvPr/>
        </p:nvGraphicFramePr>
        <p:xfrm>
          <a:off x="1571625" y="3619500"/>
          <a:ext cx="1944688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" name="Equation" r:id="rId7" imgW="965200" imgH="711200" progId="Equation.3">
                  <p:embed/>
                </p:oleObj>
              </mc:Choice>
              <mc:Fallback>
                <p:oleObj name="Equation" r:id="rId7" imgW="965200" imgH="7112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619500"/>
                        <a:ext cx="1944688" cy="143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4491346" y="3571056"/>
            <a:ext cx="2577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因为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的行列式</a:t>
            </a:r>
          </a:p>
        </p:txBody>
      </p:sp>
      <p:graphicFrame>
        <p:nvGraphicFramePr>
          <p:cNvPr id="56333" name="Object 315"/>
          <p:cNvGraphicFramePr>
            <a:graphicFrameLocks noChangeAspect="1"/>
          </p:cNvGraphicFramePr>
          <p:nvPr/>
        </p:nvGraphicFramePr>
        <p:xfrm>
          <a:off x="4286248" y="4071942"/>
          <a:ext cx="3224213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3" name="Equation" r:id="rId9" imgW="1600200" imgH="711200" progId="Equation.3">
                  <p:embed/>
                </p:oleObj>
              </mc:Choice>
              <mc:Fallback>
                <p:oleObj name="Equation" r:id="rId9" imgW="1600200" imgH="7112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4071942"/>
                        <a:ext cx="3224213" cy="143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838177" y="5149581"/>
            <a:ext cx="37449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所以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是一个满秩矩阵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611560" y="5780088"/>
            <a:ext cx="55784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命题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：方阵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满秩</a:t>
            </a:r>
          </a:p>
        </p:txBody>
      </p:sp>
      <p:graphicFrame>
        <p:nvGraphicFramePr>
          <p:cNvPr id="56336" name="Object 316"/>
          <p:cNvGraphicFramePr>
            <a:graphicFrameLocks noChangeAspect="1"/>
          </p:cNvGraphicFramePr>
          <p:nvPr/>
        </p:nvGraphicFramePr>
        <p:xfrm>
          <a:off x="3986220" y="5902345"/>
          <a:ext cx="17287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Equation" r:id="rId11" imgW="799753" imgH="177723" progId="Equation.3">
                  <p:embed/>
                </p:oleObj>
              </mc:Choice>
              <mc:Fallback>
                <p:oleObj name="Equation" r:id="rId11" imgW="799753" imgH="177723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20" y="5902345"/>
                        <a:ext cx="172878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4307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nimBg="1"/>
      <p:bldP spid="56330" grpId="0"/>
      <p:bldP spid="56334" grpId="0"/>
      <p:bldP spid="563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539750" y="919162"/>
            <a:ext cx="1166664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zh-CN" altLang="en-US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539750" y="3644900"/>
            <a:ext cx="6337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</a:rPr>
              <a:t>的秩称为矩阵 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的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行秩</a:t>
            </a:r>
            <a:r>
              <a:rPr kumimoji="1" lang="zh-CN" altLang="en-US" sz="2800" b="1" dirty="0">
                <a:latin typeface="Times New Roman" pitchFamily="18" charset="0"/>
              </a:rPr>
              <a:t>；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00034" y="2924175"/>
            <a:ext cx="7654925" cy="519113"/>
            <a:chOff x="567" y="1842"/>
            <a:chExt cx="4822" cy="327"/>
          </a:xfrm>
        </p:grpSpPr>
        <p:sp>
          <p:nvSpPr>
            <p:cNvPr id="8206" name="Text Box 6"/>
            <p:cNvSpPr txBox="1">
              <a:spLocks noChangeArrowheads="1"/>
            </p:cNvSpPr>
            <p:nvPr/>
          </p:nvSpPr>
          <p:spPr bwMode="auto">
            <a:xfrm>
              <a:off x="567" y="1842"/>
              <a:ext cx="46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</a:rPr>
                <a:t>则矩阵 </a:t>
              </a:r>
              <a:r>
                <a:rPr kumimoji="1" lang="en-US" altLang="zh-CN" sz="2800" b="1" i="1" dirty="0">
                  <a:latin typeface="Times New Roman" pitchFamily="18" charset="0"/>
                </a:rPr>
                <a:t>A</a:t>
              </a:r>
              <a:r>
                <a:rPr kumimoji="1" lang="en-US" altLang="zh-CN" sz="2800" b="1" dirty="0">
                  <a:latin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</a:rPr>
                <a:t>的行向量组</a:t>
              </a:r>
            </a:p>
          </p:txBody>
        </p:sp>
        <p:graphicFrame>
          <p:nvGraphicFramePr>
            <p:cNvPr id="8196" name="Object 185"/>
            <p:cNvGraphicFramePr>
              <a:graphicFrameLocks noChangeAspect="1"/>
            </p:cNvGraphicFramePr>
            <p:nvPr/>
          </p:nvGraphicFramePr>
          <p:xfrm>
            <a:off x="2789" y="1888"/>
            <a:ext cx="26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" name="Equation" r:id="rId3" imgW="4127500" imgH="431800" progId="Equation.DSMT4">
                    <p:embed/>
                  </p:oleObj>
                </mc:Choice>
                <mc:Fallback>
                  <p:oleObj name="Equation" r:id="rId3" imgW="4127500" imgH="4318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888"/>
                          <a:ext cx="26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571472" y="5589588"/>
            <a:ext cx="5832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/>
              <a:t>的秩</a:t>
            </a:r>
            <a:r>
              <a:rPr kumimoji="1" lang="zh-CN" altLang="en-US" sz="2800" b="1" dirty="0">
                <a:latin typeface="Times New Roman" pitchFamily="18" charset="0"/>
              </a:rPr>
              <a:t>称为</a:t>
            </a:r>
            <a:r>
              <a:rPr kumimoji="1" lang="zh-CN" altLang="en-US" sz="2800" b="1" dirty="0"/>
              <a:t>矩阵</a:t>
            </a:r>
            <a:r>
              <a:rPr kumimoji="1" lang="zh-CN" altLang="en-US" sz="2800" b="1" dirty="0">
                <a:latin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</a:rPr>
              <a:t>A </a:t>
            </a:r>
            <a:r>
              <a:rPr kumimoji="1" lang="zh-CN" altLang="en-US" sz="2800" b="1" dirty="0"/>
              <a:t>的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列秩</a:t>
            </a:r>
            <a:r>
              <a:rPr kumimoji="1" lang="en-US" altLang="zh-CN" sz="2800" b="1" dirty="0"/>
              <a:t>.</a:t>
            </a:r>
            <a:endParaRPr kumimoji="1" lang="zh-CN" altLang="en-US" sz="2800" b="1" dirty="0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285852" y="3903678"/>
            <a:ext cx="6913562" cy="1739900"/>
            <a:chOff x="839" y="2432"/>
            <a:chExt cx="4355" cy="1096"/>
          </a:xfrm>
        </p:grpSpPr>
        <p:sp>
          <p:nvSpPr>
            <p:cNvPr id="8205" name="Rectangle 15"/>
            <p:cNvSpPr>
              <a:spLocks noChangeArrowheads="1"/>
            </p:cNvSpPr>
            <p:nvPr/>
          </p:nvSpPr>
          <p:spPr bwMode="auto">
            <a:xfrm>
              <a:off x="839" y="2840"/>
              <a:ext cx="4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/>
                <a:t>矩阵</a:t>
              </a:r>
              <a:r>
                <a:rPr kumimoji="1" lang="zh-CN" altLang="en-US" sz="2800" b="1" dirty="0">
                  <a:latin typeface="Times New Roman" pitchFamily="18" charset="0"/>
                </a:rPr>
                <a:t> </a:t>
              </a:r>
              <a:r>
                <a:rPr kumimoji="1" lang="en-US" altLang="zh-CN" sz="2800" b="1" i="1" dirty="0">
                  <a:latin typeface="Times New Roman" pitchFamily="18" charset="0"/>
                </a:rPr>
                <a:t>A</a:t>
              </a:r>
              <a:r>
                <a:rPr kumimoji="1" lang="en-US" altLang="zh-CN" sz="2800" b="1" dirty="0">
                  <a:latin typeface="Times New Roman" pitchFamily="18" charset="0"/>
                </a:rPr>
                <a:t> </a:t>
              </a:r>
              <a:r>
                <a:rPr kumimoji="1" lang="zh-CN" altLang="en-US" sz="2800" b="1" dirty="0"/>
                <a:t>的列向量组</a:t>
              </a:r>
            </a:p>
          </p:txBody>
        </p:sp>
        <p:graphicFrame>
          <p:nvGraphicFramePr>
            <p:cNvPr id="8195" name="Object 186"/>
            <p:cNvGraphicFramePr>
              <a:graphicFrameLocks noChangeAspect="1"/>
            </p:cNvGraphicFramePr>
            <p:nvPr/>
          </p:nvGraphicFramePr>
          <p:xfrm>
            <a:off x="2971" y="2432"/>
            <a:ext cx="1832" cy="1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" name="Equation" r:id="rId5" imgW="2908300" imgH="1739900" progId="Equation.DSMT4">
                    <p:embed/>
                  </p:oleObj>
                </mc:Choice>
                <mc:Fallback>
                  <p:oleObj name="Equation" r:id="rId5" imgW="2908300" imgH="17399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432"/>
                          <a:ext cx="1832" cy="10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908175" y="928670"/>
            <a:ext cx="3859213" cy="1612900"/>
            <a:chOff x="1202" y="754"/>
            <a:chExt cx="2431" cy="1016"/>
          </a:xfrm>
        </p:grpSpPr>
        <p:graphicFrame>
          <p:nvGraphicFramePr>
            <p:cNvPr id="8194" name="Object 187"/>
            <p:cNvGraphicFramePr>
              <a:graphicFrameLocks noChangeAspect="1"/>
            </p:cNvGraphicFramePr>
            <p:nvPr/>
          </p:nvGraphicFramePr>
          <p:xfrm>
            <a:off x="1529" y="754"/>
            <a:ext cx="2104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" name="Equation" r:id="rId7" imgW="3340100" imgH="1612900" progId="Equation.DSMT4">
                    <p:embed/>
                  </p:oleObj>
                </mc:Choice>
                <mc:Fallback>
                  <p:oleObj name="Equation" r:id="rId7" imgW="3340100" imgH="16129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754"/>
                          <a:ext cx="2104" cy="1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Rectangle 28"/>
            <p:cNvSpPr>
              <a:spLocks noChangeArrowheads="1"/>
            </p:cNvSpPr>
            <p:nvPr/>
          </p:nvSpPr>
          <p:spPr bwMode="auto">
            <a:xfrm>
              <a:off x="1202" y="1071"/>
              <a:ext cx="17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设</a:t>
              </a:r>
            </a:p>
          </p:txBody>
        </p:sp>
      </p:grpSp>
      <p:sp>
        <p:nvSpPr>
          <p:cNvPr id="820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637088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二、矩阵的行秩与列秩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8" grpId="0"/>
      <p:bldP spid="20501" grpId="0"/>
      <p:bldP spid="20505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1063736</TotalTime>
  <Words>3674</Words>
  <Application>Microsoft Office PowerPoint</Application>
  <PresentationFormat>全屏显示(4:3)</PresentationFormat>
  <Paragraphs>507</Paragraphs>
  <Slides>73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88" baseType="lpstr">
      <vt:lpstr>黑体</vt:lpstr>
      <vt:lpstr>华文行楷</vt:lpstr>
      <vt:lpstr>华文楷体</vt:lpstr>
      <vt:lpstr>楷体</vt:lpstr>
      <vt:lpstr>楷体_GB2312</vt:lpstr>
      <vt:lpstr>隶书</vt:lpstr>
      <vt:lpstr>宋体</vt:lpstr>
      <vt:lpstr>Arial</vt:lpstr>
      <vt:lpstr>Garamond</vt:lpstr>
      <vt:lpstr>Symbol</vt:lpstr>
      <vt:lpstr>Times New Roman</vt:lpstr>
      <vt:lpstr>Wingdings</vt:lpstr>
      <vt:lpstr>自定义设计方案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918</cp:revision>
  <cp:lastPrinted>1601-01-01T00:00:00Z</cp:lastPrinted>
  <dcterms:created xsi:type="dcterms:W3CDTF">1601-01-01T00:00:00Z</dcterms:created>
  <dcterms:modified xsi:type="dcterms:W3CDTF">2016-05-12T14:20:52Z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