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9"/>
  </p:notesMasterIdLst>
  <p:sldIdLst>
    <p:sldId id="922" r:id="rId2"/>
    <p:sldId id="926" r:id="rId3"/>
    <p:sldId id="927" r:id="rId4"/>
    <p:sldId id="965" r:id="rId5"/>
    <p:sldId id="928" r:id="rId6"/>
    <p:sldId id="929" r:id="rId7"/>
    <p:sldId id="956" r:id="rId8"/>
    <p:sldId id="932" r:id="rId9"/>
    <p:sldId id="933" r:id="rId10"/>
    <p:sldId id="934" r:id="rId11"/>
    <p:sldId id="935" r:id="rId12"/>
    <p:sldId id="936" r:id="rId13"/>
    <p:sldId id="957" r:id="rId14"/>
    <p:sldId id="937" r:id="rId15"/>
    <p:sldId id="938" r:id="rId16"/>
    <p:sldId id="939" r:id="rId17"/>
    <p:sldId id="940" r:id="rId18"/>
    <p:sldId id="964" r:id="rId19"/>
    <p:sldId id="941" r:id="rId20"/>
    <p:sldId id="942" r:id="rId21"/>
    <p:sldId id="943" r:id="rId22"/>
    <p:sldId id="944" r:id="rId23"/>
    <p:sldId id="945" r:id="rId24"/>
    <p:sldId id="946" r:id="rId25"/>
    <p:sldId id="947" r:id="rId26"/>
    <p:sldId id="948" r:id="rId27"/>
    <p:sldId id="949" r:id="rId28"/>
    <p:sldId id="966" r:id="rId29"/>
    <p:sldId id="958" r:id="rId30"/>
    <p:sldId id="950" r:id="rId31"/>
    <p:sldId id="951" r:id="rId32"/>
    <p:sldId id="953" r:id="rId33"/>
    <p:sldId id="955" r:id="rId34"/>
    <p:sldId id="962" r:id="rId35"/>
    <p:sldId id="963" r:id="rId36"/>
    <p:sldId id="960" r:id="rId37"/>
    <p:sldId id="961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5050"/>
    <a:srgbClr val="800080"/>
    <a:srgbClr val="FFFF00"/>
    <a:srgbClr val="669900"/>
    <a:srgbClr val="33CC3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3" autoAdjust="0"/>
    <p:restoredTop sz="82794" autoAdjust="0"/>
  </p:normalViewPr>
  <p:slideViewPr>
    <p:cSldViewPr>
      <p:cViewPr varScale="1">
        <p:scale>
          <a:sx n="61" d="100"/>
          <a:sy n="61" d="100"/>
        </p:scale>
        <p:origin x="1560" y="4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18.wmf"/><Relationship Id="rId4" Type="http://schemas.openxmlformats.org/officeDocument/2006/relationships/image" Target="../media/image8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11" Type="http://schemas.openxmlformats.org/officeDocument/2006/relationships/image" Target="../media/image96.wmf"/><Relationship Id="rId5" Type="http://schemas.openxmlformats.org/officeDocument/2006/relationships/image" Target="../media/image90.wmf"/><Relationship Id="rId10" Type="http://schemas.openxmlformats.org/officeDocument/2006/relationships/image" Target="../media/image95.wmf"/><Relationship Id="rId4" Type="http://schemas.openxmlformats.org/officeDocument/2006/relationships/image" Target="../media/image89.wmf"/><Relationship Id="rId9" Type="http://schemas.openxmlformats.org/officeDocument/2006/relationships/image" Target="../media/image9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Relationship Id="rId9" Type="http://schemas.openxmlformats.org/officeDocument/2006/relationships/image" Target="../media/image10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image" Target="../media/image118.emf"/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12" Type="http://schemas.openxmlformats.org/officeDocument/2006/relationships/image" Target="../media/image117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11" Type="http://schemas.openxmlformats.org/officeDocument/2006/relationships/image" Target="../media/image116.emf"/><Relationship Id="rId5" Type="http://schemas.openxmlformats.org/officeDocument/2006/relationships/image" Target="../media/image110.wmf"/><Relationship Id="rId15" Type="http://schemas.openxmlformats.org/officeDocument/2006/relationships/image" Target="../media/image120.emf"/><Relationship Id="rId10" Type="http://schemas.openxmlformats.org/officeDocument/2006/relationships/image" Target="../media/image115.emf"/><Relationship Id="rId4" Type="http://schemas.openxmlformats.org/officeDocument/2006/relationships/image" Target="../media/image109.wmf"/><Relationship Id="rId9" Type="http://schemas.openxmlformats.org/officeDocument/2006/relationships/image" Target="../media/image114.wmf"/><Relationship Id="rId14" Type="http://schemas.openxmlformats.org/officeDocument/2006/relationships/image" Target="../media/image11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image" Target="../media/image133.wmf"/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12" Type="http://schemas.openxmlformats.org/officeDocument/2006/relationships/image" Target="../media/image132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11" Type="http://schemas.openxmlformats.org/officeDocument/2006/relationships/image" Target="../media/image131.wmf"/><Relationship Id="rId5" Type="http://schemas.openxmlformats.org/officeDocument/2006/relationships/image" Target="../media/image125.wmf"/><Relationship Id="rId10" Type="http://schemas.openxmlformats.org/officeDocument/2006/relationships/image" Target="../media/image130.wmf"/><Relationship Id="rId4" Type="http://schemas.openxmlformats.org/officeDocument/2006/relationships/image" Target="../media/image124.wmf"/><Relationship Id="rId9" Type="http://schemas.openxmlformats.org/officeDocument/2006/relationships/image" Target="../media/image12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image" Target="../media/image136.wmf"/><Relationship Id="rId7" Type="http://schemas.openxmlformats.org/officeDocument/2006/relationships/image" Target="../media/image140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11" Type="http://schemas.openxmlformats.org/officeDocument/2006/relationships/image" Target="../media/image144.wmf"/><Relationship Id="rId5" Type="http://schemas.openxmlformats.org/officeDocument/2006/relationships/image" Target="../media/image138.wmf"/><Relationship Id="rId10" Type="http://schemas.openxmlformats.org/officeDocument/2006/relationships/image" Target="../media/image143.wmf"/><Relationship Id="rId4" Type="http://schemas.openxmlformats.org/officeDocument/2006/relationships/image" Target="../media/image137.wmf"/><Relationship Id="rId9" Type="http://schemas.openxmlformats.org/officeDocument/2006/relationships/image" Target="../media/image14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image" Target="../media/image147.wmf"/><Relationship Id="rId7" Type="http://schemas.openxmlformats.org/officeDocument/2006/relationships/image" Target="../media/image151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10" Type="http://schemas.openxmlformats.org/officeDocument/2006/relationships/image" Target="../media/image154.wmf"/><Relationship Id="rId4" Type="http://schemas.openxmlformats.org/officeDocument/2006/relationships/image" Target="../media/image148.wmf"/><Relationship Id="rId9" Type="http://schemas.openxmlformats.org/officeDocument/2006/relationships/image" Target="../media/image15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image" Target="../media/image163.wmf"/><Relationship Id="rId7" Type="http://schemas.openxmlformats.org/officeDocument/2006/relationships/image" Target="../media/image167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image" Target="../media/image170.wmf"/><Relationship Id="rId7" Type="http://schemas.openxmlformats.org/officeDocument/2006/relationships/image" Target="../media/image174.wmf"/><Relationship Id="rId2" Type="http://schemas.openxmlformats.org/officeDocument/2006/relationships/image" Target="../media/image156.wmf"/><Relationship Id="rId1" Type="http://schemas.openxmlformats.org/officeDocument/2006/relationships/image" Target="../media/image169.wmf"/><Relationship Id="rId6" Type="http://schemas.openxmlformats.org/officeDocument/2006/relationships/image" Target="../media/image173.w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5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12" Type="http://schemas.openxmlformats.org/officeDocument/2006/relationships/image" Target="../media/image24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Relationship Id="rId14" Type="http://schemas.openxmlformats.org/officeDocument/2006/relationships/image" Target="../media/image2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6" Type="http://schemas.openxmlformats.org/officeDocument/2006/relationships/image" Target="../media/image180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3" Type="http://schemas.openxmlformats.org/officeDocument/2006/relationships/image" Target="../media/image183.wmf"/><Relationship Id="rId7" Type="http://schemas.openxmlformats.org/officeDocument/2006/relationships/image" Target="../media/image187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6" Type="http://schemas.openxmlformats.org/officeDocument/2006/relationships/image" Target="../media/image186.wmf"/><Relationship Id="rId5" Type="http://schemas.openxmlformats.org/officeDocument/2006/relationships/image" Target="../media/image185.wmf"/><Relationship Id="rId4" Type="http://schemas.openxmlformats.org/officeDocument/2006/relationships/image" Target="../media/image184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13" Type="http://schemas.openxmlformats.org/officeDocument/2006/relationships/image" Target="../media/image201.wmf"/><Relationship Id="rId3" Type="http://schemas.openxmlformats.org/officeDocument/2006/relationships/image" Target="../media/image191.wmf"/><Relationship Id="rId7" Type="http://schemas.openxmlformats.org/officeDocument/2006/relationships/image" Target="../media/image195.wmf"/><Relationship Id="rId12" Type="http://schemas.openxmlformats.org/officeDocument/2006/relationships/image" Target="../media/image200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6" Type="http://schemas.openxmlformats.org/officeDocument/2006/relationships/image" Target="../media/image194.wmf"/><Relationship Id="rId11" Type="http://schemas.openxmlformats.org/officeDocument/2006/relationships/image" Target="../media/image199.wmf"/><Relationship Id="rId5" Type="http://schemas.openxmlformats.org/officeDocument/2006/relationships/image" Target="../media/image193.wmf"/><Relationship Id="rId10" Type="http://schemas.openxmlformats.org/officeDocument/2006/relationships/image" Target="../media/image198.wmf"/><Relationship Id="rId4" Type="http://schemas.openxmlformats.org/officeDocument/2006/relationships/image" Target="../media/image192.wmf"/><Relationship Id="rId9" Type="http://schemas.openxmlformats.org/officeDocument/2006/relationships/image" Target="../media/image197.wmf"/><Relationship Id="rId14" Type="http://schemas.openxmlformats.org/officeDocument/2006/relationships/image" Target="../media/image20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3" Type="http://schemas.openxmlformats.org/officeDocument/2006/relationships/image" Target="../media/image205.wmf"/><Relationship Id="rId7" Type="http://schemas.openxmlformats.org/officeDocument/2006/relationships/image" Target="../media/image209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Relationship Id="rId6" Type="http://schemas.openxmlformats.org/officeDocument/2006/relationships/image" Target="../media/image208.wmf"/><Relationship Id="rId5" Type="http://schemas.openxmlformats.org/officeDocument/2006/relationships/image" Target="../media/image207.wmf"/><Relationship Id="rId4" Type="http://schemas.openxmlformats.org/officeDocument/2006/relationships/image" Target="../media/image20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wmf"/><Relationship Id="rId2" Type="http://schemas.openxmlformats.org/officeDocument/2006/relationships/image" Target="../media/image209.wmf"/><Relationship Id="rId1" Type="http://schemas.openxmlformats.org/officeDocument/2006/relationships/image" Target="../media/image21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wmf"/><Relationship Id="rId7" Type="http://schemas.openxmlformats.org/officeDocument/2006/relationships/image" Target="../media/image219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Relationship Id="rId6" Type="http://schemas.openxmlformats.org/officeDocument/2006/relationships/image" Target="../media/image218.wmf"/><Relationship Id="rId5" Type="http://schemas.openxmlformats.org/officeDocument/2006/relationships/image" Target="../media/image217.wmf"/><Relationship Id="rId4" Type="http://schemas.openxmlformats.org/officeDocument/2006/relationships/image" Target="../media/image216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wmf"/><Relationship Id="rId1" Type="http://schemas.openxmlformats.org/officeDocument/2006/relationships/image" Target="../media/image22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wmf"/><Relationship Id="rId2" Type="http://schemas.openxmlformats.org/officeDocument/2006/relationships/image" Target="../media/image204.wmf"/><Relationship Id="rId1" Type="http://schemas.openxmlformats.org/officeDocument/2006/relationships/image" Target="../media/image222.wmf"/><Relationship Id="rId4" Type="http://schemas.openxmlformats.org/officeDocument/2006/relationships/image" Target="../media/image224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3" Type="http://schemas.openxmlformats.org/officeDocument/2006/relationships/image" Target="../media/image227.wmf"/><Relationship Id="rId7" Type="http://schemas.openxmlformats.org/officeDocument/2006/relationships/image" Target="../media/image231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6" Type="http://schemas.openxmlformats.org/officeDocument/2006/relationships/image" Target="../media/image230.wmf"/><Relationship Id="rId5" Type="http://schemas.openxmlformats.org/officeDocument/2006/relationships/image" Target="../media/image229.wmf"/><Relationship Id="rId4" Type="http://schemas.openxmlformats.org/officeDocument/2006/relationships/image" Target="../media/image228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wmf"/><Relationship Id="rId3" Type="http://schemas.openxmlformats.org/officeDocument/2006/relationships/image" Target="../media/image235.wmf"/><Relationship Id="rId7" Type="http://schemas.openxmlformats.org/officeDocument/2006/relationships/image" Target="../media/image239.wmf"/><Relationship Id="rId2" Type="http://schemas.openxmlformats.org/officeDocument/2006/relationships/image" Target="../media/image234.wmf"/><Relationship Id="rId1" Type="http://schemas.openxmlformats.org/officeDocument/2006/relationships/image" Target="../media/image233.wmf"/><Relationship Id="rId6" Type="http://schemas.openxmlformats.org/officeDocument/2006/relationships/image" Target="../media/image238.wmf"/><Relationship Id="rId5" Type="http://schemas.openxmlformats.org/officeDocument/2006/relationships/image" Target="../media/image237.wmf"/><Relationship Id="rId4" Type="http://schemas.openxmlformats.org/officeDocument/2006/relationships/image" Target="../media/image236.wmf"/><Relationship Id="rId9" Type="http://schemas.openxmlformats.org/officeDocument/2006/relationships/image" Target="../media/image24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wmf"/><Relationship Id="rId3" Type="http://schemas.openxmlformats.org/officeDocument/2006/relationships/image" Target="../media/image244.wmf"/><Relationship Id="rId7" Type="http://schemas.openxmlformats.org/officeDocument/2006/relationships/image" Target="../media/image248.wmf"/><Relationship Id="rId12" Type="http://schemas.openxmlformats.org/officeDocument/2006/relationships/image" Target="../media/image253.wmf"/><Relationship Id="rId2" Type="http://schemas.openxmlformats.org/officeDocument/2006/relationships/image" Target="../media/image243.wmf"/><Relationship Id="rId1" Type="http://schemas.openxmlformats.org/officeDocument/2006/relationships/image" Target="../media/image242.wmf"/><Relationship Id="rId6" Type="http://schemas.openxmlformats.org/officeDocument/2006/relationships/image" Target="../media/image247.wmf"/><Relationship Id="rId11" Type="http://schemas.openxmlformats.org/officeDocument/2006/relationships/image" Target="../media/image252.wmf"/><Relationship Id="rId5" Type="http://schemas.openxmlformats.org/officeDocument/2006/relationships/image" Target="../media/image246.wmf"/><Relationship Id="rId10" Type="http://schemas.openxmlformats.org/officeDocument/2006/relationships/image" Target="../media/image251.wmf"/><Relationship Id="rId4" Type="http://schemas.openxmlformats.org/officeDocument/2006/relationships/image" Target="../media/image245.wmf"/><Relationship Id="rId9" Type="http://schemas.openxmlformats.org/officeDocument/2006/relationships/image" Target="../media/image250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wmf"/><Relationship Id="rId3" Type="http://schemas.openxmlformats.org/officeDocument/2006/relationships/image" Target="../media/image256.wmf"/><Relationship Id="rId7" Type="http://schemas.openxmlformats.org/officeDocument/2006/relationships/image" Target="../media/image260.wmf"/><Relationship Id="rId2" Type="http://schemas.openxmlformats.org/officeDocument/2006/relationships/image" Target="../media/image255.wmf"/><Relationship Id="rId1" Type="http://schemas.openxmlformats.org/officeDocument/2006/relationships/image" Target="../media/image254.wmf"/><Relationship Id="rId6" Type="http://schemas.openxmlformats.org/officeDocument/2006/relationships/image" Target="../media/image259.wmf"/><Relationship Id="rId5" Type="http://schemas.openxmlformats.org/officeDocument/2006/relationships/image" Target="../media/image258.wmf"/><Relationship Id="rId10" Type="http://schemas.openxmlformats.org/officeDocument/2006/relationships/image" Target="../media/image263.wmf"/><Relationship Id="rId4" Type="http://schemas.openxmlformats.org/officeDocument/2006/relationships/image" Target="../media/image257.wmf"/><Relationship Id="rId9" Type="http://schemas.openxmlformats.org/officeDocument/2006/relationships/image" Target="../media/image262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5.wmf"/><Relationship Id="rId1" Type="http://schemas.openxmlformats.org/officeDocument/2006/relationships/image" Target="../media/image26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wmf"/><Relationship Id="rId2" Type="http://schemas.openxmlformats.org/officeDocument/2006/relationships/image" Target="../media/image267.wmf"/><Relationship Id="rId1" Type="http://schemas.openxmlformats.org/officeDocument/2006/relationships/image" Target="../media/image266.wmf"/><Relationship Id="rId4" Type="http://schemas.openxmlformats.org/officeDocument/2006/relationships/image" Target="../media/image269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wmf"/><Relationship Id="rId2" Type="http://schemas.openxmlformats.org/officeDocument/2006/relationships/image" Target="../media/image271.wmf"/><Relationship Id="rId1" Type="http://schemas.openxmlformats.org/officeDocument/2006/relationships/image" Target="../media/image270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5.wmf"/><Relationship Id="rId2" Type="http://schemas.openxmlformats.org/officeDocument/2006/relationships/image" Target="../media/image274.wmf"/><Relationship Id="rId1" Type="http://schemas.openxmlformats.org/officeDocument/2006/relationships/image" Target="../media/image27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image" Target="../media/image44.emf"/><Relationship Id="rId7" Type="http://schemas.openxmlformats.org/officeDocument/2006/relationships/image" Target="../media/image48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6" Type="http://schemas.openxmlformats.org/officeDocument/2006/relationships/image" Target="../media/image47.wmf"/><Relationship Id="rId11" Type="http://schemas.openxmlformats.org/officeDocument/2006/relationships/image" Target="../media/image52.wmf"/><Relationship Id="rId5" Type="http://schemas.openxmlformats.org/officeDocument/2006/relationships/image" Target="../media/image46.emf"/><Relationship Id="rId10" Type="http://schemas.openxmlformats.org/officeDocument/2006/relationships/image" Target="../media/image51.emf"/><Relationship Id="rId4" Type="http://schemas.openxmlformats.org/officeDocument/2006/relationships/image" Target="../media/image45.wmf"/><Relationship Id="rId9" Type="http://schemas.openxmlformats.org/officeDocument/2006/relationships/image" Target="../media/image50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12" Type="http://schemas.openxmlformats.org/officeDocument/2006/relationships/image" Target="../media/image63.wmf"/><Relationship Id="rId2" Type="http://schemas.openxmlformats.org/officeDocument/2006/relationships/image" Target="../media/image53.wmf"/><Relationship Id="rId1" Type="http://schemas.openxmlformats.org/officeDocument/2006/relationships/image" Target="../media/image18.wmf"/><Relationship Id="rId6" Type="http://schemas.openxmlformats.org/officeDocument/2006/relationships/image" Target="../media/image57.wmf"/><Relationship Id="rId11" Type="http://schemas.openxmlformats.org/officeDocument/2006/relationships/image" Target="../media/image62.wmf"/><Relationship Id="rId5" Type="http://schemas.openxmlformats.org/officeDocument/2006/relationships/image" Target="../media/image56.wmf"/><Relationship Id="rId10" Type="http://schemas.openxmlformats.org/officeDocument/2006/relationships/image" Target="../media/image61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4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20C0C36-2434-46E3-9C97-5D64E84E0A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4634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0C0C36-2434-46E3-9C97-5D64E84E0A7A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911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注意：与任何矩阵相乘都满足交换律的矩阵是</a:t>
            </a:r>
            <a:r>
              <a:rPr lang="zh-CN" altLang="en-US" baseline="0" dirty="0" smtClean="0"/>
              <a:t> 纯量矩阵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0C0C36-2434-46E3-9C97-5D64E84E0A7A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5971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77566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3660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25903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800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20506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81995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50661466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6257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0078544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96537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4203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02009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35681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46724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655484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8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85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9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96.bin"/><Relationship Id="rId18" Type="http://schemas.openxmlformats.org/officeDocument/2006/relationships/oleObject" Target="../embeddings/oleObject99.bin"/><Relationship Id="rId3" Type="http://schemas.openxmlformats.org/officeDocument/2006/relationships/oleObject" Target="../embeddings/oleObject91.bin"/><Relationship Id="rId21" Type="http://schemas.openxmlformats.org/officeDocument/2006/relationships/image" Target="../media/image94.wmf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0.wmf"/><Relationship Id="rId17" Type="http://schemas.openxmlformats.org/officeDocument/2006/relationships/oleObject" Target="../embeddings/oleObject98.bin"/><Relationship Id="rId25" Type="http://schemas.openxmlformats.org/officeDocument/2006/relationships/image" Target="../media/image9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2.wmf"/><Relationship Id="rId20" Type="http://schemas.openxmlformats.org/officeDocument/2006/relationships/oleObject" Target="../embeddings/oleObject100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95.bin"/><Relationship Id="rId24" Type="http://schemas.openxmlformats.org/officeDocument/2006/relationships/oleObject" Target="../embeddings/oleObject102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23" Type="http://schemas.openxmlformats.org/officeDocument/2006/relationships/image" Target="../media/image95.wmf"/><Relationship Id="rId10" Type="http://schemas.openxmlformats.org/officeDocument/2006/relationships/image" Target="../media/image89.wmf"/><Relationship Id="rId19" Type="http://schemas.openxmlformats.org/officeDocument/2006/relationships/image" Target="../media/image93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91.wmf"/><Relationship Id="rId22" Type="http://schemas.openxmlformats.org/officeDocument/2006/relationships/oleObject" Target="../embeddings/oleObject10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104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3.wmf"/><Relationship Id="rId20" Type="http://schemas.openxmlformats.org/officeDocument/2006/relationships/image" Target="../media/image105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111.bin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0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113.wmf"/><Relationship Id="rId26" Type="http://schemas.openxmlformats.org/officeDocument/2006/relationships/image" Target="../media/image117.wmf"/><Relationship Id="rId3" Type="http://schemas.openxmlformats.org/officeDocument/2006/relationships/oleObject" Target="../embeddings/oleObject112.bin"/><Relationship Id="rId21" Type="http://schemas.openxmlformats.org/officeDocument/2006/relationships/oleObject" Target="../embeddings/oleObject121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10.wmf"/><Relationship Id="rId17" Type="http://schemas.openxmlformats.org/officeDocument/2006/relationships/oleObject" Target="../embeddings/oleObject119.bin"/><Relationship Id="rId25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2.wmf"/><Relationship Id="rId20" Type="http://schemas.openxmlformats.org/officeDocument/2006/relationships/image" Target="../media/image114.wmf"/><Relationship Id="rId29" Type="http://schemas.openxmlformats.org/officeDocument/2006/relationships/oleObject" Target="../embeddings/oleObject125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16.bin"/><Relationship Id="rId24" Type="http://schemas.openxmlformats.org/officeDocument/2006/relationships/image" Target="../media/image116.emf"/><Relationship Id="rId32" Type="http://schemas.openxmlformats.org/officeDocument/2006/relationships/image" Target="../media/image120.emf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23" Type="http://schemas.openxmlformats.org/officeDocument/2006/relationships/oleObject" Target="../embeddings/oleObject122.bin"/><Relationship Id="rId28" Type="http://schemas.openxmlformats.org/officeDocument/2006/relationships/image" Target="../media/image118.emf"/><Relationship Id="rId10" Type="http://schemas.openxmlformats.org/officeDocument/2006/relationships/image" Target="../media/image109.wmf"/><Relationship Id="rId19" Type="http://schemas.openxmlformats.org/officeDocument/2006/relationships/oleObject" Target="../embeddings/oleObject120.bin"/><Relationship Id="rId31" Type="http://schemas.openxmlformats.org/officeDocument/2006/relationships/oleObject" Target="../embeddings/oleObject126.bin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11.wmf"/><Relationship Id="rId22" Type="http://schemas.openxmlformats.org/officeDocument/2006/relationships/image" Target="../media/image115.emf"/><Relationship Id="rId27" Type="http://schemas.openxmlformats.org/officeDocument/2006/relationships/oleObject" Target="../embeddings/oleObject124.bin"/><Relationship Id="rId30" Type="http://schemas.openxmlformats.org/officeDocument/2006/relationships/image" Target="../media/image11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128.wmf"/><Relationship Id="rId26" Type="http://schemas.openxmlformats.org/officeDocument/2006/relationships/image" Target="../media/image132.wmf"/><Relationship Id="rId3" Type="http://schemas.openxmlformats.org/officeDocument/2006/relationships/oleObject" Target="../embeddings/oleObject127.bin"/><Relationship Id="rId21" Type="http://schemas.openxmlformats.org/officeDocument/2006/relationships/oleObject" Target="../embeddings/oleObject136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25.wmf"/><Relationship Id="rId17" Type="http://schemas.openxmlformats.org/officeDocument/2006/relationships/oleObject" Target="../embeddings/oleObject134.bin"/><Relationship Id="rId25" Type="http://schemas.openxmlformats.org/officeDocument/2006/relationships/oleObject" Target="../embeddings/oleObject1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7.wmf"/><Relationship Id="rId20" Type="http://schemas.openxmlformats.org/officeDocument/2006/relationships/image" Target="../media/image129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31.bin"/><Relationship Id="rId24" Type="http://schemas.openxmlformats.org/officeDocument/2006/relationships/image" Target="../media/image131.wmf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23" Type="http://schemas.openxmlformats.org/officeDocument/2006/relationships/oleObject" Target="../embeddings/oleObject137.bin"/><Relationship Id="rId28" Type="http://schemas.openxmlformats.org/officeDocument/2006/relationships/image" Target="../media/image133.wmf"/><Relationship Id="rId10" Type="http://schemas.openxmlformats.org/officeDocument/2006/relationships/image" Target="../media/image124.wmf"/><Relationship Id="rId19" Type="http://schemas.openxmlformats.org/officeDocument/2006/relationships/oleObject" Target="../embeddings/oleObject135.bin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26.wmf"/><Relationship Id="rId22" Type="http://schemas.openxmlformats.org/officeDocument/2006/relationships/image" Target="../media/image130.wmf"/><Relationship Id="rId27" Type="http://schemas.openxmlformats.org/officeDocument/2006/relationships/oleObject" Target="../embeddings/oleObject13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13" Type="http://schemas.openxmlformats.org/officeDocument/2006/relationships/image" Target="../media/image138.wmf"/><Relationship Id="rId18" Type="http://schemas.openxmlformats.org/officeDocument/2006/relationships/oleObject" Target="../embeddings/oleObject148.bin"/><Relationship Id="rId3" Type="http://schemas.openxmlformats.org/officeDocument/2006/relationships/oleObject" Target="../embeddings/oleObject140.bin"/><Relationship Id="rId21" Type="http://schemas.openxmlformats.org/officeDocument/2006/relationships/image" Target="../media/image142.wmf"/><Relationship Id="rId7" Type="http://schemas.openxmlformats.org/officeDocument/2006/relationships/oleObject" Target="../embeddings/oleObject142.bin"/><Relationship Id="rId12" Type="http://schemas.openxmlformats.org/officeDocument/2006/relationships/oleObject" Target="../embeddings/oleObject145.bin"/><Relationship Id="rId17" Type="http://schemas.openxmlformats.org/officeDocument/2006/relationships/image" Target="../media/image140.wmf"/><Relationship Id="rId25" Type="http://schemas.openxmlformats.org/officeDocument/2006/relationships/image" Target="../media/image14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7.bin"/><Relationship Id="rId20" Type="http://schemas.openxmlformats.org/officeDocument/2006/relationships/oleObject" Target="../embeddings/oleObject149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5.wmf"/><Relationship Id="rId11" Type="http://schemas.openxmlformats.org/officeDocument/2006/relationships/image" Target="../media/image137.wmf"/><Relationship Id="rId24" Type="http://schemas.openxmlformats.org/officeDocument/2006/relationships/oleObject" Target="../embeddings/oleObject151.bin"/><Relationship Id="rId5" Type="http://schemas.openxmlformats.org/officeDocument/2006/relationships/oleObject" Target="../embeddings/oleObject141.bin"/><Relationship Id="rId15" Type="http://schemas.openxmlformats.org/officeDocument/2006/relationships/image" Target="../media/image139.wmf"/><Relationship Id="rId23" Type="http://schemas.openxmlformats.org/officeDocument/2006/relationships/image" Target="../media/image143.wmf"/><Relationship Id="rId10" Type="http://schemas.openxmlformats.org/officeDocument/2006/relationships/oleObject" Target="../embeddings/oleObject144.bin"/><Relationship Id="rId19" Type="http://schemas.openxmlformats.org/officeDocument/2006/relationships/image" Target="../media/image141.wmf"/><Relationship Id="rId4" Type="http://schemas.openxmlformats.org/officeDocument/2006/relationships/image" Target="../media/image134.wmf"/><Relationship Id="rId9" Type="http://schemas.openxmlformats.org/officeDocument/2006/relationships/image" Target="../media/image136.wmf"/><Relationship Id="rId14" Type="http://schemas.openxmlformats.org/officeDocument/2006/relationships/oleObject" Target="../embeddings/oleObject146.bin"/><Relationship Id="rId22" Type="http://schemas.openxmlformats.org/officeDocument/2006/relationships/oleObject" Target="../embeddings/oleObject15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152.wmf"/><Relationship Id="rId3" Type="http://schemas.openxmlformats.org/officeDocument/2006/relationships/oleObject" Target="../embeddings/oleObject152.bin"/><Relationship Id="rId21" Type="http://schemas.openxmlformats.org/officeDocument/2006/relationships/oleObject" Target="../embeddings/oleObject161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49.wmf"/><Relationship Id="rId17" Type="http://schemas.openxmlformats.org/officeDocument/2006/relationships/oleObject" Target="../embeddings/oleObject159.bin"/><Relationship Id="rId25" Type="http://schemas.openxmlformats.org/officeDocument/2006/relationships/oleObject" Target="../embeddings/oleObject164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51.wmf"/><Relationship Id="rId20" Type="http://schemas.openxmlformats.org/officeDocument/2006/relationships/image" Target="../media/image153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56.bin"/><Relationship Id="rId24" Type="http://schemas.openxmlformats.org/officeDocument/2006/relationships/oleObject" Target="../embeddings/oleObject163.bin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23" Type="http://schemas.openxmlformats.org/officeDocument/2006/relationships/image" Target="../media/image154.wmf"/><Relationship Id="rId10" Type="http://schemas.openxmlformats.org/officeDocument/2006/relationships/image" Target="../media/image148.wmf"/><Relationship Id="rId19" Type="http://schemas.openxmlformats.org/officeDocument/2006/relationships/oleObject" Target="../embeddings/oleObject160.bin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50.wmf"/><Relationship Id="rId22" Type="http://schemas.openxmlformats.org/officeDocument/2006/relationships/oleObject" Target="../embeddings/oleObject16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oleObject" Target="../embeddings/oleObject170.bin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5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169.bin"/><Relationship Id="rId5" Type="http://schemas.openxmlformats.org/officeDocument/2006/relationships/oleObject" Target="../embeddings/oleObject166.bin"/><Relationship Id="rId10" Type="http://schemas.openxmlformats.org/officeDocument/2006/relationships/image" Target="../media/image158.wmf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6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oleObject" Target="../embeddings/oleObject176.bin"/><Relationship Id="rId18" Type="http://schemas.openxmlformats.org/officeDocument/2006/relationships/image" Target="../media/image168.wmf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65.wmf"/><Relationship Id="rId17" Type="http://schemas.openxmlformats.org/officeDocument/2006/relationships/oleObject" Target="../embeddings/oleObject178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67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72.bin"/><Relationship Id="rId15" Type="http://schemas.openxmlformats.org/officeDocument/2006/relationships/oleObject" Target="../embeddings/oleObject177.bin"/><Relationship Id="rId10" Type="http://schemas.openxmlformats.org/officeDocument/2006/relationships/image" Target="../media/image164.wmf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74.bin"/><Relationship Id="rId14" Type="http://schemas.openxmlformats.org/officeDocument/2006/relationships/image" Target="../media/image16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1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17" Type="http://schemas.openxmlformats.org/officeDocument/2006/relationships/image" Target="../media/image9.wmf"/><Relationship Id="rId25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3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2.bin"/><Relationship Id="rId10" Type="http://schemas.openxmlformats.org/officeDocument/2006/relationships/image" Target="../media/image6.wmf"/><Relationship Id="rId19" Type="http://schemas.openxmlformats.org/officeDocument/2006/relationships/image" Target="../media/image10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Relationship Id="rId22" Type="http://schemas.openxmlformats.org/officeDocument/2006/relationships/oleObject" Target="../embeddings/oleObject1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oleObject" Target="../embeddings/oleObject184.bin"/><Relationship Id="rId18" Type="http://schemas.openxmlformats.org/officeDocument/2006/relationships/image" Target="../media/image175.wmf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72.wmf"/><Relationship Id="rId17" Type="http://schemas.openxmlformats.org/officeDocument/2006/relationships/oleObject" Target="../embeddings/oleObject186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74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85.bin"/><Relationship Id="rId10" Type="http://schemas.openxmlformats.org/officeDocument/2006/relationships/image" Target="../media/image171.wmf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17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92.bin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17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77.wmf"/><Relationship Id="rId11" Type="http://schemas.openxmlformats.org/officeDocument/2006/relationships/oleObject" Target="../embeddings/oleObject191.bin"/><Relationship Id="rId5" Type="http://schemas.openxmlformats.org/officeDocument/2006/relationships/oleObject" Target="../embeddings/oleObject188.bin"/><Relationship Id="rId10" Type="http://schemas.openxmlformats.org/officeDocument/2006/relationships/image" Target="../media/image178.wmf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190.bin"/><Relationship Id="rId14" Type="http://schemas.openxmlformats.org/officeDocument/2006/relationships/image" Target="../media/image18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13" Type="http://schemas.openxmlformats.org/officeDocument/2006/relationships/oleObject" Target="../embeddings/oleObject198.bin"/><Relationship Id="rId18" Type="http://schemas.openxmlformats.org/officeDocument/2006/relationships/oleObject" Target="../embeddings/oleObject201.bin"/><Relationship Id="rId3" Type="http://schemas.openxmlformats.org/officeDocument/2006/relationships/oleObject" Target="../embeddings/oleObject193.bin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185.wmf"/><Relationship Id="rId17" Type="http://schemas.openxmlformats.org/officeDocument/2006/relationships/image" Target="../media/image187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200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82.wmf"/><Relationship Id="rId11" Type="http://schemas.openxmlformats.org/officeDocument/2006/relationships/oleObject" Target="../embeddings/oleObject197.bin"/><Relationship Id="rId5" Type="http://schemas.openxmlformats.org/officeDocument/2006/relationships/oleObject" Target="../embeddings/oleObject194.bin"/><Relationship Id="rId15" Type="http://schemas.openxmlformats.org/officeDocument/2006/relationships/oleObject" Target="../embeddings/oleObject199.bin"/><Relationship Id="rId10" Type="http://schemas.openxmlformats.org/officeDocument/2006/relationships/image" Target="../media/image184.wmf"/><Relationship Id="rId19" Type="http://schemas.openxmlformats.org/officeDocument/2006/relationships/image" Target="../media/image188.wmf"/><Relationship Id="rId4" Type="http://schemas.openxmlformats.org/officeDocument/2006/relationships/image" Target="../media/image181.wmf"/><Relationship Id="rId9" Type="http://schemas.openxmlformats.org/officeDocument/2006/relationships/oleObject" Target="../embeddings/oleObject196.bin"/><Relationship Id="rId14" Type="http://schemas.openxmlformats.org/officeDocument/2006/relationships/image" Target="../media/image18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13" Type="http://schemas.openxmlformats.org/officeDocument/2006/relationships/oleObject" Target="../embeddings/oleObject207.bin"/><Relationship Id="rId18" Type="http://schemas.openxmlformats.org/officeDocument/2006/relationships/image" Target="../media/image196.wmf"/><Relationship Id="rId26" Type="http://schemas.openxmlformats.org/officeDocument/2006/relationships/image" Target="../media/image200.wmf"/><Relationship Id="rId3" Type="http://schemas.openxmlformats.org/officeDocument/2006/relationships/oleObject" Target="../embeddings/oleObject202.bin"/><Relationship Id="rId21" Type="http://schemas.openxmlformats.org/officeDocument/2006/relationships/oleObject" Target="../embeddings/oleObject211.bin"/><Relationship Id="rId7" Type="http://schemas.openxmlformats.org/officeDocument/2006/relationships/oleObject" Target="../embeddings/oleObject204.bin"/><Relationship Id="rId12" Type="http://schemas.openxmlformats.org/officeDocument/2006/relationships/image" Target="../media/image193.wmf"/><Relationship Id="rId17" Type="http://schemas.openxmlformats.org/officeDocument/2006/relationships/oleObject" Target="../embeddings/oleObject209.bin"/><Relationship Id="rId25" Type="http://schemas.openxmlformats.org/officeDocument/2006/relationships/oleObject" Target="../embeddings/oleObject213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95.wmf"/><Relationship Id="rId20" Type="http://schemas.openxmlformats.org/officeDocument/2006/relationships/image" Target="../media/image197.wmf"/><Relationship Id="rId29" Type="http://schemas.openxmlformats.org/officeDocument/2006/relationships/oleObject" Target="../embeddings/oleObject215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90.wmf"/><Relationship Id="rId11" Type="http://schemas.openxmlformats.org/officeDocument/2006/relationships/oleObject" Target="../embeddings/oleObject206.bin"/><Relationship Id="rId24" Type="http://schemas.openxmlformats.org/officeDocument/2006/relationships/image" Target="../media/image199.wmf"/><Relationship Id="rId5" Type="http://schemas.openxmlformats.org/officeDocument/2006/relationships/oleObject" Target="../embeddings/oleObject203.bin"/><Relationship Id="rId15" Type="http://schemas.openxmlformats.org/officeDocument/2006/relationships/oleObject" Target="../embeddings/oleObject208.bin"/><Relationship Id="rId23" Type="http://schemas.openxmlformats.org/officeDocument/2006/relationships/oleObject" Target="../embeddings/oleObject212.bin"/><Relationship Id="rId28" Type="http://schemas.openxmlformats.org/officeDocument/2006/relationships/image" Target="../media/image201.wmf"/><Relationship Id="rId10" Type="http://schemas.openxmlformats.org/officeDocument/2006/relationships/image" Target="../media/image192.wmf"/><Relationship Id="rId19" Type="http://schemas.openxmlformats.org/officeDocument/2006/relationships/oleObject" Target="../embeddings/oleObject210.bin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205.bin"/><Relationship Id="rId14" Type="http://schemas.openxmlformats.org/officeDocument/2006/relationships/image" Target="../media/image194.wmf"/><Relationship Id="rId22" Type="http://schemas.openxmlformats.org/officeDocument/2006/relationships/image" Target="../media/image198.wmf"/><Relationship Id="rId27" Type="http://schemas.openxmlformats.org/officeDocument/2006/relationships/oleObject" Target="../embeddings/oleObject214.bin"/><Relationship Id="rId30" Type="http://schemas.openxmlformats.org/officeDocument/2006/relationships/image" Target="../media/image20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13" Type="http://schemas.openxmlformats.org/officeDocument/2006/relationships/oleObject" Target="../embeddings/oleObject221.bin"/><Relationship Id="rId18" Type="http://schemas.openxmlformats.org/officeDocument/2006/relationships/image" Target="../media/image210.wmf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12" Type="http://schemas.openxmlformats.org/officeDocument/2006/relationships/image" Target="../media/image207.wmf"/><Relationship Id="rId17" Type="http://schemas.openxmlformats.org/officeDocument/2006/relationships/oleObject" Target="../embeddings/oleObject223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09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04.wmf"/><Relationship Id="rId11" Type="http://schemas.openxmlformats.org/officeDocument/2006/relationships/oleObject" Target="../embeddings/oleObject220.bin"/><Relationship Id="rId5" Type="http://schemas.openxmlformats.org/officeDocument/2006/relationships/oleObject" Target="../embeddings/oleObject217.bin"/><Relationship Id="rId15" Type="http://schemas.openxmlformats.org/officeDocument/2006/relationships/oleObject" Target="../embeddings/oleObject222.bin"/><Relationship Id="rId10" Type="http://schemas.openxmlformats.org/officeDocument/2006/relationships/image" Target="../media/image206.wmf"/><Relationship Id="rId4" Type="http://schemas.openxmlformats.org/officeDocument/2006/relationships/image" Target="../media/image203.wmf"/><Relationship Id="rId9" Type="http://schemas.openxmlformats.org/officeDocument/2006/relationships/oleObject" Target="../embeddings/oleObject219.bin"/><Relationship Id="rId14" Type="http://schemas.openxmlformats.org/officeDocument/2006/relationships/image" Target="../media/image20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3" Type="http://schemas.openxmlformats.org/officeDocument/2006/relationships/oleObject" Target="../embeddings/oleObject224.bin"/><Relationship Id="rId7" Type="http://schemas.openxmlformats.org/officeDocument/2006/relationships/oleObject" Target="../embeddings/oleObject22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09.wmf"/><Relationship Id="rId5" Type="http://schemas.openxmlformats.org/officeDocument/2006/relationships/oleObject" Target="../embeddings/oleObject225.bin"/><Relationship Id="rId4" Type="http://schemas.openxmlformats.org/officeDocument/2006/relationships/image" Target="../media/image21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13" Type="http://schemas.openxmlformats.org/officeDocument/2006/relationships/oleObject" Target="../embeddings/oleObject232.bin"/><Relationship Id="rId3" Type="http://schemas.openxmlformats.org/officeDocument/2006/relationships/oleObject" Target="../embeddings/oleObject227.bin"/><Relationship Id="rId7" Type="http://schemas.openxmlformats.org/officeDocument/2006/relationships/oleObject" Target="../embeddings/oleObject229.bin"/><Relationship Id="rId12" Type="http://schemas.openxmlformats.org/officeDocument/2006/relationships/image" Target="../media/image217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19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14.wmf"/><Relationship Id="rId11" Type="http://schemas.openxmlformats.org/officeDocument/2006/relationships/oleObject" Target="../embeddings/oleObject231.bin"/><Relationship Id="rId5" Type="http://schemas.openxmlformats.org/officeDocument/2006/relationships/oleObject" Target="../embeddings/oleObject228.bin"/><Relationship Id="rId15" Type="http://schemas.openxmlformats.org/officeDocument/2006/relationships/oleObject" Target="../embeddings/oleObject233.bin"/><Relationship Id="rId10" Type="http://schemas.openxmlformats.org/officeDocument/2006/relationships/image" Target="../media/image216.wmf"/><Relationship Id="rId4" Type="http://schemas.openxmlformats.org/officeDocument/2006/relationships/image" Target="../media/image213.wmf"/><Relationship Id="rId9" Type="http://schemas.openxmlformats.org/officeDocument/2006/relationships/oleObject" Target="../embeddings/oleObject230.bin"/><Relationship Id="rId14" Type="http://schemas.openxmlformats.org/officeDocument/2006/relationships/image" Target="../media/image21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21.wmf"/><Relationship Id="rId5" Type="http://schemas.openxmlformats.org/officeDocument/2006/relationships/oleObject" Target="../embeddings/oleObject235.bin"/><Relationship Id="rId4" Type="http://schemas.openxmlformats.org/officeDocument/2006/relationships/image" Target="../media/image22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3" Type="http://schemas.openxmlformats.org/officeDocument/2006/relationships/oleObject" Target="../embeddings/oleObject236.bin"/><Relationship Id="rId7" Type="http://schemas.openxmlformats.org/officeDocument/2006/relationships/oleObject" Target="../embeddings/oleObject2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04.wmf"/><Relationship Id="rId5" Type="http://schemas.openxmlformats.org/officeDocument/2006/relationships/oleObject" Target="../embeddings/oleObject237.bin"/><Relationship Id="rId10" Type="http://schemas.openxmlformats.org/officeDocument/2006/relationships/image" Target="../media/image224.wmf"/><Relationship Id="rId4" Type="http://schemas.openxmlformats.org/officeDocument/2006/relationships/image" Target="../media/image222.wmf"/><Relationship Id="rId9" Type="http://schemas.openxmlformats.org/officeDocument/2006/relationships/oleObject" Target="../embeddings/oleObject23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13" Type="http://schemas.openxmlformats.org/officeDocument/2006/relationships/oleObject" Target="../embeddings/oleObject245.bin"/><Relationship Id="rId18" Type="http://schemas.openxmlformats.org/officeDocument/2006/relationships/image" Target="../media/image232.wmf"/><Relationship Id="rId3" Type="http://schemas.openxmlformats.org/officeDocument/2006/relationships/oleObject" Target="../embeddings/oleObject240.bin"/><Relationship Id="rId7" Type="http://schemas.openxmlformats.org/officeDocument/2006/relationships/oleObject" Target="../embeddings/oleObject242.bin"/><Relationship Id="rId12" Type="http://schemas.openxmlformats.org/officeDocument/2006/relationships/image" Target="../media/image229.wmf"/><Relationship Id="rId17" Type="http://schemas.openxmlformats.org/officeDocument/2006/relationships/oleObject" Target="../embeddings/oleObject24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1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26.wmf"/><Relationship Id="rId11" Type="http://schemas.openxmlformats.org/officeDocument/2006/relationships/oleObject" Target="../embeddings/oleObject244.bin"/><Relationship Id="rId5" Type="http://schemas.openxmlformats.org/officeDocument/2006/relationships/oleObject" Target="../embeddings/oleObject241.bin"/><Relationship Id="rId15" Type="http://schemas.openxmlformats.org/officeDocument/2006/relationships/oleObject" Target="../embeddings/oleObject246.bin"/><Relationship Id="rId10" Type="http://schemas.openxmlformats.org/officeDocument/2006/relationships/image" Target="../media/image228.wmf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243.bin"/><Relationship Id="rId14" Type="http://schemas.openxmlformats.org/officeDocument/2006/relationships/image" Target="../media/image23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9.bin"/><Relationship Id="rId18" Type="http://schemas.openxmlformats.org/officeDocument/2006/relationships/oleObject" Target="../embeddings/oleObject22.bin"/><Relationship Id="rId26" Type="http://schemas.openxmlformats.org/officeDocument/2006/relationships/image" Target="../media/image23.wmf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7.wmf"/><Relationship Id="rId17" Type="http://schemas.openxmlformats.org/officeDocument/2006/relationships/image" Target="../media/image19.wmf"/><Relationship Id="rId25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1.bin"/><Relationship Id="rId20" Type="http://schemas.openxmlformats.org/officeDocument/2006/relationships/image" Target="../media/image20.wmf"/><Relationship Id="rId29" Type="http://schemas.openxmlformats.org/officeDocument/2006/relationships/oleObject" Target="../embeddings/oleObject28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8.bin"/><Relationship Id="rId24" Type="http://schemas.openxmlformats.org/officeDocument/2006/relationships/image" Target="../media/image22.wmf"/><Relationship Id="rId32" Type="http://schemas.openxmlformats.org/officeDocument/2006/relationships/image" Target="../media/image26.wmf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5.bin"/><Relationship Id="rId28" Type="http://schemas.openxmlformats.org/officeDocument/2006/relationships/image" Target="../media/image24.wmf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23.bin"/><Relationship Id="rId31" Type="http://schemas.openxmlformats.org/officeDocument/2006/relationships/oleObject" Target="../embeddings/oleObject29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8.wmf"/><Relationship Id="rId22" Type="http://schemas.openxmlformats.org/officeDocument/2006/relationships/image" Target="../media/image21.wmf"/><Relationship Id="rId27" Type="http://schemas.openxmlformats.org/officeDocument/2006/relationships/oleObject" Target="../embeddings/oleObject27.bin"/><Relationship Id="rId30" Type="http://schemas.openxmlformats.org/officeDocument/2006/relationships/image" Target="../media/image25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0.bin"/><Relationship Id="rId13" Type="http://schemas.openxmlformats.org/officeDocument/2006/relationships/image" Target="../media/image237.wmf"/><Relationship Id="rId18" Type="http://schemas.openxmlformats.org/officeDocument/2006/relationships/oleObject" Target="../embeddings/oleObject255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241.wmf"/><Relationship Id="rId7" Type="http://schemas.openxmlformats.org/officeDocument/2006/relationships/image" Target="../media/image234.wmf"/><Relationship Id="rId12" Type="http://schemas.openxmlformats.org/officeDocument/2006/relationships/oleObject" Target="../embeddings/oleObject252.bin"/><Relationship Id="rId17" Type="http://schemas.openxmlformats.org/officeDocument/2006/relationships/image" Target="../media/image239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254.bin"/><Relationship Id="rId20" Type="http://schemas.openxmlformats.org/officeDocument/2006/relationships/oleObject" Target="../embeddings/oleObject256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49.bin"/><Relationship Id="rId11" Type="http://schemas.openxmlformats.org/officeDocument/2006/relationships/image" Target="../media/image236.wmf"/><Relationship Id="rId5" Type="http://schemas.openxmlformats.org/officeDocument/2006/relationships/image" Target="../media/image233.wmf"/><Relationship Id="rId15" Type="http://schemas.openxmlformats.org/officeDocument/2006/relationships/image" Target="../media/image238.wmf"/><Relationship Id="rId10" Type="http://schemas.openxmlformats.org/officeDocument/2006/relationships/oleObject" Target="../embeddings/oleObject251.bin"/><Relationship Id="rId19" Type="http://schemas.openxmlformats.org/officeDocument/2006/relationships/image" Target="../media/image240.wmf"/><Relationship Id="rId4" Type="http://schemas.openxmlformats.org/officeDocument/2006/relationships/oleObject" Target="../embeddings/oleObject248.bin"/><Relationship Id="rId9" Type="http://schemas.openxmlformats.org/officeDocument/2006/relationships/image" Target="../media/image235.wmf"/><Relationship Id="rId14" Type="http://schemas.openxmlformats.org/officeDocument/2006/relationships/oleObject" Target="../embeddings/oleObject25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wmf"/><Relationship Id="rId13" Type="http://schemas.openxmlformats.org/officeDocument/2006/relationships/oleObject" Target="../embeddings/oleObject262.bin"/><Relationship Id="rId18" Type="http://schemas.openxmlformats.org/officeDocument/2006/relationships/image" Target="../media/image249.wmf"/><Relationship Id="rId26" Type="http://schemas.openxmlformats.org/officeDocument/2006/relationships/oleObject" Target="../embeddings/oleObject269.bin"/><Relationship Id="rId3" Type="http://schemas.openxmlformats.org/officeDocument/2006/relationships/oleObject" Target="../embeddings/oleObject257.bin"/><Relationship Id="rId21" Type="http://schemas.openxmlformats.org/officeDocument/2006/relationships/image" Target="../media/image250.wmf"/><Relationship Id="rId7" Type="http://schemas.openxmlformats.org/officeDocument/2006/relationships/oleObject" Target="../embeddings/oleObject259.bin"/><Relationship Id="rId12" Type="http://schemas.openxmlformats.org/officeDocument/2006/relationships/image" Target="../media/image246.wmf"/><Relationship Id="rId17" Type="http://schemas.openxmlformats.org/officeDocument/2006/relationships/oleObject" Target="../embeddings/oleObject264.bin"/><Relationship Id="rId25" Type="http://schemas.openxmlformats.org/officeDocument/2006/relationships/image" Target="../media/image252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48.wmf"/><Relationship Id="rId20" Type="http://schemas.openxmlformats.org/officeDocument/2006/relationships/oleObject" Target="../embeddings/oleObject266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43.wmf"/><Relationship Id="rId11" Type="http://schemas.openxmlformats.org/officeDocument/2006/relationships/oleObject" Target="../embeddings/oleObject261.bin"/><Relationship Id="rId24" Type="http://schemas.openxmlformats.org/officeDocument/2006/relationships/oleObject" Target="../embeddings/oleObject268.bin"/><Relationship Id="rId5" Type="http://schemas.openxmlformats.org/officeDocument/2006/relationships/oleObject" Target="../embeddings/oleObject258.bin"/><Relationship Id="rId15" Type="http://schemas.openxmlformats.org/officeDocument/2006/relationships/oleObject" Target="../embeddings/oleObject263.bin"/><Relationship Id="rId23" Type="http://schemas.openxmlformats.org/officeDocument/2006/relationships/image" Target="../media/image251.wmf"/><Relationship Id="rId10" Type="http://schemas.openxmlformats.org/officeDocument/2006/relationships/image" Target="../media/image245.wmf"/><Relationship Id="rId19" Type="http://schemas.openxmlformats.org/officeDocument/2006/relationships/oleObject" Target="../embeddings/oleObject265.bin"/><Relationship Id="rId4" Type="http://schemas.openxmlformats.org/officeDocument/2006/relationships/image" Target="../media/image242.wmf"/><Relationship Id="rId9" Type="http://schemas.openxmlformats.org/officeDocument/2006/relationships/oleObject" Target="../embeddings/oleObject260.bin"/><Relationship Id="rId14" Type="http://schemas.openxmlformats.org/officeDocument/2006/relationships/image" Target="../media/image247.wmf"/><Relationship Id="rId22" Type="http://schemas.openxmlformats.org/officeDocument/2006/relationships/oleObject" Target="../embeddings/oleObject267.bin"/><Relationship Id="rId27" Type="http://schemas.openxmlformats.org/officeDocument/2006/relationships/image" Target="../media/image25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wmf"/><Relationship Id="rId13" Type="http://schemas.openxmlformats.org/officeDocument/2006/relationships/oleObject" Target="../embeddings/oleObject275.bin"/><Relationship Id="rId18" Type="http://schemas.openxmlformats.org/officeDocument/2006/relationships/image" Target="../media/image261.wmf"/><Relationship Id="rId3" Type="http://schemas.openxmlformats.org/officeDocument/2006/relationships/oleObject" Target="../embeddings/oleObject270.bin"/><Relationship Id="rId21" Type="http://schemas.openxmlformats.org/officeDocument/2006/relationships/oleObject" Target="../embeddings/oleObject279.bin"/><Relationship Id="rId7" Type="http://schemas.openxmlformats.org/officeDocument/2006/relationships/oleObject" Target="../embeddings/oleObject272.bin"/><Relationship Id="rId12" Type="http://schemas.openxmlformats.org/officeDocument/2006/relationships/image" Target="../media/image258.wmf"/><Relationship Id="rId17" Type="http://schemas.openxmlformats.org/officeDocument/2006/relationships/oleObject" Target="../embeddings/oleObject277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60.wmf"/><Relationship Id="rId20" Type="http://schemas.openxmlformats.org/officeDocument/2006/relationships/image" Target="../media/image262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55.wmf"/><Relationship Id="rId11" Type="http://schemas.openxmlformats.org/officeDocument/2006/relationships/oleObject" Target="../embeddings/oleObject274.bin"/><Relationship Id="rId5" Type="http://schemas.openxmlformats.org/officeDocument/2006/relationships/oleObject" Target="../embeddings/oleObject271.bin"/><Relationship Id="rId15" Type="http://schemas.openxmlformats.org/officeDocument/2006/relationships/oleObject" Target="../embeddings/oleObject276.bin"/><Relationship Id="rId10" Type="http://schemas.openxmlformats.org/officeDocument/2006/relationships/image" Target="../media/image257.wmf"/><Relationship Id="rId19" Type="http://schemas.openxmlformats.org/officeDocument/2006/relationships/oleObject" Target="../embeddings/oleObject278.bin"/><Relationship Id="rId4" Type="http://schemas.openxmlformats.org/officeDocument/2006/relationships/image" Target="../media/image254.wmf"/><Relationship Id="rId9" Type="http://schemas.openxmlformats.org/officeDocument/2006/relationships/oleObject" Target="../embeddings/oleObject273.bin"/><Relationship Id="rId14" Type="http://schemas.openxmlformats.org/officeDocument/2006/relationships/image" Target="../media/image259.wmf"/><Relationship Id="rId22" Type="http://schemas.openxmlformats.org/officeDocument/2006/relationships/image" Target="../media/image26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65.wmf"/><Relationship Id="rId5" Type="http://schemas.openxmlformats.org/officeDocument/2006/relationships/oleObject" Target="../embeddings/oleObject281.bin"/><Relationship Id="rId4" Type="http://schemas.openxmlformats.org/officeDocument/2006/relationships/image" Target="../media/image26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wmf"/><Relationship Id="rId3" Type="http://schemas.openxmlformats.org/officeDocument/2006/relationships/oleObject" Target="../embeddings/oleObject282.bin"/><Relationship Id="rId7" Type="http://schemas.openxmlformats.org/officeDocument/2006/relationships/oleObject" Target="../embeddings/oleObject2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67.wmf"/><Relationship Id="rId5" Type="http://schemas.openxmlformats.org/officeDocument/2006/relationships/oleObject" Target="../embeddings/oleObject283.bin"/><Relationship Id="rId10" Type="http://schemas.openxmlformats.org/officeDocument/2006/relationships/image" Target="../media/image269.wmf"/><Relationship Id="rId4" Type="http://schemas.openxmlformats.org/officeDocument/2006/relationships/image" Target="../media/image266.wmf"/><Relationship Id="rId9" Type="http://schemas.openxmlformats.org/officeDocument/2006/relationships/oleObject" Target="../embeddings/oleObject285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wmf"/><Relationship Id="rId3" Type="http://schemas.openxmlformats.org/officeDocument/2006/relationships/oleObject" Target="../embeddings/oleObject286.bin"/><Relationship Id="rId7" Type="http://schemas.openxmlformats.org/officeDocument/2006/relationships/oleObject" Target="../embeddings/oleObject28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71.wmf"/><Relationship Id="rId5" Type="http://schemas.openxmlformats.org/officeDocument/2006/relationships/oleObject" Target="../embeddings/oleObject287.bin"/><Relationship Id="rId4" Type="http://schemas.openxmlformats.org/officeDocument/2006/relationships/image" Target="../media/image270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wmf"/><Relationship Id="rId3" Type="http://schemas.openxmlformats.org/officeDocument/2006/relationships/oleObject" Target="../embeddings/oleObject289.bin"/><Relationship Id="rId7" Type="http://schemas.openxmlformats.org/officeDocument/2006/relationships/oleObject" Target="../embeddings/oleObject2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74.wmf"/><Relationship Id="rId5" Type="http://schemas.openxmlformats.org/officeDocument/2006/relationships/oleObject" Target="../embeddings/oleObject290.bin"/><Relationship Id="rId4" Type="http://schemas.openxmlformats.org/officeDocument/2006/relationships/image" Target="../media/image27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3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49.e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6.e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8.emf"/><Relationship Id="rId20" Type="http://schemas.openxmlformats.org/officeDocument/2006/relationships/image" Target="../media/image50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52.wmf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42.e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47.wmf"/><Relationship Id="rId22" Type="http://schemas.openxmlformats.org/officeDocument/2006/relationships/image" Target="../media/image5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59.wmf"/><Relationship Id="rId26" Type="http://schemas.openxmlformats.org/officeDocument/2006/relationships/image" Target="../media/image63.wmf"/><Relationship Id="rId3" Type="http://schemas.openxmlformats.org/officeDocument/2006/relationships/oleObject" Target="../embeddings/oleObject56.bin"/><Relationship Id="rId21" Type="http://schemas.openxmlformats.org/officeDocument/2006/relationships/oleObject" Target="../embeddings/oleObject65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63.bin"/><Relationship Id="rId25" Type="http://schemas.openxmlformats.org/officeDocument/2006/relationships/oleObject" Target="../embeddings/oleObject6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8.wmf"/><Relationship Id="rId20" Type="http://schemas.openxmlformats.org/officeDocument/2006/relationships/image" Target="../media/image6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60.bin"/><Relationship Id="rId24" Type="http://schemas.openxmlformats.org/officeDocument/2006/relationships/image" Target="../media/image62.wmf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23" Type="http://schemas.openxmlformats.org/officeDocument/2006/relationships/oleObject" Target="../embeddings/oleObject66.bin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64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57.wmf"/><Relationship Id="rId22" Type="http://schemas.openxmlformats.org/officeDocument/2006/relationships/image" Target="../media/image6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6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80.bin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7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Oval 4"/>
          <p:cNvSpPr>
            <a:spLocks noChangeAspect="1" noChangeArrowheads="1"/>
          </p:cNvSpPr>
          <p:nvPr/>
        </p:nvSpPr>
        <p:spPr bwMode="auto">
          <a:xfrm>
            <a:off x="2035047" y="2000251"/>
            <a:ext cx="414337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2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562544" y="1986457"/>
            <a:ext cx="4318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逆矩阵的定义与唯一性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37222" name="Oval 6"/>
          <p:cNvSpPr>
            <a:spLocks noChangeAspect="1" noChangeArrowheads="1"/>
          </p:cNvSpPr>
          <p:nvPr/>
        </p:nvSpPr>
        <p:spPr bwMode="auto">
          <a:xfrm>
            <a:off x="2035047" y="261620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3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6154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第</a:t>
            </a:r>
            <a:r>
              <a:rPr lang="zh-CN" altLang="en-US" sz="3600" dirty="0">
                <a:solidFill>
                  <a:srgbClr val="FFFF00"/>
                </a:solidFill>
                <a:ea typeface="华文行楷" pitchFamily="2" charset="-122"/>
              </a:rPr>
              <a:t>五</a:t>
            </a: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节 逆矩阵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2562544" y="2570490"/>
            <a:ext cx="48856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矩阵可逆的判定定理及其求法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7" name="Oval 6"/>
          <p:cNvSpPr>
            <a:spLocks noChangeAspect="1" noChangeArrowheads="1"/>
          </p:cNvSpPr>
          <p:nvPr/>
        </p:nvSpPr>
        <p:spPr bwMode="auto">
          <a:xfrm>
            <a:off x="2035047" y="3224216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4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2643174" y="3173277"/>
            <a:ext cx="41568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运算规律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9" name="Oval 4"/>
          <p:cNvSpPr>
            <a:spLocks noChangeAspect="1" noChangeArrowheads="1"/>
          </p:cNvSpPr>
          <p:nvPr/>
        </p:nvSpPr>
        <p:spPr bwMode="auto">
          <a:xfrm>
            <a:off x="2035047" y="1389063"/>
            <a:ext cx="414337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1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562544" y="1352886"/>
            <a:ext cx="4318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概念的引入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1" name="Oval 6"/>
          <p:cNvSpPr>
            <a:spLocks noChangeAspect="1" noChangeArrowheads="1"/>
          </p:cNvSpPr>
          <p:nvPr/>
        </p:nvSpPr>
        <p:spPr bwMode="auto">
          <a:xfrm>
            <a:off x="2071670" y="385762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5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2643174" y="3786190"/>
            <a:ext cx="41568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逆矩阵的应用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8601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0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201762"/>
              </p:ext>
            </p:extLst>
          </p:nvPr>
        </p:nvGraphicFramePr>
        <p:xfrm>
          <a:off x="1143000" y="685800"/>
          <a:ext cx="3398837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0" name="Equation" r:id="rId3" imgW="1473200" imgH="457200" progId="Equation.3">
                  <p:embed/>
                </p:oleObj>
              </mc:Choice>
              <mc:Fallback>
                <p:oleObj name="Equation" r:id="rId3" imgW="1473200" imgH="45720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685800"/>
                        <a:ext cx="3398837" cy="1058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982827"/>
              </p:ext>
            </p:extLst>
          </p:nvPr>
        </p:nvGraphicFramePr>
        <p:xfrm>
          <a:off x="4876800" y="688975"/>
          <a:ext cx="319405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1" name="Equation" r:id="rId5" imgW="1384300" imgH="457200" progId="Equation.3">
                  <p:embed/>
                </p:oleObj>
              </mc:Choice>
              <mc:Fallback>
                <p:oleObj name="Equation" r:id="rId5" imgW="1384300" imgH="457200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688975"/>
                        <a:ext cx="3194050" cy="1058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591373"/>
              </p:ext>
            </p:extLst>
          </p:nvPr>
        </p:nvGraphicFramePr>
        <p:xfrm>
          <a:off x="1157287" y="1909762"/>
          <a:ext cx="31210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2" name="Equation" r:id="rId7" imgW="1333500" imgH="457200" progId="Equation.3">
                  <p:embed/>
                </p:oleObj>
              </mc:Choice>
              <mc:Fallback>
                <p:oleObj name="Equation" r:id="rId7" imgW="1333500" imgH="457200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7" y="1909762"/>
                        <a:ext cx="3121025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431463"/>
              </p:ext>
            </p:extLst>
          </p:nvPr>
        </p:nvGraphicFramePr>
        <p:xfrm>
          <a:off x="4879975" y="1912937"/>
          <a:ext cx="3240087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3" name="Equation" r:id="rId9" imgW="1384300" imgH="457200" progId="Equation.3">
                  <p:embed/>
                </p:oleObj>
              </mc:Choice>
              <mc:Fallback>
                <p:oleObj name="Equation" r:id="rId9" imgW="1384300" imgH="457200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975" y="1912937"/>
                        <a:ext cx="3240087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549944"/>
              </p:ext>
            </p:extLst>
          </p:nvPr>
        </p:nvGraphicFramePr>
        <p:xfrm>
          <a:off x="1149350" y="3071812"/>
          <a:ext cx="3417887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4" name="Equation" r:id="rId11" imgW="1460500" imgH="457200" progId="Equation.3">
                  <p:embed/>
                </p:oleObj>
              </mc:Choice>
              <mc:Fallback>
                <p:oleObj name="Equation" r:id="rId11" imgW="1460500" imgH="45720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3071812"/>
                        <a:ext cx="3417887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23" name="Text Box 15"/>
          <p:cNvSpPr txBox="1">
            <a:spLocks noChangeArrowheads="1"/>
          </p:cNvSpPr>
          <p:nvPr/>
        </p:nvSpPr>
        <p:spPr bwMode="auto">
          <a:xfrm>
            <a:off x="447675" y="3917950"/>
            <a:ext cx="1171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所以</a:t>
            </a:r>
          </a:p>
        </p:txBody>
      </p:sp>
      <p:graphicFrame>
        <p:nvGraphicFramePr>
          <p:cNvPr id="171024" name="Object 16"/>
          <p:cNvGraphicFramePr>
            <a:graphicFrameLocks noChangeAspect="1"/>
          </p:cNvGraphicFramePr>
          <p:nvPr/>
        </p:nvGraphicFramePr>
        <p:xfrm>
          <a:off x="595313" y="3995738"/>
          <a:ext cx="7431087" cy="166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5" name="Equation" r:id="rId13" imgW="3175000" imgH="711200" progId="Equation.DSMT4">
                  <p:embed/>
                </p:oleObj>
              </mc:Choice>
              <mc:Fallback>
                <p:oleObj name="Equation" r:id="rId13" imgW="3175000" imgH="7112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3995738"/>
                        <a:ext cx="7431087" cy="166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26" name="Text Box 18"/>
          <p:cNvSpPr txBox="1">
            <a:spLocks noChangeArrowheads="1"/>
          </p:cNvSpPr>
          <p:nvPr/>
        </p:nvSpPr>
        <p:spPr bwMode="auto">
          <a:xfrm>
            <a:off x="567232" y="5734050"/>
            <a:ext cx="59298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注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：用伴随矩阵法求逆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阵容易出错。</a:t>
            </a:r>
            <a:endParaRPr lang="zh-CN" altLang="en-US" sz="28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WordArt 45"/>
          <p:cNvSpPr>
            <a:spLocks noChangeArrowheads="1" noChangeShapeType="1" noTextEdit="1"/>
          </p:cNvSpPr>
          <p:nvPr/>
        </p:nvSpPr>
        <p:spPr bwMode="auto">
          <a:xfrm>
            <a:off x="60324" y="123824"/>
            <a:ext cx="519747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三、矩阵可逆的判别定理及其求法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9165103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23" grpId="0"/>
      <p:bldP spid="1710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53" name="Text Box 21"/>
          <p:cNvSpPr txBox="1">
            <a:spLocks noChangeArrowheads="1"/>
          </p:cNvSpPr>
          <p:nvPr/>
        </p:nvSpPr>
        <p:spPr bwMode="auto">
          <a:xfrm>
            <a:off x="488931" y="967410"/>
            <a:ext cx="13684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推论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grpSp>
        <p:nvGrpSpPr>
          <p:cNvPr id="172054" name="Group 22"/>
          <p:cNvGrpSpPr>
            <a:grpSpLocks/>
          </p:cNvGrpSpPr>
          <p:nvPr/>
        </p:nvGrpSpPr>
        <p:grpSpPr bwMode="auto">
          <a:xfrm>
            <a:off x="1908175" y="1019816"/>
            <a:ext cx="4114800" cy="519112"/>
            <a:chOff x="1338" y="3748"/>
            <a:chExt cx="2592" cy="327"/>
          </a:xfrm>
        </p:grpSpPr>
        <p:sp>
          <p:nvSpPr>
            <p:cNvPr id="172055" name="Rectangle 23"/>
            <p:cNvSpPr>
              <a:spLocks noChangeArrowheads="1"/>
            </p:cNvSpPr>
            <p:nvPr/>
          </p:nvSpPr>
          <p:spPr bwMode="auto">
            <a:xfrm>
              <a:off x="1338" y="3748"/>
              <a:ext cx="18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dirty="0"/>
                <a:t>方阵  不可逆</a:t>
              </a:r>
            </a:p>
          </p:txBody>
        </p:sp>
        <p:graphicFrame>
          <p:nvGraphicFramePr>
            <p:cNvPr id="172056" name="Object 24"/>
            <p:cNvGraphicFramePr>
              <a:graphicFrameLocks noChangeAspect="1"/>
            </p:cNvGraphicFramePr>
            <p:nvPr/>
          </p:nvGraphicFramePr>
          <p:xfrm>
            <a:off x="1866" y="3822"/>
            <a:ext cx="18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2" name="Equation" r:id="rId3" imgW="291973" imgH="304668" progId="Equation.3">
                    <p:embed/>
                  </p:oleObj>
                </mc:Choice>
                <mc:Fallback>
                  <p:oleObj name="Equation" r:id="rId3" imgW="291973" imgH="304668" progId="Equation.3">
                    <p:embed/>
                    <p:pic>
                      <p:nvPicPr>
                        <p:cNvPr id="0" name="Picture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6" y="3822"/>
                          <a:ext cx="183" cy="1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057" name="Object 25"/>
            <p:cNvGraphicFramePr>
              <a:graphicFrameLocks noChangeAspect="1"/>
            </p:cNvGraphicFramePr>
            <p:nvPr/>
          </p:nvGraphicFramePr>
          <p:xfrm>
            <a:off x="2814" y="3782"/>
            <a:ext cx="1116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3" name="Equation" r:id="rId5" imgW="787058" imgH="177723" progId="Equation.3">
                    <p:embed/>
                  </p:oleObj>
                </mc:Choice>
                <mc:Fallback>
                  <p:oleObj name="Equation" r:id="rId5" imgW="787058" imgH="177723" progId="Equation.3">
                    <p:embed/>
                    <p:pic>
                      <p:nvPicPr>
                        <p:cNvPr id="0" name="Picture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4" y="3782"/>
                          <a:ext cx="1116" cy="2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2062" name="Text Box 30"/>
          <p:cNvSpPr txBox="1">
            <a:spLocks noChangeArrowheads="1"/>
          </p:cNvSpPr>
          <p:nvPr/>
        </p:nvSpPr>
        <p:spPr bwMode="auto">
          <a:xfrm>
            <a:off x="571472" y="1597081"/>
            <a:ext cx="10001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Clr>
                <a:schemeClr val="hlink"/>
              </a:buClr>
            </a:pPr>
            <a:r>
              <a:rPr kumimoji="1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定义</a:t>
            </a:r>
            <a:endParaRPr kumimoji="1" lang="zh-CN" altLang="en-US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grpSp>
        <p:nvGrpSpPr>
          <p:cNvPr id="172063" name="Group 31"/>
          <p:cNvGrpSpPr>
            <a:grpSpLocks/>
          </p:cNvGrpSpPr>
          <p:nvPr/>
        </p:nvGrpSpPr>
        <p:grpSpPr bwMode="auto">
          <a:xfrm>
            <a:off x="2000232" y="1610352"/>
            <a:ext cx="5903911" cy="584201"/>
            <a:chOff x="872" y="723"/>
            <a:chExt cx="3719" cy="368"/>
          </a:xfrm>
        </p:grpSpPr>
        <p:sp>
          <p:nvSpPr>
            <p:cNvPr id="172065" name="Text Box 33"/>
            <p:cNvSpPr txBox="1">
              <a:spLocks noChangeArrowheads="1"/>
            </p:cNvSpPr>
            <p:nvPr/>
          </p:nvSpPr>
          <p:spPr bwMode="auto">
            <a:xfrm>
              <a:off x="872" y="723"/>
              <a:ext cx="371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当            </a:t>
              </a:r>
              <a:r>
                <a:rPr lang="zh-CN" altLang="en-US" dirty="0"/>
                <a:t>时，称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zh-CN" altLang="en-US" dirty="0"/>
                <a:t>为</a:t>
              </a:r>
              <a:r>
                <a:rPr lang="zh-CN" altLang="en-US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奇异矩阵</a:t>
              </a:r>
              <a:r>
                <a:rPr lang="zh-CN" altLang="en-US" dirty="0"/>
                <a:t>；</a:t>
              </a:r>
            </a:p>
          </p:txBody>
        </p:sp>
        <p:graphicFrame>
          <p:nvGraphicFramePr>
            <p:cNvPr id="172064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7016529"/>
                </p:ext>
              </p:extLst>
            </p:nvPr>
          </p:nvGraphicFramePr>
          <p:xfrm>
            <a:off x="1203" y="775"/>
            <a:ext cx="835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4" name="Equation" r:id="rId7" imgW="596641" imgH="177723" progId="Equation.3">
                    <p:embed/>
                  </p:oleObj>
                </mc:Choice>
                <mc:Fallback>
                  <p:oleObj name="Equation" r:id="rId7" imgW="596641" imgH="177723" progId="Equation.3">
                    <p:embed/>
                    <p:pic>
                      <p:nvPicPr>
                        <p:cNvPr id="0" name="Picture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3" y="775"/>
                          <a:ext cx="835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2066" name="Group 34"/>
          <p:cNvGrpSpPr>
            <a:grpSpLocks/>
          </p:cNvGrpSpPr>
          <p:nvPr/>
        </p:nvGrpSpPr>
        <p:grpSpPr bwMode="auto">
          <a:xfrm>
            <a:off x="2000232" y="2110418"/>
            <a:ext cx="6427786" cy="584201"/>
            <a:chOff x="1020" y="1797"/>
            <a:chExt cx="4049" cy="368"/>
          </a:xfrm>
        </p:grpSpPr>
        <p:graphicFrame>
          <p:nvGraphicFramePr>
            <p:cNvPr id="172067" name="Object 35"/>
            <p:cNvGraphicFramePr>
              <a:graphicFrameLocks noChangeAspect="1"/>
            </p:cNvGraphicFramePr>
            <p:nvPr/>
          </p:nvGraphicFramePr>
          <p:xfrm>
            <a:off x="1351" y="1850"/>
            <a:ext cx="835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5" name="Equation" r:id="rId9" imgW="596641" imgH="177723" progId="Equation.3">
                    <p:embed/>
                  </p:oleObj>
                </mc:Choice>
                <mc:Fallback>
                  <p:oleObj name="Equation" r:id="rId9" imgW="596641" imgH="177723" progId="Equation.3">
                    <p:embed/>
                    <p:pic>
                      <p:nvPicPr>
                        <p:cNvPr id="0" name="Picture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1" y="1850"/>
                          <a:ext cx="835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2068" name="Text Box 36"/>
            <p:cNvSpPr txBox="1">
              <a:spLocks noChangeArrowheads="1"/>
            </p:cNvSpPr>
            <p:nvPr/>
          </p:nvSpPr>
          <p:spPr bwMode="auto">
            <a:xfrm>
              <a:off x="1020" y="1797"/>
              <a:ext cx="404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当            时</a:t>
              </a:r>
              <a:r>
                <a:rPr lang="zh-CN" altLang="en-US" dirty="0"/>
                <a:t>，称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zh-CN" altLang="en-US" dirty="0"/>
                <a:t>为</a:t>
              </a:r>
              <a:r>
                <a:rPr lang="zh-CN" altLang="en-US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非奇异矩阵</a:t>
              </a:r>
              <a:r>
                <a:rPr lang="zh-CN" altLang="en-US" dirty="0"/>
                <a:t>；</a:t>
              </a:r>
            </a:p>
          </p:txBody>
        </p:sp>
      </p:grpSp>
      <p:sp>
        <p:nvSpPr>
          <p:cNvPr id="172069" name="Text Box 37"/>
          <p:cNvSpPr txBox="1">
            <a:spLocks noChangeArrowheads="1"/>
          </p:cNvSpPr>
          <p:nvPr/>
        </p:nvSpPr>
        <p:spPr bwMode="auto">
          <a:xfrm>
            <a:off x="642910" y="2753360"/>
            <a:ext cx="8275022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所以矩阵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zh-CN" altLang="en-US" dirty="0"/>
              <a:t>可逆的充要条件是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zh-CN" altLang="en-US" dirty="0"/>
              <a:t>为非奇异矩阵</a:t>
            </a:r>
            <a:r>
              <a:rPr lang="en-US" altLang="zh-CN" dirty="0"/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矩阵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</a:rPr>
              <a:t>不</a:t>
            </a:r>
            <a:r>
              <a:rPr lang="zh-CN" altLang="en-US" dirty="0"/>
              <a:t>可逆的充要条件是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zh-CN" altLang="en-US" dirty="0"/>
              <a:t>为奇异矩阵</a:t>
            </a:r>
            <a:r>
              <a:rPr lang="en-US" altLang="zh-CN" dirty="0"/>
              <a:t>.</a:t>
            </a:r>
          </a:p>
        </p:txBody>
      </p:sp>
      <p:sp>
        <p:nvSpPr>
          <p:cNvPr id="30" name="WordArt 45"/>
          <p:cNvSpPr>
            <a:spLocks noChangeArrowheads="1" noChangeShapeType="1" noTextEdit="1"/>
          </p:cNvSpPr>
          <p:nvPr/>
        </p:nvSpPr>
        <p:spPr bwMode="auto">
          <a:xfrm>
            <a:off x="60324" y="123824"/>
            <a:ext cx="519747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三、矩阵可逆的判别定理及其求法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2459534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62" grpId="0"/>
      <p:bldP spid="17206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65" name="Text Box 41"/>
          <p:cNvSpPr txBox="1">
            <a:spLocks noChangeArrowheads="1"/>
          </p:cNvSpPr>
          <p:nvPr/>
        </p:nvSpPr>
        <p:spPr bwMode="auto">
          <a:xfrm>
            <a:off x="1571604" y="3865576"/>
            <a:ext cx="1820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同理可证</a:t>
            </a:r>
          </a:p>
        </p:txBody>
      </p:sp>
      <p:graphicFrame>
        <p:nvGraphicFramePr>
          <p:cNvPr id="5226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717494"/>
              </p:ext>
            </p:extLst>
          </p:nvPr>
        </p:nvGraphicFramePr>
        <p:xfrm>
          <a:off x="3676614" y="3929066"/>
          <a:ext cx="13366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4" name="Equation" r:id="rId3" imgW="533169" imgH="190417" progId="Equation.3">
                  <p:embed/>
                </p:oleObj>
              </mc:Choice>
              <mc:Fallback>
                <p:oleObj name="Equation" r:id="rId3" imgW="533169" imgH="190417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14" y="3929066"/>
                        <a:ext cx="133667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67" name="Group 43"/>
          <p:cNvGrpSpPr>
            <a:grpSpLocks/>
          </p:cNvGrpSpPr>
          <p:nvPr/>
        </p:nvGrpSpPr>
        <p:grpSpPr bwMode="auto">
          <a:xfrm>
            <a:off x="357158" y="4714884"/>
            <a:ext cx="8482013" cy="1077913"/>
            <a:chOff x="431" y="1221"/>
            <a:chExt cx="5343" cy="679"/>
          </a:xfrm>
        </p:grpSpPr>
        <p:sp>
          <p:nvSpPr>
            <p:cNvPr id="52268" name="Text Box 44"/>
            <p:cNvSpPr txBox="1">
              <a:spLocks noChangeArrowheads="1"/>
            </p:cNvSpPr>
            <p:nvPr/>
          </p:nvSpPr>
          <p:spPr bwMode="auto">
            <a:xfrm>
              <a:off x="431" y="1221"/>
              <a:ext cx="5343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hlink"/>
                  </a:solidFill>
                  <a:latin typeface="华文楷体" pitchFamily="2" charset="-122"/>
                  <a:ea typeface="华文楷体" pitchFamily="2" charset="-122"/>
                </a:rPr>
                <a:t>注意</a:t>
              </a:r>
              <a:r>
                <a:rPr lang="zh-CN" altLang="en-US" dirty="0">
                  <a:latin typeface="华文楷体" pitchFamily="2" charset="-122"/>
                  <a:ea typeface="华文楷体" pitchFamily="2" charset="-122"/>
                </a:rPr>
                <a:t>：以后判断</a:t>
              </a:r>
              <a:r>
                <a:rPr lang="en-US" altLang="zh-CN" i="1" dirty="0"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dirty="0">
                  <a:latin typeface="华文楷体" pitchFamily="2" charset="-122"/>
                  <a:ea typeface="华文楷体" pitchFamily="2" charset="-122"/>
                </a:rPr>
                <a:t>是否为</a:t>
              </a:r>
              <a:r>
                <a:rPr lang="en-US" altLang="zh-CN" i="1" dirty="0"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dirty="0">
                  <a:latin typeface="华文楷体" pitchFamily="2" charset="-122"/>
                  <a:ea typeface="华文楷体" pitchFamily="2" charset="-122"/>
                </a:rPr>
                <a:t>的逆矩阵，只需验证</a:t>
              </a:r>
            </a:p>
            <a:p>
              <a:r>
                <a:rPr lang="zh-CN" altLang="en-US" dirty="0">
                  <a:latin typeface="华文楷体" pitchFamily="2" charset="-122"/>
                  <a:ea typeface="华文楷体" pitchFamily="2" charset="-122"/>
                </a:rPr>
                <a:t>          </a:t>
              </a:r>
              <a:r>
                <a:rPr lang="zh-CN" altLang="en-US" dirty="0" smtClean="0">
                  <a:latin typeface="华文楷体" pitchFamily="2" charset="-122"/>
                  <a:ea typeface="华文楷体" pitchFamily="2" charset="-122"/>
                </a:rPr>
                <a:t>              和            中</a:t>
              </a:r>
              <a:r>
                <a:rPr lang="zh-CN" altLang="en-US" dirty="0">
                  <a:latin typeface="华文楷体" pitchFamily="2" charset="-122"/>
                  <a:ea typeface="华文楷体" pitchFamily="2" charset="-122"/>
                </a:rPr>
                <a:t>的一式即可。</a:t>
              </a:r>
            </a:p>
          </p:txBody>
        </p:sp>
        <p:graphicFrame>
          <p:nvGraphicFramePr>
            <p:cNvPr id="52269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5915381"/>
                </p:ext>
              </p:extLst>
            </p:nvPr>
          </p:nvGraphicFramePr>
          <p:xfrm>
            <a:off x="1234" y="1581"/>
            <a:ext cx="862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5" name="Equation" r:id="rId5" imgW="545626" imgH="164957" progId="Equation.3">
                    <p:embed/>
                  </p:oleObj>
                </mc:Choice>
                <mc:Fallback>
                  <p:oleObj name="Equation" r:id="rId5" imgW="545626" imgH="164957" progId="Equation.3">
                    <p:embed/>
                    <p:pic>
                      <p:nvPicPr>
                        <p:cNvPr id="0" name="Picture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4" y="1581"/>
                          <a:ext cx="862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70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0011821"/>
                </p:ext>
              </p:extLst>
            </p:nvPr>
          </p:nvGraphicFramePr>
          <p:xfrm>
            <a:off x="2289" y="1581"/>
            <a:ext cx="842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6" name="Equation" r:id="rId7" imgW="532937" imgH="164957" progId="Equation.3">
                    <p:embed/>
                  </p:oleObj>
                </mc:Choice>
                <mc:Fallback>
                  <p:oleObj name="Equation" r:id="rId7" imgW="532937" imgH="164957" progId="Equation.3">
                    <p:embed/>
                    <p:pic>
                      <p:nvPicPr>
                        <p:cNvPr id="0" name="Picture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9" y="1581"/>
                          <a:ext cx="842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WordArt 45"/>
          <p:cNvSpPr>
            <a:spLocks noChangeArrowheads="1" noChangeShapeType="1" noTextEdit="1"/>
          </p:cNvSpPr>
          <p:nvPr/>
        </p:nvSpPr>
        <p:spPr bwMode="auto">
          <a:xfrm>
            <a:off x="60324" y="123824"/>
            <a:ext cx="519747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三、矩阵可逆的判别定理及其求法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grpSp>
        <p:nvGrpSpPr>
          <p:cNvPr id="15" name="Group 38"/>
          <p:cNvGrpSpPr>
            <a:grpSpLocks/>
          </p:cNvGrpSpPr>
          <p:nvPr/>
        </p:nvGrpSpPr>
        <p:grpSpPr bwMode="auto">
          <a:xfrm>
            <a:off x="285720" y="973120"/>
            <a:ext cx="8325297" cy="1104900"/>
            <a:chOff x="755" y="1416"/>
            <a:chExt cx="4638" cy="696"/>
          </a:xfrm>
        </p:grpSpPr>
        <p:sp>
          <p:nvSpPr>
            <p:cNvPr id="16" name="Text Box 41"/>
            <p:cNvSpPr txBox="1">
              <a:spLocks noChangeArrowheads="1"/>
            </p:cNvSpPr>
            <p:nvPr/>
          </p:nvSpPr>
          <p:spPr bwMode="auto">
            <a:xfrm>
              <a:off x="1070" y="1433"/>
              <a:ext cx="4323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      </a:t>
              </a:r>
              <a:r>
                <a:rPr lang="zh-CN" altLang="en-US" dirty="0"/>
                <a:t>设</a:t>
              </a:r>
              <a:r>
                <a:rPr lang="en-US" altLang="zh-CN" i="1" dirty="0">
                  <a:latin typeface="Times New Roman" pitchFamily="18" charset="0"/>
                </a:rPr>
                <a:t>A,B</a:t>
              </a:r>
              <a:r>
                <a:rPr lang="zh-CN" altLang="en-US" dirty="0"/>
                <a:t>为同阶方阵，</a:t>
              </a:r>
              <a:r>
                <a:rPr lang="zh-CN" altLang="en-US" dirty="0" smtClean="0"/>
                <a:t>若            </a:t>
              </a:r>
              <a:r>
                <a:rPr lang="zh-CN" altLang="en-US" dirty="0"/>
                <a:t>，则</a:t>
              </a:r>
              <a:r>
                <a:rPr lang="zh-CN" altLang="en-US" dirty="0" smtClean="0"/>
                <a:t>方阵</a:t>
              </a:r>
              <a:endParaRPr lang="en-US" altLang="zh-CN" dirty="0" smtClean="0"/>
            </a:p>
            <a:p>
              <a:r>
                <a:rPr lang="en-US" altLang="zh-CN" i="1" dirty="0" smtClean="0">
                  <a:latin typeface="Times New Roman" pitchFamily="18" charset="0"/>
                </a:rPr>
                <a:t>       A,B</a:t>
              </a:r>
              <a:r>
                <a:rPr lang="zh-CN" altLang="en-US" dirty="0" smtClean="0"/>
                <a:t>都</a:t>
              </a:r>
              <a:r>
                <a:rPr lang="zh-CN" altLang="en-US" dirty="0"/>
                <a:t>可逆</a:t>
              </a:r>
              <a:r>
                <a:rPr lang="zh-CN" altLang="en-US" dirty="0" smtClean="0"/>
                <a:t>，且             ，  </a:t>
              </a:r>
              <a:endParaRPr lang="en-US" altLang="zh-CN" dirty="0"/>
            </a:p>
          </p:txBody>
        </p:sp>
        <p:sp>
          <p:nvSpPr>
            <p:cNvPr id="17" name="Text Box 39"/>
            <p:cNvSpPr txBox="1">
              <a:spLocks noChangeArrowheads="1"/>
            </p:cNvSpPr>
            <p:nvPr/>
          </p:nvSpPr>
          <p:spPr bwMode="auto">
            <a:xfrm>
              <a:off x="755" y="1416"/>
              <a:ext cx="67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dirty="0">
                  <a:solidFill>
                    <a:schemeClr val="accent1">
                      <a:lumMod val="50000"/>
                    </a:schemeClr>
                  </a:solidFill>
                  <a:latin typeface="黑体" pitchFamily="2" charset="-122"/>
                  <a:ea typeface="黑体" pitchFamily="2" charset="-122"/>
                </a:rPr>
                <a:t>推论</a:t>
              </a:r>
              <a:r>
                <a:rPr kumimoji="1" lang="en-US" altLang="zh-CN" dirty="0">
                  <a:solidFill>
                    <a:schemeClr val="accent1">
                      <a:lumMod val="50000"/>
                    </a:schemeClr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graphicFrame>
          <p:nvGraphicFramePr>
            <p:cNvPr id="18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0007397"/>
                </p:ext>
              </p:extLst>
            </p:nvPr>
          </p:nvGraphicFramePr>
          <p:xfrm>
            <a:off x="3020" y="1756"/>
            <a:ext cx="841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7" name="Equation" r:id="rId9" imgW="533169" imgH="190417" progId="Equation.3">
                    <p:embed/>
                  </p:oleObj>
                </mc:Choice>
                <mc:Fallback>
                  <p:oleObj name="Equation" r:id="rId9" imgW="533169" imgH="190417" progId="Equation.3">
                    <p:embed/>
                    <p:pic>
                      <p:nvPicPr>
                        <p:cNvPr id="0" name="Picture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0" y="1756"/>
                          <a:ext cx="841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8375670"/>
                </p:ext>
              </p:extLst>
            </p:nvPr>
          </p:nvGraphicFramePr>
          <p:xfrm>
            <a:off x="3660" y="1511"/>
            <a:ext cx="861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8" name="Equation" r:id="rId11" imgW="545626" imgH="164957" progId="Equation.DSMT4">
                    <p:embed/>
                  </p:oleObj>
                </mc:Choice>
                <mc:Fallback>
                  <p:oleObj name="Equation" r:id="rId11" imgW="545626" imgH="164957" progId="Equation.DSMT4">
                    <p:embed/>
                    <p:pic>
                      <p:nvPicPr>
                        <p:cNvPr id="0" name="Picture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0" y="1511"/>
                          <a:ext cx="861" cy="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7240748"/>
                </p:ext>
              </p:extLst>
            </p:nvPr>
          </p:nvGraphicFramePr>
          <p:xfrm>
            <a:off x="3985" y="1756"/>
            <a:ext cx="841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9" name="Equation" r:id="rId13" imgW="533169" imgH="190417" progId="Equation.3">
                    <p:embed/>
                  </p:oleObj>
                </mc:Choice>
                <mc:Fallback>
                  <p:oleObj name="Equation" r:id="rId13" imgW="533169" imgH="190417" progId="Equation.3">
                    <p:embed/>
                    <p:pic>
                      <p:nvPicPr>
                        <p:cNvPr id="0" name="Picture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5" y="1756"/>
                          <a:ext cx="841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 Box 44"/>
          <p:cNvSpPr txBox="1">
            <a:spLocks noChangeArrowheads="1"/>
          </p:cNvSpPr>
          <p:nvPr/>
        </p:nvSpPr>
        <p:spPr bwMode="auto">
          <a:xfrm>
            <a:off x="357158" y="2000240"/>
            <a:ext cx="1028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证明</a:t>
            </a:r>
          </a:p>
        </p:txBody>
      </p:sp>
      <p:graphicFrame>
        <p:nvGraphicFramePr>
          <p:cNvPr id="22" name="Object 45"/>
          <p:cNvGraphicFramePr>
            <a:graphicFrameLocks noChangeAspect="1"/>
          </p:cNvGraphicFramePr>
          <p:nvPr/>
        </p:nvGraphicFramePr>
        <p:xfrm>
          <a:off x="4987147" y="2143120"/>
          <a:ext cx="394176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0" name="Equation" r:id="rId15" imgW="1574800" imgH="203200" progId="Equation.3">
                  <p:embed/>
                </p:oleObj>
              </mc:Choice>
              <mc:Fallback>
                <p:oleObj name="Equation" r:id="rId15" imgW="1574800" imgH="203200" progId="Equation.3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147" y="2143120"/>
                        <a:ext cx="394176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46"/>
          <p:cNvGrpSpPr>
            <a:grpSpLocks/>
          </p:cNvGrpSpPr>
          <p:nvPr/>
        </p:nvGrpSpPr>
        <p:grpSpPr bwMode="auto">
          <a:xfrm>
            <a:off x="1570827" y="2071682"/>
            <a:ext cx="3487738" cy="584199"/>
            <a:chOff x="1552" y="2740"/>
            <a:chExt cx="2197" cy="368"/>
          </a:xfrm>
        </p:grpSpPr>
        <p:sp>
          <p:nvSpPr>
            <p:cNvPr id="24" name="Text Box 47"/>
            <p:cNvSpPr txBox="1">
              <a:spLocks noChangeArrowheads="1"/>
            </p:cNvSpPr>
            <p:nvPr/>
          </p:nvSpPr>
          <p:spPr bwMode="auto">
            <a:xfrm>
              <a:off x="1552" y="2740"/>
              <a:ext cx="219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因为           </a:t>
              </a:r>
              <a:r>
                <a:rPr lang="zh-CN" altLang="en-US" dirty="0"/>
                <a:t>，所以</a:t>
              </a:r>
            </a:p>
          </p:txBody>
        </p:sp>
        <p:graphicFrame>
          <p:nvGraphicFramePr>
            <p:cNvPr id="26" name="Object 48"/>
            <p:cNvGraphicFramePr>
              <a:graphicFrameLocks noChangeAspect="1"/>
            </p:cNvGraphicFramePr>
            <p:nvPr/>
          </p:nvGraphicFramePr>
          <p:xfrm>
            <a:off x="2085" y="2808"/>
            <a:ext cx="816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71" name="Equation" r:id="rId17" imgW="545626" imgH="164957" progId="Equation.3">
                    <p:embed/>
                  </p:oleObj>
                </mc:Choice>
                <mc:Fallback>
                  <p:oleObj name="Equation" r:id="rId17" imgW="545626" imgH="164957" progId="Equation.3">
                    <p:embed/>
                    <p:pic>
                      <p:nvPicPr>
                        <p:cNvPr id="0" name="Picture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5" y="2808"/>
                          <a:ext cx="816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Group 39"/>
          <p:cNvGrpSpPr>
            <a:grpSpLocks/>
          </p:cNvGrpSpPr>
          <p:nvPr/>
        </p:nvGrpSpPr>
        <p:grpSpPr bwMode="auto">
          <a:xfrm>
            <a:off x="1571604" y="2643186"/>
            <a:ext cx="7385050" cy="584199"/>
            <a:chOff x="567" y="3430"/>
            <a:chExt cx="4652" cy="368"/>
          </a:xfrm>
        </p:grpSpPr>
        <p:graphicFrame>
          <p:nvGraphicFramePr>
            <p:cNvPr id="28" name="Object 30"/>
            <p:cNvGraphicFramePr>
              <a:graphicFrameLocks noChangeAspect="1"/>
            </p:cNvGraphicFramePr>
            <p:nvPr/>
          </p:nvGraphicFramePr>
          <p:xfrm>
            <a:off x="1111" y="3481"/>
            <a:ext cx="94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72" name="Equation" r:id="rId18" imgW="596641" imgH="177723" progId="Equation.3">
                    <p:embed/>
                  </p:oleObj>
                </mc:Choice>
                <mc:Fallback>
                  <p:oleObj name="Equation" r:id="rId18" imgW="596641" imgH="177723" progId="Equation.3">
                    <p:embed/>
                    <p:pic>
                      <p:nvPicPr>
                        <p:cNvPr id="0" name="Picture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3481"/>
                          <a:ext cx="942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567" y="3430"/>
              <a:ext cx="465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所以            ，   可逆</a:t>
              </a:r>
              <a:r>
                <a:rPr lang="zh-CN" altLang="en-US" dirty="0"/>
                <a:t>，记其逆阵</a:t>
              </a:r>
              <a:r>
                <a:rPr lang="zh-CN" altLang="en-US" dirty="0" smtClean="0"/>
                <a:t>为     ，</a:t>
              </a:r>
              <a:endParaRPr lang="zh-CN" altLang="en-US" dirty="0"/>
            </a:p>
          </p:txBody>
        </p:sp>
        <p:graphicFrame>
          <p:nvGraphicFramePr>
            <p:cNvPr id="30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1062365"/>
                </p:ext>
              </p:extLst>
            </p:nvPr>
          </p:nvGraphicFramePr>
          <p:xfrm>
            <a:off x="4482" y="3459"/>
            <a:ext cx="401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73" name="Equation" r:id="rId20" imgW="253890" imgH="190417" progId="Equation.3">
                    <p:embed/>
                  </p:oleObj>
                </mc:Choice>
                <mc:Fallback>
                  <p:oleObj name="Equation" r:id="rId20" imgW="253890" imgH="190417" progId="Equation.3">
                    <p:embed/>
                    <p:pic>
                      <p:nvPicPr>
                        <p:cNvPr id="0" name="Picture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2" y="3459"/>
                          <a:ext cx="401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8631232"/>
                </p:ext>
              </p:extLst>
            </p:nvPr>
          </p:nvGraphicFramePr>
          <p:xfrm>
            <a:off x="2187" y="3475"/>
            <a:ext cx="261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74" name="Equation" r:id="rId22" imgW="164885" imgH="164885" progId="Equation.3">
                    <p:embed/>
                  </p:oleObj>
                </mc:Choice>
                <mc:Fallback>
                  <p:oleObj name="Equation" r:id="rId22" imgW="164885" imgH="164885" progId="Equation.3">
                    <p:embed/>
                    <p:pic>
                      <p:nvPicPr>
                        <p:cNvPr id="0" name="Picture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7" y="3475"/>
                          <a:ext cx="261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" name="Object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509115"/>
              </p:ext>
            </p:extLst>
          </p:nvPr>
        </p:nvGraphicFramePr>
        <p:xfrm>
          <a:off x="1917671" y="3285379"/>
          <a:ext cx="6921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5" name="Equation" r:id="rId24" imgW="2768600" imgH="228600" progId="Equation.3">
                  <p:embed/>
                </p:oleObj>
              </mc:Choice>
              <mc:Fallback>
                <p:oleObj name="Equation" r:id="rId24" imgW="2768600" imgH="228600" progId="Equation.3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671" y="3285379"/>
                        <a:ext cx="69215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7858148" y="3786190"/>
            <a:ext cx="1028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证毕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6385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72" name="Text Box 48"/>
          <p:cNvSpPr txBox="1">
            <a:spLocks noChangeArrowheads="1"/>
          </p:cNvSpPr>
          <p:nvPr/>
        </p:nvSpPr>
        <p:spPr bwMode="auto">
          <a:xfrm>
            <a:off x="488950" y="981061"/>
            <a:ext cx="1820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⒈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zh-CN" altLang="en-US" dirty="0"/>
              <a:t>可逆</a:t>
            </a:r>
          </a:p>
        </p:txBody>
      </p:sp>
      <p:grpSp>
        <p:nvGrpSpPr>
          <p:cNvPr id="52273" name="Group 49"/>
          <p:cNvGrpSpPr>
            <a:grpSpLocks/>
          </p:cNvGrpSpPr>
          <p:nvPr/>
        </p:nvGrpSpPr>
        <p:grpSpPr bwMode="auto">
          <a:xfrm>
            <a:off x="2165350" y="960437"/>
            <a:ext cx="5243937" cy="534988"/>
            <a:chOff x="1791" y="2716"/>
            <a:chExt cx="2414" cy="337"/>
          </a:xfrm>
        </p:grpSpPr>
        <p:graphicFrame>
          <p:nvGraphicFramePr>
            <p:cNvPr id="52274" name="Object 50"/>
            <p:cNvGraphicFramePr>
              <a:graphicFrameLocks noChangeAspect="1"/>
            </p:cNvGraphicFramePr>
            <p:nvPr/>
          </p:nvGraphicFramePr>
          <p:xfrm>
            <a:off x="1791" y="2726"/>
            <a:ext cx="62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31" name="Equation" r:id="rId3" imgW="431613" imgH="203112" progId="Equation.3">
                    <p:embed/>
                  </p:oleObj>
                </mc:Choice>
                <mc:Fallback>
                  <p:oleObj name="Equation" r:id="rId3" imgW="431613" imgH="203112" progId="Equation.3">
                    <p:embed/>
                    <p:pic>
                      <p:nvPicPr>
                        <p:cNvPr id="0" name="Picture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726"/>
                          <a:ext cx="628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75" name="Text Box 51"/>
            <p:cNvSpPr txBox="1">
              <a:spLocks noChangeArrowheads="1"/>
            </p:cNvSpPr>
            <p:nvPr/>
          </p:nvSpPr>
          <p:spPr bwMode="auto">
            <a:xfrm>
              <a:off x="2323" y="2716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可逆，且</a:t>
              </a:r>
            </a:p>
          </p:txBody>
        </p:sp>
        <p:graphicFrame>
          <p:nvGraphicFramePr>
            <p:cNvPr id="52276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1725800"/>
                </p:ext>
              </p:extLst>
            </p:nvPr>
          </p:nvGraphicFramePr>
          <p:xfrm>
            <a:off x="3162" y="2734"/>
            <a:ext cx="1043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32" name="Equation" r:id="rId5" imgW="749300" imgH="228600" progId="Equation.3">
                    <p:embed/>
                  </p:oleObj>
                </mc:Choice>
                <mc:Fallback>
                  <p:oleObj name="Equation" r:id="rId5" imgW="749300" imgH="228600" progId="Equation.3">
                    <p:embed/>
                    <p:pic>
                      <p:nvPicPr>
                        <p:cNvPr id="0" name="Picture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2" y="2734"/>
                          <a:ext cx="1043" cy="319"/>
                        </a:xfrm>
                        <a:prstGeom prst="rect">
                          <a:avLst/>
                        </a:prstGeom>
                        <a:noFill/>
                        <a:ln w="25400">
                          <a:solidFill>
                            <a:srgbClr val="FFC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77" name="Text Box 53"/>
          <p:cNvSpPr txBox="1">
            <a:spLocks noChangeArrowheads="1"/>
          </p:cNvSpPr>
          <p:nvPr/>
        </p:nvSpPr>
        <p:spPr bwMode="auto">
          <a:xfrm>
            <a:off x="714348" y="1571612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</a:t>
            </a:r>
          </a:p>
        </p:txBody>
      </p:sp>
      <p:graphicFrame>
        <p:nvGraphicFramePr>
          <p:cNvPr id="52278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629286"/>
              </p:ext>
            </p:extLst>
          </p:nvPr>
        </p:nvGraphicFramePr>
        <p:xfrm>
          <a:off x="3143240" y="2357430"/>
          <a:ext cx="25796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3" name="Equation" r:id="rId7" imgW="1117600" imgH="190500" progId="Equation.3">
                  <p:embed/>
                </p:oleObj>
              </mc:Choice>
              <mc:Fallback>
                <p:oleObj name="Equation" r:id="rId7" imgW="1117600" imgH="190500" progId="Equation.3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2357430"/>
                        <a:ext cx="2579688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80" name="Text Box 56"/>
          <p:cNvSpPr txBox="1">
            <a:spLocks noChangeArrowheads="1"/>
          </p:cNvSpPr>
          <p:nvPr/>
        </p:nvSpPr>
        <p:spPr bwMode="auto">
          <a:xfrm>
            <a:off x="1571604" y="1629779"/>
            <a:ext cx="27366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/>
              <a:t>取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zh-CN" altLang="en-US" dirty="0"/>
              <a:t>＝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zh-CN" altLang="en-US" i="1" dirty="0">
                <a:latin typeface="Times New Roman" pitchFamily="18" charset="0"/>
              </a:rPr>
              <a:t>，</a:t>
            </a:r>
            <a:r>
              <a:rPr lang="zh-CN" altLang="en-US" dirty="0">
                <a:latin typeface="Times New Roman" pitchFamily="18" charset="0"/>
              </a:rPr>
              <a:t>则有</a:t>
            </a:r>
          </a:p>
        </p:txBody>
      </p:sp>
      <p:sp>
        <p:nvSpPr>
          <p:cNvPr id="25" name="WordArt 45"/>
          <p:cNvSpPr>
            <a:spLocks noChangeArrowheads="1" noChangeShapeType="1" noTextEdit="1"/>
          </p:cNvSpPr>
          <p:nvPr/>
        </p:nvSpPr>
        <p:spPr bwMode="auto">
          <a:xfrm>
            <a:off x="60325" y="123824"/>
            <a:ext cx="390207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四、运算规律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23111" y="3000372"/>
            <a:ext cx="81208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/>
              <a:t>⒉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zh-CN" altLang="en-US" dirty="0"/>
              <a:t>可逆，         </a:t>
            </a:r>
            <a:r>
              <a:rPr lang="zh-CN" altLang="en-US" dirty="0" smtClean="0"/>
              <a:t>     可逆，且</a:t>
            </a:r>
            <a:endParaRPr lang="zh-CN" altLang="en-US" dirty="0"/>
          </a:p>
        </p:txBody>
      </p:sp>
      <p:graphicFrame>
        <p:nvGraphicFramePr>
          <p:cNvPr id="2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572984"/>
              </p:ext>
            </p:extLst>
          </p:nvPr>
        </p:nvGraphicFramePr>
        <p:xfrm>
          <a:off x="2347143" y="3111500"/>
          <a:ext cx="7921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4" name="Equation" r:id="rId9" imgW="355138" imgH="177569" progId="Equation.3">
                  <p:embed/>
                </p:oleObj>
              </mc:Choice>
              <mc:Fallback>
                <p:oleObj name="Equation" r:id="rId9" imgW="355138" imgH="177569" progId="Equation.3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143" y="3111500"/>
                        <a:ext cx="792162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38511"/>
              </p:ext>
            </p:extLst>
          </p:nvPr>
        </p:nvGraphicFramePr>
        <p:xfrm>
          <a:off x="3200423" y="3124200"/>
          <a:ext cx="8778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5" name="Equation" r:id="rId11" imgW="393359" imgH="177646" progId="Equation.3">
                  <p:embed/>
                </p:oleObj>
              </mc:Choice>
              <mc:Fallback>
                <p:oleObj name="Equation" r:id="rId11" imgW="393359" imgH="177646" progId="Equation.3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23" y="3124200"/>
                        <a:ext cx="87788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785786" y="3762390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</a:t>
            </a: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670314"/>
              </p:ext>
            </p:extLst>
          </p:nvPr>
        </p:nvGraphicFramePr>
        <p:xfrm>
          <a:off x="2642395" y="4518039"/>
          <a:ext cx="36353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6" name="Equation" r:id="rId13" imgW="1574800" imgH="393700" progId="Equation.3">
                  <p:embed/>
                </p:oleObj>
              </mc:Choice>
              <mc:Fallback>
                <p:oleObj name="Equation" r:id="rId13" imgW="1574800" imgH="393700" progId="Equation.3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2395" y="4518039"/>
                        <a:ext cx="3635375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31"/>
          <p:cNvGrpSpPr>
            <a:grpSpLocks/>
          </p:cNvGrpSpPr>
          <p:nvPr/>
        </p:nvGrpSpPr>
        <p:grpSpPr bwMode="auto">
          <a:xfrm>
            <a:off x="1705770" y="3624277"/>
            <a:ext cx="4240213" cy="965200"/>
            <a:chOff x="1111" y="615"/>
            <a:chExt cx="2671" cy="608"/>
          </a:xfrm>
        </p:grpSpPr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1111" y="744"/>
              <a:ext cx="267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对    </a:t>
              </a:r>
              <a:r>
                <a:rPr lang="zh-CN" altLang="en-US" dirty="0"/>
                <a:t>，</a:t>
              </a:r>
              <a:r>
                <a:rPr lang="zh-CN" altLang="en-US" dirty="0" smtClean="0"/>
                <a:t>取          </a:t>
              </a:r>
              <a:r>
                <a:rPr lang="zh-CN" altLang="en-US" i="1" dirty="0">
                  <a:latin typeface="Times New Roman" pitchFamily="18" charset="0"/>
                </a:rPr>
                <a:t>，</a:t>
              </a:r>
              <a:r>
                <a:rPr lang="zh-CN" altLang="en-US" dirty="0">
                  <a:latin typeface="Times New Roman" pitchFamily="18" charset="0"/>
                </a:rPr>
                <a:t>则有</a:t>
              </a:r>
            </a:p>
          </p:txBody>
        </p:sp>
        <p:graphicFrame>
          <p:nvGraphicFramePr>
            <p:cNvPr id="33" name="Object 28"/>
            <p:cNvGraphicFramePr>
              <a:graphicFrameLocks noChangeAspect="1"/>
            </p:cNvGraphicFramePr>
            <p:nvPr/>
          </p:nvGraphicFramePr>
          <p:xfrm>
            <a:off x="1424" y="797"/>
            <a:ext cx="313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37" name="Equation" r:id="rId15" imgW="215619" imgH="177569" progId="Equation.3">
                    <p:embed/>
                  </p:oleObj>
                </mc:Choice>
                <mc:Fallback>
                  <p:oleObj name="Equation" r:id="rId15" imgW="215619" imgH="177569" progId="Equation.3">
                    <p:embed/>
                    <p:pic>
                      <p:nvPicPr>
                        <p:cNvPr id="0" name="Picture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4" y="797"/>
                          <a:ext cx="313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0"/>
            <p:cNvGraphicFramePr>
              <a:graphicFrameLocks noChangeAspect="1"/>
            </p:cNvGraphicFramePr>
            <p:nvPr/>
          </p:nvGraphicFramePr>
          <p:xfrm>
            <a:off x="2200" y="615"/>
            <a:ext cx="810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38" name="Equation" r:id="rId17" imgW="558800" imgH="419100" progId="Equation.3">
                    <p:embed/>
                  </p:oleObj>
                </mc:Choice>
                <mc:Fallback>
                  <p:oleObj name="Equation" r:id="rId17" imgW="558800" imgH="419100" progId="Equation.3">
                    <p:embed/>
                    <p:pic>
                      <p:nvPicPr>
                        <p:cNvPr id="0" name="Picture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615"/>
                          <a:ext cx="810" cy="6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845324"/>
              </p:ext>
            </p:extLst>
          </p:nvPr>
        </p:nvGraphicFramePr>
        <p:xfrm>
          <a:off x="5918223" y="2900649"/>
          <a:ext cx="201136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9" name="Equation" r:id="rId19" imgW="901309" imgH="393529" progId="Equation.DSMT4">
                  <p:embed/>
                </p:oleObj>
              </mc:Choice>
              <mc:Fallback>
                <p:oleObj name="Equation" r:id="rId19" imgW="901309" imgH="393529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23" y="2900649"/>
                        <a:ext cx="2011363" cy="87947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53"/>
          <p:cNvSpPr txBox="1">
            <a:spLocks noChangeArrowheads="1"/>
          </p:cNvSpPr>
          <p:nvPr/>
        </p:nvSpPr>
        <p:spPr bwMode="auto">
          <a:xfrm>
            <a:off x="7286644" y="2285992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证毕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" name="Text Box 53"/>
          <p:cNvSpPr txBox="1">
            <a:spLocks noChangeArrowheads="1"/>
          </p:cNvSpPr>
          <p:nvPr/>
        </p:nvSpPr>
        <p:spPr bwMode="auto">
          <a:xfrm>
            <a:off x="7358082" y="4572008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证毕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17266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72" grpId="0" autoUpdateAnimBg="0"/>
      <p:bldP spid="52277" grpId="0" autoUpdateAnimBg="0"/>
      <p:bldP spid="52280" grpId="0"/>
      <p:bldP spid="26" grpId="0"/>
      <p:bldP spid="21" grpId="0" autoUpdateAnimBg="0"/>
      <p:bldP spid="2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242753"/>
              </p:ext>
            </p:extLst>
          </p:nvPr>
        </p:nvGraphicFramePr>
        <p:xfrm>
          <a:off x="2353487" y="3152775"/>
          <a:ext cx="4583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5" name="Equation" r:id="rId3" imgW="1816100" imgH="228600" progId="Equation.3">
                  <p:embed/>
                </p:oleObj>
              </mc:Choice>
              <mc:Fallback>
                <p:oleObj name="Equation" r:id="rId3" imgW="1816100" imgH="228600" progId="Equation.3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3487" y="3152775"/>
                        <a:ext cx="45831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420606"/>
              </p:ext>
            </p:extLst>
          </p:nvPr>
        </p:nvGraphicFramePr>
        <p:xfrm>
          <a:off x="3864787" y="3871913"/>
          <a:ext cx="1295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6" name="Equation" r:id="rId5" imgW="1295400" imgH="381000" progId="Equation.3">
                  <p:embed/>
                </p:oleObj>
              </mc:Choice>
              <mc:Fallback>
                <p:oleObj name="Equation" r:id="rId5" imgW="1295400" imgH="381000" progId="Equation.3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4787" y="3871913"/>
                        <a:ext cx="12954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63198"/>
              </p:ext>
            </p:extLst>
          </p:nvPr>
        </p:nvGraphicFramePr>
        <p:xfrm>
          <a:off x="5233212" y="3859213"/>
          <a:ext cx="152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7" name="Equation" r:id="rId7" imgW="1828800" imgH="444500" progId="Equation.3">
                  <p:embed/>
                </p:oleObj>
              </mc:Choice>
              <mc:Fallback>
                <p:oleObj name="Equation" r:id="rId7" imgW="1828800" imgH="444500" progId="Equation.3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212" y="3859213"/>
                        <a:ext cx="1524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429799"/>
              </p:ext>
            </p:extLst>
          </p:nvPr>
        </p:nvGraphicFramePr>
        <p:xfrm>
          <a:off x="2528112" y="4448175"/>
          <a:ext cx="28321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8" name="Equation" r:id="rId9" imgW="2832100" imgH="482600" progId="Equation.3">
                  <p:embed/>
                </p:oleObj>
              </mc:Choice>
              <mc:Fallback>
                <p:oleObj name="Equation" r:id="rId9" imgW="2832100" imgH="482600" progId="Equation.3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112" y="4448175"/>
                        <a:ext cx="28321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913625" y="2576513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证</a:t>
            </a:r>
          </a:p>
        </p:txBody>
      </p:sp>
      <p:grpSp>
        <p:nvGrpSpPr>
          <p:cNvPr id="54308" name="Group 36"/>
          <p:cNvGrpSpPr>
            <a:grpSpLocks/>
          </p:cNvGrpSpPr>
          <p:nvPr/>
        </p:nvGrpSpPr>
        <p:grpSpPr bwMode="auto">
          <a:xfrm>
            <a:off x="481825" y="1371602"/>
            <a:ext cx="7385051" cy="584201"/>
            <a:chOff x="295" y="1764"/>
            <a:chExt cx="4652" cy="368"/>
          </a:xfrm>
        </p:grpSpPr>
        <p:sp>
          <p:nvSpPr>
            <p:cNvPr id="54304" name="Text Box 32"/>
            <p:cNvSpPr txBox="1">
              <a:spLocks noChangeArrowheads="1"/>
            </p:cNvSpPr>
            <p:nvPr/>
          </p:nvSpPr>
          <p:spPr bwMode="auto">
            <a:xfrm>
              <a:off x="295" y="1764"/>
              <a:ext cx="465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⒊ </a:t>
              </a:r>
              <a:r>
                <a:rPr lang="zh-CN" altLang="en-US" dirty="0"/>
                <a:t>同阶</a:t>
              </a:r>
              <a:r>
                <a:rPr lang="zh-CN" altLang="en-US" dirty="0" smtClean="0"/>
                <a:t>方阵        均可逆           </a:t>
              </a:r>
              <a:r>
                <a:rPr lang="zh-CN" altLang="en-US" dirty="0"/>
                <a:t>可逆，且</a:t>
              </a:r>
            </a:p>
          </p:txBody>
        </p:sp>
        <p:graphicFrame>
          <p:nvGraphicFramePr>
            <p:cNvPr id="54305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1619470"/>
                </p:ext>
              </p:extLst>
            </p:nvPr>
          </p:nvGraphicFramePr>
          <p:xfrm>
            <a:off x="3102" y="1823"/>
            <a:ext cx="624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69" name="Equation" r:id="rId11" imgW="444114" imgH="177646" progId="Equation.3">
                    <p:embed/>
                  </p:oleObj>
                </mc:Choice>
                <mc:Fallback>
                  <p:oleObj name="Equation" r:id="rId11" imgW="444114" imgH="177646" progId="Equation.3">
                    <p:embed/>
                    <p:pic>
                      <p:nvPicPr>
                        <p:cNvPr id="0" name="Picture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2" y="1823"/>
                          <a:ext cx="624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6" name="Object 34"/>
            <p:cNvGraphicFramePr>
              <a:graphicFrameLocks noChangeAspect="1"/>
            </p:cNvGraphicFramePr>
            <p:nvPr/>
          </p:nvGraphicFramePr>
          <p:xfrm>
            <a:off x="1680" y="1801"/>
            <a:ext cx="606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0" name="Equation" r:id="rId13" imgW="431613" imgH="228501" progId="Equation.3">
                    <p:embed/>
                  </p:oleObj>
                </mc:Choice>
                <mc:Fallback>
                  <p:oleObj name="Equation" r:id="rId13" imgW="431613" imgH="228501" progId="Equation.3">
                    <p:embed/>
                    <p:pic>
                      <p:nvPicPr>
                        <p:cNvPr id="0" name="Picture 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801"/>
                          <a:ext cx="606" cy="3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30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35846"/>
              </p:ext>
            </p:extLst>
          </p:nvPr>
        </p:nvGraphicFramePr>
        <p:xfrm>
          <a:off x="3361550" y="2000250"/>
          <a:ext cx="234791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" name="Equation" r:id="rId15" imgW="1054100" imgH="228600" progId="Equation.3">
                  <p:embed/>
                </p:oleObj>
              </mc:Choice>
              <mc:Fallback>
                <p:oleObj name="Equation" r:id="rId15" imgW="1054100" imgH="228600" progId="Equation.3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1550" y="2000250"/>
                        <a:ext cx="2347912" cy="509588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313" name="Group 41"/>
          <p:cNvGrpSpPr>
            <a:grpSpLocks/>
          </p:cNvGrpSpPr>
          <p:nvPr/>
        </p:nvGrpSpPr>
        <p:grpSpPr bwMode="auto">
          <a:xfrm>
            <a:off x="2001062" y="2563810"/>
            <a:ext cx="1574801" cy="584199"/>
            <a:chOff x="1252" y="2515"/>
            <a:chExt cx="992" cy="368"/>
          </a:xfrm>
        </p:grpSpPr>
        <p:sp>
          <p:nvSpPr>
            <p:cNvPr id="54310" name="Text Box 38"/>
            <p:cNvSpPr txBox="1">
              <a:spLocks noChangeArrowheads="1"/>
            </p:cNvSpPr>
            <p:nvPr/>
          </p:nvSpPr>
          <p:spPr bwMode="auto">
            <a:xfrm>
              <a:off x="1252" y="2515"/>
              <a:ext cx="99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对     </a:t>
              </a:r>
              <a:r>
                <a:rPr lang="zh-CN" altLang="en-US" dirty="0" smtClean="0">
                  <a:latin typeface="Times New Roman" pitchFamily="18" charset="0"/>
                </a:rPr>
                <a:t>有</a:t>
              </a:r>
              <a:endParaRPr lang="zh-CN" altLang="en-US" dirty="0">
                <a:latin typeface="Times New Roman" pitchFamily="18" charset="0"/>
              </a:endParaRPr>
            </a:p>
          </p:txBody>
        </p:sp>
        <p:graphicFrame>
          <p:nvGraphicFramePr>
            <p:cNvPr id="54311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9564953"/>
                </p:ext>
              </p:extLst>
            </p:nvPr>
          </p:nvGraphicFramePr>
          <p:xfrm>
            <a:off x="1527" y="2579"/>
            <a:ext cx="387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2" name="Equation" r:id="rId17" imgW="266353" imgH="164885" progId="Equation.3">
                    <p:embed/>
                  </p:oleObj>
                </mc:Choice>
                <mc:Fallback>
                  <p:oleObj name="Equation" r:id="rId17" imgW="266353" imgH="164885" progId="Equation.3">
                    <p:embed/>
                    <p:pic>
                      <p:nvPicPr>
                        <p:cNvPr id="0" name="Picture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7" y="2579"/>
                          <a:ext cx="387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WordArt 45"/>
          <p:cNvSpPr>
            <a:spLocks noChangeArrowheads="1" noChangeShapeType="1" noTextEdit="1"/>
          </p:cNvSpPr>
          <p:nvPr/>
        </p:nvSpPr>
        <p:spPr bwMode="auto">
          <a:xfrm>
            <a:off x="60325" y="123824"/>
            <a:ext cx="3978276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四、运算规律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16" name="Text Box 53"/>
          <p:cNvSpPr txBox="1">
            <a:spLocks noChangeArrowheads="1"/>
          </p:cNvSpPr>
          <p:nvPr/>
        </p:nvSpPr>
        <p:spPr bwMode="auto">
          <a:xfrm>
            <a:off x="7358082" y="4357694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证毕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5518" name="Object 158"/>
          <p:cNvGraphicFramePr>
            <a:graphicFrameLocks noChangeAspect="1"/>
          </p:cNvGraphicFramePr>
          <p:nvPr/>
        </p:nvGraphicFramePr>
        <p:xfrm>
          <a:off x="1219184" y="5424502"/>
          <a:ext cx="4953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3" name="Equation" r:id="rId19" imgW="5207000" imgH="495300" progId="Equation.3">
                  <p:embed/>
                </p:oleObj>
              </mc:Choice>
              <mc:Fallback>
                <p:oleObj name="Equation" r:id="rId19" imgW="5207000" imgH="495300" progId="Equation.3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184" y="5424502"/>
                        <a:ext cx="49530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19" name="Object 159"/>
          <p:cNvGraphicFramePr>
            <a:graphicFrameLocks noChangeAspect="1"/>
          </p:cNvGraphicFramePr>
          <p:nvPr/>
        </p:nvGraphicFramePr>
        <p:xfrm>
          <a:off x="2285984" y="5500702"/>
          <a:ext cx="36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4" name="Equation" r:id="rId21" imgW="482400" imgH="546840" progId="Equation.3">
                  <p:embed/>
                </p:oleObj>
              </mc:Choice>
              <mc:Fallback>
                <p:oleObj name="Equation" r:id="rId21" imgW="482400" imgH="546840" progId="Equation.3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5500702"/>
                        <a:ext cx="368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20" name="Object 160"/>
          <p:cNvGraphicFramePr>
            <a:graphicFrameLocks noChangeAspect="1"/>
          </p:cNvGraphicFramePr>
          <p:nvPr/>
        </p:nvGraphicFramePr>
        <p:xfrm>
          <a:off x="3428984" y="5500702"/>
          <a:ext cx="45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" name="Equation" r:id="rId23" imgW="596520" imgH="559800" progId="Equation.3">
                  <p:embed/>
                </p:oleObj>
              </mc:Choice>
              <mc:Fallback>
                <p:oleObj name="Equation" r:id="rId23" imgW="596520" imgH="559800" progId="Equation.3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84" y="5500702"/>
                        <a:ext cx="457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21" name="Object 161"/>
          <p:cNvGraphicFramePr>
            <a:graphicFrameLocks noChangeAspect="1"/>
          </p:cNvGraphicFramePr>
          <p:nvPr/>
        </p:nvGraphicFramePr>
        <p:xfrm>
          <a:off x="4724384" y="5424502"/>
          <a:ext cx="266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6" name="Equation" r:id="rId25" imgW="266584" imgH="380835" progId="Equation.3">
                  <p:embed/>
                </p:oleObj>
              </mc:Choice>
              <mc:Fallback>
                <p:oleObj name="Equation" r:id="rId25" imgW="266584" imgH="380835" progId="Equation.3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384" y="5424502"/>
                        <a:ext cx="2667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22" name="Object 162"/>
          <p:cNvGraphicFramePr>
            <a:graphicFrameLocks noChangeAspect="1"/>
          </p:cNvGraphicFramePr>
          <p:nvPr/>
        </p:nvGraphicFramePr>
        <p:xfrm>
          <a:off x="4419584" y="5500702"/>
          <a:ext cx="45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7" name="Equation" r:id="rId27" imgW="596520" imgH="559800" progId="Equation.3">
                  <p:embed/>
                </p:oleObj>
              </mc:Choice>
              <mc:Fallback>
                <p:oleObj name="Equation" r:id="rId27" imgW="596520" imgH="559800" progId="Equation.3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584" y="5500702"/>
                        <a:ext cx="457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23" name="Object 163"/>
          <p:cNvGraphicFramePr>
            <a:graphicFrameLocks noChangeAspect="1"/>
          </p:cNvGraphicFramePr>
          <p:nvPr/>
        </p:nvGraphicFramePr>
        <p:xfrm>
          <a:off x="5943584" y="5424502"/>
          <a:ext cx="266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8" name="Equation" r:id="rId29" imgW="266584" imgH="380835" progId="Equation.3">
                  <p:embed/>
                </p:oleObj>
              </mc:Choice>
              <mc:Fallback>
                <p:oleObj name="Equation" r:id="rId29" imgW="266584" imgH="380835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584" y="5424502"/>
                        <a:ext cx="2667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24" name="Object 164"/>
          <p:cNvGraphicFramePr>
            <a:graphicFrameLocks noChangeAspect="1"/>
          </p:cNvGraphicFramePr>
          <p:nvPr/>
        </p:nvGraphicFramePr>
        <p:xfrm>
          <a:off x="5638784" y="5500702"/>
          <a:ext cx="36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9" name="Equation" r:id="rId31" imgW="482400" imgH="546840" progId="Equation.3">
                  <p:embed/>
                </p:oleObj>
              </mc:Choice>
              <mc:Fallback>
                <p:oleObj name="Equation" r:id="rId31" imgW="482400" imgH="546840" progId="Equation.3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784" y="5500702"/>
                        <a:ext cx="368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64206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1" grpId="0" autoUpdateAnimBg="0"/>
      <p:bldP spid="1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767060"/>
              </p:ext>
            </p:extLst>
          </p:nvPr>
        </p:nvGraphicFramePr>
        <p:xfrm>
          <a:off x="2339975" y="2781282"/>
          <a:ext cx="45370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0" name="Equation" r:id="rId3" imgW="2019300" imgH="228600" progId="Equation.3">
                  <p:embed/>
                </p:oleObj>
              </mc:Choice>
              <mc:Fallback>
                <p:oleObj name="Equation" r:id="rId3" imgW="2019300" imgH="228600" progId="Equation.3">
                  <p:embed/>
                  <p:pic>
                    <p:nvPicPr>
                      <p:cNvPr id="0" name="Picture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781282"/>
                        <a:ext cx="453707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625843"/>
              </p:ext>
            </p:extLst>
          </p:nvPr>
        </p:nvGraphicFramePr>
        <p:xfrm>
          <a:off x="2411413" y="3367069"/>
          <a:ext cx="3252787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1" name="Equation" r:id="rId5" imgW="1308100" imgH="228600" progId="Equation.3">
                  <p:embed/>
                </p:oleObj>
              </mc:Choice>
              <mc:Fallback>
                <p:oleObj name="Equation" r:id="rId5" imgW="1308100" imgH="228600" progId="Equation.3">
                  <p:embed/>
                  <p:pic>
                    <p:nvPicPr>
                      <p:cNvPr id="0" name="Picture 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367069"/>
                        <a:ext cx="3252787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714348" y="1571612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证</a:t>
            </a:r>
          </a:p>
        </p:txBody>
      </p:sp>
      <p:sp>
        <p:nvSpPr>
          <p:cNvPr id="55323" name="Text Box 27"/>
          <p:cNvSpPr txBox="1">
            <a:spLocks noChangeArrowheads="1"/>
          </p:cNvSpPr>
          <p:nvPr/>
        </p:nvSpPr>
        <p:spPr bwMode="auto">
          <a:xfrm>
            <a:off x="592138" y="950894"/>
            <a:ext cx="1671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⒋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zh-CN" altLang="en-US" dirty="0"/>
              <a:t>可逆</a:t>
            </a:r>
          </a:p>
        </p:txBody>
      </p:sp>
      <p:grpSp>
        <p:nvGrpSpPr>
          <p:cNvPr id="55327" name="Group 31"/>
          <p:cNvGrpSpPr>
            <a:grpSpLocks/>
          </p:cNvGrpSpPr>
          <p:nvPr/>
        </p:nvGrpSpPr>
        <p:grpSpPr bwMode="auto">
          <a:xfrm>
            <a:off x="2254250" y="928670"/>
            <a:ext cx="5483226" cy="584201"/>
            <a:chOff x="1420" y="766"/>
            <a:chExt cx="3454" cy="368"/>
          </a:xfrm>
        </p:grpSpPr>
        <p:graphicFrame>
          <p:nvGraphicFramePr>
            <p:cNvPr id="55324" name="Object 28"/>
            <p:cNvGraphicFramePr>
              <a:graphicFrameLocks noChangeAspect="1"/>
            </p:cNvGraphicFramePr>
            <p:nvPr/>
          </p:nvGraphicFramePr>
          <p:xfrm>
            <a:off x="1420" y="776"/>
            <a:ext cx="607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12" name="Equation" r:id="rId7" imgW="418918" imgH="203112" progId="Equation.3">
                    <p:embed/>
                  </p:oleObj>
                </mc:Choice>
                <mc:Fallback>
                  <p:oleObj name="Equation" r:id="rId7" imgW="418918" imgH="203112" progId="Equation.3">
                    <p:embed/>
                    <p:pic>
                      <p:nvPicPr>
                        <p:cNvPr id="0" name="Picture 2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0" y="776"/>
                          <a:ext cx="607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25" name="Text Box 29"/>
            <p:cNvSpPr txBox="1">
              <a:spLocks noChangeArrowheads="1"/>
            </p:cNvSpPr>
            <p:nvPr/>
          </p:nvSpPr>
          <p:spPr bwMode="auto">
            <a:xfrm>
              <a:off x="1960" y="766"/>
              <a:ext cx="291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可逆，</a:t>
              </a:r>
              <a:r>
                <a:rPr lang="zh-CN" altLang="en-US" dirty="0" smtClean="0"/>
                <a:t>且                     </a:t>
              </a:r>
              <a:r>
                <a:rPr lang="zh-CN" altLang="en-US" dirty="0"/>
                <a:t>。</a:t>
              </a:r>
            </a:p>
          </p:txBody>
        </p:sp>
        <p:graphicFrame>
          <p:nvGraphicFramePr>
            <p:cNvPr id="55326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8540274"/>
                </p:ext>
              </p:extLst>
            </p:nvPr>
          </p:nvGraphicFramePr>
          <p:xfrm>
            <a:off x="3114" y="794"/>
            <a:ext cx="1436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13" name="Equation" r:id="rId9" imgW="990600" imgH="228600" progId="Equation.DSMT4">
                    <p:embed/>
                  </p:oleObj>
                </mc:Choice>
                <mc:Fallback>
                  <p:oleObj name="Equation" r:id="rId9" imgW="990600" imgH="228600" progId="Equation.DSMT4">
                    <p:embed/>
                    <p:pic>
                      <p:nvPicPr>
                        <p:cNvPr id="0" name="Picture 2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4" y="794"/>
                          <a:ext cx="1436" cy="332"/>
                        </a:xfrm>
                        <a:prstGeom prst="rect">
                          <a:avLst/>
                        </a:prstGeom>
                        <a:noFill/>
                        <a:ln w="25400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32" name="Group 36"/>
          <p:cNvGrpSpPr>
            <a:grpSpLocks/>
          </p:cNvGrpSpPr>
          <p:nvPr/>
        </p:nvGrpSpPr>
        <p:grpSpPr bwMode="auto">
          <a:xfrm>
            <a:off x="1987550" y="2133580"/>
            <a:ext cx="4354513" cy="584199"/>
            <a:chOff x="1252" y="1162"/>
            <a:chExt cx="2743" cy="368"/>
          </a:xfrm>
        </p:grpSpPr>
        <p:sp>
          <p:nvSpPr>
            <p:cNvPr id="55329" name="Text Box 33"/>
            <p:cNvSpPr txBox="1">
              <a:spLocks noChangeArrowheads="1"/>
            </p:cNvSpPr>
            <p:nvPr/>
          </p:nvSpPr>
          <p:spPr bwMode="auto">
            <a:xfrm>
              <a:off x="1252" y="1162"/>
              <a:ext cx="274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对  ，</a:t>
              </a:r>
              <a:r>
                <a:rPr lang="zh-CN" altLang="en-US" dirty="0" smtClean="0"/>
                <a:t>取             </a:t>
              </a:r>
              <a:r>
                <a:rPr lang="zh-CN" altLang="en-US" i="1" dirty="0">
                  <a:latin typeface="Times New Roman" pitchFamily="18" charset="0"/>
                </a:rPr>
                <a:t>，</a:t>
              </a:r>
              <a:r>
                <a:rPr lang="zh-CN" altLang="en-US" dirty="0">
                  <a:latin typeface="Times New Roman" pitchFamily="18" charset="0"/>
                </a:rPr>
                <a:t>则有</a:t>
              </a:r>
            </a:p>
          </p:txBody>
        </p:sp>
        <p:graphicFrame>
          <p:nvGraphicFramePr>
            <p:cNvPr id="55330" name="Object 34"/>
            <p:cNvGraphicFramePr>
              <a:graphicFrameLocks noChangeAspect="1"/>
            </p:cNvGraphicFramePr>
            <p:nvPr/>
          </p:nvGraphicFramePr>
          <p:xfrm>
            <a:off x="1499" y="1198"/>
            <a:ext cx="33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14" name="Equation" r:id="rId11" imgW="228600" imgH="190500" progId="Equation.3">
                    <p:embed/>
                  </p:oleObj>
                </mc:Choice>
                <mc:Fallback>
                  <p:oleObj name="Equation" r:id="rId11" imgW="228600" imgH="190500" progId="Equation.3">
                    <p:embed/>
                    <p:pic>
                      <p:nvPicPr>
                        <p:cNvPr id="0" name="Picture 2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9" y="1198"/>
                          <a:ext cx="332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31" name="Object 35"/>
            <p:cNvGraphicFramePr>
              <a:graphicFrameLocks noChangeAspect="1"/>
            </p:cNvGraphicFramePr>
            <p:nvPr/>
          </p:nvGraphicFramePr>
          <p:xfrm>
            <a:off x="2192" y="1195"/>
            <a:ext cx="97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15" name="Equation" r:id="rId13" imgW="698500" imgH="228600" progId="Equation.3">
                    <p:embed/>
                  </p:oleObj>
                </mc:Choice>
                <mc:Fallback>
                  <p:oleObj name="Equation" r:id="rId13" imgW="698500" imgH="228600" progId="Equation.3">
                    <p:embed/>
                    <p:pic>
                      <p:nvPicPr>
                        <p:cNvPr id="0" name="Picture 2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2" y="1195"/>
                          <a:ext cx="978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333" name="Text Box 37"/>
          <p:cNvSpPr txBox="1">
            <a:spLocks noChangeArrowheads="1"/>
          </p:cNvSpPr>
          <p:nvPr/>
        </p:nvSpPr>
        <p:spPr bwMode="auto">
          <a:xfrm>
            <a:off x="663559" y="4013204"/>
            <a:ext cx="224315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/>
              <a:t>⒌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zh-CN" altLang="en-US" dirty="0" smtClean="0"/>
              <a:t>可逆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</a:t>
            </a:r>
            <a:endParaRPr lang="zh-CN" altLang="en-US" dirty="0"/>
          </a:p>
        </p:txBody>
      </p:sp>
      <p:graphicFrame>
        <p:nvGraphicFramePr>
          <p:cNvPr id="55335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140035"/>
              </p:ext>
            </p:extLst>
          </p:nvPr>
        </p:nvGraphicFramePr>
        <p:xfrm>
          <a:off x="2832894" y="4054456"/>
          <a:ext cx="27463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6" name="Equation" r:id="rId15" imgW="1193760" imgH="228600" progId="Equation.DSMT4">
                  <p:embed/>
                </p:oleObj>
              </mc:Choice>
              <mc:Fallback>
                <p:oleObj name="Equation" r:id="rId15" imgW="1193760" imgH="228600" progId="Equation.DSMT4">
                  <p:embed/>
                  <p:pic>
                    <p:nvPicPr>
                      <p:cNvPr id="0" name="Picture 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894" y="4054456"/>
                        <a:ext cx="2746375" cy="5270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38" name="Rectangle 42"/>
          <p:cNvSpPr>
            <a:spLocks noChangeArrowheads="1"/>
          </p:cNvSpPr>
          <p:nvPr/>
        </p:nvSpPr>
        <p:spPr bwMode="auto">
          <a:xfrm>
            <a:off x="785786" y="4630175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证</a:t>
            </a:r>
          </a:p>
        </p:txBody>
      </p:sp>
      <p:sp>
        <p:nvSpPr>
          <p:cNvPr id="55339" name="Text Box 43"/>
          <p:cNvSpPr txBox="1">
            <a:spLocks noChangeArrowheads="1"/>
          </p:cNvSpPr>
          <p:nvPr/>
        </p:nvSpPr>
        <p:spPr bwMode="auto">
          <a:xfrm>
            <a:off x="1380821" y="4657738"/>
            <a:ext cx="3265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因为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zh-CN" altLang="en-US" dirty="0"/>
              <a:t>可逆，所以有</a:t>
            </a:r>
          </a:p>
        </p:txBody>
      </p:sp>
      <p:graphicFrame>
        <p:nvGraphicFramePr>
          <p:cNvPr id="55340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639475"/>
              </p:ext>
            </p:extLst>
          </p:nvPr>
        </p:nvGraphicFramePr>
        <p:xfrm>
          <a:off x="5032375" y="4676484"/>
          <a:ext cx="14906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7" name="Equation" r:id="rId17" imgW="647700" imgH="190500" progId="Equation.3">
                  <p:embed/>
                </p:oleObj>
              </mc:Choice>
              <mc:Fallback>
                <p:oleObj name="Equation" r:id="rId17" imgW="647700" imgH="190500" progId="Equation.3">
                  <p:embed/>
                  <p:pic>
                    <p:nvPicPr>
                      <p:cNvPr id="0" name="Picture 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5" y="4676484"/>
                        <a:ext cx="1490663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44" name="Text Box 48"/>
          <p:cNvSpPr txBox="1">
            <a:spLocks noChangeArrowheads="1"/>
          </p:cNvSpPr>
          <p:nvPr/>
        </p:nvSpPr>
        <p:spPr bwMode="auto">
          <a:xfrm>
            <a:off x="1547813" y="1557319"/>
            <a:ext cx="1131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latin typeface="Times New Roman" pitchFamily="18" charset="0"/>
              </a:rPr>
              <a:t>A</a:t>
            </a:r>
            <a:r>
              <a:rPr lang="zh-CN" altLang="en-US"/>
              <a:t>可逆</a:t>
            </a:r>
          </a:p>
        </p:txBody>
      </p:sp>
      <p:graphicFrame>
        <p:nvGraphicFramePr>
          <p:cNvPr id="55346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32570"/>
              </p:ext>
            </p:extLst>
          </p:nvPr>
        </p:nvGraphicFramePr>
        <p:xfrm>
          <a:off x="2632075" y="1616057"/>
          <a:ext cx="18383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8" name="Equation" r:id="rId19" imgW="799753" imgH="177723" progId="Equation.3">
                  <p:embed/>
                </p:oleObj>
              </mc:Choice>
              <mc:Fallback>
                <p:oleObj name="Equation" r:id="rId19" imgW="799753" imgH="177723" progId="Equation.3">
                  <p:embed/>
                  <p:pic>
                    <p:nvPicPr>
                      <p:cNvPr id="0" name="Picture 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5" y="1616057"/>
                        <a:ext cx="183832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8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533771"/>
              </p:ext>
            </p:extLst>
          </p:nvPr>
        </p:nvGraphicFramePr>
        <p:xfrm>
          <a:off x="4483100" y="1544619"/>
          <a:ext cx="219233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9" name="Equation" r:id="rId21" imgW="952087" imgH="228501" progId="Equation.3">
                  <p:embed/>
                </p:oleObj>
              </mc:Choice>
              <mc:Fallback>
                <p:oleObj name="Equation" r:id="rId21" imgW="952087" imgH="228501" progId="Equation.3">
                  <p:embed/>
                  <p:pic>
                    <p:nvPicPr>
                      <p:cNvPr id="0" name="Picture 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1544619"/>
                        <a:ext cx="2192338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51" name="Group 55"/>
          <p:cNvGrpSpPr>
            <a:grpSpLocks/>
          </p:cNvGrpSpPr>
          <p:nvPr/>
        </p:nvGrpSpPr>
        <p:grpSpPr bwMode="auto">
          <a:xfrm>
            <a:off x="6637338" y="1485882"/>
            <a:ext cx="1679575" cy="527050"/>
            <a:chOff x="4155" y="1117"/>
            <a:chExt cx="1058" cy="332"/>
          </a:xfrm>
        </p:grpSpPr>
        <p:graphicFrame>
          <p:nvGraphicFramePr>
            <p:cNvPr id="55349" name="Object 53"/>
            <p:cNvGraphicFramePr>
              <a:graphicFrameLocks noChangeAspect="1"/>
            </p:cNvGraphicFramePr>
            <p:nvPr/>
          </p:nvGraphicFramePr>
          <p:xfrm>
            <a:off x="4155" y="1154"/>
            <a:ext cx="607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20" name="Equation" r:id="rId23" imgW="418918" imgH="203112" progId="Equation.3">
                    <p:embed/>
                  </p:oleObj>
                </mc:Choice>
                <mc:Fallback>
                  <p:oleObj name="Equation" r:id="rId23" imgW="418918" imgH="203112" progId="Equation.3">
                    <p:embed/>
                    <p:pic>
                      <p:nvPicPr>
                        <p:cNvPr id="0" name="Picture 2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5" y="1154"/>
                          <a:ext cx="607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50" name="Text Box 54"/>
            <p:cNvSpPr txBox="1">
              <a:spLocks noChangeArrowheads="1"/>
            </p:cNvSpPr>
            <p:nvPr/>
          </p:nvSpPr>
          <p:spPr bwMode="auto">
            <a:xfrm>
              <a:off x="4649" y="1117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可逆</a:t>
              </a:r>
            </a:p>
          </p:txBody>
        </p:sp>
      </p:grpSp>
      <p:sp>
        <p:nvSpPr>
          <p:cNvPr id="33" name="WordArt 45"/>
          <p:cNvSpPr>
            <a:spLocks noChangeArrowheads="1" noChangeShapeType="1" noTextEdit="1"/>
          </p:cNvSpPr>
          <p:nvPr/>
        </p:nvSpPr>
        <p:spPr bwMode="auto">
          <a:xfrm>
            <a:off x="60325" y="123824"/>
            <a:ext cx="3978276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四、运算规律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1363692" y="5214950"/>
            <a:ext cx="30572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两边取行列式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  <p:graphicFrame>
        <p:nvGraphicFramePr>
          <p:cNvPr id="3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353659"/>
              </p:ext>
            </p:extLst>
          </p:nvPr>
        </p:nvGraphicFramePr>
        <p:xfrm>
          <a:off x="4286248" y="5259404"/>
          <a:ext cx="38862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1" name="Equation" r:id="rId25" imgW="1689100" imgH="228600" progId="Equation.3">
                  <p:embed/>
                </p:oleObj>
              </mc:Choice>
              <mc:Fallback>
                <p:oleObj name="Equation" r:id="rId25" imgW="1689100" imgH="228600" progId="Equation.3">
                  <p:embed/>
                  <p:pic>
                    <p:nvPicPr>
                      <p:cNvPr id="0" name="Picture 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48" y="5259404"/>
                        <a:ext cx="388620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226329"/>
              </p:ext>
            </p:extLst>
          </p:nvPr>
        </p:nvGraphicFramePr>
        <p:xfrm>
          <a:off x="2571736" y="5643578"/>
          <a:ext cx="277653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2" name="Equation" r:id="rId27" imgW="1205977" imgH="393529" progId="Equation.3">
                  <p:embed/>
                </p:oleObj>
              </mc:Choice>
              <mc:Fallback>
                <p:oleObj name="Equation" r:id="rId27" imgW="1205977" imgH="393529" progId="Equation.3">
                  <p:embed/>
                  <p:pic>
                    <p:nvPicPr>
                      <p:cNvPr id="0" name="Picture 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5643578"/>
                        <a:ext cx="2776537" cy="908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53"/>
          <p:cNvSpPr txBox="1">
            <a:spLocks noChangeArrowheads="1"/>
          </p:cNvSpPr>
          <p:nvPr/>
        </p:nvSpPr>
        <p:spPr bwMode="auto">
          <a:xfrm>
            <a:off x="7358082" y="3286124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证毕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" name="Text Box 53"/>
          <p:cNvSpPr txBox="1">
            <a:spLocks noChangeArrowheads="1"/>
          </p:cNvSpPr>
          <p:nvPr/>
        </p:nvSpPr>
        <p:spPr bwMode="auto">
          <a:xfrm>
            <a:off x="7500958" y="5857892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证毕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1574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75"/>
                                        <p:tgtEl>
                                          <p:spTgt spid="55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5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5" grpId="0" autoUpdateAnimBg="0"/>
      <p:bldP spid="55323" grpId="0"/>
      <p:bldP spid="55333" grpId="0"/>
      <p:bldP spid="55338" grpId="0" autoUpdateAnimBg="0"/>
      <p:bldP spid="55339" grpId="0"/>
      <p:bldP spid="55344" grpId="0"/>
      <p:bldP spid="34" grpId="0"/>
      <p:bldP spid="37" grpId="0" autoUpdateAnimBg="0"/>
      <p:bldP spid="3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53" name="Text Box 33"/>
          <p:cNvSpPr txBox="1">
            <a:spLocks noChangeArrowheads="1"/>
          </p:cNvSpPr>
          <p:nvPr/>
        </p:nvSpPr>
        <p:spPr bwMode="auto">
          <a:xfrm>
            <a:off x="174624" y="986837"/>
            <a:ext cx="16033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hlink"/>
                </a:solidFill>
              </a:rPr>
              <a:t>判断：</a:t>
            </a:r>
            <a:endParaRPr lang="zh-CN" altLang="en-US" dirty="0"/>
          </a:p>
        </p:txBody>
      </p:sp>
      <p:grpSp>
        <p:nvGrpSpPr>
          <p:cNvPr id="56356" name="Group 36"/>
          <p:cNvGrpSpPr>
            <a:grpSpLocks/>
          </p:cNvGrpSpPr>
          <p:nvPr/>
        </p:nvGrpSpPr>
        <p:grpSpPr bwMode="auto">
          <a:xfrm>
            <a:off x="976312" y="984233"/>
            <a:ext cx="3095626" cy="584201"/>
            <a:chOff x="1234" y="1415"/>
            <a:chExt cx="1950" cy="368"/>
          </a:xfrm>
        </p:grpSpPr>
        <p:sp>
          <p:nvSpPr>
            <p:cNvPr id="56354" name="Text Box 34"/>
            <p:cNvSpPr txBox="1">
              <a:spLocks noChangeArrowheads="1"/>
            </p:cNvSpPr>
            <p:nvPr/>
          </p:nvSpPr>
          <p:spPr bwMode="auto">
            <a:xfrm>
              <a:off x="1234" y="1415"/>
              <a:ext cx="188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  </a:t>
              </a:r>
              <a:r>
                <a:rPr lang="en-US" altLang="zh-CN" dirty="0" smtClean="0"/>
                <a:t> </a:t>
              </a:r>
              <a:r>
                <a:rPr lang="en-US" altLang="zh-CN" i="1" dirty="0" smtClean="0">
                  <a:latin typeface="Times New Roman" pitchFamily="18" charset="0"/>
                </a:rPr>
                <a:t>A</a:t>
              </a:r>
              <a:r>
                <a:rPr lang="zh-CN" altLang="en-US" dirty="0"/>
                <a:t>可逆，且     </a:t>
              </a:r>
            </a:p>
          </p:txBody>
        </p:sp>
        <p:graphicFrame>
          <p:nvGraphicFramePr>
            <p:cNvPr id="56355" name="Object 35"/>
            <p:cNvGraphicFramePr>
              <a:graphicFrameLocks noChangeAspect="1"/>
            </p:cNvGraphicFramePr>
            <p:nvPr/>
          </p:nvGraphicFramePr>
          <p:xfrm>
            <a:off x="2669" y="1442"/>
            <a:ext cx="515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6" name="Equation" r:id="rId3" imgW="355138" imgH="177569" progId="Equation.3">
                    <p:embed/>
                  </p:oleObj>
                </mc:Choice>
                <mc:Fallback>
                  <p:oleObj name="Equation" r:id="rId3" imgW="355138" imgH="177569" progId="Equation.3">
                    <p:embed/>
                    <p:pic>
                      <p:nvPicPr>
                        <p:cNvPr id="0" name="Picture 2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9" y="1442"/>
                          <a:ext cx="515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35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323762"/>
              </p:ext>
            </p:extLst>
          </p:nvPr>
        </p:nvGraphicFramePr>
        <p:xfrm>
          <a:off x="4081483" y="785794"/>
          <a:ext cx="34194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7" name="Equation" r:id="rId5" imgW="1485900" imgH="393700" progId="Equation.3">
                  <p:embed/>
                </p:oleObj>
              </mc:Choice>
              <mc:Fallback>
                <p:oleObj name="Equation" r:id="rId5" imgW="1485900" imgH="393700" progId="Equation.3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1483" y="785794"/>
                        <a:ext cx="3419475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8" name="Text Box 38"/>
          <p:cNvSpPr txBox="1">
            <a:spLocks noChangeArrowheads="1"/>
          </p:cNvSpPr>
          <p:nvPr/>
        </p:nvSpPr>
        <p:spPr bwMode="auto">
          <a:xfrm>
            <a:off x="7637462" y="917556"/>
            <a:ext cx="900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(×)</a:t>
            </a:r>
          </a:p>
        </p:txBody>
      </p:sp>
      <p:grpSp>
        <p:nvGrpSpPr>
          <p:cNvPr id="56362" name="Group 42"/>
          <p:cNvGrpSpPr>
            <a:grpSpLocks/>
          </p:cNvGrpSpPr>
          <p:nvPr/>
        </p:nvGrpSpPr>
        <p:grpSpPr bwMode="auto">
          <a:xfrm>
            <a:off x="1336675" y="1622406"/>
            <a:ext cx="2746375" cy="519113"/>
            <a:chOff x="930" y="1888"/>
            <a:chExt cx="1730" cy="327"/>
          </a:xfrm>
        </p:grpSpPr>
        <p:sp>
          <p:nvSpPr>
            <p:cNvPr id="56360" name="Text Box 40"/>
            <p:cNvSpPr txBox="1">
              <a:spLocks noChangeArrowheads="1"/>
            </p:cNvSpPr>
            <p:nvPr/>
          </p:nvSpPr>
          <p:spPr bwMode="auto">
            <a:xfrm>
              <a:off x="930" y="1888"/>
              <a:ext cx="17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Times New Roman" pitchFamily="18" charset="0"/>
                </a:rPr>
                <a:t>A</a:t>
              </a:r>
              <a:r>
                <a:rPr lang="zh-CN" altLang="en-US"/>
                <a:t>可逆，且     </a:t>
              </a:r>
            </a:p>
          </p:txBody>
        </p:sp>
        <p:graphicFrame>
          <p:nvGraphicFramePr>
            <p:cNvPr id="56361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0681478"/>
                </p:ext>
              </p:extLst>
            </p:nvPr>
          </p:nvGraphicFramePr>
          <p:xfrm>
            <a:off x="2138" y="1911"/>
            <a:ext cx="515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8" name="Equation" r:id="rId7" imgW="355138" imgH="177569" progId="Equation.3">
                    <p:embed/>
                  </p:oleObj>
                </mc:Choice>
                <mc:Fallback>
                  <p:oleObj name="Equation" r:id="rId7" imgW="355138" imgH="177569" progId="Equation.3">
                    <p:embed/>
                    <p:pic>
                      <p:nvPicPr>
                        <p:cNvPr id="0" name="Picture 2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8" y="1911"/>
                          <a:ext cx="515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36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041585"/>
              </p:ext>
            </p:extLst>
          </p:nvPr>
        </p:nvGraphicFramePr>
        <p:xfrm>
          <a:off x="4060847" y="1606549"/>
          <a:ext cx="36544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9" name="Equation" r:id="rId8" imgW="1587500" imgH="228600" progId="Equation.3">
                  <p:embed/>
                </p:oleObj>
              </mc:Choice>
              <mc:Fallback>
                <p:oleObj name="Equation" r:id="rId8" imgW="1587500" imgH="228600" progId="Equation.3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47" y="1606549"/>
                        <a:ext cx="3654425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64" name="Text Box 44"/>
          <p:cNvSpPr txBox="1">
            <a:spLocks noChangeArrowheads="1"/>
          </p:cNvSpPr>
          <p:nvPr/>
        </p:nvSpPr>
        <p:spPr bwMode="auto">
          <a:xfrm>
            <a:off x="7704077" y="1550969"/>
            <a:ext cx="7970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√ )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pSp>
        <p:nvGrpSpPr>
          <p:cNvPr id="56371" name="Group 51"/>
          <p:cNvGrpSpPr>
            <a:grpSpLocks/>
          </p:cNvGrpSpPr>
          <p:nvPr/>
        </p:nvGrpSpPr>
        <p:grpSpPr bwMode="auto">
          <a:xfrm>
            <a:off x="428596" y="2357430"/>
            <a:ext cx="7644355" cy="906463"/>
            <a:chOff x="373" y="2160"/>
            <a:chExt cx="3910" cy="571"/>
          </a:xfrm>
        </p:grpSpPr>
        <p:sp>
          <p:nvSpPr>
            <p:cNvPr id="56368" name="Text Box 48"/>
            <p:cNvSpPr txBox="1">
              <a:spLocks noChangeArrowheads="1"/>
            </p:cNvSpPr>
            <p:nvPr/>
          </p:nvSpPr>
          <p:spPr bwMode="auto">
            <a:xfrm>
              <a:off x="373" y="2251"/>
              <a:ext cx="258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+mn-ea"/>
                  <a:ea typeface="+mn-ea"/>
                </a:rPr>
                <a:t>6. 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zh-CN" altLang="en-US" dirty="0" smtClean="0"/>
                <a:t>可逆          也</a:t>
              </a:r>
              <a:r>
                <a:rPr lang="zh-CN" altLang="en-US" dirty="0"/>
                <a:t>可逆，且</a:t>
              </a:r>
            </a:p>
          </p:txBody>
        </p:sp>
        <p:graphicFrame>
          <p:nvGraphicFramePr>
            <p:cNvPr id="56369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4072433"/>
                </p:ext>
              </p:extLst>
            </p:nvPr>
          </p:nvGraphicFramePr>
          <p:xfrm>
            <a:off x="1319" y="2270"/>
            <a:ext cx="58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0" name="Equation" r:id="rId10" imgW="406048" imgH="203024" progId="Equation.3">
                    <p:embed/>
                  </p:oleObj>
                </mc:Choice>
                <mc:Fallback>
                  <p:oleObj name="Equation" r:id="rId10" imgW="406048" imgH="203024" progId="Equation.3">
                    <p:embed/>
                    <p:pic>
                      <p:nvPicPr>
                        <p:cNvPr id="0" name="Picture 2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9" y="2270"/>
                          <a:ext cx="589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70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1186441"/>
                </p:ext>
              </p:extLst>
            </p:nvPr>
          </p:nvGraphicFramePr>
          <p:xfrm>
            <a:off x="2940" y="2160"/>
            <a:ext cx="1343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1" name="Equation" r:id="rId12" imgW="926698" imgH="393529" progId="Equation.3">
                    <p:embed/>
                  </p:oleObj>
                </mc:Choice>
                <mc:Fallback>
                  <p:oleObj name="Equation" r:id="rId12" imgW="926698" imgH="393529" progId="Equation.3">
                    <p:embed/>
                    <p:pic>
                      <p:nvPicPr>
                        <p:cNvPr id="0" name="Picture 2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0" y="2160"/>
                          <a:ext cx="1343" cy="571"/>
                        </a:xfrm>
                        <a:prstGeom prst="rect">
                          <a:avLst/>
                        </a:prstGeom>
                        <a:noFill/>
                        <a:ln w="25400">
                          <a:solidFill>
                            <a:srgbClr val="FFC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72" name="Rectangle 52"/>
          <p:cNvSpPr>
            <a:spLocks noChangeArrowheads="1"/>
          </p:cNvSpPr>
          <p:nvPr/>
        </p:nvSpPr>
        <p:spPr bwMode="auto">
          <a:xfrm>
            <a:off x="428596" y="3143248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证</a:t>
            </a:r>
          </a:p>
        </p:txBody>
      </p:sp>
      <p:graphicFrame>
        <p:nvGraphicFramePr>
          <p:cNvPr id="56373" name="Object 53"/>
          <p:cNvGraphicFramePr>
            <a:graphicFrameLocks noChangeAspect="1"/>
          </p:cNvGraphicFramePr>
          <p:nvPr/>
        </p:nvGraphicFramePr>
        <p:xfrm>
          <a:off x="1285852" y="3286124"/>
          <a:ext cx="7318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2" name="Equation" r:id="rId14" imgW="317225" imgH="190335" progId="Equation.3">
                  <p:embed/>
                </p:oleObj>
              </mc:Choice>
              <mc:Fallback>
                <p:oleObj name="Equation" r:id="rId14" imgW="317225" imgH="190335" progId="Equation.3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3286124"/>
                        <a:ext cx="731837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76" name="Group 56"/>
          <p:cNvGrpSpPr>
            <a:grpSpLocks/>
          </p:cNvGrpSpPr>
          <p:nvPr/>
        </p:nvGrpSpPr>
        <p:grpSpPr bwMode="auto">
          <a:xfrm>
            <a:off x="2357422" y="3214686"/>
            <a:ext cx="5903911" cy="584199"/>
            <a:chOff x="1643" y="2821"/>
            <a:chExt cx="3719" cy="368"/>
          </a:xfrm>
        </p:grpSpPr>
        <p:sp>
          <p:nvSpPr>
            <p:cNvPr id="56374" name="Text Box 54"/>
            <p:cNvSpPr txBox="1">
              <a:spLocks noChangeArrowheads="1"/>
            </p:cNvSpPr>
            <p:nvPr/>
          </p:nvSpPr>
          <p:spPr bwMode="auto">
            <a:xfrm>
              <a:off x="1643" y="2821"/>
              <a:ext cx="371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设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zh-CN" altLang="en-US" dirty="0"/>
                <a:t>可逆，</a:t>
              </a:r>
              <a:r>
                <a:rPr lang="zh-CN" altLang="en-US" dirty="0" smtClean="0"/>
                <a:t>则            </a:t>
              </a:r>
              <a:r>
                <a:rPr lang="zh-CN" altLang="en-US" dirty="0"/>
                <a:t>，由恒等式</a:t>
              </a:r>
            </a:p>
          </p:txBody>
        </p:sp>
        <p:graphicFrame>
          <p:nvGraphicFramePr>
            <p:cNvPr id="56375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7686264"/>
                </p:ext>
              </p:extLst>
            </p:nvPr>
          </p:nvGraphicFramePr>
          <p:xfrm>
            <a:off x="3148" y="2876"/>
            <a:ext cx="866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3" name="Equation" r:id="rId16" imgW="596641" imgH="177723" progId="Equation.DSMT4">
                    <p:embed/>
                  </p:oleObj>
                </mc:Choice>
                <mc:Fallback>
                  <p:oleObj name="Equation" r:id="rId16" imgW="596641" imgH="177723" progId="Equation.DSMT4">
                    <p:embed/>
                    <p:pic>
                      <p:nvPicPr>
                        <p:cNvPr id="0" name="Picture 2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8" y="2876"/>
                          <a:ext cx="866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377" name="Object 57"/>
          <p:cNvGraphicFramePr>
            <a:graphicFrameLocks noChangeAspect="1"/>
          </p:cNvGraphicFramePr>
          <p:nvPr/>
        </p:nvGraphicFramePr>
        <p:xfrm>
          <a:off x="4000496" y="3929066"/>
          <a:ext cx="2338388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4" name="Equation" r:id="rId18" imgW="1016000" imgH="228600" progId="Equation.3">
                  <p:embed/>
                </p:oleObj>
              </mc:Choice>
              <mc:Fallback>
                <p:oleObj name="Equation" r:id="rId18" imgW="1016000" imgH="228600" progId="Equation.3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496" y="3929066"/>
                        <a:ext cx="2338388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80" name="Group 60"/>
          <p:cNvGrpSpPr>
            <a:grpSpLocks/>
          </p:cNvGrpSpPr>
          <p:nvPr/>
        </p:nvGrpSpPr>
        <p:grpSpPr bwMode="auto">
          <a:xfrm>
            <a:off x="2357422" y="4357694"/>
            <a:ext cx="2687637" cy="909637"/>
            <a:chOff x="1915" y="3129"/>
            <a:chExt cx="1693" cy="573"/>
          </a:xfrm>
        </p:grpSpPr>
        <p:sp>
          <p:nvSpPr>
            <p:cNvPr id="56378" name="Text Box 58"/>
            <p:cNvSpPr txBox="1">
              <a:spLocks noChangeArrowheads="1"/>
            </p:cNvSpPr>
            <p:nvPr/>
          </p:nvSpPr>
          <p:spPr bwMode="auto">
            <a:xfrm>
              <a:off x="1915" y="3239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得</a:t>
              </a:r>
            </a:p>
          </p:txBody>
        </p:sp>
        <p:graphicFrame>
          <p:nvGraphicFramePr>
            <p:cNvPr id="56379" name="Object 59"/>
            <p:cNvGraphicFramePr>
              <a:graphicFrameLocks noChangeAspect="1"/>
            </p:cNvGraphicFramePr>
            <p:nvPr/>
          </p:nvGraphicFramePr>
          <p:xfrm>
            <a:off x="2245" y="3129"/>
            <a:ext cx="1363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5" name="Equation" r:id="rId20" imgW="939392" imgH="393529" progId="Equation.3">
                    <p:embed/>
                  </p:oleObj>
                </mc:Choice>
                <mc:Fallback>
                  <p:oleObj name="Equation" r:id="rId20" imgW="939392" imgH="393529" progId="Equation.3">
                    <p:embed/>
                    <p:pic>
                      <p:nvPicPr>
                        <p:cNvPr id="0" name="Picture 2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3129"/>
                          <a:ext cx="1363" cy="5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386" name="Group 66"/>
          <p:cNvGrpSpPr>
            <a:grpSpLocks/>
          </p:cNvGrpSpPr>
          <p:nvPr/>
        </p:nvGrpSpPr>
        <p:grpSpPr bwMode="auto">
          <a:xfrm>
            <a:off x="2357422" y="5237181"/>
            <a:ext cx="5572121" cy="906463"/>
            <a:chOff x="612" y="3737"/>
            <a:chExt cx="3510" cy="571"/>
          </a:xfrm>
        </p:grpSpPr>
        <p:sp>
          <p:nvSpPr>
            <p:cNvPr id="56383" name="Text Box 63"/>
            <p:cNvSpPr txBox="1">
              <a:spLocks noChangeArrowheads="1"/>
            </p:cNvSpPr>
            <p:nvPr/>
          </p:nvSpPr>
          <p:spPr bwMode="auto">
            <a:xfrm>
              <a:off x="612" y="3826"/>
              <a:ext cx="221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所以  </a:t>
              </a:r>
              <a:r>
                <a:rPr lang="zh-CN" altLang="en-US" dirty="0" smtClean="0"/>
                <a:t>  也</a:t>
              </a:r>
              <a:r>
                <a:rPr lang="zh-CN" altLang="en-US" dirty="0"/>
                <a:t>可逆，且</a:t>
              </a:r>
            </a:p>
          </p:txBody>
        </p:sp>
        <p:graphicFrame>
          <p:nvGraphicFramePr>
            <p:cNvPr id="56384" name="Object 64"/>
            <p:cNvGraphicFramePr>
              <a:graphicFrameLocks noChangeAspect="1"/>
            </p:cNvGraphicFramePr>
            <p:nvPr/>
          </p:nvGraphicFramePr>
          <p:xfrm>
            <a:off x="1197" y="3858"/>
            <a:ext cx="295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6" name="Equation" r:id="rId22" imgW="203112" imgH="190417" progId="Equation.3">
                    <p:embed/>
                  </p:oleObj>
                </mc:Choice>
                <mc:Fallback>
                  <p:oleObj name="Equation" r:id="rId22" imgW="203112" imgH="190417" progId="Equation.3">
                    <p:embed/>
                    <p:pic>
                      <p:nvPicPr>
                        <p:cNvPr id="0" name="Picture 2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7" y="3858"/>
                          <a:ext cx="295" cy="2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85" name="Object 65"/>
            <p:cNvGraphicFramePr>
              <a:graphicFrameLocks noChangeAspect="1"/>
            </p:cNvGraphicFramePr>
            <p:nvPr/>
          </p:nvGraphicFramePr>
          <p:xfrm>
            <a:off x="2779" y="3737"/>
            <a:ext cx="1343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7" name="Equation" r:id="rId24" imgW="926698" imgH="393529" progId="Equation.3">
                    <p:embed/>
                  </p:oleObj>
                </mc:Choice>
                <mc:Fallback>
                  <p:oleObj name="Equation" r:id="rId24" imgW="926698" imgH="393529" progId="Equation.3">
                    <p:embed/>
                    <p:pic>
                      <p:nvPicPr>
                        <p:cNvPr id="0" name="Picture 2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9" y="3737"/>
                          <a:ext cx="1343" cy="5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WordArt 45"/>
          <p:cNvSpPr>
            <a:spLocks noChangeArrowheads="1" noChangeShapeType="1" noTextEdit="1"/>
          </p:cNvSpPr>
          <p:nvPr/>
        </p:nvSpPr>
        <p:spPr bwMode="auto">
          <a:xfrm>
            <a:off x="60325" y="123824"/>
            <a:ext cx="3978276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四、运算规律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2012367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"/>
                                        <p:tgtEl>
                                          <p:spTgt spid="5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53" grpId="0"/>
      <p:bldP spid="56358" grpId="0"/>
      <p:bldP spid="56364" grpId="0"/>
      <p:bldP spid="5637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460" name="Object 4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611474907"/>
              </p:ext>
            </p:extLst>
          </p:nvPr>
        </p:nvGraphicFramePr>
        <p:xfrm>
          <a:off x="500034" y="1220790"/>
          <a:ext cx="649287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0" name="Equation" r:id="rId3" imgW="317225" imgH="190335" progId="Equation.3">
                  <p:embed/>
                </p:oleObj>
              </mc:Choice>
              <mc:Fallback>
                <p:oleObj name="Equation" r:id="rId3" imgW="317225" imgH="190335" progId="Equation.3">
                  <p:embed/>
                  <p:pic>
                    <p:nvPicPr>
                      <p:cNvPr id="0" name="Picture 24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1220790"/>
                        <a:ext cx="649287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1285852" y="1168402"/>
            <a:ext cx="72955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反证法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zh-CN" altLang="en-US" dirty="0" smtClean="0"/>
              <a:t>已知   </a:t>
            </a:r>
            <a:r>
              <a:rPr lang="zh-CN" altLang="en-US" dirty="0"/>
              <a:t>可逆，假设  不可逆，则</a:t>
            </a:r>
          </a:p>
        </p:txBody>
      </p:sp>
      <p:graphicFrame>
        <p:nvGraphicFramePr>
          <p:cNvPr id="1474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290311"/>
              </p:ext>
            </p:extLst>
          </p:nvPr>
        </p:nvGraphicFramePr>
        <p:xfrm>
          <a:off x="3714744" y="1182690"/>
          <a:ext cx="5048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1" name="Equation" r:id="rId5" imgW="203112" imgH="190417" progId="Equation.3">
                  <p:embed/>
                </p:oleObj>
              </mc:Choice>
              <mc:Fallback>
                <p:oleObj name="Equation" r:id="rId5" imgW="203112" imgH="190417" progId="Equation.3">
                  <p:embed/>
                  <p:pic>
                    <p:nvPicPr>
                      <p:cNvPr id="0" name="Picture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44" y="1182690"/>
                        <a:ext cx="504825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81367"/>
              </p:ext>
            </p:extLst>
          </p:nvPr>
        </p:nvGraphicFramePr>
        <p:xfrm>
          <a:off x="6072198" y="1254127"/>
          <a:ext cx="3937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2" name="Equation" r:id="rId7" imgW="164885" imgH="164885" progId="Equation.3">
                  <p:embed/>
                </p:oleObj>
              </mc:Choice>
              <mc:Fallback>
                <p:oleObj name="Equation" r:id="rId7" imgW="164885" imgH="164885" progId="Equation.3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98" y="1254127"/>
                        <a:ext cx="3937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6" name="Text Box 10"/>
          <p:cNvSpPr txBox="1">
            <a:spLocks noChangeArrowheads="1"/>
          </p:cNvSpPr>
          <p:nvPr/>
        </p:nvSpPr>
        <p:spPr bwMode="auto">
          <a:xfrm>
            <a:off x="1428728" y="2214554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因此</a:t>
            </a:r>
          </a:p>
        </p:txBody>
      </p:sp>
      <p:graphicFrame>
        <p:nvGraphicFramePr>
          <p:cNvPr id="1474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300831"/>
              </p:ext>
            </p:extLst>
          </p:nvPr>
        </p:nvGraphicFramePr>
        <p:xfrm>
          <a:off x="2524125" y="2236838"/>
          <a:ext cx="318928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3" name="Equation" r:id="rId9" imgW="1282700" imgH="228600" progId="Equation.3">
                  <p:embed/>
                </p:oleObj>
              </mc:Choice>
              <mc:Fallback>
                <p:oleObj name="Equation" r:id="rId9" imgW="1282700" imgH="228600" progId="Equation.3">
                  <p:embed/>
                  <p:pic>
                    <p:nvPicPr>
                      <p:cNvPr id="0" name="Picture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2236838"/>
                        <a:ext cx="3189288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7471" name="Group 15"/>
          <p:cNvGrpSpPr>
            <a:grpSpLocks/>
          </p:cNvGrpSpPr>
          <p:nvPr/>
        </p:nvGrpSpPr>
        <p:grpSpPr bwMode="auto">
          <a:xfrm>
            <a:off x="500034" y="3000372"/>
            <a:ext cx="8640763" cy="584200"/>
            <a:chOff x="340" y="1434"/>
            <a:chExt cx="5443" cy="368"/>
          </a:xfrm>
        </p:grpSpPr>
        <p:sp>
          <p:nvSpPr>
            <p:cNvPr id="147469" name="Text Box 13"/>
            <p:cNvSpPr txBox="1">
              <a:spLocks noChangeArrowheads="1"/>
            </p:cNvSpPr>
            <p:nvPr/>
          </p:nvSpPr>
          <p:spPr bwMode="auto">
            <a:xfrm>
              <a:off x="340" y="1434"/>
              <a:ext cx="544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因为  </a:t>
              </a:r>
              <a:r>
                <a:rPr lang="zh-CN" altLang="en-US" dirty="0" smtClean="0"/>
                <a:t>  可逆</a:t>
              </a:r>
              <a:r>
                <a:rPr lang="zh-CN" altLang="en-US" dirty="0"/>
                <a:t>，所以上式两端同时右</a:t>
              </a:r>
              <a:r>
                <a:rPr lang="zh-CN" altLang="en-US" dirty="0" smtClean="0"/>
                <a:t>乘         </a:t>
              </a:r>
              <a:r>
                <a:rPr lang="zh-CN" altLang="en-US" dirty="0"/>
                <a:t>，得</a:t>
              </a:r>
            </a:p>
          </p:txBody>
        </p:sp>
        <p:graphicFrame>
          <p:nvGraphicFramePr>
            <p:cNvPr id="147468" name="Object 12"/>
            <p:cNvGraphicFramePr>
              <a:graphicFrameLocks noChangeAspect="1"/>
            </p:cNvGraphicFramePr>
            <p:nvPr/>
          </p:nvGraphicFramePr>
          <p:xfrm>
            <a:off x="923" y="1456"/>
            <a:ext cx="31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04" name="Equation" r:id="rId11" imgW="203112" imgH="190417" progId="Equation.3">
                    <p:embed/>
                  </p:oleObj>
                </mc:Choice>
                <mc:Fallback>
                  <p:oleObj name="Equation" r:id="rId11" imgW="203112" imgH="190417" progId="Equation.3">
                    <p:embed/>
                    <p:pic>
                      <p:nvPicPr>
                        <p:cNvPr id="0" name="Picture 2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3" y="1456"/>
                          <a:ext cx="317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70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2030413"/>
                </p:ext>
              </p:extLst>
            </p:nvPr>
          </p:nvGraphicFramePr>
          <p:xfrm>
            <a:off x="4577" y="1458"/>
            <a:ext cx="623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05" name="Equation" r:id="rId13" imgW="419100" imgH="228600" progId="Equation.3">
                    <p:embed/>
                  </p:oleObj>
                </mc:Choice>
                <mc:Fallback>
                  <p:oleObj name="Equation" r:id="rId13" imgW="419100" imgH="228600" progId="Equation.3">
                    <p:embed/>
                    <p:pic>
                      <p:nvPicPr>
                        <p:cNvPr id="0" name="Picture 2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7" y="1458"/>
                          <a:ext cx="623" cy="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747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982849"/>
              </p:ext>
            </p:extLst>
          </p:nvPr>
        </p:nvGraphicFramePr>
        <p:xfrm>
          <a:off x="2857488" y="3721106"/>
          <a:ext cx="26844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6" name="Equation" r:id="rId15" imgW="1079500" imgH="228600" progId="Equation.3">
                  <p:embed/>
                </p:oleObj>
              </mc:Choice>
              <mc:Fallback>
                <p:oleObj name="Equation" r:id="rId15" imgW="1079500" imgH="228600" progId="Equation.3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3721106"/>
                        <a:ext cx="2684463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7479" name="Group 23"/>
          <p:cNvGrpSpPr>
            <a:grpSpLocks/>
          </p:cNvGrpSpPr>
          <p:nvPr/>
        </p:nvGrpSpPr>
        <p:grpSpPr bwMode="auto">
          <a:xfrm>
            <a:off x="571472" y="4344997"/>
            <a:ext cx="7864473" cy="584201"/>
            <a:chOff x="612" y="3158"/>
            <a:chExt cx="4954" cy="368"/>
          </a:xfrm>
        </p:grpSpPr>
        <p:sp>
          <p:nvSpPr>
            <p:cNvPr id="147475" name="Text Box 19"/>
            <p:cNvSpPr txBox="1">
              <a:spLocks noChangeArrowheads="1"/>
            </p:cNvSpPr>
            <p:nvPr/>
          </p:nvSpPr>
          <p:spPr bwMode="auto">
            <a:xfrm>
              <a:off x="612" y="3158"/>
              <a:ext cx="495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所以          </a:t>
              </a:r>
              <a:r>
                <a:rPr lang="zh-CN" altLang="en-US" dirty="0"/>
                <a:t>，</a:t>
              </a:r>
              <a:r>
                <a:rPr lang="zh-CN" altLang="en-US" dirty="0" smtClean="0"/>
                <a:t>与     </a:t>
              </a:r>
              <a:r>
                <a:rPr lang="zh-CN" altLang="en-US" dirty="0"/>
                <a:t>可逆矛盾，所以  可逆。</a:t>
              </a:r>
            </a:p>
          </p:txBody>
        </p:sp>
        <p:graphicFrame>
          <p:nvGraphicFramePr>
            <p:cNvPr id="147474" name="Object 18"/>
            <p:cNvGraphicFramePr>
              <a:graphicFrameLocks noChangeAspect="1"/>
            </p:cNvGraphicFramePr>
            <p:nvPr/>
          </p:nvGraphicFramePr>
          <p:xfrm>
            <a:off x="1199" y="3174"/>
            <a:ext cx="718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07" name="Equation" r:id="rId17" imgW="482391" imgH="203112" progId="Equation.3">
                    <p:embed/>
                  </p:oleObj>
                </mc:Choice>
                <mc:Fallback>
                  <p:oleObj name="Equation" r:id="rId17" imgW="482391" imgH="203112" progId="Equation.3">
                    <p:embed/>
                    <p:pic>
                      <p:nvPicPr>
                        <p:cNvPr id="0" name="Picture 2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9" y="3174"/>
                          <a:ext cx="718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77" name="Object 21"/>
            <p:cNvGraphicFramePr>
              <a:graphicFrameLocks noChangeAspect="1"/>
            </p:cNvGraphicFramePr>
            <p:nvPr/>
          </p:nvGraphicFramePr>
          <p:xfrm>
            <a:off x="2410" y="3174"/>
            <a:ext cx="31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08" name="Equation" r:id="rId19" imgW="203112" imgH="190417" progId="Equation.3">
                    <p:embed/>
                  </p:oleObj>
                </mc:Choice>
                <mc:Fallback>
                  <p:oleObj name="Equation" r:id="rId19" imgW="203112" imgH="190417" progId="Equation.3">
                    <p:embed/>
                    <p:pic>
                      <p:nvPicPr>
                        <p:cNvPr id="0" name="Picture 2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0" y="3174"/>
                          <a:ext cx="317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78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0187040"/>
                </p:ext>
              </p:extLst>
            </p:nvPr>
          </p:nvGraphicFramePr>
          <p:xfrm>
            <a:off x="4504" y="3203"/>
            <a:ext cx="24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09" name="Equation" r:id="rId21" imgW="164885" imgH="164885" progId="Equation.3">
                    <p:embed/>
                  </p:oleObj>
                </mc:Choice>
                <mc:Fallback>
                  <p:oleObj name="Equation" r:id="rId21" imgW="164885" imgH="164885" progId="Equation.3">
                    <p:embed/>
                    <p:pic>
                      <p:nvPicPr>
                        <p:cNvPr id="0" name="Picture 2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4" y="3203"/>
                          <a:ext cx="248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749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44767"/>
              </p:ext>
            </p:extLst>
          </p:nvPr>
        </p:nvGraphicFramePr>
        <p:xfrm>
          <a:off x="3686175" y="1797052"/>
          <a:ext cx="148431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10" name="Equation" r:id="rId22" imgW="596641" imgH="177723" progId="Equation.3">
                  <p:embed/>
                </p:oleObj>
              </mc:Choice>
              <mc:Fallback>
                <p:oleObj name="Equation" r:id="rId22" imgW="596641" imgH="177723" progId="Equation.3">
                  <p:embed/>
                  <p:pic>
                    <p:nvPicPr>
                      <p:cNvPr id="0" name="Picture 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5" y="1797052"/>
                        <a:ext cx="1484313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WordArt 45"/>
          <p:cNvSpPr>
            <a:spLocks noChangeArrowheads="1" noChangeShapeType="1" noTextEdit="1"/>
          </p:cNvSpPr>
          <p:nvPr/>
        </p:nvSpPr>
        <p:spPr bwMode="auto">
          <a:xfrm>
            <a:off x="60325" y="123824"/>
            <a:ext cx="3978276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四、运算规律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34" name="Text Box 53"/>
          <p:cNvSpPr txBox="1">
            <a:spLocks noChangeArrowheads="1"/>
          </p:cNvSpPr>
          <p:nvPr/>
        </p:nvSpPr>
        <p:spPr bwMode="auto">
          <a:xfrm>
            <a:off x="7852877" y="4987365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证毕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" name="Text Box 44"/>
          <p:cNvSpPr txBox="1">
            <a:spLocks noChangeArrowheads="1"/>
          </p:cNvSpPr>
          <p:nvPr/>
        </p:nvSpPr>
        <p:spPr bwMode="auto">
          <a:xfrm>
            <a:off x="500034" y="5567619"/>
            <a:ext cx="5416551" cy="584200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注意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i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i="1" dirty="0" smtClean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与   </a:t>
            </a:r>
            <a:r>
              <a:rPr lang="zh-CN" altLang="en-US" i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的可逆性相同。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2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699938"/>
              </p:ext>
            </p:extLst>
          </p:nvPr>
        </p:nvGraphicFramePr>
        <p:xfrm>
          <a:off x="1786906" y="5652451"/>
          <a:ext cx="410384" cy="408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11" name="Equation" r:id="rId24" imgW="164885" imgH="164885" progId="Equation.3">
                  <p:embed/>
                </p:oleObj>
              </mc:Choice>
              <mc:Fallback>
                <p:oleObj name="Equation" r:id="rId24" imgW="164885" imgH="1648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6906" y="5652451"/>
                        <a:ext cx="410384" cy="4087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352011"/>
              </p:ext>
            </p:extLst>
          </p:nvPr>
        </p:nvGraphicFramePr>
        <p:xfrm>
          <a:off x="2459009" y="5589693"/>
          <a:ext cx="5048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12" name="Equation" r:id="rId25" imgW="203112" imgH="190417" progId="Equation.3">
                  <p:embed/>
                </p:oleObj>
              </mc:Choice>
              <mc:Fallback>
                <p:oleObj name="Equation" r:id="rId25" imgW="203112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09" y="5589693"/>
                        <a:ext cx="504825" cy="471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38977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6" grpId="0"/>
      <p:bldP spid="34" grpId="0" autoUpdateAnimBg="0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28596" y="1308088"/>
            <a:ext cx="4572003" cy="584201"/>
            <a:chOff x="385" y="2582"/>
            <a:chExt cx="2880" cy="368"/>
          </a:xfrm>
        </p:grpSpPr>
        <p:graphicFrame>
          <p:nvGraphicFramePr>
            <p:cNvPr id="147465" name="Object 9"/>
            <p:cNvGraphicFramePr>
              <a:graphicFrameLocks noChangeAspect="1"/>
            </p:cNvGraphicFramePr>
            <p:nvPr/>
          </p:nvGraphicFramePr>
          <p:xfrm>
            <a:off x="1547" y="2583"/>
            <a:ext cx="1718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52" name="Equation" r:id="rId3" imgW="1130300" imgH="228600" progId="Equation.3">
                    <p:embed/>
                  </p:oleObj>
                </mc:Choice>
                <mc:Fallback>
                  <p:oleObj name="Equation" r:id="rId3" imgW="1130300" imgH="22860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" y="2583"/>
                          <a:ext cx="1718" cy="3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7480" name="Text Box 24"/>
            <p:cNvSpPr txBox="1">
              <a:spLocks noChangeArrowheads="1"/>
            </p:cNvSpPr>
            <p:nvPr/>
          </p:nvSpPr>
          <p:spPr bwMode="auto">
            <a:xfrm>
              <a:off x="385" y="2582"/>
              <a:ext cx="117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ea"/>
                  <a:ea typeface="+mn-ea"/>
                </a:rPr>
                <a:t>7</a:t>
              </a:r>
              <a:r>
                <a:rPr lang="en-US" altLang="zh-CN" dirty="0" smtClean="0">
                  <a:latin typeface="+mn-ea"/>
                  <a:ea typeface="+mn-ea"/>
                </a:rPr>
                <a:t>. </a:t>
              </a:r>
              <a:r>
                <a:rPr lang="en-US" altLang="zh-CN" i="1" dirty="0" smtClean="0">
                  <a:latin typeface="Times New Roman" pitchFamily="18" charset="0"/>
                </a:rPr>
                <a:t>A</a:t>
              </a:r>
              <a:r>
                <a:rPr lang="zh-CN" altLang="en-US" dirty="0"/>
                <a:t>可逆</a:t>
              </a:r>
            </a:p>
          </p:txBody>
        </p:sp>
      </p:grpSp>
      <p:sp>
        <p:nvSpPr>
          <p:cNvPr id="147482" name="Rectangle 26"/>
          <p:cNvSpPr>
            <a:spLocks noChangeArrowheads="1"/>
          </p:cNvSpPr>
          <p:nvPr/>
        </p:nvSpPr>
        <p:spPr bwMode="auto">
          <a:xfrm>
            <a:off x="428596" y="2071678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证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1285852" y="2036757"/>
            <a:ext cx="7724777" cy="606425"/>
            <a:chOff x="1144" y="2943"/>
            <a:chExt cx="4866" cy="382"/>
          </a:xfrm>
        </p:grpSpPr>
        <p:sp>
          <p:nvSpPr>
            <p:cNvPr id="147486" name="Text Box 30"/>
            <p:cNvSpPr txBox="1">
              <a:spLocks noChangeArrowheads="1"/>
            </p:cNvSpPr>
            <p:nvPr/>
          </p:nvSpPr>
          <p:spPr bwMode="auto">
            <a:xfrm>
              <a:off x="1144" y="2957"/>
              <a:ext cx="486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在</a:t>
              </a:r>
              <a:r>
                <a:rPr lang="zh-CN" altLang="en-US" dirty="0" smtClean="0"/>
                <a:t>恒等式                     </a:t>
              </a:r>
              <a:r>
                <a:rPr lang="zh-CN" altLang="en-US" dirty="0"/>
                <a:t>中</a:t>
              </a:r>
              <a:r>
                <a:rPr lang="en-US" altLang="zh-CN" dirty="0"/>
                <a:t>,</a:t>
              </a:r>
              <a:r>
                <a:rPr lang="zh-CN" altLang="en-US" dirty="0"/>
                <a:t>把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zh-CN" altLang="en-US" dirty="0" smtClean="0"/>
                <a:t>用     </a:t>
              </a:r>
              <a:r>
                <a:rPr lang="zh-CN" altLang="en-US" dirty="0"/>
                <a:t>代替</a:t>
              </a:r>
              <a:r>
                <a:rPr lang="en-US" altLang="zh-CN" dirty="0"/>
                <a:t>,</a:t>
              </a:r>
              <a:r>
                <a:rPr lang="zh-CN" altLang="en-US" dirty="0"/>
                <a:t>有</a:t>
              </a:r>
            </a:p>
          </p:txBody>
        </p:sp>
        <p:graphicFrame>
          <p:nvGraphicFramePr>
            <p:cNvPr id="147487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2550042"/>
                </p:ext>
              </p:extLst>
            </p:nvPr>
          </p:nvGraphicFramePr>
          <p:xfrm>
            <a:off x="2182" y="2943"/>
            <a:ext cx="1591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53" name="Equation" r:id="rId5" imgW="1016000" imgH="228600" progId="Equation.3">
                    <p:embed/>
                  </p:oleObj>
                </mc:Choice>
                <mc:Fallback>
                  <p:oleObj name="Equation" r:id="rId5" imgW="1016000" imgH="22860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2" y="2943"/>
                          <a:ext cx="1591" cy="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88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6349662"/>
                </p:ext>
              </p:extLst>
            </p:nvPr>
          </p:nvGraphicFramePr>
          <p:xfrm>
            <a:off x="4677" y="2952"/>
            <a:ext cx="39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54" name="Equation" r:id="rId7" imgW="253890" imgH="190417" progId="Equation.3">
                    <p:embed/>
                  </p:oleObj>
                </mc:Choice>
                <mc:Fallback>
                  <p:oleObj name="Equation" r:id="rId7" imgW="253890" imgH="190417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7" y="2952"/>
                          <a:ext cx="397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7493" name="Object 37"/>
          <p:cNvGraphicFramePr>
            <a:graphicFrameLocks noChangeAspect="1"/>
          </p:cNvGraphicFramePr>
          <p:nvPr/>
        </p:nvGraphicFramePr>
        <p:xfrm>
          <a:off x="2473338" y="2786058"/>
          <a:ext cx="388461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5" name="Equation" r:id="rId9" imgW="1562100" imgH="228600" progId="Equation.3">
                  <p:embed/>
                </p:oleObj>
              </mc:Choice>
              <mc:Fallback>
                <p:oleObj name="Equation" r:id="rId9" imgW="1562100" imgH="2286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38" y="2786058"/>
                        <a:ext cx="3884612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94" name="Text Box 38"/>
          <p:cNvSpPr txBox="1">
            <a:spLocks noChangeArrowheads="1"/>
          </p:cNvSpPr>
          <p:nvPr/>
        </p:nvSpPr>
        <p:spPr bwMode="auto">
          <a:xfrm>
            <a:off x="1357290" y="3741746"/>
            <a:ext cx="39196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/>
              <a:t>所以                      ，</a:t>
            </a:r>
            <a:endParaRPr lang="zh-CN" altLang="en-US" dirty="0"/>
          </a:p>
        </p:txBody>
      </p:sp>
      <p:graphicFrame>
        <p:nvGraphicFramePr>
          <p:cNvPr id="147495" name="Object 39"/>
          <p:cNvGraphicFramePr>
            <a:graphicFrameLocks noChangeAspect="1"/>
          </p:cNvGraphicFramePr>
          <p:nvPr/>
        </p:nvGraphicFramePr>
        <p:xfrm>
          <a:off x="2357422" y="3527432"/>
          <a:ext cx="230505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6" name="Equation" r:id="rId11" imgW="926698" imgH="393529" progId="Equation.3">
                  <p:embed/>
                </p:oleObj>
              </mc:Choice>
              <mc:Fallback>
                <p:oleObj name="Equation" r:id="rId11" imgW="926698" imgH="393529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3527432"/>
                        <a:ext cx="2305050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WordArt 45"/>
          <p:cNvSpPr>
            <a:spLocks noChangeArrowheads="1" noChangeShapeType="1" noTextEdit="1"/>
          </p:cNvSpPr>
          <p:nvPr/>
        </p:nvSpPr>
        <p:spPr bwMode="auto">
          <a:xfrm>
            <a:off x="60325" y="123824"/>
            <a:ext cx="3978276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四、运算规律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5143504" y="3762387"/>
            <a:ext cx="20537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/>
              <a:t>由</a:t>
            </a:r>
            <a:r>
              <a:rPr lang="zh-CN" altLang="en-US" dirty="0" smtClean="0">
                <a:solidFill>
                  <a:srgbClr val="0000FF"/>
                </a:solidFill>
                <a:latin typeface="+mn-ea"/>
                <a:ea typeface="+mn-ea"/>
              </a:rPr>
              <a:t>性质</a:t>
            </a:r>
            <a:r>
              <a:rPr lang="en-US" altLang="zh-CN" dirty="0" smtClean="0">
                <a:solidFill>
                  <a:srgbClr val="0000FF"/>
                </a:solidFill>
                <a:latin typeface="+mn-ea"/>
                <a:ea typeface="+mn-ea"/>
              </a:rPr>
              <a:t>6</a:t>
            </a:r>
            <a:r>
              <a:rPr lang="zh-CN" altLang="en-US" dirty="0" smtClean="0"/>
              <a:t>有</a:t>
            </a:r>
            <a:endParaRPr lang="zh-CN" altLang="en-US" dirty="0"/>
          </a:p>
        </p:txBody>
      </p:sp>
      <p:graphicFrame>
        <p:nvGraphicFramePr>
          <p:cNvPr id="3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224560"/>
              </p:ext>
            </p:extLst>
          </p:nvPr>
        </p:nvGraphicFramePr>
        <p:xfrm>
          <a:off x="3286116" y="4643446"/>
          <a:ext cx="229711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7" name="Equation" r:id="rId13" imgW="952087" imgH="228501" progId="Equation.3">
                  <p:embed/>
                </p:oleObj>
              </mc:Choice>
              <mc:Fallback>
                <p:oleObj name="Equation" r:id="rId13" imgW="952087" imgH="228501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4643446"/>
                        <a:ext cx="2297113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53"/>
          <p:cNvSpPr txBox="1">
            <a:spLocks noChangeArrowheads="1"/>
          </p:cNvSpPr>
          <p:nvPr/>
        </p:nvSpPr>
        <p:spPr bwMode="auto">
          <a:xfrm>
            <a:off x="7852877" y="4630175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证毕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38977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4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7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82" grpId="0" autoUpdateAnimBg="0"/>
      <p:bldP spid="147494" grpId="0"/>
      <p:bldP spid="32" grpId="0"/>
      <p:bldP spid="1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548" name="Group 20"/>
          <p:cNvGrpSpPr>
            <a:grpSpLocks/>
          </p:cNvGrpSpPr>
          <p:nvPr/>
        </p:nvGrpSpPr>
        <p:grpSpPr bwMode="auto">
          <a:xfrm>
            <a:off x="485775" y="1589073"/>
            <a:ext cx="7553326" cy="1077913"/>
            <a:chOff x="306" y="2069"/>
            <a:chExt cx="4758" cy="679"/>
          </a:xfrm>
        </p:grpSpPr>
        <p:sp>
          <p:nvSpPr>
            <p:cNvPr id="150545" name="Text Box 17"/>
            <p:cNvSpPr txBox="1">
              <a:spLocks noChangeArrowheads="1"/>
            </p:cNvSpPr>
            <p:nvPr/>
          </p:nvSpPr>
          <p:spPr bwMode="auto">
            <a:xfrm>
              <a:off x="306" y="2069"/>
              <a:ext cx="4758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   </a:t>
              </a:r>
              <a:r>
                <a:rPr lang="en-US" altLang="zh-CN" dirty="0" smtClean="0"/>
                <a:t> </a:t>
              </a:r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(1) </a:t>
              </a:r>
              <a:r>
                <a:rPr lang="zh-CN" altLang="en-US" dirty="0" smtClean="0"/>
                <a:t>当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zh-CN" altLang="en-US" dirty="0"/>
                <a:t>可逆时，对</a:t>
              </a:r>
              <a:r>
                <a:rPr lang="zh-CN" altLang="en-US" dirty="0" smtClean="0"/>
                <a:t>恒等式                     </a:t>
              </a:r>
              <a:endParaRPr lang="en-US" altLang="zh-CN" dirty="0" smtClean="0"/>
            </a:p>
            <a:p>
              <a:r>
                <a:rPr lang="en-US" altLang="zh-CN" dirty="0" smtClean="0"/>
                <a:t>         </a:t>
              </a:r>
              <a:r>
                <a:rPr lang="zh-CN" altLang="en-US" dirty="0" smtClean="0"/>
                <a:t>两边取行列式</a:t>
              </a:r>
              <a:r>
                <a:rPr lang="en-US" altLang="zh-CN" dirty="0"/>
                <a:t>,</a:t>
              </a:r>
              <a:r>
                <a:rPr lang="zh-CN" altLang="en-US" dirty="0"/>
                <a:t>有</a:t>
              </a:r>
            </a:p>
          </p:txBody>
        </p:sp>
        <p:graphicFrame>
          <p:nvGraphicFramePr>
            <p:cNvPr id="150546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4116244"/>
                </p:ext>
              </p:extLst>
            </p:nvPr>
          </p:nvGraphicFramePr>
          <p:xfrm>
            <a:off x="3510" y="2103"/>
            <a:ext cx="1471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86" name="Equation" r:id="rId3" imgW="1016000" imgH="228600" progId="Equation.DSMT4">
                    <p:embed/>
                  </p:oleObj>
                </mc:Choice>
                <mc:Fallback>
                  <p:oleObj name="Equation" r:id="rId3" imgW="1016000" imgH="228600" progId="Equation.DSMT4">
                    <p:embed/>
                    <p:pic>
                      <p:nvPicPr>
                        <p:cNvPr id="0" name="Picture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0" y="2103"/>
                          <a:ext cx="1471" cy="3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0543" name="Group 15"/>
          <p:cNvGrpSpPr>
            <a:grpSpLocks/>
          </p:cNvGrpSpPr>
          <p:nvPr/>
        </p:nvGrpSpPr>
        <p:grpSpPr bwMode="auto">
          <a:xfrm>
            <a:off x="428596" y="1012810"/>
            <a:ext cx="7429502" cy="606426"/>
            <a:chOff x="385" y="1706"/>
            <a:chExt cx="4680" cy="382"/>
          </a:xfrm>
        </p:grpSpPr>
        <p:sp>
          <p:nvSpPr>
            <p:cNvPr id="150541" name="Text Box 13"/>
            <p:cNvSpPr txBox="1">
              <a:spLocks noChangeArrowheads="1"/>
            </p:cNvSpPr>
            <p:nvPr/>
          </p:nvSpPr>
          <p:spPr bwMode="auto">
            <a:xfrm>
              <a:off x="385" y="1706"/>
              <a:ext cx="298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ea"/>
                  <a:ea typeface="+mn-ea"/>
                </a:rPr>
                <a:t>8. </a:t>
              </a:r>
              <a:r>
                <a:rPr lang="zh-CN" altLang="en-US" dirty="0"/>
                <a:t>无论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zh-CN" altLang="en-US" dirty="0"/>
                <a:t>是否可逆，恒有</a:t>
              </a:r>
            </a:p>
          </p:txBody>
        </p:sp>
        <p:graphicFrame>
          <p:nvGraphicFramePr>
            <p:cNvPr id="150542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6990864"/>
                </p:ext>
              </p:extLst>
            </p:nvPr>
          </p:nvGraphicFramePr>
          <p:xfrm>
            <a:off x="3329" y="1743"/>
            <a:ext cx="1736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87" name="Equation" r:id="rId5" imgW="1143000" imgH="228600" progId="Equation.3">
                    <p:embed/>
                  </p:oleObj>
                </mc:Choice>
                <mc:Fallback>
                  <p:oleObj name="Equation" r:id="rId5" imgW="1143000" imgH="228600" progId="Equation.3">
                    <p:embed/>
                    <p:pic>
                      <p:nvPicPr>
                        <p:cNvPr id="0" name="Picture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9" y="1743"/>
                          <a:ext cx="1736" cy="345"/>
                        </a:xfrm>
                        <a:prstGeom prst="rect">
                          <a:avLst/>
                        </a:prstGeom>
                        <a:noFill/>
                        <a:ln w="25400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0544" name="Rectangle 16"/>
          <p:cNvSpPr>
            <a:spLocks noChangeArrowheads="1"/>
          </p:cNvSpPr>
          <p:nvPr/>
        </p:nvSpPr>
        <p:spPr bwMode="auto">
          <a:xfrm>
            <a:off x="357158" y="1624003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证</a:t>
            </a:r>
          </a:p>
        </p:txBody>
      </p:sp>
      <p:graphicFrame>
        <p:nvGraphicFramePr>
          <p:cNvPr id="15055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04875"/>
              </p:ext>
            </p:extLst>
          </p:nvPr>
        </p:nvGraphicFramePr>
        <p:xfrm>
          <a:off x="2786050" y="2643182"/>
          <a:ext cx="382905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8" name="Equation" r:id="rId7" imgW="1587500" imgH="228600" progId="Equation.3">
                  <p:embed/>
                </p:oleObj>
              </mc:Choice>
              <mc:Fallback>
                <p:oleObj name="Equation" r:id="rId7" imgW="1587500" imgH="228600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2643182"/>
                        <a:ext cx="3829050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0555" name="Group 27"/>
          <p:cNvGrpSpPr>
            <a:grpSpLocks/>
          </p:cNvGrpSpPr>
          <p:nvPr/>
        </p:nvGrpSpPr>
        <p:grpSpPr bwMode="auto">
          <a:xfrm>
            <a:off x="1573235" y="3286124"/>
            <a:ext cx="6427789" cy="584199"/>
            <a:chOff x="463" y="2967"/>
            <a:chExt cx="4049" cy="368"/>
          </a:xfrm>
        </p:grpSpPr>
        <p:sp>
          <p:nvSpPr>
            <p:cNvPr id="150553" name="Text Box 25"/>
            <p:cNvSpPr txBox="1">
              <a:spLocks noChangeArrowheads="1"/>
            </p:cNvSpPr>
            <p:nvPr/>
          </p:nvSpPr>
          <p:spPr bwMode="auto">
            <a:xfrm>
              <a:off x="463" y="2967"/>
              <a:ext cx="404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因为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zh-CN" altLang="en-US" dirty="0"/>
                <a:t>可逆，</a:t>
              </a:r>
              <a:r>
                <a:rPr lang="zh-CN" altLang="en-US" dirty="0" smtClean="0"/>
                <a:t>所以             </a:t>
              </a:r>
              <a:r>
                <a:rPr lang="zh-CN" altLang="en-US" dirty="0"/>
                <a:t>，所以有</a:t>
              </a:r>
            </a:p>
          </p:txBody>
        </p:sp>
        <p:graphicFrame>
          <p:nvGraphicFramePr>
            <p:cNvPr id="150554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086384"/>
                </p:ext>
              </p:extLst>
            </p:nvPr>
          </p:nvGraphicFramePr>
          <p:xfrm>
            <a:off x="2510" y="3023"/>
            <a:ext cx="86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89" name="Equation" r:id="rId9" imgW="596641" imgH="177723" progId="Equation.DSMT4">
                    <p:embed/>
                  </p:oleObj>
                </mc:Choice>
                <mc:Fallback>
                  <p:oleObj name="Equation" r:id="rId9" imgW="596641" imgH="177723" progId="Equation.DSMT4">
                    <p:embed/>
                    <p:pic>
                      <p:nvPicPr>
                        <p:cNvPr id="0" name="Picture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0" y="3023"/>
                          <a:ext cx="865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055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697086"/>
              </p:ext>
            </p:extLst>
          </p:nvPr>
        </p:nvGraphicFramePr>
        <p:xfrm>
          <a:off x="3141674" y="3930647"/>
          <a:ext cx="300196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0" name="Equation" r:id="rId11" imgW="1244600" imgH="228600" progId="Equation.3">
                  <p:embed/>
                </p:oleObj>
              </mc:Choice>
              <mc:Fallback>
                <p:oleObj name="Equation" r:id="rId11" imgW="1244600" imgH="228600" progId="Equation.3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674" y="3930647"/>
                        <a:ext cx="3001962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WordArt 45"/>
          <p:cNvSpPr>
            <a:spLocks noChangeArrowheads="1" noChangeShapeType="1" noTextEdit="1"/>
          </p:cNvSpPr>
          <p:nvPr/>
        </p:nvSpPr>
        <p:spPr bwMode="auto">
          <a:xfrm>
            <a:off x="60325" y="123824"/>
            <a:ext cx="3978276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四、运算规律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000100" y="4572008"/>
            <a:ext cx="76706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dirty="0" smtClean="0"/>
              <a:t>当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zh-CN" altLang="en-US" dirty="0"/>
              <a:t>不可逆时</a:t>
            </a:r>
            <a:r>
              <a:rPr lang="zh-CN" altLang="en-US" dirty="0" smtClean="0"/>
              <a:t>，由</a:t>
            </a:r>
            <a:r>
              <a:rPr lang="zh-CN" altLang="en-US" dirty="0" smtClean="0">
                <a:solidFill>
                  <a:srgbClr val="0000FF"/>
                </a:solidFill>
                <a:latin typeface="+mn-ea"/>
                <a:ea typeface="+mn-ea"/>
              </a:rPr>
              <a:t>性质</a:t>
            </a:r>
            <a:r>
              <a:rPr lang="en-US" altLang="zh-CN" dirty="0" smtClean="0">
                <a:solidFill>
                  <a:srgbClr val="0000FF"/>
                </a:solidFill>
                <a:latin typeface="+mn-ea"/>
                <a:ea typeface="+mn-ea"/>
              </a:rPr>
              <a:t>6</a:t>
            </a:r>
            <a:r>
              <a:rPr lang="zh-CN" altLang="en-US" dirty="0" smtClean="0"/>
              <a:t>知      不可逆，</a:t>
            </a:r>
            <a:endParaRPr lang="zh-CN" altLang="en-US" dirty="0"/>
          </a:p>
        </p:txBody>
      </p:sp>
      <p:graphicFrame>
        <p:nvGraphicFramePr>
          <p:cNvPr id="20" name="Object 5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980864352"/>
              </p:ext>
            </p:extLst>
          </p:nvPr>
        </p:nvGraphicFramePr>
        <p:xfrm>
          <a:off x="6286512" y="4572008"/>
          <a:ext cx="484187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1" name="Equation" r:id="rId13" imgW="190440" imgH="190440" progId="Equation.DSMT4">
                  <p:embed/>
                </p:oleObj>
              </mc:Choice>
              <mc:Fallback>
                <p:oleObj name="Equation" r:id="rId13" imgW="190440" imgH="190440" progId="Equation.DSMT4">
                  <p:embed/>
                  <p:pic>
                    <p:nvPicPr>
                      <p:cNvPr id="0" name="Picture 10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4572008"/>
                        <a:ext cx="484187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/>
        </p:nvGraphicFramePr>
        <p:xfrm>
          <a:off x="3208338" y="5146675"/>
          <a:ext cx="26384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2" name="Equation" r:id="rId15" imgW="1104840" imgH="203040" progId="Equation.DSMT4">
                  <p:embed/>
                </p:oleObj>
              </mc:Choice>
              <mc:Fallback>
                <p:oleObj name="Equation" r:id="rId15" imgW="1104840" imgH="20304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8" y="5146675"/>
                        <a:ext cx="2638425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10"/>
          <p:cNvGrpSpPr>
            <a:grpSpLocks/>
          </p:cNvGrpSpPr>
          <p:nvPr/>
        </p:nvGrpSpPr>
        <p:grpSpPr bwMode="auto">
          <a:xfrm>
            <a:off x="1571604" y="5643578"/>
            <a:ext cx="4051299" cy="590550"/>
            <a:chOff x="463" y="1038"/>
            <a:chExt cx="2552" cy="372"/>
          </a:xfrm>
        </p:grpSpPr>
        <p:sp>
          <p:nvSpPr>
            <p:cNvPr id="23" name="Text Box 8"/>
            <p:cNvSpPr txBox="1">
              <a:spLocks noChangeArrowheads="1"/>
            </p:cNvSpPr>
            <p:nvPr/>
          </p:nvSpPr>
          <p:spPr bwMode="auto">
            <a:xfrm>
              <a:off x="463" y="1038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所以有</a:t>
              </a:r>
            </a:p>
          </p:txBody>
        </p:sp>
        <p:graphicFrame>
          <p:nvGraphicFramePr>
            <p:cNvPr id="24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3720469"/>
                </p:ext>
              </p:extLst>
            </p:nvPr>
          </p:nvGraphicFramePr>
          <p:xfrm>
            <a:off x="1295" y="1067"/>
            <a:ext cx="1720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93" name="Equation" r:id="rId17" imgW="1143000" imgH="228600" progId="Equation.3">
                    <p:embed/>
                  </p:oleObj>
                </mc:Choice>
                <mc:Fallback>
                  <p:oleObj name="Equation" r:id="rId17" imgW="1143000" imgH="228600" progId="Equation.3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" y="1067"/>
                          <a:ext cx="1720" cy="3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7358082" y="5572140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证毕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684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5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44" grpId="0" autoUpdateAnimBg="0"/>
      <p:bldP spid="19" grpId="0"/>
      <p:bldP spid="2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152400" y="868363"/>
            <a:ext cx="868058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hlink"/>
                </a:solidFill>
              </a:rPr>
              <a:t>问题</a:t>
            </a:r>
            <a:r>
              <a:rPr lang="zh-CN" altLang="en-US" sz="2800" dirty="0"/>
              <a:t>：在数字运算中，已知数</a:t>
            </a:r>
            <a:r>
              <a:rPr lang="en-US" altLang="zh-CN" sz="2800" i="1" dirty="0">
                <a:latin typeface="Times New Roman" pitchFamily="18" charset="0"/>
              </a:rPr>
              <a:t>a</a:t>
            </a:r>
            <a:r>
              <a:rPr lang="zh-CN" altLang="en-US" sz="2800" dirty="0"/>
              <a:t>与</a:t>
            </a:r>
            <a:r>
              <a:rPr lang="en-US" altLang="zh-CN" sz="2800" i="1" dirty="0">
                <a:latin typeface="Times New Roman" pitchFamily="18" charset="0"/>
              </a:rPr>
              <a:t>c</a:t>
            </a:r>
            <a:r>
              <a:rPr lang="zh-CN" altLang="en-US" sz="2800" dirty="0"/>
              <a:t>，求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zh-CN" altLang="en-US" sz="2800" dirty="0"/>
              <a:t>，使得</a:t>
            </a:r>
          </a:p>
          <a:p>
            <a:r>
              <a:rPr lang="zh-CN" altLang="en-US" sz="2800" dirty="0"/>
              <a:t>      </a:t>
            </a:r>
            <a:r>
              <a:rPr lang="zh-CN" altLang="en-US" sz="2800" dirty="0" smtClean="0"/>
              <a:t>     </a:t>
            </a:r>
            <a:r>
              <a:rPr lang="en-US" altLang="zh-CN" sz="2800" i="1" dirty="0" smtClean="0">
                <a:latin typeface="Times New Roman" pitchFamily="18" charset="0"/>
              </a:rPr>
              <a:t>ax=c </a:t>
            </a:r>
            <a:r>
              <a:rPr lang="zh-CN" altLang="en-US" sz="2800" dirty="0">
                <a:latin typeface="Times New Roman" pitchFamily="18" charset="0"/>
              </a:rPr>
              <a:t>或 </a:t>
            </a:r>
            <a:r>
              <a:rPr lang="en-US" altLang="zh-CN" sz="2800" i="1" dirty="0" err="1" smtClean="0">
                <a:latin typeface="Times New Roman" pitchFamily="18" charset="0"/>
              </a:rPr>
              <a:t>xa</a:t>
            </a:r>
            <a:r>
              <a:rPr lang="en-US" altLang="zh-CN" sz="2800" i="1" dirty="0">
                <a:latin typeface="Times New Roman" pitchFamily="18" charset="0"/>
              </a:rPr>
              <a:t>=</a:t>
            </a:r>
            <a:r>
              <a:rPr lang="en-US" altLang="zh-CN" sz="2800" i="1" dirty="0" smtClean="0">
                <a:latin typeface="Times New Roman" pitchFamily="18" charset="0"/>
              </a:rPr>
              <a:t>c</a:t>
            </a:r>
            <a:r>
              <a:rPr lang="zh-CN" altLang="en-US" sz="2800" dirty="0" smtClean="0">
                <a:latin typeface="Times New Roman" pitchFamily="18" charset="0"/>
              </a:rPr>
              <a:t>？（</a:t>
            </a:r>
            <a:r>
              <a:rPr lang="zh-CN" altLang="en-US" sz="2800" dirty="0" smtClean="0"/>
              <a:t>引出</a:t>
            </a:r>
            <a:r>
              <a:rPr lang="zh-CN" altLang="en-US" sz="2800" dirty="0"/>
              <a:t>数字乘法逆运算－除法</a:t>
            </a:r>
            <a:r>
              <a:rPr lang="zh-CN" altLang="en-US" sz="2800" dirty="0">
                <a:latin typeface="Times New Roman" pitchFamily="18" charset="0"/>
              </a:rPr>
              <a:t>）</a:t>
            </a: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276225" y="1803400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解</a:t>
            </a:r>
          </a:p>
        </p:txBody>
      </p:sp>
      <p:grpSp>
        <p:nvGrpSpPr>
          <p:cNvPr id="166928" name="Group 16"/>
          <p:cNvGrpSpPr>
            <a:grpSpLocks/>
          </p:cNvGrpSpPr>
          <p:nvPr/>
        </p:nvGrpSpPr>
        <p:grpSpPr bwMode="auto">
          <a:xfrm>
            <a:off x="1068388" y="1809753"/>
            <a:ext cx="4149724" cy="523876"/>
            <a:chOff x="917" y="1945"/>
            <a:chExt cx="2614" cy="330"/>
          </a:xfrm>
        </p:grpSpPr>
        <p:sp>
          <p:nvSpPr>
            <p:cNvPr id="166921" name="Text Box 9"/>
            <p:cNvSpPr txBox="1">
              <a:spLocks noChangeArrowheads="1"/>
            </p:cNvSpPr>
            <p:nvPr/>
          </p:nvSpPr>
          <p:spPr bwMode="auto">
            <a:xfrm>
              <a:off x="917" y="1945"/>
              <a:ext cx="261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 smtClean="0"/>
                <a:t>设       </a:t>
              </a:r>
              <a:r>
                <a:rPr lang="zh-CN" altLang="en-US" sz="2800" dirty="0"/>
                <a:t>，</a:t>
              </a:r>
              <a:r>
                <a:rPr lang="zh-CN" altLang="en-US" sz="2800" dirty="0" smtClean="0"/>
                <a:t>于是    </a:t>
              </a:r>
              <a:r>
                <a:rPr lang="zh-CN" altLang="en-US" sz="2800" dirty="0"/>
                <a:t>有意义。</a:t>
              </a:r>
            </a:p>
          </p:txBody>
        </p:sp>
        <p:graphicFrame>
          <p:nvGraphicFramePr>
            <p:cNvPr id="166922" name="Object 10"/>
            <p:cNvGraphicFramePr>
              <a:graphicFrameLocks noChangeAspect="1"/>
            </p:cNvGraphicFramePr>
            <p:nvPr/>
          </p:nvGraphicFramePr>
          <p:xfrm>
            <a:off x="1202" y="1979"/>
            <a:ext cx="499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88" name="Equation" r:id="rId3" imgW="355138" imgH="177569" progId="Equation.DSMT4">
                    <p:embed/>
                  </p:oleObj>
                </mc:Choice>
                <mc:Fallback>
                  <p:oleObj name="Equation" r:id="rId3" imgW="355138" imgH="177569" progId="Equation.DSMT4">
                    <p:embed/>
                    <p:pic>
                      <p:nvPicPr>
                        <p:cNvPr id="0" name="Picture 1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1979"/>
                          <a:ext cx="499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92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4361057"/>
                </p:ext>
              </p:extLst>
            </p:nvPr>
          </p:nvGraphicFramePr>
          <p:xfrm>
            <a:off x="2266" y="1945"/>
            <a:ext cx="31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89" name="Equation" r:id="rId5" imgW="215713" imgH="203024" progId="Equation.DSMT4">
                    <p:embed/>
                  </p:oleObj>
                </mc:Choice>
                <mc:Fallback>
                  <p:oleObj name="Equation" r:id="rId5" imgW="215713" imgH="203024" progId="Equation.DSMT4">
                    <p:embed/>
                    <p:pic>
                      <p:nvPicPr>
                        <p:cNvPr id="0" name="Picture 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6" y="1945"/>
                          <a:ext cx="318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6929" name="Group 17"/>
          <p:cNvGrpSpPr>
            <a:grpSpLocks/>
          </p:cNvGrpSpPr>
          <p:nvPr/>
        </p:nvGrpSpPr>
        <p:grpSpPr bwMode="auto">
          <a:xfrm>
            <a:off x="1071538" y="2409819"/>
            <a:ext cx="4891088" cy="523874"/>
            <a:chOff x="826" y="2308"/>
            <a:chExt cx="3081" cy="330"/>
          </a:xfrm>
        </p:grpSpPr>
        <p:sp>
          <p:nvSpPr>
            <p:cNvPr id="166927" name="Text Box 15"/>
            <p:cNvSpPr txBox="1">
              <a:spLocks noChangeArrowheads="1"/>
            </p:cNvSpPr>
            <p:nvPr/>
          </p:nvSpPr>
          <p:spPr bwMode="auto">
            <a:xfrm>
              <a:off x="826" y="2308"/>
              <a:ext cx="30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/>
                <a:t>用  </a:t>
              </a:r>
              <a:r>
                <a:rPr lang="zh-CN" altLang="en-US" sz="2800" dirty="0" smtClean="0"/>
                <a:t>  </a:t>
              </a:r>
              <a:r>
                <a:rPr lang="zh-CN" altLang="en-US" sz="2800" dirty="0"/>
                <a:t>左乘第一个方程两边，得</a:t>
              </a:r>
            </a:p>
          </p:txBody>
        </p:sp>
        <p:graphicFrame>
          <p:nvGraphicFramePr>
            <p:cNvPr id="166926" name="Object 14"/>
            <p:cNvGraphicFramePr>
              <a:graphicFrameLocks noChangeAspect="1"/>
            </p:cNvGraphicFramePr>
            <p:nvPr/>
          </p:nvGraphicFramePr>
          <p:xfrm>
            <a:off x="1051" y="2309"/>
            <a:ext cx="31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0" name="Equation" r:id="rId7" imgW="215713" imgH="203024" progId="Equation.DSMT4">
                    <p:embed/>
                  </p:oleObj>
                </mc:Choice>
                <mc:Fallback>
                  <p:oleObj name="Equation" r:id="rId7" imgW="215713" imgH="203024" progId="Equation.DSMT4">
                    <p:embed/>
                    <p:pic>
                      <p:nvPicPr>
                        <p:cNvPr id="0" name="Picture 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1" y="2309"/>
                          <a:ext cx="318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6937" name="Group 25"/>
          <p:cNvGrpSpPr>
            <a:grpSpLocks/>
          </p:cNvGrpSpPr>
          <p:nvPr/>
        </p:nvGrpSpPr>
        <p:grpSpPr bwMode="auto">
          <a:xfrm>
            <a:off x="1179530" y="2943225"/>
            <a:ext cx="5892800" cy="588963"/>
            <a:chOff x="612" y="2696"/>
            <a:chExt cx="3712" cy="371"/>
          </a:xfrm>
        </p:grpSpPr>
        <p:graphicFrame>
          <p:nvGraphicFramePr>
            <p:cNvPr id="166932" name="Object 20"/>
            <p:cNvGraphicFramePr>
              <a:graphicFrameLocks noChangeAspect="1"/>
            </p:cNvGraphicFramePr>
            <p:nvPr/>
          </p:nvGraphicFramePr>
          <p:xfrm>
            <a:off x="612" y="2716"/>
            <a:ext cx="1359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1" name="Equation" r:id="rId9" imgW="889000" imgH="228600" progId="Equation.DSMT4">
                    <p:embed/>
                  </p:oleObj>
                </mc:Choice>
                <mc:Fallback>
                  <p:oleObj name="Equation" r:id="rId9" imgW="889000" imgH="228600" progId="Equation.DSMT4">
                    <p:embed/>
                    <p:pic>
                      <p:nvPicPr>
                        <p:cNvPr id="0" name="Picture 1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716"/>
                          <a:ext cx="1359" cy="3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6934" name="Text Box 22"/>
            <p:cNvSpPr txBox="1">
              <a:spLocks noChangeArrowheads="1"/>
            </p:cNvSpPr>
            <p:nvPr/>
          </p:nvSpPr>
          <p:spPr bwMode="auto">
            <a:xfrm>
              <a:off x="2142" y="2728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而</a:t>
              </a:r>
            </a:p>
          </p:txBody>
        </p:sp>
        <p:graphicFrame>
          <p:nvGraphicFramePr>
            <p:cNvPr id="166935" name="Object 23"/>
            <p:cNvGraphicFramePr>
              <a:graphicFrameLocks noChangeAspect="1"/>
            </p:cNvGraphicFramePr>
            <p:nvPr/>
          </p:nvGraphicFramePr>
          <p:xfrm>
            <a:off x="2517" y="2716"/>
            <a:ext cx="777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2" name="Equation" r:id="rId11" imgW="507780" imgH="203112" progId="Equation.DSMT4">
                    <p:embed/>
                  </p:oleObj>
                </mc:Choice>
                <mc:Fallback>
                  <p:oleObj name="Equation" r:id="rId11" imgW="507780" imgH="203112" progId="Equation.DSMT4">
                    <p:embed/>
                    <p:pic>
                      <p:nvPicPr>
                        <p:cNvPr id="0" name="Picture 1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2716"/>
                          <a:ext cx="777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936" name="Object 24"/>
            <p:cNvGraphicFramePr>
              <a:graphicFrameLocks noChangeAspect="1"/>
            </p:cNvGraphicFramePr>
            <p:nvPr/>
          </p:nvGraphicFramePr>
          <p:xfrm>
            <a:off x="3334" y="2696"/>
            <a:ext cx="990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3" name="Equation" r:id="rId13" imgW="647700" imgH="228600" progId="Equation.DSMT4">
                    <p:embed/>
                  </p:oleObj>
                </mc:Choice>
                <mc:Fallback>
                  <p:oleObj name="Equation" r:id="rId13" imgW="647700" imgH="228600" progId="Equation.DSMT4">
                    <p:embed/>
                    <p:pic>
                      <p:nvPicPr>
                        <p:cNvPr id="0" name="Picture 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2696"/>
                          <a:ext cx="990" cy="3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6938" name="Group 26"/>
          <p:cNvGrpSpPr>
            <a:grpSpLocks/>
          </p:cNvGrpSpPr>
          <p:nvPr/>
        </p:nvGrpSpPr>
        <p:grpSpPr bwMode="auto">
          <a:xfrm>
            <a:off x="1071538" y="3532185"/>
            <a:ext cx="4891088" cy="523874"/>
            <a:chOff x="826" y="2308"/>
            <a:chExt cx="3081" cy="330"/>
          </a:xfrm>
        </p:grpSpPr>
        <p:sp>
          <p:nvSpPr>
            <p:cNvPr id="166940" name="Text Box 28"/>
            <p:cNvSpPr txBox="1">
              <a:spLocks noChangeArrowheads="1"/>
            </p:cNvSpPr>
            <p:nvPr/>
          </p:nvSpPr>
          <p:spPr bwMode="auto">
            <a:xfrm>
              <a:off x="826" y="2308"/>
              <a:ext cx="30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/>
                <a:t>用   </a:t>
              </a:r>
              <a:r>
                <a:rPr lang="zh-CN" altLang="en-US" sz="2800" dirty="0" smtClean="0"/>
                <a:t> 右</a:t>
              </a:r>
              <a:r>
                <a:rPr lang="zh-CN" altLang="en-US" sz="2800" dirty="0"/>
                <a:t>乘第二个方程两边，得</a:t>
              </a:r>
            </a:p>
          </p:txBody>
        </p:sp>
        <p:graphicFrame>
          <p:nvGraphicFramePr>
            <p:cNvPr id="166939" name="Object 27"/>
            <p:cNvGraphicFramePr>
              <a:graphicFrameLocks noChangeAspect="1"/>
            </p:cNvGraphicFramePr>
            <p:nvPr/>
          </p:nvGraphicFramePr>
          <p:xfrm>
            <a:off x="1051" y="2309"/>
            <a:ext cx="31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4" name="Equation" r:id="rId15" imgW="215713" imgH="203024" progId="Equation.DSMT4">
                    <p:embed/>
                  </p:oleObj>
                </mc:Choice>
                <mc:Fallback>
                  <p:oleObj name="Equation" r:id="rId15" imgW="215713" imgH="203024" progId="Equation.DSMT4">
                    <p:embed/>
                    <p:pic>
                      <p:nvPicPr>
                        <p:cNvPr id="0" name="Picture 1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1" y="2309"/>
                          <a:ext cx="318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6941" name="Group 29"/>
          <p:cNvGrpSpPr>
            <a:grpSpLocks/>
          </p:cNvGrpSpPr>
          <p:nvPr/>
        </p:nvGrpSpPr>
        <p:grpSpPr bwMode="auto">
          <a:xfrm>
            <a:off x="1123967" y="4000504"/>
            <a:ext cx="5876925" cy="588962"/>
            <a:chOff x="612" y="2696"/>
            <a:chExt cx="3702" cy="371"/>
          </a:xfrm>
        </p:grpSpPr>
        <p:graphicFrame>
          <p:nvGraphicFramePr>
            <p:cNvPr id="166942" name="Object 30"/>
            <p:cNvGraphicFramePr>
              <a:graphicFrameLocks noChangeAspect="1"/>
            </p:cNvGraphicFramePr>
            <p:nvPr/>
          </p:nvGraphicFramePr>
          <p:xfrm>
            <a:off x="612" y="2716"/>
            <a:ext cx="1359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5" name="Equation" r:id="rId16" imgW="889000" imgH="228600" progId="Equation.DSMT4">
                    <p:embed/>
                  </p:oleObj>
                </mc:Choice>
                <mc:Fallback>
                  <p:oleObj name="Equation" r:id="rId16" imgW="889000" imgH="228600" progId="Equation.DSMT4">
                    <p:embed/>
                    <p:pic>
                      <p:nvPicPr>
                        <p:cNvPr id="0" name="Picture 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716"/>
                          <a:ext cx="1359" cy="3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6943" name="Text Box 31"/>
            <p:cNvSpPr txBox="1">
              <a:spLocks noChangeArrowheads="1"/>
            </p:cNvSpPr>
            <p:nvPr/>
          </p:nvSpPr>
          <p:spPr bwMode="auto">
            <a:xfrm>
              <a:off x="2142" y="2728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而</a:t>
              </a:r>
            </a:p>
          </p:txBody>
        </p:sp>
        <p:graphicFrame>
          <p:nvGraphicFramePr>
            <p:cNvPr id="166944" name="Object 32"/>
            <p:cNvGraphicFramePr>
              <a:graphicFrameLocks noChangeAspect="1"/>
            </p:cNvGraphicFramePr>
            <p:nvPr/>
          </p:nvGraphicFramePr>
          <p:xfrm>
            <a:off x="2517" y="2716"/>
            <a:ext cx="777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6" name="Equation" r:id="rId18" imgW="507780" imgH="203112" progId="Equation.DSMT4">
                    <p:embed/>
                  </p:oleObj>
                </mc:Choice>
                <mc:Fallback>
                  <p:oleObj name="Equation" r:id="rId18" imgW="507780" imgH="203112" progId="Equation.DSMT4">
                    <p:embed/>
                    <p:pic>
                      <p:nvPicPr>
                        <p:cNvPr id="0" name="Picture 1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2716"/>
                          <a:ext cx="777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945" name="Object 33"/>
            <p:cNvGraphicFramePr>
              <a:graphicFrameLocks noChangeAspect="1"/>
            </p:cNvGraphicFramePr>
            <p:nvPr/>
          </p:nvGraphicFramePr>
          <p:xfrm>
            <a:off x="3344" y="2696"/>
            <a:ext cx="970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7" name="Equation" r:id="rId20" imgW="634725" imgH="228501" progId="Equation.DSMT4">
                    <p:embed/>
                  </p:oleObj>
                </mc:Choice>
                <mc:Fallback>
                  <p:oleObj name="Equation" r:id="rId20" imgW="634725" imgH="228501" progId="Equation.DSMT4">
                    <p:embed/>
                    <p:pic>
                      <p:nvPicPr>
                        <p:cNvPr id="0" name="Picture 1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4" y="2696"/>
                          <a:ext cx="970" cy="3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6947" name="Group 35"/>
          <p:cNvGrpSpPr>
            <a:grpSpLocks/>
          </p:cNvGrpSpPr>
          <p:nvPr/>
        </p:nvGrpSpPr>
        <p:grpSpPr bwMode="auto">
          <a:xfrm>
            <a:off x="1091393" y="4643434"/>
            <a:ext cx="7981201" cy="533399"/>
            <a:chOff x="463" y="3223"/>
            <a:chExt cx="4481" cy="336"/>
          </a:xfrm>
        </p:grpSpPr>
        <p:sp>
          <p:nvSpPr>
            <p:cNvPr id="166946" name="Text Box 34"/>
            <p:cNvSpPr txBox="1">
              <a:spLocks noChangeArrowheads="1"/>
            </p:cNvSpPr>
            <p:nvPr/>
          </p:nvSpPr>
          <p:spPr bwMode="auto">
            <a:xfrm>
              <a:off x="463" y="3229"/>
              <a:ext cx="44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/>
                <a:t>所以，除法运算可归结</a:t>
              </a:r>
              <a:r>
                <a:rPr lang="zh-CN" altLang="en-US" sz="2800" dirty="0" smtClean="0"/>
                <a:t>为</a:t>
              </a:r>
              <a:r>
                <a:rPr lang="en-US" altLang="zh-CN" sz="2800" dirty="0" smtClean="0"/>
                <a:t>: </a:t>
              </a:r>
              <a:r>
                <a:rPr lang="zh-CN" altLang="en-US" sz="2800" dirty="0" smtClean="0"/>
                <a:t>数</a:t>
              </a:r>
              <a:r>
                <a:rPr lang="en-US" altLang="zh-CN" sz="2800" i="1" dirty="0">
                  <a:latin typeface="Times New Roman" pitchFamily="18" charset="0"/>
                </a:rPr>
                <a:t>a</a:t>
              </a:r>
              <a:r>
                <a:rPr lang="zh-CN" altLang="en-US" sz="2800" dirty="0"/>
                <a:t>是否有逆元</a:t>
              </a:r>
              <a:r>
                <a:rPr lang="zh-CN" altLang="en-US" sz="2800" dirty="0" smtClean="0"/>
                <a:t>素      ？</a:t>
              </a:r>
              <a:endParaRPr lang="zh-CN" altLang="en-US" sz="2800" dirty="0"/>
            </a:p>
          </p:txBody>
        </p:sp>
        <p:graphicFrame>
          <p:nvGraphicFramePr>
            <p:cNvPr id="166933" name="Object 21"/>
            <p:cNvGraphicFramePr>
              <a:graphicFrameLocks noChangeAspect="1"/>
            </p:cNvGraphicFramePr>
            <p:nvPr/>
          </p:nvGraphicFramePr>
          <p:xfrm>
            <a:off x="4319" y="3223"/>
            <a:ext cx="31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8" name="Equation" r:id="rId22" imgW="215713" imgH="203024" progId="Equation.DSMT4">
                    <p:embed/>
                  </p:oleObj>
                </mc:Choice>
                <mc:Fallback>
                  <p:oleObj name="Equation" r:id="rId22" imgW="215713" imgH="203024" progId="Equation.DSMT4">
                    <p:embed/>
                    <p:pic>
                      <p:nvPicPr>
                        <p:cNvPr id="0" name="Picture 1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9" y="3223"/>
                          <a:ext cx="318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6948" name="Text Box 36"/>
          <p:cNvSpPr txBox="1">
            <a:spLocks noChangeArrowheads="1"/>
          </p:cNvSpPr>
          <p:nvPr/>
        </p:nvSpPr>
        <p:spPr bwMode="auto">
          <a:xfrm>
            <a:off x="1068401" y="5157788"/>
            <a:ext cx="5360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/>
              <a:t>即是否有数</a:t>
            </a:r>
            <a:r>
              <a:rPr lang="en-US" altLang="zh-CN" sz="2800" i="1" dirty="0">
                <a:latin typeface="Times New Roman" pitchFamily="18" charset="0"/>
              </a:rPr>
              <a:t>b</a:t>
            </a:r>
            <a:r>
              <a:rPr lang="zh-CN" altLang="en-US" sz="2800" dirty="0"/>
              <a:t>，使得</a:t>
            </a:r>
            <a:r>
              <a:rPr lang="en-US" altLang="zh-CN" sz="2800" i="1" dirty="0" err="1">
                <a:latin typeface="Times New Roman" pitchFamily="18" charset="0"/>
              </a:rPr>
              <a:t>ab</a:t>
            </a:r>
            <a:r>
              <a:rPr lang="en-US" altLang="zh-CN" sz="2800" i="1" dirty="0">
                <a:latin typeface="Times New Roman" pitchFamily="18" charset="0"/>
              </a:rPr>
              <a:t> </a:t>
            </a:r>
            <a:r>
              <a:rPr lang="en-US" altLang="zh-CN" sz="2800" dirty="0"/>
              <a:t>= </a:t>
            </a:r>
            <a:r>
              <a:rPr lang="en-US" altLang="zh-CN" sz="2800" i="1" dirty="0" err="1">
                <a:latin typeface="Times New Roman" pitchFamily="18" charset="0"/>
              </a:rPr>
              <a:t>ba</a:t>
            </a:r>
            <a:r>
              <a:rPr lang="en-US" altLang="zh-CN" sz="2800" i="1" dirty="0">
                <a:latin typeface="Times New Roman" pitchFamily="18" charset="0"/>
              </a:rPr>
              <a:t> </a:t>
            </a:r>
            <a:r>
              <a:rPr lang="en-US" altLang="zh-CN" sz="2800" dirty="0"/>
              <a:t>= </a:t>
            </a:r>
            <a:r>
              <a:rPr lang="en-US" altLang="zh-CN" sz="2800" dirty="0">
                <a:latin typeface="Times New Roman" pitchFamily="18" charset="0"/>
              </a:rPr>
              <a:t>1</a:t>
            </a:r>
            <a:r>
              <a:rPr lang="zh-CN" altLang="en-US" sz="2800" dirty="0">
                <a:latin typeface="Times New Roman" pitchFamily="18" charset="0"/>
              </a:rPr>
              <a:t>？</a:t>
            </a:r>
          </a:p>
        </p:txBody>
      </p:sp>
      <p:grpSp>
        <p:nvGrpSpPr>
          <p:cNvPr id="166953" name="Group 41"/>
          <p:cNvGrpSpPr>
            <a:grpSpLocks/>
          </p:cNvGrpSpPr>
          <p:nvPr/>
        </p:nvGrpSpPr>
        <p:grpSpPr bwMode="auto">
          <a:xfrm>
            <a:off x="1103317" y="5648331"/>
            <a:ext cx="4211638" cy="523876"/>
            <a:chOff x="703" y="3856"/>
            <a:chExt cx="2653" cy="330"/>
          </a:xfrm>
        </p:grpSpPr>
        <p:sp>
          <p:nvSpPr>
            <p:cNvPr id="166950" name="Text Box 38"/>
            <p:cNvSpPr txBox="1">
              <a:spLocks noChangeArrowheads="1"/>
            </p:cNvSpPr>
            <p:nvPr/>
          </p:nvSpPr>
          <p:spPr bwMode="auto">
            <a:xfrm>
              <a:off x="703" y="3856"/>
              <a:ext cx="265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 smtClean="0"/>
                <a:t>当        </a:t>
              </a:r>
              <a:r>
                <a:rPr lang="zh-CN" altLang="en-US" sz="2800" dirty="0"/>
                <a:t>时，</a:t>
              </a:r>
              <a:r>
                <a:rPr lang="en-US" altLang="zh-CN" sz="2800" i="1" dirty="0">
                  <a:latin typeface="Times New Roman" pitchFamily="18" charset="0"/>
                </a:rPr>
                <a:t>a</a:t>
              </a:r>
              <a:r>
                <a:rPr lang="zh-CN" altLang="en-US" sz="2800" dirty="0"/>
                <a:t>有逆元素</a:t>
              </a:r>
              <a:r>
                <a:rPr lang="en-US" altLang="zh-CN" sz="2800" i="1" dirty="0">
                  <a:latin typeface="Times New Roman" pitchFamily="18" charset="0"/>
                </a:rPr>
                <a:t>b</a:t>
              </a:r>
              <a:r>
                <a:rPr lang="zh-CN" altLang="en-US" sz="2800" dirty="0"/>
                <a:t>，</a:t>
              </a:r>
            </a:p>
          </p:txBody>
        </p:sp>
        <p:graphicFrame>
          <p:nvGraphicFramePr>
            <p:cNvPr id="166951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4673476"/>
                </p:ext>
              </p:extLst>
            </p:nvPr>
          </p:nvGraphicFramePr>
          <p:xfrm>
            <a:off x="998" y="3894"/>
            <a:ext cx="499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9" name="Equation" r:id="rId23" imgW="355138" imgH="177569" progId="Equation.DSMT4">
                    <p:embed/>
                  </p:oleObj>
                </mc:Choice>
                <mc:Fallback>
                  <p:oleObj name="Equation" r:id="rId23" imgW="355138" imgH="177569" progId="Equation.DSMT4">
                    <p:embed/>
                    <p:pic>
                      <p:nvPicPr>
                        <p:cNvPr id="0" name="Picture 1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8" y="3894"/>
                          <a:ext cx="499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695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117272"/>
              </p:ext>
            </p:extLst>
          </p:nvPr>
        </p:nvGraphicFramePr>
        <p:xfrm>
          <a:off x="4955696" y="5647444"/>
          <a:ext cx="10398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0" name="Equation" r:id="rId24" imgW="444307" imgH="203112" progId="Equation.DSMT4">
                  <p:embed/>
                </p:oleObj>
              </mc:Choice>
              <mc:Fallback>
                <p:oleObj name="Equation" r:id="rId24" imgW="444307" imgH="203112" progId="Equation.DSMT4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5696" y="5647444"/>
                        <a:ext cx="1039812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4"/>
            <a:ext cx="4430232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一、概念的引入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21897708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6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6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6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6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0" grpId="0"/>
      <p:bldP spid="1669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4" name="Group 14"/>
          <p:cNvGrpSpPr>
            <a:grpSpLocks/>
          </p:cNvGrpSpPr>
          <p:nvPr/>
        </p:nvGrpSpPr>
        <p:grpSpPr bwMode="auto">
          <a:xfrm>
            <a:off x="611188" y="865168"/>
            <a:ext cx="6389690" cy="584200"/>
            <a:chOff x="509" y="1415"/>
            <a:chExt cx="4025" cy="368"/>
          </a:xfrm>
        </p:grpSpPr>
        <p:sp>
          <p:nvSpPr>
            <p:cNvPr id="153611" name="Text Box 11"/>
            <p:cNvSpPr txBox="1">
              <a:spLocks noChangeArrowheads="1"/>
            </p:cNvSpPr>
            <p:nvPr/>
          </p:nvSpPr>
          <p:spPr bwMode="auto">
            <a:xfrm>
              <a:off x="509" y="1415"/>
              <a:ext cx="117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ea"/>
                  <a:ea typeface="+mn-ea"/>
                </a:rPr>
                <a:t>9. 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zh-CN" altLang="en-US" dirty="0"/>
                <a:t>可逆</a:t>
              </a:r>
            </a:p>
          </p:txBody>
        </p:sp>
        <p:graphicFrame>
          <p:nvGraphicFramePr>
            <p:cNvPr id="153612" name="Object 12"/>
            <p:cNvGraphicFramePr>
              <a:graphicFrameLocks noChangeAspect="1"/>
            </p:cNvGraphicFramePr>
            <p:nvPr/>
          </p:nvGraphicFramePr>
          <p:xfrm>
            <a:off x="1726" y="1427"/>
            <a:ext cx="2808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09" name="Equation" r:id="rId3" imgW="1866900" imgH="228600" progId="Equation.3">
                    <p:embed/>
                  </p:oleObj>
                </mc:Choice>
                <mc:Fallback>
                  <p:oleObj name="Equation" r:id="rId3" imgW="1866900" imgH="228600" progId="Equation.3">
                    <p:embed/>
                    <p:pic>
                      <p:nvPicPr>
                        <p:cNvPr id="0" name="Picture 2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6" y="1427"/>
                          <a:ext cx="2808" cy="3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15" name="Rectangle 15"/>
          <p:cNvSpPr>
            <a:spLocks noChangeArrowheads="1"/>
          </p:cNvSpPr>
          <p:nvPr/>
        </p:nvSpPr>
        <p:spPr bwMode="auto">
          <a:xfrm>
            <a:off x="642910" y="1571612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证</a:t>
            </a:r>
          </a:p>
        </p:txBody>
      </p:sp>
      <p:grpSp>
        <p:nvGrpSpPr>
          <p:cNvPr id="153616" name="Group 16"/>
          <p:cNvGrpSpPr>
            <a:grpSpLocks/>
          </p:cNvGrpSpPr>
          <p:nvPr/>
        </p:nvGrpSpPr>
        <p:grpSpPr bwMode="auto">
          <a:xfrm>
            <a:off x="1347788" y="1585900"/>
            <a:ext cx="7427914" cy="622300"/>
            <a:chOff x="1144" y="2952"/>
            <a:chExt cx="4679" cy="392"/>
          </a:xfrm>
        </p:grpSpPr>
        <p:sp>
          <p:nvSpPr>
            <p:cNvPr id="153617" name="Text Box 17"/>
            <p:cNvSpPr txBox="1">
              <a:spLocks noChangeArrowheads="1"/>
            </p:cNvSpPr>
            <p:nvPr/>
          </p:nvSpPr>
          <p:spPr bwMode="auto">
            <a:xfrm>
              <a:off x="1144" y="2957"/>
              <a:ext cx="467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在</a:t>
              </a:r>
              <a:r>
                <a:rPr lang="zh-CN" altLang="en-US" dirty="0" smtClean="0"/>
                <a:t>恒等式                        </a:t>
              </a:r>
              <a:r>
                <a:rPr lang="zh-CN" altLang="en-US" dirty="0"/>
                <a:t>中</a:t>
              </a:r>
              <a:r>
                <a:rPr lang="en-US" altLang="zh-CN" dirty="0"/>
                <a:t>,</a:t>
              </a:r>
              <a:r>
                <a:rPr lang="zh-CN" altLang="en-US" dirty="0"/>
                <a:t>把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zh-CN" altLang="en-US" dirty="0"/>
                <a:t>用   代替</a:t>
              </a:r>
              <a:r>
                <a:rPr lang="en-US" altLang="zh-CN" dirty="0" smtClean="0"/>
                <a:t>,</a:t>
              </a:r>
              <a:endParaRPr lang="zh-CN" altLang="en-US" dirty="0"/>
            </a:p>
          </p:txBody>
        </p:sp>
        <p:graphicFrame>
          <p:nvGraphicFramePr>
            <p:cNvPr id="153618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6802104"/>
                </p:ext>
              </p:extLst>
            </p:nvPr>
          </p:nvGraphicFramePr>
          <p:xfrm>
            <a:off x="2275" y="2988"/>
            <a:ext cx="1591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10" name="Equation" r:id="rId5" imgW="1016000" imgH="228600" progId="Equation.3">
                    <p:embed/>
                  </p:oleObj>
                </mc:Choice>
                <mc:Fallback>
                  <p:oleObj name="Equation" r:id="rId5" imgW="1016000" imgH="228600" progId="Equation.3">
                    <p:embed/>
                    <p:pic>
                      <p:nvPicPr>
                        <p:cNvPr id="0" name="Picture 2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5" y="2988"/>
                          <a:ext cx="1591" cy="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19" name="Object 19"/>
            <p:cNvGraphicFramePr>
              <a:graphicFrameLocks noChangeAspect="1"/>
            </p:cNvGraphicFramePr>
            <p:nvPr/>
          </p:nvGraphicFramePr>
          <p:xfrm>
            <a:off x="4883" y="2952"/>
            <a:ext cx="31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11" name="Equation" r:id="rId7" imgW="203112" imgH="190417" progId="Equation.3">
                    <p:embed/>
                  </p:oleObj>
                </mc:Choice>
                <mc:Fallback>
                  <p:oleObj name="Equation" r:id="rId7" imgW="203112" imgH="190417" progId="Equation.3">
                    <p:embed/>
                    <p:pic>
                      <p:nvPicPr>
                        <p:cNvPr id="0" name="Picture 2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3" y="2952"/>
                          <a:ext cx="317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620" name="Object 20"/>
          <p:cNvGraphicFramePr>
            <a:graphicFrameLocks noChangeAspect="1"/>
          </p:cNvGraphicFramePr>
          <p:nvPr/>
        </p:nvGraphicFramePr>
        <p:xfrm>
          <a:off x="2285984" y="2311396"/>
          <a:ext cx="312578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2" name="Equation" r:id="rId9" imgW="1308100" imgH="228600" progId="Equation.3">
                  <p:embed/>
                </p:oleObj>
              </mc:Choice>
              <mc:Fallback>
                <p:oleObj name="Equation" r:id="rId9" imgW="1308100" imgH="228600" progId="Equation.3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2311396"/>
                        <a:ext cx="3125787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21" name="Object 21"/>
          <p:cNvGraphicFramePr>
            <a:graphicFrameLocks noChangeAspect="1"/>
          </p:cNvGraphicFramePr>
          <p:nvPr/>
        </p:nvGraphicFramePr>
        <p:xfrm>
          <a:off x="5411771" y="2301871"/>
          <a:ext cx="20637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3" name="Equation" r:id="rId11" imgW="863225" imgH="228501" progId="Equation.3">
                  <p:embed/>
                </p:oleObj>
              </mc:Choice>
              <mc:Fallback>
                <p:oleObj name="Equation" r:id="rId11" imgW="863225" imgH="228501" progId="Equation.3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71" y="2301871"/>
                        <a:ext cx="206375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40" name="Group 40"/>
          <p:cNvGrpSpPr>
            <a:grpSpLocks/>
          </p:cNvGrpSpPr>
          <p:nvPr/>
        </p:nvGrpSpPr>
        <p:grpSpPr bwMode="auto">
          <a:xfrm>
            <a:off x="1357290" y="3000372"/>
            <a:ext cx="3784601" cy="584200"/>
            <a:chOff x="282" y="2490"/>
            <a:chExt cx="2384" cy="368"/>
          </a:xfrm>
        </p:grpSpPr>
        <p:sp>
          <p:nvSpPr>
            <p:cNvPr id="153622" name="Text Box 22"/>
            <p:cNvSpPr txBox="1">
              <a:spLocks noChangeArrowheads="1"/>
            </p:cNvSpPr>
            <p:nvPr/>
          </p:nvSpPr>
          <p:spPr bwMode="auto">
            <a:xfrm>
              <a:off x="282" y="2490"/>
              <a:ext cx="238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两端</a:t>
              </a:r>
              <a:r>
                <a:rPr lang="zh-CN" altLang="en-US" dirty="0" smtClean="0"/>
                <a:t>左乘          ，</a:t>
              </a:r>
              <a:r>
                <a:rPr lang="zh-CN" altLang="en-US" dirty="0"/>
                <a:t>得</a:t>
              </a:r>
            </a:p>
          </p:txBody>
        </p:sp>
        <p:graphicFrame>
          <p:nvGraphicFramePr>
            <p:cNvPr id="153623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1024596"/>
                </p:ext>
              </p:extLst>
            </p:nvPr>
          </p:nvGraphicFramePr>
          <p:xfrm>
            <a:off x="1439" y="2490"/>
            <a:ext cx="63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14" name="Equation" r:id="rId13" imgW="419100" imgH="228600" progId="Equation.DSMT4">
                    <p:embed/>
                  </p:oleObj>
                </mc:Choice>
                <mc:Fallback>
                  <p:oleObj name="Equation" r:id="rId13" imgW="419100" imgH="228600" progId="Equation.DSMT4">
                    <p:embed/>
                    <p:pic>
                      <p:nvPicPr>
                        <p:cNvPr id="0" name="Picture 2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9" y="2490"/>
                          <a:ext cx="632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625" name="Object 25"/>
          <p:cNvGraphicFramePr>
            <a:graphicFrameLocks noChangeAspect="1"/>
          </p:cNvGraphicFramePr>
          <p:nvPr/>
        </p:nvGraphicFramePr>
        <p:xfrm>
          <a:off x="2357422" y="3643314"/>
          <a:ext cx="35512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5" name="Equation" r:id="rId15" imgW="1485900" imgH="228600" progId="Equation.3">
                  <p:embed/>
                </p:oleObj>
              </mc:Choice>
              <mc:Fallback>
                <p:oleObj name="Equation" r:id="rId15" imgW="1485900" imgH="228600" progId="Equation.3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3643314"/>
                        <a:ext cx="3551238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26" name="Object 26"/>
          <p:cNvGraphicFramePr>
            <a:graphicFrameLocks noChangeAspect="1"/>
          </p:cNvGraphicFramePr>
          <p:nvPr/>
        </p:nvGraphicFramePr>
        <p:xfrm>
          <a:off x="3263905" y="4286256"/>
          <a:ext cx="20939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6" name="Equation" r:id="rId17" imgW="876300" imgH="228600" progId="Equation.3">
                  <p:embed/>
                </p:oleObj>
              </mc:Choice>
              <mc:Fallback>
                <p:oleObj name="Equation" r:id="rId17" imgW="876300" imgH="228600" progId="Equation.3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5" y="4286256"/>
                        <a:ext cx="2093913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WordArt 45"/>
          <p:cNvSpPr>
            <a:spLocks noChangeArrowheads="1" noChangeShapeType="1" noTextEdit="1"/>
          </p:cNvSpPr>
          <p:nvPr/>
        </p:nvSpPr>
        <p:spPr bwMode="auto">
          <a:xfrm>
            <a:off x="60325" y="123824"/>
            <a:ext cx="3978276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四、运算规律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29" name="Text Box 53"/>
          <p:cNvSpPr txBox="1">
            <a:spLocks noChangeArrowheads="1"/>
          </p:cNvSpPr>
          <p:nvPr/>
        </p:nvSpPr>
        <p:spPr bwMode="auto">
          <a:xfrm>
            <a:off x="7572396" y="4786322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证毕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2751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5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5" grpId="0" autoUpdateAnimBg="0"/>
      <p:bldP spid="2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WordArt 45"/>
          <p:cNvSpPr>
            <a:spLocks noChangeArrowheads="1" noChangeShapeType="1" noTextEdit="1"/>
          </p:cNvSpPr>
          <p:nvPr/>
        </p:nvSpPr>
        <p:spPr bwMode="auto">
          <a:xfrm>
            <a:off x="60325" y="123824"/>
            <a:ext cx="3978276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四、运算规律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642910" y="1652578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证</a:t>
            </a:r>
          </a:p>
        </p:txBody>
      </p:sp>
      <p:grpSp>
        <p:nvGrpSpPr>
          <p:cNvPr id="13" name="Group 35"/>
          <p:cNvGrpSpPr>
            <a:grpSpLocks/>
          </p:cNvGrpSpPr>
          <p:nvPr/>
        </p:nvGrpSpPr>
        <p:grpSpPr bwMode="auto">
          <a:xfrm>
            <a:off x="1428728" y="1652578"/>
            <a:ext cx="3509961" cy="584200"/>
            <a:chOff x="1053" y="3624"/>
            <a:chExt cx="2211" cy="368"/>
          </a:xfrm>
        </p:grpSpPr>
        <p:sp>
          <p:nvSpPr>
            <p:cNvPr id="15" name="Text Box 32"/>
            <p:cNvSpPr txBox="1">
              <a:spLocks noChangeArrowheads="1"/>
            </p:cNvSpPr>
            <p:nvPr/>
          </p:nvSpPr>
          <p:spPr bwMode="auto">
            <a:xfrm>
              <a:off x="1053" y="3624"/>
              <a:ext cx="221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由                      </a:t>
              </a:r>
              <a:r>
                <a:rPr lang="zh-CN" altLang="en-US" dirty="0"/>
                <a:t>得</a:t>
              </a:r>
            </a:p>
          </p:txBody>
        </p:sp>
        <p:graphicFrame>
          <p:nvGraphicFramePr>
            <p:cNvPr id="16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9946788"/>
                </p:ext>
              </p:extLst>
            </p:nvPr>
          </p:nvGraphicFramePr>
          <p:xfrm>
            <a:off x="1387" y="3640"/>
            <a:ext cx="1511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22" name="Equation" r:id="rId3" imgW="1002865" imgH="228501" progId="Equation.3">
                    <p:embed/>
                  </p:oleObj>
                </mc:Choice>
                <mc:Fallback>
                  <p:oleObj name="Equation" r:id="rId3" imgW="1002865" imgH="228501" progId="Equation.3">
                    <p:embed/>
                    <p:pic>
                      <p:nvPicPr>
                        <p:cNvPr id="0" name="Picture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7" y="3640"/>
                          <a:ext cx="1511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39"/>
          <p:cNvGrpSpPr>
            <a:grpSpLocks/>
          </p:cNvGrpSpPr>
          <p:nvPr/>
        </p:nvGrpSpPr>
        <p:grpSpPr bwMode="auto">
          <a:xfrm>
            <a:off x="571472" y="1081074"/>
            <a:ext cx="7429502" cy="584199"/>
            <a:chOff x="340" y="3203"/>
            <a:chExt cx="4680" cy="368"/>
          </a:xfrm>
        </p:grpSpPr>
        <p:graphicFrame>
          <p:nvGraphicFramePr>
            <p:cNvPr id="18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6189383"/>
                </p:ext>
              </p:extLst>
            </p:nvPr>
          </p:nvGraphicFramePr>
          <p:xfrm>
            <a:off x="3396" y="3223"/>
            <a:ext cx="1624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23" name="Equation" r:id="rId5" imgW="1079500" imgH="228600" progId="Equation.3">
                    <p:embed/>
                  </p:oleObj>
                </mc:Choice>
                <mc:Fallback>
                  <p:oleObj name="Equation" r:id="rId5" imgW="1079500" imgH="228600" progId="Equation.3">
                    <p:embed/>
                    <p:pic>
                      <p:nvPicPr>
                        <p:cNvPr id="0" name="Picture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6" y="3223"/>
                          <a:ext cx="1624" cy="3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37"/>
            <p:cNvSpPr txBox="1">
              <a:spLocks noChangeArrowheads="1"/>
            </p:cNvSpPr>
            <p:nvPr/>
          </p:nvSpPr>
          <p:spPr bwMode="auto">
            <a:xfrm>
              <a:off x="340" y="3203"/>
              <a:ext cx="308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ea"/>
                  <a:ea typeface="+mn-ea"/>
                </a:rPr>
                <a:t>10. </a:t>
              </a:r>
              <a:r>
                <a:rPr lang="zh-CN" altLang="en-US" dirty="0"/>
                <a:t>同阶</a:t>
              </a:r>
              <a:r>
                <a:rPr lang="zh-CN" altLang="en-US" dirty="0" smtClean="0"/>
                <a:t>方阵         均</a:t>
              </a:r>
              <a:r>
                <a:rPr lang="zh-CN" altLang="en-US" dirty="0"/>
                <a:t>可逆</a:t>
              </a:r>
            </a:p>
          </p:txBody>
        </p:sp>
        <p:graphicFrame>
          <p:nvGraphicFramePr>
            <p:cNvPr id="20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6089811"/>
                </p:ext>
              </p:extLst>
            </p:nvPr>
          </p:nvGraphicFramePr>
          <p:xfrm>
            <a:off x="1939" y="3241"/>
            <a:ext cx="606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24" name="Equation" r:id="rId7" imgW="431613" imgH="228501" progId="Equation.3">
                    <p:embed/>
                  </p:oleObj>
                </mc:Choice>
                <mc:Fallback>
                  <p:oleObj name="Equation" r:id="rId7" imgW="431613" imgH="228501" progId="Equation.3">
                    <p:embed/>
                    <p:pic>
                      <p:nvPicPr>
                        <p:cNvPr id="0" name="Picture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9" y="3241"/>
                          <a:ext cx="606" cy="3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212"/>
          <p:cNvGraphicFramePr>
            <a:graphicFrameLocks noChangeAspect="1"/>
          </p:cNvGraphicFramePr>
          <p:nvPr/>
        </p:nvGraphicFramePr>
        <p:xfrm>
          <a:off x="1547842" y="2224082"/>
          <a:ext cx="7239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5" name="Equation" r:id="rId9" imgW="3251200" imgH="228600" progId="Equation.3">
                  <p:embed/>
                </p:oleObj>
              </mc:Choice>
              <mc:Fallback>
                <p:oleObj name="Equation" r:id="rId9" imgW="3251200" imgH="228600" progId="Equation.3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42" y="2224082"/>
                        <a:ext cx="7239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3"/>
          <p:cNvGraphicFramePr>
            <a:graphicFrameLocks noChangeAspect="1"/>
          </p:cNvGraphicFramePr>
          <p:nvPr/>
        </p:nvGraphicFramePr>
        <p:xfrm>
          <a:off x="2500298" y="2795586"/>
          <a:ext cx="3670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6" name="Equation" r:id="rId11" imgW="1651000" imgH="228600" progId="Equation.3">
                  <p:embed/>
                </p:oleObj>
              </mc:Choice>
              <mc:Fallback>
                <p:oleObj name="Equation" r:id="rId11" imgW="1651000" imgH="228600" progId="Equation.3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2795586"/>
                        <a:ext cx="36703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14"/>
          <p:cNvGraphicFramePr>
            <a:graphicFrameLocks noChangeAspect="1"/>
          </p:cNvGraphicFramePr>
          <p:nvPr/>
        </p:nvGraphicFramePr>
        <p:xfrm>
          <a:off x="2500298" y="3357562"/>
          <a:ext cx="1066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7" name="Equation" r:id="rId13" imgW="482391" imgH="190417" progId="Equation.3">
                  <p:embed/>
                </p:oleObj>
              </mc:Choice>
              <mc:Fallback>
                <p:oleObj name="Equation" r:id="rId13" imgW="482391" imgH="190417" progId="Equation.3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3357562"/>
                        <a:ext cx="10668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53"/>
          <p:cNvSpPr txBox="1">
            <a:spLocks noChangeArrowheads="1"/>
          </p:cNvSpPr>
          <p:nvPr/>
        </p:nvSpPr>
        <p:spPr bwMode="auto">
          <a:xfrm>
            <a:off x="7572396" y="3500438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证毕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2680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2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539750" y="831850"/>
            <a:ext cx="8133958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      </a:t>
            </a:r>
            <a:r>
              <a:rPr lang="zh-CN" altLang="en-US" dirty="0"/>
              <a:t>设方阵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zh-CN" altLang="en-US" dirty="0" smtClean="0"/>
              <a:t>满足                           </a:t>
            </a:r>
            <a:r>
              <a:rPr lang="zh-CN" altLang="en-US" dirty="0"/>
              <a:t>，证明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</a:rPr>
              <a:t>和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en-US" altLang="zh-CN" i="1" dirty="0" smtClean="0">
                <a:latin typeface="Times New Roman" pitchFamily="18" charset="0"/>
              </a:rPr>
              <a:t>       E</a:t>
            </a:r>
            <a:r>
              <a:rPr lang="zh-CN" altLang="en-US" i="1" dirty="0">
                <a:latin typeface="Times New Roman" pitchFamily="18" charset="0"/>
              </a:rPr>
              <a:t>－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zh-CN" altLang="en-US" dirty="0"/>
              <a:t>均可逆，并求   </a:t>
            </a:r>
            <a:r>
              <a:rPr lang="zh-CN" altLang="en-US" dirty="0" smtClean="0"/>
              <a:t> 和            </a:t>
            </a:r>
            <a:r>
              <a:rPr lang="zh-CN" altLang="en-US" dirty="0"/>
              <a:t>。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428596" y="831850"/>
            <a:ext cx="8002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22886" name="Object 6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4050497833"/>
              </p:ext>
            </p:extLst>
          </p:nvPr>
        </p:nvGraphicFramePr>
        <p:xfrm>
          <a:off x="3708400" y="849313"/>
          <a:ext cx="306228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0" name="Equation" r:id="rId3" imgW="1384300" imgH="203200" progId="Equation.3">
                  <p:embed/>
                </p:oleObj>
              </mc:Choice>
              <mc:Fallback>
                <p:oleObj name="Equation" r:id="rId3" imgW="1384300" imgH="203200" progId="Equation.3">
                  <p:embed/>
                  <p:pic>
                    <p:nvPicPr>
                      <p:cNvPr id="0" name="Picture 12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849313"/>
                        <a:ext cx="3062288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203886"/>
              </p:ext>
            </p:extLst>
          </p:nvPr>
        </p:nvGraphicFramePr>
        <p:xfrm>
          <a:off x="4622816" y="1433501"/>
          <a:ext cx="56356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1" name="Equation" r:id="rId5" imgW="253890" imgH="190417" progId="Equation.3">
                  <p:embed/>
                </p:oleObj>
              </mc:Choice>
              <mc:Fallback>
                <p:oleObj name="Equation" r:id="rId5" imgW="253890" imgH="190417" progId="Equation.3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16" y="1433501"/>
                        <a:ext cx="563562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048628"/>
              </p:ext>
            </p:extLst>
          </p:nvPr>
        </p:nvGraphicFramePr>
        <p:xfrm>
          <a:off x="5561029" y="1414452"/>
          <a:ext cx="13684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2" name="Equation" r:id="rId7" imgW="609600" imgH="228600" progId="Equation.3">
                  <p:embed/>
                </p:oleObj>
              </mc:Choice>
              <mc:Fallback>
                <p:oleObj name="Equation" r:id="rId7" imgW="609600" imgH="228600" progId="Equation.3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1029" y="1414452"/>
                        <a:ext cx="136842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0" name="Text Box 10"/>
          <p:cNvSpPr txBox="1">
            <a:spLocks noChangeArrowheads="1"/>
          </p:cNvSpPr>
          <p:nvPr/>
        </p:nvSpPr>
        <p:spPr bwMode="auto">
          <a:xfrm>
            <a:off x="500034" y="1928802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</a:t>
            </a:r>
          </a:p>
        </p:txBody>
      </p:sp>
      <p:grpSp>
        <p:nvGrpSpPr>
          <p:cNvPr id="122893" name="Group 13"/>
          <p:cNvGrpSpPr>
            <a:grpSpLocks/>
          </p:cNvGrpSpPr>
          <p:nvPr/>
        </p:nvGrpSpPr>
        <p:grpSpPr bwMode="auto">
          <a:xfrm>
            <a:off x="1214414" y="1928802"/>
            <a:ext cx="4192588" cy="584201"/>
            <a:chOff x="1325" y="1038"/>
            <a:chExt cx="2641" cy="368"/>
          </a:xfrm>
        </p:grpSpPr>
        <p:sp>
          <p:nvSpPr>
            <p:cNvPr id="122891" name="Text Box 11"/>
            <p:cNvSpPr txBox="1">
              <a:spLocks noChangeArrowheads="1"/>
            </p:cNvSpPr>
            <p:nvPr/>
          </p:nvSpPr>
          <p:spPr bwMode="auto">
            <a:xfrm>
              <a:off x="1325" y="1038"/>
              <a:ext cx="264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由                            </a:t>
              </a:r>
              <a:r>
                <a:rPr lang="zh-CN" altLang="en-US" dirty="0"/>
                <a:t>得</a:t>
              </a:r>
            </a:p>
          </p:txBody>
        </p:sp>
        <p:graphicFrame>
          <p:nvGraphicFramePr>
            <p:cNvPr id="122892" name="Object 12"/>
            <p:cNvGraphicFramePr>
              <a:graphicFrameLocks noChangeAspect="1"/>
            </p:cNvGraphicFramePr>
            <p:nvPr/>
          </p:nvGraphicFramePr>
          <p:xfrm>
            <a:off x="1631" y="1060"/>
            <a:ext cx="1996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03" name="Equation" r:id="rId9" imgW="1384300" imgH="203200" progId="Equation.3">
                    <p:embed/>
                  </p:oleObj>
                </mc:Choice>
                <mc:Fallback>
                  <p:oleObj name="Equation" r:id="rId9" imgW="1384300" imgH="203200" progId="Equation.3">
                    <p:embed/>
                    <p:pic>
                      <p:nvPicPr>
                        <p:cNvPr id="0" name="Picture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1" y="1060"/>
                          <a:ext cx="1996" cy="2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89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325264"/>
              </p:ext>
            </p:extLst>
          </p:nvPr>
        </p:nvGraphicFramePr>
        <p:xfrm>
          <a:off x="3133735" y="2500306"/>
          <a:ext cx="28670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4" name="Equation" r:id="rId11" imgW="1295400" imgH="228600" progId="Equation.3">
                  <p:embed/>
                </p:oleObj>
              </mc:Choice>
              <mc:Fallback>
                <p:oleObj name="Equation" r:id="rId11" imgW="1295400" imgH="228600" progId="Equation.3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735" y="2500306"/>
                        <a:ext cx="2867025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1246425" y="3000372"/>
            <a:ext cx="28969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</a:rPr>
              <a:t>因此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zh-CN" altLang="en-US" dirty="0"/>
              <a:t>可逆，且</a:t>
            </a:r>
          </a:p>
        </p:txBody>
      </p:sp>
      <p:graphicFrame>
        <p:nvGraphicFramePr>
          <p:cNvPr id="12289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340103"/>
              </p:ext>
            </p:extLst>
          </p:nvPr>
        </p:nvGraphicFramePr>
        <p:xfrm>
          <a:off x="3173421" y="3598863"/>
          <a:ext cx="26130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5" name="Equation" r:id="rId13" imgW="1180588" imgH="190417" progId="Equation.3">
                  <p:embed/>
                </p:oleObj>
              </mc:Choice>
              <mc:Fallback>
                <p:oleObj name="Equation" r:id="rId13" imgW="1180588" imgH="190417" progId="Equation.3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421" y="3598863"/>
                        <a:ext cx="261302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898" name="Group 18"/>
          <p:cNvGrpSpPr>
            <a:grpSpLocks/>
          </p:cNvGrpSpPr>
          <p:nvPr/>
        </p:nvGrpSpPr>
        <p:grpSpPr bwMode="auto">
          <a:xfrm>
            <a:off x="1285852" y="4071942"/>
            <a:ext cx="4602163" cy="584201"/>
            <a:chOff x="1325" y="1038"/>
            <a:chExt cx="2899" cy="368"/>
          </a:xfrm>
        </p:grpSpPr>
        <p:sp>
          <p:nvSpPr>
            <p:cNvPr id="122899" name="Text Box 19"/>
            <p:cNvSpPr txBox="1">
              <a:spLocks noChangeArrowheads="1"/>
            </p:cNvSpPr>
            <p:nvPr/>
          </p:nvSpPr>
          <p:spPr bwMode="auto">
            <a:xfrm>
              <a:off x="1325" y="1038"/>
              <a:ext cx="289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又由                            </a:t>
              </a:r>
              <a:r>
                <a:rPr lang="zh-CN" altLang="en-US" dirty="0"/>
                <a:t>得</a:t>
              </a:r>
            </a:p>
          </p:txBody>
        </p:sp>
        <p:graphicFrame>
          <p:nvGraphicFramePr>
            <p:cNvPr id="122900" name="Object 20"/>
            <p:cNvGraphicFramePr>
              <a:graphicFrameLocks noChangeAspect="1"/>
            </p:cNvGraphicFramePr>
            <p:nvPr/>
          </p:nvGraphicFramePr>
          <p:xfrm>
            <a:off x="1894" y="1060"/>
            <a:ext cx="1996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06" name="Equation" r:id="rId15" imgW="1384300" imgH="203200" progId="Equation.3">
                    <p:embed/>
                  </p:oleObj>
                </mc:Choice>
                <mc:Fallback>
                  <p:oleObj name="Equation" r:id="rId15" imgW="1384300" imgH="203200" progId="Equation.3">
                    <p:embed/>
                    <p:pic>
                      <p:nvPicPr>
                        <p:cNvPr id="0" name="Picture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4" y="1060"/>
                          <a:ext cx="1996" cy="2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0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153532"/>
              </p:ext>
            </p:extLst>
          </p:nvPr>
        </p:nvGraphicFramePr>
        <p:xfrm>
          <a:off x="2676525" y="4822825"/>
          <a:ext cx="311943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7" name="Equation" r:id="rId16" imgW="1409700" imgH="228600" progId="Equation.3">
                  <p:embed/>
                </p:oleObj>
              </mc:Choice>
              <mc:Fallback>
                <p:oleObj name="Equation" r:id="rId16" imgW="1409700" imgH="228600" progId="Equation.3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25" y="4822825"/>
                        <a:ext cx="3119438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02" name="Text Box 22"/>
          <p:cNvSpPr txBox="1">
            <a:spLocks noChangeArrowheads="1"/>
          </p:cNvSpPr>
          <p:nvPr/>
        </p:nvSpPr>
        <p:spPr bwMode="auto">
          <a:xfrm>
            <a:off x="1285852" y="5286388"/>
            <a:ext cx="35573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所以</a:t>
            </a:r>
            <a:r>
              <a:rPr lang="en-US" altLang="zh-CN" i="1" dirty="0" smtClean="0">
                <a:latin typeface="Times New Roman" pitchFamily="18" charset="0"/>
              </a:rPr>
              <a:t>E</a:t>
            </a:r>
            <a:r>
              <a:rPr lang="zh-CN" altLang="en-US" dirty="0"/>
              <a:t>－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zh-CN" altLang="en-US" dirty="0"/>
              <a:t>可逆，且</a:t>
            </a:r>
          </a:p>
        </p:txBody>
      </p:sp>
      <p:graphicFrame>
        <p:nvGraphicFramePr>
          <p:cNvPr id="12290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166627"/>
              </p:ext>
            </p:extLst>
          </p:nvPr>
        </p:nvGraphicFramePr>
        <p:xfrm>
          <a:off x="2857488" y="5922984"/>
          <a:ext cx="28670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8" name="Equation" r:id="rId18" imgW="1295400" imgH="228600" progId="Equation.3">
                  <p:embed/>
                </p:oleObj>
              </mc:Choice>
              <mc:Fallback>
                <p:oleObj name="Equation" r:id="rId18" imgW="1295400" imgH="228600" progId="Equation.3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5922984"/>
                        <a:ext cx="2867025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WordArt 45"/>
          <p:cNvSpPr>
            <a:spLocks noChangeArrowheads="1" noChangeShapeType="1" noTextEdit="1"/>
          </p:cNvSpPr>
          <p:nvPr/>
        </p:nvSpPr>
        <p:spPr bwMode="auto">
          <a:xfrm>
            <a:off x="60325" y="123824"/>
            <a:ext cx="3978276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四、运算规律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22" name="Text Box 53"/>
          <p:cNvSpPr txBox="1">
            <a:spLocks noChangeArrowheads="1"/>
          </p:cNvSpPr>
          <p:nvPr/>
        </p:nvSpPr>
        <p:spPr bwMode="auto">
          <a:xfrm>
            <a:off x="7715272" y="5786454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证毕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1051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5" grpId="0"/>
      <p:bldP spid="122902" grpId="0"/>
      <p:bldP spid="2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8358214" y="5689060"/>
          <a:ext cx="602087" cy="383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8" name="Equation" r:id="rId3" imgW="279360" imgH="177480" progId="Equation.DSMT4">
                  <p:embed/>
                </p:oleObj>
              </mc:Choice>
              <mc:Fallback>
                <p:oleObj name="Equation" r:id="rId3" imgW="279360" imgH="177480" progId="Equation.DSMT4">
                  <p:embed/>
                  <p:pic>
                    <p:nvPicPr>
                      <p:cNvPr id="0" name="Picture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8214" y="5689060"/>
                        <a:ext cx="602087" cy="3831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2786050" y="1285860"/>
          <a:ext cx="1000132" cy="563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9" name="Equation" r:id="rId5" imgW="698400" imgH="393480" progId="Equation.DSMT4">
                  <p:embed/>
                </p:oleObj>
              </mc:Choice>
              <mc:Fallback>
                <p:oleObj name="Equation" r:id="rId5" imgW="698400" imgH="393480" progId="Equation.DSMT4">
                  <p:embed/>
                  <p:pic>
                    <p:nvPicPr>
                      <p:cNvPr id="0" name="Picture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1285860"/>
                        <a:ext cx="1000132" cy="5637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1071538" y="857232"/>
            <a:ext cx="558358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设矩阵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zh-CN" altLang="en-US" dirty="0" smtClean="0"/>
              <a:t>满足                    </a:t>
            </a:r>
            <a:r>
              <a:rPr lang="zh-CN" altLang="en-US" dirty="0"/>
              <a:t>，</a:t>
            </a:r>
            <a:r>
              <a:rPr lang="zh-CN" altLang="en-US" dirty="0" smtClean="0"/>
              <a:t>则</a:t>
            </a:r>
            <a:endParaRPr lang="en-US" altLang="zh-CN" dirty="0" smtClean="0"/>
          </a:p>
          <a:p>
            <a:r>
              <a:rPr lang="zh-CN" altLang="en-US" dirty="0" smtClean="0"/>
              <a:t>              </a:t>
            </a:r>
            <a:r>
              <a:rPr lang="zh-CN" altLang="en-US" u="sng" dirty="0" smtClean="0"/>
              <a:t>          </a:t>
            </a:r>
            <a:endParaRPr lang="zh-CN" altLang="en-US" u="sng" dirty="0"/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214282" y="785794"/>
            <a:ext cx="8002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24934" name="Object 6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916400933"/>
              </p:ext>
            </p:extLst>
          </p:nvPr>
        </p:nvGraphicFramePr>
        <p:xfrm>
          <a:off x="3428992" y="928670"/>
          <a:ext cx="22701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90" name="Equation" r:id="rId7" imgW="1066337" imgH="203112" progId="Equation.3">
                  <p:embed/>
                </p:oleObj>
              </mc:Choice>
              <mc:Fallback>
                <p:oleObj name="Equation" r:id="rId7" imgW="1066337" imgH="203112" progId="Equation.3">
                  <p:embed/>
                  <p:pic>
                    <p:nvPicPr>
                      <p:cNvPr id="0" name="Picture 2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928670"/>
                        <a:ext cx="2270125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708902"/>
              </p:ext>
            </p:extLst>
          </p:nvPr>
        </p:nvGraphicFramePr>
        <p:xfrm>
          <a:off x="1142976" y="1444614"/>
          <a:ext cx="1582737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91" name="Equation" r:id="rId9" imgW="749300" imgH="228600" progId="Equation.DSMT4">
                  <p:embed/>
                </p:oleObj>
              </mc:Choice>
              <mc:Fallback>
                <p:oleObj name="Equation" r:id="rId9" imgW="749300" imgH="228600" progId="Equation.DSMT4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1444614"/>
                        <a:ext cx="1582737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4943" name="Group 15"/>
          <p:cNvGrpSpPr>
            <a:grpSpLocks/>
          </p:cNvGrpSpPr>
          <p:nvPr/>
        </p:nvGrpSpPr>
        <p:grpSpPr bwMode="auto">
          <a:xfrm>
            <a:off x="214282" y="1987539"/>
            <a:ext cx="7527926" cy="1139824"/>
            <a:chOff x="282" y="1135"/>
            <a:chExt cx="4742" cy="718"/>
          </a:xfrm>
        </p:grpSpPr>
        <p:sp>
          <p:nvSpPr>
            <p:cNvPr id="124938" name="Text Box 10"/>
            <p:cNvSpPr txBox="1">
              <a:spLocks noChangeArrowheads="1"/>
            </p:cNvSpPr>
            <p:nvPr/>
          </p:nvSpPr>
          <p:spPr bwMode="auto">
            <a:xfrm>
              <a:off x="282" y="1135"/>
              <a:ext cx="50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chemeClr val="accent1">
                      <a:lumMod val="50000"/>
                    </a:schemeClr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en-US" altLang="zh-CN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939" name="Text Box 11"/>
            <p:cNvSpPr txBox="1">
              <a:spLocks noChangeArrowheads="1"/>
            </p:cNvSpPr>
            <p:nvPr/>
          </p:nvSpPr>
          <p:spPr bwMode="auto">
            <a:xfrm>
              <a:off x="917" y="1143"/>
              <a:ext cx="410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已知</a:t>
              </a:r>
              <a:r>
                <a:rPr lang="en-US" altLang="zh-CN" dirty="0">
                  <a:latin typeface="Times New Roman" pitchFamily="18" charset="0"/>
                </a:rPr>
                <a:t>3</a:t>
              </a:r>
              <a:r>
                <a:rPr lang="zh-CN" altLang="en-US" dirty="0"/>
                <a:t>阶矩阵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zh-CN" altLang="en-US" dirty="0"/>
                <a:t>的</a:t>
              </a:r>
              <a:r>
                <a:rPr lang="zh-CN" altLang="en-US" dirty="0" smtClean="0"/>
                <a:t>行列式            </a:t>
              </a:r>
              <a:r>
                <a:rPr lang="zh-CN" altLang="en-US" dirty="0"/>
                <a:t>，则</a:t>
              </a:r>
            </a:p>
          </p:txBody>
        </p:sp>
        <p:graphicFrame>
          <p:nvGraphicFramePr>
            <p:cNvPr id="12494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2886882"/>
                </p:ext>
              </p:extLst>
            </p:nvPr>
          </p:nvGraphicFramePr>
          <p:xfrm>
            <a:off x="3562" y="1188"/>
            <a:ext cx="860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92" name="Equation" r:id="rId11" imgW="596641" imgH="177723" progId="Equation.3">
                    <p:embed/>
                  </p:oleObj>
                </mc:Choice>
                <mc:Fallback>
                  <p:oleObj name="Equation" r:id="rId11" imgW="596641" imgH="177723" progId="Equation.3">
                    <p:embed/>
                    <p:pic>
                      <p:nvPicPr>
                        <p:cNvPr id="0" name="Picture 2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2" y="1188"/>
                          <a:ext cx="860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41" name="Object 13"/>
            <p:cNvGraphicFramePr>
              <a:graphicFrameLocks noChangeAspect="1"/>
            </p:cNvGraphicFramePr>
            <p:nvPr/>
          </p:nvGraphicFramePr>
          <p:xfrm>
            <a:off x="957" y="1548"/>
            <a:ext cx="1402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93" name="Equation" r:id="rId13" imgW="1054100" imgH="228600" progId="Equation.3">
                    <p:embed/>
                  </p:oleObj>
                </mc:Choice>
                <mc:Fallback>
                  <p:oleObj name="Equation" r:id="rId13" imgW="1054100" imgH="228600" progId="Equation.3">
                    <p:embed/>
                    <p:pic>
                      <p:nvPicPr>
                        <p:cNvPr id="0" name="Picture 2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7" y="1548"/>
                          <a:ext cx="1402" cy="3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942" name="Line 14"/>
            <p:cNvSpPr>
              <a:spLocks noChangeShapeType="1"/>
            </p:cNvSpPr>
            <p:nvPr/>
          </p:nvSpPr>
          <p:spPr bwMode="auto">
            <a:xfrm>
              <a:off x="2487" y="1818"/>
              <a:ext cx="499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357158" y="3071810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解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grpSp>
        <p:nvGrpSpPr>
          <p:cNvPr id="124960" name="Group 32"/>
          <p:cNvGrpSpPr>
            <a:grpSpLocks/>
          </p:cNvGrpSpPr>
          <p:nvPr/>
        </p:nvGrpSpPr>
        <p:grpSpPr bwMode="auto">
          <a:xfrm>
            <a:off x="1143001" y="3071812"/>
            <a:ext cx="6872288" cy="1090613"/>
            <a:chOff x="720" y="1860"/>
            <a:chExt cx="4329" cy="687"/>
          </a:xfrm>
        </p:grpSpPr>
        <p:sp>
          <p:nvSpPr>
            <p:cNvPr id="124950" name="Text Box 22"/>
            <p:cNvSpPr txBox="1">
              <a:spLocks noChangeArrowheads="1"/>
            </p:cNvSpPr>
            <p:nvPr/>
          </p:nvSpPr>
          <p:spPr bwMode="auto">
            <a:xfrm>
              <a:off x="720" y="1860"/>
              <a:ext cx="432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由</a:t>
              </a:r>
              <a:r>
                <a:rPr lang="en-US" altLang="zh-CN" dirty="0" smtClean="0"/>
                <a:t>			</a:t>
              </a:r>
              <a:r>
                <a:rPr lang="zh-CN" altLang="en-US" dirty="0" smtClean="0"/>
                <a:t>得                    ，</a:t>
              </a:r>
              <a:r>
                <a:rPr lang="zh-CN" altLang="en-US" dirty="0"/>
                <a:t>所以</a:t>
              </a:r>
            </a:p>
          </p:txBody>
        </p:sp>
        <p:graphicFrame>
          <p:nvGraphicFramePr>
            <p:cNvPr id="124947" name="Object 19"/>
            <p:cNvGraphicFramePr>
              <a:graphicFrameLocks noChangeAspect="1"/>
            </p:cNvGraphicFramePr>
            <p:nvPr/>
          </p:nvGraphicFramePr>
          <p:xfrm>
            <a:off x="1035" y="1905"/>
            <a:ext cx="1352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94" name="Equation" r:id="rId15" imgW="1016000" imgH="228600" progId="Equation.DSMT4">
                    <p:embed/>
                  </p:oleObj>
                </mc:Choice>
                <mc:Fallback>
                  <p:oleObj name="Equation" r:id="rId15" imgW="1016000" imgH="228600" progId="Equation.DSMT4">
                    <p:embed/>
                    <p:pic>
                      <p:nvPicPr>
                        <p:cNvPr id="0" name="Picture 2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5" y="1905"/>
                          <a:ext cx="1352" cy="3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51" name="Object 23"/>
            <p:cNvGraphicFramePr>
              <a:graphicFrameLocks noChangeAspect="1"/>
            </p:cNvGraphicFramePr>
            <p:nvPr/>
          </p:nvGraphicFramePr>
          <p:xfrm>
            <a:off x="810" y="2265"/>
            <a:ext cx="879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95" name="Equation" r:id="rId17" imgW="660113" imgH="190417" progId="Equation.3">
                    <p:embed/>
                  </p:oleObj>
                </mc:Choice>
                <mc:Fallback>
                  <p:oleObj name="Equation" r:id="rId17" imgW="660113" imgH="190417" progId="Equation.3">
                    <p:embed/>
                    <p:pic>
                      <p:nvPicPr>
                        <p:cNvPr id="0" name="Picture 2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" y="2265"/>
                          <a:ext cx="879" cy="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52" name="Object 24"/>
            <p:cNvGraphicFramePr>
              <a:graphicFrameLocks noChangeAspect="1"/>
            </p:cNvGraphicFramePr>
            <p:nvPr/>
          </p:nvGraphicFramePr>
          <p:xfrm>
            <a:off x="2790" y="1905"/>
            <a:ext cx="1335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96" name="Equation" r:id="rId19" imgW="1002865" imgH="228501" progId="Equation.3">
                    <p:embed/>
                  </p:oleObj>
                </mc:Choice>
                <mc:Fallback>
                  <p:oleObj name="Equation" r:id="rId19" imgW="1002865" imgH="228501" progId="Equation.3">
                    <p:embed/>
                    <p:pic>
                      <p:nvPicPr>
                        <p:cNvPr id="0" name="Picture 2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0" y="1905"/>
                          <a:ext cx="1335" cy="3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953" name="Text Box 25"/>
            <p:cNvSpPr txBox="1">
              <a:spLocks noChangeArrowheads="1"/>
            </p:cNvSpPr>
            <p:nvPr/>
          </p:nvSpPr>
          <p:spPr bwMode="auto">
            <a:xfrm>
              <a:off x="1665" y="2220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，所以</a:t>
              </a:r>
            </a:p>
          </p:txBody>
        </p:sp>
      </p:grpSp>
      <p:graphicFrame>
        <p:nvGraphicFramePr>
          <p:cNvPr id="12495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149209"/>
              </p:ext>
            </p:extLst>
          </p:nvPr>
        </p:nvGraphicFramePr>
        <p:xfrm>
          <a:off x="3736996" y="4230696"/>
          <a:ext cx="38354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97" name="Equation" r:id="rId21" imgW="1816100" imgH="228600" progId="Equation.3">
                  <p:embed/>
                </p:oleObj>
              </mc:Choice>
              <mc:Fallback>
                <p:oleObj name="Equation" r:id="rId21" imgW="1816100" imgH="228600" progId="Equation.3">
                  <p:embed/>
                  <p:pic>
                    <p:nvPicPr>
                      <p:cNvPr id="0" name="Picture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996" y="4230696"/>
                        <a:ext cx="383540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5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586324"/>
              </p:ext>
            </p:extLst>
          </p:nvPr>
        </p:nvGraphicFramePr>
        <p:xfrm>
          <a:off x="1357290" y="4214818"/>
          <a:ext cx="22256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98" name="Equation" r:id="rId23" imgW="1054100" imgH="228600" progId="Equation.3">
                  <p:embed/>
                </p:oleObj>
              </mc:Choice>
              <mc:Fallback>
                <p:oleObj name="Equation" r:id="rId23" imgW="1054100" imgH="228600" progId="Equation.3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4214818"/>
                        <a:ext cx="2225675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6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331061"/>
              </p:ext>
            </p:extLst>
          </p:nvPr>
        </p:nvGraphicFramePr>
        <p:xfrm>
          <a:off x="3344876" y="4700587"/>
          <a:ext cx="3084512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99" name="Equation" r:id="rId25" imgW="1459866" imgH="393529" progId="Equation.3">
                  <p:embed/>
                </p:oleObj>
              </mc:Choice>
              <mc:Fallback>
                <p:oleObj name="Equation" r:id="rId25" imgW="1459866" imgH="393529" progId="Equation.3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876" y="4700587"/>
                        <a:ext cx="3084512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4969" name="Group 41"/>
          <p:cNvGrpSpPr>
            <a:grpSpLocks/>
          </p:cNvGrpSpPr>
          <p:nvPr/>
        </p:nvGrpSpPr>
        <p:grpSpPr bwMode="auto">
          <a:xfrm>
            <a:off x="200054" y="5572145"/>
            <a:ext cx="8872538" cy="584199"/>
            <a:chOff x="285" y="3393"/>
            <a:chExt cx="5589" cy="368"/>
          </a:xfrm>
        </p:grpSpPr>
        <p:sp>
          <p:nvSpPr>
            <p:cNvPr id="124963" name="Text Box 35"/>
            <p:cNvSpPr txBox="1">
              <a:spLocks noChangeArrowheads="1"/>
            </p:cNvSpPr>
            <p:nvPr/>
          </p:nvSpPr>
          <p:spPr bwMode="auto">
            <a:xfrm>
              <a:off x="285" y="3393"/>
              <a:ext cx="50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chemeClr val="accent1">
                      <a:lumMod val="50000"/>
                    </a:schemeClr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黑体" pitchFamily="2" charset="-122"/>
                  <a:ea typeface="黑体" pitchFamily="2" charset="-122"/>
                </a:rPr>
                <a:t>6</a:t>
              </a:r>
              <a:endParaRPr lang="zh-CN" altLang="en-US" dirty="0"/>
            </a:p>
          </p:txBody>
        </p:sp>
        <p:sp>
          <p:nvSpPr>
            <p:cNvPr id="124964" name="Text Box 36"/>
            <p:cNvSpPr txBox="1">
              <a:spLocks noChangeArrowheads="1"/>
            </p:cNvSpPr>
            <p:nvPr/>
          </p:nvSpPr>
          <p:spPr bwMode="auto">
            <a:xfrm>
              <a:off x="789" y="3393"/>
              <a:ext cx="356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已知三阶方阵</a:t>
              </a:r>
              <a:r>
                <a:rPr lang="zh-CN" altLang="en-US" dirty="0" smtClean="0"/>
                <a:t>满足            </a:t>
              </a:r>
              <a:r>
                <a:rPr lang="zh-CN" altLang="en-US" dirty="0"/>
                <a:t>，则</a:t>
              </a:r>
            </a:p>
          </p:txBody>
        </p:sp>
        <p:graphicFrame>
          <p:nvGraphicFramePr>
            <p:cNvPr id="124965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92708627"/>
                </p:ext>
              </p:extLst>
            </p:nvPr>
          </p:nvGraphicFramePr>
          <p:xfrm>
            <a:off x="2913" y="3454"/>
            <a:ext cx="879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00" name="Equation" r:id="rId27" imgW="660113" imgH="190417" progId="Equation.3">
                    <p:embed/>
                  </p:oleObj>
                </mc:Choice>
                <mc:Fallback>
                  <p:oleObj name="Equation" r:id="rId27" imgW="660113" imgH="190417" progId="Equation.3">
                    <p:embed/>
                    <p:pic>
                      <p:nvPicPr>
                        <p:cNvPr id="0" name="Picture 2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3454"/>
                          <a:ext cx="879" cy="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66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7447531"/>
                </p:ext>
              </p:extLst>
            </p:nvPr>
          </p:nvGraphicFramePr>
          <p:xfrm>
            <a:off x="4254" y="3448"/>
            <a:ext cx="1064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01" name="Equation" r:id="rId29" imgW="800100" imgH="228600" progId="Equation.3">
                    <p:embed/>
                  </p:oleObj>
                </mc:Choice>
                <mc:Fallback>
                  <p:oleObj name="Equation" r:id="rId29" imgW="800100" imgH="228600" progId="Equation.3">
                    <p:embed/>
                    <p:pic>
                      <p:nvPicPr>
                        <p:cNvPr id="0" name="Picture 2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4" y="3448"/>
                          <a:ext cx="1064" cy="3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967" name="Line 39"/>
            <p:cNvSpPr>
              <a:spLocks noChangeShapeType="1"/>
            </p:cNvSpPr>
            <p:nvPr/>
          </p:nvSpPr>
          <p:spPr bwMode="auto">
            <a:xfrm>
              <a:off x="5375" y="3708"/>
              <a:ext cx="499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1" name="WordArt 45"/>
          <p:cNvSpPr>
            <a:spLocks noChangeArrowheads="1" noChangeShapeType="1" noTextEdit="1"/>
          </p:cNvSpPr>
          <p:nvPr/>
        </p:nvSpPr>
        <p:spPr bwMode="auto">
          <a:xfrm>
            <a:off x="60325" y="123824"/>
            <a:ext cx="3978276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四、运算规律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41326262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4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4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4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4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4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4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457200" y="914400"/>
            <a:ext cx="45159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. 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阶线性方程组的求解</a:t>
            </a:r>
          </a:p>
        </p:txBody>
      </p:sp>
      <p:grpSp>
        <p:nvGrpSpPr>
          <p:cNvPr id="135179" name="Group 11"/>
          <p:cNvGrpSpPr>
            <a:grpSpLocks/>
          </p:cNvGrpSpPr>
          <p:nvPr/>
        </p:nvGrpSpPr>
        <p:grpSpPr bwMode="auto">
          <a:xfrm>
            <a:off x="560388" y="1557339"/>
            <a:ext cx="8185151" cy="1077913"/>
            <a:chOff x="431" y="1143"/>
            <a:chExt cx="5156" cy="679"/>
          </a:xfrm>
        </p:grpSpPr>
        <p:sp>
          <p:nvSpPr>
            <p:cNvPr id="135174" name="Text Box 6"/>
            <p:cNvSpPr txBox="1">
              <a:spLocks noChangeArrowheads="1"/>
            </p:cNvSpPr>
            <p:nvPr/>
          </p:nvSpPr>
          <p:spPr bwMode="auto">
            <a:xfrm>
              <a:off x="431" y="1143"/>
              <a:ext cx="5156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对于</a:t>
              </a:r>
              <a:r>
                <a:rPr lang="en-US" altLang="zh-CN" i="1" dirty="0">
                  <a:latin typeface="Times New Roman" pitchFamily="18" charset="0"/>
                </a:rPr>
                <a:t>n</a:t>
              </a:r>
              <a:r>
                <a:rPr lang="zh-CN" altLang="en-US" dirty="0"/>
                <a:t>个方程</a:t>
              </a:r>
              <a:r>
                <a:rPr lang="en-US" altLang="zh-CN" i="1" dirty="0">
                  <a:latin typeface="Times New Roman" pitchFamily="18" charset="0"/>
                </a:rPr>
                <a:t>n</a:t>
              </a:r>
              <a:r>
                <a:rPr lang="zh-CN" altLang="en-US" dirty="0"/>
                <a:t>个未知数的</a:t>
              </a:r>
              <a:r>
                <a:rPr lang="zh-CN" altLang="en-US" dirty="0" smtClean="0"/>
                <a:t>线性方程组         </a:t>
              </a:r>
              <a:r>
                <a:rPr lang="zh-CN" altLang="en-US" dirty="0"/>
                <a:t>，</a:t>
              </a:r>
            </a:p>
            <a:p>
              <a:r>
                <a:rPr lang="zh-CN" altLang="en-US" dirty="0" smtClean="0"/>
                <a:t>若             </a:t>
              </a:r>
              <a:r>
                <a:rPr lang="zh-CN" altLang="en-US" dirty="0"/>
                <a:t>，则</a:t>
              </a:r>
              <a:r>
                <a:rPr lang="zh-CN" altLang="en-US" dirty="0" smtClean="0"/>
                <a:t>有 </a:t>
              </a:r>
              <a:endParaRPr lang="zh-CN" altLang="en-US" dirty="0"/>
            </a:p>
          </p:txBody>
        </p:sp>
        <p:graphicFrame>
          <p:nvGraphicFramePr>
            <p:cNvPr id="13517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2585580"/>
                </p:ext>
              </p:extLst>
            </p:nvPr>
          </p:nvGraphicFramePr>
          <p:xfrm>
            <a:off x="4578" y="1214"/>
            <a:ext cx="66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18" name="Equation" r:id="rId3" imgW="469696" imgH="177723" progId="Equation.3">
                    <p:embed/>
                  </p:oleObj>
                </mc:Choice>
                <mc:Fallback>
                  <p:oleObj name="Equation" r:id="rId3" imgW="469696" imgH="177723" progId="Equation.3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8" y="1214"/>
                          <a:ext cx="667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177" name="Object 9"/>
            <p:cNvGraphicFramePr>
              <a:graphicFrameLocks noChangeAspect="1"/>
            </p:cNvGraphicFramePr>
            <p:nvPr/>
          </p:nvGraphicFramePr>
          <p:xfrm>
            <a:off x="708" y="1500"/>
            <a:ext cx="945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19" name="Equation" r:id="rId5" imgW="596641" imgH="177723" progId="Equation.3">
                    <p:embed/>
                  </p:oleObj>
                </mc:Choice>
                <mc:Fallback>
                  <p:oleObj name="Equation" r:id="rId5" imgW="596641" imgH="177723" progId="Equation.3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" y="1500"/>
                          <a:ext cx="945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51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15013"/>
              </p:ext>
            </p:extLst>
          </p:nvPr>
        </p:nvGraphicFramePr>
        <p:xfrm>
          <a:off x="3786182" y="2071678"/>
          <a:ext cx="13160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0" name="Equation" r:id="rId7" imgW="583947" imgH="203112" progId="Equation.3">
                  <p:embed/>
                </p:oleObj>
              </mc:Choice>
              <mc:Fallback>
                <p:oleObj name="Equation" r:id="rId7" imgW="583947" imgH="203112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2071678"/>
                        <a:ext cx="1316038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5196" name="Group 28"/>
          <p:cNvGrpSpPr>
            <a:grpSpLocks/>
          </p:cNvGrpSpPr>
          <p:nvPr/>
        </p:nvGrpSpPr>
        <p:grpSpPr bwMode="auto">
          <a:xfrm>
            <a:off x="571472" y="2506660"/>
            <a:ext cx="6237288" cy="636588"/>
            <a:chOff x="385" y="1834"/>
            <a:chExt cx="3929" cy="401"/>
          </a:xfrm>
        </p:grpSpPr>
        <p:sp>
          <p:nvSpPr>
            <p:cNvPr id="135193" name="Text Box 25"/>
            <p:cNvSpPr txBox="1">
              <a:spLocks noChangeArrowheads="1"/>
            </p:cNvSpPr>
            <p:nvPr/>
          </p:nvSpPr>
          <p:spPr bwMode="auto">
            <a:xfrm>
              <a:off x="385" y="1842"/>
              <a:ext cx="392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</a:rPr>
                <a:t>其中               </a:t>
              </a:r>
              <a:r>
                <a:rPr lang="zh-CN" altLang="en-US" dirty="0">
                  <a:latin typeface="Times New Roman" pitchFamily="18" charset="0"/>
                </a:rPr>
                <a:t>，                             </a:t>
              </a:r>
              <a:r>
                <a:rPr lang="en-US" altLang="zh-CN" dirty="0" smtClean="0">
                  <a:latin typeface="Times New Roman" pitchFamily="18" charset="0"/>
                </a:rPr>
                <a:t>.</a:t>
              </a:r>
              <a:endParaRPr lang="en-US" altLang="zh-CN" dirty="0"/>
            </a:p>
          </p:txBody>
        </p:sp>
        <p:graphicFrame>
          <p:nvGraphicFramePr>
            <p:cNvPr id="135194" name="Object 26"/>
            <p:cNvGraphicFramePr>
              <a:graphicFrameLocks noChangeAspect="1"/>
            </p:cNvGraphicFramePr>
            <p:nvPr/>
          </p:nvGraphicFramePr>
          <p:xfrm>
            <a:off x="967" y="1874"/>
            <a:ext cx="973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21" name="Equation" r:id="rId9" imgW="685800" imgH="254000" progId="Equation.3">
                    <p:embed/>
                  </p:oleObj>
                </mc:Choice>
                <mc:Fallback>
                  <p:oleObj name="Equation" r:id="rId9" imgW="685800" imgH="254000" progId="Equation.3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7" y="1874"/>
                          <a:ext cx="973" cy="3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195" name="Object 27"/>
            <p:cNvGraphicFramePr>
              <a:graphicFrameLocks noChangeAspect="1"/>
            </p:cNvGraphicFramePr>
            <p:nvPr/>
          </p:nvGraphicFramePr>
          <p:xfrm>
            <a:off x="2064" y="1834"/>
            <a:ext cx="1928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22" name="Equation" r:id="rId11" imgW="1358310" imgH="253890" progId="Equation.3">
                    <p:embed/>
                  </p:oleObj>
                </mc:Choice>
                <mc:Fallback>
                  <p:oleObj name="Equation" r:id="rId11" imgW="1358310" imgH="253890" progId="Equation.3">
                    <p:embed/>
                    <p:pic>
                      <p:nvPicPr>
                        <p:cNvPr id="0" name="Picture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834"/>
                          <a:ext cx="1928" cy="3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5197" name="Text Box 29"/>
          <p:cNvSpPr txBox="1">
            <a:spLocks noChangeArrowheads="1"/>
          </p:cNvSpPr>
          <p:nvPr/>
        </p:nvSpPr>
        <p:spPr bwMode="auto">
          <a:xfrm>
            <a:off x="571472" y="3357562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分析</a:t>
            </a:r>
          </a:p>
        </p:txBody>
      </p:sp>
      <p:graphicFrame>
        <p:nvGraphicFramePr>
          <p:cNvPr id="135198" name="Object 30"/>
          <p:cNvGraphicFramePr>
            <a:graphicFrameLocks noChangeAspect="1"/>
          </p:cNvGraphicFramePr>
          <p:nvPr/>
        </p:nvGraphicFramePr>
        <p:xfrm>
          <a:off x="2608291" y="3429000"/>
          <a:ext cx="6035675" cy="212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3" name="Equation" r:id="rId13" imgW="2679700" imgH="939800" progId="Equation.3">
                  <p:embed/>
                </p:oleObj>
              </mc:Choice>
              <mc:Fallback>
                <p:oleObj name="Equation" r:id="rId13" imgW="2679700" imgH="93980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91" y="3429000"/>
                        <a:ext cx="6035675" cy="212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99" name="Text Box 31"/>
          <p:cNvSpPr txBox="1">
            <a:spLocks noChangeArrowheads="1"/>
          </p:cNvSpPr>
          <p:nvPr/>
        </p:nvSpPr>
        <p:spPr bwMode="auto">
          <a:xfrm>
            <a:off x="714348" y="564357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所以</a:t>
            </a:r>
          </a:p>
        </p:txBody>
      </p:sp>
      <p:graphicFrame>
        <p:nvGraphicFramePr>
          <p:cNvPr id="13520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858504"/>
              </p:ext>
            </p:extLst>
          </p:nvPr>
        </p:nvGraphicFramePr>
        <p:xfrm>
          <a:off x="1714480" y="5500702"/>
          <a:ext cx="51196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4" name="Equation" r:id="rId15" imgW="2273300" imgH="393700" progId="Equation.DSMT4">
                  <p:embed/>
                </p:oleObj>
              </mc:Choice>
              <mc:Fallback>
                <p:oleObj name="Equation" r:id="rId15" imgW="2273300" imgH="39370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5500702"/>
                        <a:ext cx="5119688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0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61081"/>
              </p:ext>
            </p:extLst>
          </p:nvPr>
        </p:nvGraphicFramePr>
        <p:xfrm>
          <a:off x="1595466" y="3438525"/>
          <a:ext cx="1000125" cy="212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5" name="Equation" r:id="rId17" imgW="444307" imgH="939392" progId="Equation.DSMT4">
                  <p:embed/>
                </p:oleObj>
              </mc:Choice>
              <mc:Fallback>
                <p:oleObj name="Equation" r:id="rId17" imgW="444307" imgH="939392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66" y="3438525"/>
                        <a:ext cx="1000125" cy="212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WordArt 45"/>
          <p:cNvSpPr>
            <a:spLocks noChangeArrowheads="1" noChangeShapeType="1" noTextEdit="1"/>
          </p:cNvSpPr>
          <p:nvPr/>
        </p:nvSpPr>
        <p:spPr bwMode="auto">
          <a:xfrm>
            <a:off x="60325" y="123824"/>
            <a:ext cx="3978276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五、逆矩阵的应用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5449322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5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5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3" grpId="0"/>
      <p:bldP spid="135197" grpId="0"/>
      <p:bldP spid="13519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820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11710008"/>
              </p:ext>
            </p:extLst>
          </p:nvPr>
        </p:nvGraphicFramePr>
        <p:xfrm>
          <a:off x="1116013" y="2446337"/>
          <a:ext cx="6119812" cy="211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9" name="Equation" r:id="rId3" imgW="2717800" imgH="939800" progId="Equation.3">
                  <p:embed/>
                </p:oleObj>
              </mc:Choice>
              <mc:Fallback>
                <p:oleObj name="Equation" r:id="rId3" imgW="2717800" imgH="939800" progId="Equation.3">
                  <p:embed/>
                  <p:pic>
                    <p:nvPicPr>
                      <p:cNvPr id="0" name="Picture 4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446337"/>
                        <a:ext cx="6119812" cy="21161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2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03851792"/>
              </p:ext>
            </p:extLst>
          </p:nvPr>
        </p:nvGraphicFramePr>
        <p:xfrm>
          <a:off x="1116013" y="1222375"/>
          <a:ext cx="511333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0" name="Equation" r:id="rId5" imgW="2273300" imgH="393700" progId="Equation.3">
                  <p:embed/>
                </p:oleObj>
              </mc:Choice>
              <mc:Fallback>
                <p:oleObj name="Equation" r:id="rId5" imgW="2273300" imgH="393700" progId="Equation.3">
                  <p:embed/>
                  <p:pic>
                    <p:nvPicPr>
                      <p:cNvPr id="0" name="Picture 4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222375"/>
                        <a:ext cx="5113337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680109"/>
              </p:ext>
            </p:extLst>
          </p:nvPr>
        </p:nvGraphicFramePr>
        <p:xfrm>
          <a:off x="6227763" y="1176337"/>
          <a:ext cx="10001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1" name="Equation" r:id="rId7" imgW="444307" imgH="418918" progId="Equation.3">
                  <p:embed/>
                </p:oleObj>
              </mc:Choice>
              <mc:Fallback>
                <p:oleObj name="Equation" r:id="rId7" imgW="444307" imgH="418918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176337"/>
                        <a:ext cx="100012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9" name="Text Box 13"/>
          <p:cNvSpPr txBox="1">
            <a:spLocks noChangeArrowheads="1"/>
          </p:cNvSpPr>
          <p:nvPr/>
        </p:nvSpPr>
        <p:spPr bwMode="auto">
          <a:xfrm>
            <a:off x="4929190" y="5000636"/>
            <a:ext cx="35004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这正是克拉默法则</a:t>
            </a:r>
            <a:endParaRPr lang="zh-CN" altLang="en-US" dirty="0">
              <a:solidFill>
                <a:schemeClr val="hlink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WordArt 45"/>
          <p:cNvSpPr>
            <a:spLocks noChangeArrowheads="1" noChangeShapeType="1" noTextEdit="1"/>
          </p:cNvSpPr>
          <p:nvPr/>
        </p:nvSpPr>
        <p:spPr bwMode="auto">
          <a:xfrm>
            <a:off x="60325" y="123824"/>
            <a:ext cx="3978276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五、逆矩阵的应用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1300358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468313" y="1028700"/>
            <a:ext cx="8002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7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403350" y="1028700"/>
            <a:ext cx="447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利用逆矩阵求解线性方程组</a:t>
            </a:r>
          </a:p>
        </p:txBody>
      </p:sp>
      <p:graphicFrame>
        <p:nvGraphicFramePr>
          <p:cNvPr id="157702" name="Object 6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877424331"/>
              </p:ext>
            </p:extLst>
          </p:nvPr>
        </p:nvGraphicFramePr>
        <p:xfrm>
          <a:off x="2771775" y="1604963"/>
          <a:ext cx="3168650" cy="159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9" name="Equation" r:id="rId3" imgW="1409088" imgH="710891" progId="Equation.3">
                  <p:embed/>
                </p:oleObj>
              </mc:Choice>
              <mc:Fallback>
                <p:oleObj name="Equation" r:id="rId3" imgW="1409088" imgH="710891" progId="Equation.3">
                  <p:embed/>
                  <p:pic>
                    <p:nvPicPr>
                      <p:cNvPr id="0" name="Picture 9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604963"/>
                        <a:ext cx="3168650" cy="159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611188" y="3238500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解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grpSp>
        <p:nvGrpSpPr>
          <p:cNvPr id="157709" name="Group 13"/>
          <p:cNvGrpSpPr>
            <a:grpSpLocks/>
          </p:cNvGrpSpPr>
          <p:nvPr/>
        </p:nvGrpSpPr>
        <p:grpSpPr bwMode="auto">
          <a:xfrm>
            <a:off x="1455738" y="3279775"/>
            <a:ext cx="6375400" cy="1658938"/>
            <a:chOff x="917" y="1764"/>
            <a:chExt cx="4016" cy="1045"/>
          </a:xfrm>
        </p:grpSpPr>
        <p:sp>
          <p:nvSpPr>
            <p:cNvPr id="157705" name="Text Box 9"/>
            <p:cNvSpPr txBox="1">
              <a:spLocks noChangeArrowheads="1"/>
            </p:cNvSpPr>
            <p:nvPr/>
          </p:nvSpPr>
          <p:spPr bwMode="auto">
            <a:xfrm>
              <a:off x="917" y="176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令</a:t>
              </a:r>
            </a:p>
          </p:txBody>
        </p:sp>
        <p:graphicFrame>
          <p:nvGraphicFramePr>
            <p:cNvPr id="157706" name="Object 10"/>
            <p:cNvGraphicFramePr>
              <a:graphicFrameLocks noChangeAspect="1"/>
            </p:cNvGraphicFramePr>
            <p:nvPr/>
          </p:nvGraphicFramePr>
          <p:xfrm>
            <a:off x="1202" y="1797"/>
            <a:ext cx="1763" cy="10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30" name="Equation" r:id="rId5" imgW="1244600" imgH="711200" progId="Equation.3">
                    <p:embed/>
                  </p:oleObj>
                </mc:Choice>
                <mc:Fallback>
                  <p:oleObj name="Equation" r:id="rId5" imgW="1244600" imgH="711200" progId="Equation.3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1797"/>
                          <a:ext cx="1763" cy="10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7707" name="Object 11"/>
            <p:cNvGraphicFramePr>
              <a:graphicFrameLocks noChangeAspect="1"/>
            </p:cNvGraphicFramePr>
            <p:nvPr/>
          </p:nvGraphicFramePr>
          <p:xfrm>
            <a:off x="3061" y="1797"/>
            <a:ext cx="810" cy="10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31" name="Equation" r:id="rId7" imgW="571252" imgH="710891" progId="Equation.3">
                    <p:embed/>
                  </p:oleObj>
                </mc:Choice>
                <mc:Fallback>
                  <p:oleObj name="Equation" r:id="rId7" imgW="571252" imgH="710891" progId="Equation.3">
                    <p:embed/>
                    <p:pic>
                      <p:nvPicPr>
                        <p:cNvPr id="0" name="Picture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1797"/>
                          <a:ext cx="810" cy="10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7708" name="Object 12"/>
            <p:cNvGraphicFramePr>
              <a:graphicFrameLocks noChangeAspect="1"/>
            </p:cNvGraphicFramePr>
            <p:nvPr/>
          </p:nvGraphicFramePr>
          <p:xfrm>
            <a:off x="4087" y="1802"/>
            <a:ext cx="846" cy="10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32" name="Equation" r:id="rId9" imgW="596900" imgH="711200" progId="Equation.3">
                    <p:embed/>
                  </p:oleObj>
                </mc:Choice>
                <mc:Fallback>
                  <p:oleObj name="Equation" r:id="rId9" imgW="596900" imgH="711200" progId="Equation.3">
                    <p:embed/>
                    <p:pic>
                      <p:nvPicPr>
                        <p:cNvPr id="0" name="Picture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7" y="1802"/>
                          <a:ext cx="846" cy="10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7712" name="Group 16"/>
          <p:cNvGrpSpPr>
            <a:grpSpLocks/>
          </p:cNvGrpSpPr>
          <p:nvPr/>
        </p:nvGrpSpPr>
        <p:grpSpPr bwMode="auto">
          <a:xfrm>
            <a:off x="735013" y="4987928"/>
            <a:ext cx="2554288" cy="584201"/>
            <a:chOff x="463" y="2840"/>
            <a:chExt cx="1609" cy="368"/>
          </a:xfrm>
        </p:grpSpPr>
        <p:sp>
          <p:nvSpPr>
            <p:cNvPr id="157710" name="Text Box 14"/>
            <p:cNvSpPr txBox="1">
              <a:spLocks noChangeArrowheads="1"/>
            </p:cNvSpPr>
            <p:nvPr/>
          </p:nvSpPr>
          <p:spPr bwMode="auto">
            <a:xfrm>
              <a:off x="463" y="2840"/>
              <a:ext cx="160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所以</a:t>
              </a:r>
              <a:r>
                <a:rPr lang="zh-CN" altLang="en-US" dirty="0" smtClean="0"/>
                <a:t>有         </a:t>
              </a:r>
              <a:r>
                <a:rPr lang="en-US" altLang="zh-CN" dirty="0"/>
                <a:t>,</a:t>
              </a:r>
            </a:p>
          </p:txBody>
        </p:sp>
        <p:graphicFrame>
          <p:nvGraphicFramePr>
            <p:cNvPr id="157711" name="Object 15"/>
            <p:cNvGraphicFramePr>
              <a:graphicFrameLocks noChangeAspect="1"/>
            </p:cNvGraphicFramePr>
            <p:nvPr/>
          </p:nvGraphicFramePr>
          <p:xfrm>
            <a:off x="1270" y="2911"/>
            <a:ext cx="665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33" name="Equation" r:id="rId11" imgW="469696" imgH="177723" progId="Equation.3">
                    <p:embed/>
                  </p:oleObj>
                </mc:Choice>
                <mc:Fallback>
                  <p:oleObj name="Equation" r:id="rId11" imgW="469696" imgH="177723" progId="Equation.3">
                    <p:embed/>
                    <p:pic>
                      <p:nvPicPr>
                        <p:cNvPr id="0" name="Picture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0" y="2911"/>
                          <a:ext cx="665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7717" name="Group 21"/>
          <p:cNvGrpSpPr>
            <a:grpSpLocks/>
          </p:cNvGrpSpPr>
          <p:nvPr/>
        </p:nvGrpSpPr>
        <p:grpSpPr bwMode="auto">
          <a:xfrm>
            <a:off x="3203575" y="5000628"/>
            <a:ext cx="4808539" cy="584201"/>
            <a:chOff x="2336" y="2886"/>
            <a:chExt cx="3029" cy="368"/>
          </a:xfrm>
        </p:grpSpPr>
        <p:sp>
          <p:nvSpPr>
            <p:cNvPr id="157715" name="Text Box 19"/>
            <p:cNvSpPr txBox="1">
              <a:spLocks noChangeArrowheads="1"/>
            </p:cNvSpPr>
            <p:nvPr/>
          </p:nvSpPr>
          <p:spPr bwMode="auto">
            <a:xfrm>
              <a:off x="2336" y="2886"/>
              <a:ext cx="302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又</a:t>
              </a:r>
              <a:r>
                <a:rPr lang="zh-CN" altLang="en-US" dirty="0" smtClean="0"/>
                <a:t>因为                   </a:t>
              </a:r>
              <a:r>
                <a:rPr lang="zh-CN" altLang="en-US" dirty="0"/>
                <a:t>，所以</a:t>
              </a:r>
            </a:p>
          </p:txBody>
        </p:sp>
        <p:graphicFrame>
          <p:nvGraphicFramePr>
            <p:cNvPr id="157716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9017148"/>
                </p:ext>
              </p:extLst>
            </p:nvPr>
          </p:nvGraphicFramePr>
          <p:xfrm>
            <a:off x="3218" y="2932"/>
            <a:ext cx="127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34" name="Equation" r:id="rId13" imgW="901309" imgH="177723" progId="Equation.3">
                    <p:embed/>
                  </p:oleObj>
                </mc:Choice>
                <mc:Fallback>
                  <p:oleObj name="Equation" r:id="rId13" imgW="901309" imgH="177723" progId="Equation.3">
                    <p:embed/>
                    <p:pic>
                      <p:nvPicPr>
                        <p:cNvPr id="0" name="Picture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8" y="2932"/>
                          <a:ext cx="1276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771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521077"/>
              </p:ext>
            </p:extLst>
          </p:nvPr>
        </p:nvGraphicFramePr>
        <p:xfrm>
          <a:off x="3563938" y="5564187"/>
          <a:ext cx="1436690" cy="498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5" name="Equation" r:id="rId15" imgW="583947" imgH="203112" progId="Equation.3">
                  <p:embed/>
                </p:oleObj>
              </mc:Choice>
              <mc:Fallback>
                <p:oleObj name="Equation" r:id="rId15" imgW="583947" imgH="203112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564187"/>
                        <a:ext cx="1436690" cy="4985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WordArt 45"/>
          <p:cNvSpPr>
            <a:spLocks noChangeArrowheads="1" noChangeShapeType="1" noTextEdit="1"/>
          </p:cNvSpPr>
          <p:nvPr/>
        </p:nvSpPr>
        <p:spPr bwMode="auto">
          <a:xfrm>
            <a:off x="60325" y="123824"/>
            <a:ext cx="3978276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五、逆矩阵的应用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1339132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68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869532"/>
              </p:ext>
            </p:extLst>
          </p:nvPr>
        </p:nvGraphicFramePr>
        <p:xfrm>
          <a:off x="2514601" y="991052"/>
          <a:ext cx="3048000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5" name="Equation" r:id="rId3" imgW="1358310" imgH="710891" progId="Equation.3">
                  <p:embed/>
                </p:oleObj>
              </mc:Choice>
              <mc:Fallback>
                <p:oleObj name="Equation" r:id="rId3" imgW="1358310" imgH="710891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991052"/>
                        <a:ext cx="3048000" cy="159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8" name="Text Box 16"/>
          <p:cNvSpPr txBox="1">
            <a:spLocks noChangeArrowheads="1"/>
          </p:cNvSpPr>
          <p:nvPr/>
        </p:nvSpPr>
        <p:spPr bwMode="auto">
          <a:xfrm>
            <a:off x="601663" y="1485255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可求得</a:t>
            </a:r>
          </a:p>
        </p:txBody>
      </p:sp>
      <p:sp>
        <p:nvSpPr>
          <p:cNvPr id="156689" name="Text Box 17"/>
          <p:cNvSpPr txBox="1">
            <a:spLocks noChangeArrowheads="1"/>
          </p:cNvSpPr>
          <p:nvPr/>
        </p:nvSpPr>
        <p:spPr bwMode="auto">
          <a:xfrm>
            <a:off x="642910" y="246790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所以</a:t>
            </a:r>
          </a:p>
        </p:txBody>
      </p:sp>
      <p:graphicFrame>
        <p:nvGraphicFramePr>
          <p:cNvPr id="15669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038414"/>
              </p:ext>
            </p:extLst>
          </p:nvPr>
        </p:nvGraphicFramePr>
        <p:xfrm>
          <a:off x="1541435" y="3300632"/>
          <a:ext cx="5297488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6" name="Equation" r:id="rId5" imgW="2362200" imgH="711200" progId="Equation.3">
                  <p:embed/>
                </p:oleObj>
              </mc:Choice>
              <mc:Fallback>
                <p:oleObj name="Equation" r:id="rId5" imgW="2362200" imgH="71120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35" y="3300632"/>
                        <a:ext cx="5297488" cy="159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WordArt 45"/>
          <p:cNvSpPr>
            <a:spLocks noChangeArrowheads="1" noChangeShapeType="1" noTextEdit="1"/>
          </p:cNvSpPr>
          <p:nvPr/>
        </p:nvSpPr>
        <p:spPr bwMode="auto">
          <a:xfrm>
            <a:off x="60325" y="123824"/>
            <a:ext cx="3978276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五、逆矩阵的应用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2504247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71472" y="1785929"/>
            <a:ext cx="8343896" cy="2308226"/>
            <a:chOff x="735" y="2127"/>
            <a:chExt cx="5256" cy="1454"/>
          </a:xfrm>
        </p:grpSpPr>
        <p:sp>
          <p:nvSpPr>
            <p:cNvPr id="156679" name="Text Box 7"/>
            <p:cNvSpPr txBox="1">
              <a:spLocks noChangeArrowheads="1"/>
            </p:cNvSpPr>
            <p:nvPr/>
          </p:nvSpPr>
          <p:spPr bwMode="auto">
            <a:xfrm>
              <a:off x="735" y="2127"/>
              <a:ext cx="5256" cy="1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/>
                <a:t>对于</a:t>
              </a:r>
              <a:r>
                <a:rPr lang="zh-CN" altLang="en-US" dirty="0" smtClean="0"/>
                <a:t>线性变换           ，</a:t>
              </a:r>
              <a:r>
                <a:rPr lang="en-US" altLang="zh-CN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dirty="0" smtClean="0">
                  <a:latin typeface="Times New Roman" pitchFamily="18" charset="0"/>
                  <a:cs typeface="Times New Roman" pitchFamily="18" charset="0"/>
                </a:rPr>
                <a:t>是线性变换的矩阵，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zh-CN" altLang="en-US" dirty="0" smtClean="0"/>
                <a:t>若</a:t>
              </a:r>
              <a:r>
                <a:rPr lang="en-US" altLang="zh-CN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dirty="0" smtClean="0">
                  <a:latin typeface="Times New Roman" pitchFamily="18" charset="0"/>
                  <a:cs typeface="Times New Roman" pitchFamily="18" charset="0"/>
                </a:rPr>
                <a:t>可逆，即</a:t>
              </a:r>
              <a:r>
                <a:rPr lang="zh-CN" altLang="en-US" dirty="0" smtClean="0"/>
                <a:t>             ，则此线性变换是可逆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zh-CN" altLang="en-US" dirty="0" smtClean="0"/>
                <a:t>变换，逆变换为             ，逆变换矩阵为     </a:t>
              </a:r>
              <a:r>
                <a:rPr lang="en-US" altLang="zh-CN" dirty="0" smtClean="0"/>
                <a:t>.</a:t>
              </a:r>
              <a:endParaRPr lang="zh-CN" altLang="en-US" dirty="0"/>
            </a:p>
          </p:txBody>
        </p:sp>
        <p:graphicFrame>
          <p:nvGraphicFramePr>
            <p:cNvPr id="15668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2312268"/>
                </p:ext>
              </p:extLst>
            </p:nvPr>
          </p:nvGraphicFramePr>
          <p:xfrm>
            <a:off x="2351" y="2253"/>
            <a:ext cx="769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72" name="Equation" r:id="rId3" imgW="482391" imgH="203112" progId="Equation.3">
                    <p:embed/>
                  </p:oleObj>
                </mc:Choice>
                <mc:Fallback>
                  <p:oleObj name="Equation" r:id="rId3" imgW="482391" imgH="203112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1" y="2253"/>
                          <a:ext cx="769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68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7536008"/>
                </p:ext>
              </p:extLst>
            </p:nvPr>
          </p:nvGraphicFramePr>
          <p:xfrm>
            <a:off x="2310" y="2729"/>
            <a:ext cx="848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73" name="Equation" r:id="rId5" imgW="596641" imgH="177723" progId="Equation.DSMT4">
                    <p:embed/>
                  </p:oleObj>
                </mc:Choice>
                <mc:Fallback>
                  <p:oleObj name="Equation" r:id="rId5" imgW="596641" imgH="177723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0" y="2729"/>
                          <a:ext cx="848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428596" y="1000108"/>
            <a:ext cx="431079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</a:rPr>
              <a:t>. 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求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线性变换的逆变换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56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274737"/>
              </p:ext>
            </p:extLst>
          </p:nvPr>
        </p:nvGraphicFramePr>
        <p:xfrm>
          <a:off x="3563888" y="3429000"/>
          <a:ext cx="13462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4" name="Equation" r:id="rId7" imgW="596900" imgH="228600" progId="Equation.3">
                  <p:embed/>
                </p:oleObj>
              </mc:Choice>
              <mc:Fallback>
                <p:oleObj name="Equation" r:id="rId7" imgW="5969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429000"/>
                        <a:ext cx="1346200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WordArt 45"/>
          <p:cNvSpPr>
            <a:spLocks noChangeArrowheads="1" noChangeShapeType="1" noTextEdit="1"/>
          </p:cNvSpPr>
          <p:nvPr/>
        </p:nvSpPr>
        <p:spPr bwMode="auto">
          <a:xfrm>
            <a:off x="60325" y="123824"/>
            <a:ext cx="3978276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五、逆矩阵的应用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graphicFrame>
        <p:nvGraphicFramePr>
          <p:cNvPr id="983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223435"/>
              </p:ext>
            </p:extLst>
          </p:nvPr>
        </p:nvGraphicFramePr>
        <p:xfrm>
          <a:off x="7812360" y="3429000"/>
          <a:ext cx="54451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5" name="Equation" r:id="rId9" imgW="241200" imgH="190440" progId="Equation.DSMT4">
                  <p:embed/>
                </p:oleObj>
              </mc:Choice>
              <mc:Fallback>
                <p:oleObj name="Equation" r:id="rId9" imgW="241200" imgH="1904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360" y="3429000"/>
                        <a:ext cx="544513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4247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83" name="Text Box 11"/>
          <p:cNvSpPr txBox="1">
            <a:spLocks noChangeArrowheads="1"/>
          </p:cNvSpPr>
          <p:nvPr/>
        </p:nvSpPr>
        <p:spPr bwMode="auto">
          <a:xfrm>
            <a:off x="362232" y="977904"/>
            <a:ext cx="30572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3. 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矩阵方程求解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56684" name="Group 12"/>
          <p:cNvGrpSpPr>
            <a:grpSpLocks/>
          </p:cNvGrpSpPr>
          <p:nvPr/>
        </p:nvGrpSpPr>
        <p:grpSpPr bwMode="auto">
          <a:xfrm>
            <a:off x="441704" y="1620654"/>
            <a:ext cx="9188450" cy="1077913"/>
            <a:chOff x="340" y="3430"/>
            <a:chExt cx="5788" cy="679"/>
          </a:xfrm>
        </p:grpSpPr>
        <p:sp>
          <p:nvSpPr>
            <p:cNvPr id="156685" name="Text Box 13"/>
            <p:cNvSpPr txBox="1">
              <a:spLocks noChangeArrowheads="1"/>
            </p:cNvSpPr>
            <p:nvPr/>
          </p:nvSpPr>
          <p:spPr bwMode="auto">
            <a:xfrm>
              <a:off x="340" y="3430"/>
              <a:ext cx="5788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</a:rPr>
                <a:t>设</a:t>
              </a:r>
              <a:r>
                <a:rPr lang="en-US" altLang="zh-CN" i="1" dirty="0">
                  <a:latin typeface="Times New Roman" pitchFamily="18" charset="0"/>
                </a:rPr>
                <a:t>m</a:t>
              </a:r>
              <a:r>
                <a:rPr lang="zh-CN" altLang="en-US" dirty="0">
                  <a:latin typeface="Times New Roman" pitchFamily="18" charset="0"/>
                </a:rPr>
                <a:t>阶方阵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zh-CN" altLang="en-US" dirty="0">
                  <a:latin typeface="Times New Roman" pitchFamily="18" charset="0"/>
                </a:rPr>
                <a:t>和</a:t>
              </a:r>
              <a:r>
                <a:rPr lang="en-US" altLang="zh-CN" i="1" dirty="0">
                  <a:latin typeface="Times New Roman" pitchFamily="18" charset="0"/>
                </a:rPr>
                <a:t>n</a:t>
              </a:r>
              <a:r>
                <a:rPr lang="zh-CN" altLang="en-US" dirty="0">
                  <a:latin typeface="Times New Roman" pitchFamily="18" charset="0"/>
                </a:rPr>
                <a:t>阶方阵</a:t>
              </a:r>
              <a:r>
                <a:rPr lang="en-US" altLang="zh-CN" i="1" dirty="0">
                  <a:latin typeface="Times New Roman" pitchFamily="18" charset="0"/>
                </a:rPr>
                <a:t>B</a:t>
              </a:r>
              <a:r>
                <a:rPr lang="zh-CN" altLang="en-US" dirty="0">
                  <a:latin typeface="Times New Roman" pitchFamily="18" charset="0"/>
                </a:rPr>
                <a:t>都可逆，矩阵        已知，</a:t>
              </a:r>
            </a:p>
            <a:p>
              <a:r>
                <a:rPr lang="zh-CN" altLang="en-US" dirty="0">
                  <a:latin typeface="Times New Roman" pitchFamily="18" charset="0"/>
                </a:rPr>
                <a:t>则有</a:t>
              </a:r>
              <a:endParaRPr lang="zh-CN" altLang="en-US" dirty="0"/>
            </a:p>
          </p:txBody>
        </p:sp>
        <p:graphicFrame>
          <p:nvGraphicFramePr>
            <p:cNvPr id="15668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2742820"/>
                </p:ext>
              </p:extLst>
            </p:nvPr>
          </p:nvGraphicFramePr>
          <p:xfrm>
            <a:off x="4620" y="3446"/>
            <a:ext cx="451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82" name="Equation" r:id="rId3" imgW="317362" imgH="228501" progId="Equation.3">
                    <p:embed/>
                  </p:oleObj>
                </mc:Choice>
                <mc:Fallback>
                  <p:oleObj name="Equation" r:id="rId3" imgW="317362" imgH="228501" progId="Equation.3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0" y="3446"/>
                          <a:ext cx="451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4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833712044"/>
              </p:ext>
            </p:extLst>
          </p:nvPr>
        </p:nvGraphicFramePr>
        <p:xfrm>
          <a:off x="1431355" y="2191594"/>
          <a:ext cx="122396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83" name="Equation" r:id="rId5" imgW="545626" imgH="177646" progId="Equation.3">
                  <p:embed/>
                </p:oleObj>
              </mc:Choice>
              <mc:Fallback>
                <p:oleObj name="Equation" r:id="rId5" imgW="545626" imgH="177646" progId="Equation.3">
                  <p:embed/>
                  <p:pic>
                    <p:nvPicPr>
                      <p:cNvPr id="0" name="Picture 9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355" y="2191594"/>
                        <a:ext cx="1223962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683938"/>
              </p:ext>
            </p:extLst>
          </p:nvPr>
        </p:nvGraphicFramePr>
        <p:xfrm>
          <a:off x="2621980" y="2132856"/>
          <a:ext cx="187801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84" name="Equation" r:id="rId7" imgW="837836" imgH="203112" progId="Equation.3">
                  <p:embed/>
                </p:oleObj>
              </mc:Choice>
              <mc:Fallback>
                <p:oleObj name="Equation" r:id="rId7" imgW="837836" imgH="203112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1980" y="2132856"/>
                        <a:ext cx="1878012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886037"/>
              </p:ext>
            </p:extLst>
          </p:nvPr>
        </p:nvGraphicFramePr>
        <p:xfrm>
          <a:off x="4924165" y="2184400"/>
          <a:ext cx="1195388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85" name="Equation" r:id="rId9" imgW="532937" imgH="177646" progId="Equation.3">
                  <p:embed/>
                </p:oleObj>
              </mc:Choice>
              <mc:Fallback>
                <p:oleObj name="Equation" r:id="rId9" imgW="532937" imgH="177646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165" y="2184400"/>
                        <a:ext cx="1195388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530032"/>
              </p:ext>
            </p:extLst>
          </p:nvPr>
        </p:nvGraphicFramePr>
        <p:xfrm>
          <a:off x="6129078" y="2125662"/>
          <a:ext cx="182086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86" name="Equation" r:id="rId11" imgW="812447" imgH="203112" progId="Equation.3">
                  <p:embed/>
                </p:oleObj>
              </mc:Choice>
              <mc:Fallback>
                <p:oleObj name="Equation" r:id="rId11" imgW="812447" imgH="203112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9078" y="2125662"/>
                        <a:ext cx="1820862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279294"/>
              </p:ext>
            </p:extLst>
          </p:nvPr>
        </p:nvGraphicFramePr>
        <p:xfrm>
          <a:off x="1237680" y="2698647"/>
          <a:ext cx="14224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87" name="Equation" r:id="rId13" imgW="634449" imgH="177646" progId="Equation.3">
                  <p:embed/>
                </p:oleObj>
              </mc:Choice>
              <mc:Fallback>
                <p:oleObj name="Equation" r:id="rId13" imgW="634449" imgH="177646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680" y="2698647"/>
                        <a:ext cx="1422400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921009"/>
              </p:ext>
            </p:extLst>
          </p:nvPr>
        </p:nvGraphicFramePr>
        <p:xfrm>
          <a:off x="2655317" y="2652609"/>
          <a:ext cx="207803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88" name="Equation" r:id="rId15" imgW="926698" imgH="203112" progId="Equation.3">
                  <p:embed/>
                </p:oleObj>
              </mc:Choice>
              <mc:Fallback>
                <p:oleObj name="Equation" r:id="rId15" imgW="926698" imgH="203112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317" y="2652609"/>
                        <a:ext cx="2078038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448082" y="3302323"/>
            <a:ext cx="47099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注意</a:t>
            </a:r>
            <a:r>
              <a:rPr lang="zh-CN" altLang="en-US" dirty="0" smtClean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solidFill>
                <a:schemeClr val="hlin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矩阵相乘的次序不能变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362232" y="4379541"/>
            <a:ext cx="818685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若给定的方程与上面三种形式都不同时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多数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可经过恒等变形化为其中的一种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2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49997"/>
              </p:ext>
            </p:extLst>
          </p:nvPr>
        </p:nvGraphicFramePr>
        <p:xfrm>
          <a:off x="4746284" y="2652608"/>
          <a:ext cx="230505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89" name="Equation" r:id="rId17" imgW="1028254" imgH="203112" progId="Equation.3">
                  <p:embed/>
                </p:oleObj>
              </mc:Choice>
              <mc:Fallback>
                <p:oleObj name="Equation" r:id="rId17" imgW="1028254" imgH="203112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284" y="2652608"/>
                        <a:ext cx="2305050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WordArt 45"/>
          <p:cNvSpPr>
            <a:spLocks noChangeArrowheads="1" noChangeShapeType="1" noTextEdit="1"/>
          </p:cNvSpPr>
          <p:nvPr/>
        </p:nvSpPr>
        <p:spPr bwMode="auto">
          <a:xfrm>
            <a:off x="60325" y="123824"/>
            <a:ext cx="3978276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五、逆矩阵的应用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2567648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3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6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915296"/>
              </p:ext>
            </p:extLst>
          </p:nvPr>
        </p:nvGraphicFramePr>
        <p:xfrm>
          <a:off x="5000628" y="1940747"/>
          <a:ext cx="3149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7" name="Equation" r:id="rId3" imgW="3149600" imgH="469900" progId="Equation.3">
                  <p:embed/>
                </p:oleObj>
              </mc:Choice>
              <mc:Fallback>
                <p:oleObj name="Equation" r:id="rId3" imgW="3149600" imgH="469900" progId="Equation.3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1940747"/>
                        <a:ext cx="3149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88" name="Group 36"/>
          <p:cNvGrpSpPr>
            <a:grpSpLocks/>
          </p:cNvGrpSpPr>
          <p:nvPr/>
        </p:nvGrpSpPr>
        <p:grpSpPr bwMode="auto">
          <a:xfrm>
            <a:off x="159488" y="928670"/>
            <a:ext cx="9315450" cy="1570038"/>
            <a:chOff x="385" y="935"/>
            <a:chExt cx="5868" cy="989"/>
          </a:xfrm>
        </p:grpSpPr>
        <p:sp>
          <p:nvSpPr>
            <p:cNvPr id="49157" name="Text Box 5"/>
            <p:cNvSpPr txBox="1">
              <a:spLocks noChangeArrowheads="1"/>
            </p:cNvSpPr>
            <p:nvPr/>
          </p:nvSpPr>
          <p:spPr bwMode="auto">
            <a:xfrm>
              <a:off x="385" y="935"/>
              <a:ext cx="5868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 </a:t>
              </a:r>
              <a:r>
                <a:rPr kumimoji="1" lang="zh-CN" altLang="en-US" dirty="0" smtClean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定义：</a:t>
              </a:r>
              <a:r>
                <a:rPr kumimoji="1" lang="zh-CN" altLang="en-US" dirty="0" smtClean="0">
                  <a:latin typeface="+mn-ea"/>
                  <a:ea typeface="+mn-ea"/>
                </a:rPr>
                <a:t>对于  </a:t>
              </a:r>
              <a:r>
                <a:rPr kumimoji="1" lang="zh-CN" altLang="en-US" dirty="0">
                  <a:latin typeface="+mn-ea"/>
                  <a:ea typeface="+mn-ea"/>
                </a:rPr>
                <a:t>阶方阵  ，如果有一个  阶方阵</a:t>
              </a:r>
              <a:r>
                <a:rPr kumimoji="1" lang="zh-CN" altLang="en-US" dirty="0">
                  <a:solidFill>
                    <a:schemeClr val="bg2"/>
                  </a:solidFill>
                  <a:latin typeface="+mn-ea"/>
                  <a:ea typeface="+mn-ea"/>
                </a:rPr>
                <a:t>    </a:t>
              </a:r>
            </a:p>
            <a:p>
              <a:r>
                <a:rPr kumimoji="1" lang="zh-CN" altLang="en-US" dirty="0">
                  <a:solidFill>
                    <a:schemeClr val="bg2"/>
                  </a:solidFill>
                  <a:latin typeface="+mn-ea"/>
                  <a:ea typeface="+mn-ea"/>
                </a:rPr>
                <a:t> </a:t>
              </a:r>
              <a:r>
                <a:rPr kumimoji="1" lang="zh-CN" altLang="en-US" dirty="0" smtClean="0">
                  <a:solidFill>
                    <a:schemeClr val="bg2"/>
                  </a:solidFill>
                  <a:latin typeface="+mn-ea"/>
                  <a:ea typeface="+mn-ea"/>
                </a:rPr>
                <a:t> </a:t>
              </a:r>
              <a:r>
                <a:rPr kumimoji="1" lang="zh-CN" altLang="en-US" dirty="0" smtClean="0">
                  <a:latin typeface="+mn-ea"/>
                  <a:ea typeface="+mn-ea"/>
                </a:rPr>
                <a:t>，使得           则</a:t>
              </a:r>
              <a:r>
                <a:rPr kumimoji="1" lang="zh-CN" altLang="en-US" dirty="0">
                  <a:latin typeface="+mn-ea"/>
                  <a:ea typeface="+mn-ea"/>
                </a:rPr>
                <a:t>说方阵  是</a:t>
              </a:r>
              <a:r>
                <a:rPr kumimoji="1" lang="zh-CN" altLang="en-US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可逆</a:t>
              </a:r>
              <a:r>
                <a:rPr kumimoji="1" lang="zh-CN" altLang="en-US" dirty="0">
                  <a:latin typeface="+mn-ea"/>
                  <a:ea typeface="+mn-ea"/>
                </a:rPr>
                <a:t>的，</a:t>
              </a:r>
              <a:r>
                <a:rPr kumimoji="1" lang="zh-CN" altLang="en-US" dirty="0" smtClean="0">
                  <a:latin typeface="+mn-ea"/>
                  <a:ea typeface="+mn-ea"/>
                </a:rPr>
                <a:t>并</a:t>
              </a:r>
              <a:endParaRPr kumimoji="1" lang="en-US" altLang="zh-CN" dirty="0" smtClean="0">
                <a:latin typeface="+mn-ea"/>
                <a:ea typeface="+mn-ea"/>
              </a:endParaRPr>
            </a:p>
            <a:p>
              <a:r>
                <a:rPr kumimoji="1" lang="zh-CN" altLang="en-US" dirty="0" smtClean="0">
                  <a:latin typeface="+mn-ea"/>
                  <a:ea typeface="+mn-ea"/>
                </a:rPr>
                <a:t>把</a:t>
              </a:r>
              <a:r>
                <a:rPr kumimoji="1" lang="zh-CN" altLang="en-US" dirty="0">
                  <a:latin typeface="+mn-ea"/>
                  <a:ea typeface="+mn-ea"/>
                </a:rPr>
                <a:t>方阵  称为  的</a:t>
              </a:r>
              <a:r>
                <a:rPr kumimoji="1" lang="zh-CN" altLang="en-US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逆矩阵</a:t>
              </a:r>
              <a:r>
                <a:rPr kumimoji="1" lang="en-US" altLang="zh-CN" dirty="0">
                  <a:solidFill>
                    <a:schemeClr val="bg2"/>
                  </a:solidFill>
                  <a:latin typeface="+mn-ea"/>
                  <a:ea typeface="+mn-ea"/>
                </a:rPr>
                <a:t>.</a:t>
              </a:r>
            </a:p>
          </p:txBody>
        </p:sp>
        <p:graphicFrame>
          <p:nvGraphicFramePr>
            <p:cNvPr id="4915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8183752"/>
                </p:ext>
              </p:extLst>
            </p:nvPr>
          </p:nvGraphicFramePr>
          <p:xfrm>
            <a:off x="1815" y="1033"/>
            <a:ext cx="205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88" name="Equation" r:id="rId5" imgW="126835" imgH="139518" progId="Equation.3">
                    <p:embed/>
                  </p:oleObj>
                </mc:Choice>
                <mc:Fallback>
                  <p:oleObj name="Equation" r:id="rId5" imgW="126835" imgH="139518" progId="Equation.3">
                    <p:embed/>
                    <p:pic>
                      <p:nvPicPr>
                        <p:cNvPr id="0" name="Picture 1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5" y="1033"/>
                          <a:ext cx="205" cy="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5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9028328"/>
                </p:ext>
              </p:extLst>
            </p:nvPr>
          </p:nvGraphicFramePr>
          <p:xfrm>
            <a:off x="2829" y="988"/>
            <a:ext cx="246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89" name="Equation" r:id="rId7" imgW="164885" imgH="164885" progId="Equation.3">
                    <p:embed/>
                  </p:oleObj>
                </mc:Choice>
                <mc:Fallback>
                  <p:oleObj name="Equation" r:id="rId7" imgW="164885" imgH="164885" progId="Equation.3">
                    <p:embed/>
                    <p:pic>
                      <p:nvPicPr>
                        <p:cNvPr id="0" name="Picture 1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9" y="988"/>
                          <a:ext cx="246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2597553"/>
                </p:ext>
              </p:extLst>
            </p:nvPr>
          </p:nvGraphicFramePr>
          <p:xfrm>
            <a:off x="1455" y="1342"/>
            <a:ext cx="129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90" name="Equation" r:id="rId9" imgW="2146300" imgH="368300" progId="Equation.3">
                    <p:embed/>
                  </p:oleObj>
                </mc:Choice>
                <mc:Fallback>
                  <p:oleObj name="Equation" r:id="rId9" imgW="2146300" imgH="368300" progId="Equation.3">
                    <p:embed/>
                    <p:pic>
                      <p:nvPicPr>
                        <p:cNvPr id="0" name="Picture 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5" y="1342"/>
                          <a:ext cx="1297" cy="2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2185805"/>
                </p:ext>
              </p:extLst>
            </p:nvPr>
          </p:nvGraphicFramePr>
          <p:xfrm>
            <a:off x="1230" y="1663"/>
            <a:ext cx="17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91" name="Equation" r:id="rId11" imgW="291973" imgH="291973" progId="Equation.3">
                    <p:embed/>
                  </p:oleObj>
                </mc:Choice>
                <mc:Fallback>
                  <p:oleObj name="Equation" r:id="rId11" imgW="291973" imgH="291973" progId="Equation.3">
                    <p:embed/>
                    <p:pic>
                      <p:nvPicPr>
                        <p:cNvPr id="0" name="Picture 1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0" y="1663"/>
                          <a:ext cx="176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1347980"/>
                </p:ext>
              </p:extLst>
            </p:nvPr>
          </p:nvGraphicFramePr>
          <p:xfrm>
            <a:off x="1995" y="1663"/>
            <a:ext cx="175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92" name="Equation" r:id="rId13" imgW="291973" imgH="304668" progId="Equation.3">
                    <p:embed/>
                  </p:oleObj>
                </mc:Choice>
                <mc:Fallback>
                  <p:oleObj name="Equation" r:id="rId13" imgW="291973" imgH="304668" progId="Equation.3">
                    <p:embed/>
                    <p:pic>
                      <p:nvPicPr>
                        <p:cNvPr id="0" name="Picture 1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5" y="1663"/>
                          <a:ext cx="175" cy="1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85" name="Object 33"/>
            <p:cNvGraphicFramePr>
              <a:graphicFrameLocks noChangeAspect="1"/>
            </p:cNvGraphicFramePr>
            <p:nvPr/>
          </p:nvGraphicFramePr>
          <p:xfrm>
            <a:off x="4605" y="1033"/>
            <a:ext cx="205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93" name="Equation" r:id="rId15" imgW="126835" imgH="139518" progId="Equation.3">
                    <p:embed/>
                  </p:oleObj>
                </mc:Choice>
                <mc:Fallback>
                  <p:oleObj name="Equation" r:id="rId15" imgW="126835" imgH="139518" progId="Equation.3">
                    <p:embed/>
                    <p:pic>
                      <p:nvPicPr>
                        <p:cNvPr id="0" name="Picture 1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5" y="1033"/>
                          <a:ext cx="205" cy="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86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9408407"/>
                </p:ext>
              </p:extLst>
            </p:nvPr>
          </p:nvGraphicFramePr>
          <p:xfrm>
            <a:off x="501" y="1303"/>
            <a:ext cx="246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94" name="Equation" r:id="rId16" imgW="164885" imgH="164885" progId="Equation.3">
                    <p:embed/>
                  </p:oleObj>
                </mc:Choice>
                <mc:Fallback>
                  <p:oleObj name="Equation" r:id="rId16" imgW="164885" imgH="164885" progId="Equation.3">
                    <p:embed/>
                    <p:pic>
                      <p:nvPicPr>
                        <p:cNvPr id="0" name="Picture 1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" y="1303"/>
                          <a:ext cx="246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87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6747235"/>
                </p:ext>
              </p:extLst>
            </p:nvPr>
          </p:nvGraphicFramePr>
          <p:xfrm>
            <a:off x="3885" y="1303"/>
            <a:ext cx="246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95" name="Equation" r:id="rId18" imgW="164885" imgH="164885" progId="Equation.3">
                    <p:embed/>
                  </p:oleObj>
                </mc:Choice>
                <mc:Fallback>
                  <p:oleObj name="Equation" r:id="rId18" imgW="164885" imgH="164885" progId="Equation.3">
                    <p:embed/>
                    <p:pic>
                      <p:nvPicPr>
                        <p:cNvPr id="0" name="Picture 1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5" y="1303"/>
                          <a:ext cx="246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194" name="Group 42"/>
          <p:cNvGrpSpPr>
            <a:grpSpLocks/>
          </p:cNvGrpSpPr>
          <p:nvPr/>
        </p:nvGrpSpPr>
        <p:grpSpPr bwMode="auto">
          <a:xfrm>
            <a:off x="285720" y="2297937"/>
            <a:ext cx="5929313" cy="1008062"/>
            <a:chOff x="399" y="2716"/>
            <a:chExt cx="3735" cy="635"/>
          </a:xfrm>
        </p:grpSpPr>
        <p:sp>
          <p:nvSpPr>
            <p:cNvPr id="49192" name="Text Box 40"/>
            <p:cNvSpPr txBox="1">
              <a:spLocks noChangeArrowheads="1"/>
            </p:cNvSpPr>
            <p:nvPr/>
          </p:nvSpPr>
          <p:spPr bwMode="auto">
            <a:xfrm>
              <a:off x="399" y="2851"/>
              <a:ext cx="373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hlink"/>
                  </a:solidFill>
                  <a:latin typeface="华文楷体" pitchFamily="2" charset="-122"/>
                  <a:ea typeface="华文楷体" pitchFamily="2" charset="-122"/>
                </a:rPr>
                <a:t>注意</a:t>
              </a:r>
              <a:r>
                <a:rPr lang="zh-CN" altLang="en-US" dirty="0">
                  <a:latin typeface="华文楷体" pitchFamily="2" charset="-122"/>
                  <a:ea typeface="华文楷体" pitchFamily="2" charset="-122"/>
                </a:rPr>
                <a:t>：逆矩阵</a:t>
              </a:r>
              <a:r>
                <a:rPr lang="zh-CN" altLang="en-US" dirty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</a:rPr>
                <a:t>千万不要</a:t>
              </a:r>
              <a:r>
                <a:rPr lang="zh-CN" altLang="en-US" dirty="0">
                  <a:latin typeface="华文楷体" pitchFamily="2" charset="-122"/>
                  <a:ea typeface="华文楷体" pitchFamily="2" charset="-122"/>
                </a:rPr>
                <a:t>写作    。</a:t>
              </a:r>
            </a:p>
          </p:txBody>
        </p:sp>
        <p:graphicFrame>
          <p:nvGraphicFramePr>
            <p:cNvPr id="49193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3336235"/>
                </p:ext>
              </p:extLst>
            </p:nvPr>
          </p:nvGraphicFramePr>
          <p:xfrm>
            <a:off x="3504" y="2716"/>
            <a:ext cx="288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96" name="Equation" r:id="rId19" imgW="177646" imgH="393359" progId="Equation.DSMT4">
                    <p:embed/>
                  </p:oleObj>
                </mc:Choice>
                <mc:Fallback>
                  <p:oleObj name="Equation" r:id="rId19" imgW="177646" imgH="393359" progId="Equation.DSMT4">
                    <p:embed/>
                    <p:pic>
                      <p:nvPicPr>
                        <p:cNvPr id="0" name="Picture 1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716"/>
                          <a:ext cx="288" cy="6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WordArt 45"/>
          <p:cNvSpPr>
            <a:spLocks noChangeArrowheads="1" noChangeShapeType="1" noTextEdit="1"/>
          </p:cNvSpPr>
          <p:nvPr/>
        </p:nvSpPr>
        <p:spPr bwMode="auto">
          <a:xfrm>
            <a:off x="60325" y="123824"/>
            <a:ext cx="47244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、逆矩阵的定义与唯一性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grpSp>
        <p:nvGrpSpPr>
          <p:cNvPr id="21" name="Group 39"/>
          <p:cNvGrpSpPr>
            <a:grpSpLocks/>
          </p:cNvGrpSpPr>
          <p:nvPr/>
        </p:nvGrpSpPr>
        <p:grpSpPr bwMode="auto">
          <a:xfrm>
            <a:off x="1500166" y="3273428"/>
            <a:ext cx="4903785" cy="584200"/>
            <a:chOff x="2777" y="2151"/>
            <a:chExt cx="3089" cy="368"/>
          </a:xfrm>
        </p:grpSpPr>
        <p:sp>
          <p:nvSpPr>
            <p:cNvPr id="22" name="Text Box 37"/>
            <p:cNvSpPr txBox="1">
              <a:spLocks noChangeArrowheads="1"/>
            </p:cNvSpPr>
            <p:nvPr/>
          </p:nvSpPr>
          <p:spPr bwMode="auto">
            <a:xfrm>
              <a:off x="2777" y="2151"/>
              <a:ext cx="308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latin typeface="华文楷体" pitchFamily="2" charset="-122"/>
                  <a:ea typeface="华文楷体" pitchFamily="2" charset="-122"/>
                </a:rPr>
                <a:t>根据定义显然有              。</a:t>
              </a:r>
              <a:endParaRPr lang="zh-CN" altLang="en-US" dirty="0">
                <a:latin typeface="华文楷体" pitchFamily="2" charset="-122"/>
                <a:ea typeface="华文楷体" pitchFamily="2" charset="-122"/>
              </a:endParaRPr>
            </a:p>
          </p:txBody>
        </p:sp>
        <p:graphicFrame>
          <p:nvGraphicFramePr>
            <p:cNvPr id="23" name="Object 38"/>
            <p:cNvGraphicFramePr>
              <a:graphicFrameLocks noChangeAspect="1"/>
            </p:cNvGraphicFramePr>
            <p:nvPr/>
          </p:nvGraphicFramePr>
          <p:xfrm>
            <a:off x="4667" y="2151"/>
            <a:ext cx="86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97" name="Equation" r:id="rId21" imgW="545863" imgH="190417" progId="Equation.3">
                    <p:embed/>
                  </p:oleObj>
                </mc:Choice>
                <mc:Fallback>
                  <p:oleObj name="Equation" r:id="rId21" imgW="545863" imgH="190417" progId="Equation.3">
                    <p:embed/>
                    <p:pic>
                      <p:nvPicPr>
                        <p:cNvPr id="0" name="Picture 1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7" y="2151"/>
                          <a:ext cx="860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" name="Group 5"/>
          <p:cNvGrpSpPr>
            <a:grpSpLocks/>
          </p:cNvGrpSpPr>
          <p:nvPr/>
        </p:nvGrpSpPr>
        <p:grpSpPr bwMode="auto">
          <a:xfrm>
            <a:off x="1356609" y="5562563"/>
            <a:ext cx="6529346" cy="530733"/>
            <a:chOff x="759" y="3114"/>
            <a:chExt cx="4249" cy="380"/>
          </a:xfrm>
        </p:grpSpPr>
        <p:graphicFrame>
          <p:nvGraphicFramePr>
            <p:cNvPr id="41" name="Object 6"/>
            <p:cNvGraphicFramePr>
              <a:graphicFrameLocks noChangeAspect="1"/>
            </p:cNvGraphicFramePr>
            <p:nvPr/>
          </p:nvGraphicFramePr>
          <p:xfrm>
            <a:off x="759" y="3136"/>
            <a:ext cx="1459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98" name="Equation" r:id="rId23" imgW="876300" imgH="190500" progId="Equation.3">
                    <p:embed/>
                  </p:oleObj>
                </mc:Choice>
                <mc:Fallback>
                  <p:oleObj name="Equation" r:id="rId23" imgW="876300" imgH="190500" progId="Equation.3">
                    <p:embed/>
                    <p:pic>
                      <p:nvPicPr>
                        <p:cNvPr id="0" name="Picture 2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9" y="3136"/>
                          <a:ext cx="1459" cy="317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7"/>
            <p:cNvGraphicFramePr>
              <a:graphicFrameLocks noChangeAspect="1"/>
            </p:cNvGraphicFramePr>
            <p:nvPr/>
          </p:nvGraphicFramePr>
          <p:xfrm>
            <a:off x="2526" y="3114"/>
            <a:ext cx="1205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99" name="Equation" r:id="rId25" imgW="723586" imgH="228501" progId="Equation.3">
                    <p:embed/>
                  </p:oleObj>
                </mc:Choice>
                <mc:Fallback>
                  <p:oleObj name="Equation" r:id="rId25" imgW="723586" imgH="228501" progId="Equation.3">
                    <p:embed/>
                    <p:pic>
                      <p:nvPicPr>
                        <p:cNvPr id="0" name="Picture 2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6" y="3114"/>
                          <a:ext cx="1205" cy="380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8"/>
            <p:cNvGraphicFramePr>
              <a:graphicFrameLocks noChangeAspect="1"/>
            </p:cNvGraphicFramePr>
            <p:nvPr/>
          </p:nvGraphicFramePr>
          <p:xfrm>
            <a:off x="4014" y="3157"/>
            <a:ext cx="994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00" name="Equation" r:id="rId27" imgW="596641" imgH="203112" progId="Equation.DSMT4">
                    <p:embed/>
                  </p:oleObj>
                </mc:Choice>
                <mc:Fallback>
                  <p:oleObj name="Equation" r:id="rId27" imgW="596641" imgH="203112" progId="Equation.DSMT4">
                    <p:embed/>
                    <p:pic>
                      <p:nvPicPr>
                        <p:cNvPr id="0" name="Picture 2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3157"/>
                          <a:ext cx="994" cy="337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714348" y="4159087"/>
            <a:ext cx="700092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</a:rPr>
              <a:t>若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zh-CN" altLang="en-US" dirty="0"/>
              <a:t>可逆</a:t>
            </a:r>
            <a:r>
              <a:rPr lang="zh-CN" altLang="en-US" dirty="0" smtClean="0"/>
              <a:t>，则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规定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 smtClean="0">
                <a:latin typeface="+mn-ea"/>
                <a:ea typeface="+mn-ea"/>
              </a:rPr>
              <a:t>定义</a:t>
            </a:r>
            <a:r>
              <a:rPr lang="zh-CN" altLang="en-US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负幂</a:t>
            </a:r>
            <a:endParaRPr lang="zh-CN" altLang="en-US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4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49989"/>
              </p:ext>
            </p:extLst>
          </p:nvPr>
        </p:nvGraphicFramePr>
        <p:xfrm>
          <a:off x="4357686" y="4230525"/>
          <a:ext cx="21812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" name="Equation" r:id="rId29" imgW="977900" imgH="190500" progId="Equation.3">
                  <p:embed/>
                </p:oleObj>
              </mc:Choice>
              <mc:Fallback>
                <p:oleObj name="Equation" r:id="rId29" imgW="977900" imgH="190500" progId="Equation.3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6" y="4230525"/>
                        <a:ext cx="2181225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025863"/>
              </p:ext>
            </p:extLst>
          </p:nvPr>
        </p:nvGraphicFramePr>
        <p:xfrm>
          <a:off x="4218011" y="4721069"/>
          <a:ext cx="371157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2" name="Equation" r:id="rId31" imgW="1663700" imgH="228600" progId="Equation.3">
                  <p:embed/>
                </p:oleObj>
              </mc:Choice>
              <mc:Fallback>
                <p:oleObj name="Equation" r:id="rId31" imgW="1663700" imgH="228600" progId="Equation.3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8011" y="4721069"/>
                        <a:ext cx="3711575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77666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442612" y="1383919"/>
            <a:ext cx="8002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</a:p>
        </p:txBody>
      </p:sp>
      <p:grpSp>
        <p:nvGrpSpPr>
          <p:cNvPr id="137234" name="Group 18"/>
          <p:cNvGrpSpPr>
            <a:grpSpLocks/>
          </p:cNvGrpSpPr>
          <p:nvPr/>
        </p:nvGrpSpPr>
        <p:grpSpPr bwMode="auto">
          <a:xfrm>
            <a:off x="1309447" y="894969"/>
            <a:ext cx="6853240" cy="1593850"/>
            <a:chOff x="969" y="1933"/>
            <a:chExt cx="4317" cy="1004"/>
          </a:xfrm>
        </p:grpSpPr>
        <p:sp>
          <p:nvSpPr>
            <p:cNvPr id="137230" name="Text Box 14"/>
            <p:cNvSpPr txBox="1">
              <a:spLocks noChangeArrowheads="1"/>
            </p:cNvSpPr>
            <p:nvPr/>
          </p:nvSpPr>
          <p:spPr bwMode="auto">
            <a:xfrm>
              <a:off x="969" y="2241"/>
              <a:ext cx="416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设                   </a:t>
              </a:r>
              <a:r>
                <a:rPr lang="zh-CN" altLang="en-US" dirty="0"/>
                <a:t>，</a:t>
              </a:r>
              <a:r>
                <a:rPr lang="zh-CN" altLang="en-US" dirty="0" smtClean="0"/>
                <a:t>且                      </a:t>
              </a:r>
              <a:r>
                <a:rPr lang="en-US" altLang="zh-CN" dirty="0"/>
                <a:t>,</a:t>
              </a:r>
              <a:r>
                <a:rPr lang="zh-CN" altLang="en-US" dirty="0"/>
                <a:t>求</a:t>
              </a:r>
            </a:p>
          </p:txBody>
        </p:sp>
        <p:graphicFrame>
          <p:nvGraphicFramePr>
            <p:cNvPr id="137231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2238370"/>
                </p:ext>
              </p:extLst>
            </p:nvPr>
          </p:nvGraphicFramePr>
          <p:xfrm>
            <a:off x="1299" y="1933"/>
            <a:ext cx="1363" cy="10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19" name="Equation" r:id="rId4" imgW="965200" imgH="711200" progId="Equation.3">
                    <p:embed/>
                  </p:oleObj>
                </mc:Choice>
                <mc:Fallback>
                  <p:oleObj name="Equation" r:id="rId4" imgW="965200" imgH="711200" progId="Equation.3">
                    <p:embed/>
                    <p:pic>
                      <p:nvPicPr>
                        <p:cNvPr id="0" name="Picture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9" y="1933"/>
                          <a:ext cx="1363" cy="10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32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7474169"/>
                </p:ext>
              </p:extLst>
            </p:nvPr>
          </p:nvGraphicFramePr>
          <p:xfrm>
            <a:off x="3126" y="2274"/>
            <a:ext cx="1615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20" name="Equation" r:id="rId6" imgW="1143000" imgH="190500" progId="Equation.3">
                    <p:embed/>
                  </p:oleObj>
                </mc:Choice>
                <mc:Fallback>
                  <p:oleObj name="Equation" r:id="rId6" imgW="1143000" imgH="190500" progId="Equation.3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6" y="2274"/>
                          <a:ext cx="1615" cy="2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33" name="Object 17"/>
            <p:cNvGraphicFramePr>
              <a:graphicFrameLocks noChangeAspect="1"/>
            </p:cNvGraphicFramePr>
            <p:nvPr/>
          </p:nvGraphicFramePr>
          <p:xfrm>
            <a:off x="5035" y="2319"/>
            <a:ext cx="251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21" name="Equation" r:id="rId8" imgW="177492" imgH="164814" progId="Equation.DSMT4">
                    <p:embed/>
                  </p:oleObj>
                </mc:Choice>
                <mc:Fallback>
                  <p:oleObj name="Equation" r:id="rId8" imgW="177492" imgH="164814" progId="Equation.DSMT4">
                    <p:embed/>
                    <p:pic>
                      <p:nvPicPr>
                        <p:cNvPr id="0" name="Picture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5" y="2319"/>
                          <a:ext cx="251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7235" name="Text Box 19"/>
          <p:cNvSpPr txBox="1">
            <a:spLocks noChangeArrowheads="1"/>
          </p:cNvSpPr>
          <p:nvPr/>
        </p:nvSpPr>
        <p:spPr bwMode="auto">
          <a:xfrm>
            <a:off x="539552" y="2420888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解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37236" name="Text Box 20"/>
          <p:cNvSpPr txBox="1">
            <a:spLocks noChangeArrowheads="1"/>
          </p:cNvSpPr>
          <p:nvPr/>
        </p:nvSpPr>
        <p:spPr bwMode="auto">
          <a:xfrm>
            <a:off x="1187624" y="2440405"/>
            <a:ext cx="3398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将所给方程变形，得</a:t>
            </a:r>
          </a:p>
        </p:txBody>
      </p:sp>
      <p:graphicFrame>
        <p:nvGraphicFramePr>
          <p:cNvPr id="13724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241108"/>
              </p:ext>
            </p:extLst>
          </p:nvPr>
        </p:nvGraphicFramePr>
        <p:xfrm>
          <a:off x="5140262" y="2458805"/>
          <a:ext cx="279241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2" name="Equation" r:id="rId10" imgW="1244600" imgH="228600" progId="Equation.3">
                  <p:embed/>
                </p:oleObj>
              </mc:Choice>
              <mc:Fallback>
                <p:oleObj name="Equation" r:id="rId10" imgW="1244600" imgH="228600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262" y="2458805"/>
                        <a:ext cx="2792412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7244" name="Group 28"/>
          <p:cNvGrpSpPr>
            <a:grpSpLocks/>
          </p:cNvGrpSpPr>
          <p:nvPr/>
        </p:nvGrpSpPr>
        <p:grpSpPr bwMode="auto">
          <a:xfrm>
            <a:off x="1187624" y="2979505"/>
            <a:ext cx="4013201" cy="584201"/>
            <a:chOff x="431" y="3566"/>
            <a:chExt cx="2528" cy="368"/>
          </a:xfrm>
        </p:grpSpPr>
        <p:sp>
          <p:nvSpPr>
            <p:cNvPr id="137242" name="Text Box 26"/>
            <p:cNvSpPr txBox="1">
              <a:spLocks noChangeArrowheads="1"/>
            </p:cNvSpPr>
            <p:nvPr/>
          </p:nvSpPr>
          <p:spPr bwMode="auto">
            <a:xfrm>
              <a:off x="431" y="3566"/>
              <a:ext cx="252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又</a:t>
              </a:r>
              <a:r>
                <a:rPr lang="zh-CN" altLang="en-US" dirty="0" smtClean="0"/>
                <a:t>因为            </a:t>
              </a:r>
              <a:r>
                <a:rPr lang="zh-CN" altLang="en-US" dirty="0"/>
                <a:t>，所以</a:t>
              </a:r>
            </a:p>
          </p:txBody>
        </p:sp>
        <p:graphicFrame>
          <p:nvGraphicFramePr>
            <p:cNvPr id="137243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2156980"/>
                </p:ext>
              </p:extLst>
            </p:nvPr>
          </p:nvGraphicFramePr>
          <p:xfrm>
            <a:off x="1224" y="3613"/>
            <a:ext cx="89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23" name="Equation" r:id="rId12" imgW="634449" imgH="164957" progId="Equation.3">
                    <p:embed/>
                  </p:oleObj>
                </mc:Choice>
                <mc:Fallback>
                  <p:oleObj name="Equation" r:id="rId12" imgW="634449" imgH="164957" progId="Equation.3">
                    <p:embed/>
                    <p:pic>
                      <p:nvPicPr>
                        <p:cNvPr id="0" name="Picture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4" y="3613"/>
                          <a:ext cx="898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724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338514"/>
              </p:ext>
            </p:extLst>
          </p:nvPr>
        </p:nvGraphicFramePr>
        <p:xfrm>
          <a:off x="2888434" y="3525930"/>
          <a:ext cx="393223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4" name="Equation" r:id="rId14" imgW="1752600" imgH="203200" progId="Equation.3">
                  <p:embed/>
                </p:oleObj>
              </mc:Choice>
              <mc:Fallback>
                <p:oleObj name="Equation" r:id="rId14" imgW="1752600" imgH="203200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8434" y="3525930"/>
                        <a:ext cx="3932237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WordArt 45"/>
          <p:cNvSpPr>
            <a:spLocks noChangeArrowheads="1" noChangeShapeType="1" noTextEdit="1"/>
          </p:cNvSpPr>
          <p:nvPr/>
        </p:nvSpPr>
        <p:spPr bwMode="auto">
          <a:xfrm>
            <a:off x="60325" y="123824"/>
            <a:ext cx="3978276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五、逆矩阵的应用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1254693" y="4288281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因为</a:t>
            </a:r>
          </a:p>
        </p:txBody>
      </p:sp>
      <p:graphicFrame>
        <p:nvGraphicFramePr>
          <p:cNvPr id="24" name="Object 5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7193960"/>
              </p:ext>
            </p:extLst>
          </p:nvPr>
        </p:nvGraphicFramePr>
        <p:xfrm>
          <a:off x="2178804" y="3875206"/>
          <a:ext cx="2592387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5" name="Equation" r:id="rId16" imgW="1218671" imgH="710891" progId="Equation.3">
                  <p:embed/>
                </p:oleObj>
              </mc:Choice>
              <mc:Fallback>
                <p:oleObj name="Equation" r:id="rId16" imgW="1218671" imgH="710891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804" y="3875206"/>
                        <a:ext cx="2592387" cy="151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9"/>
          <p:cNvGrpSpPr>
            <a:grpSpLocks/>
          </p:cNvGrpSpPr>
          <p:nvPr/>
        </p:nvGrpSpPr>
        <p:grpSpPr bwMode="auto">
          <a:xfrm>
            <a:off x="4771191" y="4339549"/>
            <a:ext cx="3033713" cy="584199"/>
            <a:chOff x="3016" y="663"/>
            <a:chExt cx="1911" cy="368"/>
          </a:xfrm>
        </p:grpSpPr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3016" y="663"/>
              <a:ext cx="191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所以       </a:t>
              </a:r>
              <a:r>
                <a:rPr lang="zh-CN" altLang="en-US" dirty="0"/>
                <a:t>可逆。</a:t>
              </a:r>
            </a:p>
          </p:txBody>
        </p:sp>
        <p:graphicFrame>
          <p:nvGraphicFramePr>
            <p:cNvPr id="28" name="Object 8"/>
            <p:cNvGraphicFramePr>
              <a:graphicFrameLocks noChangeAspect="1"/>
            </p:cNvGraphicFramePr>
            <p:nvPr/>
          </p:nvGraphicFramePr>
          <p:xfrm>
            <a:off x="3552" y="722"/>
            <a:ext cx="562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26" name="Equation" r:id="rId18" imgW="418918" imgH="165028" progId="Equation.3">
                    <p:embed/>
                  </p:oleObj>
                </mc:Choice>
                <mc:Fallback>
                  <p:oleObj name="Equation" r:id="rId18" imgW="418918" imgH="16502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722"/>
                          <a:ext cx="562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243187" y="5460074"/>
            <a:ext cx="1152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所以</a:t>
            </a:r>
          </a:p>
        </p:txBody>
      </p:sp>
      <p:graphicFrame>
        <p:nvGraphicFramePr>
          <p:cNvPr id="3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780569"/>
              </p:ext>
            </p:extLst>
          </p:nvPr>
        </p:nvGraphicFramePr>
        <p:xfrm>
          <a:off x="2153218" y="5018528"/>
          <a:ext cx="673417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7" name="Equation" r:id="rId20" imgW="3162300" imgH="711200" progId="Equation.3">
                  <p:embed/>
                </p:oleObj>
              </mc:Choice>
              <mc:Fallback>
                <p:oleObj name="Equation" r:id="rId20" imgW="31623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3218" y="5018528"/>
                        <a:ext cx="6734175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4500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7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9" grpId="0"/>
      <p:bldP spid="137235" grpId="0"/>
      <p:bldP spid="137236" grpId="0"/>
      <p:bldP spid="23" grpId="0"/>
      <p:bldP spid="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83" name="Group 19"/>
          <p:cNvGrpSpPr>
            <a:grpSpLocks/>
          </p:cNvGrpSpPr>
          <p:nvPr/>
        </p:nvGrpSpPr>
        <p:grpSpPr bwMode="auto">
          <a:xfrm>
            <a:off x="250826" y="686547"/>
            <a:ext cx="8767763" cy="1570038"/>
            <a:chOff x="170" y="2016"/>
            <a:chExt cx="5523" cy="989"/>
          </a:xfrm>
        </p:grpSpPr>
        <p:sp>
          <p:nvSpPr>
            <p:cNvPr id="139277" name="Text Box 13"/>
            <p:cNvSpPr txBox="1">
              <a:spLocks noChangeArrowheads="1"/>
            </p:cNvSpPr>
            <p:nvPr/>
          </p:nvSpPr>
          <p:spPr bwMode="auto">
            <a:xfrm>
              <a:off x="634" y="2310"/>
              <a:ext cx="33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/>
                <a:t>设</a:t>
              </a:r>
              <a:r>
                <a:rPr lang="en-US" altLang="zh-CN" sz="2800" i="1" dirty="0">
                  <a:latin typeface="Times New Roman" pitchFamily="18" charset="0"/>
                </a:rPr>
                <a:t>A</a:t>
              </a:r>
              <a:r>
                <a:rPr lang="zh-CN" altLang="en-US" sz="2800" dirty="0"/>
                <a:t>的</a:t>
              </a:r>
              <a:r>
                <a:rPr lang="zh-CN" altLang="en-US" sz="2800" dirty="0" smtClean="0"/>
                <a:t>伴随矩阵                       </a:t>
              </a:r>
              <a:r>
                <a:rPr lang="en-US" altLang="zh-CN" sz="2800" dirty="0"/>
                <a:t>,</a:t>
              </a:r>
              <a:r>
                <a:rPr lang="zh-CN" altLang="en-US" sz="2800" dirty="0"/>
                <a:t>且</a:t>
              </a:r>
            </a:p>
          </p:txBody>
        </p:sp>
        <p:graphicFrame>
          <p:nvGraphicFramePr>
            <p:cNvPr id="139278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5624123"/>
                </p:ext>
              </p:extLst>
            </p:nvPr>
          </p:nvGraphicFramePr>
          <p:xfrm>
            <a:off x="2189" y="2016"/>
            <a:ext cx="1378" cy="9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04" name="Equation" r:id="rId3" imgW="1028254" imgH="710891" progId="Equation.3">
                    <p:embed/>
                  </p:oleObj>
                </mc:Choice>
                <mc:Fallback>
                  <p:oleObj name="Equation" r:id="rId3" imgW="1028254" imgH="710891" progId="Equation.3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9" y="2016"/>
                          <a:ext cx="1378" cy="9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79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4861926"/>
                </p:ext>
              </p:extLst>
            </p:nvPr>
          </p:nvGraphicFramePr>
          <p:xfrm>
            <a:off x="3890" y="2344"/>
            <a:ext cx="1803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05" name="Equation" r:id="rId5" imgW="1346200" imgH="203200" progId="Equation.3">
                    <p:embed/>
                  </p:oleObj>
                </mc:Choice>
                <mc:Fallback>
                  <p:oleObj name="Equation" r:id="rId5" imgW="1346200" imgH="203200" progId="Equation.3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0" y="2344"/>
                          <a:ext cx="1803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280" name="Text Box 16"/>
            <p:cNvSpPr txBox="1">
              <a:spLocks noChangeArrowheads="1"/>
            </p:cNvSpPr>
            <p:nvPr/>
          </p:nvSpPr>
          <p:spPr bwMode="auto">
            <a:xfrm>
              <a:off x="653" y="2675"/>
              <a:ext cx="99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/>
                <a:t>求矩阵</a:t>
              </a:r>
              <a:r>
                <a:rPr lang="en-US" altLang="zh-CN" sz="2800" i="1" dirty="0" smtClean="0">
                  <a:latin typeface="Times New Roman" pitchFamily="18" charset="0"/>
                </a:rPr>
                <a:t>B</a:t>
              </a:r>
              <a:r>
                <a:rPr lang="en-US" altLang="zh-CN" sz="2800" i="1" dirty="0">
                  <a:latin typeface="Times New Roman" pitchFamily="18" charset="0"/>
                </a:rPr>
                <a:t>.</a:t>
              </a:r>
              <a:endParaRPr lang="en-US" altLang="zh-CN" sz="2800" dirty="0">
                <a:latin typeface="Times New Roman" pitchFamily="18" charset="0"/>
              </a:endParaRPr>
            </a:p>
          </p:txBody>
        </p:sp>
        <p:sp>
          <p:nvSpPr>
            <p:cNvPr id="139282" name="Text Box 18"/>
            <p:cNvSpPr txBox="1">
              <a:spLocks noChangeArrowheads="1"/>
            </p:cNvSpPr>
            <p:nvPr/>
          </p:nvSpPr>
          <p:spPr bwMode="auto">
            <a:xfrm>
              <a:off x="170" y="2296"/>
              <a:ext cx="4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solidFill>
                    <a:schemeClr val="accent1">
                      <a:lumMod val="50000"/>
                    </a:schemeClr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 sz="2800" dirty="0" smtClean="0">
                  <a:solidFill>
                    <a:schemeClr val="accent1">
                      <a:lumMod val="50000"/>
                    </a:schemeClr>
                  </a:solidFill>
                  <a:latin typeface="黑体" pitchFamily="2" charset="-122"/>
                  <a:ea typeface="黑体" pitchFamily="2" charset="-122"/>
                </a:rPr>
                <a:t>9</a:t>
              </a:r>
              <a:endParaRPr lang="en-US" altLang="zh-CN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</p:grpSp>
      <p:sp>
        <p:nvSpPr>
          <p:cNvPr id="139284" name="Text Box 20"/>
          <p:cNvSpPr txBox="1">
            <a:spLocks noChangeArrowheads="1"/>
          </p:cNvSpPr>
          <p:nvPr/>
        </p:nvSpPr>
        <p:spPr bwMode="auto">
          <a:xfrm>
            <a:off x="319883" y="2204864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139285" name="Text Box 21"/>
          <p:cNvSpPr txBox="1">
            <a:spLocks noChangeArrowheads="1"/>
          </p:cNvSpPr>
          <p:nvPr/>
        </p:nvSpPr>
        <p:spPr bwMode="auto">
          <a:xfrm>
            <a:off x="1399383" y="2239789"/>
            <a:ext cx="4113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+mn-ea"/>
                <a:ea typeface="+mn-ea"/>
              </a:rPr>
              <a:t>把原矩阵方程变形，得到</a:t>
            </a:r>
          </a:p>
        </p:txBody>
      </p:sp>
      <p:graphicFrame>
        <p:nvGraphicFramePr>
          <p:cNvPr id="13928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762417"/>
              </p:ext>
            </p:extLst>
          </p:nvPr>
        </p:nvGraphicFramePr>
        <p:xfrm>
          <a:off x="5512594" y="2250637"/>
          <a:ext cx="26733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6" name="Equation" r:id="rId7" imgW="1257300" imgH="228600" progId="Equation.3">
                  <p:embed/>
                </p:oleObj>
              </mc:Choice>
              <mc:Fallback>
                <p:oleObj name="Equation" r:id="rId7" imgW="1257300" imgH="228600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2594" y="2250637"/>
                        <a:ext cx="2673350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WordArt 45"/>
          <p:cNvSpPr>
            <a:spLocks noChangeArrowheads="1" noChangeShapeType="1" noTextEdit="1"/>
          </p:cNvSpPr>
          <p:nvPr/>
        </p:nvSpPr>
        <p:spPr bwMode="auto">
          <a:xfrm>
            <a:off x="60325" y="123824"/>
            <a:ext cx="3978276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五、逆矩阵的应用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399383" y="2806527"/>
            <a:ext cx="61093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+mn-ea"/>
                <a:ea typeface="+mn-ea"/>
              </a:rPr>
              <a:t>等式两边同时左</a:t>
            </a:r>
            <a:r>
              <a:rPr lang="zh-CN" altLang="en-US" sz="2800" dirty="0" smtClean="0">
                <a:latin typeface="+mn-ea"/>
                <a:ea typeface="+mn-ea"/>
              </a:rPr>
              <a:t>乘        </a:t>
            </a:r>
            <a:r>
              <a:rPr lang="en-US" altLang="zh-CN" sz="2800" dirty="0" smtClean="0">
                <a:latin typeface="+mn-ea"/>
                <a:ea typeface="+mn-ea"/>
              </a:rPr>
              <a:t>,</a:t>
            </a:r>
            <a:r>
              <a:rPr lang="zh-CN" altLang="en-US" sz="2800" dirty="0" smtClean="0">
                <a:latin typeface="+mn-ea"/>
                <a:ea typeface="+mn-ea"/>
              </a:rPr>
              <a:t>右乘  得</a:t>
            </a:r>
            <a:endParaRPr lang="zh-CN" altLang="en-US" sz="2800" dirty="0">
              <a:latin typeface="+mn-ea"/>
              <a:ea typeface="+mn-ea"/>
            </a:endParaRPr>
          </a:p>
        </p:txBody>
      </p:sp>
      <p:graphicFrame>
        <p:nvGraphicFramePr>
          <p:cNvPr id="21" name="Object 8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977609854"/>
              </p:ext>
            </p:extLst>
          </p:nvPr>
        </p:nvGraphicFramePr>
        <p:xfrm>
          <a:off x="1547664" y="3377373"/>
          <a:ext cx="23844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7" name="Equation" r:id="rId9" imgW="1155700" imgH="228600" progId="Equation.3">
                  <p:embed/>
                </p:oleObj>
              </mc:Choice>
              <mc:Fallback>
                <p:oleObj name="Equation" r:id="rId9" imgW="1155700" imgH="228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377373"/>
                        <a:ext cx="2384425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15003"/>
              </p:ext>
            </p:extLst>
          </p:nvPr>
        </p:nvGraphicFramePr>
        <p:xfrm>
          <a:off x="4362511" y="2844925"/>
          <a:ext cx="143986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8" name="Equation" r:id="rId11" imgW="698500" imgH="228600" progId="Equation.3">
                  <p:embed/>
                </p:oleObj>
              </mc:Choice>
              <mc:Fallback>
                <p:oleObj name="Equation" r:id="rId11" imgW="698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511" y="2844925"/>
                        <a:ext cx="1439862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987791"/>
              </p:ext>
            </p:extLst>
          </p:nvPr>
        </p:nvGraphicFramePr>
        <p:xfrm>
          <a:off x="6679407" y="2903364"/>
          <a:ext cx="33972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9" name="Equation" r:id="rId13" imgW="164885" imgH="164885" progId="Equation.3">
                  <p:embed/>
                </p:oleObj>
              </mc:Choice>
              <mc:Fallback>
                <p:oleObj name="Equation" r:id="rId13" imgW="164885" imgH="1648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9407" y="2903364"/>
                        <a:ext cx="339725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336427"/>
              </p:ext>
            </p:extLst>
          </p:nvPr>
        </p:nvGraphicFramePr>
        <p:xfrm>
          <a:off x="3977837" y="3357240"/>
          <a:ext cx="24098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0" name="Equation" r:id="rId15" imgW="1168200" imgH="228600" progId="Equation.DSMT4">
                  <p:embed/>
                </p:oleObj>
              </mc:Choice>
              <mc:Fallback>
                <p:oleObj name="Equation" r:id="rId15" imgW="1168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837" y="3357240"/>
                        <a:ext cx="2409825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586778"/>
              </p:ext>
            </p:extLst>
          </p:nvPr>
        </p:nvGraphicFramePr>
        <p:xfrm>
          <a:off x="6387662" y="3377140"/>
          <a:ext cx="204311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1" name="Equation" r:id="rId17" imgW="990600" imgH="228600" progId="Equation.3">
                  <p:embed/>
                </p:oleObj>
              </mc:Choice>
              <mc:Fallback>
                <p:oleObj name="Equation" r:id="rId17" imgW="990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7662" y="3377140"/>
                        <a:ext cx="2043113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806822"/>
              </p:ext>
            </p:extLst>
          </p:nvPr>
        </p:nvGraphicFramePr>
        <p:xfrm>
          <a:off x="1963505" y="3770563"/>
          <a:ext cx="2187575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2" name="Equation" r:id="rId19" imgW="1028254" imgH="710891" progId="Equation.3">
                  <p:embed/>
                </p:oleObj>
              </mc:Choice>
              <mc:Fallback>
                <p:oleObj name="Equation" r:id="rId19" imgW="1028254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505" y="3770563"/>
                        <a:ext cx="2187575" cy="151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270345"/>
              </p:ext>
            </p:extLst>
          </p:nvPr>
        </p:nvGraphicFramePr>
        <p:xfrm>
          <a:off x="4914107" y="4244975"/>
          <a:ext cx="15113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3" name="Equation" r:id="rId20" imgW="710891" imgH="203112" progId="Equation.3">
                  <p:embed/>
                </p:oleObj>
              </mc:Choice>
              <mc:Fallback>
                <p:oleObj name="Equation" r:id="rId20" imgW="71089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107" y="4244975"/>
                        <a:ext cx="1511300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10"/>
          <p:cNvSpPr txBox="1">
            <a:spLocks noChangeArrowheads="1"/>
          </p:cNvSpPr>
          <p:nvPr/>
        </p:nvSpPr>
        <p:spPr bwMode="auto">
          <a:xfrm>
            <a:off x="1433587" y="4202925"/>
            <a:ext cx="36471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由                        </a:t>
            </a:r>
            <a:r>
              <a:rPr lang="zh-CN" altLang="en-US" sz="2800" dirty="0"/>
              <a:t>知，</a:t>
            </a:r>
          </a:p>
        </p:txBody>
      </p:sp>
      <p:grpSp>
        <p:nvGrpSpPr>
          <p:cNvPr id="39" name="Group 23"/>
          <p:cNvGrpSpPr>
            <a:grpSpLocks/>
          </p:cNvGrpSpPr>
          <p:nvPr/>
        </p:nvGrpSpPr>
        <p:grpSpPr bwMode="auto">
          <a:xfrm>
            <a:off x="1433587" y="5332703"/>
            <a:ext cx="7097714" cy="528639"/>
            <a:chOff x="373" y="1570"/>
            <a:chExt cx="4471" cy="333"/>
          </a:xfrm>
        </p:grpSpPr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373" y="1570"/>
              <a:ext cx="44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/>
                <a:t>因为</a:t>
              </a:r>
              <a:r>
                <a:rPr lang="en-US" altLang="zh-CN" sz="2800" i="1" dirty="0">
                  <a:latin typeface="Times New Roman" pitchFamily="18" charset="0"/>
                </a:rPr>
                <a:t>A</a:t>
              </a:r>
              <a:r>
                <a:rPr lang="zh-CN" altLang="en-US" sz="2800" dirty="0"/>
                <a:t>是三阶方阵，且由</a:t>
              </a:r>
              <a:r>
                <a:rPr lang="zh-CN" altLang="en-US" sz="2800" dirty="0" smtClean="0"/>
                <a:t>式                        </a:t>
              </a:r>
              <a:r>
                <a:rPr lang="zh-CN" altLang="en-US" sz="2800" dirty="0"/>
                <a:t>得</a:t>
              </a:r>
            </a:p>
          </p:txBody>
        </p:sp>
        <p:graphicFrame>
          <p:nvGraphicFramePr>
            <p:cNvPr id="41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7853248"/>
                </p:ext>
              </p:extLst>
            </p:nvPr>
          </p:nvGraphicFramePr>
          <p:xfrm>
            <a:off x="3042" y="1606"/>
            <a:ext cx="148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14" name="Equation" r:id="rId22" imgW="1143000" imgH="228600" progId="Equation.3">
                    <p:embed/>
                  </p:oleObj>
                </mc:Choice>
                <mc:Fallback>
                  <p:oleObj name="Equation" r:id="rId22" imgW="1143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2" y="1606"/>
                          <a:ext cx="1485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778494"/>
              </p:ext>
            </p:extLst>
          </p:nvPr>
        </p:nvGraphicFramePr>
        <p:xfrm>
          <a:off x="1795750" y="5912267"/>
          <a:ext cx="28035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5" name="Equation" r:id="rId24" imgW="1358900" imgH="228600" progId="Equation.3">
                  <p:embed/>
                </p:oleObj>
              </mc:Choice>
              <mc:Fallback>
                <p:oleObj name="Equation" r:id="rId24" imgW="1358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750" y="5912267"/>
                        <a:ext cx="2803525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24"/>
          <p:cNvSpPr txBox="1">
            <a:spLocks noChangeArrowheads="1"/>
          </p:cNvSpPr>
          <p:nvPr/>
        </p:nvSpPr>
        <p:spPr bwMode="auto">
          <a:xfrm>
            <a:off x="4784237" y="5856579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/>
              <a:t>所以</a:t>
            </a:r>
          </a:p>
        </p:txBody>
      </p:sp>
      <p:graphicFrame>
        <p:nvGraphicFramePr>
          <p:cNvPr id="44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625867"/>
              </p:ext>
            </p:extLst>
          </p:nvPr>
        </p:nvGraphicFramePr>
        <p:xfrm>
          <a:off x="5669757" y="5958303"/>
          <a:ext cx="14573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6" name="Equation" r:id="rId26" imgW="685502" imgH="177723" progId="Equation.3">
                  <p:embed/>
                </p:oleObj>
              </mc:Choice>
              <mc:Fallback>
                <p:oleObj name="Equation" r:id="rId26" imgW="685502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9757" y="5958303"/>
                        <a:ext cx="1457325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08195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85" grpId="0"/>
      <p:bldP spid="20" grpId="0"/>
      <p:bldP spid="38" grpId="0"/>
      <p:bldP spid="4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8" name="Group 28"/>
          <p:cNvGrpSpPr>
            <a:grpSpLocks/>
          </p:cNvGrpSpPr>
          <p:nvPr/>
        </p:nvGrpSpPr>
        <p:grpSpPr bwMode="auto">
          <a:xfrm>
            <a:off x="601661" y="878434"/>
            <a:ext cx="3063876" cy="523874"/>
            <a:chOff x="431" y="2704"/>
            <a:chExt cx="1930" cy="330"/>
          </a:xfrm>
        </p:grpSpPr>
        <p:sp>
          <p:nvSpPr>
            <p:cNvPr id="143386" name="Text Box 26"/>
            <p:cNvSpPr txBox="1">
              <a:spLocks noChangeArrowheads="1"/>
            </p:cNvSpPr>
            <p:nvPr/>
          </p:nvSpPr>
          <p:spPr bwMode="auto">
            <a:xfrm>
              <a:off x="431" y="2704"/>
              <a:ext cx="19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(1) </a:t>
              </a:r>
              <a:r>
                <a:rPr lang="zh-CN" altLang="en-US" sz="2800" dirty="0" smtClean="0"/>
                <a:t>当             </a:t>
              </a:r>
              <a:r>
                <a:rPr lang="zh-CN" altLang="en-US" sz="2800" dirty="0"/>
                <a:t>时，</a:t>
              </a:r>
            </a:p>
          </p:txBody>
        </p:sp>
        <p:graphicFrame>
          <p:nvGraphicFramePr>
            <p:cNvPr id="143387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8704825"/>
                </p:ext>
              </p:extLst>
            </p:nvPr>
          </p:nvGraphicFramePr>
          <p:xfrm>
            <a:off x="1044" y="2763"/>
            <a:ext cx="799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2" name="Equation" r:id="rId3" imgW="596641" imgH="177723" progId="Equation.3">
                    <p:embed/>
                  </p:oleObj>
                </mc:Choice>
                <mc:Fallback>
                  <p:oleObj name="Equation" r:id="rId3" imgW="596641" imgH="177723" progId="Equation.3">
                    <p:embed/>
                    <p:pic>
                      <p:nvPicPr>
                        <p:cNvPr id="0" name="Picture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4" y="2763"/>
                          <a:ext cx="799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38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622530"/>
              </p:ext>
            </p:extLst>
          </p:nvPr>
        </p:nvGraphicFramePr>
        <p:xfrm>
          <a:off x="3464719" y="692696"/>
          <a:ext cx="2347912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3" name="Equation" r:id="rId5" imgW="1104900" imgH="419100" progId="Equation.3">
                  <p:embed/>
                </p:oleObj>
              </mc:Choice>
              <mc:Fallback>
                <p:oleObj name="Equation" r:id="rId5" imgW="1104900" imgH="419100" progId="Equation.3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4719" y="692696"/>
                        <a:ext cx="2347912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0" name="Text Box 30"/>
          <p:cNvSpPr txBox="1">
            <a:spLocks noChangeArrowheads="1"/>
          </p:cNvSpPr>
          <p:nvPr/>
        </p:nvSpPr>
        <p:spPr bwMode="auto">
          <a:xfrm>
            <a:off x="1125536" y="1607234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/>
              <a:t>所以</a:t>
            </a:r>
            <a:endParaRPr lang="zh-CN" altLang="en-US" dirty="0"/>
          </a:p>
        </p:txBody>
      </p:sp>
      <p:graphicFrame>
        <p:nvGraphicFramePr>
          <p:cNvPr id="143391" name="Object 31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5690643"/>
              </p:ext>
            </p:extLst>
          </p:nvPr>
        </p:nvGraphicFramePr>
        <p:xfrm>
          <a:off x="2133599" y="1435785"/>
          <a:ext cx="4608513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4" name="Equation" r:id="rId7" imgW="2108200" imgH="393700" progId="Equation.3">
                  <p:embed/>
                </p:oleObj>
              </mc:Choice>
              <mc:Fallback>
                <p:oleObj name="Equation" r:id="rId7" imgW="2108200" imgH="393700" progId="Equation.3">
                  <p:embed/>
                  <p:pic>
                    <p:nvPicPr>
                      <p:cNvPr id="0" name="Picture 1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599" y="1435785"/>
                        <a:ext cx="4608513" cy="862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WordArt 45"/>
          <p:cNvSpPr>
            <a:spLocks noChangeArrowheads="1" noChangeShapeType="1" noTextEdit="1"/>
          </p:cNvSpPr>
          <p:nvPr/>
        </p:nvSpPr>
        <p:spPr bwMode="auto">
          <a:xfrm>
            <a:off x="60325" y="123824"/>
            <a:ext cx="3978276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五、逆矩阵的应用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831564"/>
              </p:ext>
            </p:extLst>
          </p:nvPr>
        </p:nvGraphicFramePr>
        <p:xfrm>
          <a:off x="2372502" y="2111255"/>
          <a:ext cx="2619375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5" name="Equation" r:id="rId9" imgW="1231560" imgH="736560" progId="Equation.DSMT4">
                  <p:embed/>
                </p:oleObj>
              </mc:Choice>
              <mc:Fallback>
                <p:oleObj name="Equation" r:id="rId9" imgW="1231560" imgH="73656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2502" y="2111255"/>
                        <a:ext cx="2619375" cy="156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86492"/>
              </p:ext>
            </p:extLst>
          </p:nvPr>
        </p:nvGraphicFramePr>
        <p:xfrm>
          <a:off x="4865991" y="2149877"/>
          <a:ext cx="2376488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6" name="Equation" r:id="rId11" imgW="1117600" imgH="711200" progId="Equation.3">
                  <p:embed/>
                </p:oleObj>
              </mc:Choice>
              <mc:Fallback>
                <p:oleObj name="Equation" r:id="rId11" imgW="11176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5991" y="2149877"/>
                        <a:ext cx="2376488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3"/>
          <p:cNvGrpSpPr>
            <a:grpSpLocks/>
          </p:cNvGrpSpPr>
          <p:nvPr/>
        </p:nvGrpSpPr>
        <p:grpSpPr bwMode="auto">
          <a:xfrm>
            <a:off x="658812" y="3812697"/>
            <a:ext cx="3162298" cy="523876"/>
            <a:chOff x="567" y="1335"/>
            <a:chExt cx="1992" cy="330"/>
          </a:xfrm>
        </p:grpSpPr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567" y="1335"/>
              <a:ext cx="19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(2) </a:t>
              </a:r>
              <a:r>
                <a:rPr lang="zh-CN" altLang="en-US" sz="2800" dirty="0" smtClean="0"/>
                <a:t>当              </a:t>
              </a:r>
              <a:r>
                <a:rPr lang="zh-CN" altLang="en-US" sz="2800" dirty="0"/>
                <a:t>时，</a:t>
              </a:r>
            </a:p>
          </p:txBody>
        </p:sp>
        <p:graphicFrame>
          <p:nvGraphicFramePr>
            <p:cNvPr id="22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2361669"/>
                </p:ext>
              </p:extLst>
            </p:nvPr>
          </p:nvGraphicFramePr>
          <p:xfrm>
            <a:off x="1166" y="1389"/>
            <a:ext cx="918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7" name="Equation" r:id="rId13" imgW="685502" imgH="177723" progId="Equation.3">
                    <p:embed/>
                  </p:oleObj>
                </mc:Choice>
                <mc:Fallback>
                  <p:oleObj name="Equation" r:id="rId13" imgW="685502" imgH="1777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6" y="1389"/>
                          <a:ext cx="918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943832"/>
              </p:ext>
            </p:extLst>
          </p:nvPr>
        </p:nvGraphicFramePr>
        <p:xfrm>
          <a:off x="3616831" y="3626960"/>
          <a:ext cx="25908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8" name="Equation" r:id="rId15" imgW="1219200" imgH="419100" progId="Equation.3">
                  <p:embed/>
                </p:oleObj>
              </mc:Choice>
              <mc:Fallback>
                <p:oleObj name="Equation" r:id="rId15" imgW="1219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831" y="3626960"/>
                        <a:ext cx="259080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187624" y="4573912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/>
              <a:t>所以</a:t>
            </a:r>
          </a:p>
        </p:txBody>
      </p:sp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085548"/>
              </p:ext>
            </p:extLst>
          </p:nvPr>
        </p:nvGraphicFramePr>
        <p:xfrm>
          <a:off x="2133598" y="4428159"/>
          <a:ext cx="4608513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9" name="Equation" r:id="rId17" imgW="2108200" imgH="393700" progId="Equation.3">
                  <p:embed/>
                </p:oleObj>
              </mc:Choice>
              <mc:Fallback>
                <p:oleObj name="Equation" r:id="rId17" imgW="2108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598" y="4428159"/>
                        <a:ext cx="4608513" cy="862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170132"/>
              </p:ext>
            </p:extLst>
          </p:nvPr>
        </p:nvGraphicFramePr>
        <p:xfrm>
          <a:off x="2383201" y="4919294"/>
          <a:ext cx="2303463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0" name="Equation" r:id="rId19" imgW="990600" imgH="736600" progId="Equation.3">
                  <p:embed/>
                </p:oleObj>
              </mc:Choice>
              <mc:Fallback>
                <p:oleObj name="Equation" r:id="rId19" imgW="9906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3201" y="4919294"/>
                        <a:ext cx="2303463" cy="171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272652"/>
              </p:ext>
            </p:extLst>
          </p:nvPr>
        </p:nvGraphicFramePr>
        <p:xfrm>
          <a:off x="4592942" y="4989990"/>
          <a:ext cx="292258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1" name="Equation" r:id="rId21" imgW="1257300" imgH="711200" progId="Equation.3">
                  <p:embed/>
                </p:oleObj>
              </mc:Choice>
              <mc:Fallback>
                <p:oleObj name="Equation" r:id="rId21" imgW="12573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942" y="4989990"/>
                        <a:ext cx="292258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31329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0" grpId="0"/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656350" y="1110286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655637" y="1984375"/>
            <a:ext cx="77187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设</a:t>
            </a:r>
            <a:r>
              <a:rPr lang="zh-CN" altLang="en-US" dirty="0">
                <a:latin typeface="Times New Roman" pitchFamily="18" charset="0"/>
              </a:rPr>
              <a:t>矩阵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的伴随矩阵                             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zh-CN" altLang="en-US" dirty="0">
                <a:latin typeface="Times New Roman" pitchFamily="18" charset="0"/>
              </a:rPr>
              <a:t>且</a:t>
            </a:r>
            <a:endParaRPr lang="zh-CN" altLang="en-US" dirty="0"/>
          </a:p>
        </p:txBody>
      </p:sp>
      <p:graphicFrame>
        <p:nvGraphicFramePr>
          <p:cNvPr id="1607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445415"/>
              </p:ext>
            </p:extLst>
          </p:nvPr>
        </p:nvGraphicFramePr>
        <p:xfrm>
          <a:off x="4499992" y="1484784"/>
          <a:ext cx="2819400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6" name="Equation" r:id="rId3" imgW="1320800" imgH="914400" progId="Equation.DSMT4">
                  <p:embed/>
                </p:oleObj>
              </mc:Choice>
              <mc:Fallback>
                <p:oleObj name="Equation" r:id="rId3" imgW="1320800" imgH="9144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1484784"/>
                        <a:ext cx="2819400" cy="195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822832"/>
              </p:ext>
            </p:extLst>
          </p:nvPr>
        </p:nvGraphicFramePr>
        <p:xfrm>
          <a:off x="755576" y="3694113"/>
          <a:ext cx="275659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7" name="Equation" r:id="rId5" imgW="1256755" imgH="203112" progId="Equation.DSMT4">
                  <p:embed/>
                </p:oleObj>
              </mc:Choice>
              <mc:Fallback>
                <p:oleObj name="Equation" r:id="rId5" imgW="1256755" imgH="203112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694113"/>
                        <a:ext cx="2756593" cy="446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80" name="Text Box 12"/>
          <p:cNvSpPr txBox="1">
            <a:spLocks noChangeArrowheads="1"/>
          </p:cNvSpPr>
          <p:nvPr/>
        </p:nvSpPr>
        <p:spPr bwMode="auto">
          <a:xfrm>
            <a:off x="3417887" y="3621088"/>
            <a:ext cx="49600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，其中 </a:t>
            </a:r>
            <a:r>
              <a:rPr lang="en-US" altLang="zh-CN" i="1" dirty="0">
                <a:latin typeface="Times New Roman" pitchFamily="18" charset="0"/>
              </a:rPr>
              <a:t>E </a:t>
            </a:r>
            <a:r>
              <a:rPr lang="zh-CN" altLang="en-US" dirty="0"/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/>
              <a:t>阶单位矩阵，</a:t>
            </a:r>
          </a:p>
        </p:txBody>
      </p:sp>
      <p:sp>
        <p:nvSpPr>
          <p:cNvPr id="160783" name="Text Box 15"/>
          <p:cNvSpPr txBox="1">
            <a:spLocks noChangeArrowheads="1"/>
          </p:cNvSpPr>
          <p:nvPr/>
        </p:nvSpPr>
        <p:spPr bwMode="auto">
          <a:xfrm>
            <a:off x="676181" y="4414009"/>
            <a:ext cx="18494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求矩阵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zh-CN" altLang="en-US" dirty="0"/>
              <a:t>。</a:t>
            </a:r>
          </a:p>
        </p:txBody>
      </p:sp>
      <p:sp>
        <p:nvSpPr>
          <p:cNvPr id="9" name="WordArt 45"/>
          <p:cNvSpPr>
            <a:spLocks noChangeArrowheads="1" noChangeShapeType="1" noTextEdit="1"/>
          </p:cNvSpPr>
          <p:nvPr/>
        </p:nvSpPr>
        <p:spPr bwMode="auto">
          <a:xfrm>
            <a:off x="60325" y="123824"/>
            <a:ext cx="3978276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五、逆矩阵的应用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3760386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5" name="WordArt 45"/>
          <p:cNvSpPr>
            <a:spLocks noChangeArrowheads="1" noChangeShapeType="1" noTextEdit="1"/>
          </p:cNvSpPr>
          <p:nvPr/>
        </p:nvSpPr>
        <p:spPr bwMode="auto">
          <a:xfrm>
            <a:off x="76200" y="47625"/>
            <a:ext cx="25527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六</a:t>
            </a:r>
            <a:r>
              <a:rPr lang="zh-CN" altLang="en-US" kern="10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</a:t>
            </a:r>
            <a:r>
              <a:rPr lang="zh-CN" altLang="en-US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练习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17488" y="1052736"/>
            <a:ext cx="5437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55688" y="1052736"/>
            <a:ext cx="31870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阶方阵，则</a:t>
            </a:r>
          </a:p>
        </p:txBody>
      </p:sp>
      <p:graphicFrame>
        <p:nvGraphicFramePr>
          <p:cNvPr id="9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312339"/>
              </p:ext>
            </p:extLst>
          </p:nvPr>
        </p:nvGraphicFramePr>
        <p:xfrm>
          <a:off x="4229437" y="541674"/>
          <a:ext cx="3609478" cy="1583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8" name="Equation" r:id="rId3" imgW="1790640" imgH="787320" progId="Equation.DSMT4">
                  <p:embed/>
                </p:oleObj>
              </mc:Choice>
              <mc:Fallback>
                <p:oleObj name="Equation" r:id="rId3" imgW="1790640" imgH="787320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437" y="541674"/>
                        <a:ext cx="3609478" cy="15839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17488" y="2132856"/>
            <a:ext cx="5437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证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979488" y="2132856"/>
            <a:ext cx="6254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801813" y="2147144"/>
            <a:ext cx="46265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R (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可逆且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|≠0</a:t>
            </a:r>
          </a:p>
        </p:txBody>
      </p:sp>
      <p:graphicFrame>
        <p:nvGraphicFramePr>
          <p:cNvPr id="13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650680"/>
              </p:ext>
            </p:extLst>
          </p:nvPr>
        </p:nvGraphicFramePr>
        <p:xfrm>
          <a:off x="1936750" y="2713881"/>
          <a:ext cx="28067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9" name="Equation" r:id="rId5" imgW="1168200" imgH="253800" progId="Equation.DSMT4">
                  <p:embed/>
                </p:oleObj>
              </mc:Choice>
              <mc:Fallback>
                <p:oleObj name="Equation" r:id="rId5" imgW="1168200" imgH="25380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2713881"/>
                        <a:ext cx="2806700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865688" y="2713881"/>
            <a:ext cx="20762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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005800" y="3290144"/>
            <a:ext cx="6254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767800" y="3290144"/>
            <a:ext cx="47484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</a:p>
        </p:txBody>
      </p:sp>
      <p:graphicFrame>
        <p:nvGraphicFramePr>
          <p:cNvPr id="17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28902"/>
              </p:ext>
            </p:extLst>
          </p:nvPr>
        </p:nvGraphicFramePr>
        <p:xfrm>
          <a:off x="1825625" y="4336687"/>
          <a:ext cx="63087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0" name="Equation" r:id="rId7" imgW="2717640" imgH="228600" progId="Equation.DSMT4">
                  <p:embed/>
                </p:oleObj>
              </mc:Choice>
              <mc:Fallback>
                <p:oleObj name="Equation" r:id="rId7" imgW="2717640" imgH="22860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5" y="4336687"/>
                        <a:ext cx="6308725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767800" y="3850539"/>
            <a:ext cx="25843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又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aphicFrame>
        <p:nvGraphicFramePr>
          <p:cNvPr id="19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121584"/>
              </p:ext>
            </p:extLst>
          </p:nvPr>
        </p:nvGraphicFramePr>
        <p:xfrm>
          <a:off x="6428401" y="3275580"/>
          <a:ext cx="1457325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1" name="Equation" r:id="rId9" imgW="647640" imgH="279360" progId="Equation.DSMT4">
                  <p:embed/>
                </p:oleObj>
              </mc:Choice>
              <mc:Fallback>
                <p:oleObj name="Equation" r:id="rId9" imgW="647640" imgH="27936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8401" y="3275580"/>
                        <a:ext cx="1457325" cy="636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801813" y="4870097"/>
            <a:ext cx="21659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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1055688" y="5424251"/>
            <a:ext cx="6254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1742202" y="5424251"/>
            <a:ext cx="73196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－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阶子式均为零</a:t>
            </a: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1801813" y="5889655"/>
            <a:ext cx="20810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故 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10" grpId="0" autoUpdateAnimBg="0"/>
      <p:bldP spid="11" grpId="0" autoUpdateAnimBg="0"/>
      <p:bldP spid="12" grpId="0" autoUpdateAnimBg="0"/>
      <p:bldP spid="14" grpId="0" autoUpdateAnimBg="0"/>
      <p:bldP spid="15" grpId="0" autoUpdateAnimBg="0"/>
      <p:bldP spid="16" grpId="0" autoUpdateAnimBg="0"/>
      <p:bldP spid="18" grpId="0" autoUpdateAnimBg="0"/>
      <p:bldP spid="20" grpId="0" autoUpdateAnimBg="0"/>
      <p:bldP spid="21" grpId="0" autoUpdateAnimBg="0"/>
      <p:bldP spid="22" grpId="0" autoUpdateAnimBg="0"/>
      <p:bldP spid="23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0" name="Rectangle 30"/>
          <p:cNvSpPr>
            <a:spLocks noChangeArrowheads="1"/>
          </p:cNvSpPr>
          <p:nvPr/>
        </p:nvSpPr>
        <p:spPr bwMode="auto">
          <a:xfrm>
            <a:off x="395536" y="2348880"/>
            <a:ext cx="851399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b="1" dirty="0" smtClean="0">
                <a:solidFill>
                  <a:srgbClr val="0000FF"/>
                </a:solidFill>
                <a:latin typeface="Times New Roman" pitchFamily="18" charset="0"/>
              </a:rPr>
              <a:t>思考</a:t>
            </a:r>
            <a:r>
              <a:rPr kumimoji="1"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：设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kumimoji="1"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和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II</a:t>
            </a:r>
            <a:r>
              <a:rPr kumimoji="1"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是</a:t>
            </a:r>
            <a:r>
              <a:rPr kumimoji="1"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kumimoji="1" lang="zh-CN" altLang="en-US" dirty="0">
                <a:latin typeface="Times New Roman" pitchFamily="18" charset="0"/>
              </a:rPr>
              <a:t>维</a:t>
            </a:r>
            <a:r>
              <a:rPr kumimoji="1" lang="zh-CN" altLang="en-US" dirty="0" smtClean="0">
                <a:latin typeface="Times New Roman" pitchFamily="18" charset="0"/>
              </a:rPr>
              <a:t>向量空间的两组基，</a:t>
            </a:r>
            <a:r>
              <a:rPr kumimoji="1" lang="en-US" altLang="zh-CN" i="1" dirty="0" smtClean="0">
                <a:latin typeface="Times New Roman" pitchFamily="18" charset="0"/>
              </a:rPr>
              <a:t>P</a:t>
            </a:r>
            <a:r>
              <a:rPr kumimoji="1" lang="zh-CN" altLang="en-US" dirty="0" smtClean="0">
                <a:latin typeface="Times New Roman" pitchFamily="18" charset="0"/>
              </a:rPr>
              <a:t>为</a:t>
            </a:r>
            <a:endParaRPr kumimoji="1" lang="en-US" altLang="zh-CN" dirty="0" smtClean="0">
              <a:latin typeface="Times New Roman" pitchFamily="18" charset="0"/>
            </a:endParaRPr>
          </a:p>
          <a:p>
            <a:r>
              <a:rPr kumimoji="1" lang="en-US" altLang="zh-CN" dirty="0">
                <a:latin typeface="Times New Roman" pitchFamily="18" charset="0"/>
              </a:rPr>
              <a:t> </a:t>
            </a:r>
            <a:r>
              <a:rPr kumimoji="1" lang="en-US" altLang="zh-CN" dirty="0" smtClean="0">
                <a:latin typeface="Times New Roman" pitchFamily="18" charset="0"/>
              </a:rPr>
              <a:t>         </a:t>
            </a:r>
            <a:r>
              <a:rPr kumimoji="1" lang="zh-CN" altLang="en-US" dirty="0" smtClean="0">
                <a:latin typeface="Times New Roman" pitchFamily="18" charset="0"/>
              </a:rPr>
              <a:t>  基</a:t>
            </a:r>
            <a:r>
              <a:rPr kumimoji="1" lang="en-US" altLang="zh-CN" dirty="0" smtClean="0">
                <a:latin typeface="Times New Roman" pitchFamily="18" charset="0"/>
              </a:rPr>
              <a:t>I</a:t>
            </a:r>
            <a:r>
              <a:rPr kumimoji="1" lang="zh-CN" altLang="en-US" dirty="0" smtClean="0">
                <a:latin typeface="Times New Roman" pitchFamily="18" charset="0"/>
              </a:rPr>
              <a:t>到基</a:t>
            </a:r>
            <a:r>
              <a:rPr kumimoji="1" lang="en-US" altLang="zh-CN" dirty="0" smtClean="0">
                <a:latin typeface="Times New Roman" pitchFamily="18" charset="0"/>
              </a:rPr>
              <a:t>II</a:t>
            </a:r>
            <a:r>
              <a:rPr kumimoji="1" lang="zh-CN" altLang="en-US" dirty="0" smtClean="0">
                <a:latin typeface="Times New Roman" pitchFamily="18" charset="0"/>
              </a:rPr>
              <a:t>的过度矩阵，</a:t>
            </a:r>
            <a:r>
              <a:rPr kumimoji="1" lang="en-US" altLang="zh-CN" i="1" dirty="0" smtClean="0">
                <a:latin typeface="Times New Roman" pitchFamily="18" charset="0"/>
              </a:rPr>
              <a:t>P</a:t>
            </a:r>
            <a:r>
              <a:rPr kumimoji="1" lang="zh-CN" altLang="en-US" dirty="0" smtClean="0">
                <a:latin typeface="Times New Roman" pitchFamily="18" charset="0"/>
              </a:rPr>
              <a:t>是否可逆？</a:t>
            </a:r>
            <a:endParaRPr kumimoji="1" lang="en-US" altLang="zh-CN" dirty="0" smtClean="0">
              <a:latin typeface="Times New Roman" pitchFamily="18" charset="0"/>
            </a:endParaRPr>
          </a:p>
          <a:p>
            <a:r>
              <a:rPr kumimoji="1" lang="en-US" altLang="zh-CN" dirty="0">
                <a:latin typeface="Times New Roman" pitchFamily="18" charset="0"/>
              </a:rPr>
              <a:t> </a:t>
            </a:r>
            <a:r>
              <a:rPr kumimoji="1" lang="en-US" altLang="zh-CN" dirty="0" smtClean="0">
                <a:latin typeface="Times New Roman" pitchFamily="18" charset="0"/>
              </a:rPr>
              <a:t>           </a:t>
            </a:r>
            <a:r>
              <a:rPr kumimoji="1" lang="zh-CN" altLang="en-US" dirty="0" smtClean="0">
                <a:latin typeface="Times New Roman" pitchFamily="18" charset="0"/>
              </a:rPr>
              <a:t>为什么？</a:t>
            </a:r>
            <a:r>
              <a:rPr kumimoji="1" lang="zh-CN" altLang="en-US" dirty="0"/>
              <a:t>　　　　　　                </a:t>
            </a:r>
          </a:p>
        </p:txBody>
      </p:sp>
      <p:sp>
        <p:nvSpPr>
          <p:cNvPr id="15" name="WordArt 45"/>
          <p:cNvSpPr>
            <a:spLocks noChangeArrowheads="1" noChangeShapeType="1" noTextEdit="1"/>
          </p:cNvSpPr>
          <p:nvPr/>
        </p:nvSpPr>
        <p:spPr bwMode="auto">
          <a:xfrm>
            <a:off x="60324" y="123824"/>
            <a:ext cx="519747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补：线性变换的矩阵</a:t>
            </a:r>
            <a:endParaRPr lang="zh-CN" altLang="en-US" kern="10" dirty="0">
              <a:ln w="9525">
                <a:noFill/>
                <a:round/>
                <a:headEnd/>
                <a:tailE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4221088"/>
            <a:ext cx="6149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答：</a:t>
            </a:r>
            <a:r>
              <a:rPr lang="en-US" altLang="zh-CN" sz="2800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zh-CN" altLang="en-US" sz="2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是可逆的，因为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det</a:t>
            </a:r>
            <a:r>
              <a:rPr lang="en-US" altLang="zh-CN" sz="2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不等于</a:t>
            </a:r>
            <a:r>
              <a:rPr lang="en-US" altLang="zh-CN" sz="2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327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ext Box 2"/>
          <p:cNvSpPr txBox="1">
            <a:spLocks noChangeArrowheads="1"/>
          </p:cNvSpPr>
          <p:nvPr/>
        </p:nvSpPr>
        <p:spPr bwMode="auto">
          <a:xfrm>
            <a:off x="63500" y="1177582"/>
            <a:ext cx="8964613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kumimoji="1"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kumimoji="1"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dirty="0" smtClean="0">
                <a:latin typeface="Times New Roman" pitchFamily="18" charset="0"/>
              </a:rPr>
              <a:t>设</a:t>
            </a:r>
            <a:r>
              <a:rPr kumimoji="1" lang="zh-CN" altLang="en-US" dirty="0">
                <a:latin typeface="Times New Roman" pitchFamily="18" charset="0"/>
              </a:rPr>
              <a:t>线性空间</a:t>
            </a:r>
            <a:r>
              <a:rPr kumimoji="1" lang="en-US" altLang="zh-CN" i="1" dirty="0">
                <a:latin typeface="Times New Roman" pitchFamily="18" charset="0"/>
              </a:rPr>
              <a:t>V</a:t>
            </a:r>
            <a:r>
              <a:rPr kumimoji="1" lang="zh-CN" altLang="en-US" dirty="0">
                <a:latin typeface="Times New Roman" pitchFamily="18" charset="0"/>
              </a:rPr>
              <a:t>的线性变换</a:t>
            </a:r>
            <a:r>
              <a:rPr kumimoji="1" lang="en-US" altLang="zh-CN" dirty="0">
                <a:latin typeface="Times New Roman" pitchFamily="18" charset="0"/>
              </a:rPr>
              <a:t>T</a:t>
            </a:r>
            <a:r>
              <a:rPr kumimoji="1" lang="zh-CN" altLang="en-US" dirty="0">
                <a:latin typeface="Times New Roman" pitchFamily="18" charset="0"/>
              </a:rPr>
              <a:t> 在两</a:t>
            </a:r>
            <a:r>
              <a:rPr kumimoji="1" lang="zh-CN" altLang="en-US" dirty="0" smtClean="0">
                <a:latin typeface="Times New Roman" pitchFamily="18" charset="0"/>
              </a:rPr>
              <a:t>组基</a:t>
            </a:r>
            <a:endParaRPr kumimoji="1" lang="en-US" altLang="zh-CN" dirty="0" smtClean="0">
              <a:latin typeface="Times New Roman" pitchFamily="18" charset="0"/>
            </a:endParaRPr>
          </a:p>
          <a:p>
            <a:pPr eaLnBrk="1" hangingPunct="1">
              <a:spcBef>
                <a:spcPts val="600"/>
              </a:spcBef>
            </a:pPr>
            <a:r>
              <a:rPr kumimoji="1" lang="en-US" altLang="zh-CN" dirty="0" smtClean="0">
                <a:latin typeface="Times New Roman" pitchFamily="18" charset="0"/>
              </a:rPr>
              <a:t>          	(I)</a:t>
            </a:r>
            <a:r>
              <a:rPr kumimoji="1" lang="zh-CN" altLang="en-US" dirty="0" smtClean="0">
                <a:latin typeface="Times New Roman" pitchFamily="18" charset="0"/>
              </a:rPr>
              <a:t> </a:t>
            </a:r>
            <a:r>
              <a:rPr kumimoji="1" lang="en-US" altLang="zh-CN" dirty="0" smtClean="0">
                <a:latin typeface="Times New Roman" pitchFamily="18" charset="0"/>
              </a:rPr>
              <a:t>                       </a:t>
            </a:r>
          </a:p>
          <a:p>
            <a:pPr eaLnBrk="1" hangingPunct="1">
              <a:spcBef>
                <a:spcPts val="600"/>
              </a:spcBef>
            </a:pPr>
            <a:r>
              <a:rPr kumimoji="1" lang="en-US" altLang="zh-CN" dirty="0" smtClean="0">
                <a:latin typeface="Times New Roman" pitchFamily="18" charset="0"/>
              </a:rPr>
              <a:t>            	(II)</a:t>
            </a:r>
            <a:endParaRPr kumimoji="1" lang="en-US" altLang="zh-CN" dirty="0">
              <a:latin typeface="Times New Roman" pitchFamily="18" charset="0"/>
            </a:endParaRPr>
          </a:p>
          <a:p>
            <a:pPr eaLnBrk="1" hangingPunct="1">
              <a:spcBef>
                <a:spcPts val="600"/>
              </a:spcBef>
            </a:pPr>
            <a:r>
              <a:rPr kumimoji="1" lang="zh-CN" altLang="en-US" dirty="0" smtClean="0">
                <a:latin typeface="Times New Roman" pitchFamily="18" charset="0"/>
              </a:rPr>
              <a:t>            下</a:t>
            </a:r>
            <a:r>
              <a:rPr kumimoji="1" lang="zh-CN" altLang="en-US" dirty="0">
                <a:latin typeface="Times New Roman" pitchFamily="18" charset="0"/>
              </a:rPr>
              <a:t>的矩阵分别为</a:t>
            </a:r>
            <a:r>
              <a:rPr kumimoji="1" lang="en-US" altLang="zh-CN" i="1" dirty="0" smtClean="0">
                <a:latin typeface="Times New Roman" pitchFamily="18" charset="0"/>
              </a:rPr>
              <a:t>A</a:t>
            </a:r>
            <a:r>
              <a:rPr kumimoji="1" lang="zh-CN" altLang="en-US" dirty="0">
                <a:latin typeface="Times New Roman" pitchFamily="18" charset="0"/>
              </a:rPr>
              <a:t>和</a:t>
            </a:r>
            <a:r>
              <a:rPr kumimoji="1" lang="en-US" altLang="zh-CN" i="1" dirty="0" smtClean="0">
                <a:latin typeface="Times New Roman" pitchFamily="18" charset="0"/>
              </a:rPr>
              <a:t>B</a:t>
            </a:r>
            <a:r>
              <a:rPr kumimoji="1" lang="zh-CN" altLang="en-US" dirty="0">
                <a:latin typeface="Times New Roman" pitchFamily="18" charset="0"/>
              </a:rPr>
              <a:t>，且从</a:t>
            </a:r>
            <a:r>
              <a:rPr kumimoji="1" lang="zh-CN" altLang="en-US" dirty="0" smtClean="0">
                <a:latin typeface="Times New Roman" pitchFamily="18" charset="0"/>
              </a:rPr>
              <a:t>基</a:t>
            </a:r>
            <a:r>
              <a:rPr kumimoji="1" lang="en-US" altLang="zh-CN" dirty="0" smtClean="0">
                <a:latin typeface="Times New Roman" pitchFamily="18" charset="0"/>
              </a:rPr>
              <a:t>(I)</a:t>
            </a:r>
            <a:r>
              <a:rPr kumimoji="1" lang="zh-CN" altLang="en-US" dirty="0" smtClean="0">
                <a:latin typeface="Times New Roman" pitchFamily="18" charset="0"/>
              </a:rPr>
              <a:t>到基</a:t>
            </a:r>
            <a:r>
              <a:rPr kumimoji="1" lang="en-US" altLang="zh-CN" dirty="0" smtClean="0">
                <a:latin typeface="Times New Roman" pitchFamily="18" charset="0"/>
              </a:rPr>
              <a:t>(II)</a:t>
            </a:r>
            <a:r>
              <a:rPr kumimoji="1" lang="zh-CN" altLang="en-US" dirty="0" smtClean="0">
                <a:latin typeface="Times New Roman" pitchFamily="18" charset="0"/>
              </a:rPr>
              <a:t>的</a:t>
            </a:r>
            <a:endParaRPr kumimoji="1" lang="en-US" altLang="zh-CN" dirty="0" smtClean="0">
              <a:latin typeface="Times New Roman" pitchFamily="18" charset="0"/>
            </a:endParaRPr>
          </a:p>
          <a:p>
            <a:pPr eaLnBrk="1" hangingPunct="1">
              <a:spcBef>
                <a:spcPts val="600"/>
              </a:spcBef>
            </a:pPr>
            <a:r>
              <a:rPr kumimoji="1" lang="zh-CN" altLang="en-US" dirty="0" smtClean="0">
                <a:latin typeface="Times New Roman" pitchFamily="18" charset="0"/>
              </a:rPr>
              <a:t>             过渡</a:t>
            </a:r>
            <a:r>
              <a:rPr kumimoji="1" lang="zh-CN" altLang="en-US" dirty="0">
                <a:latin typeface="Times New Roman" pitchFamily="18" charset="0"/>
              </a:rPr>
              <a:t>矩阵是</a:t>
            </a:r>
            <a:r>
              <a:rPr kumimoji="1" lang="en-US" altLang="zh-CN" i="1" dirty="0">
                <a:latin typeface="Times New Roman" pitchFamily="18" charset="0"/>
              </a:rPr>
              <a:t>P</a:t>
            </a:r>
            <a:r>
              <a:rPr kumimoji="1" lang="zh-CN" altLang="en-US" dirty="0">
                <a:latin typeface="Times New Roman" pitchFamily="18" charset="0"/>
              </a:rPr>
              <a:t>，则</a:t>
            </a:r>
          </a:p>
          <a:p>
            <a:pPr eaLnBrk="1" hangingPunct="1">
              <a:spcBef>
                <a:spcPct val="50000"/>
              </a:spcBef>
            </a:pPr>
            <a:endParaRPr kumimoji="1" lang="zh-CN" altLang="en-US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n-US" altLang="zh-CN" b="1" dirty="0">
              <a:latin typeface="Times New Roman" pitchFamily="18" charset="0"/>
            </a:endParaRPr>
          </a:p>
        </p:txBody>
      </p:sp>
      <p:graphicFrame>
        <p:nvGraphicFramePr>
          <p:cNvPr id="13314" name="Object 4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347428535"/>
              </p:ext>
            </p:extLst>
          </p:nvPr>
        </p:nvGraphicFramePr>
        <p:xfrm>
          <a:off x="2540000" y="1791945"/>
          <a:ext cx="20320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3" name="Equation" r:id="rId3" imgW="1892160" imgH="431640" progId="Equation.DSMT4">
                  <p:embed/>
                </p:oleObj>
              </mc:Choice>
              <mc:Fallback>
                <p:oleObj name="Equation" r:id="rId3" imgW="1892160" imgH="431640" progId="Equation.DSMT4">
                  <p:embed/>
                  <p:pic>
                    <p:nvPicPr>
                      <p:cNvPr id="0" name="Object 4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1791945"/>
                        <a:ext cx="20320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4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830470246"/>
              </p:ext>
            </p:extLst>
          </p:nvPr>
        </p:nvGraphicFramePr>
        <p:xfrm>
          <a:off x="2627313" y="2376145"/>
          <a:ext cx="18351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4" name="Equation" r:id="rId5" imgW="1841400" imgH="431640" progId="Equation.DSMT4">
                  <p:embed/>
                </p:oleObj>
              </mc:Choice>
              <mc:Fallback>
                <p:oleObj name="Equation" r:id="rId5" imgW="1841400" imgH="431640" progId="Equation.DSMT4">
                  <p:embed/>
                  <p:pic>
                    <p:nvPicPr>
                      <p:cNvPr id="0" name="Object 4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376145"/>
                        <a:ext cx="183515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4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28894115"/>
              </p:ext>
            </p:extLst>
          </p:nvPr>
        </p:nvGraphicFramePr>
        <p:xfrm>
          <a:off x="3556000" y="4124230"/>
          <a:ext cx="2341568" cy="522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5" name="Equation" r:id="rId7" imgW="1765300" imgH="393700" progId="Equation.DSMT4">
                  <p:embed/>
                </p:oleObj>
              </mc:Choice>
              <mc:Fallback>
                <p:oleObj name="Equation" r:id="rId7" imgW="1765300" imgH="393700" progId="Equation.DSMT4">
                  <p:embed/>
                  <p:pic>
                    <p:nvPicPr>
                      <p:cNvPr id="0" name="Object 4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0" y="4124230"/>
                        <a:ext cx="2341568" cy="5222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392613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补：线性变换的矩阵</a:t>
            </a:r>
            <a:endParaRPr lang="zh-CN" altLang="en-US" kern="10" dirty="0">
              <a:ln w="9525">
                <a:noFill/>
                <a:round/>
                <a:headEnd/>
                <a:tailE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392613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补：线性变换的矩阵</a:t>
            </a:r>
            <a:endParaRPr lang="zh-CN" altLang="en-US" kern="10" dirty="0">
              <a:ln w="9525">
                <a:noFill/>
                <a:round/>
                <a:headEnd/>
                <a:tailE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181376"/>
              </p:ext>
            </p:extLst>
          </p:nvPr>
        </p:nvGraphicFramePr>
        <p:xfrm>
          <a:off x="1736701" y="1184101"/>
          <a:ext cx="5616624" cy="1745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7" name="Equation" r:id="rId3" imgW="2552400" imgH="787320" progId="Equation.DSMT4">
                  <p:embed/>
                </p:oleObj>
              </mc:Choice>
              <mc:Fallback>
                <p:oleObj name="Equation" r:id="rId3" imgW="255240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01" y="1184101"/>
                        <a:ext cx="5616624" cy="17457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449050"/>
              </p:ext>
            </p:extLst>
          </p:nvPr>
        </p:nvGraphicFramePr>
        <p:xfrm>
          <a:off x="1152453" y="2994757"/>
          <a:ext cx="7019528" cy="171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8" name="Equation" r:id="rId5" imgW="3251160" imgH="787320" progId="Equation.DSMT4">
                  <p:embed/>
                </p:oleObj>
              </mc:Choice>
              <mc:Fallback>
                <p:oleObj name="Equation" r:id="rId5" imgW="325116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453" y="2994757"/>
                        <a:ext cx="7019528" cy="17138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610342"/>
              </p:ext>
            </p:extLst>
          </p:nvPr>
        </p:nvGraphicFramePr>
        <p:xfrm>
          <a:off x="1228982" y="4708627"/>
          <a:ext cx="662305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9" name="Equation" r:id="rId7" imgW="2679480" imgH="431640" progId="Equation.DSMT4">
                  <p:embed/>
                </p:oleObj>
              </mc:Choice>
              <mc:Fallback>
                <p:oleObj name="Equation" r:id="rId7" imgW="2679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982" y="4708627"/>
                        <a:ext cx="6623050" cy="1011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467544" y="1115961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86461" y="544238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证毕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53980" y="1398574"/>
            <a:ext cx="14157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：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714480" y="1428736"/>
            <a:ext cx="7032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/>
              <a:t>若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zh-CN" altLang="en-US" dirty="0"/>
              <a:t>阶方阵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zh-CN" altLang="en-US" dirty="0"/>
              <a:t>可逆，则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zh-CN" altLang="en-US" dirty="0"/>
              <a:t>的逆矩阵</a:t>
            </a:r>
            <a:r>
              <a:rPr lang="zh-CN" altLang="en-US" dirty="0">
                <a:solidFill>
                  <a:srgbClr val="FF0000"/>
                </a:solidFill>
              </a:rPr>
              <a:t>唯一</a:t>
            </a:r>
            <a:r>
              <a:rPr lang="zh-CN" altLang="en-US" dirty="0"/>
              <a:t>。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30151" y="2001810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证明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714480" y="2004999"/>
            <a:ext cx="553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设方阵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zh-CN" altLang="en-US" i="1" dirty="0">
                <a:latin typeface="Times New Roman" pitchFamily="18" charset="0"/>
              </a:rPr>
              <a:t>、</a:t>
            </a:r>
            <a:r>
              <a:rPr lang="en-US" altLang="zh-CN" i="1" dirty="0">
                <a:latin typeface="Times New Roman" pitchFamily="18" charset="0"/>
              </a:rPr>
              <a:t>C</a:t>
            </a:r>
            <a:r>
              <a:rPr lang="zh-CN" altLang="en-US" dirty="0"/>
              <a:t>都是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zh-CN" altLang="en-US" dirty="0"/>
              <a:t>的逆矩阵，则有</a:t>
            </a:r>
          </a:p>
        </p:txBody>
      </p:sp>
      <p:graphicFrame>
        <p:nvGraphicFramePr>
          <p:cNvPr id="16" name="Object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53538039"/>
              </p:ext>
            </p:extLst>
          </p:nvPr>
        </p:nvGraphicFramePr>
        <p:xfrm>
          <a:off x="2268537" y="2586034"/>
          <a:ext cx="203835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3" name="Equation" r:id="rId3" imgW="901309" imgH="165028" progId="Equation.3">
                  <p:embed/>
                </p:oleObj>
              </mc:Choice>
              <mc:Fallback>
                <p:oleObj name="Equation" r:id="rId3" imgW="901309" imgH="165028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7" y="2586034"/>
                        <a:ext cx="2038350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347562"/>
              </p:ext>
            </p:extLst>
          </p:nvPr>
        </p:nvGraphicFramePr>
        <p:xfrm>
          <a:off x="5292725" y="2598734"/>
          <a:ext cx="20383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4" name="Equation" r:id="rId5" imgW="901309" imgH="177723" progId="Equation.3">
                  <p:embed/>
                </p:oleObj>
              </mc:Choice>
              <mc:Fallback>
                <p:oleObj name="Equation" r:id="rId5" imgW="901309" imgH="177723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598734"/>
                        <a:ext cx="2038350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758953" y="3013061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因此</a:t>
            </a:r>
          </a:p>
        </p:txBody>
      </p:sp>
      <p:graphicFrame>
        <p:nvGraphicFramePr>
          <p:cNvPr id="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614522"/>
              </p:ext>
            </p:extLst>
          </p:nvPr>
        </p:nvGraphicFramePr>
        <p:xfrm>
          <a:off x="2909890" y="3157524"/>
          <a:ext cx="12065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5" name="Equation" r:id="rId7" imgW="532937" imgH="164957" progId="Equation.3">
                  <p:embed/>
                </p:oleObj>
              </mc:Choice>
              <mc:Fallback>
                <p:oleObj name="Equation" r:id="rId7" imgW="532937" imgH="164957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90" y="3157524"/>
                        <a:ext cx="1206500" cy="37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507008"/>
              </p:ext>
            </p:extLst>
          </p:nvPr>
        </p:nvGraphicFramePr>
        <p:xfrm>
          <a:off x="4068765" y="3144824"/>
          <a:ext cx="14081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6" name="Equation" r:id="rId9" imgW="622030" imgH="203112" progId="Equation.3">
                  <p:embed/>
                </p:oleObj>
              </mc:Choice>
              <mc:Fallback>
                <p:oleObj name="Equation" r:id="rId9" imgW="622030" imgH="203112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5" y="3144824"/>
                        <a:ext cx="1408113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424817"/>
              </p:ext>
            </p:extLst>
          </p:nvPr>
        </p:nvGraphicFramePr>
        <p:xfrm>
          <a:off x="5464178" y="3132124"/>
          <a:ext cx="13493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7" name="Equation" r:id="rId11" imgW="596641" imgH="203112" progId="Equation.3">
                  <p:embed/>
                </p:oleObj>
              </mc:Choice>
              <mc:Fallback>
                <p:oleObj name="Equation" r:id="rId11" imgW="596641" imgH="203112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178" y="3132124"/>
                        <a:ext cx="134937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537447"/>
              </p:ext>
            </p:extLst>
          </p:nvPr>
        </p:nvGraphicFramePr>
        <p:xfrm>
          <a:off x="6799265" y="3122599"/>
          <a:ext cx="8890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8" name="Equation" r:id="rId13" imgW="393359" imgH="177646" progId="Equation.3">
                  <p:embed/>
                </p:oleObj>
              </mc:Choice>
              <mc:Fallback>
                <p:oleObj name="Equation" r:id="rId13" imgW="393359" imgH="177646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9265" y="3122599"/>
                        <a:ext cx="8890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353118"/>
              </p:ext>
            </p:extLst>
          </p:nvPr>
        </p:nvGraphicFramePr>
        <p:xfrm>
          <a:off x="7616827" y="3143248"/>
          <a:ext cx="6302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9" name="Equation" r:id="rId15" imgW="279158" imgH="177646" progId="Equation.3">
                  <p:embed/>
                </p:oleObj>
              </mc:Choice>
              <mc:Fallback>
                <p:oleObj name="Equation" r:id="rId15" imgW="279158" imgH="177646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6827" y="3143248"/>
                        <a:ext cx="630237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1758953" y="3646474"/>
            <a:ext cx="434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所以矩阵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zh-CN" altLang="en-US" dirty="0"/>
              <a:t>的逆矩阵唯一。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7746998" y="3571876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证毕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6" name="WordArt 45"/>
          <p:cNvSpPr>
            <a:spLocks noChangeArrowheads="1" noChangeShapeType="1" noTextEdit="1"/>
          </p:cNvSpPr>
          <p:nvPr/>
        </p:nvSpPr>
        <p:spPr bwMode="auto">
          <a:xfrm>
            <a:off x="60325" y="123824"/>
            <a:ext cx="47244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、逆矩阵的定义与唯一性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8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706" name="Group 18"/>
          <p:cNvGrpSpPr>
            <a:grpSpLocks/>
          </p:cNvGrpSpPr>
          <p:nvPr/>
        </p:nvGrpSpPr>
        <p:grpSpPr bwMode="auto">
          <a:xfrm>
            <a:off x="493683" y="1593833"/>
            <a:ext cx="6589713" cy="928688"/>
            <a:chOff x="576" y="517"/>
            <a:chExt cx="4151" cy="585"/>
          </a:xfrm>
        </p:grpSpPr>
        <p:sp>
          <p:nvSpPr>
            <p:cNvPr id="114707" name="Text Box 19"/>
            <p:cNvSpPr txBox="1">
              <a:spLocks noChangeArrowheads="1"/>
            </p:cNvSpPr>
            <p:nvPr/>
          </p:nvSpPr>
          <p:spPr bwMode="auto">
            <a:xfrm>
              <a:off x="576" y="624"/>
              <a:ext cx="415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dirty="0" smtClean="0">
                  <a:solidFill>
                    <a:schemeClr val="accent1">
                      <a:lumMod val="50000"/>
                    </a:schemeClr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kumimoji="1"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黑体" pitchFamily="2" charset="-122"/>
                  <a:ea typeface="黑体" pitchFamily="2" charset="-122"/>
                </a:rPr>
                <a:t>1 </a:t>
              </a:r>
              <a:r>
                <a:rPr kumimoji="1" lang="zh-CN" altLang="en-US" dirty="0" smtClean="0">
                  <a:latin typeface="Times New Roman" pitchFamily="18" charset="0"/>
                </a:rPr>
                <a:t>设                       求</a:t>
              </a:r>
              <a:r>
                <a:rPr kumimoji="1" lang="en-US" altLang="zh-CN" i="1" dirty="0">
                  <a:latin typeface="Times New Roman" pitchFamily="18" charset="0"/>
                </a:rPr>
                <a:t>A</a:t>
              </a:r>
              <a:r>
                <a:rPr kumimoji="1" lang="zh-CN" altLang="en-US" dirty="0">
                  <a:latin typeface="Times New Roman" pitchFamily="18" charset="0"/>
                </a:rPr>
                <a:t>的逆矩阵。</a:t>
              </a:r>
            </a:p>
          </p:txBody>
        </p:sp>
        <p:graphicFrame>
          <p:nvGraphicFramePr>
            <p:cNvPr id="114708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1913469"/>
                </p:ext>
              </p:extLst>
            </p:nvPr>
          </p:nvGraphicFramePr>
          <p:xfrm>
            <a:off x="1480" y="517"/>
            <a:ext cx="1215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9" name="Equation" r:id="rId3" imgW="2032000" imgH="977900" progId="Equation.3">
                    <p:embed/>
                  </p:oleObj>
                </mc:Choice>
                <mc:Fallback>
                  <p:oleObj name="Equation" r:id="rId3" imgW="2032000" imgH="977900" progId="Equation.3">
                    <p:embed/>
                    <p:pic>
                      <p:nvPicPr>
                        <p:cNvPr id="0" name="Picture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0" y="517"/>
                          <a:ext cx="1215" cy="5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506383" y="2859070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pSp>
        <p:nvGrpSpPr>
          <p:cNvPr id="114711" name="Group 23"/>
          <p:cNvGrpSpPr>
            <a:grpSpLocks/>
          </p:cNvGrpSpPr>
          <p:nvPr/>
        </p:nvGrpSpPr>
        <p:grpSpPr bwMode="auto">
          <a:xfrm>
            <a:off x="1209645" y="2665395"/>
            <a:ext cx="5519738" cy="977900"/>
            <a:chOff x="1104" y="1327"/>
            <a:chExt cx="3477" cy="616"/>
          </a:xfrm>
        </p:grpSpPr>
        <p:sp>
          <p:nvSpPr>
            <p:cNvPr id="114712" name="Text Box 24"/>
            <p:cNvSpPr txBox="1">
              <a:spLocks noChangeArrowheads="1"/>
            </p:cNvSpPr>
            <p:nvPr/>
          </p:nvSpPr>
          <p:spPr bwMode="auto">
            <a:xfrm>
              <a:off x="1104" y="1454"/>
              <a:ext cx="347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dirty="0">
                  <a:latin typeface="Times New Roman" pitchFamily="18" charset="0"/>
                </a:rPr>
                <a:t>设                       </a:t>
              </a:r>
              <a:r>
                <a:rPr kumimoji="1" lang="zh-CN" altLang="en-US" dirty="0" smtClean="0">
                  <a:latin typeface="Times New Roman" pitchFamily="18" charset="0"/>
                </a:rPr>
                <a:t>是    </a:t>
              </a:r>
              <a:r>
                <a:rPr kumimoji="1" lang="zh-CN" altLang="en-US" dirty="0">
                  <a:latin typeface="Times New Roman" pitchFamily="18" charset="0"/>
                </a:rPr>
                <a:t>的逆矩阵</a:t>
              </a:r>
              <a:r>
                <a:rPr kumimoji="1" lang="en-US" altLang="zh-CN" dirty="0">
                  <a:latin typeface="Times New Roman" pitchFamily="18" charset="0"/>
                </a:rPr>
                <a:t>,</a:t>
              </a:r>
            </a:p>
          </p:txBody>
        </p:sp>
        <p:graphicFrame>
          <p:nvGraphicFramePr>
            <p:cNvPr id="114713" name="Object 25"/>
            <p:cNvGraphicFramePr>
              <a:graphicFrameLocks noChangeAspect="1"/>
            </p:cNvGraphicFramePr>
            <p:nvPr/>
          </p:nvGraphicFramePr>
          <p:xfrm>
            <a:off x="1602" y="1327"/>
            <a:ext cx="1104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0" name="Equation" r:id="rId5" imgW="1752600" imgH="977900" progId="Equation.3">
                    <p:embed/>
                  </p:oleObj>
                </mc:Choice>
                <mc:Fallback>
                  <p:oleObj name="Equation" r:id="rId5" imgW="1752600" imgH="977900" progId="Equation.3">
                    <p:embed/>
                    <p:pic>
                      <p:nvPicPr>
                        <p:cNvPr id="0" name="Picture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" y="1327"/>
                          <a:ext cx="1104" cy="6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14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5937451"/>
                </p:ext>
              </p:extLst>
            </p:nvPr>
          </p:nvGraphicFramePr>
          <p:xfrm>
            <a:off x="3177" y="1528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1" name="Equation" r:id="rId7" imgW="291973" imgH="304668" progId="Equation.3">
                    <p:embed/>
                  </p:oleObj>
                </mc:Choice>
                <mc:Fallback>
                  <p:oleObj name="Equation" r:id="rId7" imgW="291973" imgH="304668" progId="Equation.3">
                    <p:embed/>
                    <p:pic>
                      <p:nvPicPr>
                        <p:cNvPr id="0" name="Picture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7" y="1528"/>
                          <a:ext cx="18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4715" name="Text Box 27"/>
          <p:cNvSpPr txBox="1">
            <a:spLocks noChangeArrowheads="1"/>
          </p:cNvSpPr>
          <p:nvPr/>
        </p:nvSpPr>
        <p:spPr bwMode="auto">
          <a:xfrm>
            <a:off x="357158" y="928670"/>
            <a:ext cx="67945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Ø"/>
            </a:pPr>
            <a:r>
              <a:rPr kumimoji="1" lang="en-US" altLang="zh-CN" dirty="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dirty="0">
                <a:latin typeface="Times New Roman" pitchFamily="18" charset="0"/>
                <a:ea typeface="黑体" pitchFamily="2" charset="-122"/>
              </a:rPr>
              <a:t>逆矩阵求法</a:t>
            </a:r>
            <a:r>
              <a:rPr kumimoji="1" lang="zh-CN" altLang="en-US" dirty="0" smtClean="0">
                <a:latin typeface="Times New Roman" pitchFamily="18" charset="0"/>
                <a:ea typeface="黑体" pitchFamily="2" charset="-122"/>
              </a:rPr>
              <a:t>一：待定系数法</a:t>
            </a:r>
            <a:endParaRPr kumimoji="1" lang="zh-CN" altLang="en-US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4" name="WordArt 45"/>
          <p:cNvSpPr>
            <a:spLocks noChangeArrowheads="1" noChangeShapeType="1" noTextEdit="1"/>
          </p:cNvSpPr>
          <p:nvPr/>
        </p:nvSpPr>
        <p:spPr bwMode="auto">
          <a:xfrm>
            <a:off x="60325" y="123824"/>
            <a:ext cx="47244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、逆矩阵的定义与唯一性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graphicFrame>
        <p:nvGraphicFramePr>
          <p:cNvPr id="6286" name="Object 142"/>
          <p:cNvGraphicFramePr>
            <a:graphicFrameLocks noChangeAspect="1"/>
          </p:cNvGraphicFramePr>
          <p:nvPr/>
        </p:nvGraphicFramePr>
        <p:xfrm>
          <a:off x="500034" y="3643314"/>
          <a:ext cx="2813237" cy="836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2" name="Equation" r:id="rId9" imgW="3289300" imgH="977900" progId="Equation.3">
                  <p:embed/>
                </p:oleObj>
              </mc:Choice>
              <mc:Fallback>
                <p:oleObj name="Equation" r:id="rId9" imgW="3289300" imgH="977900" progId="Equation.3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3643314"/>
                        <a:ext cx="2813237" cy="8363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87" name="Object 143"/>
          <p:cNvGraphicFramePr>
            <a:graphicFrameLocks noChangeAspect="1"/>
          </p:cNvGraphicFramePr>
          <p:nvPr/>
        </p:nvGraphicFramePr>
        <p:xfrm>
          <a:off x="3428992" y="3643314"/>
          <a:ext cx="1162225" cy="836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3" name="Equation" r:id="rId11" imgW="1358900" imgH="977900" progId="Equation.3">
                  <p:embed/>
                </p:oleObj>
              </mc:Choice>
              <mc:Fallback>
                <p:oleObj name="Equation" r:id="rId11" imgW="1358900" imgH="977900" progId="Equation.3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3643314"/>
                        <a:ext cx="1162225" cy="8363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88" name="Object 144"/>
          <p:cNvGraphicFramePr>
            <a:graphicFrameLocks noChangeAspect="1"/>
          </p:cNvGraphicFramePr>
          <p:nvPr/>
        </p:nvGraphicFramePr>
        <p:xfrm>
          <a:off x="4786314" y="3643314"/>
          <a:ext cx="3714776" cy="836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4" name="Equation" r:id="rId13" imgW="4343400" imgH="977900" progId="Equation.3">
                  <p:embed/>
                </p:oleObj>
              </mc:Choice>
              <mc:Fallback>
                <p:oleObj name="Equation" r:id="rId13" imgW="4343400" imgH="977900" progId="Equation.3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3643314"/>
                        <a:ext cx="3714776" cy="8363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89" name="Object 145"/>
          <p:cNvGraphicFramePr>
            <a:graphicFrameLocks noChangeAspect="1"/>
          </p:cNvGraphicFramePr>
          <p:nvPr/>
        </p:nvGraphicFramePr>
        <p:xfrm>
          <a:off x="1086417" y="4643446"/>
          <a:ext cx="1913947" cy="17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5" name="Equation" r:id="rId15" imgW="2197100" imgH="2044700" progId="Equation.3">
                  <p:embed/>
                </p:oleObj>
              </mc:Choice>
              <mc:Fallback>
                <p:oleObj name="Equation" r:id="rId15" imgW="2197100" imgH="2044700" progId="Equation.3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6417" y="4643446"/>
                        <a:ext cx="1913947" cy="178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90" name="Object 146"/>
          <p:cNvGraphicFramePr>
            <a:graphicFrameLocks noChangeAspect="1"/>
          </p:cNvGraphicFramePr>
          <p:nvPr/>
        </p:nvGraphicFramePr>
        <p:xfrm>
          <a:off x="3286116" y="4643446"/>
          <a:ext cx="1449290" cy="17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6" name="Equation" r:id="rId17" imgW="1663700" imgH="2044700" progId="Equation.3">
                  <p:embed/>
                </p:oleObj>
              </mc:Choice>
              <mc:Fallback>
                <p:oleObj name="Equation" r:id="rId17" imgW="1663700" imgH="2044700" progId="Equation.3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4643446"/>
                        <a:ext cx="1449290" cy="178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79580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1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9" grpId="0" autoUpdateAnimBg="0"/>
      <p:bldP spid="1147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18" name="Text Box 22"/>
          <p:cNvSpPr txBox="1">
            <a:spLocks noChangeArrowheads="1"/>
          </p:cNvSpPr>
          <p:nvPr/>
        </p:nvSpPr>
        <p:spPr bwMode="auto">
          <a:xfrm>
            <a:off x="571472" y="928670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itchFamily="18" charset="0"/>
              </a:rPr>
              <a:t>又因为</a:t>
            </a:r>
          </a:p>
        </p:txBody>
      </p:sp>
      <p:grpSp>
        <p:nvGrpSpPr>
          <p:cNvPr id="80919" name="Group 23"/>
          <p:cNvGrpSpPr>
            <a:grpSpLocks/>
          </p:cNvGrpSpPr>
          <p:nvPr/>
        </p:nvGrpSpPr>
        <p:grpSpPr bwMode="auto">
          <a:xfrm>
            <a:off x="1171547" y="1612882"/>
            <a:ext cx="2603500" cy="977900"/>
            <a:chOff x="624" y="2544"/>
            <a:chExt cx="1640" cy="616"/>
          </a:xfrm>
        </p:grpSpPr>
        <p:graphicFrame>
          <p:nvGraphicFramePr>
            <p:cNvPr id="80920" name="Object 24"/>
            <p:cNvGraphicFramePr>
              <a:graphicFrameLocks noChangeAspect="1"/>
            </p:cNvGraphicFramePr>
            <p:nvPr/>
          </p:nvGraphicFramePr>
          <p:xfrm>
            <a:off x="624" y="2544"/>
            <a:ext cx="824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46" name="Equation" r:id="rId3" imgW="1725840" imgH="1297440" progId="Equation.3">
                    <p:embed/>
                  </p:oleObj>
                </mc:Choice>
                <mc:Fallback>
                  <p:oleObj name="Equation" r:id="rId3" imgW="1725840" imgH="1297440" progId="Equation.3">
                    <p:embed/>
                    <p:pic>
                      <p:nvPicPr>
                        <p:cNvPr id="0" name="Picture 2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544"/>
                          <a:ext cx="824" cy="6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21" name="Object 25"/>
            <p:cNvGraphicFramePr>
              <a:graphicFrameLocks noChangeAspect="1"/>
            </p:cNvGraphicFramePr>
            <p:nvPr/>
          </p:nvGraphicFramePr>
          <p:xfrm>
            <a:off x="1440" y="2544"/>
            <a:ext cx="824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47" name="Equation" r:id="rId5" imgW="1725840" imgH="1297440" progId="Equation.3">
                    <p:embed/>
                  </p:oleObj>
                </mc:Choice>
                <mc:Fallback>
                  <p:oleObj name="Equation" r:id="rId5" imgW="1725840" imgH="1297440" progId="Equation.3">
                    <p:embed/>
                    <p:pic>
                      <p:nvPicPr>
                        <p:cNvPr id="0" name="Picture 2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544"/>
                          <a:ext cx="824" cy="6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922" name="Group 26"/>
          <p:cNvGrpSpPr>
            <a:grpSpLocks/>
          </p:cNvGrpSpPr>
          <p:nvPr/>
        </p:nvGrpSpPr>
        <p:grpSpPr bwMode="auto">
          <a:xfrm>
            <a:off x="3762347" y="1612882"/>
            <a:ext cx="2908300" cy="977900"/>
            <a:chOff x="2448" y="2448"/>
            <a:chExt cx="1832" cy="616"/>
          </a:xfrm>
        </p:grpSpPr>
        <p:graphicFrame>
          <p:nvGraphicFramePr>
            <p:cNvPr id="80923" name="Object 27"/>
            <p:cNvGraphicFramePr>
              <a:graphicFrameLocks noChangeAspect="1"/>
            </p:cNvGraphicFramePr>
            <p:nvPr/>
          </p:nvGraphicFramePr>
          <p:xfrm>
            <a:off x="3456" y="2448"/>
            <a:ext cx="824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48" name="Equation" r:id="rId7" imgW="1725840" imgH="1297440" progId="Equation.3">
                    <p:embed/>
                  </p:oleObj>
                </mc:Choice>
                <mc:Fallback>
                  <p:oleObj name="Equation" r:id="rId7" imgW="1725840" imgH="1297440" progId="Equation.3">
                    <p:embed/>
                    <p:pic>
                      <p:nvPicPr>
                        <p:cNvPr id="0" name="Picture 2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448"/>
                          <a:ext cx="824" cy="6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0924" name="Group 28"/>
            <p:cNvGrpSpPr>
              <a:grpSpLocks/>
            </p:cNvGrpSpPr>
            <p:nvPr/>
          </p:nvGrpSpPr>
          <p:grpSpPr bwMode="auto">
            <a:xfrm>
              <a:off x="2448" y="2448"/>
              <a:ext cx="1016" cy="616"/>
              <a:chOff x="3312" y="2448"/>
              <a:chExt cx="1016" cy="616"/>
            </a:xfrm>
          </p:grpSpPr>
          <p:graphicFrame>
            <p:nvGraphicFramePr>
              <p:cNvPr id="80925" name="Object 29"/>
              <p:cNvGraphicFramePr>
                <a:graphicFrameLocks noChangeAspect="1"/>
              </p:cNvGraphicFramePr>
              <p:nvPr/>
            </p:nvGraphicFramePr>
            <p:xfrm>
              <a:off x="3312" y="2688"/>
              <a:ext cx="152" cy="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49" name="Equation" r:id="rId9" imgW="241195" imgH="152334" progId="Equation.3">
                      <p:embed/>
                    </p:oleObj>
                  </mc:Choice>
                  <mc:Fallback>
                    <p:oleObj name="Equation" r:id="rId9" imgW="241195" imgH="152334" progId="Equation.3">
                      <p:embed/>
                      <p:pic>
                        <p:nvPicPr>
                          <p:cNvPr id="0" name="Picture 2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2688"/>
                            <a:ext cx="152" cy="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0926" name="Object 30"/>
              <p:cNvGraphicFramePr>
                <a:graphicFrameLocks noChangeAspect="1"/>
              </p:cNvGraphicFramePr>
              <p:nvPr/>
            </p:nvGraphicFramePr>
            <p:xfrm>
              <a:off x="3504" y="2448"/>
              <a:ext cx="824" cy="6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50" name="Equation" r:id="rId11" imgW="1725840" imgH="1297440" progId="Equation.3">
                      <p:embed/>
                    </p:oleObj>
                  </mc:Choice>
                  <mc:Fallback>
                    <p:oleObj name="Equation" r:id="rId11" imgW="1725840" imgH="1297440" progId="Equation.3">
                      <p:embed/>
                      <p:pic>
                        <p:nvPicPr>
                          <p:cNvPr id="0" name="Picture 2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2448"/>
                            <a:ext cx="824" cy="6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8092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675620"/>
              </p:ext>
            </p:extLst>
          </p:nvPr>
        </p:nvGraphicFramePr>
        <p:xfrm>
          <a:off x="6804248" y="1612882"/>
          <a:ext cx="1303866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1" name="Equation" r:id="rId13" imgW="609480" imgH="457200" progId="Equation.DSMT4">
                  <p:embed/>
                </p:oleObj>
              </mc:Choice>
              <mc:Fallback>
                <p:oleObj name="Equation" r:id="rId13" imgW="609480" imgH="457200" progId="Equation.DSMT4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1612882"/>
                        <a:ext cx="1303866" cy="977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928" name="Group 32"/>
          <p:cNvGrpSpPr>
            <a:grpSpLocks/>
          </p:cNvGrpSpPr>
          <p:nvPr/>
        </p:nvGrpSpPr>
        <p:grpSpPr bwMode="auto">
          <a:xfrm>
            <a:off x="2192309" y="1079482"/>
            <a:ext cx="590550" cy="304800"/>
            <a:chOff x="2788" y="2064"/>
            <a:chExt cx="372" cy="192"/>
          </a:xfrm>
        </p:grpSpPr>
        <p:graphicFrame>
          <p:nvGraphicFramePr>
            <p:cNvPr id="80929" name="Object 33"/>
            <p:cNvGraphicFramePr>
              <a:graphicFrameLocks noChangeAspect="1"/>
            </p:cNvGraphicFramePr>
            <p:nvPr/>
          </p:nvGraphicFramePr>
          <p:xfrm>
            <a:off x="2788" y="2064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52" name="Equation" r:id="rId15" imgW="380880" imgH="394200" progId="Equation.3">
                    <p:embed/>
                  </p:oleObj>
                </mc:Choice>
                <mc:Fallback>
                  <p:oleObj name="Equation" r:id="rId15" imgW="380880" imgH="394200" progId="Equation.3">
                    <p:embed/>
                    <p:pic>
                      <p:nvPicPr>
                        <p:cNvPr id="0" name="Picture 2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8" y="2064"/>
                          <a:ext cx="18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30" name="Object 34"/>
            <p:cNvGraphicFramePr>
              <a:graphicFrameLocks noChangeAspect="1"/>
            </p:cNvGraphicFramePr>
            <p:nvPr/>
          </p:nvGraphicFramePr>
          <p:xfrm>
            <a:off x="2976" y="2064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53" name="Equation" r:id="rId17" imgW="380880" imgH="381600" progId="Equation.3">
                    <p:embed/>
                  </p:oleObj>
                </mc:Choice>
                <mc:Fallback>
                  <p:oleObj name="Equation" r:id="rId17" imgW="380880" imgH="381600" progId="Equation.3">
                    <p:embed/>
                    <p:pic>
                      <p:nvPicPr>
                        <p:cNvPr id="0" name="Picture 2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064"/>
                          <a:ext cx="18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931" name="Group 35"/>
          <p:cNvGrpSpPr>
            <a:grpSpLocks/>
          </p:cNvGrpSpPr>
          <p:nvPr/>
        </p:nvGrpSpPr>
        <p:grpSpPr bwMode="auto">
          <a:xfrm>
            <a:off x="5462559" y="1079482"/>
            <a:ext cx="520700" cy="304800"/>
            <a:chOff x="4128" y="1968"/>
            <a:chExt cx="328" cy="192"/>
          </a:xfrm>
        </p:grpSpPr>
        <p:graphicFrame>
          <p:nvGraphicFramePr>
            <p:cNvPr id="80932" name="Object 36"/>
            <p:cNvGraphicFramePr>
              <a:graphicFrameLocks noChangeAspect="1"/>
            </p:cNvGraphicFramePr>
            <p:nvPr/>
          </p:nvGraphicFramePr>
          <p:xfrm>
            <a:off x="4272" y="1968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54" name="Equation" r:id="rId19" imgW="380880" imgH="394200" progId="Equation.3">
                    <p:embed/>
                  </p:oleObj>
                </mc:Choice>
                <mc:Fallback>
                  <p:oleObj name="Equation" r:id="rId19" imgW="380880" imgH="394200" progId="Equation.3">
                    <p:embed/>
                    <p:pic>
                      <p:nvPicPr>
                        <p:cNvPr id="0" name="Picture 2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968"/>
                          <a:ext cx="18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33" name="Object 37"/>
            <p:cNvGraphicFramePr>
              <a:graphicFrameLocks noChangeAspect="1"/>
            </p:cNvGraphicFramePr>
            <p:nvPr/>
          </p:nvGraphicFramePr>
          <p:xfrm>
            <a:off x="4128" y="1968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55" name="Equation" r:id="rId21" imgW="380880" imgH="381600" progId="Equation.3">
                    <p:embed/>
                  </p:oleObj>
                </mc:Choice>
                <mc:Fallback>
                  <p:oleObj name="Equation" r:id="rId21" imgW="380880" imgH="381600" progId="Equation.3">
                    <p:embed/>
                    <p:pic>
                      <p:nvPicPr>
                        <p:cNvPr id="0" name="Picture 2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968"/>
                          <a:ext cx="18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WordArt 45"/>
          <p:cNvSpPr>
            <a:spLocks noChangeArrowheads="1" noChangeShapeType="1" noTextEdit="1"/>
          </p:cNvSpPr>
          <p:nvPr/>
        </p:nvSpPr>
        <p:spPr bwMode="auto">
          <a:xfrm>
            <a:off x="60325" y="123824"/>
            <a:ext cx="47244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、逆逆矩阵的定义与唯一性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25" name="Text Box 41"/>
          <p:cNvSpPr txBox="1">
            <a:spLocks noChangeArrowheads="1"/>
          </p:cNvSpPr>
          <p:nvPr/>
        </p:nvSpPr>
        <p:spPr bwMode="auto">
          <a:xfrm>
            <a:off x="357158" y="4175209"/>
            <a:ext cx="8643998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注意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：这种求法虽然思路简单，但计算量太大，</a:t>
            </a:r>
          </a:p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      比如要求一个三阶矩阵的逆阵，就要求解</a:t>
            </a:r>
          </a:p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      一个九个未知数的方程组，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所以一般不用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      它来求逆阵。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574039" y="2641634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latin typeface="Times New Roman" pitchFamily="18" charset="0"/>
              </a:rPr>
              <a:t>所以</a:t>
            </a:r>
            <a:endParaRPr kumimoji="1" lang="zh-CN" altLang="en-US" dirty="0">
              <a:latin typeface="Times New Roman" pitchFamily="18" charset="0"/>
            </a:endParaRPr>
          </a:p>
        </p:txBody>
      </p:sp>
      <p:graphicFrame>
        <p:nvGraphicFramePr>
          <p:cNvPr id="2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942764"/>
              </p:ext>
            </p:extLst>
          </p:nvPr>
        </p:nvGraphicFramePr>
        <p:xfrm>
          <a:off x="3112202" y="2934021"/>
          <a:ext cx="2129723" cy="1050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6" name="Equation" r:id="rId23" imgW="927000" imgH="457200" progId="Equation.DSMT4">
                  <p:embed/>
                </p:oleObj>
              </mc:Choice>
              <mc:Fallback>
                <p:oleObj name="Equation" r:id="rId23" imgW="927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2202" y="2934021"/>
                        <a:ext cx="2129723" cy="10503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4378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18" grpId="0"/>
      <p:bldP spid="25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54" name="Group 34"/>
          <p:cNvGrpSpPr>
            <a:grpSpLocks/>
          </p:cNvGrpSpPr>
          <p:nvPr/>
        </p:nvGrpSpPr>
        <p:grpSpPr bwMode="auto">
          <a:xfrm>
            <a:off x="90450" y="818807"/>
            <a:ext cx="8305800" cy="584199"/>
            <a:chOff x="624" y="2967"/>
            <a:chExt cx="4608" cy="368"/>
          </a:xfrm>
        </p:grpSpPr>
        <p:sp>
          <p:nvSpPr>
            <p:cNvPr id="81950" name="Rectangle 30"/>
            <p:cNvSpPr>
              <a:spLocks noChangeArrowheads="1"/>
            </p:cNvSpPr>
            <p:nvPr/>
          </p:nvSpPr>
          <p:spPr bwMode="auto">
            <a:xfrm>
              <a:off x="624" y="2967"/>
              <a:ext cx="460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dirty="0" smtClean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定理</a:t>
              </a:r>
              <a:r>
                <a:rPr kumimoji="1"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   </a:t>
              </a:r>
              <a:r>
                <a:rPr kumimoji="1" lang="zh-CN" altLang="en-US" dirty="0" smtClean="0">
                  <a:solidFill>
                    <a:schemeClr val="tx1"/>
                  </a:solidFill>
                  <a:latin typeface="Times New Roman" pitchFamily="18" charset="0"/>
                </a:rPr>
                <a:t>方</a:t>
              </a:r>
              <a:r>
                <a:rPr kumimoji="1" lang="zh-CN" altLang="en-US" dirty="0" smtClean="0"/>
                <a:t>阵   </a:t>
              </a:r>
              <a:r>
                <a:rPr kumimoji="1" lang="zh-CN" altLang="en-US" dirty="0"/>
                <a:t>可逆的充要条件</a:t>
              </a:r>
              <a:r>
                <a:rPr kumimoji="1" lang="zh-CN" altLang="en-US" dirty="0" smtClean="0"/>
                <a:t>是                </a:t>
              </a:r>
              <a:r>
                <a:rPr kumimoji="1" lang="en-US" altLang="zh-CN" dirty="0"/>
                <a:t>.</a:t>
              </a:r>
              <a:r>
                <a:rPr kumimoji="1" lang="zh-CN" altLang="en-US" dirty="0"/>
                <a:t>　　　　　　                </a:t>
              </a:r>
            </a:p>
          </p:txBody>
        </p:sp>
        <p:graphicFrame>
          <p:nvGraphicFramePr>
            <p:cNvPr id="81952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3599837"/>
                </p:ext>
              </p:extLst>
            </p:nvPr>
          </p:nvGraphicFramePr>
          <p:xfrm>
            <a:off x="1798" y="3027"/>
            <a:ext cx="203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90" name="Equation" r:id="rId3" imgW="291973" imgH="304668" progId="Equation.3">
                    <p:embed/>
                  </p:oleObj>
                </mc:Choice>
                <mc:Fallback>
                  <p:oleObj name="Equation" r:id="rId3" imgW="291973" imgH="304668" progId="Equation.3">
                    <p:embed/>
                    <p:pic>
                      <p:nvPicPr>
                        <p:cNvPr id="0" name="Picture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8" y="3027"/>
                          <a:ext cx="203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53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164819"/>
                </p:ext>
              </p:extLst>
            </p:nvPr>
          </p:nvGraphicFramePr>
          <p:xfrm>
            <a:off x="3810" y="3014"/>
            <a:ext cx="846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91" name="Equation" r:id="rId5" imgW="596641" imgH="177723" progId="Equation.3">
                    <p:embed/>
                  </p:oleObj>
                </mc:Choice>
                <mc:Fallback>
                  <p:oleObj name="Equation" r:id="rId5" imgW="596641" imgH="177723" progId="Equation.3">
                    <p:embed/>
                    <p:pic>
                      <p:nvPicPr>
                        <p:cNvPr id="0" name="Picture 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" y="3014"/>
                          <a:ext cx="846" cy="2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56" name="Text Box 36"/>
          <p:cNvSpPr txBox="1">
            <a:spLocks noChangeArrowheads="1"/>
          </p:cNvSpPr>
          <p:nvPr/>
        </p:nvSpPr>
        <p:spPr bwMode="auto">
          <a:xfrm>
            <a:off x="142844" y="1428736"/>
            <a:ext cx="11001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证明</a:t>
            </a:r>
          </a:p>
        </p:txBody>
      </p:sp>
      <p:grpSp>
        <p:nvGrpSpPr>
          <p:cNvPr id="81959" name="Group 39"/>
          <p:cNvGrpSpPr>
            <a:grpSpLocks/>
          </p:cNvGrpSpPr>
          <p:nvPr/>
        </p:nvGrpSpPr>
        <p:grpSpPr bwMode="auto">
          <a:xfrm>
            <a:off x="1087400" y="1482383"/>
            <a:ext cx="7135813" cy="584199"/>
            <a:chOff x="1156" y="3385"/>
            <a:chExt cx="4495" cy="368"/>
          </a:xfrm>
        </p:grpSpPr>
        <p:sp>
          <p:nvSpPr>
            <p:cNvPr id="81957" name="Text Box 37"/>
            <p:cNvSpPr txBox="1">
              <a:spLocks noChangeArrowheads="1"/>
            </p:cNvSpPr>
            <p:nvPr/>
          </p:nvSpPr>
          <p:spPr bwMode="auto">
            <a:xfrm>
              <a:off x="1156" y="3385"/>
              <a:ext cx="449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</a:rPr>
                <a:t>(</a:t>
              </a:r>
              <a:r>
                <a:rPr lang="zh-CN" altLang="en-US" dirty="0">
                  <a:solidFill>
                    <a:schemeClr val="accent1">
                      <a:lumMod val="50000"/>
                    </a:schemeClr>
                  </a:solidFill>
                </a:rPr>
                <a:t>必要性</a:t>
              </a:r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</a:rPr>
                <a:t>) </a:t>
              </a:r>
              <a:r>
                <a:rPr lang="zh-CN" altLang="en-US" dirty="0"/>
                <a:t>已知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zh-CN" altLang="en-US" dirty="0"/>
                <a:t>可逆，则有矩阵   </a:t>
              </a:r>
              <a:r>
                <a:rPr lang="zh-CN" altLang="en-US" dirty="0" smtClean="0"/>
                <a:t>  使得</a:t>
              </a:r>
              <a:endParaRPr lang="zh-CN" altLang="en-US" dirty="0"/>
            </a:p>
          </p:txBody>
        </p:sp>
        <p:graphicFrame>
          <p:nvGraphicFramePr>
            <p:cNvPr id="81958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5062502"/>
                </p:ext>
              </p:extLst>
            </p:nvPr>
          </p:nvGraphicFramePr>
          <p:xfrm>
            <a:off x="4634" y="3398"/>
            <a:ext cx="358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92" name="Equation" r:id="rId7" imgW="253890" imgH="190417" progId="Equation.DSMT4">
                    <p:embed/>
                  </p:oleObj>
                </mc:Choice>
                <mc:Fallback>
                  <p:oleObj name="Equation" r:id="rId7" imgW="253890" imgH="190417" progId="Equation.DSMT4">
                    <p:embed/>
                    <p:pic>
                      <p:nvPicPr>
                        <p:cNvPr id="0" name="Picture 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4" y="3398"/>
                          <a:ext cx="358" cy="2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196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900189"/>
              </p:ext>
            </p:extLst>
          </p:nvPr>
        </p:nvGraphicFramePr>
        <p:xfrm>
          <a:off x="2671725" y="2058649"/>
          <a:ext cx="151288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3" name="Equation" r:id="rId9" imgW="647700" imgH="190500" progId="Equation.3">
                  <p:embed/>
                </p:oleObj>
              </mc:Choice>
              <mc:Fallback>
                <p:oleObj name="Equation" r:id="rId9" imgW="647700" imgH="190500" progId="Equation.3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25" y="2058649"/>
                        <a:ext cx="1512888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WordArt 45"/>
          <p:cNvSpPr>
            <a:spLocks noChangeArrowheads="1" noChangeShapeType="1" noTextEdit="1"/>
          </p:cNvSpPr>
          <p:nvPr/>
        </p:nvSpPr>
        <p:spPr bwMode="auto">
          <a:xfrm>
            <a:off x="60324" y="123824"/>
            <a:ext cx="519747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三、矩阵可逆的判别定理及其求法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graphicFrame>
        <p:nvGraphicFramePr>
          <p:cNvPr id="1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381625"/>
              </p:ext>
            </p:extLst>
          </p:nvPr>
        </p:nvGraphicFramePr>
        <p:xfrm>
          <a:off x="1210358" y="3027954"/>
          <a:ext cx="157638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4" name="Equation" r:id="rId11" imgW="660400" imgH="228600" progId="Equation.DSMT4">
                  <p:embed/>
                </p:oleObj>
              </mc:Choice>
              <mc:Fallback>
                <p:oleObj name="Equation" r:id="rId11" imgW="660400" imgH="228600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0358" y="3027954"/>
                        <a:ext cx="1576387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1142976" y="2487035"/>
            <a:ext cx="36458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/>
              <a:t>两边取行列式，有</a:t>
            </a:r>
          </a:p>
        </p:txBody>
      </p:sp>
      <p:graphicFrame>
        <p:nvGraphicFramePr>
          <p:cNvPr id="1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883240"/>
              </p:ext>
            </p:extLst>
          </p:nvPr>
        </p:nvGraphicFramePr>
        <p:xfrm>
          <a:off x="2770870" y="3031129"/>
          <a:ext cx="2667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5" name="Equation" r:id="rId13" imgW="1117600" imgH="228600" progId="Equation.3">
                  <p:embed/>
                </p:oleObj>
              </mc:Choice>
              <mc:Fallback>
                <p:oleObj name="Equation" r:id="rId13" imgW="1117600" imgH="228600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870" y="3031129"/>
                        <a:ext cx="26670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114865"/>
              </p:ext>
            </p:extLst>
          </p:nvPr>
        </p:nvGraphicFramePr>
        <p:xfrm>
          <a:off x="5445808" y="3075579"/>
          <a:ext cx="16684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6" name="Equation" r:id="rId15" imgW="698197" imgH="177723" progId="Equation.3">
                  <p:embed/>
                </p:oleObj>
              </mc:Choice>
              <mc:Fallback>
                <p:oleObj name="Equation" r:id="rId15" imgW="698197" imgH="177723" progId="Equation.3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808" y="3075579"/>
                        <a:ext cx="1668462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1214414" y="3500438"/>
            <a:ext cx="1150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所以</a:t>
            </a:r>
          </a:p>
        </p:txBody>
      </p:sp>
      <p:graphicFrame>
        <p:nvGraphicFramePr>
          <p:cNvPr id="2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642824"/>
              </p:ext>
            </p:extLst>
          </p:nvPr>
        </p:nvGraphicFramePr>
        <p:xfrm>
          <a:off x="3364595" y="3580404"/>
          <a:ext cx="1423987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7" name="Equation" r:id="rId17" imgW="596641" imgH="177723" progId="Equation.3">
                  <p:embed/>
                </p:oleObj>
              </mc:Choice>
              <mc:Fallback>
                <p:oleObj name="Equation" r:id="rId17" imgW="596641" imgH="177723" progId="Equation.3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4595" y="3580404"/>
                        <a:ext cx="1423987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169205" y="4000504"/>
            <a:ext cx="168828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充分性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  <p:grpSp>
        <p:nvGrpSpPr>
          <p:cNvPr id="23" name="Group 34"/>
          <p:cNvGrpSpPr>
            <a:grpSpLocks/>
          </p:cNvGrpSpPr>
          <p:nvPr/>
        </p:nvGrpSpPr>
        <p:grpSpPr bwMode="auto">
          <a:xfrm>
            <a:off x="2866120" y="4051302"/>
            <a:ext cx="3716338" cy="584201"/>
            <a:chOff x="1779" y="1401"/>
            <a:chExt cx="2341" cy="368"/>
          </a:xfrm>
        </p:grpSpPr>
        <p:sp>
          <p:nvSpPr>
            <p:cNvPr id="24" name="Text Box 32"/>
            <p:cNvSpPr txBox="1">
              <a:spLocks noChangeArrowheads="1"/>
            </p:cNvSpPr>
            <p:nvPr/>
          </p:nvSpPr>
          <p:spPr bwMode="auto">
            <a:xfrm>
              <a:off x="1779" y="1401"/>
              <a:ext cx="234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当             </a:t>
              </a:r>
              <a:r>
                <a:rPr lang="zh-CN" altLang="en-US" dirty="0"/>
                <a:t>时，由式</a:t>
              </a:r>
            </a:p>
          </p:txBody>
        </p:sp>
        <p:graphicFrame>
          <p:nvGraphicFramePr>
            <p:cNvPr id="25" name="Object 33"/>
            <p:cNvGraphicFramePr>
              <a:graphicFrameLocks noChangeAspect="1"/>
            </p:cNvGraphicFramePr>
            <p:nvPr/>
          </p:nvGraphicFramePr>
          <p:xfrm>
            <a:off x="2093" y="1448"/>
            <a:ext cx="897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98" name="Equation" r:id="rId19" imgW="596641" imgH="177723" progId="Equation.3">
                    <p:embed/>
                  </p:oleObj>
                </mc:Choice>
                <mc:Fallback>
                  <p:oleObj name="Equation" r:id="rId19" imgW="596641" imgH="177723" progId="Equation.3">
                    <p:embed/>
                    <p:pic>
                      <p:nvPicPr>
                        <p:cNvPr id="0" name="Picture 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3" y="1448"/>
                          <a:ext cx="897" cy="2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717695"/>
              </p:ext>
            </p:extLst>
          </p:nvPr>
        </p:nvGraphicFramePr>
        <p:xfrm>
          <a:off x="2915816" y="4539084"/>
          <a:ext cx="3454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9" name="Equation" r:id="rId21" imgW="1447800" imgH="228600" progId="Equation.3">
                  <p:embed/>
                </p:oleObj>
              </mc:Choice>
              <mc:Fallback>
                <p:oleObj name="Equation" r:id="rId21" imgW="1447800" imgH="228600" progId="Equation.3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539084"/>
                        <a:ext cx="34544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1285852" y="5053028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得</a:t>
            </a:r>
          </a:p>
        </p:txBody>
      </p:sp>
      <p:graphicFrame>
        <p:nvGraphicFramePr>
          <p:cNvPr id="2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618223"/>
              </p:ext>
            </p:extLst>
          </p:nvPr>
        </p:nvGraphicFramePr>
        <p:xfrm>
          <a:off x="1979712" y="4865464"/>
          <a:ext cx="472598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0" name="Equation" r:id="rId23" imgW="1981200" imgH="393700" progId="Equation.3">
                  <p:embed/>
                </p:oleObj>
              </mc:Choice>
              <mc:Fallback>
                <p:oleObj name="Equation" r:id="rId23" imgW="1981200" imgH="393700" progId="Equation.3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865464"/>
                        <a:ext cx="4725988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210358" y="5854306"/>
            <a:ext cx="3960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所以矩阵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zh-CN" altLang="en-US" dirty="0"/>
              <a:t>可逆，且</a:t>
            </a:r>
          </a:p>
        </p:txBody>
      </p:sp>
      <p:graphicFrame>
        <p:nvGraphicFramePr>
          <p:cNvPr id="3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897096"/>
              </p:ext>
            </p:extLst>
          </p:nvPr>
        </p:nvGraphicFramePr>
        <p:xfrm>
          <a:off x="4969558" y="5643962"/>
          <a:ext cx="21447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1" name="Equation" r:id="rId25" imgW="901440" imgH="393480" progId="Equation.DSMT4">
                  <p:embed/>
                </p:oleObj>
              </mc:Choice>
              <mc:Fallback>
                <p:oleObj name="Equation" r:id="rId25" imgW="901440" imgH="393480" progId="Equation.DSMT4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9558" y="5643962"/>
                        <a:ext cx="2144712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7620000" y="5933374"/>
            <a:ext cx="11001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证毕</a:t>
            </a:r>
          </a:p>
        </p:txBody>
      </p:sp>
    </p:spTree>
    <p:extLst>
      <p:ext uri="{BB962C8B-B14F-4D97-AF65-F5344CB8AC3E}">
        <p14:creationId xmlns:p14="http://schemas.microsoft.com/office/powerpoint/2010/main" val="33773661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2" grpId="0"/>
      <p:bldP spid="27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214282" y="939225"/>
            <a:ext cx="66278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Clr>
                <a:schemeClr val="hlink"/>
              </a:buClr>
              <a:buFont typeface="Wingdings" pitchFamily="2" charset="2"/>
              <a:buChar char="Ø"/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逆矩阵求法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伴随矩阵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法</a:t>
            </a: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785786" y="1661633"/>
            <a:ext cx="45878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/>
              <a:t>由上述定理的证明</a:t>
            </a:r>
            <a:r>
              <a:rPr lang="zh-CN" altLang="en-US" dirty="0"/>
              <a:t>知</a:t>
            </a:r>
          </a:p>
        </p:txBody>
      </p:sp>
      <p:graphicFrame>
        <p:nvGraphicFramePr>
          <p:cNvPr id="1689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916021"/>
              </p:ext>
            </p:extLst>
          </p:nvPr>
        </p:nvGraphicFramePr>
        <p:xfrm>
          <a:off x="4616466" y="1524000"/>
          <a:ext cx="22415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9" name="Equation" r:id="rId3" imgW="939392" imgH="393529" progId="Equation.3">
                  <p:embed/>
                </p:oleObj>
              </mc:Choice>
              <mc:Fallback>
                <p:oleObj name="Equation" r:id="rId3" imgW="939392" imgH="393529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466" y="1524000"/>
                        <a:ext cx="2241550" cy="9398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8967" name="Group 7"/>
          <p:cNvGrpSpPr>
            <a:grpSpLocks/>
          </p:cNvGrpSpPr>
          <p:nvPr/>
        </p:nvGrpSpPr>
        <p:grpSpPr bwMode="auto">
          <a:xfrm>
            <a:off x="774700" y="2330450"/>
            <a:ext cx="3976688" cy="522288"/>
            <a:chOff x="521" y="3065"/>
            <a:chExt cx="2505" cy="329"/>
          </a:xfrm>
        </p:grpSpPr>
        <p:sp>
          <p:nvSpPr>
            <p:cNvPr id="168968" name="Text Box 8"/>
            <p:cNvSpPr txBox="1">
              <a:spLocks noChangeArrowheads="1"/>
            </p:cNvSpPr>
            <p:nvPr/>
          </p:nvSpPr>
          <p:spPr bwMode="auto">
            <a:xfrm>
              <a:off x="521" y="3067"/>
              <a:ext cx="25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其中  为</a:t>
              </a:r>
              <a:r>
                <a:rPr lang="en-US" altLang="zh-CN" i="1">
                  <a:latin typeface="Times New Roman" pitchFamily="18" charset="0"/>
                </a:rPr>
                <a:t>A</a:t>
              </a:r>
              <a:r>
                <a:rPr lang="zh-CN" altLang="en-US"/>
                <a:t>的伴随矩阵。</a:t>
              </a:r>
            </a:p>
          </p:txBody>
        </p:sp>
        <p:graphicFrame>
          <p:nvGraphicFramePr>
            <p:cNvPr id="168969" name="Object 9"/>
            <p:cNvGraphicFramePr>
              <a:graphicFrameLocks noChangeAspect="1"/>
            </p:cNvGraphicFramePr>
            <p:nvPr/>
          </p:nvGraphicFramePr>
          <p:xfrm>
            <a:off x="1004" y="3065"/>
            <a:ext cx="30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0" name="Equation" r:id="rId5" imgW="203112" imgH="190417" progId="Equation.3">
                    <p:embed/>
                  </p:oleObj>
                </mc:Choice>
                <mc:Fallback>
                  <p:oleObj name="Equation" r:id="rId5" imgW="203112" imgH="190417" progId="Equation.3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" y="3065"/>
                          <a:ext cx="305" cy="2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8970" name="Group 10"/>
          <p:cNvGrpSpPr>
            <a:grpSpLocks/>
          </p:cNvGrpSpPr>
          <p:nvPr/>
        </p:nvGrpSpPr>
        <p:grpSpPr bwMode="auto">
          <a:xfrm>
            <a:off x="637769" y="2673350"/>
            <a:ext cx="6296025" cy="1090612"/>
            <a:chOff x="567" y="3292"/>
            <a:chExt cx="3966" cy="687"/>
          </a:xfrm>
        </p:grpSpPr>
        <p:sp>
          <p:nvSpPr>
            <p:cNvPr id="168971" name="Text Box 11"/>
            <p:cNvSpPr txBox="1">
              <a:spLocks noChangeArrowheads="1"/>
            </p:cNvSpPr>
            <p:nvPr/>
          </p:nvSpPr>
          <p:spPr bwMode="auto">
            <a:xfrm>
              <a:off x="567" y="3461"/>
              <a:ext cx="23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hlink"/>
                  </a:solidFill>
                </a:rPr>
                <a:t>特别地</a:t>
              </a:r>
              <a:r>
                <a:rPr lang="zh-CN" altLang="en-US"/>
                <a:t>，对于二阶方阵</a:t>
              </a:r>
            </a:p>
          </p:txBody>
        </p:sp>
        <p:graphicFrame>
          <p:nvGraphicFramePr>
            <p:cNvPr id="16897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8741076"/>
                </p:ext>
              </p:extLst>
            </p:nvPr>
          </p:nvGraphicFramePr>
          <p:xfrm>
            <a:off x="3369" y="3292"/>
            <a:ext cx="1164" cy="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1" name="Equation" r:id="rId7" imgW="774364" imgH="457002" progId="Equation.3">
                    <p:embed/>
                  </p:oleObj>
                </mc:Choice>
                <mc:Fallback>
                  <p:oleObj name="Equation" r:id="rId7" imgW="774364" imgH="457002" progId="Equation.3">
                    <p:embed/>
                    <p:pic>
                      <p:nvPicPr>
                        <p:cNvPr id="0" name="Picture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9" y="3292"/>
                          <a:ext cx="1164" cy="6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8973" name="Group 13"/>
          <p:cNvGrpSpPr>
            <a:grpSpLocks/>
          </p:cNvGrpSpPr>
          <p:nvPr/>
        </p:nvGrpSpPr>
        <p:grpSpPr bwMode="auto">
          <a:xfrm>
            <a:off x="1042988" y="3644900"/>
            <a:ext cx="4772025" cy="584201"/>
            <a:chOff x="554" y="358"/>
            <a:chExt cx="3006" cy="368"/>
          </a:xfrm>
        </p:grpSpPr>
        <p:sp>
          <p:nvSpPr>
            <p:cNvPr id="168974" name="Text Box 14"/>
            <p:cNvSpPr txBox="1">
              <a:spLocks noChangeArrowheads="1"/>
            </p:cNvSpPr>
            <p:nvPr/>
          </p:nvSpPr>
          <p:spPr bwMode="auto">
            <a:xfrm>
              <a:off x="554" y="358"/>
              <a:ext cx="300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/>
                <a:t>当                          </a:t>
              </a:r>
              <a:r>
                <a:rPr lang="zh-CN" altLang="en-US" dirty="0"/>
                <a:t>时，有</a:t>
              </a:r>
            </a:p>
          </p:txBody>
        </p:sp>
        <p:graphicFrame>
          <p:nvGraphicFramePr>
            <p:cNvPr id="168975" name="Object 15"/>
            <p:cNvGraphicFramePr>
              <a:graphicFrameLocks noChangeAspect="1"/>
            </p:cNvGraphicFramePr>
            <p:nvPr/>
          </p:nvGraphicFramePr>
          <p:xfrm>
            <a:off x="882" y="404"/>
            <a:ext cx="176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2" name="Equation" r:id="rId9" imgW="1193282" imgH="177723" progId="Equation.3">
                    <p:embed/>
                  </p:oleObj>
                </mc:Choice>
                <mc:Fallback>
                  <p:oleObj name="Equation" r:id="rId9" imgW="1193282" imgH="177723" progId="Equation.3">
                    <p:embed/>
                    <p:pic>
                      <p:nvPicPr>
                        <p:cNvPr id="0" name="Picture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2" y="404"/>
                          <a:ext cx="1769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8976" name="Object 16"/>
          <p:cNvGraphicFramePr>
            <a:graphicFrameLocks noChangeAspect="1"/>
          </p:cNvGraphicFramePr>
          <p:nvPr/>
        </p:nvGraphicFramePr>
        <p:xfrm>
          <a:off x="1998663" y="4273550"/>
          <a:ext cx="519271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3" name="Equation" r:id="rId11" imgW="2247900" imgH="457200" progId="Equation.3">
                  <p:embed/>
                </p:oleObj>
              </mc:Choice>
              <mc:Fallback>
                <p:oleObj name="Equation" r:id="rId11" imgW="2247900" imgH="457200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4273550"/>
                        <a:ext cx="5192712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7" name="Text Box 17"/>
          <p:cNvSpPr txBox="1">
            <a:spLocks noChangeArrowheads="1"/>
          </p:cNvSpPr>
          <p:nvPr/>
        </p:nvSpPr>
        <p:spPr bwMode="auto">
          <a:xfrm>
            <a:off x="785786" y="5357826"/>
            <a:ext cx="1028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例如</a:t>
            </a:r>
          </a:p>
        </p:txBody>
      </p:sp>
      <p:graphicFrame>
        <p:nvGraphicFramePr>
          <p:cNvPr id="168978" name="Object 18"/>
          <p:cNvGraphicFramePr>
            <a:graphicFrameLocks noChangeAspect="1"/>
          </p:cNvGraphicFramePr>
          <p:nvPr/>
        </p:nvGraphicFramePr>
        <p:xfrm>
          <a:off x="1927225" y="5432439"/>
          <a:ext cx="1906588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4" name="Equation" r:id="rId13" imgW="825500" imgH="457200" progId="Equation.3">
                  <p:embed/>
                </p:oleObj>
              </mc:Choice>
              <mc:Fallback>
                <p:oleObj name="Equation" r:id="rId13" imgW="825500" imgH="457200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225" y="5432439"/>
                        <a:ext cx="1906588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9" name="Text Box 19"/>
          <p:cNvSpPr txBox="1">
            <a:spLocks noChangeArrowheads="1"/>
          </p:cNvSpPr>
          <p:nvPr/>
        </p:nvSpPr>
        <p:spPr bwMode="auto">
          <a:xfrm>
            <a:off x="4357686" y="5630896"/>
            <a:ext cx="81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则</a:t>
            </a:r>
          </a:p>
        </p:txBody>
      </p:sp>
      <p:graphicFrame>
        <p:nvGraphicFramePr>
          <p:cNvPr id="168980" name="Object 20"/>
          <p:cNvGraphicFramePr>
            <a:graphicFrameLocks noChangeAspect="1"/>
          </p:cNvGraphicFramePr>
          <p:nvPr/>
        </p:nvGraphicFramePr>
        <p:xfrm>
          <a:off x="5267325" y="5429264"/>
          <a:ext cx="213995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5" name="Equation" r:id="rId15" imgW="927100" imgH="457200" progId="Equation.3">
                  <p:embed/>
                </p:oleObj>
              </mc:Choice>
              <mc:Fallback>
                <p:oleObj name="Equation" r:id="rId15" imgW="927100" imgH="457200" progId="Equation.3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7325" y="5429264"/>
                        <a:ext cx="2139950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WordArt 45"/>
          <p:cNvSpPr>
            <a:spLocks noChangeArrowheads="1" noChangeShapeType="1" noTextEdit="1"/>
          </p:cNvSpPr>
          <p:nvPr/>
        </p:nvSpPr>
        <p:spPr bwMode="auto">
          <a:xfrm>
            <a:off x="60324" y="123824"/>
            <a:ext cx="519747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三、矩阵可逆的判别定理及其求法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1075987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8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/>
      <p:bldP spid="168977" grpId="0"/>
      <p:bldP spid="1689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994" name="Group 10"/>
          <p:cNvGrpSpPr>
            <a:grpSpLocks/>
          </p:cNvGrpSpPr>
          <p:nvPr/>
        </p:nvGrpSpPr>
        <p:grpSpPr bwMode="auto">
          <a:xfrm>
            <a:off x="395288" y="692696"/>
            <a:ext cx="9229723" cy="1412876"/>
            <a:chOff x="249" y="2335"/>
            <a:chExt cx="5814" cy="890"/>
          </a:xfrm>
        </p:grpSpPr>
        <p:sp>
          <p:nvSpPr>
            <p:cNvPr id="169995" name="Text Box 11"/>
            <p:cNvSpPr txBox="1">
              <a:spLocks noChangeArrowheads="1"/>
            </p:cNvSpPr>
            <p:nvPr/>
          </p:nvSpPr>
          <p:spPr bwMode="auto">
            <a:xfrm>
              <a:off x="249" y="2546"/>
              <a:ext cx="5814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  <a:latin typeface="黑体" pitchFamily="2" charset="-122"/>
                  <a:ea typeface="黑体" pitchFamily="2" charset="-122"/>
                </a:rPr>
                <a:t>     </a:t>
              </a:r>
              <a:r>
                <a:rPr lang="zh-CN" altLang="en-US" dirty="0" smtClean="0"/>
                <a:t>设                 </a:t>
              </a:r>
              <a:r>
                <a:rPr lang="zh-CN" altLang="en-US" dirty="0"/>
                <a:t>，</a:t>
              </a:r>
              <a:r>
                <a:rPr lang="zh-CN" altLang="en-US" dirty="0" smtClean="0"/>
                <a:t>判断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zh-CN" altLang="en-US" dirty="0"/>
                <a:t>是否</a:t>
              </a:r>
              <a:r>
                <a:rPr lang="zh-CN" altLang="en-US" dirty="0" smtClean="0"/>
                <a:t>可逆</a:t>
              </a:r>
              <a:r>
                <a:rPr lang="en-US" altLang="zh-CN" dirty="0" smtClean="0"/>
                <a:t>;</a:t>
              </a:r>
            </a:p>
            <a:p>
              <a:r>
                <a:rPr lang="en-US" altLang="zh-CN" dirty="0" smtClean="0"/>
                <a:t>                             	  </a:t>
              </a:r>
              <a:r>
                <a:rPr lang="zh-CN" altLang="en-US" dirty="0" smtClean="0"/>
                <a:t>若</a:t>
              </a:r>
              <a:r>
                <a:rPr lang="zh-CN" altLang="en-US" dirty="0"/>
                <a:t>可逆</a:t>
              </a:r>
              <a:r>
                <a:rPr lang="zh-CN" altLang="en-US" dirty="0" smtClean="0"/>
                <a:t>，求</a:t>
              </a:r>
              <a:r>
                <a:rPr lang="zh-CN" altLang="en-US" dirty="0"/>
                <a:t>其逆</a:t>
              </a:r>
              <a:r>
                <a:rPr lang="zh-CN" altLang="en-US" dirty="0" smtClean="0"/>
                <a:t>阵</a:t>
              </a:r>
              <a:r>
                <a:rPr lang="en-US" altLang="zh-CN" dirty="0" smtClean="0"/>
                <a:t>.</a:t>
              </a:r>
              <a:endParaRPr lang="zh-CN" altLang="en-US" dirty="0"/>
            </a:p>
          </p:txBody>
        </p:sp>
        <p:graphicFrame>
          <p:nvGraphicFramePr>
            <p:cNvPr id="169996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7004317"/>
                </p:ext>
              </p:extLst>
            </p:nvPr>
          </p:nvGraphicFramePr>
          <p:xfrm>
            <a:off x="1295" y="2335"/>
            <a:ext cx="1142" cy="8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2" name="Equation" r:id="rId3" imgW="965200" imgH="711200" progId="Equation.DSMT4">
                    <p:embed/>
                  </p:oleObj>
                </mc:Choice>
                <mc:Fallback>
                  <p:oleObj name="Equation" r:id="rId3" imgW="965200" imgH="711200" progId="Equation.DSMT4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" y="2335"/>
                          <a:ext cx="1142" cy="84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9993" name="Text Box 9"/>
          <p:cNvSpPr txBox="1">
            <a:spLocks noChangeArrowheads="1"/>
          </p:cNvSpPr>
          <p:nvPr/>
        </p:nvSpPr>
        <p:spPr bwMode="auto">
          <a:xfrm>
            <a:off x="569913" y="944917"/>
            <a:ext cx="1028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9998" name="Text Box 14"/>
          <p:cNvSpPr txBox="1">
            <a:spLocks noChangeArrowheads="1"/>
          </p:cNvSpPr>
          <p:nvPr/>
        </p:nvSpPr>
        <p:spPr bwMode="auto">
          <a:xfrm>
            <a:off x="642910" y="2500306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解</a:t>
            </a:r>
          </a:p>
        </p:txBody>
      </p:sp>
      <p:grpSp>
        <p:nvGrpSpPr>
          <p:cNvPr id="170008" name="Group 24"/>
          <p:cNvGrpSpPr>
            <a:grpSpLocks/>
          </p:cNvGrpSpPr>
          <p:nvPr/>
        </p:nvGrpSpPr>
        <p:grpSpPr bwMode="auto">
          <a:xfrm>
            <a:off x="1598613" y="2093913"/>
            <a:ext cx="4573588" cy="1647825"/>
            <a:chOff x="1007" y="1117"/>
            <a:chExt cx="2881" cy="1038"/>
          </a:xfrm>
        </p:grpSpPr>
        <p:sp>
          <p:nvSpPr>
            <p:cNvPr id="169999" name="Text Box 15"/>
            <p:cNvSpPr txBox="1">
              <a:spLocks noChangeArrowheads="1"/>
            </p:cNvSpPr>
            <p:nvPr/>
          </p:nvSpPr>
          <p:spPr bwMode="auto">
            <a:xfrm>
              <a:off x="1007" y="1401"/>
              <a:ext cx="7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因为</a:t>
              </a:r>
            </a:p>
          </p:txBody>
        </p:sp>
        <p:graphicFrame>
          <p:nvGraphicFramePr>
            <p:cNvPr id="170000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8983453"/>
                </p:ext>
              </p:extLst>
            </p:nvPr>
          </p:nvGraphicFramePr>
          <p:xfrm>
            <a:off x="1710" y="1117"/>
            <a:ext cx="2178" cy="1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3" name="Equation" r:id="rId5" imgW="1497950" imgH="710891" progId="Equation.DSMT4">
                    <p:embed/>
                  </p:oleObj>
                </mc:Choice>
                <mc:Fallback>
                  <p:oleObj name="Equation" r:id="rId5" imgW="1497950" imgH="710891" progId="Equation.DSMT4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0" y="1117"/>
                          <a:ext cx="2178" cy="10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0001" name="Text Box 17"/>
          <p:cNvSpPr txBox="1">
            <a:spLocks noChangeArrowheads="1"/>
          </p:cNvSpPr>
          <p:nvPr/>
        </p:nvSpPr>
        <p:spPr bwMode="auto">
          <a:xfrm>
            <a:off x="935049" y="3749675"/>
            <a:ext cx="52800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/>
              <a:t>所以矩阵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zh-CN" altLang="en-US" dirty="0"/>
              <a:t>可逆</a:t>
            </a:r>
            <a:r>
              <a:rPr lang="en-US" altLang="zh-CN" dirty="0" smtClean="0"/>
              <a:t>. </a:t>
            </a:r>
            <a:r>
              <a:rPr lang="zh-CN" altLang="en-US" dirty="0" smtClean="0"/>
              <a:t>又</a:t>
            </a:r>
            <a:r>
              <a:rPr lang="zh-CN" altLang="en-US" dirty="0"/>
              <a:t>因为</a:t>
            </a:r>
          </a:p>
        </p:txBody>
      </p:sp>
      <p:graphicFrame>
        <p:nvGraphicFramePr>
          <p:cNvPr id="17000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132921"/>
              </p:ext>
            </p:extLst>
          </p:nvPr>
        </p:nvGraphicFramePr>
        <p:xfrm>
          <a:off x="971550" y="4397375"/>
          <a:ext cx="3311525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4" name="Equation" r:id="rId7" imgW="1435100" imgH="457200" progId="Equation.3">
                  <p:embed/>
                </p:oleObj>
              </mc:Choice>
              <mc:Fallback>
                <p:oleObj name="Equation" r:id="rId7" imgW="1435100" imgH="457200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397375"/>
                        <a:ext cx="3311525" cy="1058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0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821732"/>
              </p:ext>
            </p:extLst>
          </p:nvPr>
        </p:nvGraphicFramePr>
        <p:xfrm>
          <a:off x="4716463" y="4325938"/>
          <a:ext cx="3163887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5" name="Equation" r:id="rId9" imgW="1371600" imgH="457200" progId="Equation.3">
                  <p:embed/>
                </p:oleObj>
              </mc:Choice>
              <mc:Fallback>
                <p:oleObj name="Equation" r:id="rId9" imgW="1371600" imgH="457200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325938"/>
                        <a:ext cx="3163887" cy="1058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0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133519"/>
              </p:ext>
            </p:extLst>
          </p:nvPr>
        </p:nvGraphicFramePr>
        <p:xfrm>
          <a:off x="1000125" y="5570538"/>
          <a:ext cx="310515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6" name="Equation" r:id="rId11" imgW="1346200" imgH="457200" progId="Equation.3">
                  <p:embed/>
                </p:oleObj>
              </mc:Choice>
              <mc:Fallback>
                <p:oleObj name="Equation" r:id="rId11" imgW="1346200" imgH="45720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5570538"/>
                        <a:ext cx="3105150" cy="1058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0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2709"/>
              </p:ext>
            </p:extLst>
          </p:nvPr>
        </p:nvGraphicFramePr>
        <p:xfrm>
          <a:off x="4687888" y="5499100"/>
          <a:ext cx="3163887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7" name="Equation" r:id="rId13" imgW="1371600" imgH="457200" progId="Equation.3">
                  <p:embed/>
                </p:oleObj>
              </mc:Choice>
              <mc:Fallback>
                <p:oleObj name="Equation" r:id="rId13" imgW="1371600" imgH="457200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888" y="5499100"/>
                        <a:ext cx="3163887" cy="1058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WordArt 45"/>
          <p:cNvSpPr>
            <a:spLocks noChangeArrowheads="1" noChangeShapeType="1" noTextEdit="1"/>
          </p:cNvSpPr>
          <p:nvPr/>
        </p:nvSpPr>
        <p:spPr bwMode="auto">
          <a:xfrm>
            <a:off x="60324" y="123824"/>
            <a:ext cx="519747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三、矩阵可逆的判别定理及其求法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13533635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0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8" grpId="0"/>
      <p:bldP spid="170001" grpId="0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1061888</TotalTime>
  <Words>1506</Words>
  <Application>Microsoft Office PowerPoint</Application>
  <PresentationFormat>全屏显示(4:3)</PresentationFormat>
  <Paragraphs>285</Paragraphs>
  <Slides>37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黑体</vt:lpstr>
      <vt:lpstr>华文行楷</vt:lpstr>
      <vt:lpstr>华文楷体</vt:lpstr>
      <vt:lpstr>楷体</vt:lpstr>
      <vt:lpstr>隶书</vt:lpstr>
      <vt:lpstr>宋体</vt:lpstr>
      <vt:lpstr>Arial</vt:lpstr>
      <vt:lpstr>Garamond</vt:lpstr>
      <vt:lpstr>Symbol</vt:lpstr>
      <vt:lpstr>Times New Roman</vt:lpstr>
      <vt:lpstr>Wingdings</vt:lpstr>
      <vt:lpstr>自定义设计方案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rllang</dc:creator>
  <cp:lastModifiedBy>Franknew Chen</cp:lastModifiedBy>
  <cp:revision>786</cp:revision>
  <cp:lastPrinted>1601-01-01T00:00:00Z</cp:lastPrinted>
  <dcterms:created xsi:type="dcterms:W3CDTF">1601-01-01T00:00:00Z</dcterms:created>
  <dcterms:modified xsi:type="dcterms:W3CDTF">2016-05-17T12:32:21Z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