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4"/>
  </p:notesMasterIdLst>
  <p:sldIdLst>
    <p:sldId id="922" r:id="rId2"/>
    <p:sldId id="930" r:id="rId3"/>
    <p:sldId id="931" r:id="rId4"/>
    <p:sldId id="932" r:id="rId5"/>
    <p:sldId id="963" r:id="rId6"/>
    <p:sldId id="970" r:id="rId7"/>
    <p:sldId id="935" r:id="rId8"/>
    <p:sldId id="936" r:id="rId9"/>
    <p:sldId id="964" r:id="rId10"/>
    <p:sldId id="965" r:id="rId11"/>
    <p:sldId id="969" r:id="rId12"/>
    <p:sldId id="966" r:id="rId13"/>
    <p:sldId id="967" r:id="rId14"/>
    <p:sldId id="968" r:id="rId15"/>
    <p:sldId id="942" r:id="rId16"/>
    <p:sldId id="943" r:id="rId17"/>
    <p:sldId id="944" r:id="rId18"/>
    <p:sldId id="945" r:id="rId19"/>
    <p:sldId id="946" r:id="rId20"/>
    <p:sldId id="947" r:id="rId21"/>
    <p:sldId id="962" r:id="rId22"/>
    <p:sldId id="948" r:id="rId23"/>
    <p:sldId id="949" r:id="rId24"/>
    <p:sldId id="923" r:id="rId25"/>
    <p:sldId id="924" r:id="rId26"/>
    <p:sldId id="925" r:id="rId27"/>
    <p:sldId id="959" r:id="rId28"/>
    <p:sldId id="952" r:id="rId29"/>
    <p:sldId id="950" r:id="rId30"/>
    <p:sldId id="951" r:id="rId31"/>
    <p:sldId id="953" r:id="rId32"/>
    <p:sldId id="96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3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0.wmf"/><Relationship Id="rId7" Type="http://schemas.openxmlformats.org/officeDocument/2006/relationships/image" Target="../media/image73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66.wmf"/><Relationship Id="rId9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98.wmf"/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6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1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8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2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ED1F5-1FFF-4688-9105-F62E07E526FA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30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75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Relationship Id="rId1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wmf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45.wmf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6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64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7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2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7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34.bin"/><Relationship Id="rId4" Type="http://schemas.openxmlformats.org/officeDocument/2006/relationships/image" Target="../media/image129.wmf"/><Relationship Id="rId9" Type="http://schemas.openxmlformats.org/officeDocument/2006/relationships/image" Target="../media/image1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5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e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047" y="2058988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38234" y="2000905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分块矩阵的运算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047" y="27289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</a:t>
            </a: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七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节 分块矩阵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38234" y="2683203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分块矩阵的应用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047" y="1389063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38234" y="1334621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定义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97450" y="2295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295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9444" y="869653"/>
            <a:ext cx="1428760" cy="52322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特别地，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785786" y="1428736"/>
          <a:ext cx="100171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6" name="Equation" r:id="rId4" imgW="622030" imgH="939392" progId="Equation.DSMT4">
                  <p:embed/>
                </p:oleObj>
              </mc:Choice>
              <mc:Fallback>
                <p:oleObj name="Equation" r:id="rId4" imgW="622030" imgH="9393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428736"/>
                        <a:ext cx="1001713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56237"/>
              </p:ext>
            </p:extLst>
          </p:nvPr>
        </p:nvGraphicFramePr>
        <p:xfrm>
          <a:off x="3643306" y="652194"/>
          <a:ext cx="4833938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7" name="Equation" r:id="rId6" imgW="2984500" imgH="939800" progId="Equation.DSMT4">
                  <p:embed/>
                </p:oleObj>
              </mc:Choice>
              <mc:Fallback>
                <p:oleObj name="Equation" r:id="rId6" imgW="2984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652194"/>
                        <a:ext cx="4833938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2071670" y="1428736"/>
          <a:ext cx="102235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8" name="Equation" r:id="rId8" imgW="634725" imgH="939392" progId="Equation.DSMT4">
                  <p:embed/>
                </p:oleObj>
              </mc:Choice>
              <mc:Fallback>
                <p:oleObj name="Equation" r:id="rId8" imgW="634725" imgH="9393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428736"/>
                        <a:ext cx="1022350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3643306" y="2266952"/>
          <a:ext cx="38687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9" name="Equation" r:id="rId10" imgW="2387600" imgH="939800" progId="Equation.DSMT4">
                  <p:embed/>
                </p:oleObj>
              </mc:Choice>
              <mc:Fallback>
                <p:oleObj name="Equation" r:id="rId10" imgW="23876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266952"/>
                        <a:ext cx="3868738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8" name="Object 10"/>
          <p:cNvGraphicFramePr>
            <a:graphicFrameLocks noChangeAspect="1"/>
          </p:cNvGraphicFramePr>
          <p:nvPr/>
        </p:nvGraphicFramePr>
        <p:xfrm>
          <a:off x="1524000" y="3883023"/>
          <a:ext cx="26257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0" name="Equation" r:id="rId12" imgW="1295400" imgH="228600" progId="Equation.DSMT4">
                  <p:embed/>
                </p:oleObj>
              </mc:Choice>
              <mc:Fallback>
                <p:oleObj name="Equation" r:id="rId12" imgW="129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3023"/>
                        <a:ext cx="26257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385762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那么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150017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</a:t>
            </a:r>
            <a:endParaRPr lang="zh-CN" altLang="en-US" sz="2800" dirty="0"/>
          </a:p>
        </p:txBody>
      </p:sp>
      <p:graphicFrame>
        <p:nvGraphicFramePr>
          <p:cNvPr id="222219" name="Object 11"/>
          <p:cNvGraphicFramePr>
            <a:graphicFrameLocks noChangeAspect="1"/>
          </p:cNvGraphicFramePr>
          <p:nvPr>
            <p:extLst/>
          </p:nvPr>
        </p:nvGraphicFramePr>
        <p:xfrm>
          <a:off x="1397309" y="4406059"/>
          <a:ext cx="2814651" cy="132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1" name="Equation" r:id="rId14" imgW="1955520" imgH="927000" progId="Equation.DSMT4">
                  <p:embed/>
                </p:oleObj>
              </mc:Choice>
              <mc:Fallback>
                <p:oleObj name="Equation" r:id="rId14" imgW="19555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309" y="4406059"/>
                        <a:ext cx="2814651" cy="1327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0" name="Object 12"/>
          <p:cNvGraphicFramePr>
            <a:graphicFrameLocks noChangeAspect="1"/>
          </p:cNvGraphicFramePr>
          <p:nvPr>
            <p:extLst/>
          </p:nvPr>
        </p:nvGraphicFramePr>
        <p:xfrm>
          <a:off x="1547664" y="5807794"/>
          <a:ext cx="24241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2" name="Equation" r:id="rId16" imgW="1193800" imgH="355600" progId="Equation.DSMT4">
                  <p:embed/>
                </p:oleObj>
              </mc:Choice>
              <mc:Fallback>
                <p:oleObj name="Equation" r:id="rId16" imgW="11938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807794"/>
                        <a:ext cx="242411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4334"/>
              </p:ext>
            </p:extLst>
          </p:nvPr>
        </p:nvGraphicFramePr>
        <p:xfrm>
          <a:off x="4843611" y="3916363"/>
          <a:ext cx="2752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3" name="Equation" r:id="rId18" imgW="1358310" imgH="241195" progId="Equation.DSMT4">
                  <p:embed/>
                </p:oleObj>
              </mc:Choice>
              <mc:Fallback>
                <p:oleObj name="Equation" r:id="rId18" imgW="13583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611" y="3916363"/>
                        <a:ext cx="27527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2" name="Object 14"/>
          <p:cNvGraphicFramePr>
            <a:graphicFrameLocks noChangeAspect="1"/>
          </p:cNvGraphicFramePr>
          <p:nvPr>
            <p:extLst/>
          </p:nvPr>
        </p:nvGraphicFramePr>
        <p:xfrm>
          <a:off x="4808912" y="4400555"/>
          <a:ext cx="2571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4" name="Equation" r:id="rId20" imgW="1270000" imgH="228600" progId="Equation.DSMT4">
                  <p:embed/>
                </p:oleObj>
              </mc:Choice>
              <mc:Fallback>
                <p:oleObj name="Equation" r:id="rId20" imgW="12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912" y="4400555"/>
                        <a:ext cx="25717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23" name="Object 15"/>
          <p:cNvGraphicFramePr>
            <a:graphicFrameLocks noChangeAspect="1"/>
          </p:cNvGraphicFramePr>
          <p:nvPr/>
        </p:nvGraphicFramePr>
        <p:xfrm>
          <a:off x="4286248" y="4857760"/>
          <a:ext cx="4714908" cy="170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5" name="Equation" r:id="rId22" imgW="2590800" imgH="939800" progId="Equation.DSMT4">
                  <p:embed/>
                </p:oleObj>
              </mc:Choice>
              <mc:Fallback>
                <p:oleObj name="Equation" r:id="rId22" imgW="25908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857760"/>
                        <a:ext cx="4714908" cy="1700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72938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188494"/>
              </p:ext>
            </p:extLst>
          </p:nvPr>
        </p:nvGraphicFramePr>
        <p:xfrm>
          <a:off x="364060" y="1473418"/>
          <a:ext cx="8321328" cy="133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7" name="Equation" r:id="rId4" imgW="3517560" imgH="583920" progId="Equation.DSMT4">
                  <p:embed/>
                </p:oleObj>
              </mc:Choice>
              <mc:Fallback>
                <p:oleObj name="Equation" r:id="rId4" imgW="3517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60" y="1473418"/>
                        <a:ext cx="8321328" cy="13324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2411760" y="2636912"/>
            <a:ext cx="3530600" cy="2057400"/>
            <a:chOff x="1680" y="2544"/>
            <a:chExt cx="2224" cy="1296"/>
          </a:xfrm>
        </p:grpSpPr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8" name="Equation" r:id="rId6" imgW="3530600" imgH="2057400" progId="Equation.3">
                    <p:embed/>
                  </p:oleObj>
                </mc:Choice>
                <mc:Fallback>
                  <p:oleObj name="Equation" r:id="rId6" imgW="3530600" imgH="2057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9" name="Equation" r:id="rId8" imgW="291847" imgH="317225" progId="Equation.3">
                    <p:embed/>
                  </p:oleObj>
                </mc:Choice>
                <mc:Fallback>
                  <p:oleObj name="Equation" r:id="rId8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0" name="Equation" r:id="rId10" imgW="291847" imgH="317225" progId="Equation.3">
                    <p:embed/>
                  </p:oleObj>
                </mc:Choice>
                <mc:Fallback>
                  <p:oleObj name="Equation" r:id="rId10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489298" y="4797504"/>
            <a:ext cx="8296275" cy="822326"/>
            <a:chOff x="373" y="2092"/>
            <a:chExt cx="5226" cy="518"/>
          </a:xfrm>
        </p:grpSpPr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1" name="公式" r:id="rId11" imgW="114151" imgH="215619" progId="Equation.3">
                    <p:embed/>
                  </p:oleObj>
                </mc:Choice>
                <mc:Fallback>
                  <p:oleObj name="公式" r:id="rId11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3855143"/>
                </p:ext>
              </p:extLst>
            </p:nvPr>
          </p:nvGraphicFramePr>
          <p:xfrm>
            <a:off x="373" y="2277"/>
            <a:ext cx="522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2" name="Equation" r:id="rId13" imgW="3606480" imgH="241200" progId="Equation.DSMT4">
                    <p:embed/>
                  </p:oleObj>
                </mc:Choice>
                <mc:Fallback>
                  <p:oleObj name="Equation" r:id="rId13" imgW="3606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2277"/>
                          <a:ext cx="5226" cy="3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241" y="2545"/>
              <a:ext cx="12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12387"/>
              </p:ext>
            </p:extLst>
          </p:nvPr>
        </p:nvGraphicFramePr>
        <p:xfrm>
          <a:off x="4494560" y="3729112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3"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560" y="3729112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14327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分块对角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阵的定义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19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14327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分块对角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阵的性质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4071934" y="357166"/>
          <a:ext cx="3530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4" name="Equation" r:id="rId4" imgW="3530600" imgH="2057400" progId="Equation.3">
                  <p:embed/>
                </p:oleObj>
              </mc:Choice>
              <mc:Fallback>
                <p:oleObj name="Equation" r:id="rId4" imgW="35306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357166"/>
                        <a:ext cx="3530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6" name="Object 10"/>
          <p:cNvGraphicFramePr>
            <a:graphicFrameLocks noChangeAspect="1"/>
          </p:cNvGraphicFramePr>
          <p:nvPr/>
        </p:nvGraphicFramePr>
        <p:xfrm>
          <a:off x="5367334" y="1652566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5" name="Equation" r:id="rId6" imgW="291847" imgH="317225" progId="Equation.3">
                  <p:embed/>
                </p:oleObj>
              </mc:Choice>
              <mc:Fallback>
                <p:oleObj name="Equation" r:id="rId6" imgW="291847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4" y="1652566"/>
                        <a:ext cx="292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7" name="Object 11"/>
          <p:cNvGraphicFramePr>
            <a:graphicFrameLocks noChangeAspect="1"/>
          </p:cNvGraphicFramePr>
          <p:nvPr/>
        </p:nvGraphicFramePr>
        <p:xfrm>
          <a:off x="6510334" y="814366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6" name="Equation" r:id="rId8" imgW="291847" imgH="317225" progId="Equation.3">
                  <p:embed/>
                </p:oleObj>
              </mc:Choice>
              <mc:Fallback>
                <p:oleObj name="Equation" r:id="rId8" imgW="291847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4" y="814366"/>
                        <a:ext cx="292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57158" y="2500306"/>
            <a:ext cx="5980114" cy="536575"/>
            <a:chOff x="373" y="2671"/>
            <a:chExt cx="3767" cy="338"/>
          </a:xfrm>
        </p:grpSpPr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1341" y="2698"/>
            <a:ext cx="279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7" name="Equation" r:id="rId9" imgW="2146300" imgH="228600" progId="Equation.DSMT4">
                    <p:embed/>
                  </p:oleObj>
                </mc:Choice>
                <mc:Fallback>
                  <p:oleObj name="Equation" r:id="rId9" imgW="2146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12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2698"/>
                          <a:ext cx="2799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73" y="2671"/>
              <a:ext cx="6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性质</a:t>
              </a:r>
              <a:r>
                <a: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377940" y="4799022"/>
            <a:ext cx="5486400" cy="538163"/>
            <a:chOff x="373" y="2671"/>
            <a:chExt cx="3456" cy="339"/>
          </a:xfrm>
        </p:grpSpPr>
        <p:graphicFrame>
          <p:nvGraphicFramePr>
            <p:cNvPr id="22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1305" y="2716"/>
            <a:ext cx="25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8" name="Equation" r:id="rId11" imgW="2044700" imgH="228600" progId="Equation.DSMT4">
                    <p:embed/>
                  </p:oleObj>
                </mc:Choice>
                <mc:Fallback>
                  <p:oleObj name="Equation" r:id="rId11" imgW="2044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contrast="12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2716"/>
                          <a:ext cx="252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3" y="2671"/>
              <a:ext cx="6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性质</a:t>
              </a:r>
              <a:r>
                <a: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</p:grpSp>
      <p:graphicFrame>
        <p:nvGraphicFramePr>
          <p:cNvPr id="224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626377"/>
              </p:ext>
            </p:extLst>
          </p:nvPr>
        </p:nvGraphicFramePr>
        <p:xfrm>
          <a:off x="5724128" y="4285680"/>
          <a:ext cx="3044904" cy="16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" name="Equation" r:id="rId13" imgW="1726920" imgH="939600" progId="Equation.DSMT4">
                  <p:embed/>
                </p:oleObj>
              </mc:Choice>
              <mc:Fallback>
                <p:oleObj name="Equation" r:id="rId13" imgW="1726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12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285680"/>
                        <a:ext cx="3044904" cy="1663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1" name="Object 15"/>
          <p:cNvGraphicFramePr>
            <a:graphicFrameLocks noChangeAspect="1"/>
          </p:cNvGraphicFramePr>
          <p:nvPr/>
        </p:nvGraphicFramePr>
        <p:xfrm>
          <a:off x="1928794" y="3286124"/>
          <a:ext cx="3429001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0" name="Equation" r:id="rId15" imgW="1714500" imgH="457200" progId="Equation.DSMT4">
                  <p:embed/>
                </p:oleObj>
              </mc:Choice>
              <mc:Fallback>
                <p:oleObj name="Equation" r:id="rId15" imgW="1714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286124"/>
                        <a:ext cx="3429001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28866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/>
          <p:cNvGraphicFramePr>
            <a:graphicFrameLocks noGrp="1" noChangeAspect="1"/>
          </p:cNvGraphicFramePr>
          <p:nvPr/>
        </p:nvGraphicFramePr>
        <p:xfrm>
          <a:off x="1285852" y="1357298"/>
          <a:ext cx="4889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Equation" r:id="rId3" imgW="2552700" imgH="939800" progId="Equation.3">
                  <p:embed/>
                </p:oleObj>
              </mc:Choice>
              <mc:Fallback>
                <p:oleObj name="Equation" r:id="rId3" imgW="2552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357298"/>
                        <a:ext cx="48895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214282" y="1571612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6215074" y="1428736"/>
          <a:ext cx="2806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5" imgW="1816100" imgH="939800" progId="Equation.3">
                  <p:embed/>
                </p:oleObj>
              </mc:Choice>
              <mc:Fallback>
                <p:oleObj name="Equation" r:id="rId5" imgW="1816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1428736"/>
                        <a:ext cx="28067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1643042" y="3643314"/>
          <a:ext cx="46863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7" imgW="2705100" imgH="965200" progId="Equation.3">
                  <p:embed/>
                </p:oleObj>
              </mc:Choice>
              <mc:Fallback>
                <p:oleObj name="Equation" r:id="rId7" imgW="2705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643314"/>
                        <a:ext cx="46863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56374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35719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分块次对角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阵的性质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57158" y="2285992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7158" y="5534043"/>
            <a:ext cx="5486400" cy="538163"/>
            <a:chOff x="373" y="2671"/>
            <a:chExt cx="3456" cy="339"/>
          </a:xfrm>
        </p:grpSpPr>
        <p:graphicFrame>
          <p:nvGraphicFramePr>
            <p:cNvPr id="22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1305" y="2716"/>
            <a:ext cx="25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82" name="Equation" r:id="rId4" imgW="2044700" imgH="228600" progId="Equation.DSMT4">
                    <p:embed/>
                  </p:oleObj>
                </mc:Choice>
                <mc:Fallback>
                  <p:oleObj name="Equation" r:id="rId4" imgW="2044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contrast="12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2716"/>
                          <a:ext cx="252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3" y="2671"/>
              <a:ext cx="6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性质</a:t>
              </a:r>
              <a:r>
                <a: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</p:grpSp>
      <p:graphicFrame>
        <p:nvGraphicFramePr>
          <p:cNvPr id="226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07446"/>
              </p:ext>
            </p:extLst>
          </p:nvPr>
        </p:nvGraphicFramePr>
        <p:xfrm>
          <a:off x="4192588" y="439738"/>
          <a:ext cx="3135305" cy="184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3" name="Equation" r:id="rId6" imgW="1574640" imgH="927000" progId="Equation.DSMT4">
                  <p:embed/>
                </p:oleObj>
              </mc:Choice>
              <mc:Fallback>
                <p:oleObj name="Equation" r:id="rId6" imgW="15746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12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439738"/>
                        <a:ext cx="3135305" cy="18462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28794" y="278605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当         </a:t>
            </a:r>
            <a:endParaRPr lang="zh-CN" altLang="en-US" sz="2000" dirty="0"/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2000232" y="2357430"/>
          <a:ext cx="30876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4" name="Equation" r:id="rId8" imgW="1676400" imgH="228600" progId="Equation.DSMT4">
                  <p:embed/>
                </p:oleObj>
              </mc:Choice>
              <mc:Fallback>
                <p:oleObj name="Equation" r:id="rId8" imgW="167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357430"/>
                        <a:ext cx="30876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285984" y="3317487"/>
          <a:ext cx="714380" cy="54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5" name="Equation" r:id="rId10" imgW="520474" imgH="393529" progId="Equation.DSMT4">
                  <p:embed/>
                </p:oleObj>
              </mc:Choice>
              <mc:Fallback>
                <p:oleObj name="Equation" r:id="rId10" imgW="52047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317487"/>
                        <a:ext cx="714380" cy="540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285984" y="2714620"/>
          <a:ext cx="391610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6" name="Equation" r:id="rId12" imgW="2552700" imgH="419100" progId="Equation.DSMT4">
                  <p:embed/>
                </p:oleObj>
              </mc:Choice>
              <mc:Fallback>
                <p:oleObj name="Equation" r:id="rId12" imgW="2552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714620"/>
                        <a:ext cx="391610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28794" y="3317487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与            奇偶性相同时           ；           </a:t>
            </a:r>
            <a:endParaRPr lang="zh-CN" altLang="en-US" sz="20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714876" y="3353205"/>
          <a:ext cx="642942" cy="321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7" name="Equation" r:id="rId14" imgW="330057" imgH="165028" progId="Equation.DSMT4">
                  <p:embed/>
                </p:oleObj>
              </mc:Choice>
              <mc:Fallback>
                <p:oleObj name="Equation" r:id="rId14" imgW="330057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353205"/>
                        <a:ext cx="642942" cy="321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28794" y="378619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否则，         </a:t>
            </a:r>
            <a:endParaRPr lang="zh-CN" altLang="en-US" sz="2000" dirty="0"/>
          </a:p>
        </p:txBody>
      </p:sp>
      <p:graphicFrame>
        <p:nvGraphicFramePr>
          <p:cNvPr id="27" name="Object 105"/>
          <p:cNvGraphicFramePr>
            <a:graphicFrameLocks noChangeAspect="1"/>
          </p:cNvGraphicFramePr>
          <p:nvPr/>
        </p:nvGraphicFramePr>
        <p:xfrm>
          <a:off x="2616180" y="3786190"/>
          <a:ext cx="8397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8" name="Equation" r:id="rId16" imgW="431613" imgH="165028" progId="Equation.DSMT4">
                  <p:embed/>
                </p:oleObj>
              </mc:Choice>
              <mc:Fallback>
                <p:oleObj name="Equation" r:id="rId16" imgW="431613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180" y="3786190"/>
                        <a:ext cx="839787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967489"/>
              </p:ext>
            </p:extLst>
          </p:nvPr>
        </p:nvGraphicFramePr>
        <p:xfrm>
          <a:off x="5732463" y="5170488"/>
          <a:ext cx="2449512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9" name="Equation" r:id="rId18" imgW="1726920" imgH="939600" progId="Equation.DSMT4">
                  <p:embed/>
                </p:oleObj>
              </mc:Choice>
              <mc:Fallback>
                <p:oleObj name="Equation" r:id="rId18" imgW="1726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contrast="12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5170488"/>
                        <a:ext cx="2449512" cy="133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9" name="Object 15"/>
          <p:cNvGraphicFramePr>
            <a:graphicFrameLocks noChangeAspect="1"/>
          </p:cNvGraphicFramePr>
          <p:nvPr>
            <p:extLst/>
          </p:nvPr>
        </p:nvGraphicFramePr>
        <p:xfrm>
          <a:off x="1928827" y="4353470"/>
          <a:ext cx="47863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0" name="Equation" r:id="rId20" imgW="2425700" imgH="482600" progId="Equation.DSMT4">
                  <p:embed/>
                </p:oleObj>
              </mc:Choice>
              <mc:Fallback>
                <p:oleObj name="Equation" r:id="rId20" imgW="2425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27" y="4353470"/>
                        <a:ext cx="478631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94968" y="4562845"/>
            <a:ext cx="1428760" cy="46166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特别地，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8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8672"/>
              </p:ext>
            </p:extLst>
          </p:nvPr>
        </p:nvGraphicFramePr>
        <p:xfrm>
          <a:off x="1676400" y="880244"/>
          <a:ext cx="3721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3" imgW="3721100" imgH="2044700" progId="Equation.3">
                  <p:embed/>
                </p:oleObj>
              </mc:Choice>
              <mc:Fallback>
                <p:oleObj name="Equation" r:id="rId3" imgW="3721100" imgH="20447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80244"/>
                        <a:ext cx="37211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56842"/>
              </p:ext>
            </p:extLst>
          </p:nvPr>
        </p:nvGraphicFramePr>
        <p:xfrm>
          <a:off x="2514600" y="3260824"/>
          <a:ext cx="2946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公式" r:id="rId5" imgW="2946400" imgH="2184400" progId="Equation.3">
                  <p:embed/>
                </p:oleObj>
              </mc:Choice>
              <mc:Fallback>
                <p:oleObj name="公式" r:id="rId5" imgW="2946400" imgH="21844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60824"/>
                        <a:ext cx="2946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065421"/>
              </p:ext>
            </p:extLst>
          </p:nvPr>
        </p:nvGraphicFramePr>
        <p:xfrm>
          <a:off x="2144139" y="5781104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7" imgW="3022600" imgH="431800" progId="Equation.3">
                  <p:embed/>
                </p:oleObj>
              </mc:Choice>
              <mc:Fallback>
                <p:oleObj name="Equation" r:id="rId7" imgW="3022600" imgH="4318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139" y="5781104"/>
                        <a:ext cx="3352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55576" y="1052736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黑体" pitchFamily="2" charset="-122"/>
              </a:rPr>
              <a:t>2</a:t>
            </a:r>
          </a:p>
        </p:txBody>
      </p:sp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881585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023991"/>
              </p:ext>
            </p:extLst>
          </p:nvPr>
        </p:nvGraphicFramePr>
        <p:xfrm>
          <a:off x="1860550" y="1055712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7" name="Equation" r:id="rId3" imgW="1854200" imgH="431800" progId="Equation.3">
                  <p:embed/>
                </p:oleObj>
              </mc:Choice>
              <mc:Fallback>
                <p:oleObj name="Equation" r:id="rId3" imgW="1854200" imgH="4318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055712"/>
                        <a:ext cx="1854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04561"/>
              </p:ext>
            </p:extLst>
          </p:nvPr>
        </p:nvGraphicFramePr>
        <p:xfrm>
          <a:off x="914400" y="1665312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8" name="Equation" r:id="rId5" imgW="2755900" imgH="2044700" progId="Equation.3">
                  <p:embed/>
                </p:oleObj>
              </mc:Choice>
              <mc:Fallback>
                <p:oleObj name="Equation" r:id="rId5" imgW="2755900" imgH="20447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65312"/>
                        <a:ext cx="2138363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390650" y="2636912"/>
            <a:ext cx="15970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247900" y="1628800"/>
            <a:ext cx="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11541"/>
              </p:ext>
            </p:extLst>
          </p:nvPr>
        </p:nvGraphicFramePr>
        <p:xfrm>
          <a:off x="3124200" y="2198712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" name="Equation" r:id="rId7" imgW="1854200" imgH="977900" progId="Equation.3">
                  <p:embed/>
                </p:oleObj>
              </mc:Choice>
              <mc:Fallback>
                <p:oleObj name="Equation" r:id="rId7" imgW="1854200" imgH="97790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98712"/>
                        <a:ext cx="1676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920618"/>
              </p:ext>
            </p:extLst>
          </p:nvPr>
        </p:nvGraphicFramePr>
        <p:xfrm>
          <a:off x="914400" y="4027512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" name="公式" r:id="rId9" imgW="2946400" imgH="2184400" progId="Equation.3">
                  <p:embed/>
                </p:oleObj>
              </mc:Choice>
              <mc:Fallback>
                <p:oleObj name="公式" r:id="rId9" imgW="2946400" imgH="218440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27512"/>
                        <a:ext cx="2438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524000" y="5094312"/>
            <a:ext cx="1752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411760" y="4077072"/>
            <a:ext cx="0" cy="2057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56120"/>
              </p:ext>
            </p:extLst>
          </p:nvPr>
        </p:nvGraphicFramePr>
        <p:xfrm>
          <a:off x="3405188" y="4592662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" name="Equation" r:id="rId11" imgW="1854200" imgH="977900" progId="Equation.3">
                  <p:embed/>
                </p:oleObj>
              </mc:Choice>
              <mc:Fallback>
                <p:oleObj name="Equation" r:id="rId11" imgW="1854200" imgH="9779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592662"/>
                        <a:ext cx="17113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029200" y="250351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Times New Roman" charset="0"/>
              </a:rPr>
              <a:t>其中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956977"/>
              </p:ext>
            </p:extLst>
          </p:nvPr>
        </p:nvGraphicFramePr>
        <p:xfrm>
          <a:off x="6096000" y="1589112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" name="Equation" r:id="rId13" imgW="1917700" imgH="977900" progId="Equation.3">
                  <p:embed/>
                </p:oleObj>
              </mc:Choice>
              <mc:Fallback>
                <p:oleObj name="Equation" r:id="rId13" imgW="1917700" imgH="97790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89112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36349"/>
              </p:ext>
            </p:extLst>
          </p:nvPr>
        </p:nvGraphicFramePr>
        <p:xfrm>
          <a:off x="6096000" y="2884512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" name="Equation" r:id="rId15" imgW="1917700" imgH="977900" progId="Equation.3">
                  <p:embed/>
                </p:oleObj>
              </mc:Choice>
              <mc:Fallback>
                <p:oleObj name="Equation" r:id="rId15" imgW="1917700" imgH="97790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84512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17293"/>
              </p:ext>
            </p:extLst>
          </p:nvPr>
        </p:nvGraphicFramePr>
        <p:xfrm>
          <a:off x="6172200" y="4027512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" name="Equation" r:id="rId17" imgW="1917700" imgH="977900" progId="Equation.3">
                  <p:embed/>
                </p:oleObj>
              </mc:Choice>
              <mc:Fallback>
                <p:oleObj name="Equation" r:id="rId17" imgW="1917700" imgH="97790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027512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61603"/>
              </p:ext>
            </p:extLst>
          </p:nvPr>
        </p:nvGraphicFramePr>
        <p:xfrm>
          <a:off x="6172200" y="5246712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" name="Equation" r:id="rId19" imgW="1917700" imgH="977900" progId="Equation.3">
                  <p:embed/>
                </p:oleObj>
              </mc:Choice>
              <mc:Fallback>
                <p:oleObj name="Equation" r:id="rId19" imgW="1917700" imgH="9779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46712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181600" y="478951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Times New Roman" charset="0"/>
              </a:rPr>
              <a:t>其中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827088" y="966812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5857561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 animBg="1"/>
      <p:bldP spid="21513" grpId="0" animBg="1"/>
      <p:bldP spid="21514" grpId="0" animBg="1"/>
      <p:bldP spid="21516" grpId="0" autoUpdateAnimBg="0"/>
      <p:bldP spid="215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219200" y="838200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" name="公式" r:id="rId3" imgW="4775200" imgH="1041400" progId="Equation.3">
                  <p:embed/>
                </p:oleObj>
              </mc:Choice>
              <mc:Fallback>
                <p:oleObj name="公式" r:id="rId3" imgW="4775200" imgH="1041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4775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170113" y="2133600"/>
          <a:ext cx="33845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Equation" r:id="rId5" imgW="1307532" imgH="482391" progId="Equation.DSMT4">
                  <p:embed/>
                </p:oleObj>
              </mc:Choice>
              <mc:Fallback>
                <p:oleObj name="Equation" r:id="rId5" imgW="1307532" imgH="482391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133600"/>
                        <a:ext cx="3384550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43000" y="3890963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9" name="Equation" r:id="rId7" imgW="3937000" imgH="977900" progId="Equation.3">
                  <p:embed/>
                </p:oleObj>
              </mc:Choice>
              <mc:Fallback>
                <p:oleObj name="Equation" r:id="rId7" imgW="3937000" imgH="9779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90963"/>
                        <a:ext cx="3937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105400" y="3890963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0" name="Equation" r:id="rId9" imgW="1854200" imgH="977900" progId="Equation.3">
                  <p:embed/>
                </p:oleObj>
              </mc:Choice>
              <mc:Fallback>
                <p:oleObj name="Equation" r:id="rId9" imgW="1854200" imgH="9779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90963"/>
                        <a:ext cx="1854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43000" y="5105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" name="Equation" r:id="rId11" imgW="3924300" imgH="977900" progId="Equation.3">
                  <p:embed/>
                </p:oleObj>
              </mc:Choice>
              <mc:Fallback>
                <p:oleObj name="Equation" r:id="rId11" imgW="3924300" imgH="9779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3924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105400" y="5105400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" name="Equation" r:id="rId13" imgW="1828800" imgH="977900" progId="Equation.3">
                  <p:embed/>
                </p:oleObj>
              </mc:Choice>
              <mc:Fallback>
                <p:oleObj name="Equation" r:id="rId13" imgW="1828800" imgH="9779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0"/>
                        <a:ext cx="1828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580063" y="1744663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" name="Equation" r:id="rId15" imgW="3238500" imgH="2044700" progId="Equation.3">
                  <p:embed/>
                </p:oleObj>
              </mc:Choice>
              <mc:Fallback>
                <p:oleObj name="Equation" r:id="rId15" imgW="3238500" imgH="20447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744663"/>
                        <a:ext cx="3238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0082064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532393"/>
              </p:ext>
            </p:extLst>
          </p:nvPr>
        </p:nvGraphicFramePr>
        <p:xfrm>
          <a:off x="900113" y="855662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5" name="公式" r:id="rId3" imgW="5842000" imgH="1041400" progId="Equation.3">
                  <p:embed/>
                </p:oleObj>
              </mc:Choice>
              <mc:Fallback>
                <p:oleObj name="公式" r:id="rId3" imgW="5842000" imgH="10414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55662"/>
                        <a:ext cx="5842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260203"/>
              </p:ext>
            </p:extLst>
          </p:nvPr>
        </p:nvGraphicFramePr>
        <p:xfrm>
          <a:off x="1835150" y="2008187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6" name="Equation" r:id="rId5" imgW="3263900" imgH="977900" progId="Equation.3">
                  <p:embed/>
                </p:oleObj>
              </mc:Choice>
              <mc:Fallback>
                <p:oleObj name="Equation" r:id="rId5" imgW="3263900" imgH="9779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08187"/>
                        <a:ext cx="32639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21687"/>
              </p:ext>
            </p:extLst>
          </p:nvPr>
        </p:nvGraphicFramePr>
        <p:xfrm>
          <a:off x="539750" y="532130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" name="Equation" r:id="rId7" imgW="4102100" imgH="1028700" progId="Equation.3">
                  <p:embed/>
                </p:oleObj>
              </mc:Choice>
              <mc:Fallback>
                <p:oleObj name="Equation" r:id="rId7" imgW="4102100" imgH="10287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21300"/>
                        <a:ext cx="36512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86505"/>
              </p:ext>
            </p:extLst>
          </p:nvPr>
        </p:nvGraphicFramePr>
        <p:xfrm>
          <a:off x="4643438" y="53721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8" name="Equation" r:id="rId9" imgW="4343400" imgH="1028700" progId="Equation.3">
                  <p:embed/>
                </p:oleObj>
              </mc:Choice>
              <mc:Fallback>
                <p:oleObj name="Equation" r:id="rId9" imgW="4343400" imgH="10287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72100"/>
                        <a:ext cx="383063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90587"/>
              </p:ext>
            </p:extLst>
          </p:nvPr>
        </p:nvGraphicFramePr>
        <p:xfrm>
          <a:off x="1846263" y="3016250"/>
          <a:ext cx="56784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Equation" r:id="rId11" imgW="5676900" imgH="2095500" progId="Equation.3">
                  <p:embed/>
                </p:oleObj>
              </mc:Choice>
              <mc:Fallback>
                <p:oleObj name="Equation" r:id="rId11" imgW="5676900" imgH="20955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016250"/>
                        <a:ext cx="5678487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155690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42950" y="1231900"/>
            <a:ext cx="5124450" cy="1511300"/>
            <a:chOff x="468" y="480"/>
            <a:chExt cx="3228" cy="952"/>
          </a:xfrm>
        </p:grpSpPr>
        <p:sp>
          <p:nvSpPr>
            <p:cNvPr id="26627" name="Text Box 3"/>
            <p:cNvSpPr txBox="1">
              <a:spLocks noChangeArrowheads="1"/>
            </p:cNvSpPr>
            <p:nvPr/>
          </p:nvSpPr>
          <p:spPr bwMode="auto">
            <a:xfrm>
              <a:off x="468" y="785"/>
              <a:ext cx="10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Times New Roman" charset="0"/>
                  <a:ea typeface="黑体" pitchFamily="2" charset="-122"/>
                </a:rPr>
                <a:t>3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1" lang="zh-CN" altLang="en-US" dirty="0"/>
                <a:t>设</a:t>
              </a: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2" name="Equation" r:id="rId3" imgW="2298700" imgH="1511300" progId="Equation.3">
                    <p:embed/>
                  </p:oleObj>
                </mc:Choice>
                <mc:Fallback>
                  <p:oleObj name="Equation" r:id="rId3" imgW="2298700" imgH="1511300" progId="Equation.3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3" name="Equation" r:id="rId5" imgW="1066800" imgH="469900" progId="Equation.3">
                    <p:embed/>
                  </p:oleObj>
                </mc:Choice>
                <mc:Fallback>
                  <p:oleObj name="Equation" r:id="rId5" imgW="1066800" imgH="469900" progId="Equation.3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71538" y="359410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55219"/>
              </p:ext>
            </p:extLst>
          </p:nvPr>
        </p:nvGraphicFramePr>
        <p:xfrm>
          <a:off x="1676400" y="31369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7" imgW="2209800" imgH="1511300" progId="Equation.3">
                  <p:embed/>
                </p:oleObj>
              </mc:Choice>
              <mc:Fallback>
                <p:oleObj name="Equation" r:id="rId7" imgW="2209800" imgH="15113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36900"/>
                        <a:ext cx="22098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133600" y="3517900"/>
            <a:ext cx="1752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19400" y="3136900"/>
            <a:ext cx="0" cy="1524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64872"/>
              </p:ext>
            </p:extLst>
          </p:nvPr>
        </p:nvGraphicFramePr>
        <p:xfrm>
          <a:off x="3962400" y="336550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" name="Equation" r:id="rId9" imgW="1854200" imgH="977900" progId="Equation.3">
                  <p:embed/>
                </p:oleObj>
              </mc:Choice>
              <mc:Fallback>
                <p:oleObj name="Equation" r:id="rId9" imgW="1854200" imgH="9779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65500"/>
                        <a:ext cx="1854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04342"/>
              </p:ext>
            </p:extLst>
          </p:nvPr>
        </p:nvGraphicFramePr>
        <p:xfrm>
          <a:off x="914400" y="54229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" name="Equation" r:id="rId11" imgW="1257300" imgH="419100" progId="Equation.3">
                  <p:embed/>
                </p:oleObj>
              </mc:Choice>
              <mc:Fallback>
                <p:oleObj name="Equation" r:id="rId11" imgW="1257300" imgH="4191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22900"/>
                        <a:ext cx="125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271754"/>
              </p:ext>
            </p:extLst>
          </p:nvPr>
        </p:nvGraphicFramePr>
        <p:xfrm>
          <a:off x="2819400" y="51181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" name="Equation" r:id="rId13" imgW="1574800" imgH="901700" progId="Equation.3">
                  <p:embed/>
                </p:oleObj>
              </mc:Choice>
              <mc:Fallback>
                <p:oleObj name="Equation" r:id="rId13" imgW="1574800" imgH="9017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18100"/>
                        <a:ext cx="1574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86851"/>
              </p:ext>
            </p:extLst>
          </p:nvPr>
        </p:nvGraphicFramePr>
        <p:xfrm>
          <a:off x="5105400" y="5041900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8" name="Equation" r:id="rId15" imgW="1892300" imgH="977900" progId="Equation.3">
                  <p:embed/>
                </p:oleObj>
              </mc:Choice>
              <mc:Fallback>
                <p:oleObj name="Equation" r:id="rId15" imgW="1892300" imgH="9779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41900"/>
                        <a:ext cx="1892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1488161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2" grpId="0" animBg="1"/>
      <p:bldP spid="266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95940" y="1099622"/>
            <a:ext cx="777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用</a:t>
            </a:r>
            <a:r>
              <a:rPr lang="zh-CN" altLang="en-US" sz="2800" dirty="0"/>
              <a:t>一些横线和纵线(穿过矩阵)将矩阵分成为若干个矩形的</a:t>
            </a:r>
            <a:r>
              <a:rPr lang="zh-CN" altLang="en-US" sz="2800" dirty="0">
                <a:solidFill>
                  <a:srgbClr val="F6363F"/>
                </a:solidFill>
              </a:rPr>
              <a:t>子块</a:t>
            </a:r>
            <a:r>
              <a:rPr lang="zh-CN" altLang="en-US" sz="2800" dirty="0"/>
              <a:t>(</a:t>
            </a:r>
            <a:r>
              <a:rPr lang="zh-CN" altLang="en-US" sz="2800" dirty="0">
                <a:solidFill>
                  <a:srgbClr val="F6363F"/>
                </a:solidFill>
              </a:rPr>
              <a:t>子矩阵</a:t>
            </a:r>
            <a:r>
              <a:rPr lang="zh-CN" altLang="en-US" sz="2800" dirty="0"/>
              <a:t>),以子块为元素的矩阵称为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分块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矩阵。</a:t>
            </a:r>
            <a:endParaRPr lang="zh-CN" altLang="en-US" sz="2800" dirty="0">
              <a:solidFill>
                <a:srgbClr val="F6363F"/>
              </a:solidFill>
            </a:endParaRP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942846" y="2780928"/>
            <a:ext cx="6478588" cy="3429000"/>
            <a:chOff x="192" y="1536"/>
            <a:chExt cx="2736" cy="1754"/>
          </a:xfrm>
        </p:grpSpPr>
        <p:graphicFrame>
          <p:nvGraphicFramePr>
            <p:cNvPr id="159749" name="Object 5"/>
            <p:cNvGraphicFramePr>
              <a:graphicFrameLocks/>
            </p:cNvGraphicFramePr>
            <p:nvPr/>
          </p:nvGraphicFramePr>
          <p:xfrm>
            <a:off x="192" y="1536"/>
            <a:ext cx="2736" cy="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3" name="Equation" r:id="rId3" imgW="1905000" imgH="1422400" progId="Equation.3">
                    <p:embed/>
                  </p:oleObj>
                </mc:Choice>
                <mc:Fallback>
                  <p:oleObj name="Equation" r:id="rId3" imgW="1905000" imgH="1422400" progId="Equation.3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536"/>
                          <a:ext cx="2736" cy="17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912" y="1824"/>
              <a:ext cx="6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>
              <a:off x="1104" y="1632"/>
              <a:ext cx="1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76201" y="123824"/>
            <a:ext cx="2571538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821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495800" y="7620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Equation" r:id="rId3" imgW="2565400" imgH="977900" progId="Equation.3">
                  <p:embed/>
                </p:oleObj>
              </mc:Choice>
              <mc:Fallback>
                <p:oleObj name="Equation" r:id="rId3" imgW="2565400" imgH="9779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2565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143000" y="21336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Equation" r:id="rId5" imgW="3225800" imgH="1028700" progId="Equation.3">
                  <p:embed/>
                </p:oleObj>
              </mc:Choice>
              <mc:Fallback>
                <p:oleObj name="Equation" r:id="rId5" imgW="3225800" imgH="10287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3225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828800" y="7620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name="Equation" r:id="rId7" imgW="1574800" imgH="901700" progId="Equation.3">
                  <p:embed/>
                </p:oleObj>
              </mc:Choice>
              <mc:Fallback>
                <p:oleObj name="Equation" r:id="rId7" imgW="1574800" imgH="9017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1574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286000" y="3505200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name="Equation" r:id="rId9" imgW="2489200" imgH="2120900" progId="Equation.DSMT4">
                  <p:embed/>
                </p:oleObj>
              </mc:Choice>
              <mc:Fallback>
                <p:oleObj name="Equation" r:id="rId9" imgW="2489200" imgH="21209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24892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、分块矩阵的运算准则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1947607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898900" y="2286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286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939138"/>
              </p:ext>
            </p:extLst>
          </p:nvPr>
        </p:nvGraphicFramePr>
        <p:xfrm>
          <a:off x="377021" y="4153452"/>
          <a:ext cx="8356600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name="Equation" r:id="rId5" imgW="4000320" imgH="761760" progId="Equation.DSMT4">
                  <p:embed/>
                </p:oleObj>
              </mc:Choice>
              <mc:Fallback>
                <p:oleObj name="Equation" r:id="rId5" imgW="4000320" imgH="7617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21" y="4153452"/>
                        <a:ext cx="8356600" cy="158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5700"/>
              </p:ext>
            </p:extLst>
          </p:nvPr>
        </p:nvGraphicFramePr>
        <p:xfrm>
          <a:off x="377021" y="1760419"/>
          <a:ext cx="7958157" cy="183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Equation" r:id="rId7" imgW="4165560" imgH="965160" progId="Equation.DSMT4">
                  <p:embed/>
                </p:oleObj>
              </mc:Choice>
              <mc:Fallback>
                <p:oleObj name="Equation" r:id="rId7" imgW="4165560" imgH="965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21" y="1760419"/>
                        <a:ext cx="7958157" cy="1833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372042" y="936673"/>
            <a:ext cx="3143324" cy="529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分块矩阵的行列式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4336129" y="539470"/>
            <a:ext cx="2897000" cy="794405"/>
          </a:xfrm>
          <a:prstGeom prst="wedgeRectCallout">
            <a:avLst>
              <a:gd name="adj1" fmla="val -68597"/>
              <a:gd name="adj2" fmla="val 38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回想：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一般方阵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行列式的计算方法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055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443171" y="996007"/>
            <a:ext cx="7777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分块运算使得矩阵结构简单，利于诠释一些问题和概念</a:t>
            </a:r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11658"/>
              </p:ext>
            </p:extLst>
          </p:nvPr>
        </p:nvGraphicFramePr>
        <p:xfrm>
          <a:off x="1591742" y="1709738"/>
          <a:ext cx="30813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2" name="公式" r:id="rId3" imgW="2766600" imgH="1221120" progId="Equation.3">
                  <p:embed/>
                </p:oleObj>
              </mc:Choice>
              <mc:Fallback>
                <p:oleObj name="公式" r:id="rId3" imgW="2766600" imgH="122112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742" y="1709738"/>
                        <a:ext cx="3081338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71842"/>
              </p:ext>
            </p:extLst>
          </p:nvPr>
        </p:nvGraphicFramePr>
        <p:xfrm>
          <a:off x="1455217" y="3294063"/>
          <a:ext cx="842963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3" name="Equation" r:id="rId5" imgW="520700" imgH="927100" progId="Equation.DSMT4">
                  <p:embed/>
                </p:oleObj>
              </mc:Choice>
              <mc:Fallback>
                <p:oleObj name="Equation" r:id="rId5" imgW="520700" imgH="9271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217" y="3294063"/>
                        <a:ext cx="842963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083789"/>
              </p:ext>
            </p:extLst>
          </p:nvPr>
        </p:nvGraphicFramePr>
        <p:xfrm>
          <a:off x="2729980" y="3294063"/>
          <a:ext cx="801687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4" name="公式" r:id="rId7" imgW="520700" imgH="927100" progId="Equation.3">
                  <p:embed/>
                </p:oleObj>
              </mc:Choice>
              <mc:Fallback>
                <p:oleObj name="公式" r:id="rId7" imgW="520700" imgH="927100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980" y="3294063"/>
                        <a:ext cx="801687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211546"/>
              </p:ext>
            </p:extLst>
          </p:nvPr>
        </p:nvGraphicFramePr>
        <p:xfrm>
          <a:off x="1213917" y="3929063"/>
          <a:ext cx="304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5" name="Equation" r:id="rId9" imgW="177480" imgH="164880" progId="Equation.DSMT4">
                  <p:embed/>
                </p:oleObj>
              </mc:Choice>
              <mc:Fallback>
                <p:oleObj name="Equation" r:id="rId9" imgW="177480" imgH="16488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917" y="3929063"/>
                        <a:ext cx="304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39337"/>
              </p:ext>
            </p:extLst>
          </p:nvPr>
        </p:nvGraphicFramePr>
        <p:xfrm>
          <a:off x="2533130" y="3894138"/>
          <a:ext cx="2143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6" name="Equation" r:id="rId11" imgW="126725" imgH="177415" progId="Equation.3">
                  <p:embed/>
                </p:oleObj>
              </mc:Choice>
              <mc:Fallback>
                <p:oleObj name="Equation" r:id="rId11" imgW="126725" imgH="177415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30" y="3894138"/>
                        <a:ext cx="21431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4715942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记</a:t>
            </a:r>
          </a:p>
        </p:txBody>
      </p:sp>
      <p:graphicFrame>
        <p:nvGraphicFramePr>
          <p:cNvPr id="235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41276"/>
              </p:ext>
            </p:extLst>
          </p:nvPr>
        </p:nvGraphicFramePr>
        <p:xfrm>
          <a:off x="5158855" y="1643050"/>
          <a:ext cx="3363912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7" name="公式" r:id="rId13" imgW="2070100" imgH="927100" progId="Equation.3">
                  <p:embed/>
                </p:oleObj>
              </mc:Choice>
              <mc:Fallback>
                <p:oleObj name="公式" r:id="rId13" imgW="2070100" imgH="92710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855" y="1643050"/>
                        <a:ext cx="3363912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899592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如</a:t>
            </a:r>
          </a:p>
        </p:txBody>
      </p:sp>
      <p:graphicFrame>
        <p:nvGraphicFramePr>
          <p:cNvPr id="2355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917733"/>
              </p:ext>
            </p:extLst>
          </p:nvPr>
        </p:nvGraphicFramePr>
        <p:xfrm>
          <a:off x="4069827" y="3214686"/>
          <a:ext cx="3364231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" name="Equation" r:id="rId15" imgW="1905000" imgH="939800" progId="Equation.DSMT4">
                  <p:embed/>
                </p:oleObj>
              </mc:Choice>
              <mc:Fallback>
                <p:oleObj name="Equation" r:id="rId15" imgW="1905000" imgH="93980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827" y="3214686"/>
                        <a:ext cx="3364231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1428728" y="5072074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利用矩阵乘法，此方程组可记作</a:t>
            </a:r>
          </a:p>
        </p:txBody>
      </p:sp>
      <p:graphicFrame>
        <p:nvGraphicFramePr>
          <p:cNvPr id="2355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84111"/>
              </p:ext>
            </p:extLst>
          </p:nvPr>
        </p:nvGraphicFramePr>
        <p:xfrm>
          <a:off x="3902075" y="5715000"/>
          <a:ext cx="11255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9" name="Equation" r:id="rId17" imgW="533160" imgH="177480" progId="Equation.DSMT4">
                  <p:embed/>
                </p:oleObj>
              </mc:Choice>
              <mc:Fallback>
                <p:oleObj name="Equation" r:id="rId17" imgW="533160" imgH="17748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5715000"/>
                        <a:ext cx="11255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3929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8" grpId="0" autoUpdateAnimBg="0"/>
      <p:bldP spid="235530" grpId="0" autoUpdateAnimBg="0"/>
      <p:bldP spid="23553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827584" y="1030417"/>
            <a:ext cx="731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若将系数矩阵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按行分成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块</a:t>
            </a:r>
            <a:r>
              <a:rPr kumimoji="1" lang="zh-CN" altLang="en-US" sz="2400" dirty="0">
                <a:latin typeface="Times New Roman" pitchFamily="18" charset="0"/>
              </a:rPr>
              <a:t>，则线性方程组可记作</a:t>
            </a:r>
          </a:p>
        </p:txBody>
      </p:sp>
      <p:graphicFrame>
        <p:nvGraphicFramePr>
          <p:cNvPr id="236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17139"/>
              </p:ext>
            </p:extLst>
          </p:nvPr>
        </p:nvGraphicFramePr>
        <p:xfrm>
          <a:off x="1895971" y="1505080"/>
          <a:ext cx="20478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1" name="Equation" r:id="rId3" imgW="1295280" imgH="927000" progId="Equation.DSMT4">
                  <p:embed/>
                </p:oleObj>
              </mc:Choice>
              <mc:Fallback>
                <p:oleObj name="Equation" r:id="rId3" imgW="1295280" imgH="92700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971" y="1505080"/>
                        <a:ext cx="2047875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607119"/>
              </p:ext>
            </p:extLst>
          </p:nvPr>
        </p:nvGraphicFramePr>
        <p:xfrm>
          <a:off x="3988296" y="1462218"/>
          <a:ext cx="85566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2" name="Equation" r:id="rId5" imgW="508000" imgH="939800" progId="Equation.DSMT4">
                  <p:embed/>
                </p:oleObj>
              </mc:Choice>
              <mc:Fallback>
                <p:oleObj name="Equation" r:id="rId5" imgW="508000" imgH="93980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296" y="1462218"/>
                        <a:ext cx="855663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899021" y="302114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这就相当于把每个方程</a:t>
            </a:r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139060"/>
              </p:ext>
            </p:extLst>
          </p:nvPr>
        </p:nvGraphicFramePr>
        <p:xfrm>
          <a:off x="2472234" y="3452943"/>
          <a:ext cx="30559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3" name="Equation" r:id="rId7" imgW="1803400" imgH="228600" progId="Equation.DSMT4">
                  <p:embed/>
                </p:oleObj>
              </mc:Choice>
              <mc:Fallback>
                <p:oleObj name="Equation" r:id="rId7" imgW="1803400" imgH="22860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234" y="3452943"/>
                        <a:ext cx="3055937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114921" y="381171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记作</a:t>
            </a:r>
          </a:p>
        </p:txBody>
      </p:sp>
      <p:graphicFrame>
        <p:nvGraphicFramePr>
          <p:cNvPr id="236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4696"/>
              </p:ext>
            </p:extLst>
          </p:nvPr>
        </p:nvGraphicFramePr>
        <p:xfrm>
          <a:off x="3165971" y="3818068"/>
          <a:ext cx="5984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4" name="Equation" r:id="rId9" imgW="330120" imgH="241200" progId="Equation.DSMT4">
                  <p:embed/>
                </p:oleObj>
              </mc:Choice>
              <mc:Fallback>
                <p:oleObj name="Equation" r:id="rId9" imgW="330120" imgH="24120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971" y="3818068"/>
                        <a:ext cx="5984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20714"/>
              </p:ext>
            </p:extLst>
          </p:nvPr>
        </p:nvGraphicFramePr>
        <p:xfrm>
          <a:off x="3743821" y="3838674"/>
          <a:ext cx="2468576" cy="4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5" name="Equation" r:id="rId11" imgW="1396394" imgH="253890" progId="Equation.DSMT4">
                  <p:embed/>
                </p:oleObj>
              </mc:Choice>
              <mc:Fallback>
                <p:oleObj name="Equation" r:id="rId11" imgW="1396394" imgH="25389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821" y="3838674"/>
                        <a:ext cx="2468576" cy="4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827584" y="4245114"/>
            <a:ext cx="724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若将系数矩阵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按列分成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块</a:t>
            </a:r>
            <a:r>
              <a:rPr kumimoji="1" lang="zh-CN" altLang="en-US" sz="2400" dirty="0">
                <a:latin typeface="Times New Roman" pitchFamily="18" charset="0"/>
              </a:rPr>
              <a:t>，则线性方程组可记作</a:t>
            </a:r>
          </a:p>
        </p:txBody>
      </p:sp>
      <p:graphicFrame>
        <p:nvGraphicFramePr>
          <p:cNvPr id="236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50072"/>
              </p:ext>
            </p:extLst>
          </p:nvPr>
        </p:nvGraphicFramePr>
        <p:xfrm>
          <a:off x="4715371" y="4603880"/>
          <a:ext cx="58102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6" name="Equation" r:id="rId13" imgW="342751" imgH="939392" progId="Equation.3">
                  <p:embed/>
                </p:oleObj>
              </mc:Choice>
              <mc:Fallback>
                <p:oleObj name="Equation" r:id="rId13" imgW="342751" imgH="939392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371" y="4603880"/>
                        <a:ext cx="581025" cy="158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6718"/>
              </p:ext>
            </p:extLst>
          </p:nvPr>
        </p:nvGraphicFramePr>
        <p:xfrm>
          <a:off x="1235571" y="5153130"/>
          <a:ext cx="35099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7" name="Equation" r:id="rId15" imgW="2082600" imgH="241200" progId="Equation.DSMT4">
                  <p:embed/>
                </p:oleObj>
              </mc:Choice>
              <mc:Fallback>
                <p:oleObj name="Equation" r:id="rId15" imgW="2082600" imgH="24120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571" y="5153130"/>
                        <a:ext cx="35099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40453"/>
              </p:ext>
            </p:extLst>
          </p:nvPr>
        </p:nvGraphicFramePr>
        <p:xfrm>
          <a:off x="5283703" y="5153170"/>
          <a:ext cx="473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8" name="Equation" r:id="rId17" imgW="279279" imgH="203112" progId="Equation.DSMT4">
                  <p:embed/>
                </p:oleObj>
              </mc:Choice>
              <mc:Fallback>
                <p:oleObj name="Equation" r:id="rId17" imgW="279279" imgH="203112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703" y="5153170"/>
                        <a:ext cx="4730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1140299" y="599613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2365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18517"/>
              </p:ext>
            </p:extLst>
          </p:nvPr>
        </p:nvGraphicFramePr>
        <p:xfrm>
          <a:off x="1783241" y="6067574"/>
          <a:ext cx="27305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9" name="Equation" r:id="rId19" imgW="1612900" imgH="228600" progId="Equation.DSMT4">
                  <p:embed/>
                </p:oleObj>
              </mc:Choice>
              <mc:Fallback>
                <p:oleObj name="Equation" r:id="rId19" imgW="1612900" imgH="2286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241" y="6067574"/>
                        <a:ext cx="27305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091037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  <p:bldP spid="236549" grpId="0" autoUpdateAnimBg="0"/>
      <p:bldP spid="236551" grpId="0" autoUpdateAnimBg="0"/>
      <p:bldP spid="236554" grpId="0" autoUpdateAnimBg="0"/>
      <p:bldP spid="23655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69923"/>
              </p:ext>
            </p:extLst>
          </p:nvPr>
        </p:nvGraphicFramePr>
        <p:xfrm>
          <a:off x="1098550" y="1639888"/>
          <a:ext cx="7250113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3" imgW="4267080" imgH="1752480" progId="Equation.DSMT4">
                  <p:embed/>
                </p:oleObj>
              </mc:Choice>
              <mc:Fallback>
                <p:oleObj name="Equation" r:id="rId3" imgW="4267080" imgH="17524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639888"/>
                        <a:ext cx="7250113" cy="297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204993"/>
              </p:ext>
            </p:extLst>
          </p:nvPr>
        </p:nvGraphicFramePr>
        <p:xfrm>
          <a:off x="598113" y="5013176"/>
          <a:ext cx="75025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公式" r:id="rId5" imgW="4343400" imgH="469900" progId="Equation.3">
                  <p:embed/>
                </p:oleObj>
              </mc:Choice>
              <mc:Fallback>
                <p:oleObj name="公式" r:id="rId5" imgW="4343400" imgH="4699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13" y="5013176"/>
                        <a:ext cx="7502525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476" y="995722"/>
            <a:ext cx="7777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2.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用于矩阵运算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3261" y="1617271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1885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73560"/>
              </p:ext>
            </p:extLst>
          </p:nvPr>
        </p:nvGraphicFramePr>
        <p:xfrm>
          <a:off x="250825" y="1511300"/>
          <a:ext cx="86233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3" imgW="4330700" imgH="508000" progId="Equation.DSMT4">
                  <p:embed/>
                </p:oleObj>
              </mc:Choice>
              <mc:Fallback>
                <p:oleObj name="Equation" r:id="rId3" imgW="4330700" imgH="5080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11300"/>
                        <a:ext cx="86233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86452"/>
              </p:ext>
            </p:extLst>
          </p:nvPr>
        </p:nvGraphicFramePr>
        <p:xfrm>
          <a:off x="706438" y="2519363"/>
          <a:ext cx="80200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公式" r:id="rId5" imgW="4737100" imgH="508000" progId="Equation.3">
                  <p:embed/>
                </p:oleObj>
              </mc:Choice>
              <mc:Fallback>
                <p:oleObj name="公式" r:id="rId5" imgW="4737100" imgH="5080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519363"/>
                        <a:ext cx="80200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72817"/>
              </p:ext>
            </p:extLst>
          </p:nvPr>
        </p:nvGraphicFramePr>
        <p:xfrm>
          <a:off x="706438" y="3555919"/>
          <a:ext cx="1536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公式" r:id="rId7" imgW="774364" imgH="203112" progId="Equation.3">
                  <p:embed/>
                </p:oleObj>
              </mc:Choice>
              <mc:Fallback>
                <p:oleObj name="公式" r:id="rId7" imgW="774364" imgH="203112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555919"/>
                        <a:ext cx="15367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676164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960423"/>
              </p:ext>
            </p:extLst>
          </p:nvPr>
        </p:nvGraphicFramePr>
        <p:xfrm>
          <a:off x="987874" y="908720"/>
          <a:ext cx="7948612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3" imgW="4394160" imgH="1218960" progId="Equation.DSMT4">
                  <p:embed/>
                </p:oleObj>
              </mc:Choice>
              <mc:Fallback>
                <p:oleObj name="Equation" r:id="rId3" imgW="4394160" imgH="12189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874" y="908720"/>
                        <a:ext cx="7948612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520" y="879103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endParaRPr kumimoji="1" lang="zh-CN" altLang="en-US" sz="2400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62065"/>
              </p:ext>
            </p:extLst>
          </p:nvPr>
        </p:nvGraphicFramePr>
        <p:xfrm>
          <a:off x="611560" y="2996952"/>
          <a:ext cx="67691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公式" r:id="rId5" imgW="3759200" imgH="495300" progId="Equation.3">
                  <p:embed/>
                </p:oleObj>
              </mc:Choice>
              <mc:Fallback>
                <p:oleObj name="公式" r:id="rId5" imgW="3759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96952"/>
                        <a:ext cx="67691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91845"/>
              </p:ext>
            </p:extLst>
          </p:nvPr>
        </p:nvGraphicFramePr>
        <p:xfrm>
          <a:off x="611560" y="3865066"/>
          <a:ext cx="61928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公式" r:id="rId7" imgW="3136900" imgH="812800" progId="Equation.3">
                  <p:embed/>
                </p:oleObj>
              </mc:Choice>
              <mc:Fallback>
                <p:oleObj name="公式" r:id="rId7" imgW="3136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5066"/>
                        <a:ext cx="6192837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47899"/>
              </p:ext>
            </p:extLst>
          </p:nvPr>
        </p:nvGraphicFramePr>
        <p:xfrm>
          <a:off x="2195736" y="5229200"/>
          <a:ext cx="640873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公式" r:id="rId9" imgW="3987800" imgH="876300" progId="Equation.3">
                  <p:embed/>
                </p:oleObj>
              </mc:Choice>
              <mc:Fallback>
                <p:oleObj name="公式" r:id="rId9" imgW="39878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229200"/>
                        <a:ext cx="640873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3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668"/>
            <a:ext cx="8713788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34455"/>
            <a:ext cx="7993062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62401"/>
              </p:ext>
            </p:extLst>
          </p:nvPr>
        </p:nvGraphicFramePr>
        <p:xfrm>
          <a:off x="891581" y="4268787"/>
          <a:ext cx="4872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6" imgW="2286000" imgH="241200" progId="Equation.DSMT4">
                  <p:embed/>
                </p:oleObj>
              </mc:Choice>
              <mc:Fallback>
                <p:oleObj name="Equation" r:id="rId6" imgW="228600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81" y="4268787"/>
                        <a:ext cx="4872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14281"/>
              </p:ext>
            </p:extLst>
          </p:nvPr>
        </p:nvGraphicFramePr>
        <p:xfrm>
          <a:off x="4483100" y="2413000"/>
          <a:ext cx="914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8" imgW="914400" imgH="184680" progId="Equation.DSMT4">
                  <p:embed/>
                </p:oleObj>
              </mc:Choice>
              <mc:Fallback>
                <p:oleObj name="Equation" r:id="rId8" imgW="914400" imgH="184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413000"/>
                        <a:ext cx="914400" cy="18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9512" y="879103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endParaRPr kumimoji="1" lang="zh-CN" altLang="en-US" sz="24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17298"/>
              </p:ext>
            </p:extLst>
          </p:nvPr>
        </p:nvGraphicFramePr>
        <p:xfrm>
          <a:off x="921693" y="5280545"/>
          <a:ext cx="50133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10" imgW="2705100" imgH="698500" progId="Equation.DSMT4">
                  <p:embed/>
                </p:oleObj>
              </mc:Choice>
              <mc:Fallback>
                <p:oleObj name="Equation" r:id="rId10" imgW="27051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693" y="5280545"/>
                        <a:ext cx="5013325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513236"/>
              </p:ext>
            </p:extLst>
          </p:nvPr>
        </p:nvGraphicFramePr>
        <p:xfrm>
          <a:off x="891581" y="4869731"/>
          <a:ext cx="5767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12" imgW="3225800" imgH="228600" progId="Equation.DSMT4">
                  <p:embed/>
                </p:oleObj>
              </mc:Choice>
              <mc:Fallback>
                <p:oleObj name="Equation" r:id="rId12" imgW="322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81" y="4869731"/>
                        <a:ext cx="57673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566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37460" y="762000"/>
            <a:ext cx="7777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3.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矩阵秩的不等式证明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187592" y="1249700"/>
            <a:ext cx="6827794" cy="1201738"/>
            <a:chOff x="1008" y="277"/>
            <a:chExt cx="4459" cy="757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21" y="277"/>
              <a:ext cx="44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阶方阵，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＝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</a:t>
              </a:r>
              <a:r>
                <a:rPr lang="zh-CN" alt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＝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</a:t>
              </a:r>
              <a:r>
                <a: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08" y="616"/>
              <a:ext cx="11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|≠0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509241"/>
                </p:ext>
              </p:extLst>
            </p:nvPr>
          </p:nvGraphicFramePr>
          <p:xfrm>
            <a:off x="2084" y="528"/>
            <a:ext cx="913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0" name="Equation" r:id="rId3" imgW="825500" imgH="457200" progId="Equation.DSMT4">
                    <p:embed/>
                  </p:oleObj>
                </mc:Choice>
                <mc:Fallback>
                  <p:oleObj name="Equation" r:id="rId3" imgW="825500" imgH="45720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528"/>
                          <a:ext cx="913" cy="50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942" y="614"/>
              <a:ext cx="9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，求证： </a:t>
              </a:r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344878"/>
                </p:ext>
              </p:extLst>
            </p:nvPr>
          </p:nvGraphicFramePr>
          <p:xfrm>
            <a:off x="3795" y="592"/>
            <a:ext cx="131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1" name="Equation" r:id="rId5" imgW="965160" imgH="241200" progId="Equation.DSMT4">
                    <p:embed/>
                  </p:oleObj>
                </mc:Choice>
                <mc:Fallback>
                  <p:oleObj name="Equation" r:id="rId5" imgW="965160" imgH="24120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" y="592"/>
                          <a:ext cx="1312" cy="33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1132" y="2822623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05619"/>
              </p:ext>
            </p:extLst>
          </p:nvPr>
        </p:nvGraphicFramePr>
        <p:xfrm>
          <a:off x="2362260" y="3602411"/>
          <a:ext cx="2362140" cy="627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2" name="Equation" r:id="rId7" imgW="1066800" imgH="279400" progId="Equation.DSMT4">
                  <p:embed/>
                </p:oleObj>
              </mc:Choice>
              <mc:Fallback>
                <p:oleObj name="Equation" r:id="rId7" imgW="1066800" imgH="279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60" y="3602411"/>
                        <a:ext cx="2362140" cy="6276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83234"/>
              </p:ext>
            </p:extLst>
          </p:nvPr>
        </p:nvGraphicFramePr>
        <p:xfrm>
          <a:off x="1579622" y="2585544"/>
          <a:ext cx="20462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3" name="Equation" r:id="rId9" imgW="927000" imgH="457200" progId="Equation.DSMT4">
                  <p:embed/>
                </p:oleObj>
              </mc:Choice>
              <mc:Fallback>
                <p:oleObj name="Equation" r:id="rId9" imgW="927000" imgH="4572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622" y="2585544"/>
                        <a:ext cx="20462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90096"/>
              </p:ext>
            </p:extLst>
          </p:nvPr>
        </p:nvGraphicFramePr>
        <p:xfrm>
          <a:off x="3729439" y="2585544"/>
          <a:ext cx="2438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4" name="Equation" r:id="rId11" imgW="1104900" imgH="457200" progId="Equation.DSMT4">
                  <p:embed/>
                </p:oleObj>
              </mc:Choice>
              <mc:Fallback>
                <p:oleObj name="Equation" r:id="rId11" imgW="1104900" imgH="4572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439" y="2585544"/>
                        <a:ext cx="2438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3750"/>
              </p:ext>
            </p:extLst>
          </p:nvPr>
        </p:nvGraphicFramePr>
        <p:xfrm>
          <a:off x="6167839" y="2780012"/>
          <a:ext cx="2286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5" name="Equation" r:id="rId13" imgW="1028700" imgH="279400" progId="Equation.DSMT4">
                  <p:embed/>
                </p:oleObj>
              </mc:Choice>
              <mc:Fallback>
                <p:oleObj name="Equation" r:id="rId13" imgW="1028700" imgH="2794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839" y="2780012"/>
                        <a:ext cx="2286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151678"/>
              </p:ext>
            </p:extLst>
          </p:nvPr>
        </p:nvGraphicFramePr>
        <p:xfrm>
          <a:off x="4881110" y="4234529"/>
          <a:ext cx="23320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6" name="Equation" r:id="rId15" imgW="990170" imgH="253890" progId="Equation.DSMT4">
                  <p:embed/>
                </p:oleObj>
              </mc:Choice>
              <mc:Fallback>
                <p:oleObj name="Equation" r:id="rId15" imgW="990170" imgH="25389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110" y="4234529"/>
                        <a:ext cx="233203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264712"/>
              </p:ext>
            </p:extLst>
          </p:nvPr>
        </p:nvGraphicFramePr>
        <p:xfrm>
          <a:off x="4827929" y="3579045"/>
          <a:ext cx="2438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7" name="Equation" r:id="rId17" imgW="1054100" imgH="279400" progId="Equation.DSMT4">
                  <p:embed/>
                </p:oleObj>
              </mc:Choice>
              <mc:Fallback>
                <p:oleObj name="Equation" r:id="rId17" imgW="1054100" imgH="2794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929" y="3579045"/>
                        <a:ext cx="2438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584143" y="4878740"/>
            <a:ext cx="19094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48082" y="5527440"/>
            <a:ext cx="14397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|≠0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854039" y="5524265"/>
            <a:ext cx="175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541621" y="6022786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914919"/>
              </p:ext>
            </p:extLst>
          </p:nvPr>
        </p:nvGraphicFramePr>
        <p:xfrm>
          <a:off x="2669951" y="5985930"/>
          <a:ext cx="2252762" cy="53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8" name="Equation" r:id="rId19" imgW="965200" imgH="254000" progId="Equation.DSMT4">
                  <p:embed/>
                </p:oleObj>
              </mc:Choice>
              <mc:Fallback>
                <p:oleObj name="Equation" r:id="rId19" imgW="965200" imgH="2540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951" y="5985930"/>
                        <a:ext cx="2252762" cy="5330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679814" y="6021620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证毕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58382" y="1251585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4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7507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38163"/>
              </p:ext>
            </p:extLst>
          </p:nvPr>
        </p:nvGraphicFramePr>
        <p:xfrm>
          <a:off x="1062038" y="1060450"/>
          <a:ext cx="43100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" name="Equation" r:id="rId3" imgW="1993680" imgH="241200" progId="Equation.DSMT4">
                  <p:embed/>
                </p:oleObj>
              </mc:Choice>
              <mc:Fallback>
                <p:oleObj name="Equation" r:id="rId3" imgW="1993680" imgH="2412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060450"/>
                        <a:ext cx="4310062" cy="512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6274" y="1633863"/>
            <a:ext cx="3712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 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285081" y="1917597"/>
            <a:ext cx="7285038" cy="938288"/>
            <a:chOff x="807" y="702"/>
            <a:chExt cx="4589" cy="569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807" y="803"/>
              <a:ext cx="367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存在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阶可逆矩阵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阶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可逆矩阵</a:t>
              </a:r>
              <a:r>
                <a:rPr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 sz="2400" i="1" dirty="0" smtClean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使得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559515"/>
                </p:ext>
              </p:extLst>
            </p:nvPr>
          </p:nvGraphicFramePr>
          <p:xfrm>
            <a:off x="4338" y="702"/>
            <a:ext cx="105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4" name="Equation" r:id="rId5" imgW="1066680" imgH="457200" progId="Equation.DSMT4">
                    <p:embed/>
                  </p:oleObj>
                </mc:Choice>
                <mc:Fallback>
                  <p:oleObj name="Equation" r:id="rId5" imgW="1066680" imgH="45720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702"/>
                          <a:ext cx="1058" cy="56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1285081" y="2674873"/>
            <a:ext cx="5605463" cy="633413"/>
            <a:chOff x="432" y="1434"/>
            <a:chExt cx="3531" cy="399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2" y="147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且</a:t>
              </a:r>
            </a:p>
          </p:txBody>
        </p:sp>
        <p:graphicFrame>
          <p:nvGraphicFramePr>
            <p:cNvPr id="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6096493"/>
                </p:ext>
              </p:extLst>
            </p:nvPr>
          </p:nvGraphicFramePr>
          <p:xfrm>
            <a:off x="759" y="1434"/>
            <a:ext cx="320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" name="Equation" r:id="rId7" imgW="2451100" imgH="304800" progId="Equation.DSMT4">
                    <p:embed/>
                  </p:oleObj>
                </mc:Choice>
                <mc:Fallback>
                  <p:oleObj name="Equation" r:id="rId7" imgW="2451100" imgH="304800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1434"/>
                          <a:ext cx="3204" cy="39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1285081" y="3217857"/>
            <a:ext cx="7543800" cy="968375"/>
            <a:chOff x="272" y="1842"/>
            <a:chExt cx="4752" cy="610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72" y="200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设</a:t>
              </a:r>
            </a:p>
          </p:txBody>
        </p:sp>
        <p:graphicFrame>
          <p:nvGraphicFramePr>
            <p:cNvPr id="1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529242"/>
                </p:ext>
              </p:extLst>
            </p:nvPr>
          </p:nvGraphicFramePr>
          <p:xfrm>
            <a:off x="528" y="1842"/>
            <a:ext cx="1104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6" name="Equation" r:id="rId9" imgW="863225" imgH="482391" progId="Equation.DSMT4">
                    <p:embed/>
                  </p:oleObj>
                </mc:Choice>
                <mc:Fallback>
                  <p:oleObj name="Equation" r:id="rId9" imgW="863225" imgH="482391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42"/>
                          <a:ext cx="1104" cy="6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965582"/>
                </p:ext>
              </p:extLst>
            </p:nvPr>
          </p:nvGraphicFramePr>
          <p:xfrm>
            <a:off x="1696" y="1995"/>
            <a:ext cx="290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7" name="Equation" r:id="rId11" imgW="2260440" imgH="241200" progId="Equation.DSMT4">
                    <p:embed/>
                  </p:oleObj>
                </mc:Choice>
                <mc:Fallback>
                  <p:oleObj name="Equation" r:id="rId11" imgW="2260440" imgH="24120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1995"/>
                          <a:ext cx="2900" cy="3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520" y="1980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，则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56434"/>
              </p:ext>
            </p:extLst>
          </p:nvPr>
        </p:nvGraphicFramePr>
        <p:xfrm>
          <a:off x="5342958" y="4818698"/>
          <a:ext cx="29194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" name="Equation" r:id="rId13" imgW="1269449" imgH="482391" progId="Equation.DSMT4">
                  <p:embed/>
                </p:oleObj>
              </mc:Choice>
              <mc:Fallback>
                <p:oleObj name="Equation" r:id="rId13" imgW="1269449" imgH="482391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958" y="4818698"/>
                        <a:ext cx="2919412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97011"/>
              </p:ext>
            </p:extLst>
          </p:nvPr>
        </p:nvGraphicFramePr>
        <p:xfrm>
          <a:off x="1403648" y="4233305"/>
          <a:ext cx="3747061" cy="64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" name="Equation" r:id="rId15" imgW="1764534" imgH="304668" progId="Equation.DSMT4">
                  <p:embed/>
                </p:oleObj>
              </mc:Choice>
              <mc:Fallback>
                <p:oleObj name="Equation" r:id="rId15" imgW="1764534" imgH="304668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33305"/>
                        <a:ext cx="3747061" cy="646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8829"/>
              </p:ext>
            </p:extLst>
          </p:nvPr>
        </p:nvGraphicFramePr>
        <p:xfrm>
          <a:off x="2338388" y="4821238"/>
          <a:ext cx="30416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0" name="Equation" r:id="rId17" imgW="1320480" imgH="482400" progId="Equation.DSMT4">
                  <p:embed/>
                </p:oleObj>
              </mc:Choice>
              <mc:Fallback>
                <p:oleObj name="Equation" r:id="rId17" imgW="1320480" imgH="4824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821238"/>
                        <a:ext cx="30416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92948" y="1052736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5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3979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542925" y="150177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</a:p>
        </p:txBody>
      </p:sp>
      <p:graphicFrame>
        <p:nvGraphicFramePr>
          <p:cNvPr id="2406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31478"/>
              </p:ext>
            </p:extLst>
          </p:nvPr>
        </p:nvGraphicFramePr>
        <p:xfrm>
          <a:off x="1622425" y="1285876"/>
          <a:ext cx="2873375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公式" r:id="rId3" imgW="2233440" imgH="1221120" progId="Equation.3">
                  <p:embed/>
                </p:oleObj>
              </mc:Choice>
              <mc:Fallback>
                <p:oleObj name="公式" r:id="rId3" imgW="2233440" imgH="122112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285876"/>
                        <a:ext cx="2873375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70" name="Line 30"/>
          <p:cNvSpPr>
            <a:spLocks noChangeShapeType="1"/>
          </p:cNvSpPr>
          <p:nvPr/>
        </p:nvSpPr>
        <p:spPr bwMode="auto">
          <a:xfrm>
            <a:off x="1766888" y="1709738"/>
            <a:ext cx="25908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1766888" y="2090738"/>
            <a:ext cx="25908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72" name="Line 32"/>
          <p:cNvSpPr>
            <a:spLocks noChangeShapeType="1"/>
          </p:cNvSpPr>
          <p:nvPr/>
        </p:nvSpPr>
        <p:spPr bwMode="auto">
          <a:xfrm>
            <a:off x="1766888" y="2471738"/>
            <a:ext cx="25908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06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040152"/>
              </p:ext>
            </p:extLst>
          </p:nvPr>
        </p:nvGraphicFramePr>
        <p:xfrm>
          <a:off x="5646738" y="1501776"/>
          <a:ext cx="1189037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Equation" r:id="rId5" imgW="913680" imgH="1246680" progId="Equation.3">
                  <p:embed/>
                </p:oleObj>
              </mc:Choice>
              <mc:Fallback>
                <p:oleObj name="Equation" r:id="rId5" imgW="913680" imgH="124668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501776"/>
                        <a:ext cx="1189037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52677"/>
              </p:ext>
            </p:extLst>
          </p:nvPr>
        </p:nvGraphicFramePr>
        <p:xfrm>
          <a:off x="1762125" y="3070226"/>
          <a:ext cx="28749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公式" r:id="rId7" imgW="2233440" imgH="1221120" progId="Equation.3">
                  <p:embed/>
                </p:oleObj>
              </mc:Choice>
              <mc:Fallback>
                <p:oleObj name="公式" r:id="rId7" imgW="2233440" imgH="122112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070226"/>
                        <a:ext cx="2874963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75" name="Line 35"/>
          <p:cNvSpPr>
            <a:spLocks noChangeShapeType="1"/>
          </p:cNvSpPr>
          <p:nvPr/>
        </p:nvSpPr>
        <p:spPr bwMode="auto">
          <a:xfrm>
            <a:off x="2198688" y="3213101"/>
            <a:ext cx="0" cy="144780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76" name="Line 36"/>
          <p:cNvSpPr>
            <a:spLocks noChangeShapeType="1"/>
          </p:cNvSpPr>
          <p:nvPr/>
        </p:nvSpPr>
        <p:spPr bwMode="auto">
          <a:xfrm>
            <a:off x="2808288" y="3213101"/>
            <a:ext cx="0" cy="144780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77" name="Line 37"/>
          <p:cNvSpPr>
            <a:spLocks noChangeShapeType="1"/>
          </p:cNvSpPr>
          <p:nvPr/>
        </p:nvSpPr>
        <p:spPr bwMode="auto">
          <a:xfrm>
            <a:off x="3417888" y="3213101"/>
            <a:ext cx="0" cy="144780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78" name="Line 38"/>
          <p:cNvSpPr>
            <a:spLocks noChangeShapeType="1"/>
          </p:cNvSpPr>
          <p:nvPr/>
        </p:nvSpPr>
        <p:spPr bwMode="auto">
          <a:xfrm>
            <a:off x="3951288" y="3213101"/>
            <a:ext cx="0" cy="144780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06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25802"/>
              </p:ext>
            </p:extLst>
          </p:nvPr>
        </p:nvGraphicFramePr>
        <p:xfrm>
          <a:off x="5284621" y="3789040"/>
          <a:ext cx="3575417" cy="45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Equation" r:id="rId9" imgW="1968480" imgH="241200" progId="Equation.DSMT4">
                  <p:embed/>
                </p:oleObj>
              </mc:Choice>
              <mc:Fallback>
                <p:oleObj name="Equation" r:id="rId9" imgW="1968480" imgH="241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621" y="3789040"/>
                        <a:ext cx="3575417" cy="453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1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215206" y="1142984"/>
            <a:ext cx="1571636" cy="571504"/>
          </a:xfrm>
          <a:prstGeom prst="wedgeRectCallout">
            <a:avLst>
              <a:gd name="adj1" fmla="val -60925"/>
              <a:gd name="adj2" fmla="val 101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行向量组</a:t>
            </a:r>
            <a:endParaRPr lang="zh-CN" altLang="en-US" sz="2400" dirty="0"/>
          </a:p>
        </p:txBody>
      </p:sp>
      <p:sp>
        <p:nvSpPr>
          <p:cNvPr id="17" name="矩形标注 16"/>
          <p:cNvSpPr/>
          <p:nvPr/>
        </p:nvSpPr>
        <p:spPr>
          <a:xfrm>
            <a:off x="7072330" y="4643446"/>
            <a:ext cx="1571636" cy="571504"/>
          </a:xfrm>
          <a:prstGeom prst="wedgeRectCallout">
            <a:avLst>
              <a:gd name="adj1" fmla="val -56391"/>
              <a:gd name="adj2" fmla="val -1020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列向量组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286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0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0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2" grpId="0" autoUpdateAnimBg="0"/>
      <p:bldP spid="240670" grpId="0" animBg="1"/>
      <p:bldP spid="240671" grpId="0" animBg="1"/>
      <p:bldP spid="240672" grpId="0" animBg="1"/>
      <p:bldP spid="240675" grpId="0" animBg="1"/>
      <p:bldP spid="240676" grpId="0" animBg="1"/>
      <p:bldP spid="240677" grpId="0" animBg="1"/>
      <p:bldP spid="240678" grpId="0" animBg="1"/>
      <p:bldP spid="15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楷体_GB2312" pitchFamily="49" charset="-122"/>
              </a:rPr>
              <a:t>另一方面</a:t>
            </a:r>
            <a:r>
              <a:rPr lang="en-US" altLang="zh-CN" sz="2400" dirty="0">
                <a:latin typeface="楷体_GB2312" pitchFamily="49" charset="-122"/>
              </a:rPr>
              <a:t>, </a:t>
            </a:r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50982"/>
              </p:ext>
            </p:extLst>
          </p:nvPr>
        </p:nvGraphicFramePr>
        <p:xfrm>
          <a:off x="2133600" y="1194714"/>
          <a:ext cx="3806140" cy="105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1" name="Equation" r:id="rId4" imgW="1841500" imgH="508000" progId="Equation.DSMT4">
                  <p:embed/>
                </p:oleObj>
              </mc:Choice>
              <mc:Fallback>
                <p:oleObj name="Equation" r:id="rId4" imgW="1841500" imgH="5080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94714"/>
                        <a:ext cx="3806140" cy="10585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71472" y="2285992"/>
            <a:ext cx="3039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由秩的不等式性质： </a:t>
            </a:r>
            <a:endParaRPr lang="zh-CN" altLang="en-US" sz="2400" dirty="0"/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99416"/>
              </p:ext>
            </p:extLst>
          </p:nvPr>
        </p:nvGraphicFramePr>
        <p:xfrm>
          <a:off x="3132289" y="3709190"/>
          <a:ext cx="5226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2" name="Equation" r:id="rId6" imgW="2247840" imgH="266400" progId="Equation.DSMT4">
                  <p:embed/>
                </p:oleObj>
              </mc:Choice>
              <mc:Fallback>
                <p:oleObj name="Equation" r:id="rId6" imgW="2247840" imgH="266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289" y="3709190"/>
                        <a:ext cx="52260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733410"/>
              </p:ext>
            </p:extLst>
          </p:nvPr>
        </p:nvGraphicFramePr>
        <p:xfrm>
          <a:off x="2189903" y="3057013"/>
          <a:ext cx="2023120" cy="49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3" name="Equation" r:id="rId8" imgW="1040948" imgH="253890" progId="Equation.DSMT4">
                  <p:embed/>
                </p:oleObj>
              </mc:Choice>
              <mc:Fallback>
                <p:oleObj name="Equation" r:id="rId8" imgW="1040948" imgH="25389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903" y="3057013"/>
                        <a:ext cx="2023120" cy="49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92621"/>
              </p:ext>
            </p:extLst>
          </p:nvPr>
        </p:nvGraphicFramePr>
        <p:xfrm>
          <a:off x="4213023" y="3076227"/>
          <a:ext cx="2229966" cy="53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4" name="Equation" r:id="rId10" imgW="1066337" imgH="253890" progId="Equation.DSMT4">
                  <p:embed/>
                </p:oleObj>
              </mc:Choice>
              <mc:Fallback>
                <p:oleObj name="Equation" r:id="rId10" imgW="1066337" imgH="25389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023" y="3076227"/>
                        <a:ext cx="2229966" cy="530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68791"/>
              </p:ext>
            </p:extLst>
          </p:nvPr>
        </p:nvGraphicFramePr>
        <p:xfrm>
          <a:off x="556035" y="4282503"/>
          <a:ext cx="34496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5" name="Equation" r:id="rId12" imgW="1548728" imgH="253890" progId="Equation.DSMT4">
                  <p:embed/>
                </p:oleObj>
              </mc:Choice>
              <mc:Fallback>
                <p:oleObj name="Equation" r:id="rId12" imgW="1548728" imgH="25389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35" y="4282503"/>
                        <a:ext cx="34496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988846"/>
              </p:ext>
            </p:extLst>
          </p:nvPr>
        </p:nvGraphicFramePr>
        <p:xfrm>
          <a:off x="2234608" y="5021103"/>
          <a:ext cx="2525713" cy="94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6" name="Equation" r:id="rId14" imgW="1155600" imgH="431640" progId="Equation.DSMT4">
                  <p:embed/>
                </p:oleObj>
              </mc:Choice>
              <mc:Fallback>
                <p:oleObj name="Equation" r:id="rId14" imgW="1155600" imgH="4316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608" y="5021103"/>
                        <a:ext cx="2525713" cy="944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614512" y="5475811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91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4" grpId="0" autoUpdateAnimBg="0"/>
      <p:bldP spid="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37460" y="762000"/>
            <a:ext cx="7777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4.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求逆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矩阵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72788" y="1212896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96168" y="1246949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cs typeface="Times New Roman" panose="02020603050405020304" pitchFamily="18" charset="0"/>
              </a:rPr>
              <a:t>A,C</a:t>
            </a:r>
            <a:r>
              <a:rPr lang="zh-CN" altLang="en-US" sz="2800" dirty="0">
                <a:cs typeface="Times New Roman" panose="02020603050405020304" pitchFamily="18" charset="0"/>
              </a:rPr>
              <a:t>分别为</a:t>
            </a:r>
            <a:r>
              <a:rPr lang="en-US" altLang="zh-CN" sz="2800" i="1" dirty="0"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cs typeface="Times New Roman" panose="02020603050405020304" pitchFamily="18" charset="0"/>
              </a:rPr>
              <a:t>阶和</a:t>
            </a:r>
            <a:r>
              <a:rPr lang="en-US" altLang="zh-CN" sz="2800" i="1" dirty="0"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cs typeface="Times New Roman" panose="02020603050405020304" pitchFamily="18" charset="0"/>
              </a:rPr>
              <a:t>阶可逆方阵，试证明：</a:t>
            </a: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41" y="1677517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37460" y="2780928"/>
            <a:ext cx="934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649504"/>
            <a:ext cx="6500168" cy="99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19" y="3701798"/>
            <a:ext cx="6963592" cy="263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706458" y="5877272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932040" y="148761"/>
            <a:ext cx="2592288" cy="1030340"/>
          </a:xfrm>
          <a:prstGeom prst="wedgeRoundRectCallout">
            <a:avLst>
              <a:gd name="adj1" fmla="val 3967"/>
              <a:gd name="adj2" fmla="val 6666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思考：初等变换的方法求解？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07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utoUpdateAnimBg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6482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三、分块矩阵的应用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115616" y="1002777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设</a:t>
            </a:r>
            <a:r>
              <a:rPr lang="en-US" altLang="zh-CN" sz="2800" i="1" dirty="0"/>
              <a:t>A,B</a:t>
            </a:r>
            <a:r>
              <a:rPr lang="zh-CN" altLang="en-US" sz="2800" dirty="0"/>
              <a:t>分别为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阶和</a:t>
            </a:r>
            <a:r>
              <a:rPr lang="en-US" altLang="zh-CN" sz="2800" i="1" dirty="0"/>
              <a:t>m</a:t>
            </a:r>
            <a:r>
              <a:rPr lang="zh-CN" altLang="en-US" sz="2800" dirty="0"/>
              <a:t>阶可逆方阵，试证明：</a:t>
            </a:r>
          </a:p>
        </p:txBody>
      </p:sp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74" y="1445750"/>
            <a:ext cx="5949175" cy="104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85724" y="2676967"/>
            <a:ext cx="945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2534689"/>
            <a:ext cx="7047726" cy="97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39" y="3550377"/>
            <a:ext cx="6454053" cy="285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85724" y="1022493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524328" y="5661248"/>
            <a:ext cx="945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5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1979712" y="980728"/>
            <a:ext cx="4505724" cy="1800493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分块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矩阵运算</a:t>
            </a:r>
            <a:r>
              <a:rPr kumimoji="1" lang="zh-CN" altLang="en-US" sz="2400" b="1" dirty="0" smtClean="0">
                <a:latin typeface="Times New Roman" pitchFamily="18" charset="0"/>
              </a:rPr>
              <a:t>把握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两点</a:t>
            </a:r>
            <a:r>
              <a:rPr kumimoji="1" lang="zh-CN" altLang="en-US" sz="2400" b="1" dirty="0" smtClean="0">
                <a:latin typeface="Times New Roman" pitchFamily="18" charset="0"/>
              </a:rPr>
              <a:t>：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第一，子</a:t>
            </a:r>
            <a:r>
              <a:rPr kumimoji="1" lang="zh-CN" altLang="en-US" sz="2400" b="1" dirty="0">
                <a:latin typeface="Times New Roman" pitchFamily="18" charset="0"/>
              </a:rPr>
              <a:t>块当元素看可运算</a:t>
            </a:r>
            <a:r>
              <a:rPr kumimoji="1" lang="zh-CN" altLang="en-US" sz="2400" b="1" dirty="0" smtClean="0">
                <a:latin typeface="Times New Roman" pitchFamily="18" charset="0"/>
              </a:rPr>
              <a:t>，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第二</a:t>
            </a:r>
            <a:r>
              <a:rPr kumimoji="1" lang="zh-CN" altLang="en-US" sz="2400" b="1" dirty="0">
                <a:latin typeface="Times New Roman" pitchFamily="18" charset="0"/>
              </a:rPr>
              <a:t>，子块当矩阵看也可运算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目的</a:t>
            </a:r>
            <a:r>
              <a:rPr kumimoji="1" lang="zh-CN" altLang="en-US" sz="2400" b="1" dirty="0" smtClean="0">
                <a:latin typeface="Times New Roman" pitchFamily="18" charset="0"/>
              </a:rPr>
              <a:t>：化</a:t>
            </a:r>
            <a:r>
              <a:rPr kumimoji="1" lang="zh-CN" altLang="en-US" sz="2400" b="1" dirty="0" smtClean="0">
                <a:latin typeface="Times New Roman" pitchFamily="18" charset="0"/>
              </a:rPr>
              <a:t>简矩阵之间的运算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3217140"/>
            <a:ext cx="788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设</a:t>
            </a:r>
            <a:r>
              <a:rPr kumimoji="1" lang="zh-CN" altLang="en-US" sz="2400" b="1" dirty="0">
                <a:latin typeface="Times New Roman" pitchFamily="18" charset="0"/>
              </a:rPr>
              <a:t>矩阵</a:t>
            </a:r>
            <a:r>
              <a:rPr kumimoji="1" lang="en-US" altLang="zh-CN" sz="2400" b="1" i="1" dirty="0">
                <a:latin typeface="Times New Roman" pitchFamily="18" charset="0"/>
              </a:rPr>
              <a:t>A</a:t>
            </a:r>
            <a:r>
              <a:rPr kumimoji="1" lang="zh-CN" altLang="en-US" sz="2400" b="1" dirty="0">
                <a:latin typeface="Times New Roman" pitchFamily="18" charset="0"/>
              </a:rPr>
              <a:t>与</a:t>
            </a:r>
            <a:r>
              <a:rPr kumimoji="1" lang="en-US" altLang="zh-CN" sz="2400" b="1" i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为同型矩阵，采用相同的分块法，有</a:t>
            </a:r>
          </a:p>
        </p:txBody>
      </p:sp>
      <p:graphicFrame>
        <p:nvGraphicFramePr>
          <p:cNvPr id="231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98361"/>
              </p:ext>
            </p:extLst>
          </p:nvPr>
        </p:nvGraphicFramePr>
        <p:xfrm>
          <a:off x="919819" y="3859107"/>
          <a:ext cx="7271797" cy="15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3" imgW="4314600" imgH="941400" progId="Equation.3">
                  <p:embed/>
                </p:oleObj>
              </mc:Choice>
              <mc:Fallback>
                <p:oleObj name="Equation" r:id="rId3" imgW="4314600" imgH="9414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819" y="3859107"/>
                        <a:ext cx="7271797" cy="15834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30" name="Group 6"/>
          <p:cNvGrpSpPr>
            <a:grpSpLocks/>
          </p:cNvGrpSpPr>
          <p:nvPr/>
        </p:nvGrpSpPr>
        <p:grpSpPr bwMode="auto">
          <a:xfrm>
            <a:off x="611560" y="5703341"/>
            <a:ext cx="4433888" cy="461963"/>
            <a:chOff x="86" y="1785"/>
            <a:chExt cx="2793" cy="291"/>
          </a:xfrm>
        </p:grpSpPr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86" y="1785"/>
              <a:ext cx="27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Times New Roman" pitchFamily="18" charset="0"/>
                </a:rPr>
                <a:t>其中     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与      </a:t>
              </a:r>
              <a:r>
                <a:rPr kumimoji="1" lang="zh-CN" altLang="en-US" sz="2400" b="1" dirty="0">
                  <a:latin typeface="Times New Roman" pitchFamily="18" charset="0"/>
                </a:rPr>
                <a:t>为同型矩阵，那么</a:t>
              </a:r>
            </a:p>
          </p:txBody>
        </p:sp>
        <p:graphicFrame>
          <p:nvGraphicFramePr>
            <p:cNvPr id="2314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376306"/>
                </p:ext>
              </p:extLst>
            </p:nvPr>
          </p:nvGraphicFramePr>
          <p:xfrm>
            <a:off x="538" y="1801"/>
            <a:ext cx="23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4" name="Equation" r:id="rId5" imgW="279360" imgH="305280" progId="Equation.3">
                    <p:embed/>
                  </p:oleObj>
                </mc:Choice>
                <mc:Fallback>
                  <p:oleObj name="Equation" r:id="rId5" imgW="279360" imgH="30528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1801"/>
                          <a:ext cx="231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757337"/>
                </p:ext>
              </p:extLst>
            </p:nvPr>
          </p:nvGraphicFramePr>
          <p:xfrm>
            <a:off x="988" y="1811"/>
            <a:ext cx="23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5" name="Equation" r:id="rId7" imgW="279360" imgH="305280" progId="Equation.3">
                    <p:embed/>
                  </p:oleObj>
                </mc:Choice>
                <mc:Fallback>
                  <p:oleObj name="Equation" r:id="rId7" imgW="279360" imgH="30528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1811"/>
                          <a:ext cx="231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821185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60464531"/>
              </p:ext>
            </p:extLst>
          </p:nvPr>
        </p:nvGraphicFramePr>
        <p:xfrm>
          <a:off x="2051720" y="1487105"/>
          <a:ext cx="3957787" cy="133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4" name="Equation" r:id="rId4" imgW="2108200" imgH="711200" progId="Equation.DSMT4">
                  <p:embed/>
                </p:oleObj>
              </mc:Choice>
              <mc:Fallback>
                <p:oleObj name="Equation" r:id="rId4" imgW="2108200" imgH="711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487105"/>
                        <a:ext cx="3957787" cy="1335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189429"/>
              </p:ext>
            </p:extLst>
          </p:nvPr>
        </p:nvGraphicFramePr>
        <p:xfrm>
          <a:off x="2123728" y="3861048"/>
          <a:ext cx="33305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5" name="Equation" r:id="rId6" imgW="1574800" imgH="711200" progId="Equation.DSMT4">
                  <p:embed/>
                </p:oleObj>
              </mc:Choice>
              <mc:Fallback>
                <p:oleObj name="Equation" r:id="rId6" imgW="15748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61048"/>
                        <a:ext cx="3330575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65770" y="1606827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⒈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加法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09216" y="4003924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2.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数乘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011455"/>
              </p:ext>
            </p:extLst>
          </p:nvPr>
        </p:nvGraphicFramePr>
        <p:xfrm>
          <a:off x="5635625" y="4376738"/>
          <a:ext cx="1235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6" name="Equation" r:id="rId8" imgW="583920" imgH="203040" progId="Equation.DSMT4">
                  <p:embed/>
                </p:oleObj>
              </mc:Choice>
              <mc:Fallback>
                <p:oleObj name="Equation" r:id="rId8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4376738"/>
                        <a:ext cx="12350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334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20766"/>
              </p:ext>
            </p:extLst>
          </p:nvPr>
        </p:nvGraphicFramePr>
        <p:xfrm>
          <a:off x="1547664" y="1076786"/>
          <a:ext cx="6378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3" imgW="2349360" imgH="203040" progId="Equation.DSMT4">
                  <p:embed/>
                </p:oleObj>
              </mc:Choice>
              <mc:Fallback>
                <p:oleObj name="Equation" r:id="rId3" imgW="234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076786"/>
                        <a:ext cx="63785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2444"/>
              </p:ext>
            </p:extLst>
          </p:nvPr>
        </p:nvGraphicFramePr>
        <p:xfrm>
          <a:off x="1154581" y="1800048"/>
          <a:ext cx="7164740" cy="145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5" imgW="6337300" imgH="1536700" progId="Equation.3">
                  <p:embed/>
                </p:oleObj>
              </mc:Choice>
              <mc:Fallback>
                <p:oleObj name="Equation" r:id="rId5" imgW="63373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581" y="1800048"/>
                        <a:ext cx="7164740" cy="1458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06840"/>
              </p:ext>
            </p:extLst>
          </p:nvPr>
        </p:nvGraphicFramePr>
        <p:xfrm>
          <a:off x="925076" y="3478397"/>
          <a:ext cx="712946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76" y="3478397"/>
                        <a:ext cx="7129463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29734"/>
              </p:ext>
            </p:extLst>
          </p:nvPr>
        </p:nvGraphicFramePr>
        <p:xfrm>
          <a:off x="2532493" y="4319953"/>
          <a:ext cx="3071834" cy="129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9" imgW="3200400" imgH="1536700" progId="Equation.3">
                  <p:embed/>
                </p:oleObj>
              </mc:Choice>
              <mc:Fallback>
                <p:oleObj name="Equation" r:id="rId9" imgW="32004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493" y="4319953"/>
                        <a:ext cx="3071834" cy="1295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44560"/>
              </p:ext>
            </p:extLst>
          </p:nvPr>
        </p:nvGraphicFramePr>
        <p:xfrm>
          <a:off x="932637" y="5627830"/>
          <a:ext cx="6586558" cy="86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公式" r:id="rId11" imgW="2819400" imgH="431800" progId="Equation.3">
                  <p:embed/>
                </p:oleObj>
              </mc:Choice>
              <mc:Fallback>
                <p:oleObj name="公式" r:id="rId11" imgW="2819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37" y="5627830"/>
                        <a:ext cx="6586558" cy="864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322" y="1044530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3.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乘法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4149011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0695" y="1142999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黑体" pitchFamily="2" charset="-122"/>
              </a:rPr>
              <a:t>1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10470" y="1120774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已知</a:t>
            </a:r>
          </a:p>
        </p:txBody>
      </p:sp>
      <p:graphicFrame>
        <p:nvGraphicFramePr>
          <p:cNvPr id="40966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96077475"/>
              </p:ext>
            </p:extLst>
          </p:nvPr>
        </p:nvGraphicFramePr>
        <p:xfrm>
          <a:off x="2289970" y="812799"/>
          <a:ext cx="3097212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Equation" r:id="rId3" imgW="1371600" imgH="914400" progId="Equation.3">
                  <p:embed/>
                </p:oleObj>
              </mc:Choice>
              <mc:Fallback>
                <p:oleObj name="Equation" r:id="rId3" imgW="1371600" imgH="914400" progId="Equation.3">
                  <p:embed/>
                  <p:pic>
                    <p:nvPicPr>
                      <p:cNvPr id="0" name="Picture 9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70" y="812799"/>
                        <a:ext cx="3097212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00150"/>
              </p:ext>
            </p:extLst>
          </p:nvPr>
        </p:nvGraphicFramePr>
        <p:xfrm>
          <a:off x="5815807" y="808037"/>
          <a:ext cx="20193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公式" r:id="rId5" imgW="1041400" imgH="1054100" progId="Equation.3">
                  <p:embed/>
                </p:oleObj>
              </mc:Choice>
              <mc:Fallback>
                <p:oleObj name="公式" r:id="rId5" imgW="1041400" imgH="10541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807" y="808037"/>
                        <a:ext cx="2019300" cy="204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902225" y="1561305"/>
            <a:ext cx="1103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求</a:t>
            </a:r>
            <a:r>
              <a:rPr lang="en-US" altLang="zh-CN" i="1" dirty="0">
                <a:latin typeface="Times New Roman" charset="0"/>
              </a:rPr>
              <a:t>AB.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81000" y="302075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426370" y="3019425"/>
            <a:ext cx="75791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若直接进行矩阵乘法运算，需进行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乘法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?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algn="l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加法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?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，比较复杂。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18307" y="394017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137445" y="3956050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将</a:t>
            </a:r>
            <a:r>
              <a:rPr lang="en-US" altLang="zh-CN" i="1">
                <a:latin typeface="Times New Roman" charset="0"/>
              </a:rPr>
              <a:t>A,B</a:t>
            </a:r>
            <a:r>
              <a:rPr lang="zh-CN" altLang="en-US"/>
              <a:t>分块</a:t>
            </a:r>
            <a:r>
              <a:rPr lang="en-US" altLang="zh-CN"/>
              <a:t>,</a:t>
            </a:r>
            <a:r>
              <a:rPr lang="zh-CN" altLang="en-US"/>
              <a:t>得</a:t>
            </a: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27556"/>
              </p:ext>
            </p:extLst>
          </p:nvPr>
        </p:nvGraphicFramePr>
        <p:xfrm>
          <a:off x="2218532" y="4459287"/>
          <a:ext cx="43878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7" imgW="1943100" imgH="482600" progId="Equation.3">
                  <p:embed/>
                </p:oleObj>
              </mc:Choice>
              <mc:Fallback>
                <p:oleObj name="Equation" r:id="rId7" imgW="1943100" imgH="4826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4459287"/>
                        <a:ext cx="438785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2937670" y="1820862"/>
            <a:ext cx="2376487" cy="0"/>
          </a:xfrm>
          <a:prstGeom prst="line">
            <a:avLst/>
          </a:prstGeom>
          <a:noFill/>
          <a:ln w="2222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163220" y="885824"/>
            <a:ext cx="0" cy="1871663"/>
          </a:xfrm>
          <a:prstGeom prst="line">
            <a:avLst/>
          </a:prstGeom>
          <a:noFill/>
          <a:ln w="2222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395245" y="1820862"/>
            <a:ext cx="1368425" cy="0"/>
          </a:xfrm>
          <a:prstGeom prst="line">
            <a:avLst/>
          </a:prstGeom>
          <a:noFill/>
          <a:ln w="2222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21036"/>
              </p:ext>
            </p:extLst>
          </p:nvPr>
        </p:nvGraphicFramePr>
        <p:xfrm>
          <a:off x="1707357" y="5540375"/>
          <a:ext cx="51911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Equation" r:id="rId9" imgW="2298700" imgH="482600" progId="Equation.3">
                  <p:embed/>
                </p:oleObj>
              </mc:Choice>
              <mc:Fallback>
                <p:oleObj name="Equation" r:id="rId9" imgW="2298700" imgH="4826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357" y="5540375"/>
                        <a:ext cx="519112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7616473" y="3068545"/>
            <a:ext cx="571504" cy="42862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32</a:t>
            </a:r>
            <a:endParaRPr lang="zh-CN" altLang="en-US" sz="2400" dirty="0"/>
          </a:p>
        </p:txBody>
      </p:sp>
      <p:sp>
        <p:nvSpPr>
          <p:cNvPr id="19" name="流程图: 过程 18"/>
          <p:cNvSpPr/>
          <p:nvPr/>
        </p:nvSpPr>
        <p:spPr>
          <a:xfrm>
            <a:off x="2346509" y="3511547"/>
            <a:ext cx="571504" cy="42862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535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/>
      <p:bldP spid="40972" grpId="0"/>
      <p:bldP spid="40973" grpId="0"/>
      <p:bldP spid="40974" grpId="0"/>
      <p:bldP spid="40976" grpId="0" animBg="1"/>
      <p:bldP spid="40977" grpId="0" animBg="1"/>
      <p:bldP spid="40978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2138" y="1052736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又因为</a:t>
            </a:r>
          </a:p>
        </p:txBody>
      </p:sp>
      <p:graphicFrame>
        <p:nvGraphicFramePr>
          <p:cNvPr id="43013" name="Object 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526203953"/>
              </p:ext>
            </p:extLst>
          </p:nvPr>
        </p:nvGraphicFramePr>
        <p:xfrm>
          <a:off x="1547813" y="1395636"/>
          <a:ext cx="6096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3" imgW="2768600" imgH="457200" progId="Equation.3">
                  <p:embed/>
                </p:oleObj>
              </mc:Choice>
              <mc:Fallback>
                <p:oleObj name="Equation" r:id="rId3" imgW="2768600" imgH="457200" progId="Equation.3">
                  <p:embed/>
                  <p:pic>
                    <p:nvPicPr>
                      <p:cNvPr id="0" name="Picture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95636"/>
                        <a:ext cx="60960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739480"/>
              </p:ext>
            </p:extLst>
          </p:nvPr>
        </p:nvGraphicFramePr>
        <p:xfrm>
          <a:off x="1763713" y="2473549"/>
          <a:ext cx="56197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5" imgW="2552700" imgH="457200" progId="Equation.3">
                  <p:embed/>
                </p:oleObj>
              </mc:Choice>
              <mc:Fallback>
                <p:oleObj name="Equation" r:id="rId5" imgW="2552700" imgH="4572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73549"/>
                        <a:ext cx="561975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92138" y="3502249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所以</a:t>
            </a:r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03669"/>
              </p:ext>
            </p:extLst>
          </p:nvPr>
        </p:nvGraphicFramePr>
        <p:xfrm>
          <a:off x="2771775" y="3699099"/>
          <a:ext cx="23495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7" imgW="1066800" imgH="914400" progId="Equation.3">
                  <p:embed/>
                </p:oleObj>
              </mc:Choice>
              <mc:Fallback>
                <p:oleObj name="Equation" r:id="rId7" imgW="1066800" imgH="9144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99099"/>
                        <a:ext cx="2349500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3575" y="5808886"/>
            <a:ext cx="8186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注：此解法需乘法运算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次，加法运算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</a:p>
        </p:txBody>
      </p:sp>
      <p:sp>
        <p:nvSpPr>
          <p:cNvPr id="9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857578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/>
      <p:bldP spid="430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52090" y="3746483"/>
            <a:ext cx="2357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5.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转置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1554"/>
              </p:ext>
            </p:extLst>
          </p:nvPr>
        </p:nvGraphicFramePr>
        <p:xfrm>
          <a:off x="1180784" y="3841074"/>
          <a:ext cx="3286148" cy="160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9" name="Equation" r:id="rId4" imgW="1459866" imgH="710891" progId="Equation.DSMT4">
                  <p:embed/>
                </p:oleObj>
              </mc:Choice>
              <mc:Fallback>
                <p:oleObj name="Equation" r:id="rId4" imgW="1459866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784" y="3841074"/>
                        <a:ext cx="3286148" cy="1600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44239"/>
              </p:ext>
            </p:extLst>
          </p:nvPr>
        </p:nvGraphicFramePr>
        <p:xfrm>
          <a:off x="3720780" y="3912513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0" name="Equation" r:id="rId6" imgW="634680" imgH="546840" progId="Equation.3">
                  <p:embed/>
                </p:oleObj>
              </mc:Choice>
              <mc:Fallback>
                <p:oleObj name="Equation" r:id="rId6" imgW="634680" imgH="546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80" y="3912513"/>
                        <a:ext cx="48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56471"/>
              </p:ext>
            </p:extLst>
          </p:nvPr>
        </p:nvGraphicFramePr>
        <p:xfrm>
          <a:off x="2349180" y="4903113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1" name="Equation" r:id="rId8" imgW="634680" imgH="559800" progId="Equation.3">
                  <p:embed/>
                </p:oleObj>
              </mc:Choice>
              <mc:Fallback>
                <p:oleObj name="Equation" r:id="rId8" imgW="634680" imgH="55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180" y="4903113"/>
                        <a:ext cx="48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17058"/>
              </p:ext>
            </p:extLst>
          </p:nvPr>
        </p:nvGraphicFramePr>
        <p:xfrm>
          <a:off x="7568880" y="3836313"/>
          <a:ext cx="49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2" name="Equation" r:id="rId10" imgW="291960" imgH="305280" progId="Equation.3">
                  <p:embed/>
                </p:oleObj>
              </mc:Choice>
              <mc:Fallback>
                <p:oleObj name="Equation" r:id="rId10" imgW="291960" imgH="30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880" y="3836313"/>
                        <a:ext cx="495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09766"/>
              </p:ext>
            </p:extLst>
          </p:nvPr>
        </p:nvGraphicFramePr>
        <p:xfrm>
          <a:off x="6171880" y="4903113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3" name="Equation" r:id="rId12" imgW="291960" imgH="292680" progId="Equation.3">
                  <p:embed/>
                </p:oleObj>
              </mc:Choice>
              <mc:Fallback>
                <p:oleObj name="Equation" r:id="rId12" imgW="291960" imgH="29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880" y="4903113"/>
                        <a:ext cx="49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20968"/>
              </p:ext>
            </p:extLst>
          </p:nvPr>
        </p:nvGraphicFramePr>
        <p:xfrm>
          <a:off x="4647880" y="3798213"/>
          <a:ext cx="3721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4" name="Equation" r:id="rId14" imgW="1587500" imgH="736600" progId="Equation.3">
                  <p:embed/>
                </p:oleObj>
              </mc:Choice>
              <mc:Fallback>
                <p:oleObj name="Equation" r:id="rId14" imgW="15875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880" y="3798213"/>
                        <a:ext cx="37211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612068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4.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初等变换（本质上是初等方阵乘法）</a:t>
            </a:r>
            <a:endParaRPr kumimoji="1"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00321"/>
              </p:ext>
            </p:extLst>
          </p:nvPr>
        </p:nvGraphicFramePr>
        <p:xfrm>
          <a:off x="580761" y="1837984"/>
          <a:ext cx="7958137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5" name="Equation" r:id="rId16" imgW="4165600" imgH="965200" progId="Equation.DSMT4">
                  <p:embed/>
                </p:oleObj>
              </mc:Choice>
              <mc:Fallback>
                <p:oleObj name="Equation" r:id="rId16" imgW="41656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61" y="1837984"/>
                        <a:ext cx="7958137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199" y="29145"/>
            <a:ext cx="4711701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、分块矩阵的运算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074167" y="5436513"/>
            <a:ext cx="4493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记法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：“</a:t>
            </a:r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大转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”＋“</a:t>
            </a:r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小转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252090" y="2852936"/>
            <a:ext cx="1655614" cy="818611"/>
          </a:xfrm>
          <a:prstGeom prst="wedgeRoundRectCallout">
            <a:avLst>
              <a:gd name="adj1" fmla="val 30094"/>
              <a:gd name="adj2" fmla="val -6806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初等分块方阵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41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1062028</TotalTime>
  <Words>682</Words>
  <Application>Microsoft Office PowerPoint</Application>
  <PresentationFormat>全屏显示(4:3)</PresentationFormat>
  <Paragraphs>142</Paragraphs>
  <Slides>32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黑体</vt:lpstr>
      <vt:lpstr>华文行楷</vt:lpstr>
      <vt:lpstr>楷体</vt:lpstr>
      <vt:lpstr>楷体_GB2312</vt:lpstr>
      <vt:lpstr>隶书</vt:lpstr>
      <vt:lpstr>宋体</vt:lpstr>
      <vt:lpstr>Arial</vt:lpstr>
      <vt:lpstr>Garamond</vt:lpstr>
      <vt:lpstr>Symbol</vt:lpstr>
      <vt:lpstr>Times New Roman</vt:lpstr>
      <vt:lpstr>自定义设计方案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778</cp:revision>
  <cp:lastPrinted>1601-01-01T00:00:00Z</cp:lastPrinted>
  <dcterms:created xsi:type="dcterms:W3CDTF">1601-01-01T00:00:00Z</dcterms:created>
  <dcterms:modified xsi:type="dcterms:W3CDTF">2016-05-23T05:40:48Z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