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0"/>
  </p:notesMasterIdLst>
  <p:sldIdLst>
    <p:sldId id="895" r:id="rId2"/>
    <p:sldId id="922" r:id="rId3"/>
    <p:sldId id="966" r:id="rId4"/>
    <p:sldId id="932" r:id="rId5"/>
    <p:sldId id="933" r:id="rId6"/>
    <p:sldId id="934" r:id="rId7"/>
    <p:sldId id="935" r:id="rId8"/>
    <p:sldId id="936" r:id="rId9"/>
    <p:sldId id="937" r:id="rId10"/>
    <p:sldId id="939" r:id="rId11"/>
    <p:sldId id="940" r:id="rId12"/>
    <p:sldId id="938" r:id="rId13"/>
    <p:sldId id="959" r:id="rId14"/>
    <p:sldId id="960" r:id="rId15"/>
    <p:sldId id="961" r:id="rId16"/>
    <p:sldId id="962" r:id="rId17"/>
    <p:sldId id="963" r:id="rId18"/>
    <p:sldId id="964" r:id="rId19"/>
    <p:sldId id="941" r:id="rId20"/>
    <p:sldId id="949" r:id="rId21"/>
    <p:sldId id="950" r:id="rId22"/>
    <p:sldId id="951" r:id="rId23"/>
    <p:sldId id="952" r:id="rId24"/>
    <p:sldId id="953" r:id="rId25"/>
    <p:sldId id="954" r:id="rId26"/>
    <p:sldId id="955" r:id="rId27"/>
    <p:sldId id="965" r:id="rId28"/>
    <p:sldId id="956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5050"/>
    <a:srgbClr val="FF0000"/>
    <a:srgbClr val="800080"/>
    <a:srgbClr val="FFFF00"/>
    <a:srgbClr val="669900"/>
    <a:srgbClr val="33CC33"/>
    <a:srgbClr val="CC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252" autoAdjust="0"/>
    <p:restoredTop sz="83584" autoAdjust="0"/>
  </p:normalViewPr>
  <p:slideViewPr>
    <p:cSldViewPr>
      <p:cViewPr varScale="1">
        <p:scale>
          <a:sx n="71" d="100"/>
          <a:sy n="71" d="100"/>
        </p:scale>
        <p:origin x="-8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6.wmf"/><Relationship Id="rId7" Type="http://schemas.openxmlformats.org/officeDocument/2006/relationships/image" Target="../media/image79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8.wmf"/><Relationship Id="rId5" Type="http://schemas.openxmlformats.org/officeDocument/2006/relationships/image" Target="../media/image72.wmf"/><Relationship Id="rId10" Type="http://schemas.openxmlformats.org/officeDocument/2006/relationships/image" Target="../media/image67.wmf"/><Relationship Id="rId4" Type="http://schemas.openxmlformats.org/officeDocument/2006/relationships/image" Target="../media/image77.wmf"/><Relationship Id="rId9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6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5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4.wmf"/><Relationship Id="rId5" Type="http://schemas.openxmlformats.org/officeDocument/2006/relationships/image" Target="../media/image67.wmf"/><Relationship Id="rId4" Type="http://schemas.openxmlformats.org/officeDocument/2006/relationships/image" Target="../media/image10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111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35.wmf"/><Relationship Id="rId1" Type="http://schemas.openxmlformats.org/officeDocument/2006/relationships/image" Target="../media/image140.wmf"/><Relationship Id="rId4" Type="http://schemas.openxmlformats.org/officeDocument/2006/relationships/image" Target="../media/image14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5.wmf"/><Relationship Id="rId7" Type="http://schemas.openxmlformats.org/officeDocument/2006/relationships/image" Target="../media/image148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7.wmf"/><Relationship Id="rId5" Type="http://schemas.openxmlformats.org/officeDocument/2006/relationships/image" Target="../media/image135.wmf"/><Relationship Id="rId4" Type="http://schemas.openxmlformats.org/officeDocument/2006/relationships/image" Target="../media/image14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17.wmf"/><Relationship Id="rId1" Type="http://schemas.openxmlformats.org/officeDocument/2006/relationships/image" Target="../media/image24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9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3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0C0C36-2434-46E3-9C97-5D64E84E0A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64634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0C0C36-2434-46E3-9C97-5D64E84E0A7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6863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617756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75366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382590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8380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02050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878199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1506614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07625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7007854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709653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7420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302009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613568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6446724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2365548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3.bin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2.bin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1.bin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09.bin"/><Relationship Id="rId9" Type="http://schemas.openxmlformats.org/officeDocument/2006/relationships/oleObject" Target="../embeddings/oleObject1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9.bin"/><Relationship Id="rId5" Type="http://schemas.openxmlformats.org/officeDocument/2006/relationships/oleObject" Target="../embeddings/oleObject118.bin"/><Relationship Id="rId4" Type="http://schemas.openxmlformats.org/officeDocument/2006/relationships/oleObject" Target="../embeddings/oleObject117.bin"/><Relationship Id="rId9" Type="http://schemas.openxmlformats.org/officeDocument/2006/relationships/oleObject" Target="../embeddings/oleObject12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6.bin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Relationship Id="rId9" Type="http://schemas.openxmlformats.org/officeDocument/2006/relationships/oleObject" Target="../embeddings/oleObject12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3.bin"/><Relationship Id="rId5" Type="http://schemas.openxmlformats.org/officeDocument/2006/relationships/oleObject" Target="../embeddings/oleObject132.bin"/><Relationship Id="rId4" Type="http://schemas.openxmlformats.org/officeDocument/2006/relationships/oleObject" Target="../embeddings/oleObject131.bin"/><Relationship Id="rId9" Type="http://schemas.openxmlformats.org/officeDocument/2006/relationships/oleObject" Target="../embeddings/oleObject13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0.bin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39.bin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38.bin"/><Relationship Id="rId9" Type="http://schemas.openxmlformats.org/officeDocument/2006/relationships/oleObject" Target="../embeddings/oleObject14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9.bin"/><Relationship Id="rId5" Type="http://schemas.openxmlformats.org/officeDocument/2006/relationships/oleObject" Target="../embeddings/oleObject148.bin"/><Relationship Id="rId4" Type="http://schemas.openxmlformats.org/officeDocument/2006/relationships/oleObject" Target="../embeddings/oleObject14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53.bin"/><Relationship Id="rId5" Type="http://schemas.openxmlformats.org/officeDocument/2006/relationships/oleObject" Target="../embeddings/oleObject152.bin"/><Relationship Id="rId4" Type="http://schemas.openxmlformats.org/officeDocument/2006/relationships/oleObject" Target="../embeddings/oleObject15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8.bin"/><Relationship Id="rId5" Type="http://schemas.openxmlformats.org/officeDocument/2006/relationships/oleObject" Target="../embeddings/oleObject157.bin"/><Relationship Id="rId10" Type="http://schemas.openxmlformats.org/officeDocument/2006/relationships/oleObject" Target="../embeddings/oleObject162.bin"/><Relationship Id="rId4" Type="http://schemas.openxmlformats.org/officeDocument/2006/relationships/oleObject" Target="../embeddings/oleObject156.bin"/><Relationship Id="rId9" Type="http://schemas.openxmlformats.org/officeDocument/2006/relationships/oleObject" Target="../embeddings/oleObject16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165.bin"/><Relationship Id="rId4" Type="http://schemas.openxmlformats.org/officeDocument/2006/relationships/oleObject" Target="../embeddings/oleObject16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69.bin"/><Relationship Id="rId5" Type="http://schemas.openxmlformats.org/officeDocument/2006/relationships/oleObject" Target="../embeddings/oleObject168.bin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67.bin"/><Relationship Id="rId9" Type="http://schemas.openxmlformats.org/officeDocument/2006/relationships/oleObject" Target="../embeddings/oleObject17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5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第五章 欧氏空间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5" name="Oval 4"/>
          <p:cNvSpPr>
            <a:spLocks noChangeAspect="1" noChangeArrowheads="1"/>
          </p:cNvSpPr>
          <p:nvPr/>
        </p:nvSpPr>
        <p:spPr bwMode="auto">
          <a:xfrm>
            <a:off x="1823116" y="1235148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99377" y="1180706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内积与欧氏空间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1805653" y="189400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2500298" y="3857628"/>
            <a:ext cx="4156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欧氏子空间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9" name="Oval 6"/>
          <p:cNvSpPr>
            <a:spLocks noChangeAspect="1" noChangeArrowheads="1"/>
          </p:cNvSpPr>
          <p:nvPr/>
        </p:nvSpPr>
        <p:spPr bwMode="auto">
          <a:xfrm>
            <a:off x="1831847" y="2573267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Oval 6"/>
          <p:cNvSpPr>
            <a:spLocks noChangeAspect="1" noChangeArrowheads="1"/>
          </p:cNvSpPr>
          <p:nvPr/>
        </p:nvSpPr>
        <p:spPr bwMode="auto">
          <a:xfrm>
            <a:off x="1831847" y="3249587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4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500298" y="2571744"/>
            <a:ext cx="4156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欧氏空间的同构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" name="Oval 4"/>
          <p:cNvSpPr>
            <a:spLocks noChangeAspect="1" noChangeArrowheads="1"/>
          </p:cNvSpPr>
          <p:nvPr/>
        </p:nvSpPr>
        <p:spPr bwMode="auto">
          <a:xfrm>
            <a:off x="1856516" y="3925907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5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2427095" y="1847958"/>
            <a:ext cx="4156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基的正交化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500298" y="3214686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正交变换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6614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67" name="Group 31"/>
          <p:cNvGrpSpPr>
            <a:grpSpLocks/>
          </p:cNvGrpSpPr>
          <p:nvPr/>
        </p:nvGrpSpPr>
        <p:grpSpPr bwMode="auto">
          <a:xfrm>
            <a:off x="827088" y="2444749"/>
            <a:ext cx="7200900" cy="584199"/>
            <a:chOff x="567" y="1640"/>
            <a:chExt cx="4536" cy="368"/>
          </a:xfrm>
        </p:grpSpPr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567" y="1640"/>
              <a:ext cx="45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）欧氏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空间</a:t>
              </a:r>
              <a:r>
                <a:rPr kumimoji="0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中，</a:t>
              </a:r>
            </a:p>
          </p:txBody>
        </p:sp>
        <p:graphicFrame>
          <p:nvGraphicFramePr>
            <p:cNvPr id="1434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3090205"/>
                </p:ext>
              </p:extLst>
            </p:nvPr>
          </p:nvGraphicFramePr>
          <p:xfrm>
            <a:off x="2544" y="1700"/>
            <a:ext cx="1872" cy="248"/>
          </p:xfrm>
          <a:graphic>
            <a:graphicData uri="http://schemas.openxmlformats.org/presentationml/2006/ole">
              <p:oleObj spid="_x0000_s17142" name="Equation" r:id="rId3" imgW="2971800" imgH="393700" progId="Equation.DSMT4">
                <p:embed/>
              </p:oleObj>
            </a:graphicData>
          </a:graphic>
        </p:graphicFrame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1331119" y="3041653"/>
            <a:ext cx="6192838" cy="584201"/>
            <a:chOff x="703" y="2115"/>
            <a:chExt cx="3901" cy="368"/>
          </a:xfrm>
        </p:grpSpPr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703" y="2115"/>
              <a:ext cx="39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因此</a:t>
              </a: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　　</a:t>
              </a: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有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意义</a:t>
              </a:r>
              <a:r>
                <a:rPr kumimoji="0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4352" name="Object 16"/>
            <p:cNvGraphicFramePr>
              <a:graphicFrameLocks noChangeAspect="1"/>
            </p:cNvGraphicFramePr>
            <p:nvPr/>
          </p:nvGraphicFramePr>
          <p:xfrm>
            <a:off x="1338" y="2160"/>
            <a:ext cx="616" cy="280"/>
          </p:xfrm>
          <a:graphic>
            <a:graphicData uri="http://schemas.openxmlformats.org/presentationml/2006/ole">
              <p:oleObj spid="_x0000_s17143" name="Equation" r:id="rId4" imgW="977476" imgH="444307" progId="Equation.DSMT4">
                <p:embed/>
              </p:oleObj>
            </a:graphicData>
          </a:graphic>
        </p:graphicFrame>
      </p:grp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395288" y="978300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引入</a:t>
            </a:r>
            <a:r>
              <a:rPr kumimoji="0" lang="zh-CN" altLang="en-US" sz="32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长度概念的可能性</a:t>
            </a:r>
          </a:p>
        </p:txBody>
      </p:sp>
      <p:grpSp>
        <p:nvGrpSpPr>
          <p:cNvPr id="14365" name="Group 29"/>
          <p:cNvGrpSpPr>
            <a:grpSpLocks/>
          </p:cNvGrpSpPr>
          <p:nvPr/>
        </p:nvGrpSpPr>
        <p:grpSpPr bwMode="auto">
          <a:xfrm>
            <a:off x="827088" y="1724026"/>
            <a:ext cx="7043737" cy="584200"/>
            <a:chOff x="567" y="1141"/>
            <a:chExt cx="4437" cy="368"/>
          </a:xfrm>
        </p:grpSpPr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567" y="1141"/>
              <a:ext cx="430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）在　 向量　的长度（模）</a:t>
              </a:r>
              <a:r>
                <a:rPr kumimoji="0" lang="zh-CN" altLang="en-US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434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787967893"/>
                </p:ext>
              </p:extLst>
            </p:nvPr>
          </p:nvGraphicFramePr>
          <p:xfrm>
            <a:off x="3844" y="1151"/>
            <a:ext cx="1160" cy="336"/>
          </p:xfrm>
          <a:graphic>
            <a:graphicData uri="http://schemas.openxmlformats.org/presentationml/2006/ole">
              <p:oleObj spid="_x0000_s17144" name="Equation" r:id="rId5" imgW="1841500" imgH="533400" progId="Equation.DSMT4">
                <p:embed/>
              </p:oleObj>
            </a:graphicData>
          </a:graphic>
        </p:graphicFrame>
        <p:graphicFrame>
          <p:nvGraphicFramePr>
            <p:cNvPr id="1435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72416514"/>
                </p:ext>
              </p:extLst>
            </p:nvPr>
          </p:nvGraphicFramePr>
          <p:xfrm>
            <a:off x="1301" y="1173"/>
            <a:ext cx="264" cy="240"/>
          </p:xfrm>
          <a:graphic>
            <a:graphicData uri="http://schemas.openxmlformats.org/presentationml/2006/ole">
              <p:oleObj spid="_x0000_s17145" name="Equation" r:id="rId6" imgW="418918" imgH="380835" progId="Equation.DSMT4">
                <p:embed/>
              </p:oleObj>
            </a:graphicData>
          </a:graphic>
        </p:graphicFrame>
        <p:graphicFrame>
          <p:nvGraphicFramePr>
            <p:cNvPr id="1435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676470640"/>
                </p:ext>
              </p:extLst>
            </p:nvPr>
          </p:nvGraphicFramePr>
          <p:xfrm>
            <a:off x="2160" y="1249"/>
            <a:ext cx="176" cy="152"/>
          </p:xfrm>
          <a:graphic>
            <a:graphicData uri="http://schemas.openxmlformats.org/presentationml/2006/ole">
              <p:oleObj spid="_x0000_s17146" name="Equation" r:id="rId7" imgW="279279" imgH="241195" progId="Equation.DSMT4">
                <p:embed/>
              </p:oleObj>
            </a:graphicData>
          </a:graphic>
        </p:graphicFrame>
      </p:grp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395288" y="3990181"/>
            <a:ext cx="698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向量</a:t>
            </a:r>
            <a:r>
              <a:rPr kumimoji="0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长度的定义</a:t>
            </a:r>
          </a:p>
        </p:txBody>
      </p:sp>
      <p:grpSp>
        <p:nvGrpSpPr>
          <p:cNvPr id="14368" name="Group 32"/>
          <p:cNvGrpSpPr>
            <a:grpSpLocks/>
          </p:cNvGrpSpPr>
          <p:nvPr/>
        </p:nvGrpSpPr>
        <p:grpSpPr bwMode="auto">
          <a:xfrm>
            <a:off x="971600" y="4748219"/>
            <a:ext cx="8472487" cy="584200"/>
            <a:chOff x="673" y="2910"/>
            <a:chExt cx="5337" cy="368"/>
          </a:xfrm>
        </p:grpSpPr>
        <p:graphicFrame>
          <p:nvGraphicFramePr>
            <p:cNvPr id="14359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917822903"/>
                </p:ext>
              </p:extLst>
            </p:nvPr>
          </p:nvGraphicFramePr>
          <p:xfrm>
            <a:off x="673" y="2931"/>
            <a:ext cx="2144" cy="336"/>
          </p:xfrm>
          <a:graphic>
            <a:graphicData uri="http://schemas.openxmlformats.org/presentationml/2006/ole">
              <p:oleObj spid="_x0000_s17147" name="Equation" r:id="rId8" imgW="3403600" imgH="533400" progId="Equation.DSMT4">
                <p:embed/>
              </p:oleObj>
            </a:graphicData>
          </a:graphic>
        </p:graphicFrame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2880" y="2910"/>
              <a:ext cx="313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称为向量    的</a:t>
              </a:r>
              <a:r>
                <a:rPr kumimoji="0"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长度</a:t>
              </a:r>
              <a:r>
                <a:rPr kumimoji="0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436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398886359"/>
                </p:ext>
              </p:extLst>
            </p:nvPr>
          </p:nvGraphicFramePr>
          <p:xfrm>
            <a:off x="4032" y="3039"/>
            <a:ext cx="176" cy="152"/>
          </p:xfrm>
          <a:graphic>
            <a:graphicData uri="http://schemas.openxmlformats.org/presentationml/2006/ole">
              <p:oleObj spid="_x0000_s17148" name="Equation" r:id="rId9" imgW="279279" imgH="241195" progId="Equation.DSMT4">
                <p:embed/>
              </p:oleObj>
            </a:graphicData>
          </a:graphic>
        </p:graphicFrame>
      </p:grp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971600" y="5474097"/>
            <a:ext cx="7632700" cy="584201"/>
            <a:chOff x="521" y="3364"/>
            <a:chExt cx="4808" cy="368"/>
          </a:xfrm>
        </p:grpSpPr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521" y="3364"/>
              <a:ext cx="480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特别地，当           时，称    为</a:t>
              </a:r>
              <a:r>
                <a:rPr kumimoji="0"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单位向量</a:t>
              </a:r>
              <a:r>
                <a:rPr kumimoji="0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kumimoji="0"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4363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628225974"/>
                </p:ext>
              </p:extLst>
            </p:nvPr>
          </p:nvGraphicFramePr>
          <p:xfrm>
            <a:off x="1927" y="3394"/>
            <a:ext cx="568" cy="312"/>
          </p:xfrm>
          <a:graphic>
            <a:graphicData uri="http://schemas.openxmlformats.org/presentationml/2006/ole">
              <p:oleObj spid="_x0000_s17149" name="Equation" r:id="rId10" imgW="901309" imgH="495085" progId="Equation.DSMT4">
                <p:embed/>
              </p:oleObj>
            </a:graphicData>
          </a:graphic>
        </p:graphicFrame>
        <p:graphicFrame>
          <p:nvGraphicFramePr>
            <p:cNvPr id="14364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808243107"/>
                </p:ext>
              </p:extLst>
            </p:nvPr>
          </p:nvGraphicFramePr>
          <p:xfrm>
            <a:off x="3379" y="3472"/>
            <a:ext cx="176" cy="152"/>
          </p:xfrm>
          <a:graphic>
            <a:graphicData uri="http://schemas.openxmlformats.org/presentationml/2006/ole">
              <p:oleObj spid="_x0000_s17150" name="Equation" r:id="rId11" imgW="279279" imgH="241195" progId="Equation.DSMT4">
                <p:embed/>
              </p:oleObj>
            </a:graphicData>
          </a:graphic>
        </p:graphicFrame>
      </p:grpSp>
      <p:sp>
        <p:nvSpPr>
          <p:cNvPr id="24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二、内积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与欧氏空间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的定义</a:t>
            </a:r>
          </a:p>
        </p:txBody>
      </p:sp>
    </p:spTree>
    <p:extLst>
      <p:ext uri="{BB962C8B-B14F-4D97-AF65-F5344CB8AC3E}">
        <p14:creationId xmlns="" xmlns:p14="http://schemas.microsoft.com/office/powerpoint/2010/main" val="3952651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4" grpId="0"/>
      <p:bldP spid="143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86360307"/>
              </p:ext>
            </p:extLst>
          </p:nvPr>
        </p:nvGraphicFramePr>
        <p:xfrm>
          <a:off x="963613" y="2076451"/>
          <a:ext cx="4152900" cy="495300"/>
        </p:xfrm>
        <a:graphic>
          <a:graphicData uri="http://schemas.openxmlformats.org/presentationml/2006/ole">
            <p:oleObj spid="_x0000_s17742" name="Equation" r:id="rId3" imgW="4152900" imgH="495300" progId="Equation.DSMT4">
              <p:embed/>
            </p:oleObj>
          </a:graphicData>
        </a:graphic>
      </p:graphicFrame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684213" y="1139826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3200" dirty="0" smtClean="0">
                <a:solidFill>
                  <a:srgbClr val="FF0000"/>
                </a:solidFill>
                <a:ea typeface="黑体" pitchFamily="2" charset="-122"/>
              </a:rPr>
              <a:t>向量</a:t>
            </a:r>
            <a:r>
              <a:rPr kumimoji="0" lang="zh-CN" altLang="en-US" sz="3200" dirty="0">
                <a:solidFill>
                  <a:srgbClr val="FF0000"/>
                </a:solidFill>
                <a:ea typeface="黑体" pitchFamily="2" charset="-122"/>
              </a:rPr>
              <a:t>长度的简单性质</a:t>
            </a:r>
            <a:endParaRPr kumimoji="0" lang="en-US" altLang="zh-CN" sz="3200" dirty="0">
              <a:solidFill>
                <a:srgbClr val="FF0000"/>
              </a:solidFill>
              <a:ea typeface="黑体" pitchFamily="2" charset="-122"/>
            </a:endParaRPr>
          </a:p>
        </p:txBody>
      </p:sp>
      <p:grpSp>
        <p:nvGrpSpPr>
          <p:cNvPr id="16406" name="Group 22"/>
          <p:cNvGrpSpPr>
            <a:grpSpLocks/>
          </p:cNvGrpSpPr>
          <p:nvPr/>
        </p:nvGrpSpPr>
        <p:grpSpPr bwMode="auto">
          <a:xfrm>
            <a:off x="900113" y="3730626"/>
            <a:ext cx="6119812" cy="952500"/>
            <a:chOff x="567" y="1887"/>
            <a:chExt cx="3855" cy="600"/>
          </a:xfrm>
        </p:grpSpPr>
        <p:sp>
          <p:nvSpPr>
            <p:cNvPr id="16401" name="Rectangle 17"/>
            <p:cNvSpPr>
              <a:spLocks noChangeArrowheads="1"/>
            </p:cNvSpPr>
            <p:nvPr/>
          </p:nvSpPr>
          <p:spPr bwMode="auto">
            <a:xfrm>
              <a:off x="567" y="2003"/>
              <a:ext cx="38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0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kumimoji="0" lang="zh-CN" altLang="en-US" dirty="0"/>
                <a:t>非零向量    的单位化：</a:t>
              </a:r>
              <a:r>
                <a:rPr kumimoji="0" lang="zh-CN" altLang="en-US" b="0" dirty="0"/>
                <a:t> </a:t>
              </a:r>
            </a:p>
          </p:txBody>
        </p:sp>
        <p:graphicFrame>
          <p:nvGraphicFramePr>
            <p:cNvPr id="1640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833383053"/>
                </p:ext>
              </p:extLst>
            </p:nvPr>
          </p:nvGraphicFramePr>
          <p:xfrm>
            <a:off x="2018" y="2112"/>
            <a:ext cx="176" cy="152"/>
          </p:xfrm>
          <a:graphic>
            <a:graphicData uri="http://schemas.openxmlformats.org/presentationml/2006/ole">
              <p:oleObj spid="_x0000_s17743" name="Equation" r:id="rId4" imgW="279279" imgH="241195" progId="Equation.DSMT4">
                <p:embed/>
              </p:oleObj>
            </a:graphicData>
          </a:graphic>
        </p:graphicFrame>
        <p:graphicFrame>
          <p:nvGraphicFramePr>
            <p:cNvPr id="1640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12902924"/>
                </p:ext>
              </p:extLst>
            </p:nvPr>
          </p:nvGraphicFramePr>
          <p:xfrm>
            <a:off x="3600" y="1887"/>
            <a:ext cx="544" cy="600"/>
          </p:xfrm>
          <a:graphic>
            <a:graphicData uri="http://schemas.openxmlformats.org/presentationml/2006/ole">
              <p:oleObj spid="_x0000_s17744" name="Equation" r:id="rId5" imgW="863225" imgH="952087" progId="Equation.DSMT4">
                <p:embed/>
              </p:oleObj>
            </a:graphicData>
          </a:graphic>
        </p:graphicFrame>
      </p:grp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963613" y="3011488"/>
          <a:ext cx="2273300" cy="495300"/>
        </p:xfrm>
        <a:graphic>
          <a:graphicData uri="http://schemas.openxmlformats.org/presentationml/2006/ole">
            <p:oleObj spid="_x0000_s17745" name="Equation" r:id="rId6" imgW="2273300" imgH="495300" progId="Equation.DSMT4">
              <p:embed/>
            </p:oleObj>
          </a:graphicData>
        </a:graphic>
      </p:graphicFrame>
      <p:sp>
        <p:nvSpPr>
          <p:cNvPr id="11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内积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与欧氏空间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的定义</a:t>
            </a:r>
          </a:p>
        </p:txBody>
      </p:sp>
    </p:spTree>
    <p:extLst>
      <p:ext uri="{BB962C8B-B14F-4D97-AF65-F5344CB8AC3E}">
        <p14:creationId xmlns="" xmlns:p14="http://schemas.microsoft.com/office/powerpoint/2010/main" val="442607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65474457"/>
              </p:ext>
            </p:extLst>
          </p:nvPr>
        </p:nvGraphicFramePr>
        <p:xfrm>
          <a:off x="1024730" y="2129878"/>
          <a:ext cx="6489700" cy="508000"/>
        </p:xfrm>
        <a:graphic>
          <a:graphicData uri="http://schemas.openxmlformats.org/presentationml/2006/ole">
            <p:oleObj spid="_x0000_s15787" name="Equation" r:id="rId3" imgW="6489700" imgH="508000" progId="Equation.DSMT4">
              <p:embed/>
            </p:oleObj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0594414"/>
              </p:ext>
            </p:extLst>
          </p:nvPr>
        </p:nvGraphicFramePr>
        <p:xfrm>
          <a:off x="1024730" y="3140392"/>
          <a:ext cx="4457700" cy="393700"/>
        </p:xfrm>
        <a:graphic>
          <a:graphicData uri="http://schemas.openxmlformats.org/presentationml/2006/ole">
            <p:oleObj spid="_x0000_s15788" name="Equation" r:id="rId4" imgW="4457700" imgH="393700" progId="Equation.DSMT4">
              <p:embed/>
            </p:oleObj>
          </a:graphicData>
        </a:graphic>
      </p:graphicFrame>
      <p:grpSp>
        <p:nvGrpSpPr>
          <p:cNvPr id="11281" name="Group 17"/>
          <p:cNvGrpSpPr>
            <a:grpSpLocks/>
          </p:cNvGrpSpPr>
          <p:nvPr/>
        </p:nvGrpSpPr>
        <p:grpSpPr bwMode="auto">
          <a:xfrm>
            <a:off x="1639093" y="3908259"/>
            <a:ext cx="4433887" cy="952500"/>
            <a:chOff x="748" y="2115"/>
            <a:chExt cx="2793" cy="600"/>
          </a:xfrm>
        </p:grpSpPr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748" y="2230"/>
              <a:ext cx="136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推广：</a:t>
              </a:r>
              <a:r>
                <a:rPr kumimoji="0" lang="zh-CN" altLang="en-US" b="0" dirty="0">
                  <a:solidFill>
                    <a:schemeClr val="accent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1276" name="Object 12"/>
            <p:cNvGraphicFramePr>
              <a:graphicFrameLocks noChangeAspect="1"/>
            </p:cNvGraphicFramePr>
            <p:nvPr/>
          </p:nvGraphicFramePr>
          <p:xfrm>
            <a:off x="1565" y="2115"/>
            <a:ext cx="1976" cy="600"/>
          </p:xfrm>
          <a:graphic>
            <a:graphicData uri="http://schemas.openxmlformats.org/presentationml/2006/ole">
              <p:oleObj spid="_x0000_s15789" name="Equation" r:id="rId5" imgW="3136900" imgH="952500" progId="Equation.DSMT4">
                <p:embed/>
              </p:oleObj>
            </a:graphicData>
          </a:graphic>
        </p:graphicFrame>
      </p:grpSp>
      <p:graphicFrame>
        <p:nvGraphicFramePr>
          <p:cNvPr id="112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9255469"/>
              </p:ext>
            </p:extLst>
          </p:nvPr>
        </p:nvGraphicFramePr>
        <p:xfrm>
          <a:off x="1024730" y="5134759"/>
          <a:ext cx="2006600" cy="393700"/>
        </p:xfrm>
        <a:graphic>
          <a:graphicData uri="http://schemas.openxmlformats.org/presentationml/2006/ole">
            <p:oleObj spid="_x0000_s15790" name="Equation" r:id="rId6" imgW="2005729" imgH="393529" progId="Equation.DSMT4">
              <p:embed/>
            </p:oleObj>
          </a:graphicData>
        </a:graphic>
      </p:graphicFrame>
      <p:grpSp>
        <p:nvGrpSpPr>
          <p:cNvPr id="11282" name="Group 18"/>
          <p:cNvGrpSpPr>
            <a:grpSpLocks/>
          </p:cNvGrpSpPr>
          <p:nvPr/>
        </p:nvGrpSpPr>
        <p:grpSpPr bwMode="auto">
          <a:xfrm>
            <a:off x="381793" y="1284780"/>
            <a:ext cx="5691187" cy="584201"/>
            <a:chOff x="567" y="754"/>
            <a:chExt cx="3585" cy="368"/>
          </a:xfrm>
        </p:grpSpPr>
        <p:graphicFrame>
          <p:nvGraphicFramePr>
            <p:cNvPr id="11270" name="Object 6"/>
            <p:cNvGraphicFramePr>
              <a:graphicFrameLocks noChangeAspect="1"/>
            </p:cNvGraphicFramePr>
            <p:nvPr/>
          </p:nvGraphicFramePr>
          <p:xfrm>
            <a:off x="2200" y="820"/>
            <a:ext cx="1952" cy="248"/>
          </p:xfrm>
          <a:graphic>
            <a:graphicData uri="http://schemas.openxmlformats.org/presentationml/2006/ole">
              <p:oleObj spid="_x0000_s15791" name="Equation" r:id="rId7" imgW="3098800" imgH="393700" progId="Equation.DSMT4">
                <p:embed/>
              </p:oleObj>
            </a:graphicData>
          </a:graphic>
        </p:graphicFrame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567" y="754"/>
              <a:ext cx="244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为欧氏空间，</a:t>
              </a:r>
            </a:p>
          </p:txBody>
        </p:sp>
      </p:grpSp>
      <p:sp>
        <p:nvSpPr>
          <p:cNvPr id="13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三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、内积的性质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0585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31" name="Group 23"/>
          <p:cNvGrpSpPr>
            <a:grpSpLocks/>
          </p:cNvGrpSpPr>
          <p:nvPr/>
        </p:nvGrpSpPr>
        <p:grpSpPr bwMode="auto">
          <a:xfrm>
            <a:off x="815976" y="1677766"/>
            <a:ext cx="7704138" cy="584201"/>
            <a:chOff x="612" y="890"/>
            <a:chExt cx="4853" cy="368"/>
          </a:xfrm>
        </p:grpSpPr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612" y="890"/>
              <a:ext cx="485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对欧氏空间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中任意两个向量           ，有 </a:t>
              </a:r>
            </a:p>
          </p:txBody>
        </p:sp>
        <p:graphicFrame>
          <p:nvGraphicFramePr>
            <p:cNvPr id="1741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060657301"/>
                </p:ext>
              </p:extLst>
            </p:nvPr>
          </p:nvGraphicFramePr>
          <p:xfrm>
            <a:off x="3956" y="955"/>
            <a:ext cx="528" cy="240"/>
          </p:xfrm>
          <a:graphic>
            <a:graphicData uri="http://schemas.openxmlformats.org/presentationml/2006/ole">
              <p:oleObj spid="_x0000_s36531" name="Equation" r:id="rId3" imgW="838200" imgH="381000" progId="Equation.DSMT4">
                <p:embed/>
              </p:oleObj>
            </a:graphicData>
          </a:graphic>
        </p:graphicFrame>
      </p:grpSp>
      <p:grpSp>
        <p:nvGrpSpPr>
          <p:cNvPr id="17433" name="Group 25"/>
          <p:cNvGrpSpPr>
            <a:grpSpLocks/>
          </p:cNvGrpSpPr>
          <p:nvPr/>
        </p:nvGrpSpPr>
        <p:grpSpPr bwMode="auto">
          <a:xfrm>
            <a:off x="815976" y="3132998"/>
            <a:ext cx="7561262" cy="584201"/>
            <a:chOff x="567" y="1958"/>
            <a:chExt cx="4763" cy="368"/>
          </a:xfrm>
        </p:grpSpPr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567" y="1958"/>
              <a:ext cx="476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当且仅当          线性相关时等号成立</a:t>
              </a:r>
              <a:r>
                <a:rPr kumimoji="0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742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07899723"/>
                </p:ext>
              </p:extLst>
            </p:nvPr>
          </p:nvGraphicFramePr>
          <p:xfrm>
            <a:off x="1697" y="2044"/>
            <a:ext cx="528" cy="240"/>
          </p:xfrm>
          <a:graphic>
            <a:graphicData uri="http://schemas.openxmlformats.org/presentationml/2006/ole">
              <p:oleObj spid="_x0000_s36532" name="Equation" r:id="rId4" imgW="838200" imgH="381000" progId="Equation.DSMT4">
                <p:embed/>
              </p:oleObj>
            </a:graphicData>
          </a:graphic>
        </p:graphicFrame>
      </p:grpSp>
      <p:grpSp>
        <p:nvGrpSpPr>
          <p:cNvPr id="17438" name="Group 30"/>
          <p:cNvGrpSpPr>
            <a:grpSpLocks/>
          </p:cNvGrpSpPr>
          <p:nvPr/>
        </p:nvGrpSpPr>
        <p:grpSpPr bwMode="auto">
          <a:xfrm>
            <a:off x="251095" y="3818730"/>
            <a:ext cx="6618288" cy="584199"/>
            <a:chOff x="290" y="2502"/>
            <a:chExt cx="4169" cy="368"/>
          </a:xfrm>
        </p:grpSpPr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290" y="2502"/>
              <a:ext cx="413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证明 </a:t>
              </a: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          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                    </a:t>
              </a:r>
            </a:p>
          </p:txBody>
        </p:sp>
        <p:graphicFrame>
          <p:nvGraphicFramePr>
            <p:cNvPr id="1742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948118722"/>
                </p:ext>
              </p:extLst>
            </p:nvPr>
          </p:nvGraphicFramePr>
          <p:xfrm>
            <a:off x="1295" y="2566"/>
            <a:ext cx="528" cy="240"/>
          </p:xfrm>
          <a:graphic>
            <a:graphicData uri="http://schemas.openxmlformats.org/presentationml/2006/ole">
              <p:oleObj spid="_x0000_s36533" name="Equation" r:id="rId5" imgW="838200" imgH="381000" progId="Equation.DSMT4">
                <p:embed/>
              </p:oleObj>
            </a:graphicData>
          </a:graphic>
        </p:graphicFrame>
        <p:graphicFrame>
          <p:nvGraphicFramePr>
            <p:cNvPr id="1742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022160640"/>
                </p:ext>
              </p:extLst>
            </p:nvPr>
          </p:nvGraphicFramePr>
          <p:xfrm>
            <a:off x="2394" y="2553"/>
            <a:ext cx="2065" cy="240"/>
          </p:xfrm>
          <a:graphic>
            <a:graphicData uri="http://schemas.openxmlformats.org/presentationml/2006/ole">
              <p:oleObj spid="_x0000_s36534" name="Equation" r:id="rId6" imgW="3289300" imgH="393700" progId="Equation.DSMT4">
                <p:embed/>
              </p:oleObj>
            </a:graphicData>
          </a:graphic>
        </p:graphicFrame>
      </p:grp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2509806" y="4459338"/>
            <a:ext cx="60345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一定线性相关，因此</a:t>
            </a:r>
            <a:r>
              <a:rPr kumimoji="0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成立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7439" name="Group 31"/>
          <p:cNvGrpSpPr>
            <a:grpSpLocks/>
          </p:cNvGrpSpPr>
          <p:nvPr/>
        </p:nvGrpSpPr>
        <p:grpSpPr bwMode="auto">
          <a:xfrm>
            <a:off x="1244602" y="5100522"/>
            <a:ext cx="6846886" cy="584201"/>
            <a:chOff x="703" y="3409"/>
            <a:chExt cx="4313" cy="368"/>
          </a:xfrm>
        </p:grpSpPr>
        <p:sp>
          <p:nvSpPr>
            <p:cNvPr id="17434" name="Rectangle 26"/>
            <p:cNvSpPr>
              <a:spLocks noChangeArrowheads="1"/>
            </p:cNvSpPr>
            <p:nvPr/>
          </p:nvSpPr>
          <p:spPr bwMode="auto">
            <a:xfrm>
              <a:off x="703" y="3409"/>
              <a:ext cx="303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           时，作向量   </a:t>
              </a:r>
            </a:p>
          </p:txBody>
        </p:sp>
        <p:graphicFrame>
          <p:nvGraphicFramePr>
            <p:cNvPr id="17435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124579579"/>
                </p:ext>
              </p:extLst>
            </p:nvPr>
          </p:nvGraphicFramePr>
          <p:xfrm>
            <a:off x="1092" y="3476"/>
            <a:ext cx="528" cy="240"/>
          </p:xfrm>
          <a:graphic>
            <a:graphicData uri="http://schemas.openxmlformats.org/presentationml/2006/ole">
              <p:oleObj spid="_x0000_s36535" name="Equation" r:id="rId7" imgW="838200" imgH="381000" progId="Equation.DSMT4">
                <p:embed/>
              </p:oleObj>
            </a:graphicData>
          </a:graphic>
        </p:graphicFrame>
        <p:graphicFrame>
          <p:nvGraphicFramePr>
            <p:cNvPr id="17436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94013139"/>
                </p:ext>
              </p:extLst>
            </p:nvPr>
          </p:nvGraphicFramePr>
          <p:xfrm>
            <a:off x="3072" y="3469"/>
            <a:ext cx="1944" cy="248"/>
          </p:xfrm>
          <a:graphic>
            <a:graphicData uri="http://schemas.openxmlformats.org/presentationml/2006/ole">
              <p:oleObj spid="_x0000_s36536" name="Equation" r:id="rId8" imgW="3086100" imgH="393700" progId="Equation.DSMT4">
                <p:embed/>
              </p:oleObj>
            </a:graphicData>
          </a:graphic>
        </p:graphicFrame>
      </p:grp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449263" y="960165"/>
            <a:ext cx="82946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0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kumimoji="0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柯西</a:t>
            </a:r>
            <a:r>
              <a:rPr kumimoji="0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kumimoji="0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施瓦茨</a:t>
            </a:r>
            <a:r>
              <a:rPr kumimoji="0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(Cauchy-Schwarz)</a:t>
            </a:r>
            <a:r>
              <a:rPr kumimoji="0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不等式</a:t>
            </a:r>
            <a:endParaRPr kumimoji="0"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40117054"/>
              </p:ext>
            </p:extLst>
          </p:nvPr>
        </p:nvGraphicFramePr>
        <p:xfrm>
          <a:off x="3015457" y="2440614"/>
          <a:ext cx="3162300" cy="469900"/>
        </p:xfrm>
        <a:graphic>
          <a:graphicData uri="http://schemas.openxmlformats.org/presentationml/2006/ole">
            <p:oleObj spid="_x0000_s36537" name="Equation" r:id="rId9" imgW="3162300" imgH="469900" progId="Equation.DSMT4">
              <p:embed/>
            </p:oleObj>
          </a:graphicData>
        </a:graphic>
      </p:graphicFrame>
      <p:sp>
        <p:nvSpPr>
          <p:cNvPr id="36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三、内积的性质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60657301"/>
              </p:ext>
            </p:extLst>
          </p:nvPr>
        </p:nvGraphicFramePr>
        <p:xfrm>
          <a:off x="1928794" y="4578350"/>
          <a:ext cx="571500" cy="368300"/>
        </p:xfrm>
        <a:graphic>
          <a:graphicData uri="http://schemas.openxmlformats.org/presentationml/2006/ole">
            <p:oleObj spid="_x0000_s36538" name="Equation" r:id="rId10" imgW="571500" imgH="3683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94142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57" name="Group 25"/>
          <p:cNvGrpSpPr>
            <a:grpSpLocks/>
          </p:cNvGrpSpPr>
          <p:nvPr/>
        </p:nvGrpSpPr>
        <p:grpSpPr bwMode="auto">
          <a:xfrm>
            <a:off x="500034" y="1102690"/>
            <a:ext cx="7777162" cy="519113"/>
            <a:chOff x="431" y="210"/>
            <a:chExt cx="4899" cy="327"/>
          </a:xfrm>
        </p:grpSpPr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431" y="210"/>
              <a:ext cx="48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sz="2800" dirty="0"/>
                <a:t>由内积的正定性，对            ，皆有 </a:t>
              </a:r>
            </a:p>
          </p:txBody>
        </p:sp>
        <p:graphicFrame>
          <p:nvGraphicFramePr>
            <p:cNvPr id="1844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678838818"/>
                </p:ext>
              </p:extLst>
            </p:nvPr>
          </p:nvGraphicFramePr>
          <p:xfrm>
            <a:off x="2520" y="298"/>
            <a:ext cx="648" cy="192"/>
          </p:xfrm>
          <a:graphic>
            <a:graphicData uri="http://schemas.openxmlformats.org/presentationml/2006/ole">
              <p:oleObj spid="_x0000_s37439" name="Equation" r:id="rId3" imgW="1028254" imgH="304668" progId="Equation.DSMT4">
                <p:embed/>
              </p:oleObj>
            </a:graphicData>
          </a:graphic>
        </p:graphicFrame>
      </p:grpSp>
      <p:graphicFrame>
        <p:nvGraphicFramePr>
          <p:cNvPr id="184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1770412"/>
              </p:ext>
            </p:extLst>
          </p:nvPr>
        </p:nvGraphicFramePr>
        <p:xfrm>
          <a:off x="638142" y="1785977"/>
          <a:ext cx="3454400" cy="393700"/>
        </p:xfrm>
        <a:graphic>
          <a:graphicData uri="http://schemas.openxmlformats.org/presentationml/2006/ole">
            <p:oleObj spid="_x0000_s37440" name="Equation" r:id="rId4" imgW="3454400" imgH="393700" progId="Equation.DSMT4">
              <p:embed/>
            </p:oleObj>
          </a:graphicData>
        </a:graphic>
      </p:graphicFrame>
      <p:grpSp>
        <p:nvGrpSpPr>
          <p:cNvPr id="18458" name="Group 26"/>
          <p:cNvGrpSpPr>
            <a:grpSpLocks/>
          </p:cNvGrpSpPr>
          <p:nvPr/>
        </p:nvGrpSpPr>
        <p:grpSpPr bwMode="auto">
          <a:xfrm>
            <a:off x="1547664" y="2268953"/>
            <a:ext cx="7029450" cy="584201"/>
            <a:chOff x="1066" y="1028"/>
            <a:chExt cx="4428" cy="368"/>
          </a:xfrm>
        </p:grpSpPr>
        <p:graphicFrame>
          <p:nvGraphicFramePr>
            <p:cNvPr id="18448" name="Object 16"/>
            <p:cNvGraphicFramePr>
              <a:graphicFrameLocks noChangeAspect="1"/>
            </p:cNvGraphicFramePr>
            <p:nvPr/>
          </p:nvGraphicFramePr>
          <p:xfrm>
            <a:off x="1066" y="1071"/>
            <a:ext cx="2984" cy="296"/>
          </p:xfrm>
          <a:graphic>
            <a:graphicData uri="http://schemas.openxmlformats.org/presentationml/2006/ole">
              <p:oleObj spid="_x0000_s37441" name="Equation" r:id="rId5" imgW="4737100" imgH="469900" progId="Equation.DSMT4">
                <p:embed/>
              </p:oleObj>
            </a:graphicData>
          </a:graphic>
        </p:graphicFrame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4785" y="1028"/>
              <a:ext cx="70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dirty="0" smtClean="0"/>
                <a:t>（</a:t>
              </a:r>
              <a:r>
                <a:rPr kumimoji="0" lang="en-US" altLang="zh-CN" dirty="0" smtClean="0"/>
                <a:t>3</a:t>
              </a:r>
              <a:r>
                <a:rPr kumimoji="0" lang="zh-CN" altLang="en-US" dirty="0" smtClean="0"/>
                <a:t>） </a:t>
              </a:r>
              <a:endParaRPr kumimoji="0" lang="zh-CN" altLang="en-US" dirty="0"/>
            </a:p>
          </p:txBody>
        </p:sp>
      </p:grpSp>
      <p:graphicFrame>
        <p:nvGraphicFramePr>
          <p:cNvPr id="184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21519321"/>
              </p:ext>
            </p:extLst>
          </p:nvPr>
        </p:nvGraphicFramePr>
        <p:xfrm>
          <a:off x="7176258" y="4143380"/>
          <a:ext cx="1500198" cy="794222"/>
        </p:xfrm>
        <a:graphic>
          <a:graphicData uri="http://schemas.openxmlformats.org/presentationml/2006/ole">
            <p:oleObj spid="_x0000_s37442" name="Equation" r:id="rId6" imgW="1727200" imgH="914400" progId="Equation.DSMT4">
              <p:embed/>
            </p:oleObj>
          </a:graphicData>
        </a:graphic>
      </p:graphicFrame>
      <p:grpSp>
        <p:nvGrpSpPr>
          <p:cNvPr id="18460" name="Group 28"/>
          <p:cNvGrpSpPr>
            <a:grpSpLocks/>
          </p:cNvGrpSpPr>
          <p:nvPr/>
        </p:nvGrpSpPr>
        <p:grpSpPr bwMode="auto">
          <a:xfrm>
            <a:off x="500034" y="3644926"/>
            <a:ext cx="4576763" cy="519112"/>
            <a:chOff x="631" y="1966"/>
            <a:chExt cx="2883" cy="327"/>
          </a:xfrm>
        </p:grpSpPr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631" y="1966"/>
              <a:ext cx="28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sz="2800" dirty="0" smtClean="0"/>
                <a:t>即                                    </a:t>
              </a:r>
              <a:r>
                <a:rPr kumimoji="0" lang="en-US" altLang="zh-CN" sz="2800" dirty="0" smtClean="0"/>
                <a:t>.</a:t>
              </a:r>
              <a:r>
                <a:rPr kumimoji="0" lang="zh-CN" altLang="en-US" sz="2800" dirty="0" smtClean="0"/>
                <a:t>                   </a:t>
              </a:r>
              <a:endParaRPr kumimoji="0" lang="zh-CN" altLang="en-US" dirty="0"/>
            </a:p>
          </p:txBody>
        </p:sp>
        <p:graphicFrame>
          <p:nvGraphicFramePr>
            <p:cNvPr id="18454" name="Object 22"/>
            <p:cNvGraphicFramePr>
              <a:graphicFrameLocks noChangeAspect="1"/>
            </p:cNvGraphicFramePr>
            <p:nvPr/>
          </p:nvGraphicFramePr>
          <p:xfrm>
            <a:off x="1081" y="1966"/>
            <a:ext cx="1992" cy="296"/>
          </p:xfrm>
          <a:graphic>
            <a:graphicData uri="http://schemas.openxmlformats.org/presentationml/2006/ole">
              <p:oleObj spid="_x0000_s37443" name="Equation" r:id="rId7" imgW="3162300" imgH="469900" progId="Equation.DSMT4">
                <p:embed/>
              </p:oleObj>
            </a:graphicData>
          </a:graphic>
        </p:graphicFrame>
      </p:grpSp>
      <p:sp>
        <p:nvSpPr>
          <p:cNvPr id="20" name="WordArt 45"/>
          <p:cNvSpPr>
            <a:spLocks noChangeArrowheads="1" noChangeShapeType="1" noTextEdit="1"/>
          </p:cNvSpPr>
          <p:nvPr/>
        </p:nvSpPr>
        <p:spPr bwMode="auto">
          <a:xfrm>
            <a:off x="-32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三、内积的性质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995702" y="3000371"/>
          <a:ext cx="4000528" cy="500067"/>
        </p:xfrm>
        <a:graphic>
          <a:graphicData uri="http://schemas.openxmlformats.org/presentationml/2006/ole">
            <p:oleObj spid="_x0000_s37444" name="Equation" r:id="rId8" imgW="1981200" imgH="22860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034" y="3000371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由于</a:t>
            </a:r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是任意的，所以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496805" y="4255200"/>
            <a:ext cx="74295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0" lang="zh-CN" altLang="en-US" sz="2800" dirty="0" smtClean="0"/>
              <a:t>进一步，若                                 ，则存在</a:t>
            </a:r>
            <a:endParaRPr kumimoji="0" lang="en-US" altLang="zh-CN" sz="2800" dirty="0" smtClean="0"/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2315711"/>
              </p:ext>
            </p:extLst>
          </p:nvPr>
        </p:nvGraphicFramePr>
        <p:xfrm>
          <a:off x="2397132" y="4221088"/>
          <a:ext cx="3175000" cy="469900"/>
        </p:xfrm>
        <a:graphic>
          <a:graphicData uri="http://schemas.openxmlformats.org/presentationml/2006/ole">
            <p:oleObj spid="_x0000_s37445" name="Equation" r:id="rId9" imgW="3175000" imgH="469900" progId="Equation.DSMT4">
              <p:embed/>
            </p:oleObj>
          </a:graphicData>
        </a:graphic>
      </p:graphicFrame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04828" y="5034626"/>
            <a:ext cx="74295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0" lang="zh-CN" altLang="en-US" sz="2800" dirty="0" smtClean="0"/>
              <a:t>使得（</a:t>
            </a:r>
            <a:r>
              <a:rPr kumimoji="0" lang="en-US" altLang="zh-CN" sz="2800" dirty="0" smtClean="0"/>
              <a:t>3</a:t>
            </a:r>
            <a:r>
              <a:rPr kumimoji="0" lang="zh-CN" altLang="en-US" sz="2800" dirty="0" smtClean="0"/>
              <a:t>）式为</a:t>
            </a:r>
            <a:r>
              <a:rPr kumimoji="0" lang="en-US" altLang="zh-CN" sz="28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zh-CN" altLang="en-US" sz="2800" dirty="0" smtClean="0"/>
              <a:t>，即              </a:t>
            </a:r>
            <a:r>
              <a:rPr kumimoji="0" lang="en-US" altLang="zh-CN" sz="2800" dirty="0" smtClean="0"/>
              <a:t>, </a:t>
            </a:r>
            <a:r>
              <a:rPr kumimoji="0" lang="zh-CN" altLang="en-US" sz="2800" dirty="0" smtClean="0"/>
              <a:t>这时</a:t>
            </a:r>
            <a:endParaRPr kumimoji="0" lang="en-US" altLang="zh-CN" sz="2800" dirty="0" smtClean="0"/>
          </a:p>
        </p:txBody>
      </p:sp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05362294"/>
              </p:ext>
            </p:extLst>
          </p:nvPr>
        </p:nvGraphicFramePr>
        <p:xfrm>
          <a:off x="6215074" y="4843466"/>
          <a:ext cx="2714644" cy="944744"/>
        </p:xfrm>
        <a:graphic>
          <a:graphicData uri="http://schemas.openxmlformats.org/presentationml/2006/ole">
            <p:oleObj spid="_x0000_s37446" name="Equation" r:id="rId10" imgW="2882900" imgH="1003300" progId="Equation.DSMT4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857620" y="5072074"/>
          <a:ext cx="1259095" cy="428628"/>
        </p:xfrm>
        <a:graphic>
          <a:graphicData uri="http://schemas.openxmlformats.org/presentationml/2006/ole">
            <p:oleObj spid="_x0000_s37447" name="Equation" r:id="rId11" imgW="596641" imgH="203112" progId="Equation.DSMT4">
              <p:embed/>
            </p:oleObj>
          </a:graphicData>
        </a:graphic>
      </p:graphicFrame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00034" y="5715017"/>
            <a:ext cx="7561262" cy="523876"/>
            <a:chOff x="567" y="1958"/>
            <a:chExt cx="4763" cy="330"/>
          </a:xfrm>
        </p:grpSpPr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567" y="1958"/>
              <a:ext cx="476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因此       </a:t>
              </a:r>
              <a:r>
                <a:rPr kumimoji="0"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线性相关</a:t>
              </a:r>
              <a:r>
                <a:rPr kumimoji="0"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07899723"/>
                </p:ext>
              </p:extLst>
            </p:nvPr>
          </p:nvGraphicFramePr>
          <p:xfrm>
            <a:off x="1119" y="2033"/>
            <a:ext cx="528" cy="240"/>
          </p:xfrm>
          <a:graphic>
            <a:graphicData uri="http://schemas.openxmlformats.org/presentationml/2006/ole">
              <p:oleObj spid="_x0000_s37448" name="Equation" r:id="rId12" imgW="838200" imgH="381000" progId="Equation.DSMT4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992782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9" name="Group 19"/>
          <p:cNvGrpSpPr>
            <a:grpSpLocks/>
          </p:cNvGrpSpPr>
          <p:nvPr/>
        </p:nvGrpSpPr>
        <p:grpSpPr bwMode="auto">
          <a:xfrm>
            <a:off x="571472" y="1280698"/>
            <a:ext cx="6858003" cy="523874"/>
            <a:chOff x="476" y="255"/>
            <a:chExt cx="4320" cy="330"/>
          </a:xfrm>
        </p:grpSpPr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476" y="255"/>
              <a:ext cx="40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sz="2800" dirty="0" smtClean="0">
                  <a:latin typeface="Times New Roman" pitchFamily="18" charset="0"/>
                  <a:cs typeface="Times New Roman" pitchFamily="18" charset="0"/>
                </a:rPr>
                <a:t>反之，当           </a:t>
              </a:r>
              <a:r>
                <a:rPr kumimoji="0" lang="zh-CN" altLang="en-US" sz="2800" dirty="0">
                  <a:latin typeface="Times New Roman" pitchFamily="18" charset="0"/>
                  <a:cs typeface="Times New Roman" pitchFamily="18" charset="0"/>
                </a:rPr>
                <a:t>线性相关时，不妨设 </a:t>
              </a:r>
            </a:p>
          </p:txBody>
        </p:sp>
        <p:graphicFrame>
          <p:nvGraphicFramePr>
            <p:cNvPr id="2048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73337561"/>
                </p:ext>
              </p:extLst>
            </p:nvPr>
          </p:nvGraphicFramePr>
          <p:xfrm>
            <a:off x="1478" y="330"/>
            <a:ext cx="528" cy="240"/>
          </p:xfrm>
          <a:graphic>
            <a:graphicData uri="http://schemas.openxmlformats.org/presentationml/2006/ole">
              <p:oleObj spid="_x0000_s38542" name="Equation" r:id="rId3" imgW="838200" imgH="381000" progId="Equation.DSMT4">
                <p:embed/>
              </p:oleObj>
            </a:graphicData>
          </a:graphic>
        </p:graphicFrame>
        <p:graphicFrame>
          <p:nvGraphicFramePr>
            <p:cNvPr id="2048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315135261"/>
                </p:ext>
              </p:extLst>
            </p:nvPr>
          </p:nvGraphicFramePr>
          <p:xfrm>
            <a:off x="4100" y="298"/>
            <a:ext cx="696" cy="240"/>
          </p:xfrm>
          <a:graphic>
            <a:graphicData uri="http://schemas.openxmlformats.org/presentationml/2006/ole">
              <p:oleObj spid="_x0000_s38543" name="Equation" r:id="rId4" imgW="1104900" imgH="381000" progId="Equation.DSMT4">
                <p:embed/>
              </p:oleObj>
            </a:graphicData>
          </a:graphic>
        </p:graphicFrame>
      </p:grp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71472" y="1926064"/>
            <a:ext cx="2232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 sz="2800">
                <a:latin typeface="Times New Roman" pitchFamily="18" charset="0"/>
                <a:cs typeface="Times New Roman" pitchFamily="18" charset="0"/>
              </a:rPr>
              <a:t>于是， </a:t>
            </a: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8128647"/>
              </p:ext>
            </p:extLst>
          </p:nvPr>
        </p:nvGraphicFramePr>
        <p:xfrm>
          <a:off x="1723997" y="1854627"/>
          <a:ext cx="5511800" cy="571500"/>
        </p:xfrm>
        <a:graphic>
          <a:graphicData uri="http://schemas.openxmlformats.org/presentationml/2006/ole">
            <p:oleObj spid="_x0000_s38544" name="Equation" r:id="rId5" imgW="5511800" imgH="571500" progId="Equation.DSMT4">
              <p:embed/>
            </p:oleObj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66244368"/>
              </p:ext>
            </p:extLst>
          </p:nvPr>
        </p:nvGraphicFramePr>
        <p:xfrm>
          <a:off x="1795434" y="2718227"/>
          <a:ext cx="3352800" cy="571500"/>
        </p:xfrm>
        <a:graphic>
          <a:graphicData uri="http://schemas.openxmlformats.org/presentationml/2006/ole">
            <p:oleObj spid="_x0000_s38545" name="Equation" r:id="rId6" imgW="3352800" imgH="571500" progId="Equation.DSMT4">
              <p:embed/>
            </p:oleObj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01463217"/>
              </p:ext>
            </p:extLst>
          </p:nvPr>
        </p:nvGraphicFramePr>
        <p:xfrm>
          <a:off x="1174750" y="3581400"/>
          <a:ext cx="2806700" cy="495300"/>
        </p:xfrm>
        <a:graphic>
          <a:graphicData uri="http://schemas.openxmlformats.org/presentationml/2006/ole">
            <p:oleObj spid="_x0000_s38546" name="Equation" r:id="rId7" imgW="2806700" imgH="495300" progId="Equation.DSMT4">
              <p:embed/>
            </p:oleObj>
          </a:graphicData>
        </a:graphic>
      </p:graphicFrame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143372" y="3571876"/>
            <a:ext cx="3743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即</a:t>
            </a:r>
            <a:r>
              <a:rPr kumimoji="0"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800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三、内积的性质</a:t>
            </a:r>
            <a:endParaRPr lang="zh-CN" altLang="en-US" sz="28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86710" y="4500570"/>
            <a:ext cx="100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证毕</a:t>
            </a:r>
          </a:p>
        </p:txBody>
      </p:sp>
      <p:graphicFrame>
        <p:nvGraphicFramePr>
          <p:cNvPr id="24" name="Object 22"/>
          <p:cNvGraphicFramePr>
            <a:graphicFrameLocks noChangeAspect="1"/>
          </p:cNvGraphicFramePr>
          <p:nvPr/>
        </p:nvGraphicFramePr>
        <p:xfrm>
          <a:off x="4708525" y="3571875"/>
          <a:ext cx="3175000" cy="469900"/>
        </p:xfrm>
        <a:graphic>
          <a:graphicData uri="http://schemas.openxmlformats.org/presentationml/2006/ole">
            <p:oleObj spid="_x0000_s38547" name="Equation" r:id="rId8" imgW="3175000" imgH="4699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349825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20491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44962372"/>
              </p:ext>
            </p:extLst>
          </p:nvPr>
        </p:nvGraphicFramePr>
        <p:xfrm>
          <a:off x="1116012" y="2083147"/>
          <a:ext cx="3594100" cy="495300"/>
        </p:xfrm>
        <a:graphic>
          <a:graphicData uri="http://schemas.openxmlformats.org/presentationml/2006/ole">
            <p:oleObj spid="_x0000_s39163" name="Equation" r:id="rId3" imgW="3594100" imgH="495300" progId="Equation.DSMT4">
              <p:embed/>
            </p:oleObj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17980627"/>
              </p:ext>
            </p:extLst>
          </p:nvPr>
        </p:nvGraphicFramePr>
        <p:xfrm>
          <a:off x="1476375" y="4315172"/>
          <a:ext cx="3606800" cy="431800"/>
        </p:xfrm>
        <a:graphic>
          <a:graphicData uri="http://schemas.openxmlformats.org/presentationml/2006/ole">
            <p:oleObj spid="_x0000_s39164" name="Equation" r:id="rId4" imgW="3606800" imgH="431800" progId="Equation.DSMT4">
              <p:embed/>
            </p:oleObj>
          </a:graphicData>
        </a:graphic>
      </p:graphicFrame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160337" y="1024283"/>
            <a:ext cx="9432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柯西－施瓦茨不等式</a:t>
            </a:r>
            <a:r>
              <a:rPr kumimoji="0"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的应用</a:t>
            </a:r>
            <a:endParaRPr kumimoji="0" lang="zh-CN" altLang="en-US" sz="24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6552406" y="1268760"/>
            <a:ext cx="1512888" cy="935038"/>
          </a:xfrm>
          <a:prstGeom prst="cloudCallout">
            <a:avLst>
              <a:gd name="adj1" fmla="val -26810"/>
              <a:gd name="adj2" fmla="val 126569"/>
            </a:avLst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0" lang="zh-CN" altLang="en-US" sz="2000" dirty="0">
                <a:ea typeface="楷体_GB2312" pitchFamily="49" charset="-122"/>
              </a:rPr>
              <a:t>柯西</a:t>
            </a:r>
          </a:p>
          <a:p>
            <a:pPr algn="ctr"/>
            <a:r>
              <a:rPr kumimoji="0" lang="zh-CN" altLang="en-US" sz="2000" dirty="0">
                <a:ea typeface="楷体_GB2312" pitchFamily="49" charset="-122"/>
              </a:rPr>
              <a:t>不等式</a:t>
            </a: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00727999"/>
              </p:ext>
            </p:extLst>
          </p:nvPr>
        </p:nvGraphicFramePr>
        <p:xfrm>
          <a:off x="1331912" y="3162650"/>
          <a:ext cx="5549900" cy="584200"/>
        </p:xfrm>
        <a:graphic>
          <a:graphicData uri="http://schemas.openxmlformats.org/presentationml/2006/ole">
            <p:oleObj spid="_x0000_s39165" name="Equation" r:id="rId5" imgW="5549900" imgH="584200" progId="Equation.DSMT4">
              <p:embed/>
            </p:oleObj>
          </a:graphicData>
        </a:graphic>
      </p:graphicFrame>
      <p:sp>
        <p:nvSpPr>
          <p:cNvPr id="13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三、内积的性质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20831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083237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/>
      <p:bldP spid="225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1114425" y="1341438"/>
          <a:ext cx="6438900" cy="850900"/>
        </p:xfrm>
        <a:graphic>
          <a:graphicData uri="http://schemas.openxmlformats.org/presentationml/2006/ole">
            <p:oleObj spid="_x0000_s40353" name="Equation" r:id="rId3" imgW="6438900" imgH="850900" progId="Equation.DSMT4">
              <p:embed/>
            </p:oleObj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1979613" y="3357563"/>
          <a:ext cx="4406900" cy="698500"/>
        </p:xfrm>
        <a:graphic>
          <a:graphicData uri="http://schemas.openxmlformats.org/presentationml/2006/ole">
            <p:oleObj spid="_x0000_s40354" name="Equation" r:id="rId4" imgW="4406900" imgH="698500" progId="Equation.DSMT4">
              <p:embed/>
            </p:oleObj>
          </a:graphicData>
        </a:graphic>
      </p:graphicFrame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755650" y="4259769"/>
            <a:ext cx="698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 dirty="0"/>
              <a:t>由柯西</a:t>
            </a:r>
            <a:r>
              <a:rPr kumimoji="0" lang="zh-CN" altLang="en-US" dirty="0" smtClean="0"/>
              <a:t>－施瓦茨不等式</a:t>
            </a:r>
            <a:r>
              <a:rPr kumimoji="0" lang="zh-CN" altLang="en-US" dirty="0"/>
              <a:t>有</a:t>
            </a:r>
          </a:p>
        </p:txBody>
      </p:sp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2555875" y="5013325"/>
          <a:ext cx="3987800" cy="495300"/>
        </p:xfrm>
        <a:graphic>
          <a:graphicData uri="http://schemas.openxmlformats.org/presentationml/2006/ole">
            <p:oleObj spid="_x0000_s40355" name="Equation" r:id="rId5" imgW="3987800" imgH="495300" progId="Equation.DSMT4">
              <p:embed/>
            </p:oleObj>
          </a:graphicData>
        </a:graphic>
      </p:graphicFrame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755650" y="5661025"/>
            <a:ext cx="4681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/>
              <a:t>从而得证</a:t>
            </a:r>
            <a:r>
              <a:rPr kumimoji="0" lang="en-US" altLang="zh-CN"/>
              <a:t>.</a:t>
            </a:r>
          </a:p>
        </p:txBody>
      </p: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684213" y="2747964"/>
            <a:ext cx="8208963" cy="584201"/>
            <a:chOff x="431" y="1640"/>
            <a:chExt cx="5171" cy="368"/>
          </a:xfrm>
        </p:grpSpPr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431" y="1640"/>
              <a:ext cx="517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证  </a:t>
              </a:r>
              <a:r>
                <a:rPr kumimoji="0" lang="zh-CN" altLang="en-US" dirty="0" smtClean="0"/>
                <a:t>在             </a:t>
              </a:r>
              <a:r>
                <a:rPr kumimoji="0" lang="zh-CN" altLang="en-US" dirty="0"/>
                <a:t>中，      </a:t>
              </a:r>
              <a:r>
                <a:rPr kumimoji="0" lang="zh-CN" altLang="en-US" dirty="0" smtClean="0"/>
                <a:t>与       的</a:t>
              </a:r>
              <a:r>
                <a:rPr kumimoji="0" lang="zh-CN" altLang="en-US" dirty="0"/>
                <a:t>内积定义为 </a:t>
              </a:r>
            </a:p>
          </p:txBody>
        </p:sp>
        <p:graphicFrame>
          <p:nvGraphicFramePr>
            <p:cNvPr id="2152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250305619"/>
                </p:ext>
              </p:extLst>
            </p:nvPr>
          </p:nvGraphicFramePr>
          <p:xfrm>
            <a:off x="1363" y="1728"/>
            <a:ext cx="656" cy="248"/>
          </p:xfrm>
          <a:graphic>
            <a:graphicData uri="http://schemas.openxmlformats.org/presentationml/2006/ole">
              <p:oleObj spid="_x0000_s40356" name="Equation" r:id="rId6" imgW="1040948" imgH="393529" progId="Equation.DSMT4">
                <p:embed/>
              </p:oleObj>
            </a:graphicData>
          </a:graphic>
        </p:graphicFrame>
        <p:graphicFrame>
          <p:nvGraphicFramePr>
            <p:cNvPr id="2152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059010455"/>
                </p:ext>
              </p:extLst>
            </p:nvPr>
          </p:nvGraphicFramePr>
          <p:xfrm>
            <a:off x="2640" y="1723"/>
            <a:ext cx="1200" cy="248"/>
          </p:xfrm>
          <a:graphic>
            <a:graphicData uri="http://schemas.openxmlformats.org/presentationml/2006/ole">
              <p:oleObj spid="_x0000_s40357" name="Equation" r:id="rId7" imgW="1905000" imgH="393700" progId="Equation.DSMT4">
                <p:embed/>
              </p:oleObj>
            </a:graphicData>
          </a:graphic>
        </p:graphicFrame>
      </p:grp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251520" y="1505278"/>
            <a:ext cx="2016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14350" indent="-514350">
              <a:buFont typeface="+mj-ea"/>
              <a:buAutoNum type="circleNumDbPlain" startAt="2"/>
            </a:pPr>
            <a:r>
              <a:rPr kumimoji="0" lang="en-US" altLang="zh-CN" sz="2800" dirty="0" smtClean="0">
                <a:solidFill>
                  <a:schemeClr val="accent2"/>
                </a:solidFill>
              </a:rPr>
              <a:t> </a:t>
            </a:r>
            <a:endParaRPr kumimoji="0"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16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三、内积的性质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40650" y="5595363"/>
            <a:ext cx="1007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68833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4" grpId="0"/>
      <p:bldP spid="21526" grpId="0"/>
      <p:bldP spid="21529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88215669"/>
              </p:ext>
            </p:extLst>
          </p:nvPr>
        </p:nvGraphicFramePr>
        <p:xfrm>
          <a:off x="2805114" y="2573686"/>
          <a:ext cx="2413000" cy="495300"/>
        </p:xfrm>
        <a:graphic>
          <a:graphicData uri="http://schemas.openxmlformats.org/presentationml/2006/ole">
            <p:oleObj spid="_x0000_s41387" name="Equation" r:id="rId3" imgW="2413000" imgH="495300" progId="Equation.DSMT4">
              <p:embed/>
            </p:oleObj>
          </a:graphicData>
        </a:graphic>
      </p:graphicFrame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717551" y="3153628"/>
            <a:ext cx="20161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kumimoji="0" lang="zh-CN" altLang="en-US" b="0" dirty="0" smtClean="0"/>
              <a:t> </a:t>
            </a:r>
            <a:endParaRPr kumimoji="0" lang="zh-CN" altLang="en-US" b="0" dirty="0"/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67468723"/>
              </p:ext>
            </p:extLst>
          </p:nvPr>
        </p:nvGraphicFramePr>
        <p:xfrm>
          <a:off x="1581151" y="3186459"/>
          <a:ext cx="3530600" cy="571500"/>
        </p:xfrm>
        <a:graphic>
          <a:graphicData uri="http://schemas.openxmlformats.org/presentationml/2006/ole">
            <p:oleObj spid="_x0000_s41388" name="Equation" r:id="rId4" imgW="3530600" imgH="571500" progId="Equation.DSMT4">
              <p:embed/>
            </p:oleObj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29870372"/>
              </p:ext>
            </p:extLst>
          </p:nvPr>
        </p:nvGraphicFramePr>
        <p:xfrm>
          <a:off x="2787664" y="4050059"/>
          <a:ext cx="3784600" cy="393700"/>
        </p:xfrm>
        <a:graphic>
          <a:graphicData uri="http://schemas.openxmlformats.org/presentationml/2006/ole">
            <p:oleObj spid="_x0000_s41389" name="Equation" r:id="rId5" imgW="3784600" imgH="393700" progId="Equation.DSMT4">
              <p:embed/>
            </p:oleObj>
          </a:graphicData>
        </a:graphic>
      </p:graphicFrame>
      <p:graphicFrame>
        <p:nvGraphicFramePr>
          <p:cNvPr id="23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01836755"/>
              </p:ext>
            </p:extLst>
          </p:nvPr>
        </p:nvGraphicFramePr>
        <p:xfrm>
          <a:off x="2792434" y="4769196"/>
          <a:ext cx="4851400" cy="622300"/>
        </p:xfrm>
        <a:graphic>
          <a:graphicData uri="http://schemas.openxmlformats.org/presentationml/2006/ole">
            <p:oleObj spid="_x0000_s41390" name="Equation" r:id="rId6" imgW="4851400" imgH="622300" progId="Equation.DSMT4">
              <p:embed/>
            </p:oleObj>
          </a:graphicData>
        </a:graphic>
      </p:graphicFrame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717551" y="5601553"/>
            <a:ext cx="64087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 dirty="0"/>
              <a:t>两边开方</a:t>
            </a:r>
            <a:r>
              <a:rPr kumimoji="0" lang="zh-CN" altLang="en-US" dirty="0" smtClean="0"/>
              <a:t>，</a:t>
            </a:r>
            <a:r>
              <a:rPr lang="zh-CN" altLang="en-US" dirty="0"/>
              <a:t>得</a:t>
            </a:r>
            <a:r>
              <a:rPr kumimoji="0" lang="zh-CN" altLang="en-US" dirty="0" smtClean="0"/>
              <a:t>证</a:t>
            </a:r>
            <a:r>
              <a:rPr kumimoji="0" lang="en-US" altLang="zh-CN" dirty="0" smtClean="0"/>
              <a:t>.</a:t>
            </a:r>
            <a:endParaRPr kumimoji="0" lang="en-US" altLang="zh-CN" dirty="0"/>
          </a:p>
        </p:txBody>
      </p:sp>
      <p:grpSp>
        <p:nvGrpSpPr>
          <p:cNvPr id="23577" name="Group 25"/>
          <p:cNvGrpSpPr>
            <a:grpSpLocks/>
          </p:cNvGrpSpPr>
          <p:nvPr/>
        </p:nvGrpSpPr>
        <p:grpSpPr bwMode="auto">
          <a:xfrm>
            <a:off x="862014" y="1783109"/>
            <a:ext cx="7272337" cy="519112"/>
            <a:chOff x="567" y="799"/>
            <a:chExt cx="4581" cy="327"/>
          </a:xfrm>
        </p:grpSpPr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567" y="799"/>
              <a:ext cx="4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/>
                <a:t>对欧氏空间中的任意两个向量    　　 有</a:t>
              </a:r>
            </a:p>
          </p:txBody>
        </p:sp>
        <p:graphicFrame>
          <p:nvGraphicFramePr>
            <p:cNvPr id="2357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472353856"/>
                </p:ext>
              </p:extLst>
            </p:nvPr>
          </p:nvGraphicFramePr>
          <p:xfrm>
            <a:off x="3941" y="842"/>
            <a:ext cx="584" cy="240"/>
          </p:xfrm>
          <a:graphic>
            <a:graphicData uri="http://schemas.openxmlformats.org/presentationml/2006/ole">
              <p:oleObj spid="_x0000_s41391" name="Equation" r:id="rId7" imgW="927100" imgH="381000" progId="Equation.DSMT4">
                <p:embed/>
              </p:oleObj>
            </a:graphicData>
          </a:graphic>
        </p:graphicFrame>
      </p:grp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179512" y="1103852"/>
            <a:ext cx="3429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dirty="0" smtClean="0">
                <a:solidFill>
                  <a:schemeClr val="accent2"/>
                </a:solidFill>
              </a:rPr>
              <a:t>5</a:t>
            </a:r>
            <a:r>
              <a:rPr kumimoji="0" lang="zh-CN" altLang="en-US" dirty="0" smtClean="0">
                <a:solidFill>
                  <a:schemeClr val="accent2"/>
                </a:solidFill>
              </a:rPr>
              <a:t>）</a:t>
            </a:r>
            <a:r>
              <a:rPr kumimoji="0" lang="zh-CN" altLang="en-US" dirty="0" smtClean="0">
                <a:solidFill>
                  <a:srgbClr val="FF0000"/>
                </a:solidFill>
              </a:rPr>
              <a:t>三角不等式</a:t>
            </a:r>
            <a:endParaRPr kumimoji="0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三、内积的性质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43834" y="5575788"/>
            <a:ext cx="11766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42424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8" grpId="0"/>
      <p:bldP spid="23572" grpId="0"/>
      <p:bldP spid="23575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4" name="Group 24"/>
          <p:cNvGrpSpPr>
            <a:grpSpLocks/>
          </p:cNvGrpSpPr>
          <p:nvPr/>
        </p:nvGrpSpPr>
        <p:grpSpPr bwMode="auto">
          <a:xfrm>
            <a:off x="791745" y="1484784"/>
            <a:ext cx="6480175" cy="584201"/>
            <a:chOff x="476" y="1071"/>
            <a:chExt cx="4082" cy="368"/>
          </a:xfrm>
        </p:grpSpPr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476" y="1071"/>
              <a:ext cx="408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en-US" altLang="zh-CN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0" lang="zh-CN" altLang="en-US">
                  <a:latin typeface="Times New Roman" pitchFamily="18" charset="0"/>
                  <a:cs typeface="Times New Roman" pitchFamily="18" charset="0"/>
                </a:rPr>
                <a:t>）在  </a:t>
              </a:r>
              <a:r>
                <a:rPr kumimoji="0" lang="en-US" altLang="zh-CN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kumimoji="0" lang="zh-CN" altLang="en-US">
                  <a:latin typeface="Times New Roman" pitchFamily="18" charset="0"/>
                  <a:cs typeface="Times New Roman" pitchFamily="18" charset="0"/>
                </a:rPr>
                <a:t>中向量   与    的夹角</a:t>
              </a:r>
              <a:r>
                <a:rPr kumimoji="0" lang="en-US" altLang="zh-CN" b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1537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350826891"/>
                </p:ext>
              </p:extLst>
            </p:nvPr>
          </p:nvGraphicFramePr>
          <p:xfrm>
            <a:off x="1215" y="1114"/>
            <a:ext cx="264" cy="240"/>
          </p:xfrm>
          <a:graphic>
            <a:graphicData uri="http://schemas.openxmlformats.org/presentationml/2006/ole">
              <p:oleObj spid="_x0000_s19081" name="Equation" r:id="rId3" imgW="418918" imgH="380835" progId="Equation.DSMT4">
                <p:embed/>
              </p:oleObj>
            </a:graphicData>
          </a:graphic>
        </p:graphicFrame>
        <p:graphicFrame>
          <p:nvGraphicFramePr>
            <p:cNvPr id="1537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58740288"/>
                </p:ext>
              </p:extLst>
            </p:nvPr>
          </p:nvGraphicFramePr>
          <p:xfrm>
            <a:off x="2294" y="1179"/>
            <a:ext cx="176" cy="152"/>
          </p:xfrm>
          <a:graphic>
            <a:graphicData uri="http://schemas.openxmlformats.org/presentationml/2006/ole">
              <p:oleObj spid="_x0000_s19082" name="Equation" r:id="rId4" imgW="279279" imgH="241195" progId="Equation.DSMT4">
                <p:embed/>
              </p:oleObj>
            </a:graphicData>
          </a:graphic>
        </p:graphicFrame>
        <p:graphicFrame>
          <p:nvGraphicFramePr>
            <p:cNvPr id="1537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09031269"/>
                </p:ext>
              </p:extLst>
            </p:nvPr>
          </p:nvGraphicFramePr>
          <p:xfrm>
            <a:off x="2743" y="1135"/>
            <a:ext cx="184" cy="240"/>
          </p:xfrm>
          <a:graphic>
            <a:graphicData uri="http://schemas.openxmlformats.org/presentationml/2006/ole">
              <p:oleObj spid="_x0000_s19083" name="Equation" r:id="rId5" imgW="291973" imgH="380835" progId="Equation.DSMT4">
                <p:embed/>
              </p:oleObj>
            </a:graphicData>
          </a:graphic>
        </p:graphicFrame>
      </p:grp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827088" y="3163565"/>
            <a:ext cx="8316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zh-CN" altLang="en-US" dirty="0">
                <a:latin typeface="Times New Roman" pitchFamily="18" charset="0"/>
                <a:cs typeface="Times New Roman" pitchFamily="18" charset="0"/>
              </a:rPr>
              <a:t>）在一般欧氏空间中推广（</a:t>
            </a:r>
            <a:r>
              <a:rPr kumimoji="0" lang="en-US" altLang="zh-CN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0" lang="zh-CN" altLang="en-US" dirty="0">
                <a:latin typeface="Times New Roman" pitchFamily="18" charset="0"/>
                <a:cs typeface="Times New Roman" pitchFamily="18" charset="0"/>
              </a:rPr>
              <a:t>）的形式</a:t>
            </a:r>
            <a:r>
              <a:rPr kumimoji="0"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kumimoji="0"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385" name="Group 25"/>
          <p:cNvGrpSpPr>
            <a:grpSpLocks/>
          </p:cNvGrpSpPr>
          <p:nvPr/>
        </p:nvGrpSpPr>
        <p:grpSpPr bwMode="auto">
          <a:xfrm>
            <a:off x="2268538" y="2116896"/>
            <a:ext cx="7416800" cy="952500"/>
            <a:chOff x="1429" y="1480"/>
            <a:chExt cx="4672" cy="600"/>
          </a:xfrm>
        </p:grpSpPr>
        <p:graphicFrame>
          <p:nvGraphicFramePr>
            <p:cNvPr id="15373" name="Object 13"/>
            <p:cNvGraphicFramePr>
              <a:graphicFrameLocks noChangeAspect="1"/>
            </p:cNvGraphicFramePr>
            <p:nvPr/>
          </p:nvGraphicFramePr>
          <p:xfrm>
            <a:off x="1429" y="1480"/>
            <a:ext cx="2128" cy="600"/>
          </p:xfrm>
          <a:graphic>
            <a:graphicData uri="http://schemas.openxmlformats.org/presentationml/2006/ole">
              <p:oleObj spid="_x0000_s19084" name="Equation" r:id="rId6" imgW="3378200" imgH="952500" progId="Equation.DSMT4">
                <p:embed/>
              </p:oleObj>
            </a:graphicData>
          </a:graphic>
        </p:graphicFrame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4921" y="1570"/>
              <a:ext cx="118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0" lang="en-US" altLang="zh-CN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kumimoji="0" lang="zh-CN" altLang="en-US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0" lang="zh-CN" altLang="en-US" b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16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四、欧氏空间中向量的夹角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69081" y="762000"/>
            <a:ext cx="617512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32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 </a:t>
            </a:r>
            <a:r>
              <a:rPr kumimoji="0" lang="zh-CN" altLang="en-US" sz="32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欧氏空间中两非零向量的夹角</a:t>
            </a:r>
            <a:endParaRPr kumimoji="0" lang="zh-CN" altLang="en-US" sz="2400" dirty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18" name="Group 36"/>
          <p:cNvGrpSpPr>
            <a:grpSpLocks/>
          </p:cNvGrpSpPr>
          <p:nvPr/>
        </p:nvGrpSpPr>
        <p:grpSpPr bwMode="auto">
          <a:xfrm>
            <a:off x="1757363" y="3922207"/>
            <a:ext cx="7927975" cy="584199"/>
            <a:chOff x="1429" y="733"/>
            <a:chExt cx="4994" cy="368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1429" y="733"/>
              <a:ext cx="499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dirty="0">
                  <a:latin typeface="Times New Roman" pitchFamily="18" charset="0"/>
                  <a:cs typeface="Times New Roman" pitchFamily="18" charset="0"/>
                </a:rPr>
                <a:t>设</a:t>
              </a:r>
              <a:r>
                <a:rPr kumimoji="0" lang="en-US" altLang="zh-CN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0" lang="zh-CN" altLang="en-US" dirty="0">
                  <a:latin typeface="Times New Roman" pitchFamily="18" charset="0"/>
                  <a:cs typeface="Times New Roman" pitchFamily="18" charset="0"/>
                </a:rPr>
                <a:t>为欧氏空间，        为</a:t>
              </a:r>
              <a:r>
                <a:rPr kumimoji="0" lang="en-US" altLang="zh-CN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0" lang="zh-CN" altLang="en-US" dirty="0">
                  <a:latin typeface="Times New Roman" pitchFamily="18" charset="0"/>
                  <a:cs typeface="Times New Roman" pitchFamily="18" charset="0"/>
                </a:rPr>
                <a:t>中任意两非零</a:t>
              </a:r>
            </a:p>
          </p:txBody>
        </p:sp>
        <p:graphicFrame>
          <p:nvGraphicFramePr>
            <p:cNvPr id="2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744405958"/>
                </p:ext>
              </p:extLst>
            </p:nvPr>
          </p:nvGraphicFramePr>
          <p:xfrm>
            <a:off x="3400" y="797"/>
            <a:ext cx="528" cy="240"/>
          </p:xfrm>
          <a:graphic>
            <a:graphicData uri="http://schemas.openxmlformats.org/presentationml/2006/ole">
              <p:oleObj spid="_x0000_s19085" name="Equation" r:id="rId7" imgW="838200" imgH="381000" progId="Equation.DSMT4">
                <p:embed/>
              </p:oleObj>
            </a:graphicData>
          </a:graphic>
        </p:graphicFrame>
      </p:grpSp>
      <p:grpSp>
        <p:nvGrpSpPr>
          <p:cNvPr id="21" name="Group 35"/>
          <p:cNvGrpSpPr>
            <a:grpSpLocks/>
          </p:cNvGrpSpPr>
          <p:nvPr/>
        </p:nvGrpSpPr>
        <p:grpSpPr bwMode="auto">
          <a:xfrm>
            <a:off x="369888" y="4550063"/>
            <a:ext cx="5327650" cy="584199"/>
            <a:chOff x="431" y="1253"/>
            <a:chExt cx="3356" cy="368"/>
          </a:xfrm>
        </p:grpSpPr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431" y="1253"/>
              <a:ext cx="3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dirty="0">
                  <a:latin typeface="Times New Roman" pitchFamily="18" charset="0"/>
                  <a:cs typeface="Times New Roman" pitchFamily="18" charset="0"/>
                </a:rPr>
                <a:t>向量，         的</a:t>
              </a:r>
              <a:r>
                <a:rPr kumimoji="0" lang="zh-CN" altLang="en-US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夹角</a:t>
              </a:r>
              <a:r>
                <a:rPr kumimoji="0" lang="zh-CN" altLang="en-US" dirty="0">
                  <a:latin typeface="Times New Roman" pitchFamily="18" charset="0"/>
                  <a:cs typeface="Times New Roman" pitchFamily="18" charset="0"/>
                </a:rPr>
                <a:t>定义为 </a:t>
              </a:r>
            </a:p>
          </p:txBody>
        </p:sp>
        <p:graphicFrame>
          <p:nvGraphicFramePr>
            <p:cNvPr id="2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752552451"/>
                </p:ext>
              </p:extLst>
            </p:nvPr>
          </p:nvGraphicFramePr>
          <p:xfrm>
            <a:off x="1230" y="1322"/>
            <a:ext cx="528" cy="240"/>
          </p:xfrm>
          <a:graphic>
            <a:graphicData uri="http://schemas.openxmlformats.org/presentationml/2006/ole">
              <p:oleObj spid="_x0000_s19086" name="Equation" r:id="rId8" imgW="838200" imgH="381000" progId="Equation.DSMT4">
                <p:embed/>
              </p:oleObj>
            </a:graphicData>
          </a:graphic>
        </p:graphicFrame>
      </p:grp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88938" y="3882520"/>
            <a:ext cx="1114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320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定义</a:t>
            </a:r>
            <a:r>
              <a:rPr kumimoji="0" lang="en-US" altLang="zh-CN" sz="3200" dirty="0" smtClean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endParaRPr kumimoji="0" lang="zh-CN" altLang="en-US" sz="3200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08102545"/>
              </p:ext>
            </p:extLst>
          </p:nvPr>
        </p:nvGraphicFramePr>
        <p:xfrm>
          <a:off x="1503363" y="5181600"/>
          <a:ext cx="3962400" cy="952500"/>
        </p:xfrm>
        <a:graphic>
          <a:graphicData uri="http://schemas.openxmlformats.org/presentationml/2006/ole">
            <p:oleObj spid="_x0000_s19087" name="Equation" r:id="rId9" imgW="3962400" imgH="952500" progId="Equation.DSMT4">
              <p:embed/>
            </p:oleObj>
          </a:graphicData>
        </a:graphic>
      </p:graphicFrame>
      <p:graphicFrame>
        <p:nvGraphicFramePr>
          <p:cNvPr id="26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84836122"/>
              </p:ext>
            </p:extLst>
          </p:nvPr>
        </p:nvGraphicFramePr>
        <p:xfrm>
          <a:off x="5659437" y="5410200"/>
          <a:ext cx="2565400" cy="495300"/>
        </p:xfrm>
        <a:graphic>
          <a:graphicData uri="http://schemas.openxmlformats.org/presentationml/2006/ole">
            <p:oleObj spid="_x0000_s19088" name="Equation" r:id="rId10" imgW="2565400" imgH="4953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06093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5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1479311" y="1955884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2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026346" y="1901442"/>
            <a:ext cx="4318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内积与欧氏空间的定义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1479311" y="2643271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3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615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FF00"/>
                </a:solidFill>
                <a:ea typeface="华文行楷" pitchFamily="2" charset="-122"/>
              </a:rPr>
              <a:t>第一节 内积与欧氏空间</a:t>
            </a:r>
            <a:endParaRPr lang="zh-CN" altLang="en-US" sz="3600" dirty="0">
              <a:solidFill>
                <a:srgbClr val="FFFF00"/>
              </a:solidFill>
              <a:ea typeface="华文行楷" pitchFamily="2" charset="-122"/>
            </a:endParaRP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2026346" y="2598750"/>
            <a:ext cx="4156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内积的性质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1470579" y="331921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4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2038223" y="3273508"/>
            <a:ext cx="4156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欧氏空间中向量的夹角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Oval 6"/>
          <p:cNvSpPr>
            <a:spLocks noChangeAspect="1" noChangeArrowheads="1"/>
          </p:cNvSpPr>
          <p:nvPr/>
        </p:nvSpPr>
        <p:spPr bwMode="auto">
          <a:xfrm>
            <a:off x="1470579" y="39247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5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038223" y="3878990"/>
            <a:ext cx="59715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n</a:t>
            </a: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维欧氏空间中内积的矩阵表示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  <p:sp>
        <p:nvSpPr>
          <p:cNvPr id="21" name="Oval 4"/>
          <p:cNvSpPr>
            <a:spLocks noChangeAspect="1" noChangeArrowheads="1"/>
          </p:cNvSpPr>
          <p:nvPr/>
        </p:nvSpPr>
        <p:spPr bwMode="auto">
          <a:xfrm>
            <a:off x="1470579" y="1268497"/>
            <a:ext cx="414337" cy="4143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</a:t>
            </a:r>
            <a:endParaRPr lang="en-US" altLang="zh-CN" sz="2000" b="1" dirty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038223" y="1237545"/>
            <a:ext cx="5932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概念</a:t>
            </a:r>
            <a:r>
              <a:rPr lang="zh-CN" altLang="en-US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的引入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aramond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5860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74676" y="3944744"/>
            <a:ext cx="71278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① </a:t>
            </a:r>
            <a:r>
              <a:rPr kumimoji="0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零向量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与任意向量正交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.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09564" y="3278191"/>
            <a:ext cx="98667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32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注：</a:t>
            </a:r>
          </a:p>
        </p:txBody>
      </p:sp>
      <p:grpSp>
        <p:nvGrpSpPr>
          <p:cNvPr id="30738" name="Group 18"/>
          <p:cNvGrpSpPr>
            <a:grpSpLocks/>
          </p:cNvGrpSpPr>
          <p:nvPr/>
        </p:nvGrpSpPr>
        <p:grpSpPr bwMode="auto">
          <a:xfrm>
            <a:off x="574676" y="4637216"/>
            <a:ext cx="7885983" cy="838200"/>
            <a:chOff x="521" y="1133"/>
            <a:chExt cx="4776" cy="528"/>
          </a:xfrm>
        </p:grpSpPr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521" y="1232"/>
              <a:ext cx="47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②                     </a:t>
              </a:r>
              <a:r>
                <a:rPr kumimoji="0"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即           </a:t>
              </a:r>
              <a:r>
                <a:rPr kumimoji="0"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itchFamily="18" charset="0"/>
                </a:rPr>
                <a:t>.</a:t>
              </a:r>
              <a:endPara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3073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188717418"/>
                </p:ext>
              </p:extLst>
            </p:nvPr>
          </p:nvGraphicFramePr>
          <p:xfrm>
            <a:off x="958" y="1133"/>
            <a:ext cx="2312" cy="528"/>
          </p:xfrm>
          <a:graphic>
            <a:graphicData uri="http://schemas.openxmlformats.org/presentationml/2006/ole">
              <p:oleObj spid="_x0000_s27200" name="Equation" r:id="rId3" imgW="3670300" imgH="838200" progId="Equation.DSMT4">
                <p:embed/>
              </p:oleObj>
            </a:graphicData>
          </a:graphic>
        </p:graphicFrame>
        <p:graphicFrame>
          <p:nvGraphicFramePr>
            <p:cNvPr id="3073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993510698"/>
                </p:ext>
              </p:extLst>
            </p:nvPr>
          </p:nvGraphicFramePr>
          <p:xfrm>
            <a:off x="3751" y="1296"/>
            <a:ext cx="1232" cy="240"/>
          </p:xfrm>
          <a:graphic>
            <a:graphicData uri="http://schemas.openxmlformats.org/presentationml/2006/ole">
              <p:oleObj spid="_x0000_s27201" name="Equation" r:id="rId4" imgW="1955800" imgH="381000" progId="Equation.DSMT4">
                <p:embed/>
              </p:oleObj>
            </a:graphicData>
          </a:graphic>
        </p:graphicFrame>
        <p:sp>
          <p:nvSpPr>
            <p:cNvPr id="30737" name="AutoShape 17"/>
            <p:cNvSpPr>
              <a:spLocks noChangeArrowheads="1"/>
            </p:cNvSpPr>
            <p:nvPr/>
          </p:nvSpPr>
          <p:spPr bwMode="auto">
            <a:xfrm>
              <a:off x="1632" y="1333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750" name="Group 30"/>
          <p:cNvGrpSpPr>
            <a:grpSpLocks/>
          </p:cNvGrpSpPr>
          <p:nvPr/>
        </p:nvGrpSpPr>
        <p:grpSpPr bwMode="auto">
          <a:xfrm>
            <a:off x="1395412" y="1523997"/>
            <a:ext cx="7777163" cy="584199"/>
            <a:chOff x="1247" y="2478"/>
            <a:chExt cx="4899" cy="368"/>
          </a:xfrm>
        </p:grpSpPr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1247" y="2478"/>
              <a:ext cx="489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dirty="0">
                  <a:latin typeface="Times New Roman" pitchFamily="18" charset="0"/>
                  <a:cs typeface="Times New Roman" pitchFamily="18" charset="0"/>
                </a:rPr>
                <a:t>设          为欧氏空间中两个向量，若内积</a:t>
              </a:r>
              <a:r>
                <a:rPr kumimoji="0" lang="zh-CN" altLang="en-US" b="0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3075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12193982"/>
                </p:ext>
              </p:extLst>
            </p:nvPr>
          </p:nvGraphicFramePr>
          <p:xfrm>
            <a:off x="1586" y="2544"/>
            <a:ext cx="528" cy="240"/>
          </p:xfrm>
          <a:graphic>
            <a:graphicData uri="http://schemas.openxmlformats.org/presentationml/2006/ole">
              <p:oleObj spid="_x0000_s27202" name="Equation" r:id="rId5" imgW="838200" imgH="381000" progId="Equation.DSMT4">
                <p:embed/>
              </p:oleObj>
            </a:graphicData>
          </a:graphic>
        </p:graphicFrame>
      </p:grpSp>
      <p:graphicFrame>
        <p:nvGraphicFramePr>
          <p:cNvPr id="3075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18781480"/>
              </p:ext>
            </p:extLst>
          </p:nvPr>
        </p:nvGraphicFramePr>
        <p:xfrm>
          <a:off x="3748882" y="2147882"/>
          <a:ext cx="1498600" cy="495300"/>
        </p:xfrm>
        <a:graphic>
          <a:graphicData uri="http://schemas.openxmlformats.org/presentationml/2006/ole">
            <p:oleObj spid="_x0000_s27203" name="Equation" r:id="rId6" imgW="1497950" imgH="495085" progId="Equation.DSMT4">
              <p:embed/>
            </p:oleObj>
          </a:graphicData>
        </a:graphic>
      </p:graphicFrame>
      <p:grpSp>
        <p:nvGrpSpPr>
          <p:cNvPr id="30754" name="Group 34"/>
          <p:cNvGrpSpPr>
            <a:grpSpLocks/>
          </p:cNvGrpSpPr>
          <p:nvPr/>
        </p:nvGrpSpPr>
        <p:grpSpPr bwMode="auto">
          <a:xfrm>
            <a:off x="574676" y="2660647"/>
            <a:ext cx="8340724" cy="584199"/>
            <a:chOff x="521" y="3339"/>
            <a:chExt cx="4582" cy="368"/>
          </a:xfrm>
        </p:grpSpPr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521" y="3339"/>
              <a:ext cx="458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dirty="0">
                  <a:latin typeface="Times New Roman" pitchFamily="18" charset="0"/>
                  <a:cs typeface="Times New Roman" pitchFamily="18" charset="0"/>
                </a:rPr>
                <a:t>则称    与    </a:t>
              </a:r>
              <a:r>
                <a:rPr kumimoji="0" lang="zh-CN" altLang="en-US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正交</a:t>
              </a:r>
              <a:r>
                <a:rPr kumimoji="0" lang="zh-CN" altLang="en-US" dirty="0">
                  <a:latin typeface="Times New Roman" pitchFamily="18" charset="0"/>
                  <a:cs typeface="Times New Roman" pitchFamily="18" charset="0"/>
                </a:rPr>
                <a:t>或</a:t>
              </a:r>
              <a:r>
                <a:rPr kumimoji="0" lang="zh-CN" altLang="en-US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互相垂直</a:t>
              </a:r>
              <a:r>
                <a:rPr kumimoji="0" lang="zh-CN" altLang="en-US" dirty="0">
                  <a:latin typeface="Times New Roman" pitchFamily="18" charset="0"/>
                  <a:cs typeface="Times New Roman" pitchFamily="18" charset="0"/>
                </a:rPr>
                <a:t>，记作</a:t>
              </a:r>
              <a:r>
                <a:rPr kumimoji="0" lang="zh-CN" altLang="en-US" b="0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30756" name="Object 36"/>
            <p:cNvGraphicFramePr>
              <a:graphicFrameLocks noChangeAspect="1"/>
            </p:cNvGraphicFramePr>
            <p:nvPr/>
          </p:nvGraphicFramePr>
          <p:xfrm>
            <a:off x="1065" y="3440"/>
            <a:ext cx="176" cy="152"/>
          </p:xfrm>
          <a:graphic>
            <a:graphicData uri="http://schemas.openxmlformats.org/presentationml/2006/ole">
              <p:oleObj spid="_x0000_s27204" name="Equation" r:id="rId7" imgW="279279" imgH="241195" progId="Equation.DSMT4">
                <p:embed/>
              </p:oleObj>
            </a:graphicData>
          </a:graphic>
        </p:graphicFrame>
        <p:graphicFrame>
          <p:nvGraphicFramePr>
            <p:cNvPr id="30757" name="Object 37"/>
            <p:cNvGraphicFramePr>
              <a:graphicFrameLocks noChangeAspect="1"/>
            </p:cNvGraphicFramePr>
            <p:nvPr/>
          </p:nvGraphicFramePr>
          <p:xfrm>
            <a:off x="1474" y="3394"/>
            <a:ext cx="184" cy="240"/>
          </p:xfrm>
          <a:graphic>
            <a:graphicData uri="http://schemas.openxmlformats.org/presentationml/2006/ole">
              <p:oleObj spid="_x0000_s27205" name="Equation" r:id="rId8" imgW="291973" imgH="380835" progId="Equation.DSMT4">
                <p:embed/>
              </p:oleObj>
            </a:graphicData>
          </a:graphic>
        </p:graphicFrame>
        <p:graphicFrame>
          <p:nvGraphicFramePr>
            <p:cNvPr id="30758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494387462"/>
                </p:ext>
              </p:extLst>
            </p:nvPr>
          </p:nvGraphicFramePr>
          <p:xfrm>
            <a:off x="3983" y="3415"/>
            <a:ext cx="664" cy="248"/>
          </p:xfrm>
          <a:graphic>
            <a:graphicData uri="http://schemas.openxmlformats.org/presentationml/2006/ole">
              <p:oleObj spid="_x0000_s27206" name="Equation" r:id="rId9" imgW="1054100" imgH="393700" progId="Equation.DSMT4">
                <p:embed/>
              </p:oleObj>
            </a:graphicData>
          </a:graphic>
        </p:graphicFrame>
      </p:grp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339925" y="1500192"/>
            <a:ext cx="1002549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320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定义</a:t>
            </a:r>
            <a:endParaRPr kumimoji="0" lang="zh-CN" altLang="en-US" sz="3200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8100" y="769938"/>
            <a:ext cx="9432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 </a:t>
            </a:r>
            <a:r>
              <a:rPr kumimoji="0" lang="zh-CN" altLang="en-US" sz="32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正交向量</a:t>
            </a:r>
            <a:endParaRPr kumimoji="0" lang="zh-CN" altLang="en-US" sz="2400" dirty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0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四、欧氏空间中向量的夹角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8632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/>
      <p:bldP spid="30736" grpId="0"/>
      <p:bldP spid="307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357158" y="928670"/>
            <a:ext cx="7704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 </a:t>
            </a:r>
            <a:r>
              <a:rPr kumimoji="0" lang="zh-CN" altLang="en-US" sz="32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勾股定理</a:t>
            </a:r>
            <a:endParaRPr kumimoji="0" lang="zh-CN" altLang="en-US" sz="2400" dirty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94229" name="Group 21"/>
          <p:cNvGrpSpPr>
            <a:grpSpLocks/>
          </p:cNvGrpSpPr>
          <p:nvPr/>
        </p:nvGrpSpPr>
        <p:grpSpPr bwMode="auto">
          <a:xfrm>
            <a:off x="288131" y="1687095"/>
            <a:ext cx="5256212" cy="584199"/>
            <a:chOff x="567" y="778"/>
            <a:chExt cx="3311" cy="368"/>
          </a:xfrm>
        </p:grpSpPr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567" y="778"/>
              <a:ext cx="33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dirty="0">
                  <a:latin typeface="Times New Roman" pitchFamily="18" charset="0"/>
                  <a:cs typeface="Times New Roman" pitchFamily="18" charset="0"/>
                </a:rPr>
                <a:t>　设</a:t>
              </a:r>
              <a:r>
                <a:rPr kumimoji="0" lang="en-US" altLang="zh-CN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0" lang="zh-CN" altLang="en-US" dirty="0">
                  <a:latin typeface="Times New Roman" pitchFamily="18" charset="0"/>
                  <a:cs typeface="Times New Roman" pitchFamily="18" charset="0"/>
                </a:rPr>
                <a:t>为欧氏空间，</a:t>
              </a:r>
            </a:p>
          </p:txBody>
        </p:sp>
        <p:graphicFrame>
          <p:nvGraphicFramePr>
            <p:cNvPr id="94215" name="Object 7"/>
            <p:cNvGraphicFramePr>
              <a:graphicFrameLocks noChangeAspect="1"/>
            </p:cNvGraphicFramePr>
            <p:nvPr/>
          </p:nvGraphicFramePr>
          <p:xfrm>
            <a:off x="2653" y="868"/>
            <a:ext cx="968" cy="248"/>
          </p:xfrm>
          <a:graphic>
            <a:graphicData uri="http://schemas.openxmlformats.org/presentationml/2006/ole">
              <p:oleObj spid="_x0000_s28231" name="Equation" r:id="rId3" imgW="1536033" imgH="393529" progId="Equation.DSMT4">
                <p:embed/>
              </p:oleObj>
            </a:graphicData>
          </a:graphic>
        </p:graphicFrame>
      </p:grpSp>
      <p:grpSp>
        <p:nvGrpSpPr>
          <p:cNvPr id="94216" name="Group 8"/>
          <p:cNvGrpSpPr>
            <a:grpSpLocks/>
          </p:cNvGrpSpPr>
          <p:nvPr/>
        </p:nvGrpSpPr>
        <p:grpSpPr bwMode="auto">
          <a:xfrm>
            <a:off x="1727993" y="2398054"/>
            <a:ext cx="4775200" cy="571500"/>
            <a:chOff x="785" y="3113"/>
            <a:chExt cx="3008" cy="360"/>
          </a:xfrm>
        </p:grpSpPr>
        <p:graphicFrame>
          <p:nvGraphicFramePr>
            <p:cNvPr id="94217" name="Object 9"/>
            <p:cNvGraphicFramePr>
              <a:graphicFrameLocks noChangeAspect="1"/>
            </p:cNvGraphicFramePr>
            <p:nvPr/>
          </p:nvGraphicFramePr>
          <p:xfrm>
            <a:off x="785" y="3113"/>
            <a:ext cx="3008" cy="360"/>
          </p:xfrm>
          <a:graphic>
            <a:graphicData uri="http://schemas.openxmlformats.org/presentationml/2006/ole">
              <p:oleObj spid="_x0000_s28232" name="Equation" r:id="rId4" imgW="4775200" imgH="571500" progId="Equation.DSMT4">
                <p:embed/>
              </p:oleObj>
            </a:graphicData>
          </a:graphic>
        </p:graphicFrame>
        <p:sp>
          <p:nvSpPr>
            <p:cNvPr id="94218" name="AutoShape 10"/>
            <p:cNvSpPr>
              <a:spLocks noChangeArrowheads="1"/>
            </p:cNvSpPr>
            <p:nvPr/>
          </p:nvSpPr>
          <p:spPr bwMode="auto">
            <a:xfrm>
              <a:off x="1429" y="3249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862806" y="3357562"/>
            <a:ext cx="28797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证</a:t>
            </a:r>
            <a:r>
              <a:rPr kumimoji="0" lang="zh-CN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kumimoji="0"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42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87977358"/>
              </p:ext>
            </p:extLst>
          </p:nvPr>
        </p:nvGraphicFramePr>
        <p:xfrm>
          <a:off x="1727993" y="3357562"/>
          <a:ext cx="4140200" cy="571500"/>
        </p:xfrm>
        <a:graphic>
          <a:graphicData uri="http://schemas.openxmlformats.org/presentationml/2006/ole">
            <p:oleObj spid="_x0000_s28233" name="Equation" r:id="rId5" imgW="4140200" imgH="571500" progId="Equation.DSMT4">
              <p:embed/>
            </p:oleObj>
          </a:graphicData>
        </a:graphic>
      </p:graphicFrame>
      <p:graphicFrame>
        <p:nvGraphicFramePr>
          <p:cNvPr id="942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11579968"/>
              </p:ext>
            </p:extLst>
          </p:nvPr>
        </p:nvGraphicFramePr>
        <p:xfrm>
          <a:off x="3477418" y="4086225"/>
          <a:ext cx="3987800" cy="495300"/>
        </p:xfrm>
        <a:graphic>
          <a:graphicData uri="http://schemas.openxmlformats.org/presentationml/2006/ole">
            <p:oleObj spid="_x0000_s28234" name="Equation" r:id="rId6" imgW="3987800" imgH="495300" progId="Equation.DSMT4">
              <p:embed/>
            </p:oleObj>
          </a:graphicData>
        </a:graphic>
      </p:graphicFrame>
      <p:graphicFrame>
        <p:nvGraphicFramePr>
          <p:cNvPr id="942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94639239"/>
              </p:ext>
            </p:extLst>
          </p:nvPr>
        </p:nvGraphicFramePr>
        <p:xfrm>
          <a:off x="1078706" y="4797425"/>
          <a:ext cx="3378200" cy="571500"/>
        </p:xfrm>
        <a:graphic>
          <a:graphicData uri="http://schemas.openxmlformats.org/presentationml/2006/ole">
            <p:oleObj spid="_x0000_s28235" name="Equation" r:id="rId7" imgW="3378200" imgH="571500" progId="Equation.DSMT4">
              <p:embed/>
            </p:oleObj>
          </a:graphicData>
        </a:graphic>
      </p:graphicFrame>
      <p:grpSp>
        <p:nvGrpSpPr>
          <p:cNvPr id="94223" name="Group 15"/>
          <p:cNvGrpSpPr>
            <a:grpSpLocks/>
          </p:cNvGrpSpPr>
          <p:nvPr/>
        </p:nvGrpSpPr>
        <p:grpSpPr bwMode="auto">
          <a:xfrm>
            <a:off x="4536281" y="4940300"/>
            <a:ext cx="2382837" cy="393700"/>
            <a:chOff x="2835" y="1434"/>
            <a:chExt cx="1501" cy="248"/>
          </a:xfrm>
        </p:grpSpPr>
        <p:sp>
          <p:nvSpPr>
            <p:cNvPr id="94224" name="AutoShape 16"/>
            <p:cNvSpPr>
              <a:spLocks noChangeArrowheads="1"/>
            </p:cNvSpPr>
            <p:nvPr/>
          </p:nvSpPr>
          <p:spPr bwMode="auto">
            <a:xfrm>
              <a:off x="2835" y="1480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4225" name="Object 17"/>
            <p:cNvGraphicFramePr>
              <a:graphicFrameLocks noChangeAspect="1"/>
            </p:cNvGraphicFramePr>
            <p:nvPr/>
          </p:nvGraphicFramePr>
          <p:xfrm>
            <a:off x="3424" y="1434"/>
            <a:ext cx="912" cy="248"/>
          </p:xfrm>
          <a:graphic>
            <a:graphicData uri="http://schemas.openxmlformats.org/presentationml/2006/ole">
              <p:oleObj spid="_x0000_s28236" name="Equation" r:id="rId8" imgW="1447172" imgH="393529" progId="Equation.DSMT4">
                <p:embed/>
              </p:oleObj>
            </a:graphicData>
          </a:graphic>
        </p:graphicFrame>
      </p:grpSp>
      <p:grpSp>
        <p:nvGrpSpPr>
          <p:cNvPr id="94226" name="Group 18"/>
          <p:cNvGrpSpPr>
            <a:grpSpLocks/>
          </p:cNvGrpSpPr>
          <p:nvPr/>
        </p:nvGrpSpPr>
        <p:grpSpPr bwMode="auto">
          <a:xfrm>
            <a:off x="4536281" y="5588000"/>
            <a:ext cx="2100262" cy="393700"/>
            <a:chOff x="2835" y="1842"/>
            <a:chExt cx="1323" cy="248"/>
          </a:xfrm>
        </p:grpSpPr>
        <p:graphicFrame>
          <p:nvGraphicFramePr>
            <p:cNvPr id="94227" name="Object 19"/>
            <p:cNvGraphicFramePr>
              <a:graphicFrameLocks noChangeAspect="1"/>
            </p:cNvGraphicFramePr>
            <p:nvPr/>
          </p:nvGraphicFramePr>
          <p:xfrm>
            <a:off x="3470" y="1842"/>
            <a:ext cx="688" cy="248"/>
          </p:xfrm>
          <a:graphic>
            <a:graphicData uri="http://schemas.openxmlformats.org/presentationml/2006/ole">
              <p:oleObj spid="_x0000_s28237" name="Equation" r:id="rId9" imgW="1091726" imgH="393529" progId="Equation.DSMT4">
                <p:embed/>
              </p:oleObj>
            </a:graphicData>
          </a:graphic>
        </p:graphicFrame>
        <p:sp>
          <p:nvSpPr>
            <p:cNvPr id="94228" name="AutoShape 20"/>
            <p:cNvSpPr>
              <a:spLocks noChangeArrowheads="1"/>
            </p:cNvSpPr>
            <p:nvPr/>
          </p:nvSpPr>
          <p:spPr bwMode="auto">
            <a:xfrm>
              <a:off x="2835" y="1888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四、欧氏空间中向量的夹角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68344" y="5396925"/>
            <a:ext cx="1224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证毕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27875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/>
      <p:bldP spid="94219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36" name="Group 40"/>
          <p:cNvGrpSpPr>
            <a:grpSpLocks/>
          </p:cNvGrpSpPr>
          <p:nvPr/>
        </p:nvGrpSpPr>
        <p:grpSpPr bwMode="auto">
          <a:xfrm>
            <a:off x="1219200" y="1230906"/>
            <a:ext cx="7529513" cy="584201"/>
            <a:chOff x="1202" y="189"/>
            <a:chExt cx="4743" cy="368"/>
          </a:xfrm>
        </p:grpSpPr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1202" y="189"/>
              <a:ext cx="47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dirty="0">
                  <a:latin typeface="Times New Roman" pitchFamily="18" charset="0"/>
                  <a:cs typeface="Times New Roman" pitchFamily="18" charset="0"/>
                </a:rPr>
                <a:t>若欧氏空间</a:t>
              </a:r>
              <a:r>
                <a:rPr kumimoji="0" lang="en-US" altLang="zh-CN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0" lang="zh-CN" altLang="en-US" dirty="0">
                  <a:latin typeface="Times New Roman" pitchFamily="18" charset="0"/>
                  <a:cs typeface="Times New Roman" pitchFamily="18" charset="0"/>
                </a:rPr>
                <a:t>中</a:t>
              </a:r>
              <a:r>
                <a:rPr kumimoji="0" lang="zh-CN" altLang="en-US" dirty="0" smtClean="0">
                  <a:latin typeface="Times New Roman" pitchFamily="18" charset="0"/>
                  <a:cs typeface="Times New Roman" pitchFamily="18" charset="0"/>
                </a:rPr>
                <a:t>向量                    </a:t>
              </a:r>
              <a:r>
                <a:rPr kumimoji="0" lang="zh-CN" altLang="en-US" dirty="0">
                  <a:latin typeface="Times New Roman" pitchFamily="18" charset="0"/>
                  <a:cs typeface="Times New Roman" pitchFamily="18" charset="0"/>
                </a:rPr>
                <a:t>两两正交，</a:t>
              </a:r>
            </a:p>
          </p:txBody>
        </p:sp>
        <p:graphicFrame>
          <p:nvGraphicFramePr>
            <p:cNvPr id="2971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072086845"/>
                </p:ext>
              </p:extLst>
            </p:nvPr>
          </p:nvGraphicFramePr>
          <p:xfrm>
            <a:off x="3554" y="237"/>
            <a:ext cx="1168" cy="272"/>
          </p:xfrm>
          <a:graphic>
            <a:graphicData uri="http://schemas.openxmlformats.org/presentationml/2006/ole">
              <p:oleObj spid="_x0000_s29255" name="Equation" r:id="rId3" imgW="1854200" imgH="431800" progId="Equation.DSMT4">
                <p:embed/>
              </p:oleObj>
            </a:graphicData>
          </a:graphic>
        </p:graphicFrame>
      </p:grp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65776" y="1207548"/>
            <a:ext cx="2879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32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推广：</a:t>
            </a:r>
          </a:p>
        </p:txBody>
      </p:sp>
      <p:grpSp>
        <p:nvGrpSpPr>
          <p:cNvPr id="29733" name="Group 37"/>
          <p:cNvGrpSpPr>
            <a:grpSpLocks/>
          </p:cNvGrpSpPr>
          <p:nvPr/>
        </p:nvGrpSpPr>
        <p:grpSpPr bwMode="auto">
          <a:xfrm>
            <a:off x="1255713" y="2660654"/>
            <a:ext cx="7246938" cy="609601"/>
            <a:chOff x="972" y="1197"/>
            <a:chExt cx="4565" cy="384"/>
          </a:xfrm>
        </p:grpSpPr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972" y="1213"/>
              <a:ext cx="36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dirty="0">
                  <a:latin typeface="Times New Roman" pitchFamily="18" charset="0"/>
                  <a:cs typeface="Times New Roman" pitchFamily="18" charset="0"/>
                </a:rPr>
                <a:t>则 </a:t>
              </a:r>
            </a:p>
          </p:txBody>
        </p:sp>
        <p:graphicFrame>
          <p:nvGraphicFramePr>
            <p:cNvPr id="29723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687651092"/>
                </p:ext>
              </p:extLst>
            </p:nvPr>
          </p:nvGraphicFramePr>
          <p:xfrm>
            <a:off x="1473" y="1197"/>
            <a:ext cx="4064" cy="360"/>
          </p:xfrm>
          <a:graphic>
            <a:graphicData uri="http://schemas.openxmlformats.org/presentationml/2006/ole">
              <p:oleObj spid="_x0000_s29256" name="Equation" r:id="rId4" imgW="6451600" imgH="571500" progId="Equation.DSMT4">
                <p:embed/>
              </p:oleObj>
            </a:graphicData>
          </a:graphic>
        </p:graphicFrame>
      </p:grpSp>
      <p:grpSp>
        <p:nvGrpSpPr>
          <p:cNvPr id="29734" name="Group 38"/>
          <p:cNvGrpSpPr>
            <a:grpSpLocks/>
          </p:cNvGrpSpPr>
          <p:nvPr/>
        </p:nvGrpSpPr>
        <p:grpSpPr bwMode="auto">
          <a:xfrm>
            <a:off x="166436" y="3420016"/>
            <a:ext cx="4375150" cy="584201"/>
            <a:chOff x="347" y="2024"/>
            <a:chExt cx="2756" cy="368"/>
          </a:xfrm>
        </p:grpSpPr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347" y="2024"/>
              <a:ext cx="24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rPr>
                <a:t>证明</a:t>
              </a:r>
              <a:r>
                <a:rPr kumimoji="0" lang="zh-CN" altLang="en-US" dirty="0" smtClean="0">
                  <a:latin typeface="Times New Roman" pitchFamily="18" charset="0"/>
                  <a:cs typeface="Times New Roman" pitchFamily="18" charset="0"/>
                </a:rPr>
                <a:t>   若 </a:t>
              </a:r>
              <a:endParaRPr kumimoji="0"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9726" name="Object 30"/>
            <p:cNvGraphicFramePr>
              <a:graphicFrameLocks noChangeAspect="1"/>
            </p:cNvGraphicFramePr>
            <p:nvPr/>
          </p:nvGraphicFramePr>
          <p:xfrm>
            <a:off x="1383" y="2069"/>
            <a:ext cx="1720" cy="304"/>
          </p:xfrm>
          <a:graphic>
            <a:graphicData uri="http://schemas.openxmlformats.org/presentationml/2006/ole">
              <p:oleObj spid="_x0000_s29257" name="Equation" r:id="rId5" imgW="2730500" imgH="482600" progId="Equation.DSMT4">
                <p:embed/>
              </p:oleObj>
            </a:graphicData>
          </a:graphic>
        </p:graphicFrame>
      </p:grpSp>
      <p:grpSp>
        <p:nvGrpSpPr>
          <p:cNvPr id="29735" name="Group 39"/>
          <p:cNvGrpSpPr>
            <a:grpSpLocks/>
          </p:cNvGrpSpPr>
          <p:nvPr/>
        </p:nvGrpSpPr>
        <p:grpSpPr bwMode="auto">
          <a:xfrm>
            <a:off x="1293515" y="3838575"/>
            <a:ext cx="5735637" cy="990600"/>
            <a:chOff x="567" y="2341"/>
            <a:chExt cx="3613" cy="624"/>
          </a:xfrm>
        </p:grpSpPr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567" y="2477"/>
              <a:ext cx="195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>
                  <a:latin typeface="Times New Roman" pitchFamily="18" charset="0"/>
                  <a:cs typeface="Times New Roman" pitchFamily="18" charset="0"/>
                </a:rPr>
                <a:t>则 </a:t>
              </a:r>
            </a:p>
          </p:txBody>
        </p:sp>
        <p:graphicFrame>
          <p:nvGraphicFramePr>
            <p:cNvPr id="29728" name="Object 32"/>
            <p:cNvGraphicFramePr>
              <a:graphicFrameLocks noChangeAspect="1"/>
            </p:cNvGraphicFramePr>
            <p:nvPr/>
          </p:nvGraphicFramePr>
          <p:xfrm>
            <a:off x="1020" y="2341"/>
            <a:ext cx="3160" cy="624"/>
          </p:xfrm>
          <a:graphic>
            <a:graphicData uri="http://schemas.openxmlformats.org/presentationml/2006/ole">
              <p:oleObj spid="_x0000_s29258" name="Equation" r:id="rId6" imgW="5016500" imgH="990600" progId="Equation.DSMT4">
                <p:embed/>
              </p:oleObj>
            </a:graphicData>
          </a:graphic>
        </p:graphicFrame>
      </p:grpSp>
      <p:graphicFrame>
        <p:nvGraphicFramePr>
          <p:cNvPr id="2972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11441166"/>
              </p:ext>
            </p:extLst>
          </p:nvPr>
        </p:nvGraphicFramePr>
        <p:xfrm>
          <a:off x="3670002" y="4775200"/>
          <a:ext cx="3594100" cy="990600"/>
        </p:xfrm>
        <a:graphic>
          <a:graphicData uri="http://schemas.openxmlformats.org/presentationml/2006/ole">
            <p:oleObj spid="_x0000_s29259" name="Equation" r:id="rId7" imgW="3594100" imgH="990600" progId="Equation.DSMT4">
              <p:embed/>
            </p:oleObj>
          </a:graphicData>
        </a:graphic>
      </p:graphicFrame>
      <p:graphicFrame>
        <p:nvGraphicFramePr>
          <p:cNvPr id="2973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51874899"/>
              </p:ext>
            </p:extLst>
          </p:nvPr>
        </p:nvGraphicFramePr>
        <p:xfrm>
          <a:off x="2444452" y="5638800"/>
          <a:ext cx="5295900" cy="952500"/>
        </p:xfrm>
        <a:graphic>
          <a:graphicData uri="http://schemas.openxmlformats.org/presentationml/2006/ole">
            <p:oleObj spid="_x0000_s29260" name="Equation" r:id="rId8" imgW="5295900" imgH="952500" progId="Equation.DSMT4">
              <p:embed/>
            </p:oleObj>
          </a:graphicData>
        </a:graphic>
      </p:graphicFrame>
      <p:grpSp>
        <p:nvGrpSpPr>
          <p:cNvPr id="29732" name="Group 36"/>
          <p:cNvGrpSpPr>
            <a:grpSpLocks/>
          </p:cNvGrpSpPr>
          <p:nvPr/>
        </p:nvGrpSpPr>
        <p:grpSpPr bwMode="auto">
          <a:xfrm>
            <a:off x="1255714" y="1973263"/>
            <a:ext cx="5851525" cy="584199"/>
            <a:chOff x="972" y="719"/>
            <a:chExt cx="3686" cy="368"/>
          </a:xfrm>
        </p:grpSpPr>
        <p:graphicFrame>
          <p:nvGraphicFramePr>
            <p:cNvPr id="29712" name="Object 16"/>
            <p:cNvGraphicFramePr>
              <a:graphicFrameLocks noChangeAspect="1"/>
            </p:cNvGraphicFramePr>
            <p:nvPr/>
          </p:nvGraphicFramePr>
          <p:xfrm>
            <a:off x="1338" y="754"/>
            <a:ext cx="3320" cy="304"/>
          </p:xfrm>
          <a:graphic>
            <a:graphicData uri="http://schemas.openxmlformats.org/presentationml/2006/ole">
              <p:oleObj spid="_x0000_s29261" name="Equation" r:id="rId9" imgW="5270500" imgH="482600" progId="Equation.DSMT4">
                <p:embed/>
              </p:oleObj>
            </a:graphicData>
          </a:graphic>
        </p:graphicFrame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972" y="719"/>
              <a:ext cx="163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dirty="0">
                  <a:latin typeface="Times New Roman" pitchFamily="18" charset="0"/>
                  <a:cs typeface="Times New Roman" pitchFamily="18" charset="0"/>
                </a:rPr>
                <a:t>即</a:t>
              </a:r>
            </a:p>
          </p:txBody>
        </p:sp>
      </p:grpSp>
      <p:sp>
        <p:nvSpPr>
          <p:cNvPr id="22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四、欧氏空间中向量的夹角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99949" y="582266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证毕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242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42" name="Group 18"/>
          <p:cNvGrpSpPr>
            <a:grpSpLocks/>
          </p:cNvGrpSpPr>
          <p:nvPr/>
        </p:nvGrpSpPr>
        <p:grpSpPr bwMode="auto">
          <a:xfrm>
            <a:off x="428596" y="1082692"/>
            <a:ext cx="6588125" cy="579438"/>
            <a:chOff x="476" y="236"/>
            <a:chExt cx="4150" cy="365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476" y="236"/>
              <a:ext cx="20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sz="3200" dirty="0">
                  <a:solidFill>
                    <a:schemeClr val="accent1">
                      <a:lumMod val="50000"/>
                    </a:schemeClr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kumimoji="0" lang="en-US" altLang="zh-CN" sz="3200" dirty="0" smtClean="0">
                  <a:solidFill>
                    <a:schemeClr val="accent1">
                      <a:lumMod val="50000"/>
                    </a:schemeClr>
                  </a:solidFill>
                  <a:ea typeface="黑体" pitchFamily="2" charset="-122"/>
                </a:rPr>
                <a:t>3   </a:t>
              </a:r>
              <a:r>
                <a:rPr kumimoji="0" lang="zh-CN" altLang="en-US" dirty="0" smtClean="0"/>
                <a:t>已知 </a:t>
              </a:r>
              <a:endParaRPr kumimoji="0" lang="zh-CN" altLang="en-US" dirty="0"/>
            </a:p>
          </p:txBody>
        </p:sp>
        <p:graphicFrame>
          <p:nvGraphicFramePr>
            <p:cNvPr id="2662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325091762"/>
                </p:ext>
              </p:extLst>
            </p:nvPr>
          </p:nvGraphicFramePr>
          <p:xfrm>
            <a:off x="1746" y="262"/>
            <a:ext cx="2880" cy="312"/>
          </p:xfrm>
          <a:graphic>
            <a:graphicData uri="http://schemas.openxmlformats.org/presentationml/2006/ole">
              <p:oleObj spid="_x0000_s30445" name="Equation" r:id="rId3" imgW="4572000" imgH="495300" progId="Equation.DSMT4">
                <p:embed/>
              </p:oleObj>
            </a:graphicData>
          </a:graphic>
        </p:graphicFrame>
      </p:grpSp>
      <p:grpSp>
        <p:nvGrpSpPr>
          <p:cNvPr id="26643" name="Group 19"/>
          <p:cNvGrpSpPr>
            <a:grpSpLocks/>
          </p:cNvGrpSpPr>
          <p:nvPr/>
        </p:nvGrpSpPr>
        <p:grpSpPr bwMode="auto">
          <a:xfrm>
            <a:off x="503209" y="1679592"/>
            <a:ext cx="8316913" cy="557213"/>
            <a:chOff x="431" y="754"/>
            <a:chExt cx="5239" cy="351"/>
          </a:xfrm>
        </p:grpSpPr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431" y="754"/>
              <a:ext cx="35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dirty="0"/>
                <a:t>在通常的内积定义下，求</a:t>
              </a:r>
            </a:p>
          </p:txBody>
        </p:sp>
        <p:graphicFrame>
          <p:nvGraphicFramePr>
            <p:cNvPr id="2663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204173294"/>
                </p:ext>
              </p:extLst>
            </p:nvPr>
          </p:nvGraphicFramePr>
          <p:xfrm>
            <a:off x="3398" y="793"/>
            <a:ext cx="2272" cy="312"/>
          </p:xfrm>
          <a:graphic>
            <a:graphicData uri="http://schemas.openxmlformats.org/presentationml/2006/ole">
              <p:oleObj spid="_x0000_s30446" name="Equation" r:id="rId4" imgW="3606800" imgH="495300" progId="Equation.DSMT4">
                <p:embed/>
              </p:oleObj>
            </a:graphicData>
          </a:graphic>
        </p:graphicFrame>
      </p:grp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03209" y="2408762"/>
            <a:ext cx="16557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0" lang="zh-CN" altLang="en-US" dirty="0" smtClean="0"/>
              <a:t> </a:t>
            </a:r>
            <a:endParaRPr kumimoji="0" lang="zh-CN" altLang="en-US" dirty="0"/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83747390"/>
              </p:ext>
            </p:extLst>
          </p:nvPr>
        </p:nvGraphicFramePr>
        <p:xfrm>
          <a:off x="1295371" y="2427305"/>
          <a:ext cx="6870700" cy="609600"/>
        </p:xfrm>
        <a:graphic>
          <a:graphicData uri="http://schemas.openxmlformats.org/presentationml/2006/ole">
            <p:oleObj spid="_x0000_s30447" name="Equation" r:id="rId5" imgW="6870700" imgH="609600" progId="Equation.DSMT4">
              <p:embed/>
            </p:oleObj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53141322"/>
              </p:ext>
            </p:extLst>
          </p:nvPr>
        </p:nvGraphicFramePr>
        <p:xfrm>
          <a:off x="503209" y="3303605"/>
          <a:ext cx="5791200" cy="495300"/>
        </p:xfrm>
        <a:graphic>
          <a:graphicData uri="http://schemas.openxmlformats.org/presentationml/2006/ole">
            <p:oleObj spid="_x0000_s30448" name="Equation" r:id="rId6" imgW="5791200" imgH="495300" progId="Equation.DSMT4">
              <p:embed/>
            </p:oleObj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52208761"/>
              </p:ext>
            </p:extLst>
          </p:nvPr>
        </p:nvGraphicFramePr>
        <p:xfrm>
          <a:off x="6551584" y="3036905"/>
          <a:ext cx="2146300" cy="838200"/>
        </p:xfrm>
        <a:graphic>
          <a:graphicData uri="http://schemas.openxmlformats.org/presentationml/2006/ole">
            <p:oleObj spid="_x0000_s30449" name="Equation" r:id="rId7" imgW="2146300" imgH="838200" progId="Equation.DSMT4">
              <p:embed/>
            </p:oleObj>
          </a:graphicData>
        </a:graphic>
      </p:graphicFrame>
      <p:grpSp>
        <p:nvGrpSpPr>
          <p:cNvPr id="26641" name="Group 17"/>
          <p:cNvGrpSpPr>
            <a:grpSpLocks/>
          </p:cNvGrpSpPr>
          <p:nvPr/>
        </p:nvGrpSpPr>
        <p:grpSpPr bwMode="auto">
          <a:xfrm>
            <a:off x="1234803" y="3948449"/>
            <a:ext cx="3462337" cy="519113"/>
            <a:chOff x="522" y="2931"/>
            <a:chExt cx="2181" cy="327"/>
          </a:xfrm>
        </p:grpSpPr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522" y="2931"/>
              <a:ext cx="1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/>
                <a:t>又 </a:t>
              </a:r>
            </a:p>
          </p:txBody>
        </p:sp>
        <p:graphicFrame>
          <p:nvGraphicFramePr>
            <p:cNvPr id="26639" name="Object 15"/>
            <p:cNvGraphicFramePr>
              <a:graphicFrameLocks noChangeAspect="1"/>
            </p:cNvGraphicFramePr>
            <p:nvPr/>
          </p:nvGraphicFramePr>
          <p:xfrm>
            <a:off x="975" y="2931"/>
            <a:ext cx="1728" cy="312"/>
          </p:xfrm>
          <a:graphic>
            <a:graphicData uri="http://schemas.openxmlformats.org/presentationml/2006/ole">
              <p:oleObj spid="_x0000_s30450" name="Equation" r:id="rId8" imgW="2743200" imgH="495300" progId="Equation.DSMT4">
                <p:embed/>
              </p:oleObj>
            </a:graphicData>
          </a:graphic>
        </p:graphicFrame>
      </p:grpSp>
      <p:graphicFrame>
        <p:nvGraphicFramePr>
          <p:cNvPr id="266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98529916"/>
              </p:ext>
            </p:extLst>
          </p:nvPr>
        </p:nvGraphicFramePr>
        <p:xfrm>
          <a:off x="574646" y="4573605"/>
          <a:ext cx="6883400" cy="673100"/>
        </p:xfrm>
        <a:graphic>
          <a:graphicData uri="http://schemas.openxmlformats.org/presentationml/2006/ole">
            <p:oleObj spid="_x0000_s30451" name="Equation" r:id="rId9" imgW="6883400" imgH="673100" progId="Equation.DSMT4">
              <p:embed/>
            </p:oleObj>
          </a:graphicData>
        </a:graphic>
      </p:graphicFrame>
      <p:grpSp>
        <p:nvGrpSpPr>
          <p:cNvPr id="26649" name="Group 25"/>
          <p:cNvGrpSpPr>
            <a:grpSpLocks/>
          </p:cNvGrpSpPr>
          <p:nvPr/>
        </p:nvGrpSpPr>
        <p:grpSpPr bwMode="auto">
          <a:xfrm>
            <a:off x="654076" y="5500702"/>
            <a:ext cx="7632700" cy="647700"/>
            <a:chOff x="419" y="3430"/>
            <a:chExt cx="4808" cy="408"/>
          </a:xfrm>
        </p:grpSpPr>
        <p:sp>
          <p:nvSpPr>
            <p:cNvPr id="26646" name="AutoShape 22"/>
            <p:cNvSpPr>
              <a:spLocks noChangeArrowheads="1"/>
            </p:cNvSpPr>
            <p:nvPr/>
          </p:nvSpPr>
          <p:spPr bwMode="auto">
            <a:xfrm>
              <a:off x="419" y="3430"/>
              <a:ext cx="4808" cy="408"/>
            </a:xfrm>
            <a:prstGeom prst="flowChartProcess">
              <a:avLst/>
            </a:prstGeom>
            <a:solidFill>
              <a:srgbClr val="FF99CC">
                <a:alpha val="6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通常称　　</a:t>
              </a:r>
              <a:r>
                <a:rPr lang="zh-CN" altLang="en-US" dirty="0" smtClean="0">
                  <a:latin typeface="楷体_GB2312" pitchFamily="49" charset="-122"/>
                  <a:ea typeface="楷体_GB2312" pitchFamily="49" charset="-122"/>
                </a:rPr>
                <a:t> 为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dirty="0" smtClean="0">
                  <a:latin typeface="楷体_GB2312" pitchFamily="49" charset="-122"/>
                  <a:ea typeface="楷体_GB2312" pitchFamily="49" charset="-122"/>
                </a:rPr>
                <a:t>与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　的</a:t>
              </a:r>
              <a:r>
                <a:rPr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距离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，记作</a:t>
              </a:r>
            </a:p>
          </p:txBody>
        </p:sp>
        <p:graphicFrame>
          <p:nvGraphicFramePr>
            <p:cNvPr id="2664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911326769"/>
                </p:ext>
              </p:extLst>
            </p:nvPr>
          </p:nvGraphicFramePr>
          <p:xfrm>
            <a:off x="1267" y="3486"/>
            <a:ext cx="1472" cy="312"/>
          </p:xfrm>
          <a:graphic>
            <a:graphicData uri="http://schemas.openxmlformats.org/presentationml/2006/ole">
              <p:oleObj spid="_x0000_s30452" name="Equation" r:id="rId10" imgW="2336800" imgH="495300" progId="Equation.DSMT4">
                <p:embed/>
              </p:oleObj>
            </a:graphicData>
          </a:graphic>
        </p:graphicFrame>
        <p:graphicFrame>
          <p:nvGraphicFramePr>
            <p:cNvPr id="2664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368201355"/>
                </p:ext>
              </p:extLst>
            </p:nvPr>
          </p:nvGraphicFramePr>
          <p:xfrm>
            <a:off x="4331" y="3576"/>
            <a:ext cx="760" cy="223"/>
          </p:xfrm>
          <a:graphic>
            <a:graphicData uri="http://schemas.openxmlformats.org/presentationml/2006/ole">
              <p:oleObj spid="_x0000_s30453" name="Equation" r:id="rId11" imgW="1205977" imgH="393529" progId="Equation.DSMT4">
                <p:embed/>
              </p:oleObj>
            </a:graphicData>
          </a:graphic>
        </p:graphicFrame>
      </p:grpSp>
      <p:sp>
        <p:nvSpPr>
          <p:cNvPr id="20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四、欧氏空间中向量的夹角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2036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25" name="Group 25"/>
          <p:cNvGrpSpPr>
            <a:grpSpLocks/>
          </p:cNvGrpSpPr>
          <p:nvPr/>
        </p:nvGrpSpPr>
        <p:grpSpPr bwMode="auto">
          <a:xfrm>
            <a:off x="323528" y="1258882"/>
            <a:ext cx="8496943" cy="1570040"/>
            <a:chOff x="521" y="332"/>
            <a:chExt cx="5670" cy="989"/>
          </a:xfrm>
        </p:grpSpPr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521" y="332"/>
              <a:ext cx="5670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kumimoji="0"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为欧氏空间，               为</a:t>
              </a:r>
              <a:r>
                <a:rPr kumimoji="0"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的一组基，对</a:t>
              </a:r>
              <a:r>
                <a:rPr kumimoji="0"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中任意两个向量</a:t>
              </a:r>
            </a:p>
            <a:p>
              <a:endPara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561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26332162"/>
                </p:ext>
              </p:extLst>
            </p:nvPr>
          </p:nvGraphicFramePr>
          <p:xfrm>
            <a:off x="2530" y="396"/>
            <a:ext cx="1048" cy="272"/>
          </p:xfrm>
          <a:graphic>
            <a:graphicData uri="http://schemas.openxmlformats.org/presentationml/2006/ole">
              <p:oleObj spid="_x0000_s31162" name="Equation" r:id="rId3" imgW="1663700" imgH="431800" progId="Equation.DSMT4">
                <p:embed/>
              </p:oleObj>
            </a:graphicData>
          </a:graphic>
        </p:graphicFrame>
      </p:grpSp>
      <p:graphicFrame>
        <p:nvGraphicFramePr>
          <p:cNvPr id="256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03497601"/>
              </p:ext>
            </p:extLst>
          </p:nvPr>
        </p:nvGraphicFramePr>
        <p:xfrm>
          <a:off x="441356" y="2357430"/>
          <a:ext cx="8559800" cy="546100"/>
        </p:xfrm>
        <a:graphic>
          <a:graphicData uri="http://schemas.openxmlformats.org/presentationml/2006/ole">
            <p:oleObj spid="_x0000_s31163" name="Equation" r:id="rId4" imgW="8559720" imgH="545760" progId="Equation.DSMT4">
              <p:embed/>
            </p:oleObj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42407876"/>
              </p:ext>
            </p:extLst>
          </p:nvPr>
        </p:nvGraphicFramePr>
        <p:xfrm>
          <a:off x="428596" y="2857496"/>
          <a:ext cx="8470900" cy="546100"/>
        </p:xfrm>
        <a:graphic>
          <a:graphicData uri="http://schemas.openxmlformats.org/presentationml/2006/ole">
            <p:oleObj spid="_x0000_s31164" name="Equation" r:id="rId5" imgW="8470800" imgH="545760" progId="Equation.DSMT4">
              <p:embed/>
            </p:oleObj>
          </a:graphicData>
        </a:graphic>
      </p:graphicFrame>
      <p:grpSp>
        <p:nvGrpSpPr>
          <p:cNvPr id="25627" name="Group 27"/>
          <p:cNvGrpSpPr>
            <a:grpSpLocks/>
          </p:cNvGrpSpPr>
          <p:nvPr/>
        </p:nvGrpSpPr>
        <p:grpSpPr bwMode="auto">
          <a:xfrm>
            <a:off x="428596" y="5630882"/>
            <a:ext cx="5349875" cy="584200"/>
            <a:chOff x="612" y="3318"/>
            <a:chExt cx="3370" cy="368"/>
          </a:xfrm>
        </p:grpSpPr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612" y="3318"/>
              <a:ext cx="145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2562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693228812"/>
                </p:ext>
              </p:extLst>
            </p:nvPr>
          </p:nvGraphicFramePr>
          <p:xfrm>
            <a:off x="1382" y="3344"/>
            <a:ext cx="2600" cy="304"/>
          </p:xfrm>
          <a:graphic>
            <a:graphicData uri="http://schemas.openxmlformats.org/presentationml/2006/ole">
              <p:oleObj spid="_x0000_s31165" name="Equation" r:id="rId6" imgW="4127400" imgH="482400" progId="Equation.DSMT4">
                <p:embed/>
              </p:oleObj>
            </a:graphicData>
          </a:graphic>
        </p:graphicFrame>
      </p:grpSp>
      <p:graphicFrame>
        <p:nvGraphicFramePr>
          <p:cNvPr id="256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67475111"/>
              </p:ext>
            </p:extLst>
          </p:nvPr>
        </p:nvGraphicFramePr>
        <p:xfrm>
          <a:off x="1208110" y="4071942"/>
          <a:ext cx="6578600" cy="1460500"/>
        </p:xfrm>
        <a:graphic>
          <a:graphicData uri="http://schemas.openxmlformats.org/presentationml/2006/ole">
            <p:oleObj spid="_x0000_s31166" name="Equation" r:id="rId7" imgW="6578280" imgH="1460160" progId="Equation.DSMT4">
              <p:embed/>
            </p:oleObj>
          </a:graphicData>
        </a:graphic>
      </p:graphicFrame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5169694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五、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n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维欧氏空间中内积的矩阵表示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9" y="3535754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它们的内积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293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34" name="Group 22"/>
          <p:cNvGrpSpPr>
            <a:grpSpLocks/>
          </p:cNvGrpSpPr>
          <p:nvPr/>
        </p:nvGrpSpPr>
        <p:grpSpPr bwMode="auto">
          <a:xfrm>
            <a:off x="611188" y="3591391"/>
            <a:ext cx="7151687" cy="1663700"/>
            <a:chOff x="385" y="2115"/>
            <a:chExt cx="4505" cy="1048"/>
          </a:xfrm>
        </p:grpSpPr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385" y="2432"/>
              <a:ext cx="2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sz="3200" dirty="0" smtClean="0">
                  <a:solidFill>
                    <a:srgbClr val="0000FF"/>
                  </a:solidFill>
                  <a:ea typeface="黑体" pitchFamily="2" charset="-122"/>
                </a:rPr>
                <a:t>定义   </a:t>
              </a:r>
              <a:r>
                <a:rPr kumimoji="0" lang="zh-CN" altLang="en-US" dirty="0" smtClean="0"/>
                <a:t>矩阵 </a:t>
              </a:r>
              <a:endParaRPr kumimoji="0" lang="zh-CN" altLang="en-US" dirty="0"/>
            </a:p>
          </p:txBody>
        </p:sp>
        <p:graphicFrame>
          <p:nvGraphicFramePr>
            <p:cNvPr id="38926" name="Object 14"/>
            <p:cNvGraphicFramePr>
              <a:graphicFrameLocks noChangeAspect="1"/>
            </p:cNvGraphicFramePr>
            <p:nvPr/>
          </p:nvGraphicFramePr>
          <p:xfrm>
            <a:off x="1746" y="2115"/>
            <a:ext cx="3144" cy="1048"/>
          </p:xfrm>
          <a:graphic>
            <a:graphicData uri="http://schemas.openxmlformats.org/presentationml/2006/ole">
              <p:oleObj spid="_x0000_s32086" name="Equation" r:id="rId4" imgW="4991100" imgH="1663700" progId="Equation.DSMT4">
                <p:embed/>
              </p:oleObj>
            </a:graphicData>
          </a:graphic>
        </p:graphicFrame>
      </p:grpSp>
      <p:grpSp>
        <p:nvGrpSpPr>
          <p:cNvPr id="38929" name="Group 17"/>
          <p:cNvGrpSpPr>
            <a:grpSpLocks/>
          </p:cNvGrpSpPr>
          <p:nvPr/>
        </p:nvGrpSpPr>
        <p:grpSpPr bwMode="auto">
          <a:xfrm>
            <a:off x="684213" y="5509095"/>
            <a:ext cx="7959724" cy="584201"/>
            <a:chOff x="431" y="3409"/>
            <a:chExt cx="5014" cy="368"/>
          </a:xfrm>
        </p:grpSpPr>
        <p:sp>
          <p:nvSpPr>
            <p:cNvPr id="38927" name="Rectangle 15"/>
            <p:cNvSpPr>
              <a:spLocks noChangeArrowheads="1"/>
            </p:cNvSpPr>
            <p:nvPr/>
          </p:nvSpPr>
          <p:spPr bwMode="auto">
            <a:xfrm>
              <a:off x="431" y="3409"/>
              <a:ext cx="50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dirty="0"/>
                <a:t>称为基                 </a:t>
              </a:r>
              <a:r>
                <a:rPr kumimoji="0" lang="zh-CN" altLang="en-US" dirty="0" smtClean="0"/>
                <a:t>的</a:t>
              </a:r>
              <a:r>
                <a:rPr kumimoji="0" lang="zh-CN" altLang="en-US" dirty="0">
                  <a:solidFill>
                    <a:srgbClr val="0000FF"/>
                  </a:solidFill>
                  <a:ea typeface="黑体" pitchFamily="2" charset="-122"/>
                </a:rPr>
                <a:t>度量</a:t>
              </a:r>
              <a:r>
                <a:rPr kumimoji="0" lang="zh-CN" altLang="en-US" dirty="0" smtClean="0">
                  <a:solidFill>
                    <a:srgbClr val="0000FF"/>
                  </a:solidFill>
                  <a:ea typeface="黑体" pitchFamily="2" charset="-122"/>
                </a:rPr>
                <a:t>矩阵</a:t>
              </a:r>
              <a:r>
                <a:rPr lang="zh-CN" altLang="en-US" dirty="0" smtClean="0">
                  <a:latin typeface="+mn-ea"/>
                  <a:ea typeface="+mn-ea"/>
                </a:rPr>
                <a:t>或</a:t>
              </a:r>
              <a:r>
                <a:rPr lang="zh-CN" altLang="en-US" dirty="0" smtClean="0">
                  <a:solidFill>
                    <a:srgbClr val="0000FF"/>
                  </a:solidFill>
                  <a:ea typeface="黑体" pitchFamily="2" charset="-122"/>
                </a:rPr>
                <a:t>格拉姆方阵</a:t>
              </a:r>
              <a:r>
                <a:rPr kumimoji="0" lang="en-US" altLang="zh-CN" dirty="0" smtClean="0"/>
                <a:t>.</a:t>
              </a:r>
              <a:endParaRPr kumimoji="0" lang="en-US" altLang="zh-CN" dirty="0"/>
            </a:p>
          </p:txBody>
        </p:sp>
        <p:graphicFrame>
          <p:nvGraphicFramePr>
            <p:cNvPr id="3892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32063835"/>
                </p:ext>
              </p:extLst>
            </p:nvPr>
          </p:nvGraphicFramePr>
          <p:xfrm>
            <a:off x="1360" y="3457"/>
            <a:ext cx="1048" cy="272"/>
          </p:xfrm>
          <a:graphic>
            <a:graphicData uri="http://schemas.openxmlformats.org/presentationml/2006/ole">
              <p:oleObj spid="_x0000_s32087" name="Equation" r:id="rId5" imgW="1663700" imgH="431800" progId="Equation.DSMT4">
                <p:embed/>
              </p:oleObj>
            </a:graphicData>
          </a:graphic>
        </p:graphicFrame>
      </p:grpSp>
      <p:graphicFrame>
        <p:nvGraphicFramePr>
          <p:cNvPr id="389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29856360"/>
              </p:ext>
            </p:extLst>
          </p:nvPr>
        </p:nvGraphicFramePr>
        <p:xfrm>
          <a:off x="1928794" y="785794"/>
          <a:ext cx="4965700" cy="1600200"/>
        </p:xfrm>
        <a:graphic>
          <a:graphicData uri="http://schemas.openxmlformats.org/presentationml/2006/ole">
            <p:oleObj spid="_x0000_s32088" name="Equation" r:id="rId6" imgW="4965480" imgH="1600200" progId="Equation.DSMT4">
              <p:embed/>
            </p:oleObj>
          </a:graphicData>
        </a:graphic>
      </p:graphicFrame>
      <p:grpSp>
        <p:nvGrpSpPr>
          <p:cNvPr id="38933" name="Group 21"/>
          <p:cNvGrpSpPr>
            <a:grpSpLocks/>
          </p:cNvGrpSpPr>
          <p:nvPr/>
        </p:nvGrpSpPr>
        <p:grpSpPr bwMode="auto">
          <a:xfrm>
            <a:off x="388967" y="2509838"/>
            <a:ext cx="8254999" cy="990600"/>
            <a:chOff x="841" y="1187"/>
            <a:chExt cx="5200" cy="624"/>
          </a:xfrm>
        </p:grpSpPr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41" y="1314"/>
              <a:ext cx="13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dirty="0"/>
                <a:t>则 </a:t>
              </a:r>
            </a:p>
          </p:txBody>
        </p:sp>
        <p:graphicFrame>
          <p:nvGraphicFramePr>
            <p:cNvPr id="3892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766376488"/>
                </p:ext>
              </p:extLst>
            </p:nvPr>
          </p:nvGraphicFramePr>
          <p:xfrm>
            <a:off x="1209" y="1187"/>
            <a:ext cx="4832" cy="624"/>
          </p:xfrm>
          <a:graphic>
            <a:graphicData uri="http://schemas.openxmlformats.org/presentationml/2006/ole">
              <p:oleObj spid="_x0000_s32089" name="Equation" r:id="rId7" imgW="7670520" imgH="990360" progId="Equation.DSMT4">
                <p:embed/>
              </p:oleObj>
            </a:graphicData>
          </a:graphic>
        </p:graphicFrame>
      </p:grpSp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5169694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维欧氏空间中内积的矩阵表示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9132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400050" y="1553010"/>
            <a:ext cx="85644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0" lang="en-US" altLang="zh-CN" dirty="0">
                <a:latin typeface="华文楷体" pitchFamily="2" charset="-122"/>
                <a:ea typeface="华文楷体" pitchFamily="2" charset="-122"/>
                <a:cs typeface="Times New Roman" panose="02020603050405020304" pitchFamily="18" charset="0"/>
              </a:rPr>
              <a:t>①  </a:t>
            </a:r>
            <a:r>
              <a:rPr kumimoji="0" lang="zh-CN" altLang="en-US" dirty="0">
                <a:latin typeface="华文楷体" pitchFamily="2" charset="-122"/>
                <a:ea typeface="华文楷体" pitchFamily="2" charset="-122"/>
                <a:cs typeface="Times New Roman" panose="02020603050405020304" pitchFamily="18" charset="0"/>
              </a:rPr>
              <a:t>度量矩阵</a:t>
            </a:r>
            <a:r>
              <a:rPr kumimoji="0" lang="en-US" altLang="zh-CN" i="1" dirty="0" smtClean="0">
                <a:latin typeface="华文楷体" pitchFamily="2" charset="-122"/>
                <a:ea typeface="华文楷体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dirty="0" smtClean="0">
                <a:latin typeface="华文楷体" pitchFamily="2" charset="-122"/>
                <a:ea typeface="华文楷体" pitchFamily="2" charset="-122"/>
                <a:cs typeface="Times New Roman" panose="02020603050405020304" pitchFamily="18" charset="0"/>
              </a:rPr>
              <a:t>一定是实</a:t>
            </a:r>
            <a:r>
              <a:rPr kumimoji="0" lang="zh-CN" altLang="en-US" dirty="0">
                <a:latin typeface="华文楷体" pitchFamily="2" charset="-122"/>
                <a:ea typeface="华文楷体" pitchFamily="2" charset="-122"/>
                <a:cs typeface="Times New Roman" panose="02020603050405020304" pitchFamily="18" charset="0"/>
              </a:rPr>
              <a:t>对称矩阵</a:t>
            </a:r>
            <a:r>
              <a:rPr kumimoji="0" lang="en-US" altLang="zh-CN" dirty="0">
                <a:latin typeface="华文楷体" pitchFamily="2" charset="-122"/>
                <a:ea typeface="华文楷体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400050" y="3272755"/>
            <a:ext cx="89281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57200" indent="-457200"/>
            <a:r>
              <a:rPr kumimoji="0" lang="en-US" altLang="zh-CN" dirty="0">
                <a:latin typeface="华文楷体" pitchFamily="2" charset="-122"/>
                <a:ea typeface="华文楷体" pitchFamily="2" charset="-122"/>
              </a:rPr>
              <a:t>②  </a:t>
            </a:r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由内积的正定性，度量矩阵</a:t>
            </a:r>
            <a:r>
              <a:rPr kumimoji="0" lang="en-US" altLang="zh-CN" i="1" dirty="0">
                <a:latin typeface="华文楷体" pitchFamily="2" charset="-122"/>
                <a:ea typeface="华文楷体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还是正定矩阵</a:t>
            </a:r>
            <a:r>
              <a:rPr kumimoji="0" lang="en-US" altLang="zh-CN" dirty="0">
                <a:latin typeface="华文楷体" pitchFamily="2" charset="-122"/>
                <a:ea typeface="华文楷体" pitchFamily="2" charset="-122"/>
              </a:rPr>
              <a:t>. 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439420" y="928670"/>
            <a:ext cx="134649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注意：</a:t>
            </a:r>
            <a:endParaRPr kumimoji="0" lang="zh-CN" altLang="en-US" sz="3200" dirty="0">
              <a:solidFill>
                <a:schemeClr val="accent1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37901" name="Group 13"/>
          <p:cNvGrpSpPr>
            <a:grpSpLocks/>
          </p:cNvGrpSpPr>
          <p:nvPr/>
        </p:nvGrpSpPr>
        <p:grpSpPr bwMode="auto">
          <a:xfrm>
            <a:off x="500034" y="3973842"/>
            <a:ext cx="7491416" cy="584199"/>
            <a:chOff x="415" y="407"/>
            <a:chExt cx="4449" cy="368"/>
          </a:xfrm>
        </p:grpSpPr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415" y="407"/>
              <a:ext cx="444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定义</a:t>
              </a:r>
              <a:r>
                <a:rPr lang="zh-CN" altLang="en-US" dirty="0" smtClean="0">
                  <a:latin typeface="华文楷体" pitchFamily="2" charset="-122"/>
                  <a:ea typeface="华文楷体" pitchFamily="2" charset="-122"/>
                </a:rPr>
                <a:t>：</a:t>
              </a:r>
              <a:r>
                <a:rPr kumimoji="0" lang="zh-CN" altLang="en-US" dirty="0" smtClean="0">
                  <a:latin typeface="华文楷体" pitchFamily="2" charset="-122"/>
                  <a:ea typeface="华文楷体" pitchFamily="2" charset="-122"/>
                </a:rPr>
                <a:t>              且           ，都有</a:t>
              </a:r>
              <a:endParaRPr kumimoji="0" lang="zh-CN" altLang="en-US" dirty="0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3790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29830347"/>
                </p:ext>
              </p:extLst>
            </p:nvPr>
          </p:nvGraphicFramePr>
          <p:xfrm>
            <a:off x="1094" y="424"/>
            <a:ext cx="921" cy="266"/>
          </p:xfrm>
          <a:graphic>
            <a:graphicData uri="http://schemas.openxmlformats.org/presentationml/2006/ole">
              <p:oleObj spid="_x0000_s33211" name="Equation" r:id="rId3" imgW="1320227" imgH="380835" progId="Equation.DSMT4">
                <p:embed/>
              </p:oleObj>
            </a:graphicData>
          </a:graphic>
        </p:graphicFrame>
        <p:graphicFrame>
          <p:nvGraphicFramePr>
            <p:cNvPr id="3790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759586446"/>
                </p:ext>
              </p:extLst>
            </p:nvPr>
          </p:nvGraphicFramePr>
          <p:xfrm>
            <a:off x="2324" y="469"/>
            <a:ext cx="654" cy="230"/>
          </p:xfrm>
          <a:graphic>
            <a:graphicData uri="http://schemas.openxmlformats.org/presentationml/2006/ole">
              <p:oleObj spid="_x0000_s33212" name="Equation" r:id="rId4" imgW="901309" imgH="317362" progId="Equation.DSMT4">
                <p:embed/>
              </p:oleObj>
            </a:graphicData>
          </a:graphic>
        </p:graphicFrame>
      </p:grpSp>
      <p:grpSp>
        <p:nvGrpSpPr>
          <p:cNvPr id="37905" name="Group 17"/>
          <p:cNvGrpSpPr>
            <a:grpSpLocks/>
          </p:cNvGrpSpPr>
          <p:nvPr/>
        </p:nvGrpSpPr>
        <p:grpSpPr bwMode="auto">
          <a:xfrm>
            <a:off x="1663672" y="4072320"/>
            <a:ext cx="6858001" cy="1054099"/>
            <a:chOff x="847" y="609"/>
            <a:chExt cx="4320" cy="664"/>
          </a:xfrm>
        </p:grpSpPr>
        <p:sp>
          <p:nvSpPr>
            <p:cNvPr id="37906" name="Rectangle 18"/>
            <p:cNvSpPr>
              <a:spLocks noChangeArrowheads="1"/>
            </p:cNvSpPr>
            <p:nvPr/>
          </p:nvSpPr>
          <p:spPr bwMode="auto">
            <a:xfrm>
              <a:off x="847" y="905"/>
              <a:ext cx="43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华文楷体" pitchFamily="2" charset="-122"/>
                  <a:ea typeface="华文楷体" pitchFamily="2" charset="-122"/>
                </a:rPr>
                <a:t>那么称实对称矩阵    是</a:t>
              </a:r>
              <a:r>
                <a:rPr lang="zh-CN" altLang="en-US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正定矩阵</a:t>
              </a:r>
              <a:r>
                <a:rPr lang="en-US" altLang="zh-CN" dirty="0" smtClean="0">
                  <a:latin typeface="华文楷体" pitchFamily="2" charset="-122"/>
                  <a:ea typeface="华文楷体" pitchFamily="2" charset="-122"/>
                </a:rPr>
                <a:t>.</a:t>
              </a:r>
              <a:endParaRPr kumimoji="0" lang="zh-CN" altLang="en-US" dirty="0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3790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941971361"/>
                </p:ext>
              </p:extLst>
            </p:nvPr>
          </p:nvGraphicFramePr>
          <p:xfrm>
            <a:off x="3579" y="609"/>
            <a:ext cx="1016" cy="248"/>
          </p:xfrm>
          <a:graphic>
            <a:graphicData uri="http://schemas.openxmlformats.org/presentationml/2006/ole">
              <p:oleObj spid="_x0000_s33213" name="Equation" r:id="rId5" imgW="1612900" imgH="393700" progId="Equation.DSMT4">
                <p:embed/>
              </p:oleObj>
            </a:graphicData>
          </a:graphic>
        </p:graphicFrame>
      </p:grpSp>
      <p:graphicFrame>
        <p:nvGraphicFramePr>
          <p:cNvPr id="379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82086109"/>
              </p:ext>
            </p:extLst>
          </p:nvPr>
        </p:nvGraphicFramePr>
        <p:xfrm>
          <a:off x="5100612" y="4686237"/>
          <a:ext cx="292100" cy="304800"/>
        </p:xfrm>
        <a:graphic>
          <a:graphicData uri="http://schemas.openxmlformats.org/presentationml/2006/ole">
            <p:oleObj spid="_x0000_s33214" name="Equation" r:id="rId6" imgW="291973" imgH="304668" progId="Equation.DSMT4">
              <p:embed/>
            </p:oleObj>
          </a:graphicData>
        </a:graphic>
      </p:graphicFrame>
      <p:grpSp>
        <p:nvGrpSpPr>
          <p:cNvPr id="37915" name="Group 27"/>
          <p:cNvGrpSpPr>
            <a:grpSpLocks/>
          </p:cNvGrpSpPr>
          <p:nvPr/>
        </p:nvGrpSpPr>
        <p:grpSpPr bwMode="auto">
          <a:xfrm>
            <a:off x="400050" y="5184218"/>
            <a:ext cx="8275638" cy="584201"/>
            <a:chOff x="431" y="2750"/>
            <a:chExt cx="5213" cy="368"/>
          </a:xfrm>
        </p:grpSpPr>
        <p:sp>
          <p:nvSpPr>
            <p:cNvPr id="37914" name="Rectangle 26"/>
            <p:cNvSpPr>
              <a:spLocks noChangeArrowheads="1"/>
            </p:cNvSpPr>
            <p:nvPr/>
          </p:nvSpPr>
          <p:spPr bwMode="auto">
            <a:xfrm>
              <a:off x="431" y="2750"/>
              <a:ext cx="521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0" lang="en-US" altLang="zh-CN" dirty="0">
                  <a:latin typeface="华文楷体" pitchFamily="2" charset="-122"/>
                  <a:ea typeface="华文楷体" pitchFamily="2" charset="-122"/>
                </a:rPr>
                <a:t>③  </a:t>
              </a:r>
              <a:r>
                <a:rPr kumimoji="0" lang="zh-CN" altLang="en-US" dirty="0" smtClean="0">
                  <a:latin typeface="华文楷体" pitchFamily="2" charset="-122"/>
                  <a:ea typeface="华文楷体" pitchFamily="2" charset="-122"/>
                </a:rPr>
                <a:t>在</a:t>
              </a:r>
              <a:r>
                <a:rPr kumimoji="0" lang="zh-CN" altLang="en-US" dirty="0">
                  <a:latin typeface="华文楷体" pitchFamily="2" charset="-122"/>
                  <a:ea typeface="华文楷体" pitchFamily="2" charset="-122"/>
                </a:rPr>
                <a:t>基                 </a:t>
              </a:r>
              <a:r>
                <a:rPr kumimoji="0" lang="zh-CN" altLang="en-US" dirty="0" smtClean="0">
                  <a:latin typeface="华文楷体" pitchFamily="2" charset="-122"/>
                  <a:ea typeface="华文楷体" pitchFamily="2" charset="-122"/>
                </a:rPr>
                <a:t>下</a:t>
              </a:r>
              <a:r>
                <a:rPr kumimoji="0" lang="zh-CN" altLang="en-US" dirty="0">
                  <a:latin typeface="华文楷体" pitchFamily="2" charset="-122"/>
                  <a:ea typeface="华文楷体" pitchFamily="2" charset="-122"/>
                </a:rPr>
                <a:t>，向量的</a:t>
              </a:r>
              <a:r>
                <a:rPr lang="zh-CN" altLang="en-US" dirty="0">
                  <a:latin typeface="华文楷体" pitchFamily="2" charset="-122"/>
                  <a:ea typeface="华文楷体" pitchFamily="2" charset="-122"/>
                </a:rPr>
                <a:t>内积由度量</a:t>
              </a:r>
              <a:r>
                <a:rPr lang="zh-CN" altLang="en-US" dirty="0" smtClean="0">
                  <a:latin typeface="华文楷体" pitchFamily="2" charset="-122"/>
                  <a:ea typeface="华文楷体" pitchFamily="2" charset="-122"/>
                </a:rPr>
                <a:t>矩</a:t>
              </a:r>
              <a:endParaRPr kumimoji="0" lang="en-US" altLang="zh-CN" dirty="0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37912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874955065"/>
                </p:ext>
              </p:extLst>
            </p:nvPr>
          </p:nvGraphicFramePr>
          <p:xfrm>
            <a:off x="1439" y="2777"/>
            <a:ext cx="1048" cy="272"/>
          </p:xfrm>
          <a:graphic>
            <a:graphicData uri="http://schemas.openxmlformats.org/presentationml/2006/ole">
              <p:oleObj spid="_x0000_s33215" name="Equation" r:id="rId7" imgW="1663700" imgH="431800" progId="Equation.DSMT4">
                <p:embed/>
              </p:oleObj>
            </a:graphicData>
          </a:graphic>
        </p:graphicFrame>
      </p:grp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1085841" y="5701745"/>
            <a:ext cx="55435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阵</a:t>
            </a:r>
            <a:r>
              <a:rPr kumimoji="0" lang="en-US" altLang="zh-CN" i="1" dirty="0" smtClean="0">
                <a:latin typeface="华文楷体" pitchFamily="2" charset="-122"/>
                <a:ea typeface="华文楷体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dirty="0">
                <a:latin typeface="华文楷体" pitchFamily="2" charset="-122"/>
                <a:ea typeface="华文楷体" pitchFamily="2" charset="-122"/>
              </a:rPr>
              <a:t>完全确定</a:t>
            </a:r>
            <a:r>
              <a:rPr kumimoji="0" lang="en-US" altLang="zh-CN" dirty="0">
                <a:latin typeface="华文楷体" pitchFamily="2" charset="-122"/>
                <a:ea typeface="华文楷体" pitchFamily="2" charset="-122"/>
              </a:rPr>
              <a:t>.</a:t>
            </a:r>
          </a:p>
        </p:txBody>
      </p:sp>
      <p:sp>
        <p:nvSpPr>
          <p:cNvPr id="19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5169694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五、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n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维欧氏空间中内积的矩阵表示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22590" y="2143116"/>
            <a:ext cx="85500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0" lang="zh-CN" altLang="en-US" dirty="0" smtClean="0">
                <a:latin typeface="华文楷体" pitchFamily="2" charset="-122"/>
                <a:ea typeface="华文楷体" pitchFamily="2" charset="-122"/>
              </a:rPr>
              <a:t>特别地，当         时，                就是度量矩阵</a:t>
            </a:r>
            <a:r>
              <a:rPr kumimoji="0" lang="en-US" altLang="zh-CN" dirty="0" smtClean="0">
                <a:latin typeface="华文楷体" pitchFamily="2" charset="-122"/>
                <a:ea typeface="华文楷体" pitchFamily="2" charset="-122"/>
              </a:rPr>
              <a:t>.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因为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90999655"/>
              </p:ext>
            </p:extLst>
          </p:nvPr>
        </p:nvGraphicFramePr>
        <p:xfrm>
          <a:off x="4296116" y="2214554"/>
          <a:ext cx="1608094" cy="428628"/>
        </p:xfrm>
        <a:graphic>
          <a:graphicData uri="http://schemas.openxmlformats.org/presentationml/2006/ole">
            <p:oleObj spid="_x0000_s33216" name="Equation" r:id="rId8" imgW="1346040" imgH="380880" progId="Equation.DSMT4">
              <p:embed/>
            </p:oleObj>
          </a:graphicData>
        </a:graphic>
      </p:graphicFrame>
      <p:graphicFrame>
        <p:nvGraphicFramePr>
          <p:cNvPr id="2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87928991"/>
              </p:ext>
            </p:extLst>
          </p:nvPr>
        </p:nvGraphicFramePr>
        <p:xfrm>
          <a:off x="1522722" y="2681286"/>
          <a:ext cx="5232400" cy="533400"/>
        </p:xfrm>
        <a:graphic>
          <a:graphicData uri="http://schemas.openxmlformats.org/presentationml/2006/ole">
            <p:oleObj spid="_x0000_s33217" name="Equation" r:id="rId9" imgW="5232240" imgH="533160" progId="Equation.DSMT4">
              <p:embed/>
            </p:oleObj>
          </a:graphicData>
        </a:graphic>
      </p:graphicFrame>
      <p:graphicFrame>
        <p:nvGraphicFramePr>
          <p:cNvPr id="33218" name="Object 450"/>
          <p:cNvGraphicFramePr>
            <a:graphicFrameLocks noChangeAspect="1"/>
          </p:cNvGraphicFramePr>
          <p:nvPr/>
        </p:nvGraphicFramePr>
        <p:xfrm>
          <a:off x="2643174" y="2214554"/>
          <a:ext cx="941682" cy="450370"/>
        </p:xfrm>
        <a:graphic>
          <a:graphicData uri="http://schemas.openxmlformats.org/presentationml/2006/ole">
            <p:oleObj spid="_x0000_s33218" name="Equation" r:id="rId10" imgW="583920" imgH="27936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61711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/>
      <p:bldP spid="37899" grpId="0"/>
      <p:bldP spid="37900" grpId="0"/>
      <p:bldP spid="37913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114299" y="3359946"/>
            <a:ext cx="2872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36896" name="Group 32"/>
          <p:cNvGrpSpPr>
            <a:grpSpLocks/>
          </p:cNvGrpSpPr>
          <p:nvPr/>
        </p:nvGrpSpPr>
        <p:grpSpPr bwMode="auto">
          <a:xfrm>
            <a:off x="42862" y="1703678"/>
            <a:ext cx="9648825" cy="584201"/>
            <a:chOff x="431" y="778"/>
            <a:chExt cx="6078" cy="368"/>
          </a:xfrm>
        </p:grpSpPr>
        <p:sp>
          <p:nvSpPr>
            <p:cNvPr id="36883" name="Rectangle 19"/>
            <p:cNvSpPr>
              <a:spLocks noChangeArrowheads="1"/>
            </p:cNvSpPr>
            <p:nvPr/>
          </p:nvSpPr>
          <p:spPr bwMode="auto">
            <a:xfrm>
              <a:off x="431" y="778"/>
              <a:ext cx="607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④ </a:t>
              </a: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                                     为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欧氏空间</a:t>
              </a:r>
              <a:r>
                <a:rPr kumimoji="0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的两组</a:t>
              </a:r>
            </a:p>
          </p:txBody>
        </p:sp>
        <p:graphicFrame>
          <p:nvGraphicFramePr>
            <p:cNvPr id="3688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613220027"/>
                </p:ext>
              </p:extLst>
            </p:nvPr>
          </p:nvGraphicFramePr>
          <p:xfrm>
            <a:off x="1095" y="826"/>
            <a:ext cx="2280" cy="272"/>
          </p:xfrm>
          <a:graphic>
            <a:graphicData uri="http://schemas.openxmlformats.org/presentationml/2006/ole">
              <p:oleObj spid="_x0000_s42228" name="Equation" r:id="rId3" imgW="3619500" imgH="431800" progId="Equation.DSMT4">
                <p:embed/>
              </p:oleObj>
            </a:graphicData>
          </a:graphic>
        </p:graphicFrame>
      </p:grp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01557" y="2506852"/>
            <a:ext cx="79216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基，它们的度量矩阵分别为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</a:p>
        </p:txBody>
      </p:sp>
      <p:graphicFrame>
        <p:nvGraphicFramePr>
          <p:cNvPr id="3689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20042961"/>
              </p:ext>
            </p:extLst>
          </p:nvPr>
        </p:nvGraphicFramePr>
        <p:xfrm>
          <a:off x="2114469" y="3311249"/>
          <a:ext cx="4495800" cy="431800"/>
        </p:xfrm>
        <a:graphic>
          <a:graphicData uri="http://schemas.openxmlformats.org/presentationml/2006/ole">
            <p:oleObj spid="_x0000_s42229" name="Equation" r:id="rId4" imgW="4495800" imgH="431800" progId="Equation.DSMT4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428596" y="3929066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同一内积而言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13674038"/>
              </p:ext>
            </p:extLst>
          </p:nvPr>
        </p:nvGraphicFramePr>
        <p:xfrm>
          <a:off x="3549569" y="4513841"/>
          <a:ext cx="1625600" cy="393700"/>
        </p:xfrm>
        <a:graphic>
          <a:graphicData uri="http://schemas.openxmlformats.org/presentationml/2006/ole">
            <p:oleObj spid="_x0000_s42230" name="Equation" r:id="rId5" imgW="1625600" imgH="393700" progId="Equation.DSMT4">
              <p:embed/>
            </p:oleObj>
          </a:graphicData>
        </a:graphic>
      </p:graphicFrame>
      <p:sp>
        <p:nvSpPr>
          <p:cNvPr id="18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5169694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五、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n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维欧氏空间中内积的矩阵表示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1402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9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244475" y="3510470"/>
            <a:ext cx="2872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36896" name="Group 32"/>
          <p:cNvGrpSpPr>
            <a:grpSpLocks/>
          </p:cNvGrpSpPr>
          <p:nvPr/>
        </p:nvGrpSpPr>
        <p:grpSpPr bwMode="auto">
          <a:xfrm>
            <a:off x="76817" y="960646"/>
            <a:ext cx="8888413" cy="584201"/>
            <a:chOff x="319" y="694"/>
            <a:chExt cx="5599" cy="368"/>
          </a:xfrm>
        </p:grpSpPr>
        <p:sp>
          <p:nvSpPr>
            <p:cNvPr id="36883" name="Rectangle 19"/>
            <p:cNvSpPr>
              <a:spLocks noChangeArrowheads="1"/>
            </p:cNvSpPr>
            <p:nvPr/>
          </p:nvSpPr>
          <p:spPr bwMode="auto">
            <a:xfrm>
              <a:off x="319" y="694"/>
              <a:ext cx="559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证明 </a:t>
              </a:r>
              <a:r>
                <a:rPr kumimoji="0" lang="zh-CN" alt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                                    为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欧氏空间</a:t>
              </a:r>
              <a:r>
                <a:rPr kumimoji="0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的两组</a:t>
              </a:r>
            </a:p>
          </p:txBody>
        </p:sp>
        <p:graphicFrame>
          <p:nvGraphicFramePr>
            <p:cNvPr id="3688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328403496"/>
                </p:ext>
              </p:extLst>
            </p:nvPr>
          </p:nvGraphicFramePr>
          <p:xfrm>
            <a:off x="1288" y="742"/>
            <a:ext cx="2280" cy="272"/>
          </p:xfrm>
          <a:graphic>
            <a:graphicData uri="http://schemas.openxmlformats.org/presentationml/2006/ole">
              <p:oleObj spid="_x0000_s34216" name="Equation" r:id="rId3" imgW="3619500" imgH="431800" progId="Equation.DSMT4">
                <p:embed/>
              </p:oleObj>
            </a:graphicData>
          </a:graphic>
        </p:graphicFrame>
      </p:grp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1043608" y="1484074"/>
            <a:ext cx="79216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基，它们的度量矩阵分别为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0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，则对</a:t>
            </a:r>
            <a:r>
              <a:rPr kumimoji="0"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中任意两个向量        有</a:t>
            </a:r>
            <a:endParaRPr kumimoji="0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89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54366763"/>
              </p:ext>
            </p:extLst>
          </p:nvPr>
        </p:nvGraphicFramePr>
        <p:xfrm>
          <a:off x="1874020" y="3639558"/>
          <a:ext cx="4495800" cy="431800"/>
        </p:xfrm>
        <a:graphic>
          <a:graphicData uri="http://schemas.openxmlformats.org/presentationml/2006/ole">
            <p:oleObj spid="_x0000_s34217" name="Equation" r:id="rId4" imgW="4495800" imgH="431800" progId="Equation.DSMT4">
              <p:embed/>
            </p:oleObj>
          </a:graphicData>
        </a:graphic>
      </p:graphicFrame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5169694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五、</a:t>
            </a:r>
            <a:r>
              <a:rPr lang="en-US" altLang="zh-CN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n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维欧氏空间中内积的矩阵表示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16170317"/>
              </p:ext>
            </p:extLst>
          </p:nvPr>
        </p:nvGraphicFramePr>
        <p:xfrm>
          <a:off x="1874020" y="2535907"/>
          <a:ext cx="5386294" cy="550871"/>
        </p:xfrm>
        <a:graphic>
          <a:graphicData uri="http://schemas.openxmlformats.org/presentationml/2006/ole">
            <p:oleObj spid="_x0000_s34218" name="Equation" r:id="rId5" imgW="2235200" imgH="228600" progId="Equation.DSMT4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45855795"/>
              </p:ext>
            </p:extLst>
          </p:nvPr>
        </p:nvGraphicFramePr>
        <p:xfrm>
          <a:off x="1874020" y="3031148"/>
          <a:ext cx="5141912" cy="550863"/>
        </p:xfrm>
        <a:graphic>
          <a:graphicData uri="http://schemas.openxmlformats.org/presentationml/2006/ole">
            <p:oleObj spid="_x0000_s34219" name="Equation" r:id="rId6" imgW="2133600" imgH="228600" progId="Equation.DSMT4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31283510"/>
              </p:ext>
            </p:extLst>
          </p:nvPr>
        </p:nvGraphicFramePr>
        <p:xfrm>
          <a:off x="4004121" y="2045369"/>
          <a:ext cx="735013" cy="490538"/>
        </p:xfrm>
        <a:graphic>
          <a:graphicData uri="http://schemas.openxmlformats.org/presentationml/2006/ole">
            <p:oleObj spid="_x0000_s34220" name="Equation" r:id="rId7" imgW="304536" imgH="203024" progId="Equation.DSMT4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12860380"/>
              </p:ext>
            </p:extLst>
          </p:nvPr>
        </p:nvGraphicFramePr>
        <p:xfrm>
          <a:off x="1170072" y="4734422"/>
          <a:ext cx="6489310" cy="638844"/>
        </p:xfrm>
        <a:graphic>
          <a:graphicData uri="http://schemas.openxmlformats.org/presentationml/2006/ole">
            <p:oleObj spid="_x0000_s34221" name="Equation" r:id="rId8" imgW="2451100" imgH="241300" progId="Equation.DSMT4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22527411"/>
              </p:ext>
            </p:extLst>
          </p:nvPr>
        </p:nvGraphicFramePr>
        <p:xfrm>
          <a:off x="1201162" y="4126914"/>
          <a:ext cx="4353786" cy="598230"/>
        </p:xfrm>
        <a:graphic>
          <a:graphicData uri="http://schemas.openxmlformats.org/presentationml/2006/ole">
            <p:oleObj spid="_x0000_s34222" name="Equation" r:id="rId9" imgW="1663700" imgH="228600" progId="Equation.DSMT4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64263759"/>
              </p:ext>
            </p:extLst>
          </p:nvPr>
        </p:nvGraphicFramePr>
        <p:xfrm>
          <a:off x="1201162" y="5900331"/>
          <a:ext cx="2428892" cy="469838"/>
        </p:xfrm>
        <a:graphic>
          <a:graphicData uri="http://schemas.openxmlformats.org/presentationml/2006/ole">
            <p:oleObj spid="_x0000_s34223" name="Equation" r:id="rId10" imgW="1054100" imgH="203200" progId="Equation.DSMT4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79870" y="5270047"/>
            <a:ext cx="608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由于内积由度量矩阵唯一确定，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40352" y="578539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证毕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66840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一、问题的引入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8" y="1000108"/>
            <a:ext cx="307183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三维几何空间中的点</a:t>
            </a:r>
            <a:endParaRPr lang="zh-CN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4414" y="1000108"/>
            <a:ext cx="185738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坐标</a:t>
            </a:r>
            <a:endParaRPr lang="zh-CN" altLang="en-US" sz="2400" dirty="0"/>
          </a:p>
        </p:txBody>
      </p:sp>
      <p:sp>
        <p:nvSpPr>
          <p:cNvPr id="21" name="左右箭头 20"/>
          <p:cNvSpPr/>
          <p:nvPr/>
        </p:nvSpPr>
        <p:spPr>
          <a:xfrm>
            <a:off x="3571868" y="1071546"/>
            <a:ext cx="1643074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9058" y="785794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坐标系</a:t>
            </a:r>
            <a:endParaRPr lang="zh-CN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071934" y="1285860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向量</a:t>
            </a:r>
            <a:endParaRPr lang="zh-CN" altLang="en-US" sz="2000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928794" y="1028683"/>
          <a:ext cx="1000132" cy="400053"/>
        </p:xfrm>
        <a:graphic>
          <a:graphicData uri="http://schemas.openxmlformats.org/presentationml/2006/ole">
            <p:oleObj spid="_x0000_s54349" name="Equation" r:id="rId3" imgW="507780" imgH="203112" progId="Equation.DSMT4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07504" y="2967335"/>
            <a:ext cx="457203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数域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上的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维向量                     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90941195"/>
              </p:ext>
            </p:extLst>
          </p:nvPr>
        </p:nvGraphicFramePr>
        <p:xfrm>
          <a:off x="3004724" y="2978150"/>
          <a:ext cx="1674812" cy="450850"/>
        </p:xfrm>
        <a:graphic>
          <a:graphicData uri="http://schemas.openxmlformats.org/presentationml/2006/ole">
            <p:oleObj spid="_x0000_s54350" name="Equation" r:id="rId4" imgW="850900" imgH="2286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14348" y="1457254"/>
            <a:ext cx="2786082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加法、数乘、内积、外积</a:t>
            </a:r>
            <a:endParaRPr lang="zh-CN" alt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5357818" y="1457254"/>
            <a:ext cx="3714776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平行、垂直、距离、夹角、面积、体积、直线、平面、曲面</a:t>
            </a:r>
            <a:r>
              <a:rPr lang="en-US" altLang="zh-CN" sz="1600" dirty="0" smtClean="0"/>
              <a:t>…</a:t>
            </a:r>
            <a:endParaRPr lang="zh-CN" altLang="en-US" sz="1600" dirty="0"/>
          </a:p>
        </p:txBody>
      </p:sp>
      <p:sp>
        <p:nvSpPr>
          <p:cNvPr id="14" name="下箭头 13"/>
          <p:cNvSpPr/>
          <p:nvPr/>
        </p:nvSpPr>
        <p:spPr>
          <a:xfrm>
            <a:off x="1928794" y="1857363"/>
            <a:ext cx="285752" cy="1095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81323" y="2967335"/>
            <a:ext cx="30003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数域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上的向量空间                     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45238" y="4592285"/>
            <a:ext cx="30003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数域 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上的线性空间                     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714480" y="2140008"/>
            <a:ext cx="714380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推广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7102560" y="2024802"/>
            <a:ext cx="277752" cy="92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888246" y="2276872"/>
            <a:ext cx="714380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抽象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7092280" y="3817087"/>
            <a:ext cx="288032" cy="775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88246" y="4007914"/>
            <a:ext cx="714380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</a:rPr>
              <a:t>抽象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679536" y="3126159"/>
            <a:ext cx="1101787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26"/>
          <p:cNvSpPr txBox="1"/>
          <p:nvPr/>
        </p:nvSpPr>
        <p:spPr>
          <a:xfrm>
            <a:off x="6563335" y="3438377"/>
            <a:ext cx="1393041" cy="3787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加法</a:t>
            </a:r>
            <a:r>
              <a:rPr lang="zh-CN" altLang="en-US" sz="1800" dirty="0"/>
              <a:t>和</a:t>
            </a:r>
            <a:r>
              <a:rPr lang="zh-CN" altLang="en-US" sz="1800" dirty="0" smtClean="0"/>
              <a:t>数乘</a:t>
            </a:r>
            <a:endParaRPr lang="zh-CN" altLang="en-US" sz="1800" dirty="0"/>
          </a:p>
        </p:txBody>
      </p:sp>
      <p:sp>
        <p:nvSpPr>
          <p:cNvPr id="35" name="TextBox 21"/>
          <p:cNvSpPr txBox="1"/>
          <p:nvPr/>
        </p:nvSpPr>
        <p:spPr>
          <a:xfrm>
            <a:off x="4874636" y="2835993"/>
            <a:ext cx="81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运算</a:t>
            </a:r>
            <a:endParaRPr lang="zh-CN" altLang="en-US" sz="2000" dirty="0"/>
          </a:p>
        </p:txBody>
      </p:sp>
      <p:sp>
        <p:nvSpPr>
          <p:cNvPr id="36" name="TextBox 21"/>
          <p:cNvSpPr txBox="1"/>
          <p:nvPr/>
        </p:nvSpPr>
        <p:spPr>
          <a:xfrm>
            <a:off x="4872801" y="3238322"/>
            <a:ext cx="81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封闭</a:t>
            </a:r>
          </a:p>
        </p:txBody>
      </p:sp>
      <p:sp>
        <p:nvSpPr>
          <p:cNvPr id="7" name="线形标注 2 6"/>
          <p:cNvSpPr/>
          <p:nvPr/>
        </p:nvSpPr>
        <p:spPr>
          <a:xfrm>
            <a:off x="2555776" y="4401895"/>
            <a:ext cx="2120969" cy="929268"/>
          </a:xfrm>
          <a:prstGeom prst="borderCallout2">
            <a:avLst>
              <a:gd name="adj1" fmla="val 929"/>
              <a:gd name="adj2" fmla="val 100132"/>
              <a:gd name="adj3" fmla="val 45482"/>
              <a:gd name="adj4" fmla="val 133027"/>
              <a:gd name="adj5" fmla="val 46307"/>
              <a:gd name="adj6" fmla="val 149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000" dirty="0" smtClean="0">
                <a:solidFill>
                  <a:schemeClr val="tx1"/>
                </a:solidFill>
              </a:rPr>
              <a:t>定义相应的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r"/>
            <a:r>
              <a:rPr lang="zh-CN" altLang="en-US" sz="2000" dirty="0" smtClean="0">
                <a:solidFill>
                  <a:schemeClr val="tx1"/>
                </a:solidFill>
              </a:rPr>
              <a:t>加法：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</a:rPr>
              <a:t>四法则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zh-CN" altLang="en-US" sz="2000" dirty="0" smtClean="0">
                <a:solidFill>
                  <a:schemeClr val="tx1"/>
                </a:solidFill>
              </a:rPr>
              <a:t>数乘：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</a:rPr>
              <a:t>四法则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37" name="下箭头 36"/>
          <p:cNvSpPr/>
          <p:nvPr/>
        </p:nvSpPr>
        <p:spPr>
          <a:xfrm>
            <a:off x="7121766" y="5434388"/>
            <a:ext cx="258546" cy="629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6"/>
          <p:cNvSpPr txBox="1"/>
          <p:nvPr/>
        </p:nvSpPr>
        <p:spPr>
          <a:xfrm>
            <a:off x="6508809" y="6063679"/>
            <a:ext cx="1545423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cs typeface="Times New Roman" pitchFamily="18" charset="0"/>
              </a:rPr>
              <a:t>欧氏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空间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线形标注 2 38"/>
          <p:cNvSpPr/>
          <p:nvPr/>
        </p:nvSpPr>
        <p:spPr>
          <a:xfrm>
            <a:off x="2555776" y="5714303"/>
            <a:ext cx="2120969" cy="811041"/>
          </a:xfrm>
          <a:prstGeom prst="borderCallout2">
            <a:avLst>
              <a:gd name="adj1" fmla="val 929"/>
              <a:gd name="adj2" fmla="val 100132"/>
              <a:gd name="adj3" fmla="val 61588"/>
              <a:gd name="adj4" fmla="val 133587"/>
              <a:gd name="adj5" fmla="val 61135"/>
              <a:gd name="adj6" fmla="val 185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定义相应的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内积</a:t>
            </a:r>
            <a:r>
              <a:rPr lang="zh-CN" altLang="en-US" sz="2000" dirty="0" smtClean="0">
                <a:solidFill>
                  <a:schemeClr val="tx1"/>
                </a:solidFill>
              </a:rPr>
              <a:t>：度量性质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sp>
        <p:nvSpPr>
          <p:cNvPr id="40" name="TextBox 26"/>
          <p:cNvSpPr txBox="1"/>
          <p:nvPr/>
        </p:nvSpPr>
        <p:spPr>
          <a:xfrm>
            <a:off x="6584999" y="5066514"/>
            <a:ext cx="1393041" cy="3787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加法</a:t>
            </a:r>
            <a:r>
              <a:rPr lang="zh-CN" altLang="en-US" sz="1800" dirty="0"/>
              <a:t>和</a:t>
            </a:r>
            <a:r>
              <a:rPr lang="zh-CN" altLang="en-US" sz="1800" dirty="0" smtClean="0"/>
              <a:t>数乘</a:t>
            </a:r>
            <a:endParaRPr lang="zh-CN" altLang="en-US" sz="1800" dirty="0"/>
          </a:p>
        </p:txBody>
      </p:sp>
      <p:sp>
        <p:nvSpPr>
          <p:cNvPr id="41" name="TextBox 26"/>
          <p:cNvSpPr txBox="1"/>
          <p:nvPr/>
        </p:nvSpPr>
        <p:spPr>
          <a:xfrm>
            <a:off x="714348" y="3416043"/>
            <a:ext cx="2786082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加法、数乘、内积、外积</a:t>
            </a:r>
            <a:endParaRPr lang="zh-CN" alt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1159047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1"/>
      <p:bldP spid="23" grpId="0"/>
      <p:bldP spid="25" grpId="0" animBg="1"/>
      <p:bldP spid="27" grpId="0" animBg="1"/>
      <p:bldP spid="28" grpId="1" animBg="1"/>
      <p:bldP spid="14" grpId="0" animBg="1"/>
      <p:bldP spid="15" grpId="1" animBg="1"/>
      <p:bldP spid="17" grpId="0" animBg="1"/>
      <p:bldP spid="26" grpId="0" animBg="1"/>
      <p:bldP spid="29" grpId="0" animBg="1"/>
      <p:bldP spid="30" grpId="0" animBg="1"/>
      <p:bldP spid="32" grpId="0" animBg="1"/>
      <p:bldP spid="33" grpId="0" animBg="1"/>
      <p:bldP spid="4" grpId="0" animBg="1"/>
      <p:bldP spid="34" grpId="0" animBg="1"/>
      <p:bldP spid="35" grpId="0"/>
      <p:bldP spid="36" grpId="0"/>
      <p:bldP spid="7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7" name="Group 29"/>
          <p:cNvGrpSpPr>
            <a:grpSpLocks/>
          </p:cNvGrpSpPr>
          <p:nvPr/>
        </p:nvGrpSpPr>
        <p:grpSpPr bwMode="auto">
          <a:xfrm>
            <a:off x="702208" y="2671179"/>
            <a:ext cx="5138737" cy="519112"/>
            <a:chOff x="431" y="1797"/>
            <a:chExt cx="3237" cy="327"/>
          </a:xfrm>
        </p:grpSpPr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31" y="1797"/>
              <a:ext cx="25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满足性质：</a:t>
              </a:r>
            </a:p>
          </p:txBody>
        </p:sp>
        <p:graphicFrame>
          <p:nvGraphicFramePr>
            <p:cNvPr id="718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912633753"/>
                </p:ext>
              </p:extLst>
            </p:nvPr>
          </p:nvGraphicFramePr>
          <p:xfrm>
            <a:off x="1556" y="1861"/>
            <a:ext cx="2112" cy="248"/>
          </p:xfrm>
          <a:graphic>
            <a:graphicData uri="http://schemas.openxmlformats.org/presentationml/2006/ole">
              <p:oleObj spid="_x0000_s10058" name="Equation" r:id="rId3" imgW="3352800" imgH="393700" progId="Equation.DSMT4">
                <p:embed/>
              </p:oleObj>
            </a:graphicData>
          </a:graphic>
        </p:graphicFrame>
      </p:grpSp>
      <p:graphicFrame>
        <p:nvGraphicFramePr>
          <p:cNvPr id="71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03220955"/>
              </p:ext>
            </p:extLst>
          </p:nvPr>
        </p:nvGraphicFramePr>
        <p:xfrm>
          <a:off x="1481643" y="3313907"/>
          <a:ext cx="2590800" cy="469900"/>
        </p:xfrm>
        <a:graphic>
          <a:graphicData uri="http://schemas.openxmlformats.org/presentationml/2006/ole">
            <p:oleObj spid="_x0000_s10059" name="Equation" r:id="rId4" imgW="2590800" imgH="469900" progId="Equation.DSMT4">
              <p:embed/>
            </p:oleObj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73171037"/>
              </p:ext>
            </p:extLst>
          </p:nvPr>
        </p:nvGraphicFramePr>
        <p:xfrm>
          <a:off x="1463675" y="3990183"/>
          <a:ext cx="3035300" cy="469900"/>
        </p:xfrm>
        <a:graphic>
          <a:graphicData uri="http://schemas.openxmlformats.org/presentationml/2006/ole">
            <p:oleObj spid="_x0000_s10060" name="Equation" r:id="rId5" imgW="3035300" imgH="469900" progId="Equation.DSMT4">
              <p:embed/>
            </p:oleObj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00906436"/>
              </p:ext>
            </p:extLst>
          </p:nvPr>
        </p:nvGraphicFramePr>
        <p:xfrm>
          <a:off x="1481643" y="4671609"/>
          <a:ext cx="4330700" cy="508000"/>
        </p:xfrm>
        <a:graphic>
          <a:graphicData uri="http://schemas.openxmlformats.org/presentationml/2006/ole">
            <p:oleObj spid="_x0000_s10061" name="Equation" r:id="rId6" imgW="4330700" imgH="508000" progId="Equation.DSMT4">
              <p:embed/>
            </p:oleObj>
          </a:graphicData>
        </a:graphic>
      </p:graphicFrame>
      <p:grpSp>
        <p:nvGrpSpPr>
          <p:cNvPr id="7205" name="Group 37"/>
          <p:cNvGrpSpPr>
            <a:grpSpLocks/>
          </p:cNvGrpSpPr>
          <p:nvPr/>
        </p:nvGrpSpPr>
        <p:grpSpPr bwMode="auto">
          <a:xfrm>
            <a:off x="1440396" y="5391135"/>
            <a:ext cx="6588124" cy="584199"/>
            <a:chOff x="567" y="3521"/>
            <a:chExt cx="4150" cy="368"/>
          </a:xfrm>
        </p:grpSpPr>
        <p:graphicFrame>
          <p:nvGraphicFramePr>
            <p:cNvPr id="7186" name="Object 18"/>
            <p:cNvGraphicFramePr>
              <a:graphicFrameLocks noChangeAspect="1"/>
            </p:cNvGraphicFramePr>
            <p:nvPr/>
          </p:nvGraphicFramePr>
          <p:xfrm>
            <a:off x="567" y="3521"/>
            <a:ext cx="1248" cy="296"/>
          </p:xfrm>
          <a:graphic>
            <a:graphicData uri="http://schemas.openxmlformats.org/presentationml/2006/ole">
              <p:oleObj spid="_x0000_s10062" name="Equation" r:id="rId7" imgW="1981200" imgH="469900" progId="Equation.DSMT4">
                <p:embed/>
              </p:oleObj>
            </a:graphicData>
          </a:graphic>
        </p:graphicFrame>
        <p:grpSp>
          <p:nvGrpSpPr>
            <p:cNvPr id="7204" name="Group 36"/>
            <p:cNvGrpSpPr>
              <a:grpSpLocks/>
            </p:cNvGrpSpPr>
            <p:nvPr/>
          </p:nvGrpSpPr>
          <p:grpSpPr bwMode="auto">
            <a:xfrm>
              <a:off x="1791" y="3521"/>
              <a:ext cx="2926" cy="368"/>
              <a:chOff x="1927" y="3566"/>
              <a:chExt cx="2926" cy="368"/>
            </a:xfrm>
          </p:grpSpPr>
          <p:sp>
            <p:nvSpPr>
              <p:cNvPr id="7203" name="Rectangle 35"/>
              <p:cNvSpPr>
                <a:spLocks noChangeArrowheads="1"/>
              </p:cNvSpPr>
              <p:nvPr/>
            </p:nvSpPr>
            <p:spPr bwMode="auto">
              <a:xfrm>
                <a:off x="1927" y="3566"/>
                <a:ext cx="2813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 </a:t>
                </a:r>
                <a:r>
                  <a:rPr kumimoji="0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kumimoji="0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</a:p>
            </p:txBody>
          </p:sp>
          <p:graphicFrame>
            <p:nvGraphicFramePr>
              <p:cNvPr id="7187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1748425233"/>
                  </p:ext>
                </p:extLst>
              </p:nvPr>
            </p:nvGraphicFramePr>
            <p:xfrm>
              <a:off x="3073" y="3629"/>
              <a:ext cx="520" cy="200"/>
            </p:xfrm>
            <a:graphic>
              <a:graphicData uri="http://schemas.openxmlformats.org/presentationml/2006/ole">
                <p:oleObj spid="_x0000_s10063" name="Equation" r:id="rId8" imgW="825142" imgH="317362" progId="Equation.DSMT4">
                  <p:embed/>
                </p:oleObj>
              </a:graphicData>
            </a:graphic>
          </p:graphicFrame>
          <p:graphicFrame>
            <p:nvGraphicFramePr>
              <p:cNvPr id="7188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3843478995"/>
                  </p:ext>
                </p:extLst>
              </p:nvPr>
            </p:nvGraphicFramePr>
            <p:xfrm>
              <a:off x="3909" y="3611"/>
              <a:ext cx="944" cy="248"/>
            </p:xfrm>
            <a:graphic>
              <a:graphicData uri="http://schemas.openxmlformats.org/presentationml/2006/ole">
                <p:oleObj spid="_x0000_s10064" name="Equation" r:id="rId9" imgW="1497950" imgH="393529" progId="Equation.DSMT4">
                  <p:embed/>
                </p:oleObj>
              </a:graphicData>
            </a:graphic>
          </p:graphicFrame>
        </p:grpSp>
      </p:grp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328612" y="778669"/>
            <a:ext cx="48244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 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定义</a:t>
            </a:r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702208" y="1402559"/>
            <a:ext cx="820313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0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0" lang="zh-CN" alt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实数域</a:t>
            </a:r>
            <a:r>
              <a:rPr kumimoji="0" lang="en-US" altLang="zh-C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kumimoji="0" lang="zh-CN" alt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线性空间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</a:t>
            </a:r>
            <a:r>
              <a:rPr kumimoji="0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中任意两个向量</a:t>
            </a:r>
          </a:p>
        </p:txBody>
      </p:sp>
      <p:grpSp>
        <p:nvGrpSpPr>
          <p:cNvPr id="7196" name="Group 28"/>
          <p:cNvGrpSpPr>
            <a:grpSpLocks/>
          </p:cNvGrpSpPr>
          <p:nvPr/>
        </p:nvGrpSpPr>
        <p:grpSpPr bwMode="auto">
          <a:xfrm>
            <a:off x="830751" y="2033007"/>
            <a:ext cx="7851019" cy="538160"/>
            <a:chOff x="501" y="1445"/>
            <a:chExt cx="5106" cy="368"/>
          </a:xfrm>
        </p:grpSpPr>
        <p:sp>
          <p:nvSpPr>
            <p:cNvPr id="7194" name="Rectangle 26"/>
            <p:cNvSpPr>
              <a:spLocks noChangeArrowheads="1"/>
            </p:cNvSpPr>
            <p:nvPr/>
          </p:nvSpPr>
          <p:spPr bwMode="auto">
            <a:xfrm>
              <a:off x="645" y="1445"/>
              <a:ext cx="49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　定义一个二元实函数，记作          </a:t>
              </a:r>
              <a:r>
                <a:rPr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，若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17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621130069"/>
                </p:ext>
              </p:extLst>
            </p:nvPr>
          </p:nvGraphicFramePr>
          <p:xfrm>
            <a:off x="501" y="1509"/>
            <a:ext cx="568" cy="248"/>
          </p:xfrm>
          <a:graphic>
            <a:graphicData uri="http://schemas.openxmlformats.org/presentationml/2006/ole">
              <p:oleObj spid="_x0000_s10065" name="Equation" r:id="rId10" imgW="901309" imgH="393529" progId="Equation.DSMT4">
                <p:embed/>
              </p:oleObj>
            </a:graphicData>
          </a:graphic>
        </p:graphicFrame>
        <p:graphicFrame>
          <p:nvGraphicFramePr>
            <p:cNvPr id="718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990882418"/>
                </p:ext>
              </p:extLst>
            </p:nvPr>
          </p:nvGraphicFramePr>
          <p:xfrm>
            <a:off x="3948" y="1530"/>
            <a:ext cx="568" cy="248"/>
          </p:xfrm>
          <a:graphic>
            <a:graphicData uri="http://schemas.openxmlformats.org/presentationml/2006/ole">
              <p:oleObj spid="_x0000_s10066" name="Equation" r:id="rId11" imgW="901309" imgH="393529" progId="Equation.DSMT4">
                <p:embed/>
              </p:oleObj>
            </a:graphicData>
          </a:graphic>
        </p:graphicFrame>
        <p:graphicFrame>
          <p:nvGraphicFramePr>
            <p:cNvPr id="7195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957477882"/>
                </p:ext>
              </p:extLst>
            </p:nvPr>
          </p:nvGraphicFramePr>
          <p:xfrm>
            <a:off x="5039" y="1525"/>
            <a:ext cx="568" cy="248"/>
          </p:xfrm>
          <a:graphic>
            <a:graphicData uri="http://schemas.openxmlformats.org/presentationml/2006/ole">
              <p:oleObj spid="_x0000_s10067" name="Equation" r:id="rId12" imgW="901309" imgH="393529" progId="Equation.DSMT4">
                <p:embed/>
              </p:oleObj>
            </a:graphicData>
          </a:graphic>
        </p:graphicFrame>
      </p:grp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6808788" y="3426136"/>
            <a:ext cx="16516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（对称性）</a:t>
            </a:r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6845301" y="4029228"/>
            <a:ext cx="1615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齐次性</a:t>
            </a:r>
            <a:r>
              <a:rPr kumimoji="0"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6845301" y="4680532"/>
            <a:ext cx="1836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分配</a:t>
            </a:r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性</a:t>
            </a:r>
            <a:r>
              <a:rPr kumimoji="0"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6898439" y="5927708"/>
            <a:ext cx="16396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（正定性）</a:t>
            </a:r>
          </a:p>
        </p:txBody>
      </p:sp>
      <p:sp>
        <p:nvSpPr>
          <p:cNvPr id="26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二、内积与欧氏空间的定义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6288054" y="2591752"/>
            <a:ext cx="1862810" cy="666451"/>
          </a:xfrm>
          <a:prstGeom prst="wedgeRoundRectCallout">
            <a:avLst>
              <a:gd name="adj1" fmla="val -46802"/>
              <a:gd name="adj2" fmla="val 10010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内积四法则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998484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0" grpId="0"/>
      <p:bldP spid="7191" grpId="0"/>
      <p:bldP spid="7198" grpId="0"/>
      <p:bldP spid="7199" grpId="0"/>
      <p:bldP spid="7200" grpId="0"/>
      <p:bldP spid="7201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738175" y="3787182"/>
            <a:ext cx="6337300" cy="73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kumimoji="0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为实数域 </a:t>
            </a:r>
            <a:r>
              <a:rPr kumimoji="0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上的线性空间</a:t>
            </a:r>
            <a:r>
              <a:rPr kumimoji="0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738175" y="4576725"/>
            <a:ext cx="86312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② </a:t>
            </a:r>
            <a:r>
              <a:rPr kumimoji="0"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除向量的线性运算外，还有“内积”运算</a:t>
            </a:r>
            <a:r>
              <a:rPr kumimoji="0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grpSp>
        <p:nvGrpSpPr>
          <p:cNvPr id="6172" name="Group 28"/>
          <p:cNvGrpSpPr>
            <a:grpSpLocks/>
          </p:cNvGrpSpPr>
          <p:nvPr/>
        </p:nvGrpSpPr>
        <p:grpSpPr bwMode="auto">
          <a:xfrm>
            <a:off x="738175" y="5371510"/>
            <a:ext cx="2046288" cy="738188"/>
            <a:chOff x="612" y="2750"/>
            <a:chExt cx="1289" cy="465"/>
          </a:xfrm>
        </p:grpSpPr>
        <p:graphicFrame>
          <p:nvGraphicFramePr>
            <p:cNvPr id="616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840124805"/>
                </p:ext>
              </p:extLst>
            </p:nvPr>
          </p:nvGraphicFramePr>
          <p:xfrm>
            <a:off x="941" y="2870"/>
            <a:ext cx="960" cy="240"/>
          </p:xfrm>
          <a:graphic>
            <a:graphicData uri="http://schemas.openxmlformats.org/presentationml/2006/ole">
              <p:oleObj spid="_x0000_s10410" name="Equation" r:id="rId3" imgW="1524000" imgH="381000" progId="Equation.DSMT4">
                <p:embed/>
              </p:oleObj>
            </a:graphicData>
          </a:graphic>
        </p:graphicFrame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612" y="2750"/>
              <a:ext cx="1089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altLang="zh-CN" sz="2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③</a:t>
              </a:r>
              <a:r>
                <a:rPr kumimoji="0" lang="zh-CN" altLang="en-US" sz="2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1243000" y="2995020"/>
            <a:ext cx="6553200" cy="73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欧氏</a:t>
            </a:r>
            <a:r>
              <a:rPr kumimoji="0"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</a:t>
            </a:r>
            <a:r>
              <a:rPr kumimoji="0" lang="en-US" altLang="zh-CN" sz="28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是特殊的线性空间</a:t>
            </a:r>
          </a:p>
        </p:txBody>
      </p:sp>
      <p:grpSp>
        <p:nvGrpSpPr>
          <p:cNvPr id="6170" name="Group 26"/>
          <p:cNvGrpSpPr>
            <a:grpSpLocks/>
          </p:cNvGrpSpPr>
          <p:nvPr/>
        </p:nvGrpSpPr>
        <p:grpSpPr bwMode="auto">
          <a:xfrm>
            <a:off x="360362" y="1492251"/>
            <a:ext cx="8200435" cy="519112"/>
            <a:chOff x="476" y="210"/>
            <a:chExt cx="4997" cy="327"/>
          </a:xfrm>
        </p:grpSpPr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476" y="210"/>
              <a:ext cx="49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</a:t>
              </a:r>
              <a:r>
                <a:rPr kumimoji="0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 </a:t>
              </a:r>
              <a:r>
                <a:rPr kumimoji="0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和  </a:t>
              </a:r>
              <a:r>
                <a:rPr kumimoji="0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kumimoji="0"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内积</a:t>
              </a:r>
              <a:r>
                <a:rPr kumimoji="0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，并称这种定义了内积的</a:t>
              </a:r>
            </a:p>
          </p:txBody>
        </p:sp>
        <p:graphicFrame>
          <p:nvGraphicFramePr>
            <p:cNvPr id="616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56971385"/>
                </p:ext>
              </p:extLst>
            </p:nvPr>
          </p:nvGraphicFramePr>
          <p:xfrm>
            <a:off x="958" y="259"/>
            <a:ext cx="1368" cy="248"/>
          </p:xfrm>
          <a:graphic>
            <a:graphicData uri="http://schemas.openxmlformats.org/presentationml/2006/ole">
              <p:oleObj spid="_x0000_s10411" name="Equation" r:id="rId4" imgW="2171700" imgH="393700" progId="Equation.DSMT4">
                <p:embed/>
              </p:oleObj>
            </a:graphicData>
          </a:graphic>
        </p:graphicFrame>
      </p:grp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360363" y="2230528"/>
            <a:ext cx="593983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实数域 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上的线性空间</a:t>
            </a:r>
            <a:r>
              <a:rPr kumimoji="0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0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欧氏空间</a:t>
            </a: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377813" y="3117257"/>
            <a:ext cx="773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</a:t>
            </a:r>
            <a:r>
              <a:rPr kumimoji="0" lang="zh-CN" altLang="en-US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76200" y="778669"/>
            <a:ext cx="48244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 </a:t>
            </a:r>
            <a:r>
              <a:rPr kumimoji="0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定义</a:t>
            </a:r>
          </a:p>
        </p:txBody>
      </p:sp>
      <p:sp>
        <p:nvSpPr>
          <p:cNvPr id="15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二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、内积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与欧氏空间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的定义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19400" y="5490900"/>
            <a:ext cx="319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满足内积四法则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0252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6" grpId="0"/>
      <p:bldP spid="6155" grpId="0"/>
      <p:bldP spid="6165" grpId="0"/>
      <p:bldP spid="6169" grpId="0"/>
      <p:bldP spid="6171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52" name="Group 56"/>
          <p:cNvGrpSpPr>
            <a:grpSpLocks/>
          </p:cNvGrpSpPr>
          <p:nvPr/>
        </p:nvGrpSpPr>
        <p:grpSpPr bwMode="auto">
          <a:xfrm>
            <a:off x="378211" y="1093103"/>
            <a:ext cx="6192837" cy="579437"/>
            <a:chOff x="385" y="236"/>
            <a:chExt cx="3901" cy="365"/>
          </a:xfrm>
        </p:grpSpPr>
        <p:sp>
          <p:nvSpPr>
            <p:cNvPr id="80900" name="Rectangle 4"/>
            <p:cNvSpPr>
              <a:spLocks noChangeArrowheads="1"/>
            </p:cNvSpPr>
            <p:nvPr/>
          </p:nvSpPr>
          <p:spPr bwMode="auto">
            <a:xfrm>
              <a:off x="385" y="236"/>
              <a:ext cx="39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sz="3200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0" lang="en-US" altLang="zh-CN" sz="3200" dirty="0" smtClean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  </a:t>
              </a:r>
              <a:r>
                <a:rPr kumimoji="0" lang="zh-CN" altLang="en-US" dirty="0" smtClean="0"/>
                <a:t>在      </a:t>
              </a:r>
              <a:r>
                <a:rPr kumimoji="0" lang="zh-CN" altLang="en-US" dirty="0"/>
                <a:t>中，对于向量</a:t>
              </a:r>
              <a:r>
                <a:rPr kumimoji="0" lang="zh-CN" altLang="en-US" b="0" dirty="0"/>
                <a:t> </a:t>
              </a:r>
            </a:p>
          </p:txBody>
        </p:sp>
        <p:graphicFrame>
          <p:nvGraphicFramePr>
            <p:cNvPr id="8090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977727776"/>
                </p:ext>
              </p:extLst>
            </p:nvPr>
          </p:nvGraphicFramePr>
          <p:xfrm>
            <a:off x="1395" y="288"/>
            <a:ext cx="272" cy="240"/>
          </p:xfrm>
          <a:graphic>
            <a:graphicData uri="http://schemas.openxmlformats.org/presentationml/2006/ole">
              <p:oleObj spid="_x0000_s11951" name="Equation" r:id="rId3" imgW="431613" imgH="380835" progId="Equation.DSMT4">
                <p:embed/>
              </p:oleObj>
            </a:graphicData>
          </a:graphic>
        </p:graphicFrame>
      </p:grpSp>
      <p:graphicFrame>
        <p:nvGraphicFramePr>
          <p:cNvPr id="80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3478592"/>
              </p:ext>
            </p:extLst>
          </p:nvPr>
        </p:nvGraphicFramePr>
        <p:xfrm>
          <a:off x="1289050" y="1751013"/>
          <a:ext cx="5943600" cy="571500"/>
        </p:xfrm>
        <a:graphic>
          <a:graphicData uri="http://schemas.openxmlformats.org/presentationml/2006/ole">
            <p:oleObj spid="_x0000_s11952" name="Equation" r:id="rId4" imgW="5943600" imgH="571320" progId="Equation.DSMT4">
              <p:embed/>
            </p:oleObj>
          </a:graphicData>
        </a:graphic>
      </p:graphicFrame>
      <p:grpSp>
        <p:nvGrpSpPr>
          <p:cNvPr id="80945" name="Group 49"/>
          <p:cNvGrpSpPr>
            <a:grpSpLocks/>
          </p:cNvGrpSpPr>
          <p:nvPr/>
        </p:nvGrpSpPr>
        <p:grpSpPr bwMode="auto">
          <a:xfrm>
            <a:off x="919530" y="4642289"/>
            <a:ext cx="8224838" cy="830263"/>
            <a:chOff x="612" y="2432"/>
            <a:chExt cx="5181" cy="523"/>
          </a:xfrm>
        </p:grpSpPr>
        <p:sp>
          <p:nvSpPr>
            <p:cNvPr id="80913" name="Rectangle 17"/>
            <p:cNvSpPr>
              <a:spLocks noChangeArrowheads="1"/>
            </p:cNvSpPr>
            <p:nvPr/>
          </p:nvSpPr>
          <p:spPr bwMode="auto">
            <a:xfrm>
              <a:off x="612" y="2432"/>
              <a:ext cx="518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dirty="0"/>
                <a:t>这样     对于内积　　　就成为一个欧氏空间</a:t>
              </a:r>
              <a:r>
                <a:rPr kumimoji="0" lang="en-US" altLang="zh-CN" dirty="0"/>
                <a:t>.</a:t>
              </a:r>
            </a:p>
          </p:txBody>
        </p:sp>
        <p:graphicFrame>
          <p:nvGraphicFramePr>
            <p:cNvPr id="80927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38933597"/>
                </p:ext>
              </p:extLst>
            </p:nvPr>
          </p:nvGraphicFramePr>
          <p:xfrm>
            <a:off x="1224" y="2580"/>
            <a:ext cx="272" cy="240"/>
          </p:xfrm>
          <a:graphic>
            <a:graphicData uri="http://schemas.openxmlformats.org/presentationml/2006/ole">
              <p:oleObj spid="_x0000_s11953" name="Equation" r:id="rId5" imgW="431613" imgH="380835" progId="Equation.DSMT4">
                <p:embed/>
              </p:oleObj>
            </a:graphicData>
          </a:graphic>
        </p:graphicFrame>
        <p:graphicFrame>
          <p:nvGraphicFramePr>
            <p:cNvPr id="80944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2119932"/>
                </p:ext>
              </p:extLst>
            </p:nvPr>
          </p:nvGraphicFramePr>
          <p:xfrm>
            <a:off x="2671" y="2601"/>
            <a:ext cx="568" cy="248"/>
          </p:xfrm>
          <a:graphic>
            <a:graphicData uri="http://schemas.openxmlformats.org/presentationml/2006/ole">
              <p:oleObj spid="_x0000_s11954" name="Equation" r:id="rId6" imgW="901309" imgH="393529" progId="Equation.DSMT4">
                <p:embed/>
              </p:oleObj>
            </a:graphicData>
          </a:graphic>
        </p:graphicFrame>
      </p:grpSp>
      <p:grpSp>
        <p:nvGrpSpPr>
          <p:cNvPr id="80950" name="Group 54"/>
          <p:cNvGrpSpPr>
            <a:grpSpLocks/>
          </p:cNvGrpSpPr>
          <p:nvPr/>
        </p:nvGrpSpPr>
        <p:grpSpPr bwMode="auto">
          <a:xfrm>
            <a:off x="802472" y="3067484"/>
            <a:ext cx="7173912" cy="733425"/>
            <a:chOff x="476" y="1570"/>
            <a:chExt cx="4519" cy="462"/>
          </a:xfrm>
        </p:grpSpPr>
        <p:grpSp>
          <p:nvGrpSpPr>
            <p:cNvPr id="80940" name="Group 44"/>
            <p:cNvGrpSpPr>
              <a:grpSpLocks/>
            </p:cNvGrpSpPr>
            <p:nvPr/>
          </p:nvGrpSpPr>
          <p:grpSpPr bwMode="auto">
            <a:xfrm>
              <a:off x="476" y="1570"/>
              <a:ext cx="4519" cy="462"/>
              <a:chOff x="493" y="1525"/>
              <a:chExt cx="4519" cy="462"/>
            </a:xfrm>
          </p:grpSpPr>
          <p:sp>
            <p:nvSpPr>
              <p:cNvPr id="80911" name="Rectangle 15"/>
              <p:cNvSpPr>
                <a:spLocks noChangeArrowheads="1"/>
              </p:cNvSpPr>
              <p:nvPr/>
            </p:nvSpPr>
            <p:spPr bwMode="auto">
              <a:xfrm>
                <a:off x="493" y="1525"/>
                <a:ext cx="4519" cy="4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zh-CN" altLang="en-US" dirty="0" smtClean="0"/>
                  <a:t> 易</a:t>
                </a:r>
                <a:r>
                  <a:rPr kumimoji="0" lang="zh-CN" altLang="en-US" dirty="0"/>
                  <a:t>证           满足定义中的性质　～　</a:t>
                </a:r>
                <a:r>
                  <a:rPr kumimoji="0" lang="en-US" altLang="zh-CN" dirty="0"/>
                  <a:t>.</a:t>
                </a:r>
              </a:p>
            </p:txBody>
          </p:sp>
          <p:graphicFrame>
            <p:nvGraphicFramePr>
              <p:cNvPr id="80923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4054408733"/>
                  </p:ext>
                </p:extLst>
              </p:nvPr>
            </p:nvGraphicFramePr>
            <p:xfrm>
              <a:off x="1207" y="1704"/>
              <a:ext cx="568" cy="248"/>
            </p:xfrm>
            <a:graphic>
              <a:graphicData uri="http://schemas.openxmlformats.org/presentationml/2006/ole">
                <p:oleObj spid="_x0000_s11955" name="Equation" r:id="rId7" imgW="901309" imgH="393529" progId="Equation.DSMT4">
                  <p:embed/>
                </p:oleObj>
              </a:graphicData>
            </a:graphic>
          </p:graphicFrame>
        </p:grpSp>
        <p:graphicFrame>
          <p:nvGraphicFramePr>
            <p:cNvPr id="80949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651999296"/>
                </p:ext>
              </p:extLst>
            </p:nvPr>
          </p:nvGraphicFramePr>
          <p:xfrm>
            <a:off x="3987" y="1713"/>
            <a:ext cx="600" cy="296"/>
          </p:xfrm>
          <a:graphic>
            <a:graphicData uri="http://schemas.openxmlformats.org/presentationml/2006/ole">
              <p:oleObj spid="_x0000_s11956" name="Equation" r:id="rId8" imgW="952087" imgH="469696" progId="Equation.DSMT4">
                <p:embed/>
              </p:oleObj>
            </a:graphicData>
          </a:graphic>
        </p:graphicFrame>
      </p:grpSp>
      <p:grpSp>
        <p:nvGrpSpPr>
          <p:cNvPr id="80953" name="Group 57"/>
          <p:cNvGrpSpPr>
            <a:grpSpLocks/>
          </p:cNvGrpSpPr>
          <p:nvPr/>
        </p:nvGrpSpPr>
        <p:grpSpPr bwMode="auto">
          <a:xfrm>
            <a:off x="378211" y="2513675"/>
            <a:ext cx="6921500" cy="584201"/>
            <a:chOff x="476" y="1186"/>
            <a:chExt cx="4360" cy="368"/>
          </a:xfrm>
        </p:grpSpPr>
        <p:sp>
          <p:nvSpPr>
            <p:cNvPr id="80904" name="Rectangle 8"/>
            <p:cNvSpPr>
              <a:spLocks noChangeArrowheads="1"/>
            </p:cNvSpPr>
            <p:nvPr/>
          </p:nvSpPr>
          <p:spPr bwMode="auto">
            <a:xfrm>
              <a:off x="476" y="1186"/>
              <a:ext cx="217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kumimoji="0" lang="zh-CN" altLang="en-US" dirty="0"/>
                <a:t>定义</a:t>
              </a:r>
              <a:r>
                <a:rPr kumimoji="0" lang="zh-CN" altLang="en-US" b="0" dirty="0"/>
                <a:t> </a:t>
              </a:r>
            </a:p>
          </p:txBody>
        </p:sp>
        <p:graphicFrame>
          <p:nvGraphicFramePr>
            <p:cNvPr id="8090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885025302"/>
                </p:ext>
              </p:extLst>
            </p:nvPr>
          </p:nvGraphicFramePr>
          <p:xfrm>
            <a:off x="1548" y="1214"/>
            <a:ext cx="3288" cy="304"/>
          </p:xfrm>
          <a:graphic>
            <a:graphicData uri="http://schemas.openxmlformats.org/presentationml/2006/ole">
              <p:oleObj spid="_x0000_s11957" name="Equation" r:id="rId9" imgW="5219640" imgH="482400" progId="Equation.DSMT4">
                <p:embed/>
              </p:oleObj>
            </a:graphicData>
          </a:graphic>
        </p:graphicFrame>
      </p:grpSp>
      <p:grpSp>
        <p:nvGrpSpPr>
          <p:cNvPr id="80959" name="Group 63"/>
          <p:cNvGrpSpPr>
            <a:grpSpLocks/>
          </p:cNvGrpSpPr>
          <p:nvPr/>
        </p:nvGrpSpPr>
        <p:grpSpPr bwMode="auto">
          <a:xfrm>
            <a:off x="919530" y="3797466"/>
            <a:ext cx="6529388" cy="830263"/>
            <a:chOff x="748" y="2024"/>
            <a:chExt cx="4113" cy="523"/>
          </a:xfrm>
        </p:grpSpPr>
        <p:sp>
          <p:nvSpPr>
            <p:cNvPr id="80912" name="Rectangle 16"/>
            <p:cNvSpPr>
              <a:spLocks noChangeArrowheads="1"/>
            </p:cNvSpPr>
            <p:nvPr/>
          </p:nvSpPr>
          <p:spPr bwMode="auto">
            <a:xfrm>
              <a:off x="748" y="2024"/>
              <a:ext cx="411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dirty="0"/>
                <a:t>所以</a:t>
              </a:r>
              <a:r>
                <a:rPr kumimoji="0" lang="en-US" altLang="zh-CN" dirty="0"/>
                <a:t>,           </a:t>
              </a:r>
              <a:r>
                <a:rPr kumimoji="0" lang="zh-CN" altLang="en-US" dirty="0" smtClean="0"/>
                <a:t>在上述定义下为</a:t>
              </a:r>
              <a:r>
                <a:rPr kumimoji="0" lang="zh-CN" altLang="en-US" dirty="0"/>
                <a:t>内积</a:t>
              </a:r>
              <a:r>
                <a:rPr kumimoji="0" lang="en-US" altLang="zh-CN" dirty="0"/>
                <a:t>.</a:t>
              </a:r>
            </a:p>
          </p:txBody>
        </p:sp>
        <p:graphicFrame>
          <p:nvGraphicFramePr>
            <p:cNvPr id="80957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790103906"/>
                </p:ext>
              </p:extLst>
            </p:nvPr>
          </p:nvGraphicFramePr>
          <p:xfrm>
            <a:off x="1518" y="2183"/>
            <a:ext cx="568" cy="248"/>
          </p:xfrm>
          <a:graphic>
            <a:graphicData uri="http://schemas.openxmlformats.org/presentationml/2006/ole">
              <p:oleObj spid="_x0000_s11958" name="Equation" r:id="rId10" imgW="901309" imgH="393529" progId="Equation.DSMT4">
                <p:embed/>
              </p:oleObj>
            </a:graphicData>
          </a:graphic>
        </p:graphicFrame>
      </p:grpSp>
      <p:sp>
        <p:nvSpPr>
          <p:cNvPr id="35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内积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与欧氏空间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的定义</a:t>
            </a:r>
          </a:p>
        </p:txBody>
      </p:sp>
    </p:spTree>
    <p:extLst>
      <p:ext uri="{BB962C8B-B14F-4D97-AF65-F5344CB8AC3E}">
        <p14:creationId xmlns="" xmlns:p14="http://schemas.microsoft.com/office/powerpoint/2010/main" val="1638358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50813" y="1163921"/>
            <a:ext cx="34559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zh-CN" altLang="en-US" dirty="0"/>
              <a:t>定义</a:t>
            </a:r>
            <a:r>
              <a:rPr kumimoji="0" lang="zh-CN" altLang="en-US" b="0" dirty="0"/>
              <a:t> </a:t>
            </a: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98013060"/>
              </p:ext>
            </p:extLst>
          </p:nvPr>
        </p:nvGraphicFramePr>
        <p:xfrm>
          <a:off x="1308101" y="1775498"/>
          <a:ext cx="6604000" cy="431800"/>
        </p:xfrm>
        <a:graphic>
          <a:graphicData uri="http://schemas.openxmlformats.org/presentationml/2006/ole">
            <p:oleObj spid="_x0000_s13046" name="Equation" r:id="rId3" imgW="6604000" imgH="431800" progId="Equation.DSMT4">
              <p:embed/>
            </p:oleObj>
          </a:graphicData>
        </a:graphic>
      </p:graphicFrame>
      <p:grpSp>
        <p:nvGrpSpPr>
          <p:cNvPr id="88083" name="Group 19"/>
          <p:cNvGrpSpPr>
            <a:grpSpLocks/>
          </p:cNvGrpSpPr>
          <p:nvPr/>
        </p:nvGrpSpPr>
        <p:grpSpPr bwMode="auto">
          <a:xfrm>
            <a:off x="703155" y="3453484"/>
            <a:ext cx="9072563" cy="733425"/>
            <a:chOff x="612" y="2432"/>
            <a:chExt cx="5715" cy="462"/>
          </a:xfrm>
        </p:grpSpPr>
        <p:sp>
          <p:nvSpPr>
            <p:cNvPr id="88084" name="Rectangle 20"/>
            <p:cNvSpPr>
              <a:spLocks noChangeArrowheads="1"/>
            </p:cNvSpPr>
            <p:nvPr/>
          </p:nvSpPr>
          <p:spPr bwMode="auto">
            <a:xfrm>
              <a:off x="612" y="2432"/>
              <a:ext cx="5715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dirty="0"/>
                <a:t>从而     对于内积　　　也构成一个欧氏空间</a:t>
              </a:r>
              <a:r>
                <a:rPr kumimoji="0" lang="en-US" altLang="zh-CN" dirty="0"/>
                <a:t>.</a:t>
              </a:r>
            </a:p>
          </p:txBody>
        </p:sp>
        <p:graphicFrame>
          <p:nvGraphicFramePr>
            <p:cNvPr id="8808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070953137"/>
                </p:ext>
              </p:extLst>
            </p:nvPr>
          </p:nvGraphicFramePr>
          <p:xfrm>
            <a:off x="1205" y="2568"/>
            <a:ext cx="272" cy="240"/>
          </p:xfrm>
          <a:graphic>
            <a:graphicData uri="http://schemas.openxmlformats.org/presentationml/2006/ole">
              <p:oleObj spid="_x0000_s13047" name="Equation" r:id="rId4" imgW="431613" imgH="380835" progId="Equation.DSMT4">
                <p:embed/>
              </p:oleObj>
            </a:graphicData>
          </a:graphic>
        </p:graphicFrame>
        <p:graphicFrame>
          <p:nvGraphicFramePr>
            <p:cNvPr id="8808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56691254"/>
                </p:ext>
              </p:extLst>
            </p:nvPr>
          </p:nvGraphicFramePr>
          <p:xfrm>
            <a:off x="2629" y="2587"/>
            <a:ext cx="624" cy="256"/>
          </p:xfrm>
          <a:graphic>
            <a:graphicData uri="http://schemas.openxmlformats.org/presentationml/2006/ole">
              <p:oleObj spid="_x0000_s13048" name="Equation" r:id="rId5" imgW="990170" imgH="406224" progId="Equation.DSMT4">
                <p:embed/>
              </p:oleObj>
            </a:graphicData>
          </a:graphic>
        </p:graphicFrame>
      </p:grpSp>
      <p:grpSp>
        <p:nvGrpSpPr>
          <p:cNvPr id="88094" name="Group 30"/>
          <p:cNvGrpSpPr>
            <a:grpSpLocks/>
          </p:cNvGrpSpPr>
          <p:nvPr/>
        </p:nvGrpSpPr>
        <p:grpSpPr bwMode="auto">
          <a:xfrm>
            <a:off x="1342332" y="4452124"/>
            <a:ext cx="6905626" cy="588963"/>
            <a:chOff x="1303" y="2923"/>
            <a:chExt cx="4350" cy="371"/>
          </a:xfrm>
        </p:grpSpPr>
        <p:sp>
          <p:nvSpPr>
            <p:cNvPr id="88091" name="Rectangle 27"/>
            <p:cNvSpPr>
              <a:spLocks noChangeArrowheads="1"/>
            </p:cNvSpPr>
            <p:nvPr/>
          </p:nvSpPr>
          <p:spPr bwMode="auto">
            <a:xfrm>
              <a:off x="1303" y="2926"/>
              <a:ext cx="376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由于</a:t>
              </a:r>
              <a:r>
                <a:rPr kumimoji="0"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对          未必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有</a:t>
              </a:r>
            </a:p>
          </p:txBody>
        </p:sp>
        <p:graphicFrame>
          <p:nvGraphicFramePr>
            <p:cNvPr id="8808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276110875"/>
                </p:ext>
              </p:extLst>
            </p:nvPr>
          </p:nvGraphicFramePr>
          <p:xfrm>
            <a:off x="2179" y="3023"/>
            <a:ext cx="1080" cy="240"/>
          </p:xfrm>
          <a:graphic>
            <a:graphicData uri="http://schemas.openxmlformats.org/presentationml/2006/ole">
              <p:oleObj spid="_x0000_s13049" name="Equation" r:id="rId6" imgW="1714500" imgH="381000" progId="Equation.DSMT4">
                <p:embed/>
              </p:oleObj>
            </a:graphicData>
          </a:graphic>
        </p:graphicFrame>
        <p:graphicFrame>
          <p:nvGraphicFramePr>
            <p:cNvPr id="8808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810171562"/>
                </p:ext>
              </p:extLst>
            </p:nvPr>
          </p:nvGraphicFramePr>
          <p:xfrm>
            <a:off x="4253" y="2923"/>
            <a:ext cx="1400" cy="344"/>
          </p:xfrm>
          <a:graphic>
            <a:graphicData uri="http://schemas.openxmlformats.org/presentationml/2006/ole">
              <p:oleObj spid="_x0000_s13050" name="Equation" r:id="rId7" imgW="2222500" imgH="546100" progId="Equation.DSMT4">
                <p:embed/>
              </p:oleObj>
            </a:graphicData>
          </a:graphic>
        </p:graphicFrame>
      </p:grp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107504" y="4415816"/>
            <a:ext cx="129039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3200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</a:p>
        </p:txBody>
      </p:sp>
      <p:sp>
        <p:nvSpPr>
          <p:cNvPr id="88092" name="Rectangle 28"/>
          <p:cNvSpPr>
            <a:spLocks noChangeArrowheads="1"/>
          </p:cNvSpPr>
          <p:nvPr/>
        </p:nvSpPr>
        <p:spPr bwMode="auto">
          <a:xfrm>
            <a:off x="1342332" y="5044991"/>
            <a:ext cx="7632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所以</a:t>
            </a:r>
            <a:r>
              <a:rPr kumimoji="0"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）和 </a:t>
            </a:r>
            <a:r>
              <a:rPr kumimoji="0"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是两种不同的内积</a:t>
            </a:r>
            <a:r>
              <a:rPr kumimoji="0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grpSp>
        <p:nvGrpSpPr>
          <p:cNvPr id="88099" name="Group 35"/>
          <p:cNvGrpSpPr>
            <a:grpSpLocks/>
          </p:cNvGrpSpPr>
          <p:nvPr/>
        </p:nvGrpSpPr>
        <p:grpSpPr bwMode="auto">
          <a:xfrm>
            <a:off x="76200" y="5351229"/>
            <a:ext cx="9091613" cy="930276"/>
            <a:chOff x="431" y="3195"/>
            <a:chExt cx="5727" cy="586"/>
          </a:xfrm>
        </p:grpSpPr>
        <p:sp>
          <p:nvSpPr>
            <p:cNvPr id="88093" name="Rectangle 29"/>
            <p:cNvSpPr>
              <a:spLocks noChangeArrowheads="1"/>
            </p:cNvSpPr>
            <p:nvPr/>
          </p:nvSpPr>
          <p:spPr bwMode="auto">
            <a:xfrm>
              <a:off x="431" y="3195"/>
              <a:ext cx="5727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从而   </a:t>
              </a:r>
              <a:r>
                <a:rPr kumimoji="0"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对于</a:t>
              </a:r>
              <a:r>
                <a:rPr kumimoji="0"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这两种内积就构成了不同的欧氏空间</a:t>
              </a:r>
              <a:r>
                <a:rPr kumimoji="0"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</a:p>
          </p:txBody>
        </p:sp>
        <p:graphicFrame>
          <p:nvGraphicFramePr>
            <p:cNvPr id="88098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50556139"/>
                </p:ext>
              </p:extLst>
            </p:nvPr>
          </p:nvGraphicFramePr>
          <p:xfrm>
            <a:off x="1067" y="3387"/>
            <a:ext cx="272" cy="240"/>
          </p:xfrm>
          <a:graphic>
            <a:graphicData uri="http://schemas.openxmlformats.org/presentationml/2006/ole">
              <p:oleObj spid="_x0000_s13051" name="Equation" r:id="rId8" imgW="431613" imgH="380835" progId="Equation.DSMT4">
                <p:embed/>
              </p:oleObj>
            </a:graphicData>
          </a:graphic>
        </p:graphicFrame>
      </p:grpSp>
      <p:grpSp>
        <p:nvGrpSpPr>
          <p:cNvPr id="88104" name="Group 40"/>
          <p:cNvGrpSpPr>
            <a:grpSpLocks/>
          </p:cNvGrpSpPr>
          <p:nvPr/>
        </p:nvGrpSpPr>
        <p:grpSpPr bwMode="auto">
          <a:xfrm>
            <a:off x="703155" y="2229727"/>
            <a:ext cx="7173913" cy="733425"/>
            <a:chOff x="476" y="935"/>
            <a:chExt cx="4519" cy="462"/>
          </a:xfrm>
        </p:grpSpPr>
        <p:grpSp>
          <p:nvGrpSpPr>
            <p:cNvPr id="88073" name="Group 9"/>
            <p:cNvGrpSpPr>
              <a:grpSpLocks/>
            </p:cNvGrpSpPr>
            <p:nvPr/>
          </p:nvGrpSpPr>
          <p:grpSpPr bwMode="auto">
            <a:xfrm>
              <a:off x="476" y="935"/>
              <a:ext cx="4519" cy="462"/>
              <a:chOff x="493" y="1525"/>
              <a:chExt cx="4519" cy="462"/>
            </a:xfrm>
          </p:grpSpPr>
          <p:sp>
            <p:nvSpPr>
              <p:cNvPr id="88074" name="Rectangle 10"/>
              <p:cNvSpPr>
                <a:spLocks noChangeArrowheads="1"/>
              </p:cNvSpPr>
              <p:nvPr/>
            </p:nvSpPr>
            <p:spPr bwMode="auto">
              <a:xfrm>
                <a:off x="493" y="1525"/>
                <a:ext cx="4519" cy="4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zh-CN" altLang="en-US" dirty="0"/>
                  <a:t>易证           满足定义中的性质　～　</a:t>
                </a:r>
                <a:r>
                  <a:rPr kumimoji="0" lang="en-US" altLang="zh-CN" dirty="0"/>
                  <a:t>.</a:t>
                </a:r>
              </a:p>
            </p:txBody>
          </p:sp>
          <p:graphicFrame>
            <p:nvGraphicFramePr>
              <p:cNvPr id="88075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2260099132"/>
                  </p:ext>
                </p:extLst>
              </p:nvPr>
            </p:nvGraphicFramePr>
            <p:xfrm>
              <a:off x="1186" y="1694"/>
              <a:ext cx="624" cy="256"/>
            </p:xfrm>
            <a:graphic>
              <a:graphicData uri="http://schemas.openxmlformats.org/presentationml/2006/ole">
                <p:oleObj spid="_x0000_s13052" name="Equation" r:id="rId9" imgW="990170" imgH="406224" progId="Equation.DSMT4">
                  <p:embed/>
                </p:oleObj>
              </a:graphicData>
            </a:graphic>
          </p:graphicFrame>
        </p:grpSp>
        <p:graphicFrame>
          <p:nvGraphicFramePr>
            <p:cNvPr id="88103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493731470"/>
                </p:ext>
              </p:extLst>
            </p:nvPr>
          </p:nvGraphicFramePr>
          <p:xfrm>
            <a:off x="3957" y="1080"/>
            <a:ext cx="600" cy="296"/>
          </p:xfrm>
          <a:graphic>
            <a:graphicData uri="http://schemas.openxmlformats.org/presentationml/2006/ole">
              <p:oleObj spid="_x0000_s13053" name="Equation" r:id="rId10" imgW="952087" imgH="469696" progId="Equation.DSMT4">
                <p:embed/>
              </p:oleObj>
            </a:graphicData>
          </a:graphic>
        </p:graphicFrame>
      </p:grpSp>
      <p:grpSp>
        <p:nvGrpSpPr>
          <p:cNvPr id="88108" name="Group 44"/>
          <p:cNvGrpSpPr>
            <a:grpSpLocks/>
          </p:cNvGrpSpPr>
          <p:nvPr/>
        </p:nvGrpSpPr>
        <p:grpSpPr bwMode="auto">
          <a:xfrm>
            <a:off x="712627" y="2830401"/>
            <a:ext cx="6386512" cy="733425"/>
            <a:chOff x="884" y="1235"/>
            <a:chExt cx="4023" cy="462"/>
          </a:xfrm>
        </p:grpSpPr>
        <p:sp>
          <p:nvSpPr>
            <p:cNvPr id="88071" name="Rectangle 7"/>
            <p:cNvSpPr>
              <a:spLocks noChangeArrowheads="1"/>
            </p:cNvSpPr>
            <p:nvPr/>
          </p:nvSpPr>
          <p:spPr bwMode="auto">
            <a:xfrm>
              <a:off x="884" y="1235"/>
              <a:ext cx="4023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dirty="0"/>
                <a:t>所以            也为内积</a:t>
              </a:r>
              <a:r>
                <a:rPr kumimoji="0" lang="en-US" altLang="zh-CN" dirty="0"/>
                <a:t>.</a:t>
              </a:r>
            </a:p>
          </p:txBody>
        </p:sp>
        <p:graphicFrame>
          <p:nvGraphicFramePr>
            <p:cNvPr id="88106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645145158"/>
                </p:ext>
              </p:extLst>
            </p:nvPr>
          </p:nvGraphicFramePr>
          <p:xfrm>
            <a:off x="1576" y="1392"/>
            <a:ext cx="624" cy="256"/>
          </p:xfrm>
          <a:graphic>
            <a:graphicData uri="http://schemas.openxmlformats.org/presentationml/2006/ole">
              <p:oleObj spid="_x0000_s13054" name="Equation" r:id="rId11" imgW="990170" imgH="406224" progId="Equation.DSMT4">
                <p:embed/>
              </p:oleObj>
            </a:graphicData>
          </a:graphic>
        </p:graphicFrame>
      </p:grpSp>
      <p:sp>
        <p:nvSpPr>
          <p:cNvPr id="27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内积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与欧氏空间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的定义</a:t>
            </a:r>
          </a:p>
        </p:txBody>
      </p:sp>
    </p:spTree>
    <p:extLst>
      <p:ext uri="{BB962C8B-B14F-4D97-AF65-F5344CB8AC3E}">
        <p14:creationId xmlns="" xmlns:p14="http://schemas.microsoft.com/office/powerpoint/2010/main" val="1264457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  <p:bldP spid="88090" grpId="0"/>
      <p:bldP spid="880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6" name="Group 30"/>
          <p:cNvGrpSpPr>
            <a:grpSpLocks/>
          </p:cNvGrpSpPr>
          <p:nvPr/>
        </p:nvGrpSpPr>
        <p:grpSpPr bwMode="auto">
          <a:xfrm>
            <a:off x="166184" y="981869"/>
            <a:ext cx="8510852" cy="584200"/>
            <a:chOff x="703" y="165"/>
            <a:chExt cx="5100" cy="368"/>
          </a:xfrm>
        </p:grpSpPr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703" y="165"/>
              <a:ext cx="510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0" lang="zh-CN" altLang="en-US" sz="3200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0" lang="en-US" altLang="zh-CN" sz="3200" dirty="0" smtClean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kumimoji="0" lang="zh-CN" altLang="en-US" dirty="0" smtClean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</a:t>
              </a:r>
              <a:r>
                <a:rPr kumimoji="0" lang="zh-CN" altLang="en-US" dirty="0" smtClean="0"/>
                <a:t>为</a:t>
              </a:r>
              <a:r>
                <a:rPr kumimoji="0" lang="zh-CN" altLang="en-US" dirty="0"/>
                <a:t>闭区间        </a:t>
              </a:r>
              <a:r>
                <a:rPr kumimoji="0" lang="zh-CN" altLang="en-US" dirty="0" smtClean="0"/>
                <a:t>上</a:t>
              </a:r>
              <a:r>
                <a:rPr kumimoji="0" lang="zh-CN" altLang="en-US" dirty="0"/>
                <a:t>的所有实连续函数</a:t>
              </a:r>
            </a:p>
          </p:txBody>
        </p:sp>
        <p:graphicFrame>
          <p:nvGraphicFramePr>
            <p:cNvPr id="922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630673593"/>
                </p:ext>
              </p:extLst>
            </p:nvPr>
          </p:nvGraphicFramePr>
          <p:xfrm>
            <a:off x="1331" y="243"/>
            <a:ext cx="656" cy="248"/>
          </p:xfrm>
          <a:graphic>
            <a:graphicData uri="http://schemas.openxmlformats.org/presentationml/2006/ole">
              <p:oleObj spid="_x0000_s14106" name="Equation" r:id="rId3" imgW="1040948" imgH="393529" progId="Equation.DSMT4">
                <p:embed/>
              </p:oleObj>
            </a:graphicData>
          </a:graphic>
        </p:graphicFrame>
        <p:graphicFrame>
          <p:nvGraphicFramePr>
            <p:cNvPr id="922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416087453"/>
                </p:ext>
              </p:extLst>
            </p:nvPr>
          </p:nvGraphicFramePr>
          <p:xfrm>
            <a:off x="2987" y="218"/>
            <a:ext cx="456" cy="240"/>
          </p:xfrm>
          <a:graphic>
            <a:graphicData uri="http://schemas.openxmlformats.org/presentationml/2006/ole">
              <p:oleObj spid="_x0000_s14107" name="Equation" r:id="rId4" imgW="723586" imgH="380835" progId="Equation.DSMT4">
                <p:embed/>
              </p:oleObj>
            </a:graphicData>
          </a:graphic>
        </p:graphicFrame>
      </p:grpSp>
      <p:grpSp>
        <p:nvGrpSpPr>
          <p:cNvPr id="9247" name="Group 31"/>
          <p:cNvGrpSpPr>
            <a:grpSpLocks/>
          </p:cNvGrpSpPr>
          <p:nvPr/>
        </p:nvGrpSpPr>
        <p:grpSpPr bwMode="auto">
          <a:xfrm>
            <a:off x="1040953" y="1532696"/>
            <a:ext cx="8459787" cy="1077914"/>
            <a:chOff x="431" y="709"/>
            <a:chExt cx="5329" cy="679"/>
          </a:xfrm>
        </p:grpSpPr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31" y="709"/>
              <a:ext cx="5329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dirty="0" smtClean="0"/>
                <a:t>所构成的线性空间</a:t>
              </a:r>
              <a:r>
                <a:rPr kumimoji="0" lang="zh-CN" altLang="en-US" dirty="0"/>
                <a:t>，对于函数                </a:t>
              </a:r>
              <a:r>
                <a:rPr kumimoji="0" lang="zh-CN" altLang="en-US" dirty="0" smtClean="0"/>
                <a:t>，</a:t>
              </a:r>
              <a:endParaRPr kumimoji="0" lang="en-US" altLang="zh-CN" dirty="0" smtClean="0"/>
            </a:p>
            <a:p>
              <a:r>
                <a:rPr kumimoji="0" lang="zh-CN" altLang="en-US" dirty="0" smtClean="0"/>
                <a:t>定义</a:t>
              </a:r>
              <a:endParaRPr kumimoji="0" lang="zh-CN" altLang="en-US" dirty="0"/>
            </a:p>
          </p:txBody>
        </p:sp>
        <p:graphicFrame>
          <p:nvGraphicFramePr>
            <p:cNvPr id="923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738992841"/>
                </p:ext>
              </p:extLst>
            </p:nvPr>
          </p:nvGraphicFramePr>
          <p:xfrm>
            <a:off x="3871" y="771"/>
            <a:ext cx="1032" cy="248"/>
          </p:xfrm>
          <a:graphic>
            <a:graphicData uri="http://schemas.openxmlformats.org/presentationml/2006/ole">
              <p:oleObj spid="_x0000_s14108" name="Equation" r:id="rId5" imgW="1637589" imgH="393529" progId="Equation.DSMT4">
                <p:embed/>
              </p:oleObj>
            </a:graphicData>
          </a:graphic>
        </p:graphicFrame>
      </p:grpSp>
      <p:graphicFrame>
        <p:nvGraphicFramePr>
          <p:cNvPr id="92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51029959"/>
              </p:ext>
            </p:extLst>
          </p:nvPr>
        </p:nvGraphicFramePr>
        <p:xfrm>
          <a:off x="2606228" y="2237584"/>
          <a:ext cx="3505200" cy="698500"/>
        </p:xfrm>
        <a:graphic>
          <a:graphicData uri="http://schemas.openxmlformats.org/presentationml/2006/ole">
            <p:oleObj spid="_x0000_s14109" name="Equation" r:id="rId6" imgW="3505200" imgH="698500" progId="Equation.DSMT4">
              <p:embed/>
            </p:oleObj>
          </a:graphicData>
        </a:graphic>
      </p:graphicFrame>
      <p:grpSp>
        <p:nvGrpSpPr>
          <p:cNvPr id="9245" name="Group 29"/>
          <p:cNvGrpSpPr>
            <a:grpSpLocks/>
          </p:cNvGrpSpPr>
          <p:nvPr/>
        </p:nvGrpSpPr>
        <p:grpSpPr bwMode="auto">
          <a:xfrm>
            <a:off x="1040953" y="2928483"/>
            <a:ext cx="7921625" cy="584201"/>
            <a:chOff x="521" y="1595"/>
            <a:chExt cx="4990" cy="368"/>
          </a:xfrm>
        </p:grpSpPr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521" y="1595"/>
              <a:ext cx="499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0" lang="zh-CN" altLang="en-US" dirty="0"/>
                <a:t>则             </a:t>
              </a:r>
              <a:r>
                <a:rPr kumimoji="0" lang="zh-CN" altLang="en-US" dirty="0" smtClean="0"/>
                <a:t>对于此内积</a:t>
              </a:r>
              <a:r>
                <a:rPr lang="zh-CN" altLang="en-US" dirty="0" smtClean="0"/>
                <a:t>构成</a:t>
              </a:r>
              <a:r>
                <a:rPr kumimoji="0" lang="zh-CN" altLang="en-US" dirty="0" smtClean="0"/>
                <a:t>一</a:t>
              </a:r>
              <a:r>
                <a:rPr kumimoji="0" lang="zh-CN" altLang="en-US" dirty="0"/>
                <a:t>个欧氏空间</a:t>
              </a:r>
              <a:r>
                <a:rPr kumimoji="0" lang="en-US" altLang="zh-CN" dirty="0"/>
                <a:t>.</a:t>
              </a:r>
            </a:p>
          </p:txBody>
        </p:sp>
        <p:graphicFrame>
          <p:nvGraphicFramePr>
            <p:cNvPr id="923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710494828"/>
                </p:ext>
              </p:extLst>
            </p:nvPr>
          </p:nvGraphicFramePr>
          <p:xfrm>
            <a:off x="947" y="1676"/>
            <a:ext cx="656" cy="248"/>
          </p:xfrm>
          <a:graphic>
            <a:graphicData uri="http://schemas.openxmlformats.org/presentationml/2006/ole">
              <p:oleObj spid="_x0000_s14110" name="Equation" r:id="rId7" imgW="1040948" imgH="393529" progId="Equation.DSMT4">
                <p:embed/>
              </p:oleObj>
            </a:graphicData>
          </a:graphic>
        </p:graphicFrame>
      </p:grpSp>
      <p:grpSp>
        <p:nvGrpSpPr>
          <p:cNvPr id="9249" name="Group 33"/>
          <p:cNvGrpSpPr>
            <a:grpSpLocks/>
          </p:cNvGrpSpPr>
          <p:nvPr/>
        </p:nvGrpSpPr>
        <p:grpSpPr bwMode="auto">
          <a:xfrm>
            <a:off x="266253" y="3601173"/>
            <a:ext cx="6413500" cy="584201"/>
            <a:chOff x="487" y="2028"/>
            <a:chExt cx="4040" cy="368"/>
          </a:xfrm>
        </p:grpSpPr>
        <p:sp>
          <p:nvSpPr>
            <p:cNvPr id="9239" name="Rectangle 23"/>
            <p:cNvSpPr>
              <a:spLocks noChangeArrowheads="1"/>
            </p:cNvSpPr>
            <p:nvPr/>
          </p:nvSpPr>
          <p:spPr bwMode="auto">
            <a:xfrm>
              <a:off x="487" y="2028"/>
              <a:ext cx="39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证</a:t>
              </a:r>
              <a:r>
                <a:rPr kumimoji="0" lang="zh-CN" altLang="en-US" b="0" dirty="0" smtClean="0"/>
                <a:t> </a:t>
              </a:r>
              <a:endParaRPr kumimoji="0" lang="zh-CN" altLang="en-US" b="0" dirty="0"/>
            </a:p>
          </p:txBody>
        </p:sp>
        <p:graphicFrame>
          <p:nvGraphicFramePr>
            <p:cNvPr id="9240" name="Object 24"/>
            <p:cNvGraphicFramePr>
              <a:graphicFrameLocks noChangeAspect="1"/>
            </p:cNvGraphicFramePr>
            <p:nvPr/>
          </p:nvGraphicFramePr>
          <p:xfrm>
            <a:off x="975" y="2114"/>
            <a:ext cx="3552" cy="248"/>
          </p:xfrm>
          <a:graphic>
            <a:graphicData uri="http://schemas.openxmlformats.org/presentationml/2006/ole">
              <p:oleObj spid="_x0000_s14111" name="Equation" r:id="rId8" imgW="5638800" imgH="393700" progId="Equation.DSMT4">
                <p:embed/>
              </p:oleObj>
            </a:graphicData>
          </a:graphic>
        </p:graphicFrame>
      </p:grpSp>
      <p:graphicFrame>
        <p:nvGraphicFramePr>
          <p:cNvPr id="92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68167002"/>
              </p:ext>
            </p:extLst>
          </p:nvPr>
        </p:nvGraphicFramePr>
        <p:xfrm>
          <a:off x="582959" y="4217456"/>
          <a:ext cx="7734300" cy="698500"/>
        </p:xfrm>
        <a:graphic>
          <a:graphicData uri="http://schemas.openxmlformats.org/presentationml/2006/ole">
            <p:oleObj spid="_x0000_s14112" name="Equation" r:id="rId9" imgW="7734300" imgH="698500" progId="Equation.DSMT4">
              <p:embed/>
            </p:oleObj>
          </a:graphicData>
        </a:graphic>
      </p:graphicFrame>
      <p:graphicFrame>
        <p:nvGraphicFramePr>
          <p:cNvPr id="92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16845642"/>
              </p:ext>
            </p:extLst>
          </p:nvPr>
        </p:nvGraphicFramePr>
        <p:xfrm>
          <a:off x="582959" y="4867589"/>
          <a:ext cx="7137400" cy="698500"/>
        </p:xfrm>
        <a:graphic>
          <a:graphicData uri="http://schemas.openxmlformats.org/presentationml/2006/ole">
            <p:oleObj spid="_x0000_s14113" name="Equation" r:id="rId10" imgW="7137400" imgH="698500" progId="Equation.DSMT4">
              <p:embed/>
            </p:oleObj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06687013"/>
              </p:ext>
            </p:extLst>
          </p:nvPr>
        </p:nvGraphicFramePr>
        <p:xfrm>
          <a:off x="2123728" y="5648993"/>
          <a:ext cx="1384300" cy="393700"/>
        </p:xfrm>
        <a:graphic>
          <a:graphicData uri="http://schemas.openxmlformats.org/presentationml/2006/ole">
            <p:oleObj spid="_x0000_s14114" name="Equation" r:id="rId11" imgW="1384300" imgH="393700" progId="Equation.DSMT4">
              <p:embed/>
            </p:oleObj>
          </a:graphicData>
        </a:graphic>
      </p:graphicFrame>
      <p:sp>
        <p:nvSpPr>
          <p:cNvPr id="23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内积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与欧氏空间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的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定义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6821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2578965"/>
              </p:ext>
            </p:extLst>
          </p:nvPr>
        </p:nvGraphicFramePr>
        <p:xfrm>
          <a:off x="533400" y="1052736"/>
          <a:ext cx="5791200" cy="698500"/>
        </p:xfrm>
        <a:graphic>
          <a:graphicData uri="http://schemas.openxmlformats.org/presentationml/2006/ole">
            <p:oleObj spid="_x0000_s55306" name="Equation" r:id="rId3" imgW="5791200" imgH="698500" progId="Equation.DSMT4">
              <p:embed/>
            </p:oleObj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23394972"/>
              </p:ext>
            </p:extLst>
          </p:nvPr>
        </p:nvGraphicFramePr>
        <p:xfrm>
          <a:off x="2483768" y="1751236"/>
          <a:ext cx="5041900" cy="698500"/>
        </p:xfrm>
        <a:graphic>
          <a:graphicData uri="http://schemas.openxmlformats.org/presentationml/2006/ole">
            <p:oleObj spid="_x0000_s55307" name="Equation" r:id="rId4" imgW="5041900" imgH="698500" progId="Equation.DSMT4">
              <p:embed/>
            </p:oleObj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57138406"/>
              </p:ext>
            </p:extLst>
          </p:nvPr>
        </p:nvGraphicFramePr>
        <p:xfrm>
          <a:off x="2483768" y="2519065"/>
          <a:ext cx="2273300" cy="393700"/>
        </p:xfrm>
        <a:graphic>
          <a:graphicData uri="http://schemas.openxmlformats.org/presentationml/2006/ole">
            <p:oleObj spid="_x0000_s55308" name="Equation" r:id="rId5" imgW="2273300" imgH="393700" progId="Equation.DSMT4">
              <p:embed/>
            </p:oleObj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38073839"/>
              </p:ext>
            </p:extLst>
          </p:nvPr>
        </p:nvGraphicFramePr>
        <p:xfrm>
          <a:off x="533400" y="2961850"/>
          <a:ext cx="3543300" cy="698500"/>
        </p:xfrm>
        <a:graphic>
          <a:graphicData uri="http://schemas.openxmlformats.org/presentationml/2006/ole">
            <p:oleObj spid="_x0000_s55309" name="Equation" r:id="rId6" imgW="3543300" imgH="698500" progId="Equation.DSMT4">
              <p:embed/>
            </p:oleObj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27171279"/>
              </p:ext>
            </p:extLst>
          </p:nvPr>
        </p:nvGraphicFramePr>
        <p:xfrm>
          <a:off x="1143547" y="3766093"/>
          <a:ext cx="2146300" cy="469900"/>
        </p:xfrm>
        <a:graphic>
          <a:graphicData uri="http://schemas.openxmlformats.org/presentationml/2006/ole">
            <p:oleObj spid="_x0000_s55310" name="Equation" r:id="rId7" imgW="2146300" imgH="469900" progId="Equation.DSMT4">
              <p:embed/>
            </p:oleObj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85799339"/>
              </p:ext>
            </p:extLst>
          </p:nvPr>
        </p:nvGraphicFramePr>
        <p:xfrm>
          <a:off x="3713163" y="3826244"/>
          <a:ext cx="2146300" cy="393700"/>
        </p:xfrm>
        <a:graphic>
          <a:graphicData uri="http://schemas.openxmlformats.org/presentationml/2006/ole">
            <p:oleObj spid="_x0000_s55311" name="Equation" r:id="rId8" imgW="2145369" imgH="393529" progId="Equation.DSMT4">
              <p:embed/>
            </p:oleObj>
          </a:graphicData>
        </a:graphic>
      </p:graphicFrame>
      <p:grpSp>
        <p:nvGrpSpPr>
          <p:cNvPr id="13348" name="Group 36"/>
          <p:cNvGrpSpPr>
            <a:grpSpLocks/>
          </p:cNvGrpSpPr>
          <p:nvPr/>
        </p:nvGrpSpPr>
        <p:grpSpPr bwMode="auto">
          <a:xfrm>
            <a:off x="1025526" y="4389095"/>
            <a:ext cx="2403474" cy="519112"/>
            <a:chOff x="522" y="2568"/>
            <a:chExt cx="1514" cy="327"/>
          </a:xfrm>
        </p:grpSpPr>
        <p:sp>
          <p:nvSpPr>
            <p:cNvPr id="13336" name="Rectangle 24"/>
            <p:cNvSpPr>
              <a:spLocks noChangeArrowheads="1"/>
            </p:cNvSpPr>
            <p:nvPr/>
          </p:nvSpPr>
          <p:spPr bwMode="auto">
            <a:xfrm>
              <a:off x="522" y="2568"/>
              <a:ext cx="14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且若</a:t>
              </a:r>
            </a:p>
          </p:txBody>
        </p:sp>
        <p:graphicFrame>
          <p:nvGraphicFramePr>
            <p:cNvPr id="1333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11721505"/>
                </p:ext>
              </p:extLst>
            </p:nvPr>
          </p:nvGraphicFramePr>
          <p:xfrm>
            <a:off x="1132" y="2636"/>
            <a:ext cx="904" cy="248"/>
          </p:xfrm>
          <a:graphic>
            <a:graphicData uri="http://schemas.openxmlformats.org/presentationml/2006/ole">
              <p:oleObj spid="_x0000_s55312" name="Equation" r:id="rId9" imgW="1435100" imgH="393700" progId="Equation.DSMT4">
                <p:embed/>
              </p:oleObj>
            </a:graphicData>
          </a:graphic>
        </p:graphicFrame>
      </p:grpSp>
      <p:grpSp>
        <p:nvGrpSpPr>
          <p:cNvPr id="13349" name="Group 37"/>
          <p:cNvGrpSpPr>
            <a:grpSpLocks/>
          </p:cNvGrpSpPr>
          <p:nvPr/>
        </p:nvGrpSpPr>
        <p:grpSpPr bwMode="auto">
          <a:xfrm>
            <a:off x="3481387" y="4389108"/>
            <a:ext cx="2195513" cy="519112"/>
            <a:chOff x="2245" y="2568"/>
            <a:chExt cx="1383" cy="327"/>
          </a:xfrm>
        </p:grpSpPr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2245" y="2568"/>
              <a:ext cx="1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则</a:t>
              </a:r>
            </a:p>
          </p:txBody>
        </p:sp>
        <p:graphicFrame>
          <p:nvGraphicFramePr>
            <p:cNvPr id="1333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597091050"/>
                </p:ext>
              </p:extLst>
            </p:nvPr>
          </p:nvGraphicFramePr>
          <p:xfrm>
            <a:off x="2628" y="2589"/>
            <a:ext cx="1000" cy="296"/>
          </p:xfrm>
          <a:graphic>
            <a:graphicData uri="http://schemas.openxmlformats.org/presentationml/2006/ole">
              <p:oleObj spid="_x0000_s55313" name="Equation" r:id="rId10" imgW="1587500" imgH="469900" progId="Equation.DSMT4">
                <p:embed/>
              </p:oleObj>
            </a:graphicData>
          </a:graphic>
        </p:graphicFrame>
      </p:grpSp>
      <p:grpSp>
        <p:nvGrpSpPr>
          <p:cNvPr id="13350" name="Group 38"/>
          <p:cNvGrpSpPr>
            <a:grpSpLocks/>
          </p:cNvGrpSpPr>
          <p:nvPr/>
        </p:nvGrpSpPr>
        <p:grpSpPr bwMode="auto">
          <a:xfrm>
            <a:off x="5759450" y="4367248"/>
            <a:ext cx="3384550" cy="519112"/>
            <a:chOff x="3833" y="2568"/>
            <a:chExt cx="2132" cy="327"/>
          </a:xfrm>
        </p:grpSpPr>
        <p:sp>
          <p:nvSpPr>
            <p:cNvPr id="13335" name="Rectangle 23"/>
            <p:cNvSpPr>
              <a:spLocks noChangeArrowheads="1"/>
            </p:cNvSpPr>
            <p:nvPr/>
          </p:nvSpPr>
          <p:spPr bwMode="auto">
            <a:xfrm>
              <a:off x="3833" y="2568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/>
                <a:t>从而 </a:t>
              </a:r>
            </a:p>
          </p:txBody>
        </p:sp>
        <p:graphicFrame>
          <p:nvGraphicFramePr>
            <p:cNvPr id="1334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434994465"/>
                </p:ext>
              </p:extLst>
            </p:nvPr>
          </p:nvGraphicFramePr>
          <p:xfrm>
            <a:off x="4429" y="2641"/>
            <a:ext cx="1008" cy="248"/>
          </p:xfrm>
          <a:graphic>
            <a:graphicData uri="http://schemas.openxmlformats.org/presentationml/2006/ole">
              <p:oleObj spid="_x0000_s55314" name="Equation" r:id="rId11" imgW="1600200" imgH="393700" progId="Equation.DSMT4">
                <p:embed/>
              </p:oleObj>
            </a:graphicData>
          </a:graphic>
        </p:graphicFrame>
      </p:grp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025526" y="4918848"/>
            <a:ext cx="4100513" cy="525463"/>
            <a:chOff x="567" y="2976"/>
            <a:chExt cx="2583" cy="331"/>
          </a:xfrm>
        </p:grpSpPr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567" y="2976"/>
              <a:ext cx="18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故   </a:t>
              </a:r>
            </a:p>
          </p:txBody>
        </p:sp>
        <p:graphicFrame>
          <p:nvGraphicFramePr>
            <p:cNvPr id="1334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753246961"/>
                </p:ext>
              </p:extLst>
            </p:nvPr>
          </p:nvGraphicFramePr>
          <p:xfrm>
            <a:off x="1014" y="3059"/>
            <a:ext cx="2136" cy="248"/>
          </p:xfrm>
          <a:graphic>
            <a:graphicData uri="http://schemas.openxmlformats.org/presentationml/2006/ole">
              <p:oleObj spid="_x0000_s55315" name="Equation" r:id="rId12" imgW="3390900" imgH="393700" progId="Equation.DSMT4">
                <p:embed/>
              </p:oleObj>
            </a:graphicData>
          </a:graphic>
        </p:graphicFrame>
      </p:grpSp>
      <p:grpSp>
        <p:nvGrpSpPr>
          <p:cNvPr id="13352" name="Group 40"/>
          <p:cNvGrpSpPr>
            <a:grpSpLocks/>
          </p:cNvGrpSpPr>
          <p:nvPr/>
        </p:nvGrpSpPr>
        <p:grpSpPr bwMode="auto">
          <a:xfrm>
            <a:off x="533400" y="5646989"/>
            <a:ext cx="8064500" cy="584201"/>
            <a:chOff x="475" y="3297"/>
            <a:chExt cx="5080" cy="368"/>
          </a:xfrm>
        </p:grpSpPr>
        <p:sp>
          <p:nvSpPr>
            <p:cNvPr id="13345" name="Rectangle 33"/>
            <p:cNvSpPr>
              <a:spLocks noChangeArrowheads="1"/>
            </p:cNvSpPr>
            <p:nvPr/>
          </p:nvSpPr>
          <p:spPr bwMode="auto">
            <a:xfrm>
              <a:off x="475" y="3297"/>
              <a:ext cx="508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dirty="0"/>
                <a:t>因此，          为内积，           </a:t>
              </a:r>
              <a:r>
                <a:rPr kumimoji="0" lang="zh-CN" altLang="en-US" dirty="0" smtClean="0"/>
                <a:t>为</a:t>
              </a:r>
              <a:r>
                <a:rPr kumimoji="0" lang="zh-CN" altLang="en-US" dirty="0"/>
                <a:t>欧氏空间</a:t>
              </a:r>
              <a:r>
                <a:rPr kumimoji="0" lang="en-US" altLang="zh-CN" dirty="0"/>
                <a:t>.</a:t>
              </a:r>
            </a:p>
          </p:txBody>
        </p:sp>
        <p:graphicFrame>
          <p:nvGraphicFramePr>
            <p:cNvPr id="13346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629437029"/>
                </p:ext>
              </p:extLst>
            </p:nvPr>
          </p:nvGraphicFramePr>
          <p:xfrm>
            <a:off x="1287" y="3349"/>
            <a:ext cx="560" cy="248"/>
          </p:xfrm>
          <a:graphic>
            <a:graphicData uri="http://schemas.openxmlformats.org/presentationml/2006/ole">
              <p:oleObj spid="_x0000_s55316" name="Equation" r:id="rId13" imgW="888614" imgH="393529" progId="Equation.DSMT4">
                <p:embed/>
              </p:oleObj>
            </a:graphicData>
          </a:graphic>
        </p:graphicFrame>
        <p:graphicFrame>
          <p:nvGraphicFramePr>
            <p:cNvPr id="1334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087484505"/>
                </p:ext>
              </p:extLst>
            </p:nvPr>
          </p:nvGraphicFramePr>
          <p:xfrm>
            <a:off x="3076" y="3376"/>
            <a:ext cx="656" cy="248"/>
          </p:xfrm>
          <a:graphic>
            <a:graphicData uri="http://schemas.openxmlformats.org/presentationml/2006/ole">
              <p:oleObj spid="_x0000_s55317" name="Equation" r:id="rId14" imgW="1040948" imgH="393529" progId="Equation.DSMT4">
                <p:embed/>
              </p:oleObj>
            </a:graphicData>
          </a:graphic>
        </p:graphicFrame>
      </p:grpSp>
      <p:sp>
        <p:nvSpPr>
          <p:cNvPr id="26" name="WordArt 45"/>
          <p:cNvSpPr>
            <a:spLocks noChangeArrowheads="1" noChangeShapeType="1" noTextEdit="1"/>
          </p:cNvSpPr>
          <p:nvPr/>
        </p:nvSpPr>
        <p:spPr bwMode="auto">
          <a:xfrm>
            <a:off x="76200" y="120057"/>
            <a:ext cx="4800600" cy="5619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内积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与欧氏空间</a:t>
            </a:r>
            <a:r>
              <a:rPr lang="zh-CN" altLang="en-US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的</a:t>
            </a:r>
            <a:r>
              <a:rPr lang="zh-CN" altLang="en-US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定义</a:t>
            </a:r>
            <a:endParaRPr lang="zh-CN" altLang="en-US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8100392" y="5646702"/>
            <a:ext cx="10436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0"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r>
              <a:rPr kumimoji="0" lang="zh-CN" altLang="en-US" b="0" dirty="0" smtClean="0"/>
              <a:t> </a:t>
            </a:r>
            <a:endParaRPr kumimoji="0" lang="zh-CN" altLang="en-US" b="0" dirty="0"/>
          </a:p>
        </p:txBody>
      </p:sp>
    </p:spTree>
    <p:extLst>
      <p:ext uri="{BB962C8B-B14F-4D97-AF65-F5344CB8AC3E}">
        <p14:creationId xmlns="" xmlns:p14="http://schemas.microsoft.com/office/powerpoint/2010/main" val="3553586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1062941</TotalTime>
  <Words>1092</Words>
  <Application>Microsoft Office PowerPoint</Application>
  <PresentationFormat>全屏显示(4:3)</PresentationFormat>
  <Paragraphs>212</Paragraphs>
  <Slides>28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自定义设计方案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***</cp:lastModifiedBy>
  <cp:revision>822</cp:revision>
  <cp:lastPrinted>1601-01-01T00:00:00Z</cp:lastPrinted>
  <dcterms:created xsi:type="dcterms:W3CDTF">1601-01-01T00:00:00Z</dcterms:created>
  <dcterms:modified xsi:type="dcterms:W3CDTF">2016-05-30T07:28:04Z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