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922" r:id="rId2"/>
    <p:sldId id="966" r:id="rId3"/>
    <p:sldId id="967" r:id="rId4"/>
    <p:sldId id="968" r:id="rId5"/>
    <p:sldId id="969" r:id="rId6"/>
    <p:sldId id="970" r:id="rId7"/>
    <p:sldId id="971" r:id="rId8"/>
    <p:sldId id="972" r:id="rId9"/>
    <p:sldId id="997" r:id="rId10"/>
    <p:sldId id="998" r:id="rId11"/>
    <p:sldId id="999" r:id="rId12"/>
    <p:sldId id="1000" r:id="rId13"/>
    <p:sldId id="1001" r:id="rId14"/>
    <p:sldId id="1002" r:id="rId15"/>
    <p:sldId id="1003" r:id="rId16"/>
    <p:sldId id="1004" r:id="rId17"/>
    <p:sldId id="995" r:id="rId18"/>
    <p:sldId id="973" r:id="rId19"/>
    <p:sldId id="975" r:id="rId20"/>
    <p:sldId id="976" r:id="rId21"/>
    <p:sldId id="977" r:id="rId22"/>
    <p:sldId id="979" r:id="rId23"/>
    <p:sldId id="980" r:id="rId24"/>
    <p:sldId id="981" r:id="rId25"/>
    <p:sldId id="982" r:id="rId26"/>
    <p:sldId id="983" r:id="rId27"/>
    <p:sldId id="984" r:id="rId28"/>
    <p:sldId id="985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29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2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17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17.wmf"/><Relationship Id="rId9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0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第二节 基的正交化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1874220" y="1947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6"/>
          <p:cNvSpPr>
            <a:spLocks noChangeAspect="1" noChangeArrowheads="1"/>
          </p:cNvSpPr>
          <p:nvPr/>
        </p:nvSpPr>
        <p:spPr bwMode="auto">
          <a:xfrm>
            <a:off x="1874220" y="258874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416917" y="1902153"/>
            <a:ext cx="229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标准正交基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416917" y="3824799"/>
            <a:ext cx="32352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施密特正交化方法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874220" y="3229627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1874220" y="3870509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16917" y="3185633"/>
            <a:ext cx="35952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标准正交基的基变换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416917" y="2546467"/>
            <a:ext cx="229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正交矩阵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643048" y="1810543"/>
            <a:ext cx="4134145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>
              <a:lnSpc>
                <a:spcPct val="110000"/>
              </a:lnSpc>
            </a:pPr>
            <a:r>
              <a:rPr kumimoji="1"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kumimoji="1"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单位矩阵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正交矩阵</a:t>
            </a:r>
            <a:r>
              <a:rPr kumimoji="1" lang="en-US" altLang="zh-CN" sz="2400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>
            <p:extLst/>
          </p:nvPr>
        </p:nvGraphicFramePr>
        <p:xfrm>
          <a:off x="1014523" y="3620293"/>
          <a:ext cx="4900613" cy="909637"/>
        </p:xfrm>
        <a:graphic>
          <a:graphicData uri="http://schemas.openxmlformats.org/presentationml/2006/ole">
            <p:oleObj spid="_x0000_s72757" name="Equation" r:id="rId3" imgW="2463800" imgH="457200" progId="Equation.DSMT4">
              <p:embed/>
            </p:oleObj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>
            <p:extLst/>
          </p:nvPr>
        </p:nvGraphicFramePr>
        <p:xfrm>
          <a:off x="5853223" y="3575843"/>
          <a:ext cx="1927225" cy="993775"/>
        </p:xfrm>
        <a:graphic>
          <a:graphicData uri="http://schemas.openxmlformats.org/presentationml/2006/ole">
            <p:oleObj spid="_x0000_s72758" name="Equation" r:id="rId4" imgW="889000" imgH="457200" progId="Equation.DSMT4">
              <p:embed/>
            </p:oleObj>
          </a:graphicData>
        </a:graphic>
      </p:graphicFrame>
      <p:graphicFrame>
        <p:nvGraphicFramePr>
          <p:cNvPr id="5151" name="Object 31"/>
          <p:cNvGraphicFramePr>
            <a:graphicFrameLocks noChangeAspect="1"/>
          </p:cNvGraphicFramePr>
          <p:nvPr>
            <p:extLst/>
          </p:nvPr>
        </p:nvGraphicFramePr>
        <p:xfrm>
          <a:off x="2192448" y="2526505"/>
          <a:ext cx="2582863" cy="912813"/>
        </p:xfrm>
        <a:graphic>
          <a:graphicData uri="http://schemas.openxmlformats.org/presentationml/2006/ole">
            <p:oleObj spid="_x0000_s72759" name="Equation" r:id="rId5" imgW="1295400" imgH="457200" progId="Equation.DSMT4">
              <p:embed/>
            </p:oleObj>
          </a:graphicData>
        </a:graphic>
      </p:graphicFrame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1574743" y="2799555"/>
            <a:ext cx="78282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1" hangingPunct="1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tx1"/>
                </a:solidFill>
              </a:rPr>
              <a:t>矩阵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4767373" y="2799555"/>
            <a:ext cx="23780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chemeClr val="tx1"/>
                </a:solidFill>
              </a:rPr>
              <a:t>也为正交矩阵</a:t>
            </a:r>
            <a:r>
              <a:rPr kumimoji="1" lang="en-US" altLang="zh-CN" sz="240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kumimoji="1" lang="en-US" altLang="zh-CN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3627512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二、正交矩阵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4636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build="p" autoUpdateAnimBg="0"/>
      <p:bldP spid="5152" grpId="0" build="p" autoUpdateAnimBg="0"/>
      <p:bldP spid="515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28600" y="853628"/>
            <a:ext cx="8763000" cy="55997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性质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设为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正交矩阵，则：</a:t>
            </a:r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可逆，其逆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也是正交矩阵；</a:t>
            </a:r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也是正交矩阵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证明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，或者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1.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第一类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正交矩阵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|=-1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第二类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正交矩阵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可知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又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故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是正交矩阵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是正交矩阵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是正交矩阵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3411488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二、正交矩阵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6336" y="6036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35637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04800" y="1174576"/>
            <a:ext cx="8839200" cy="4702696"/>
          </a:xfrm>
        </p:spPr>
        <p:txBody>
          <a:bodyPr/>
          <a:lstStyle/>
          <a:p>
            <a:pPr algn="just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性质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2 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正交矩阵，则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1)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为自然数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等都是正交矩阵；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3600"/>
              </a:spcBef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证明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可知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，所以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为正交矩阵，从而再由性质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可推知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为自然数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均为正交矩阵。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0861192"/>
              </p:ext>
            </p:extLst>
          </p:nvPr>
        </p:nvGraphicFramePr>
        <p:xfrm>
          <a:off x="899592" y="2525623"/>
          <a:ext cx="5923292" cy="1047393"/>
        </p:xfrm>
        <a:graphic>
          <a:graphicData uri="http://schemas.openxmlformats.org/presentationml/2006/ole">
            <p:oleObj spid="_x0000_s73749" name="Equation" r:id="rId3" imgW="2387600" imgH="457200" progId="Equation.DSMT4">
              <p:embed/>
            </p:oleObj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3411488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二、正交矩阵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568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8317396"/>
              </p:ext>
            </p:extLst>
          </p:nvPr>
        </p:nvGraphicFramePr>
        <p:xfrm>
          <a:off x="331660" y="866775"/>
          <a:ext cx="7062788" cy="1168400"/>
        </p:xfrm>
        <a:graphic>
          <a:graphicData uri="http://schemas.openxmlformats.org/presentationml/2006/ole">
            <p:oleObj spid="_x0000_s74811" name="Equation" r:id="rId3" imgW="3517560" imgH="507960" progId="Equation.DSMT4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7627010"/>
              </p:ext>
            </p:extLst>
          </p:nvPr>
        </p:nvGraphicFramePr>
        <p:xfrm>
          <a:off x="611560" y="2057247"/>
          <a:ext cx="8275637" cy="2482850"/>
        </p:xfrm>
        <a:graphic>
          <a:graphicData uri="http://schemas.openxmlformats.org/presentationml/2006/ole">
            <p:oleObj spid="_x0000_s74812" name="Equation" r:id="rId4" imgW="4140000" imgH="101592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0431076"/>
              </p:ext>
            </p:extLst>
          </p:nvPr>
        </p:nvGraphicFramePr>
        <p:xfrm>
          <a:off x="611560" y="4725144"/>
          <a:ext cx="6337300" cy="1114425"/>
        </p:xfrm>
        <a:graphic>
          <a:graphicData uri="http://schemas.openxmlformats.org/presentationml/2006/ole">
            <p:oleObj spid="_x0000_s74813" name="Equation" r:id="rId5" imgW="2400300" imgH="4572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7740352" y="50207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  <a:endParaRPr lang="zh-CN" altLang="en-US" sz="2800" dirty="0"/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3411488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二、正交矩阵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2128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76200" y="685800"/>
            <a:ext cx="8496300" cy="5623520"/>
          </a:xfrm>
        </p:spPr>
        <p:txBody>
          <a:bodyPr/>
          <a:lstStyle/>
          <a:p>
            <a:pPr algn="just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性质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3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为正交矩阵，且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|=-|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必不可逆；</a:t>
            </a:r>
          </a:p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为奇数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阶正交矩阵，且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|B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     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不可逆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证明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|A+B|=|BB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A+BA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A|=|B||B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||A|</a:t>
            </a:r>
          </a:p>
          <a:p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=-|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B|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|=-|(A+B)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|=-|A+B| </a:t>
            </a:r>
          </a:p>
          <a:p>
            <a:pPr algn="just"/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得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|A+B|=0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不可逆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2)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|A-B|=|BB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A-BA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A|=|B||B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||A|</a:t>
            </a:r>
          </a:p>
          <a:p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=|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B|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|=|-(A-B)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(-1)</a:t>
            </a:r>
            <a:r>
              <a:rPr lang="en-US" altLang="zh-CN" sz="2800" i="1" baseline="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|A-B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</a:p>
          <a:p>
            <a:pPr algn="l"/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已知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为奇数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A-B|=-|A-B|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|A-B|=0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   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不可逆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7669689" y="575755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  <a:endParaRPr lang="zh-CN" altLang="en-US" sz="2800" dirty="0"/>
          </a:p>
        </p:txBody>
      </p:sp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3411488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二、正交矩阵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153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4630" y="1022345"/>
            <a:ext cx="8929687" cy="1077910"/>
            <a:chOff x="656" y="581"/>
            <a:chExt cx="5625" cy="679"/>
          </a:xfrm>
        </p:grpSpPr>
        <p:sp>
          <p:nvSpPr>
            <p:cNvPr id="21524" name="Rectangle 5"/>
            <p:cNvSpPr>
              <a:spLocks noChangeArrowheads="1"/>
            </p:cNvSpPr>
            <p:nvPr/>
          </p:nvSpPr>
          <p:spPr bwMode="auto">
            <a:xfrm>
              <a:off x="656" y="581"/>
              <a:ext cx="5625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设                    与　　　        是    维欧氏空间</a:t>
              </a:r>
              <a:r>
                <a:rPr kumimoji="1"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中的</a:t>
              </a:r>
              <a:endParaRPr kumimoji="1"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511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081" y="613"/>
            <a:ext cx="2512" cy="264"/>
          </p:xfrm>
          <a:graphic>
            <a:graphicData uri="http://schemas.openxmlformats.org/presentationml/2006/ole">
              <p:oleObj spid="_x0000_s75778" name="Equation" r:id="rId3" imgW="3987800" imgH="431800" progId="Equation.DSMT4">
                <p:embed/>
              </p:oleObj>
            </a:graphicData>
          </a:graphic>
        </p:graphicFrame>
        <p:graphicFrame>
          <p:nvGraphicFramePr>
            <p:cNvPr id="2151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077" y="678"/>
            <a:ext cx="144" cy="152"/>
          </p:xfrm>
          <a:graphic>
            <a:graphicData uri="http://schemas.openxmlformats.org/presentationml/2006/ole">
              <p:oleObj spid="_x0000_s75779" name="Equation" r:id="rId4" imgW="228600" imgH="241300" progId="Equation.DSMT4">
                <p:embed/>
              </p:oleObj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00892" y="1515263"/>
            <a:ext cx="8064500" cy="1092201"/>
            <a:chOff x="578" y="802"/>
            <a:chExt cx="5080" cy="688"/>
          </a:xfrm>
        </p:grpSpPr>
        <p:sp>
          <p:nvSpPr>
            <p:cNvPr id="21523" name="Rectangle 9"/>
            <p:cNvSpPr>
              <a:spLocks noChangeArrowheads="1"/>
            </p:cNvSpPr>
            <p:nvPr/>
          </p:nvSpPr>
          <p:spPr bwMode="auto">
            <a:xfrm>
              <a:off x="578" y="802"/>
              <a:ext cx="50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两组标准正交基，它们之间过渡矩阵是</a:t>
              </a:r>
              <a:r>
                <a:rPr kumimoji="1" lang="zh-CN" altLang="en-US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1510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1982" y="1186"/>
            <a:ext cx="1136" cy="304"/>
          </p:xfrm>
          <a:graphic>
            <a:graphicData uri="http://schemas.openxmlformats.org/presentationml/2006/ole">
              <p:oleObj spid="_x0000_s75780" name="Equation" r:id="rId5" imgW="1803240" imgH="482400" progId="Equation.DSMT4">
                <p:embed/>
              </p:oleObj>
            </a:graphicData>
          </a:graphic>
        </p:graphicFrame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24630" y="2608257"/>
            <a:ext cx="5068887" cy="584199"/>
            <a:chOff x="385" y="1616"/>
            <a:chExt cx="3193" cy="368"/>
          </a:xfrm>
        </p:grpSpPr>
        <p:sp>
          <p:nvSpPr>
            <p:cNvPr id="21522" name="Rectangle 11"/>
            <p:cNvSpPr>
              <a:spLocks noChangeArrowheads="1"/>
            </p:cNvSpPr>
            <p:nvPr/>
          </p:nvSpPr>
          <p:spPr bwMode="auto">
            <a:xfrm>
              <a:off x="385" y="1616"/>
              <a:ext cx="15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即</a:t>
              </a:r>
              <a:r>
                <a:rPr kumimoji="1" lang="zh-CN" altLang="en-US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1509" name="Object 12"/>
            <p:cNvGraphicFramePr>
              <a:graphicFrameLocks noChangeAspect="1"/>
            </p:cNvGraphicFramePr>
            <p:nvPr/>
          </p:nvGraphicFramePr>
          <p:xfrm>
            <a:off x="746" y="1653"/>
            <a:ext cx="2832" cy="264"/>
          </p:xfrm>
          <a:graphic>
            <a:graphicData uri="http://schemas.openxmlformats.org/presentationml/2006/ole">
              <p:oleObj spid="_x0000_s75781" name="Equation" r:id="rId6" imgW="4495680" imgH="431640" progId="Equation.DSMT4">
                <p:embed/>
              </p:oleObj>
            </a:graphicData>
          </a:graphic>
        </p:graphicFrame>
      </p:grpSp>
      <p:graphicFrame>
        <p:nvGraphicFramePr>
          <p:cNvPr id="21506" name="Object 13"/>
          <p:cNvGraphicFramePr>
            <a:graphicFrameLocks noChangeAspect="1"/>
          </p:cNvGraphicFramePr>
          <p:nvPr/>
        </p:nvGraphicFramePr>
        <p:xfrm>
          <a:off x="4302125" y="3468688"/>
          <a:ext cx="114300" cy="180975"/>
        </p:xfrm>
        <a:graphic>
          <a:graphicData uri="http://schemas.openxmlformats.org/presentationml/2006/ole">
            <p:oleObj spid="_x0000_s75782" name="Equation" r:id="rId7" imgW="114102" imgH="177492" progId="Equation.DSMT4">
              <p:embed/>
            </p:oleObj>
          </a:graphicData>
        </a:graphic>
      </p:graphicFrame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4302125" y="3649663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10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36818" y="3192456"/>
            <a:ext cx="6837362" cy="584201"/>
            <a:chOff x="385" y="2115"/>
            <a:chExt cx="4307" cy="368"/>
          </a:xfrm>
        </p:grpSpPr>
        <p:graphicFrame>
          <p:nvGraphicFramePr>
            <p:cNvPr id="21508" name="Object 17"/>
            <p:cNvGraphicFramePr>
              <a:graphicFrameLocks noChangeAspect="1"/>
            </p:cNvGraphicFramePr>
            <p:nvPr/>
          </p:nvGraphicFramePr>
          <p:xfrm>
            <a:off x="748" y="2160"/>
            <a:ext cx="3944" cy="272"/>
          </p:xfrm>
          <a:graphic>
            <a:graphicData uri="http://schemas.openxmlformats.org/presentationml/2006/ole">
              <p:oleObj spid="_x0000_s75783" name="Equation" r:id="rId8" imgW="6261100" imgH="431800" progId="Equation.DSMT4">
                <p:embed/>
              </p:oleObj>
            </a:graphicData>
          </a:graphic>
        </p:graphicFrame>
        <p:sp>
          <p:nvSpPr>
            <p:cNvPr id="21521" name="Rectangle 21"/>
            <p:cNvSpPr>
              <a:spLocks noChangeArrowheads="1"/>
            </p:cNvSpPr>
            <p:nvPr/>
          </p:nvSpPr>
          <p:spPr bwMode="auto">
            <a:xfrm>
              <a:off x="385" y="2115"/>
              <a:ext cx="113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或</a:t>
              </a:r>
              <a:endParaRPr kumimoji="1"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36818" y="4309622"/>
            <a:ext cx="7848600" cy="584200"/>
            <a:chOff x="431" y="2883"/>
            <a:chExt cx="4944" cy="368"/>
          </a:xfrm>
        </p:grpSpPr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431" y="2883"/>
              <a:ext cx="49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由于　　　　　是标准正交基，所以</a:t>
              </a:r>
            </a:p>
          </p:txBody>
        </p:sp>
        <p:graphicFrame>
          <p:nvGraphicFramePr>
            <p:cNvPr id="21507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1123" y="2936"/>
            <a:ext cx="1064" cy="272"/>
          </p:xfrm>
          <a:graphic>
            <a:graphicData uri="http://schemas.openxmlformats.org/presentationml/2006/ole">
              <p:oleObj spid="_x0000_s75784" name="Equation" r:id="rId9" imgW="1688367" imgH="431613" progId="Equation.DSMT4">
                <p:embed/>
              </p:oleObj>
            </a:graphicData>
          </a:graphic>
        </p:graphicFrame>
      </p:grpSp>
      <p:graphicFrame>
        <p:nvGraphicFramePr>
          <p:cNvPr id="70756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05957138"/>
              </p:ext>
            </p:extLst>
          </p:nvPr>
        </p:nvGraphicFramePr>
        <p:xfrm>
          <a:off x="1457325" y="4976373"/>
          <a:ext cx="5689600" cy="850900"/>
        </p:xfrm>
        <a:graphic>
          <a:graphicData uri="http://schemas.openxmlformats.org/presentationml/2006/ole">
            <p:oleObj spid="_x0000_s75785" name="Equation" r:id="rId10" imgW="5689600" imgH="850900" progId="Equation.DSMT4">
              <p:embed/>
            </p:oleObj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3993816"/>
              </p:ext>
            </p:extLst>
          </p:nvPr>
        </p:nvGraphicFramePr>
        <p:xfrm>
          <a:off x="955930" y="3794654"/>
          <a:ext cx="6375400" cy="482600"/>
        </p:xfrm>
        <a:graphic>
          <a:graphicData uri="http://schemas.openxmlformats.org/presentationml/2006/ole">
            <p:oleObj spid="_x0000_s75786" name="Equation" r:id="rId11" imgW="6375240" imgH="482400" progId="Equation.DSMT4">
              <p:embed/>
            </p:oleObj>
          </a:graphicData>
        </a:graphic>
      </p:graphicFrame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三、标准正交基的基变换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3682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/>
          </p:nvPr>
        </p:nvGraphicFramePr>
        <p:xfrm>
          <a:off x="4289425" y="2716207"/>
          <a:ext cx="114300" cy="180975"/>
        </p:xfrm>
        <a:graphic>
          <a:graphicData uri="http://schemas.openxmlformats.org/presentationml/2006/ole">
            <p:oleObj spid="_x0000_s76802" name="Equation" r:id="rId3" imgW="114102" imgH="177492" progId="Equation.DSMT4">
              <p:embed/>
            </p:oleObj>
          </a:graphicData>
        </a:graphic>
      </p:graphicFrame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4289425" y="2897182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10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44537" y="1574512"/>
            <a:ext cx="7470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>公式                                                    有</a:t>
            </a:r>
            <a:endParaRPr kumimoji="1"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1" name="Object 11"/>
          <p:cNvGraphicFramePr>
            <a:graphicFrameLocks noChangeAspect="1"/>
          </p:cNvGraphicFramePr>
          <p:nvPr>
            <p:extLst/>
          </p:nvPr>
        </p:nvGraphicFramePr>
        <p:xfrm>
          <a:off x="887413" y="2357430"/>
          <a:ext cx="6480175" cy="1152525"/>
        </p:xfrm>
        <a:graphic>
          <a:graphicData uri="http://schemas.openxmlformats.org/presentationml/2006/ole">
            <p:oleObj spid="_x0000_s76803" name="公式" r:id="rId4" imgW="2971800" imgH="469900" progId="Equation.3">
              <p:embed/>
            </p:oleObj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85786" y="3600451"/>
            <a:ext cx="5837237" cy="584201"/>
            <a:chOff x="385" y="1298"/>
            <a:chExt cx="3677" cy="368"/>
          </a:xfrm>
        </p:grpSpPr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385" y="1298"/>
              <a:ext cx="36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把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按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列分块为　　　　　　　</a:t>
              </a:r>
            </a:p>
          </p:txBody>
        </p:sp>
        <p:graphicFrame>
          <p:nvGraphicFramePr>
            <p:cNvPr id="2253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46" y="1325"/>
            <a:ext cx="1768" cy="328"/>
          </p:xfrm>
          <a:graphic>
            <a:graphicData uri="http://schemas.openxmlformats.org/presentationml/2006/ole">
              <p:oleObj spid="_x0000_s76804" name="Equation" r:id="rId5" imgW="2806560" imgH="520560" progId="Equation.DSMT4">
                <p:embed/>
              </p:oleObj>
            </a:graphicData>
          </a:graphic>
        </p:graphicFrame>
      </p:grp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87413" y="4710113"/>
            <a:ext cx="1871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kumimoji="1"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082800" y="4622800"/>
          <a:ext cx="4838700" cy="1752600"/>
        </p:xfrm>
        <a:graphic>
          <a:graphicData uri="http://schemas.openxmlformats.org/presentationml/2006/ole">
            <p:oleObj spid="_x0000_s76805" name="Equation" r:id="rId6" imgW="4838400" imgH="1752480" progId="Equation.DSMT4">
              <p:embed/>
            </p:oleObj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2143108" y="1500174"/>
          <a:ext cx="5100650" cy="801989"/>
        </p:xfrm>
        <a:graphic>
          <a:graphicData uri="http://schemas.openxmlformats.org/presentationml/2006/ole">
            <p:oleObj spid="_x0000_s76806" name="Equation" r:id="rId7" imgW="6057900" imgH="952500" progId="Equation.DSMT4">
              <p:embed/>
            </p:oleObj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三、标准正交基的基变换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141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76201" y="1571612"/>
            <a:ext cx="8456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由标准正交基到标准正交基的过渡矩阵是正交</a:t>
            </a:r>
            <a:endParaRPr kumimoji="1"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796" name="Rectangle 12"/>
          <p:cNvSpPr>
            <a:spLocks noChangeArrowheads="1"/>
          </p:cNvSpPr>
          <p:nvPr/>
        </p:nvSpPr>
        <p:spPr bwMode="auto">
          <a:xfrm>
            <a:off x="1000100" y="2066397"/>
            <a:ext cx="2944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6" name="Group 41"/>
          <p:cNvGrpSpPr>
            <a:grpSpLocks/>
          </p:cNvGrpSpPr>
          <p:nvPr/>
        </p:nvGrpSpPr>
        <p:grpSpPr bwMode="auto">
          <a:xfrm>
            <a:off x="125000" y="4852322"/>
            <a:ext cx="9721850" cy="523875"/>
            <a:chOff x="385" y="79"/>
            <a:chExt cx="6124" cy="330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385" y="79"/>
              <a:ext cx="6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设          　　  是标准正交基，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为正交矩阵，若</a:t>
              </a:r>
              <a:r>
                <a:rPr kumimoji="1" lang="zh-CN" altLang="en-US" sz="2800" dirty="0">
                  <a:latin typeface="Times New Roman" pitchFamily="18" charset="0"/>
                  <a:cs typeface="Times New Roman" pitchFamily="18" charset="0"/>
                </a:rPr>
                <a:t>  </a:t>
              </a:r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46421933"/>
                </p:ext>
              </p:extLst>
            </p:nvPr>
          </p:nvGraphicFramePr>
          <p:xfrm>
            <a:off x="1312" y="87"/>
            <a:ext cx="1048" cy="272"/>
          </p:xfrm>
          <a:graphic>
            <a:graphicData uri="http://schemas.openxmlformats.org/presentationml/2006/ole">
              <p:oleObj spid="_x0000_s71983" name="Equation" r:id="rId3" imgW="1663700" imgH="431800" progId="Equation.DSMT4">
                <p:embed/>
              </p:oleObj>
            </a:graphicData>
          </a:graphic>
        </p:graphicFrame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1098137" y="5735454"/>
            <a:ext cx="7775575" cy="523874"/>
            <a:chOff x="567" y="1207"/>
            <a:chExt cx="4898" cy="3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567" y="1207"/>
              <a:ext cx="48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95300" indent="-495300"/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　　           　也是标准正交基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kumimoji="1" lang="en-US" altLang="zh-CN" sz="28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9389529"/>
                </p:ext>
              </p:extLst>
            </p:nvPr>
          </p:nvGraphicFramePr>
          <p:xfrm>
            <a:off x="975" y="1209"/>
            <a:ext cx="1064" cy="272"/>
          </p:xfrm>
          <a:graphic>
            <a:graphicData uri="http://schemas.openxmlformats.org/presentationml/2006/ole">
              <p:oleObj spid="_x0000_s71984" name="Equation" r:id="rId4" imgW="1688367" imgH="431613" progId="Equation.DSMT4">
                <p:embed/>
              </p:oleObj>
            </a:graphicData>
          </a:graphic>
        </p:graphicFrame>
      </p:grp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57340753"/>
              </p:ext>
            </p:extLst>
          </p:nvPr>
        </p:nvGraphicFramePr>
        <p:xfrm>
          <a:off x="1125132" y="5243120"/>
          <a:ext cx="4495800" cy="431800"/>
        </p:xfrm>
        <a:graphic>
          <a:graphicData uri="http://schemas.openxmlformats.org/presentationml/2006/ole">
            <p:oleObj spid="_x0000_s71985" name="Equation" r:id="rId5" imgW="4495800" imgH="431800" progId="Equation.DSMT4">
              <p:embed/>
            </p:oleObj>
          </a:graphicData>
        </a:graphic>
      </p:graphicFrame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125000" y="2589617"/>
            <a:ext cx="5616575" cy="523874"/>
            <a:chOff x="340" y="1685"/>
            <a:chExt cx="3538" cy="330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40" y="1685"/>
              <a:ext cx="35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）     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　　 为正交矩阵</a:t>
              </a:r>
            </a:p>
          </p:txBody>
        </p:sp>
        <p:graphicFrame>
          <p:nvGraphicFramePr>
            <p:cNvPr id="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29498312"/>
                </p:ext>
              </p:extLst>
            </p:nvPr>
          </p:nvGraphicFramePr>
          <p:xfrm>
            <a:off x="1016" y="1709"/>
            <a:ext cx="816" cy="240"/>
          </p:xfrm>
          <a:graphic>
            <a:graphicData uri="http://schemas.openxmlformats.org/presentationml/2006/ole">
              <p:oleObj spid="_x0000_s71986" name="Equation" r:id="rId6" imgW="1295400" imgH="381000" progId="Equation.DSMT4">
                <p:embed/>
              </p:oleObj>
            </a:graphicData>
          </a:graphic>
        </p:graphicFrame>
      </p:grp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490126" y="3071810"/>
            <a:ext cx="8964612" cy="523874"/>
            <a:chOff x="612" y="2115"/>
            <a:chExt cx="5647" cy="330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111" y="2115"/>
              <a:ext cx="51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的列向量组是欧氏空间     的标准正交基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6619708"/>
                </p:ext>
              </p:extLst>
            </p:nvPr>
          </p:nvGraphicFramePr>
          <p:xfrm>
            <a:off x="3592" y="2145"/>
            <a:ext cx="272" cy="240"/>
          </p:xfrm>
          <a:graphic>
            <a:graphicData uri="http://schemas.openxmlformats.org/presentationml/2006/ole">
              <p:oleObj spid="_x0000_s71987" name="Equation" r:id="rId7" imgW="431613" imgH="380835" progId="Equation.DSMT4">
                <p:embed/>
              </p:oleObj>
            </a:graphicData>
          </a:graphic>
        </p:graphicFrame>
        <p:sp>
          <p:nvSpPr>
            <p:cNvPr id="29" name="AutoShape 20"/>
            <p:cNvSpPr>
              <a:spLocks noChangeArrowheads="1"/>
            </p:cNvSpPr>
            <p:nvPr/>
          </p:nvSpPr>
          <p:spPr bwMode="auto">
            <a:xfrm>
              <a:off x="612" y="2205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7344" y="3661179"/>
            <a:ext cx="5616575" cy="523874"/>
            <a:chOff x="340" y="1685"/>
            <a:chExt cx="3538" cy="330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40" y="1685"/>
              <a:ext cx="35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）     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　　 为正交矩阵</a:t>
              </a:r>
            </a:p>
          </p:txBody>
        </p:sp>
        <p:graphicFrame>
          <p:nvGraphicFramePr>
            <p:cNvPr id="32" name="Object 6"/>
            <p:cNvGraphicFramePr>
              <a:graphicFrameLocks noChangeAspect="1"/>
            </p:cNvGraphicFramePr>
            <p:nvPr/>
          </p:nvGraphicFramePr>
          <p:xfrm>
            <a:off x="1020" y="1712"/>
            <a:ext cx="816" cy="240"/>
          </p:xfrm>
          <a:graphic>
            <a:graphicData uri="http://schemas.openxmlformats.org/presentationml/2006/ole">
              <p:oleObj spid="_x0000_s71988" name="Equation" r:id="rId8" imgW="1295400" imgH="381000" progId="Equation.DSMT4">
                <p:embed/>
              </p:oleObj>
            </a:graphicData>
          </a:graphic>
        </p:graphicFrame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467546" y="4143380"/>
            <a:ext cx="8904288" cy="523874"/>
            <a:chOff x="650" y="3262"/>
            <a:chExt cx="5609" cy="330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11" y="3262"/>
              <a:ext cx="51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的行向量组是欧氏空间     的标准正交基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3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76160843"/>
                </p:ext>
              </p:extLst>
            </p:nvPr>
          </p:nvGraphicFramePr>
          <p:xfrm>
            <a:off x="3565" y="3286"/>
            <a:ext cx="272" cy="240"/>
          </p:xfrm>
          <a:graphic>
            <a:graphicData uri="http://schemas.openxmlformats.org/presentationml/2006/ole">
              <p:oleObj spid="_x0000_s71989" name="Equation" r:id="rId9" imgW="431613" imgH="380835" progId="Equation.DSMT4">
                <p:embed/>
              </p:oleObj>
            </a:graphicData>
          </a:graphic>
        </p:graphicFrame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650" y="3357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三、标准正交基的基变换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467544" y="976178"/>
            <a:ext cx="108026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性质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92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3" grpId="0"/>
      <p:bldP spid="2467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14187" y="881061"/>
            <a:ext cx="8750300" cy="584199"/>
            <a:chOff x="543" y="1323"/>
            <a:chExt cx="5512" cy="368"/>
          </a:xfrm>
        </p:grpSpPr>
        <p:sp>
          <p:nvSpPr>
            <p:cNvPr id="8200" name="Rectangle 9"/>
            <p:cNvSpPr>
              <a:spLocks noChangeArrowheads="1"/>
            </p:cNvSpPr>
            <p:nvPr/>
          </p:nvSpPr>
          <p:spPr bwMode="auto">
            <a:xfrm>
              <a:off x="543" y="1323"/>
              <a:ext cx="551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kumimoji="1"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定理</a:t>
              </a:r>
              <a:r>
                <a:rPr kumimoji="1"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1       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欧氏空间中任一个正交向量组都能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0881594"/>
                </p:ext>
              </p:extLst>
            </p:nvPr>
          </p:nvGraphicFramePr>
          <p:xfrm>
            <a:off x="1474" y="1434"/>
            <a:ext cx="181" cy="191"/>
          </p:xfrm>
          <a:graphic>
            <a:graphicData uri="http://schemas.openxmlformats.org/presentationml/2006/ole">
              <p:oleObj spid="_x0000_s50554" name="Equation" r:id="rId3" imgW="228600" imgH="241300" progId="Equation.DSMT4">
                <p:embed/>
              </p:oleObj>
            </a:graphicData>
          </a:graphic>
        </p:graphicFrame>
      </p:grp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1567655" y="1422353"/>
            <a:ext cx="5472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扩充成一组正交基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四、施密特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14312" y="2176460"/>
            <a:ext cx="8929688" cy="584199"/>
            <a:chOff x="385" y="2003"/>
            <a:chExt cx="5625" cy="368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85" y="2003"/>
              <a:ext cx="562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证明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设         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　 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欧氏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</a:t>
              </a:r>
              <a:r>
                <a:rPr kumimoji="1"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Ｖ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中的正交向量组，</a:t>
              </a:r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755329924"/>
                </p:ext>
              </p:extLst>
            </p:nvPr>
          </p:nvGraphicFramePr>
          <p:xfrm>
            <a:off x="1318" y="2051"/>
            <a:ext cx="1168" cy="272"/>
          </p:xfrm>
          <a:graphic>
            <a:graphicData uri="http://schemas.openxmlformats.org/presentationml/2006/ole">
              <p:oleObj spid="_x0000_s50555" name="Equation" r:id="rId4" imgW="1854200" imgH="431800" progId="Equation.DSMT4">
                <p:embed/>
              </p:oleObj>
            </a:graphicData>
          </a:graphic>
        </p:graphicFrame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214312" y="2819397"/>
            <a:ext cx="5832475" cy="584199"/>
            <a:chOff x="521" y="2569"/>
            <a:chExt cx="3674" cy="368"/>
          </a:xfrm>
        </p:grpSpPr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521" y="2569"/>
              <a:ext cx="36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　　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作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数学归纳法．</a:t>
              </a:r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29407130"/>
                </p:ext>
              </p:extLst>
            </p:nvPr>
          </p:nvGraphicFramePr>
          <p:xfrm>
            <a:off x="861" y="2695"/>
            <a:ext cx="544" cy="152"/>
          </p:xfrm>
          <a:graphic>
            <a:graphicData uri="http://schemas.openxmlformats.org/presentationml/2006/ole">
              <p:oleObj spid="_x0000_s50556" name="Equation" r:id="rId5" imgW="863225" imgH="241195" progId="Equation.DSMT4">
                <p:embed/>
              </p:oleObj>
            </a:graphicData>
          </a:graphic>
        </p:graphicFrame>
      </p:grp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214312" y="3325815"/>
            <a:ext cx="5527676" cy="584201"/>
            <a:chOff x="612" y="2865"/>
            <a:chExt cx="3482" cy="368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12" y="2865"/>
              <a:ext cx="348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         　 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             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　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Object 3"/>
            <p:cNvGraphicFramePr>
              <a:graphicFrameLocks noChangeAspect="1"/>
            </p:cNvGraphicFramePr>
            <p:nvPr/>
          </p:nvGraphicFramePr>
          <p:xfrm>
            <a:off x="975" y="2931"/>
            <a:ext cx="888" cy="200"/>
          </p:xfrm>
          <a:graphic>
            <a:graphicData uri="http://schemas.openxmlformats.org/presentationml/2006/ole">
              <p:oleObj spid="_x0000_s50557" name="Equation" r:id="rId6" imgW="1409088" imgH="317362" progId="Equation.DSMT4">
                <p:embed/>
              </p:oleObj>
            </a:graphicData>
          </a:graphic>
        </p:graphicFrame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2954152" y="3292665"/>
            <a:ext cx="6681788" cy="584199"/>
            <a:chOff x="2361" y="2886"/>
            <a:chExt cx="4209" cy="368"/>
          </a:xfrm>
        </p:grpSpPr>
        <p:graphicFrame>
          <p:nvGraphicFramePr>
            <p:cNvPr id="20" name="Object 2"/>
            <p:cNvGraphicFramePr>
              <a:graphicFrameLocks noChangeAspect="1"/>
            </p:cNvGraphicFramePr>
            <p:nvPr/>
          </p:nvGraphicFramePr>
          <p:xfrm>
            <a:off x="2361" y="2931"/>
            <a:ext cx="1168" cy="272"/>
          </p:xfrm>
          <a:graphic>
            <a:graphicData uri="http://schemas.openxmlformats.org/presentationml/2006/ole">
              <p:oleObj spid="_x0000_s50558" name="Equation" r:id="rId7" imgW="1854200" imgH="431800" progId="Equation.DSMT4">
                <p:embed/>
              </p:oleObj>
            </a:graphicData>
          </a:graphic>
        </p:graphicFrame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515" y="2886"/>
              <a:ext cx="30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就是一组正交基了</a:t>
              </a:r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87" y="3993186"/>
            <a:ext cx="9224963" cy="584199"/>
            <a:chOff x="567" y="3273"/>
            <a:chExt cx="5443" cy="368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67" y="3273"/>
              <a:ext cx="544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假设         　　 时结论成立，即此时可找到向量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5072181"/>
                </p:ext>
              </p:extLst>
            </p:nvPr>
          </p:nvGraphicFramePr>
          <p:xfrm>
            <a:off x="1157" y="3357"/>
            <a:ext cx="912" cy="200"/>
          </p:xfrm>
          <a:graphic>
            <a:graphicData uri="http://schemas.openxmlformats.org/presentationml/2006/ole">
              <p:oleObj spid="_x0000_s50559" name="Equation" r:id="rId8" imgW="1447172" imgH="317362" progId="Equation.DSMT4">
                <p:embed/>
              </p:oleObj>
            </a:graphicData>
          </a:graphic>
        </p:graphicFrame>
      </p:grpSp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68995521"/>
              </p:ext>
            </p:extLst>
          </p:nvPr>
        </p:nvGraphicFramePr>
        <p:xfrm>
          <a:off x="328612" y="4724400"/>
          <a:ext cx="1828800" cy="431800"/>
        </p:xfrm>
        <a:graphic>
          <a:graphicData uri="http://schemas.openxmlformats.org/presentationml/2006/ole">
            <p:oleObj spid="_x0000_s50560" name="Equation" r:id="rId9" imgW="1828800" imgH="431800" progId="Equation.DSMT4">
              <p:embed/>
            </p:oleObj>
          </a:graphicData>
        </a:graphic>
      </p:graphicFrame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2339752" y="4653779"/>
            <a:ext cx="4373563" cy="584199"/>
            <a:chOff x="476" y="960"/>
            <a:chExt cx="2755" cy="368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476" y="960"/>
              <a:ext cx="1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使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Object 9"/>
            <p:cNvGraphicFramePr>
              <a:graphicFrameLocks noChangeAspect="1"/>
            </p:cNvGraphicFramePr>
            <p:nvPr/>
          </p:nvGraphicFramePr>
          <p:xfrm>
            <a:off x="839" y="1026"/>
            <a:ext cx="2392" cy="272"/>
          </p:xfrm>
          <a:graphic>
            <a:graphicData uri="http://schemas.openxmlformats.org/presentationml/2006/ole">
              <p:oleObj spid="_x0000_s50561" name="Equation" r:id="rId10" imgW="3797300" imgH="431800" progId="Equation.DSMT4">
                <p:embed/>
              </p:oleObj>
            </a:graphicData>
          </a:graphic>
        </p:graphicFrame>
      </p:grp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214312" y="5376863"/>
            <a:ext cx="4584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成为一组正交基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303402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1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5106" y="1143000"/>
            <a:ext cx="7632700" cy="519112"/>
            <a:chOff x="521" y="572"/>
            <a:chExt cx="4808" cy="327"/>
          </a:xfrm>
        </p:grpSpPr>
        <p:sp>
          <p:nvSpPr>
            <p:cNvPr id="10258" name="Rectangle 12"/>
            <p:cNvSpPr>
              <a:spLocks noChangeArrowheads="1"/>
            </p:cNvSpPr>
            <p:nvPr/>
          </p:nvSpPr>
          <p:spPr bwMode="auto">
            <a:xfrm>
              <a:off x="521" y="572"/>
              <a:ext cx="48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现在来看                  　 　　的情形</a:t>
              </a:r>
              <a:r>
                <a:rPr kumimoji="1" lang="en-US" altLang="zh-CN" b="1"/>
                <a:t>.</a:t>
              </a:r>
              <a:endParaRPr kumimoji="1" lang="en-US" altLang="zh-CN"/>
            </a:p>
          </p:txBody>
        </p:sp>
        <p:graphicFrame>
          <p:nvGraphicFramePr>
            <p:cNvPr id="1024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7128787"/>
                </p:ext>
              </p:extLst>
            </p:nvPr>
          </p:nvGraphicFramePr>
          <p:xfrm>
            <a:off x="1778" y="611"/>
            <a:ext cx="1672" cy="248"/>
          </p:xfrm>
          <a:graphic>
            <a:graphicData uri="http://schemas.openxmlformats.org/presentationml/2006/ole">
              <p:oleObj spid="_x0000_s51524" name="Equation" r:id="rId3" imgW="2654300" imgH="393700" progId="Equation.DSMT4">
                <p:embed/>
              </p:oleObj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34156" y="2455528"/>
            <a:ext cx="8763000" cy="584201"/>
            <a:chOff x="476" y="2955"/>
            <a:chExt cx="5284" cy="368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476" y="2955"/>
              <a:ext cx="52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所以必有向量     不能被            　 </a:t>
              </a:r>
              <a:r>
                <a:rPr kumimoji="1" lang="zh-CN" altLang="en-US" b="1" dirty="0" smtClean="0"/>
                <a:t>  线性表示，</a:t>
              </a:r>
              <a:endParaRPr kumimoji="1" lang="zh-CN" altLang="en-US" dirty="0"/>
            </a:p>
          </p:txBody>
        </p:sp>
        <p:graphicFrame>
          <p:nvGraphicFramePr>
            <p:cNvPr id="1024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279978118"/>
                </p:ext>
              </p:extLst>
            </p:nvPr>
          </p:nvGraphicFramePr>
          <p:xfrm>
            <a:off x="2133" y="3019"/>
            <a:ext cx="184" cy="240"/>
          </p:xfrm>
          <a:graphic>
            <a:graphicData uri="http://schemas.openxmlformats.org/presentationml/2006/ole">
              <p:oleObj spid="_x0000_s51525" name="Equation" r:id="rId4" imgW="291973" imgH="380835" progId="Equation.DSMT4">
                <p:embed/>
              </p:oleObj>
            </a:graphicData>
          </a:graphic>
        </p:graphicFrame>
        <p:graphicFrame>
          <p:nvGraphicFramePr>
            <p:cNvPr id="1024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773442861"/>
                </p:ext>
              </p:extLst>
            </p:nvPr>
          </p:nvGraphicFramePr>
          <p:xfrm>
            <a:off x="3118" y="3003"/>
            <a:ext cx="1168" cy="272"/>
          </p:xfrm>
          <a:graphic>
            <a:graphicData uri="http://schemas.openxmlformats.org/presentationml/2006/ole">
              <p:oleObj spid="_x0000_s51526" name="Equation" r:id="rId5" imgW="1854200" imgH="431800" progId="Equation.DSMT4">
                <p:embed/>
              </p:oleObj>
            </a:graphicData>
          </a:graphic>
        </p:graphicFrame>
      </p:grpSp>
      <p:graphicFrame>
        <p:nvGraphicFramePr>
          <p:cNvPr id="2560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4278878"/>
              </p:ext>
            </p:extLst>
          </p:nvPr>
        </p:nvGraphicFramePr>
        <p:xfrm>
          <a:off x="2051050" y="3265488"/>
          <a:ext cx="4394200" cy="431800"/>
        </p:xfrm>
        <a:graphic>
          <a:graphicData uri="http://schemas.openxmlformats.org/presentationml/2006/ole">
            <p:oleObj spid="_x0000_s51527" name="Equation" r:id="rId6" imgW="4394160" imgH="431640" progId="Equation.DSMT4">
              <p:embed/>
            </p:oleObj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34156" y="1787526"/>
            <a:ext cx="2663825" cy="519112"/>
            <a:chOff x="567" y="2508"/>
            <a:chExt cx="1678" cy="327"/>
          </a:xfrm>
        </p:grpSpPr>
        <p:graphicFrame>
          <p:nvGraphicFramePr>
            <p:cNvPr id="10245" name="Object 15"/>
            <p:cNvGraphicFramePr>
              <a:graphicFrameLocks noChangeAspect="1"/>
            </p:cNvGraphicFramePr>
            <p:nvPr/>
          </p:nvGraphicFramePr>
          <p:xfrm>
            <a:off x="1156" y="2613"/>
            <a:ext cx="632" cy="200"/>
          </p:xfrm>
          <a:graphic>
            <a:graphicData uri="http://schemas.openxmlformats.org/presentationml/2006/ole">
              <p:oleObj spid="_x0000_s51528" name="Equation" r:id="rId7" imgW="1002865" imgH="317362" progId="Equation.DSMT4">
                <p:embed/>
              </p:oleObj>
            </a:graphicData>
          </a:graphic>
        </p:graphicFrame>
        <p:sp>
          <p:nvSpPr>
            <p:cNvPr id="10256" name="Rectangle 19"/>
            <p:cNvSpPr>
              <a:spLocks noChangeArrowheads="1"/>
            </p:cNvSpPr>
            <p:nvPr/>
          </p:nvSpPr>
          <p:spPr bwMode="auto">
            <a:xfrm>
              <a:off x="567" y="2508"/>
              <a:ext cx="1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因为</a:t>
              </a:r>
            </a:p>
          </p:txBody>
        </p:sp>
      </p:grpSp>
      <p:sp>
        <p:nvSpPr>
          <p:cNvPr id="256020" name="Rectangle 20"/>
          <p:cNvSpPr>
            <a:spLocks noChangeArrowheads="1"/>
          </p:cNvSpPr>
          <p:nvPr/>
        </p:nvSpPr>
        <p:spPr bwMode="auto">
          <a:xfrm>
            <a:off x="234156" y="3150393"/>
            <a:ext cx="1747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/>
              <a:t>作向量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874230" y="3910266"/>
            <a:ext cx="3529012" cy="519113"/>
            <a:chOff x="793" y="2523"/>
            <a:chExt cx="2223" cy="327"/>
          </a:xfrm>
        </p:grpSpPr>
        <p:sp>
          <p:nvSpPr>
            <p:cNvPr id="10255" name="Rectangle 24"/>
            <p:cNvSpPr>
              <a:spLocks noChangeArrowheads="1"/>
            </p:cNvSpPr>
            <p:nvPr/>
          </p:nvSpPr>
          <p:spPr bwMode="auto">
            <a:xfrm>
              <a:off x="1474" y="2523"/>
              <a:ext cx="1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待定．</a:t>
              </a:r>
              <a:endParaRPr kumimoji="1" lang="zh-CN" altLang="en-US" dirty="0"/>
            </a:p>
          </p:txBody>
        </p:sp>
        <p:graphicFrame>
          <p:nvGraphicFramePr>
            <p:cNvPr id="10244" name="Object 25"/>
            <p:cNvGraphicFramePr>
              <a:graphicFrameLocks noChangeAspect="1"/>
            </p:cNvGraphicFramePr>
            <p:nvPr/>
          </p:nvGraphicFramePr>
          <p:xfrm>
            <a:off x="793" y="2568"/>
            <a:ext cx="592" cy="272"/>
          </p:xfrm>
          <a:graphic>
            <a:graphicData uri="http://schemas.openxmlformats.org/presentationml/2006/ole">
              <p:oleObj spid="_x0000_s51529" name="Equation" r:id="rId8" imgW="939392" imgH="431613" progId="Equation.DSMT4">
                <p:embed/>
              </p:oleObj>
            </a:graphicData>
          </a:graphic>
        </p:graphicFrame>
      </p:grpSp>
      <p:graphicFrame>
        <p:nvGraphicFramePr>
          <p:cNvPr id="2560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45708648"/>
              </p:ext>
            </p:extLst>
          </p:nvPr>
        </p:nvGraphicFramePr>
        <p:xfrm>
          <a:off x="6635341" y="3316348"/>
          <a:ext cx="736600" cy="393700"/>
        </p:xfrm>
        <a:graphic>
          <a:graphicData uri="http://schemas.openxmlformats.org/presentationml/2006/ole">
            <p:oleObj spid="_x0000_s51530" name="Equation" r:id="rId9" imgW="736280" imgH="393529" progId="Equation.DSMT4">
              <p:embed/>
            </p:oleObj>
          </a:graphicData>
        </a:graphic>
      </p:graphicFrame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58763" y="4705998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/>
              <a:t>从正交向量组的性质知</a:t>
            </a:r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416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0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88131" y="1835963"/>
            <a:ext cx="7853363" cy="584199"/>
            <a:chOff x="521" y="1117"/>
            <a:chExt cx="4947" cy="368"/>
          </a:xfrm>
        </p:grpSpPr>
        <p:sp>
          <p:nvSpPr>
            <p:cNvPr id="1037" name="Rectangle 60"/>
            <p:cNvSpPr>
              <a:spLocks noChangeArrowheads="1"/>
            </p:cNvSpPr>
            <p:nvPr/>
          </p:nvSpPr>
          <p:spPr bwMode="auto">
            <a:xfrm>
              <a:off x="521" y="1117"/>
              <a:ext cx="45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kumimoji="1" lang="zh-CN" altLang="en-US" b="1" i="1" dirty="0">
                  <a:latin typeface="Times New Roman" pitchFamily="18" charset="0"/>
                  <a:cs typeface="Times New Roman" pitchFamily="18" charset="0"/>
                </a:rPr>
                <a:t>Ｖ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kumimoji="1"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欧氏空间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，非零向量</a:t>
              </a:r>
            </a:p>
          </p:txBody>
        </p:sp>
        <p:graphicFrame>
          <p:nvGraphicFramePr>
            <p:cNvPr id="1028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32511577"/>
                </p:ext>
              </p:extLst>
            </p:nvPr>
          </p:nvGraphicFramePr>
          <p:xfrm>
            <a:off x="3844" y="1172"/>
            <a:ext cx="1624" cy="272"/>
          </p:xfrm>
          <a:graphic>
            <a:graphicData uri="http://schemas.openxmlformats.org/presentationml/2006/ole">
              <p:oleObj spid="_x0000_s43052" name="Equation" r:id="rId3" imgW="2578100" imgH="431800" progId="Equation.DSMT4">
                <p:embed/>
              </p:oleObj>
            </a:graphicData>
          </a:graphic>
        </p:graphicFrame>
      </p:grpSp>
      <p:sp>
        <p:nvSpPr>
          <p:cNvPr id="149575" name="Rectangle 71"/>
          <p:cNvSpPr>
            <a:spLocks noChangeArrowheads="1"/>
          </p:cNvSpPr>
          <p:nvPr/>
        </p:nvSpPr>
        <p:spPr bwMode="auto">
          <a:xfrm>
            <a:off x="288131" y="2555101"/>
            <a:ext cx="8135938" cy="66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如果它们两两正交，则称之为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正交向量组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3669" y="3420289"/>
            <a:ext cx="44053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orthononal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vectors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kumimoji="1"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一、标准正交基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131" y="107813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980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75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75301456"/>
              </p:ext>
            </p:extLst>
          </p:nvPr>
        </p:nvGraphicFramePr>
        <p:xfrm>
          <a:off x="751160" y="1219200"/>
          <a:ext cx="7061200" cy="431800"/>
        </p:xfrm>
        <a:graphic>
          <a:graphicData uri="http://schemas.openxmlformats.org/presentationml/2006/ole">
            <p:oleObj spid="_x0000_s52456" name="Equation" r:id="rId3" imgW="7061200" imgH="431800" progId="Equation.DSMT4">
              <p:embed/>
            </p:oleObj>
          </a:graphicData>
        </a:graphic>
      </p:graphicFrame>
      <p:sp>
        <p:nvSpPr>
          <p:cNvPr id="231454" name="Rectangle 30"/>
          <p:cNvSpPr>
            <a:spLocks noChangeArrowheads="1"/>
          </p:cNvSpPr>
          <p:nvPr/>
        </p:nvSpPr>
        <p:spPr bwMode="auto">
          <a:xfrm>
            <a:off x="645318" y="1863725"/>
            <a:ext cx="1662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/>
              <a:t>于是取</a:t>
            </a:r>
            <a:endParaRPr kumimoji="1" lang="zh-CN" altLang="en-US" dirty="0"/>
          </a:p>
        </p:txBody>
      </p:sp>
      <p:graphicFrame>
        <p:nvGraphicFramePr>
          <p:cNvPr id="2314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20805"/>
              </p:ext>
            </p:extLst>
          </p:nvPr>
        </p:nvGraphicFramePr>
        <p:xfrm>
          <a:off x="2307431" y="1752094"/>
          <a:ext cx="4673600" cy="952500"/>
        </p:xfrm>
        <a:graphic>
          <a:graphicData uri="http://schemas.openxmlformats.org/presentationml/2006/ole">
            <p:oleObj spid="_x0000_s52457" name="Equation" r:id="rId4" imgW="4673600" imgH="952500" progId="Equation.DSMT4">
              <p:embed/>
            </p:oleObj>
          </a:graphicData>
        </a:graphic>
      </p:graphicFrame>
      <p:graphicFrame>
        <p:nvGraphicFramePr>
          <p:cNvPr id="2314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2220322"/>
              </p:ext>
            </p:extLst>
          </p:nvPr>
        </p:nvGraphicFramePr>
        <p:xfrm>
          <a:off x="2194272" y="2853184"/>
          <a:ext cx="4826000" cy="431800"/>
        </p:xfrm>
        <a:graphic>
          <a:graphicData uri="http://schemas.openxmlformats.org/presentationml/2006/ole">
            <p:oleObj spid="_x0000_s52458" name="Equation" r:id="rId5" imgW="4826000" imgH="431800" progId="Equation.DSMT4">
              <p:embed/>
            </p:oleObj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83526" y="3570139"/>
            <a:ext cx="7488237" cy="584201"/>
            <a:chOff x="567" y="2638"/>
            <a:chExt cx="4717" cy="368"/>
          </a:xfrm>
        </p:grpSpPr>
        <p:sp>
          <p:nvSpPr>
            <p:cNvPr id="11278" name="Rectangle 33"/>
            <p:cNvSpPr>
              <a:spLocks noChangeArrowheads="1"/>
            </p:cNvSpPr>
            <p:nvPr/>
          </p:nvSpPr>
          <p:spPr bwMode="auto">
            <a:xfrm>
              <a:off x="567" y="2638"/>
              <a:ext cx="47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即                          </a:t>
              </a:r>
              <a:r>
                <a:rPr kumimoji="1" lang="zh-CN" altLang="en-US" b="1" dirty="0" smtClean="0"/>
                <a:t>为</a:t>
              </a:r>
              <a:r>
                <a:rPr kumimoji="1" lang="zh-CN" altLang="en-US" b="1" dirty="0"/>
                <a:t>正交向量组．</a:t>
              </a:r>
              <a:endParaRPr kumimoji="1" lang="zh-CN" altLang="en-US" dirty="0"/>
            </a:p>
          </p:txBody>
        </p:sp>
        <p:graphicFrame>
          <p:nvGraphicFramePr>
            <p:cNvPr id="1127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279722659"/>
                </p:ext>
              </p:extLst>
            </p:nvPr>
          </p:nvGraphicFramePr>
          <p:xfrm>
            <a:off x="930" y="2704"/>
            <a:ext cx="1664" cy="272"/>
          </p:xfrm>
          <a:graphic>
            <a:graphicData uri="http://schemas.openxmlformats.org/presentationml/2006/ole">
              <p:oleObj spid="_x0000_s52459" name="Equation" r:id="rId6" imgW="2641600" imgH="431800" progId="Equation.DSMT4">
                <p:embed/>
              </p:oleObj>
            </a:graphicData>
          </a:graphic>
        </p:graphicFrame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2655" y="4220980"/>
            <a:ext cx="7818437" cy="1077912"/>
            <a:chOff x="431" y="2891"/>
            <a:chExt cx="4925" cy="679"/>
          </a:xfrm>
        </p:grpSpPr>
        <p:sp>
          <p:nvSpPr>
            <p:cNvPr id="11277" name="Rectangle 35"/>
            <p:cNvSpPr>
              <a:spLocks noChangeArrowheads="1"/>
            </p:cNvSpPr>
            <p:nvPr/>
          </p:nvSpPr>
          <p:spPr bwMode="auto">
            <a:xfrm>
              <a:off x="431" y="2891"/>
              <a:ext cx="4925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/>
                <a:t>由归纳法假设知，对这     </a:t>
              </a:r>
              <a:r>
                <a:rPr kumimoji="1" lang="zh-CN" altLang="en-US" b="1" dirty="0" smtClean="0"/>
                <a:t>　个</a:t>
              </a:r>
              <a:r>
                <a:rPr kumimoji="1" lang="zh-CN" altLang="en-US" b="1" dirty="0"/>
                <a:t>向量构成</a:t>
              </a:r>
              <a:r>
                <a:rPr kumimoji="1" lang="zh-CN" altLang="en-US" b="1" dirty="0" smtClean="0"/>
                <a:t>的</a:t>
              </a:r>
              <a:endParaRPr kumimoji="1" lang="en-US" altLang="zh-CN" b="1" dirty="0" smtClean="0"/>
            </a:p>
            <a:p>
              <a:r>
                <a:rPr kumimoji="1" lang="zh-CN" altLang="en-US" b="1" dirty="0"/>
                <a:t>正交组可扩充得正交基</a:t>
              </a:r>
              <a:r>
                <a:rPr kumimoji="1" lang="en-US" altLang="zh-CN" b="1" dirty="0" smtClean="0"/>
                <a:t>.</a:t>
              </a:r>
              <a:endParaRPr kumimoji="1" lang="en-US" altLang="zh-CN" b="1" dirty="0"/>
            </a:p>
          </p:txBody>
        </p:sp>
        <p:graphicFrame>
          <p:nvGraphicFramePr>
            <p:cNvPr id="1126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50142071"/>
                </p:ext>
              </p:extLst>
            </p:nvPr>
          </p:nvGraphicFramePr>
          <p:xfrm>
            <a:off x="3118" y="2967"/>
            <a:ext cx="512" cy="200"/>
          </p:xfrm>
          <a:graphic>
            <a:graphicData uri="http://schemas.openxmlformats.org/presentationml/2006/ole">
              <p:oleObj spid="_x0000_s52460" name="Equation" r:id="rId7" imgW="812447" imgH="317362" progId="Equation.DSMT4">
                <p:embed/>
              </p:oleObj>
            </a:graphicData>
          </a:graphic>
        </p:graphicFrame>
      </p:grp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662334" y="2751574"/>
            <a:ext cx="1531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/>
              <a:t>可得</a:t>
            </a:r>
          </a:p>
        </p:txBody>
      </p:sp>
      <p:sp>
        <p:nvSpPr>
          <p:cNvPr id="231464" name="Rectangle 40"/>
          <p:cNvSpPr>
            <a:spLocks noChangeArrowheads="1"/>
          </p:cNvSpPr>
          <p:nvPr/>
        </p:nvSpPr>
        <p:spPr bwMode="auto">
          <a:xfrm>
            <a:off x="6981032" y="5207569"/>
            <a:ext cx="11907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01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4" grpId="0"/>
      <p:bldP spid="231461" grpId="0"/>
      <p:bldP spid="2314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334459" y="1322488"/>
            <a:ext cx="7262813" cy="584201"/>
            <a:chOff x="476" y="1232"/>
            <a:chExt cx="4575" cy="368"/>
          </a:xfrm>
        </p:grpSpPr>
        <p:sp>
          <p:nvSpPr>
            <p:cNvPr id="12299" name="Rectangle 25"/>
            <p:cNvSpPr>
              <a:spLocks noChangeArrowheads="1"/>
            </p:cNvSpPr>
            <p:nvPr/>
          </p:nvSpPr>
          <p:spPr bwMode="auto">
            <a:xfrm>
              <a:off x="476" y="1232"/>
              <a:ext cx="45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/>
                <a:t>都可找到一组标准正交基 </a:t>
              </a:r>
              <a:r>
                <a:rPr kumimoji="1" lang="zh-CN" altLang="en-US" b="1" dirty="0" smtClean="0"/>
                <a:t> </a:t>
              </a:r>
              <a:r>
                <a:rPr kumimoji="1" lang="zh-CN" altLang="en-US" b="1" dirty="0"/>
                <a:t>　　　　</a:t>
              </a:r>
              <a:r>
                <a:rPr kumimoji="1" lang="zh-CN" altLang="en-US" b="1" dirty="0" smtClean="0"/>
                <a:t>  </a:t>
              </a:r>
              <a:r>
                <a:rPr kumimoji="1" lang="zh-CN" altLang="en-US" b="1" dirty="0"/>
                <a:t>使</a:t>
              </a:r>
            </a:p>
          </p:txBody>
        </p:sp>
        <p:graphicFrame>
          <p:nvGraphicFramePr>
            <p:cNvPr id="1229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39441527"/>
                </p:ext>
              </p:extLst>
            </p:nvPr>
          </p:nvGraphicFramePr>
          <p:xfrm>
            <a:off x="3466" y="1283"/>
            <a:ext cx="1160" cy="272"/>
          </p:xfrm>
          <a:graphic>
            <a:graphicData uri="http://schemas.openxmlformats.org/presentationml/2006/ole">
              <p:oleObj spid="_x0000_s53790" name="Equation" r:id="rId3" imgW="1841500" imgH="431800" progId="Equation.DSMT4">
                <p:embed/>
              </p:oleObj>
            </a:graphicData>
          </a:graphic>
        </p:graphicFrame>
      </p:grpSp>
      <p:graphicFrame>
        <p:nvGraphicFramePr>
          <p:cNvPr id="2324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9860102"/>
              </p:ext>
            </p:extLst>
          </p:nvPr>
        </p:nvGraphicFramePr>
        <p:xfrm>
          <a:off x="1587665" y="2006702"/>
          <a:ext cx="6756400" cy="431800"/>
        </p:xfrm>
        <a:graphic>
          <a:graphicData uri="http://schemas.openxmlformats.org/presentationml/2006/ole">
            <p:oleObj spid="_x0000_s53791" name="Equation" r:id="rId4" imgW="6756400" imgH="431800" progId="Equation.DSMT4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23838" y="744537"/>
            <a:ext cx="8731250" cy="584199"/>
            <a:chOff x="736" y="733"/>
            <a:chExt cx="5500" cy="368"/>
          </a:xfrm>
        </p:grpSpPr>
        <p:sp>
          <p:nvSpPr>
            <p:cNvPr id="12298" name="Rectangle 20"/>
            <p:cNvSpPr>
              <a:spLocks noChangeArrowheads="1"/>
            </p:cNvSpPr>
            <p:nvPr/>
          </p:nvSpPr>
          <p:spPr bwMode="auto">
            <a:xfrm>
              <a:off x="736" y="733"/>
              <a:ext cx="55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kumimoji="1" lang="zh-CN" altLang="en-US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定理</a:t>
              </a:r>
              <a:r>
                <a:rPr kumimoji="1" lang="en-US" altLang="zh-CN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 </a:t>
              </a:r>
              <a:r>
                <a:rPr kumimoji="1" lang="zh-CN" altLang="en-US" b="1" dirty="0" smtClean="0">
                  <a:ea typeface="宋体" pitchFamily="2" charset="-122"/>
                </a:rPr>
                <a:t>对于   </a:t>
              </a:r>
              <a:r>
                <a:rPr kumimoji="1" lang="zh-CN" altLang="en-US" b="1" dirty="0">
                  <a:ea typeface="宋体" pitchFamily="2" charset="-122"/>
                </a:rPr>
                <a:t>维欧氏空间中任一组基</a:t>
              </a:r>
              <a:endParaRPr kumimoji="1" lang="zh-CN" altLang="en-US" dirty="0">
                <a:ea typeface="宋体" pitchFamily="2" charset="-122"/>
              </a:endParaRPr>
            </a:p>
          </p:txBody>
        </p:sp>
        <p:graphicFrame>
          <p:nvGraphicFramePr>
            <p:cNvPr id="1229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615374998"/>
                </p:ext>
              </p:extLst>
            </p:nvPr>
          </p:nvGraphicFramePr>
          <p:xfrm>
            <a:off x="4934" y="781"/>
            <a:ext cx="1048" cy="272"/>
          </p:xfrm>
          <a:graphic>
            <a:graphicData uri="http://schemas.openxmlformats.org/presentationml/2006/ole">
              <p:oleObj spid="_x0000_s53792" name="Equation" r:id="rId5" imgW="1663700" imgH="431800" progId="Equation.DSMT4">
                <p:embed/>
              </p:oleObj>
            </a:graphicData>
          </a:graphic>
        </p:graphicFrame>
        <p:graphicFrame>
          <p:nvGraphicFramePr>
            <p:cNvPr id="1229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96587595"/>
                </p:ext>
              </p:extLst>
            </p:nvPr>
          </p:nvGraphicFramePr>
          <p:xfrm>
            <a:off x="2091" y="853"/>
            <a:ext cx="144" cy="152"/>
          </p:xfrm>
          <a:graphic>
            <a:graphicData uri="http://schemas.openxmlformats.org/presentationml/2006/ole">
              <p:oleObj spid="_x0000_s53793" name="Equation" r:id="rId6" imgW="228600" imgH="241300" progId="Equation.DSMT4">
                <p:embed/>
              </p:oleObj>
            </a:graphicData>
          </a:graphic>
        </p:graphicFrame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2471449"/>
            <a:ext cx="719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741362" y="2484435"/>
            <a:ext cx="8402638" cy="584199"/>
            <a:chOff x="793" y="2549"/>
            <a:chExt cx="5293" cy="368"/>
          </a:xfrm>
        </p:grpSpPr>
        <p:grpSp>
          <p:nvGrpSpPr>
            <p:cNvPr id="14" name="Group 35"/>
            <p:cNvGrpSpPr>
              <a:grpSpLocks/>
            </p:cNvGrpSpPr>
            <p:nvPr/>
          </p:nvGrpSpPr>
          <p:grpSpPr bwMode="auto">
            <a:xfrm>
              <a:off x="839" y="2549"/>
              <a:ext cx="5138" cy="368"/>
              <a:chOff x="431" y="2912"/>
              <a:chExt cx="5138" cy="368"/>
            </a:xfrm>
          </p:grpSpPr>
          <p:graphicFrame>
            <p:nvGraphicFramePr>
              <p:cNvPr id="17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06780052"/>
                  </p:ext>
                </p:extLst>
              </p:nvPr>
            </p:nvGraphicFramePr>
            <p:xfrm>
              <a:off x="4417" y="2963"/>
              <a:ext cx="1152" cy="272"/>
            </p:xfrm>
            <a:graphic>
              <a:graphicData uri="http://schemas.openxmlformats.org/presentationml/2006/ole">
                <p:oleObj spid="_x0000_s53794" name="Equation" r:id="rId7" imgW="1828800" imgH="431800" progId="Equation.DSMT4">
                  <p:embed/>
                </p:oleObj>
              </a:graphicData>
            </a:graphic>
          </p:graphicFrame>
          <p:sp>
            <p:nvSpPr>
              <p:cNvPr id="18" name="Rectangle 34"/>
              <p:cNvSpPr>
                <a:spLocks noChangeArrowheads="1"/>
              </p:cNvSpPr>
              <p:nvPr/>
            </p:nvSpPr>
            <p:spPr bwMode="auto">
              <a:xfrm>
                <a:off x="431" y="2912"/>
                <a:ext cx="4173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b="1" dirty="0"/>
                  <a:t>基本方法</a:t>
                </a:r>
                <a:r>
                  <a:rPr kumimoji="1" lang="zh-CN" altLang="en-US" b="1" dirty="0">
                    <a:latin typeface="宋体" charset="-122"/>
                  </a:rPr>
                  <a:t>─</a:t>
                </a:r>
                <a:r>
                  <a:rPr kumimoji="1" lang="zh-CN" altLang="en-US" b="1" dirty="0"/>
                  <a:t>逐个</a:t>
                </a:r>
                <a:r>
                  <a:rPr kumimoji="1" lang="zh-CN" altLang="en-US" b="1" dirty="0" smtClean="0"/>
                  <a:t>构</a:t>
                </a:r>
                <a:r>
                  <a:rPr kumimoji="1" lang="zh-CN" altLang="en-US" b="1" dirty="0"/>
                  <a:t>造</a:t>
                </a:r>
                <a:r>
                  <a:rPr kumimoji="1" lang="zh-CN" altLang="en-US" b="1" dirty="0" smtClean="0"/>
                  <a:t>出</a:t>
                </a:r>
                <a:r>
                  <a:rPr kumimoji="1" lang="zh-CN" altLang="en-US" b="1" dirty="0"/>
                  <a:t>满足要求的</a:t>
                </a:r>
              </a:p>
            </p:txBody>
          </p:sp>
        </p:grpSp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793" y="2568"/>
            <a:ext cx="216" cy="312"/>
          </p:xfrm>
          <a:graphic>
            <a:graphicData uri="http://schemas.openxmlformats.org/presentationml/2006/ole">
              <p:oleObj spid="_x0000_s53795" name="Equation" r:id="rId8" imgW="342751" imgH="495085" progId="Equation.DSMT4">
                <p:embed/>
              </p:oleObj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00517966"/>
                </p:ext>
              </p:extLst>
            </p:nvPr>
          </p:nvGraphicFramePr>
          <p:xfrm>
            <a:off x="5870" y="2568"/>
            <a:ext cx="216" cy="312"/>
          </p:xfrm>
          <a:graphic>
            <a:graphicData uri="http://schemas.openxmlformats.org/presentationml/2006/ole">
              <p:oleObj spid="_x0000_s53796" name="Equation" r:id="rId9" imgW="342751" imgH="495085" progId="Equation.DSMT4">
                <p:embed/>
              </p:oleObj>
            </a:graphicData>
          </a:graphic>
        </p:graphicFrame>
      </p:grp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166059" y="3272344"/>
            <a:ext cx="233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/>
              <a:t>首先，可取</a:t>
            </a:r>
            <a:r>
              <a:rPr kumimoji="1" lang="zh-CN" altLang="en-US" dirty="0"/>
              <a:t> 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41584648"/>
              </p:ext>
            </p:extLst>
          </p:nvPr>
        </p:nvGraphicFramePr>
        <p:xfrm>
          <a:off x="2489200" y="3124200"/>
          <a:ext cx="1752600" cy="927100"/>
        </p:xfrm>
        <a:graphic>
          <a:graphicData uri="http://schemas.openxmlformats.org/presentationml/2006/ole">
            <p:oleObj spid="_x0000_s53797" name="Equation" r:id="rId10" imgW="1752600" imgH="927100" progId="Equation.DSMT4">
              <p:embed/>
            </p:oleObj>
          </a:graphicData>
        </a:graphic>
      </p:graphicFrame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-68263" y="4005262"/>
            <a:ext cx="9582150" cy="584199"/>
            <a:chOff x="473" y="189"/>
            <a:chExt cx="6036" cy="368"/>
          </a:xfrm>
        </p:grpSpPr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73" y="189"/>
              <a:ext cx="60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一般地，假定已求出             　 </a:t>
              </a:r>
              <a:r>
                <a:rPr kumimoji="1" lang="zh-CN" altLang="en-US" b="1" dirty="0" smtClean="0"/>
                <a:t>是</a:t>
              </a:r>
              <a:r>
                <a:rPr kumimoji="1" lang="zh-CN" altLang="en-US" b="1" dirty="0"/>
                <a:t>单位正交的 ，且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2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98214365"/>
                </p:ext>
              </p:extLst>
            </p:nvPr>
          </p:nvGraphicFramePr>
          <p:xfrm>
            <a:off x="2897" y="233"/>
            <a:ext cx="1104" cy="272"/>
          </p:xfrm>
          <a:graphic>
            <a:graphicData uri="http://schemas.openxmlformats.org/presentationml/2006/ole">
              <p:oleObj spid="_x0000_s53798" name="Equation" r:id="rId11" imgW="1752600" imgH="431800" progId="Equation.DSMT4">
                <p:embed/>
              </p:oleObj>
            </a:graphicData>
          </a:graphic>
        </p:graphicFrame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73076" y="4800600"/>
            <a:ext cx="8156575" cy="519112"/>
            <a:chOff x="489" y="618"/>
            <a:chExt cx="5138" cy="327"/>
          </a:xfrm>
        </p:grpSpPr>
        <p:graphicFrame>
          <p:nvGraphicFramePr>
            <p:cNvPr id="25" name="Object 11"/>
            <p:cNvGraphicFramePr>
              <a:graphicFrameLocks noChangeAspect="1"/>
            </p:cNvGraphicFramePr>
            <p:nvPr/>
          </p:nvGraphicFramePr>
          <p:xfrm>
            <a:off x="489" y="663"/>
            <a:ext cx="4320" cy="272"/>
          </p:xfrm>
          <a:graphic>
            <a:graphicData uri="http://schemas.openxmlformats.org/presentationml/2006/ole">
              <p:oleObj spid="_x0000_s53799" name="Equation" r:id="rId12" imgW="6858000" imgH="431800" progId="Equation.DSMT4">
                <p:embed/>
              </p:oleObj>
            </a:graphicData>
          </a:graphic>
        </p:graphicFrame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206" y="618"/>
              <a:ext cx="4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/>
                <a:t>④</a:t>
              </a:r>
              <a:r>
                <a:rPr kumimoji="1" lang="en-US" altLang="zh-CN"/>
                <a:t> </a:t>
              </a:r>
            </a:p>
          </p:txBody>
        </p:sp>
      </p:grp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480219" y="5605465"/>
            <a:ext cx="6970712" cy="584201"/>
            <a:chOff x="272" y="1749"/>
            <a:chExt cx="4391" cy="368"/>
          </a:xfrm>
        </p:grpSpPr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2" y="1749"/>
              <a:ext cx="30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当         </a:t>
              </a:r>
              <a:r>
                <a:rPr kumimoji="1" lang="zh-CN" altLang="en-US" b="1" dirty="0" smtClean="0"/>
                <a:t>时</a:t>
              </a:r>
              <a:r>
                <a:rPr kumimoji="1" lang="zh-CN" altLang="en-US" b="1" dirty="0"/>
                <a:t>，因为有</a:t>
              </a:r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634" y="1861"/>
            <a:ext cx="568" cy="152"/>
          </p:xfrm>
          <a:graphic>
            <a:graphicData uri="http://schemas.openxmlformats.org/presentationml/2006/ole">
              <p:oleObj spid="_x0000_s53800" name="Equation" r:id="rId13" imgW="901309" imgH="241195" progId="Equation.DSMT4">
                <p:embed/>
              </p:oleObj>
            </a:graphicData>
          </a:graphic>
        </p:graphicFrame>
        <p:graphicFrame>
          <p:nvGraphicFramePr>
            <p:cNvPr id="3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70248662"/>
                </p:ext>
              </p:extLst>
            </p:nvPr>
          </p:nvGraphicFramePr>
          <p:xfrm>
            <a:off x="2583" y="1812"/>
            <a:ext cx="2080" cy="272"/>
          </p:xfrm>
          <a:graphic>
            <a:graphicData uri="http://schemas.openxmlformats.org/presentationml/2006/ole">
              <p:oleObj spid="_x0000_s53801" name="Equation" r:id="rId14" imgW="3302000" imgH="431800" progId="Equation.DSMT4">
                <p:embed/>
              </p:oleObj>
            </a:graphicData>
          </a:graphic>
        </p:graphicFrame>
      </p:grpSp>
      <p:sp>
        <p:nvSpPr>
          <p:cNvPr id="3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49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84213" y="1235072"/>
            <a:ext cx="8101012" cy="584199"/>
            <a:chOff x="272" y="2747"/>
            <a:chExt cx="5103" cy="368"/>
          </a:xfrm>
        </p:grpSpPr>
        <p:sp>
          <p:nvSpPr>
            <p:cNvPr id="14351" name="Rectangle 27"/>
            <p:cNvSpPr>
              <a:spLocks noChangeArrowheads="1"/>
            </p:cNvSpPr>
            <p:nvPr/>
          </p:nvSpPr>
          <p:spPr bwMode="auto">
            <a:xfrm>
              <a:off x="272" y="2747"/>
              <a:ext cx="51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  <a:r>
                <a: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知        不能被            　　线性表出．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4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27081351"/>
                </p:ext>
              </p:extLst>
            </p:nvPr>
          </p:nvGraphicFramePr>
          <p:xfrm>
            <a:off x="1153" y="2795"/>
            <a:ext cx="392" cy="272"/>
          </p:xfrm>
          <a:graphic>
            <a:graphicData uri="http://schemas.openxmlformats.org/presentationml/2006/ole">
              <p:oleObj spid="_x0000_s55580" name="Equation" r:id="rId3" imgW="622030" imgH="431613" progId="Equation.DSMT4">
                <p:embed/>
              </p:oleObj>
            </a:graphicData>
          </a:graphic>
        </p:graphicFrame>
        <p:graphicFrame>
          <p:nvGraphicFramePr>
            <p:cNvPr id="1434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27353353"/>
                </p:ext>
              </p:extLst>
            </p:nvPr>
          </p:nvGraphicFramePr>
          <p:xfrm>
            <a:off x="2529" y="2811"/>
            <a:ext cx="1104" cy="272"/>
          </p:xfrm>
          <a:graphic>
            <a:graphicData uri="http://schemas.openxmlformats.org/presentationml/2006/ole">
              <p:oleObj spid="_x0000_s55581" name="Equation" r:id="rId4" imgW="1752600" imgH="431800" progId="Equation.DSMT4">
                <p:embed/>
              </p:oleObj>
            </a:graphicData>
          </a:graphic>
        </p:graphicFrame>
      </p:grpSp>
      <p:sp>
        <p:nvSpPr>
          <p:cNvPr id="233508" name="Rectangle 36"/>
          <p:cNvSpPr>
            <a:spLocks noChangeArrowheads="1"/>
          </p:cNvSpPr>
          <p:nvPr/>
        </p:nvSpPr>
        <p:spPr bwMode="auto">
          <a:xfrm>
            <a:off x="684213" y="2060575"/>
            <a:ext cx="6769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按定理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证明中的方法，作向量</a:t>
            </a:r>
          </a:p>
        </p:txBody>
      </p:sp>
      <p:graphicFrame>
        <p:nvGraphicFramePr>
          <p:cNvPr id="2335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83688844"/>
              </p:ext>
            </p:extLst>
          </p:nvPr>
        </p:nvGraphicFramePr>
        <p:xfrm>
          <a:off x="827088" y="2852738"/>
          <a:ext cx="5080000" cy="431800"/>
        </p:xfrm>
        <a:graphic>
          <a:graphicData uri="http://schemas.openxmlformats.org/presentationml/2006/ole">
            <p:oleObj spid="_x0000_s55582" name="Equation" r:id="rId5" imgW="5080000" imgH="431800" progId="Equation.DSMT4">
              <p:embed/>
            </p:oleObj>
          </a:graphicData>
        </a:graphic>
      </p:graphicFrame>
      <p:graphicFrame>
        <p:nvGraphicFramePr>
          <p:cNvPr id="2335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7136912"/>
              </p:ext>
            </p:extLst>
          </p:nvPr>
        </p:nvGraphicFramePr>
        <p:xfrm>
          <a:off x="871538" y="3514725"/>
          <a:ext cx="3568700" cy="939800"/>
        </p:xfrm>
        <a:graphic>
          <a:graphicData uri="http://schemas.openxmlformats.org/presentationml/2006/ole">
            <p:oleObj spid="_x0000_s55583" name="Equation" r:id="rId6" imgW="3568680" imgH="939600" progId="Equation.DSMT4">
              <p:embed/>
            </p:oleObj>
          </a:graphicData>
        </a:graphic>
      </p:graphicFrame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755650" y="4581525"/>
            <a:ext cx="8066088" cy="952500"/>
            <a:chOff x="476" y="3203"/>
            <a:chExt cx="5081" cy="600"/>
          </a:xfrm>
        </p:grpSpPr>
        <p:graphicFrame>
          <p:nvGraphicFramePr>
            <p:cNvPr id="14341" name="Object 30"/>
            <p:cNvGraphicFramePr>
              <a:graphicFrameLocks noChangeAspect="1"/>
            </p:cNvGraphicFramePr>
            <p:nvPr/>
          </p:nvGraphicFramePr>
          <p:xfrm>
            <a:off x="839" y="3203"/>
            <a:ext cx="2752" cy="600"/>
          </p:xfrm>
          <a:graphic>
            <a:graphicData uri="http://schemas.openxmlformats.org/presentationml/2006/ole">
              <p:oleObj spid="_x0000_s55584" name="Equation" r:id="rId7" imgW="4368800" imgH="952500" progId="Equation.DSMT4">
                <p:embed/>
              </p:oleObj>
            </a:graphicData>
          </a:graphic>
        </p:graphicFrame>
        <p:sp>
          <p:nvSpPr>
            <p:cNvPr id="14349" name="Rectangle 31"/>
            <p:cNvSpPr>
              <a:spLocks noChangeArrowheads="1"/>
            </p:cNvSpPr>
            <p:nvPr/>
          </p:nvSpPr>
          <p:spPr bwMode="auto">
            <a:xfrm>
              <a:off x="5103" y="3318"/>
              <a:ext cx="4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⑤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350" name="Rectangle 40"/>
            <p:cNvSpPr>
              <a:spLocks noChangeArrowheads="1"/>
            </p:cNvSpPr>
            <p:nvPr/>
          </p:nvSpPr>
          <p:spPr bwMode="auto">
            <a:xfrm>
              <a:off x="476" y="3339"/>
              <a:ext cx="18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55650" y="5556247"/>
            <a:ext cx="6642100" cy="584199"/>
            <a:chOff x="385" y="3364"/>
            <a:chExt cx="4184" cy="368"/>
          </a:xfrm>
        </p:grpSpPr>
        <p:sp>
          <p:nvSpPr>
            <p:cNvPr id="14348" name="Rectangle 31"/>
            <p:cNvSpPr>
              <a:spLocks noChangeArrowheads="1"/>
            </p:cNvSpPr>
            <p:nvPr/>
          </p:nvSpPr>
          <p:spPr bwMode="auto">
            <a:xfrm>
              <a:off x="385" y="3364"/>
              <a:ext cx="24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　　　　且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4340" name="Object 42"/>
            <p:cNvGraphicFramePr>
              <a:graphicFrameLocks noChangeAspect="1"/>
            </p:cNvGraphicFramePr>
            <p:nvPr/>
          </p:nvGraphicFramePr>
          <p:xfrm>
            <a:off x="761" y="3430"/>
            <a:ext cx="3808" cy="272"/>
          </p:xfrm>
          <a:graphic>
            <a:graphicData uri="http://schemas.openxmlformats.org/presentationml/2006/ole">
              <p:oleObj spid="_x0000_s55585" name="Equation" r:id="rId8" imgW="6045200" imgH="431800" progId="Equation.DSMT4">
                <p:embed/>
              </p:oleObj>
            </a:graphicData>
          </a:graphic>
        </p:graphicFrame>
      </p:grp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5257800" y="3642755"/>
            <a:ext cx="1715274" cy="683740"/>
          </a:xfrm>
          <a:prstGeom prst="wedgeRectCallout">
            <a:avLst>
              <a:gd name="adj1" fmla="val -76772"/>
              <a:gd name="adj2" fmla="val -122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正交化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33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8" grpId="0"/>
      <p:bldP spid="17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84213" y="990600"/>
            <a:ext cx="3959225" cy="939800"/>
            <a:chOff x="476" y="663"/>
            <a:chExt cx="2494" cy="592"/>
          </a:xfrm>
        </p:grpSpPr>
        <p:sp>
          <p:nvSpPr>
            <p:cNvPr id="15375" name="Rectangle 16"/>
            <p:cNvSpPr>
              <a:spLocks noChangeArrowheads="1"/>
            </p:cNvSpPr>
            <p:nvPr/>
          </p:nvSpPr>
          <p:spPr bwMode="auto">
            <a:xfrm>
              <a:off x="476" y="778"/>
              <a:ext cx="249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再设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536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0292398"/>
                </p:ext>
              </p:extLst>
            </p:nvPr>
          </p:nvGraphicFramePr>
          <p:xfrm>
            <a:off x="1111" y="663"/>
            <a:ext cx="1704" cy="592"/>
          </p:xfrm>
          <a:graphic>
            <a:graphicData uri="http://schemas.openxmlformats.org/presentationml/2006/ole">
              <p:oleObj spid="_x0000_s56552" name="Equation" r:id="rId3" imgW="2705100" imgH="939800" progId="Equation.DSMT4">
                <p:embed/>
              </p:oleObj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84213" y="2070102"/>
            <a:ext cx="8316912" cy="584201"/>
            <a:chOff x="430" y="1389"/>
            <a:chExt cx="5239" cy="368"/>
          </a:xfrm>
        </p:grpSpPr>
        <p:sp>
          <p:nvSpPr>
            <p:cNvPr id="15374" name="Rectangle 18"/>
            <p:cNvSpPr>
              <a:spLocks noChangeArrowheads="1"/>
            </p:cNvSpPr>
            <p:nvPr/>
          </p:nvSpPr>
          <p:spPr bwMode="auto">
            <a:xfrm>
              <a:off x="430" y="1389"/>
              <a:ext cx="52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可知                　 　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单位正交向量组．</a:t>
              </a:r>
            </a:p>
          </p:txBody>
        </p:sp>
        <p:graphicFrame>
          <p:nvGraphicFramePr>
            <p:cNvPr id="15365" name="Object 19"/>
            <p:cNvGraphicFramePr>
              <a:graphicFrameLocks noChangeAspect="1"/>
            </p:cNvGraphicFramePr>
            <p:nvPr/>
          </p:nvGraphicFramePr>
          <p:xfrm>
            <a:off x="1065" y="1434"/>
            <a:ext cx="1576" cy="272"/>
          </p:xfrm>
          <a:graphic>
            <a:graphicData uri="http://schemas.openxmlformats.org/presentationml/2006/ole">
              <p:oleObj spid="_x0000_s56553" name="Equation" r:id="rId4" imgW="2501900" imgH="431800" progId="Equation.DSMT4">
                <p:embed/>
              </p:oleObj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10815" y="2766217"/>
            <a:ext cx="7921625" cy="584199"/>
            <a:chOff x="430" y="1912"/>
            <a:chExt cx="4990" cy="368"/>
          </a:xfrm>
        </p:grpSpPr>
        <p:sp>
          <p:nvSpPr>
            <p:cNvPr id="15373" name="Rectangle 22"/>
            <p:cNvSpPr>
              <a:spLocks noChangeArrowheads="1"/>
            </p:cNvSpPr>
            <p:nvPr/>
          </p:nvSpPr>
          <p:spPr bwMode="auto">
            <a:xfrm>
              <a:off x="430" y="1912"/>
              <a:ext cx="49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⑤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知         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　　　与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</p:txBody>
        </p:sp>
        <p:graphicFrame>
          <p:nvGraphicFramePr>
            <p:cNvPr id="1536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20431773"/>
                </p:ext>
              </p:extLst>
            </p:nvPr>
          </p:nvGraphicFramePr>
          <p:xfrm>
            <a:off x="1814" y="1967"/>
            <a:ext cx="1576" cy="272"/>
          </p:xfrm>
          <a:graphic>
            <a:graphicData uri="http://schemas.openxmlformats.org/presentationml/2006/ole">
              <p:oleObj spid="_x0000_s56554" name="Equation" r:id="rId5" imgW="2501900" imgH="431800" progId="Equation.DSMT4">
                <p:embed/>
              </p:oleObj>
            </a:graphicData>
          </a:graphic>
        </p:graphicFrame>
        <p:graphicFrame>
          <p:nvGraphicFramePr>
            <p:cNvPr id="15364" name="Object 24"/>
            <p:cNvGraphicFramePr>
              <a:graphicFrameLocks noChangeAspect="1"/>
            </p:cNvGraphicFramePr>
            <p:nvPr/>
          </p:nvGraphicFramePr>
          <p:xfrm>
            <a:off x="3742" y="1979"/>
            <a:ext cx="1552" cy="272"/>
          </p:xfrm>
          <a:graphic>
            <a:graphicData uri="http://schemas.openxmlformats.org/presentationml/2006/ole">
              <p:oleObj spid="_x0000_s56555" name="Equation" r:id="rId6" imgW="2463800" imgH="431800" progId="Equation.DSMT4">
                <p:embed/>
              </p:oleObj>
            </a:graphicData>
          </a:graphic>
        </p:graphicFrame>
      </p:grpSp>
      <p:sp>
        <p:nvSpPr>
          <p:cNvPr id="234521" name="Rectangle 25"/>
          <p:cNvSpPr>
            <a:spLocks noChangeArrowheads="1"/>
          </p:cNvSpPr>
          <p:nvPr/>
        </p:nvSpPr>
        <p:spPr bwMode="auto">
          <a:xfrm>
            <a:off x="684213" y="3621594"/>
            <a:ext cx="4537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是等价向量组，</a:t>
            </a:r>
          </a:p>
        </p:txBody>
      </p:sp>
      <p:sp>
        <p:nvSpPr>
          <p:cNvPr id="234522" name="Rectangle 26"/>
          <p:cNvSpPr>
            <a:spLocks noChangeArrowheads="1"/>
          </p:cNvSpPr>
          <p:nvPr/>
        </p:nvSpPr>
        <p:spPr bwMode="auto">
          <a:xfrm>
            <a:off x="3419871" y="3573016"/>
            <a:ext cx="4608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因此有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45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45526639"/>
              </p:ext>
            </p:extLst>
          </p:nvPr>
        </p:nvGraphicFramePr>
        <p:xfrm>
          <a:off x="827088" y="4446588"/>
          <a:ext cx="5295900" cy="431800"/>
        </p:xfrm>
        <a:graphic>
          <a:graphicData uri="http://schemas.openxmlformats.org/presentationml/2006/ole">
            <p:oleObj spid="_x0000_s56556" name="Equation" r:id="rId7" imgW="5295900" imgH="431800" progId="Equation.DSMT4">
              <p:embed/>
            </p:oleObj>
          </a:graphicData>
        </a:graphic>
      </p:graphicFrame>
      <p:sp>
        <p:nvSpPr>
          <p:cNvPr id="234524" name="Rectangle 28"/>
          <p:cNvSpPr>
            <a:spLocks noChangeArrowheads="1"/>
          </p:cNvSpPr>
          <p:nvPr/>
        </p:nvSpPr>
        <p:spPr bwMode="auto">
          <a:xfrm>
            <a:off x="755650" y="5061457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由归纳原理，定理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5200249" y="1104005"/>
            <a:ext cx="1715274" cy="683740"/>
          </a:xfrm>
          <a:prstGeom prst="wedgeRectCallout">
            <a:avLst>
              <a:gd name="adj1" fmla="val -76772"/>
              <a:gd name="adj2" fmla="val -122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单位化</a:t>
            </a:r>
          </a:p>
        </p:txBody>
      </p:sp>
    </p:spTree>
    <p:extLst>
      <p:ext uri="{BB962C8B-B14F-4D97-AF65-F5344CB8AC3E}">
        <p14:creationId xmlns="" xmlns:p14="http://schemas.microsoft.com/office/powerpoint/2010/main" val="4019148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1" grpId="0"/>
      <p:bldP spid="234522" grpId="0"/>
      <p:bldP spid="234524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4098" y="3356992"/>
            <a:ext cx="9288462" cy="1077913"/>
            <a:chOff x="340" y="1530"/>
            <a:chExt cx="5851" cy="679"/>
          </a:xfrm>
        </p:grpSpPr>
        <p:sp>
          <p:nvSpPr>
            <p:cNvPr id="16399" name="Rectangle 14"/>
            <p:cNvSpPr>
              <a:spLocks noChangeArrowheads="1"/>
            </p:cNvSpPr>
            <p:nvPr/>
          </p:nvSpPr>
          <p:spPr bwMode="auto">
            <a:xfrm>
              <a:off x="340" y="1530"/>
              <a:ext cx="58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则过渡矩阵　　　　是上三角形（即      　　　</a:t>
              </a:r>
              <a:r>
                <a:rPr kumimoji="1" lang="zh-CN" altLang="en-US" b="1" dirty="0" smtClean="0"/>
                <a:t>）</a:t>
              </a:r>
              <a:r>
                <a:rPr kumimoji="1" lang="zh-CN" altLang="en-US" b="1" dirty="0"/>
                <a:t>	</a:t>
              </a:r>
            </a:p>
          </p:txBody>
        </p:sp>
        <p:graphicFrame>
          <p:nvGraphicFramePr>
            <p:cNvPr id="1638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61520467"/>
                </p:ext>
              </p:extLst>
            </p:nvPr>
          </p:nvGraphicFramePr>
          <p:xfrm>
            <a:off x="1781" y="1623"/>
            <a:ext cx="736" cy="304"/>
          </p:xfrm>
          <a:graphic>
            <a:graphicData uri="http://schemas.openxmlformats.org/presentationml/2006/ole">
              <p:oleObj spid="_x0000_s57582" name="Equation" r:id="rId3" imgW="1167893" imgH="482391" progId="Equation.DSMT4">
                <p:embed/>
              </p:oleObj>
            </a:graphicData>
          </a:graphic>
        </p:graphicFrame>
        <p:graphicFrame>
          <p:nvGraphicFramePr>
            <p:cNvPr id="1639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44169513"/>
                </p:ext>
              </p:extLst>
            </p:nvPr>
          </p:nvGraphicFramePr>
          <p:xfrm>
            <a:off x="4549" y="1578"/>
            <a:ext cx="1120" cy="304"/>
          </p:xfrm>
          <a:graphic>
            <a:graphicData uri="http://schemas.openxmlformats.org/presentationml/2006/ole">
              <p:oleObj spid="_x0000_s57583" name="Equation" r:id="rId4" imgW="1777229" imgH="482391" progId="Equation.DSMT4">
                <p:embed/>
              </p:oleObj>
            </a:graphicData>
          </a:graphic>
        </p:graphicFrame>
      </p:grp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299523" y="1136055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0200" y="4093023"/>
            <a:ext cx="3573462" cy="519112"/>
            <a:chOff x="431" y="2251"/>
            <a:chExt cx="2251" cy="327"/>
          </a:xfrm>
        </p:grpSpPr>
        <p:graphicFrame>
          <p:nvGraphicFramePr>
            <p:cNvPr id="16388" name="Object 16"/>
            <p:cNvGraphicFramePr>
              <a:graphicFrameLocks noChangeAspect="1"/>
            </p:cNvGraphicFramePr>
            <p:nvPr/>
          </p:nvGraphicFramePr>
          <p:xfrm>
            <a:off x="794" y="2296"/>
            <a:ext cx="1888" cy="272"/>
          </p:xfrm>
          <a:graphic>
            <a:graphicData uri="http://schemas.openxmlformats.org/presentationml/2006/ole">
              <p:oleObj spid="_x0000_s57584" name="Equation" r:id="rId5" imgW="2997200" imgH="431800" progId="Equation.DSMT4">
                <p:embed/>
              </p:oleObj>
            </a:graphicData>
          </a:graphic>
        </p:graphicFrame>
        <p:sp>
          <p:nvSpPr>
            <p:cNvPr id="16398" name="Rectangle 18"/>
            <p:cNvSpPr>
              <a:spLocks noChangeArrowheads="1"/>
            </p:cNvSpPr>
            <p:nvPr/>
          </p:nvSpPr>
          <p:spPr bwMode="auto">
            <a:xfrm>
              <a:off x="431" y="2251"/>
              <a:ext cx="1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且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525" y="2008188"/>
            <a:ext cx="8345487" cy="584201"/>
            <a:chOff x="476" y="688"/>
            <a:chExt cx="5257" cy="368"/>
          </a:xfrm>
        </p:grpSpPr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476" y="688"/>
              <a:ext cx="3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/>
                <a:t>   </a:t>
              </a:r>
              <a:r>
                <a:rPr kumimoji="1" lang="en-US" altLang="zh-CN" b="1" dirty="0" smtClean="0"/>
                <a:t>1</a:t>
              </a:r>
              <a:r>
                <a:rPr kumimoji="1" lang="zh-CN" altLang="en-US" b="1" dirty="0" smtClean="0"/>
                <a:t>）由                      </a:t>
              </a:r>
              <a:endParaRPr kumimoji="1" lang="zh-CN" altLang="en-US" b="1" dirty="0"/>
            </a:p>
          </p:txBody>
        </p:sp>
        <p:graphicFrame>
          <p:nvGraphicFramePr>
            <p:cNvPr id="1638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84804736"/>
                </p:ext>
              </p:extLst>
            </p:nvPr>
          </p:nvGraphicFramePr>
          <p:xfrm>
            <a:off x="1477" y="761"/>
            <a:ext cx="4256" cy="272"/>
          </p:xfrm>
          <a:graphic>
            <a:graphicData uri="http://schemas.openxmlformats.org/presentationml/2006/ole">
              <p:oleObj spid="_x0000_s57585" name="Equation" r:id="rId6" imgW="6756400" imgH="431800" progId="Equation.DSMT4">
                <p:embed/>
              </p:oleObj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3212" y="2676524"/>
            <a:ext cx="5867400" cy="519113"/>
            <a:chOff x="431" y="1162"/>
            <a:chExt cx="3696" cy="327"/>
          </a:xfrm>
        </p:grpSpPr>
        <p:graphicFrame>
          <p:nvGraphicFramePr>
            <p:cNvPr id="16386" name="Object 12"/>
            <p:cNvGraphicFramePr>
              <a:graphicFrameLocks noChangeAspect="1"/>
            </p:cNvGraphicFramePr>
            <p:nvPr/>
          </p:nvGraphicFramePr>
          <p:xfrm>
            <a:off x="1247" y="1207"/>
            <a:ext cx="2880" cy="272"/>
          </p:xfrm>
          <a:graphic>
            <a:graphicData uri="http://schemas.openxmlformats.org/presentationml/2006/ole">
              <p:oleObj spid="_x0000_s57586" name="Equation" r:id="rId7" imgW="4572000" imgH="431800" progId="Equation.DSMT4">
                <p:embed/>
              </p:oleObj>
            </a:graphicData>
          </a:graphic>
        </p:graphicFrame>
        <p:sp>
          <p:nvSpPr>
            <p:cNvPr id="16396" name="Rectangle 20"/>
            <p:cNvSpPr>
              <a:spLocks noChangeArrowheads="1"/>
            </p:cNvSpPr>
            <p:nvPr/>
          </p:nvSpPr>
          <p:spPr bwMode="auto">
            <a:xfrm>
              <a:off x="431" y="1162"/>
              <a:ext cx="22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/>
                <a:t>知，若</a:t>
              </a:r>
            </a:p>
          </p:txBody>
        </p:sp>
      </p:grp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2970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-128640" y="987027"/>
            <a:ext cx="6330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Schmidt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正交化过程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44636951"/>
              </p:ext>
            </p:extLst>
          </p:nvPr>
        </p:nvGraphicFramePr>
        <p:xfrm>
          <a:off x="900113" y="3141663"/>
          <a:ext cx="1219200" cy="431800"/>
        </p:xfrm>
        <a:graphic>
          <a:graphicData uri="http://schemas.openxmlformats.org/presentationml/2006/ole">
            <p:oleObj spid="_x0000_s58738" name="Equation" r:id="rId3" imgW="1218671" imgH="431613" progId="Equation.DSMT4">
              <p:embed/>
            </p:oleObj>
          </a:graphicData>
        </a:graphic>
      </p:graphicFrame>
      <p:graphicFrame>
        <p:nvGraphicFramePr>
          <p:cNvPr id="236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28886133"/>
              </p:ext>
            </p:extLst>
          </p:nvPr>
        </p:nvGraphicFramePr>
        <p:xfrm>
          <a:off x="827088" y="3644900"/>
          <a:ext cx="5740400" cy="990600"/>
        </p:xfrm>
        <a:graphic>
          <a:graphicData uri="http://schemas.openxmlformats.org/presentationml/2006/ole">
            <p:oleObj spid="_x0000_s58739" name="Equation" r:id="rId4" imgW="5740400" imgH="990600" progId="Equation.DSMT4">
              <p:embed/>
            </p:oleObj>
          </a:graphicData>
        </a:graphic>
      </p:graphicFrame>
      <p:graphicFrame>
        <p:nvGraphicFramePr>
          <p:cNvPr id="2365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78075416"/>
              </p:ext>
            </p:extLst>
          </p:nvPr>
        </p:nvGraphicFramePr>
        <p:xfrm>
          <a:off x="900113" y="5300663"/>
          <a:ext cx="3949700" cy="939800"/>
        </p:xfrm>
        <a:graphic>
          <a:graphicData uri="http://schemas.openxmlformats.org/presentationml/2006/ole">
            <p:oleObj spid="_x0000_s58740" name="Equation" r:id="rId5" imgW="3949700" imgH="939800" progId="Equation.DSMT4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4213" y="2420937"/>
            <a:ext cx="5089525" cy="584199"/>
            <a:chOff x="703" y="1071"/>
            <a:chExt cx="3206" cy="368"/>
          </a:xfrm>
        </p:grpSpPr>
        <p:graphicFrame>
          <p:nvGraphicFramePr>
            <p:cNvPr id="1741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75979280"/>
                </p:ext>
              </p:extLst>
            </p:nvPr>
          </p:nvGraphicFramePr>
          <p:xfrm>
            <a:off x="2653" y="1120"/>
            <a:ext cx="1256" cy="272"/>
          </p:xfrm>
          <a:graphic>
            <a:graphicData uri="http://schemas.openxmlformats.org/presentationml/2006/ole">
              <p:oleObj spid="_x0000_s58741" name="Equation" r:id="rId6" imgW="1993900" imgH="431800" progId="Equation.DSMT4">
                <p:embed/>
              </p:oleObj>
            </a:graphicData>
          </a:graphic>
        </p:graphicFrame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>
              <a:off x="703" y="1071"/>
              <a:ext cx="30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化成正交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向量组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5536" y="1773237"/>
            <a:ext cx="6284912" cy="584199"/>
            <a:chOff x="567" y="618"/>
            <a:chExt cx="3959" cy="368"/>
          </a:xfrm>
        </p:grpSpPr>
        <p:sp>
          <p:nvSpPr>
            <p:cNvPr id="17423" name="Rectangle 6"/>
            <p:cNvSpPr>
              <a:spLocks noChangeArrowheads="1"/>
            </p:cNvSpPr>
            <p:nvPr/>
          </p:nvSpPr>
          <p:spPr bwMode="auto">
            <a:xfrm>
              <a:off x="748" y="618"/>
              <a:ext cx="377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先把线性无关的向量组</a:t>
              </a:r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9253238"/>
                </p:ext>
              </p:extLst>
            </p:nvPr>
          </p:nvGraphicFramePr>
          <p:xfrm>
            <a:off x="3425" y="673"/>
            <a:ext cx="856" cy="272"/>
          </p:xfrm>
          <a:graphic>
            <a:graphicData uri="http://schemas.openxmlformats.org/presentationml/2006/ole">
              <p:oleObj spid="_x0000_s58742" name="Equation" r:id="rId7" imgW="1358310" imgH="431613" progId="Equation.DSMT4">
                <p:embed/>
              </p:oleObj>
            </a:graphicData>
          </a:graphic>
        </p:graphicFrame>
        <p:graphicFrame>
          <p:nvGraphicFramePr>
            <p:cNvPr id="17416" name="Object 15"/>
            <p:cNvGraphicFramePr>
              <a:graphicFrameLocks noChangeAspect="1"/>
            </p:cNvGraphicFramePr>
            <p:nvPr/>
          </p:nvGraphicFramePr>
          <p:xfrm>
            <a:off x="567" y="641"/>
            <a:ext cx="176" cy="240"/>
          </p:xfrm>
          <a:graphic>
            <a:graphicData uri="http://schemas.openxmlformats.org/presentationml/2006/ole">
              <p:oleObj spid="_x0000_s58743" name="Equation" r:id="rId8" imgW="279279" imgH="380835" progId="Equation.DSMT4">
                <p:embed/>
              </p:oleObj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5536" y="4691066"/>
            <a:ext cx="7218362" cy="584201"/>
            <a:chOff x="509" y="2719"/>
            <a:chExt cx="4547" cy="368"/>
          </a:xfrm>
        </p:grpSpPr>
        <p:sp>
          <p:nvSpPr>
            <p:cNvPr id="17422" name="Rectangle 11"/>
            <p:cNvSpPr>
              <a:spLocks noChangeArrowheads="1"/>
            </p:cNvSpPr>
            <p:nvPr/>
          </p:nvSpPr>
          <p:spPr bwMode="auto">
            <a:xfrm>
              <a:off x="703" y="2719"/>
              <a:ext cx="417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再单位化得标准正交向量组</a:t>
              </a:r>
            </a:p>
          </p:txBody>
        </p:sp>
        <p:graphicFrame>
          <p:nvGraphicFramePr>
            <p:cNvPr id="174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73148991"/>
                </p:ext>
              </p:extLst>
            </p:nvPr>
          </p:nvGraphicFramePr>
          <p:xfrm>
            <a:off x="3880" y="2755"/>
            <a:ext cx="1176" cy="272"/>
          </p:xfrm>
          <a:graphic>
            <a:graphicData uri="http://schemas.openxmlformats.org/presentationml/2006/ole">
              <p:oleObj spid="_x0000_s58744" name="Equation" r:id="rId9" imgW="1866900" imgH="431800" progId="Equation.DSMT4">
                <p:embed/>
              </p:oleObj>
            </a:graphicData>
          </a:graphic>
        </p:graphicFrame>
        <p:graphicFrame>
          <p:nvGraphicFramePr>
            <p:cNvPr id="17414" name="Object 16"/>
            <p:cNvGraphicFramePr>
              <a:graphicFrameLocks noChangeAspect="1"/>
            </p:cNvGraphicFramePr>
            <p:nvPr/>
          </p:nvGraphicFramePr>
          <p:xfrm>
            <a:off x="509" y="2772"/>
            <a:ext cx="200" cy="240"/>
          </p:xfrm>
          <a:graphic>
            <a:graphicData uri="http://schemas.openxmlformats.org/presentationml/2006/ole">
              <p:oleObj spid="_x0000_s58745" name="Equation" r:id="rId10" imgW="317225" imgH="380670" progId="Equation.DSMT4">
                <p:embed/>
              </p:oleObj>
            </a:graphicData>
          </a:graphic>
        </p:graphicFrame>
      </p:grp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四、施密特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8885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7976" y="1091607"/>
            <a:ext cx="5992812" cy="584200"/>
            <a:chOff x="431" y="208"/>
            <a:chExt cx="3775" cy="369"/>
          </a:xfrm>
        </p:grpSpPr>
        <p:sp>
          <p:nvSpPr>
            <p:cNvPr id="18443" name="Rectangle 4"/>
            <p:cNvSpPr>
              <a:spLocks noChangeArrowheads="1"/>
            </p:cNvSpPr>
            <p:nvPr/>
          </p:nvSpPr>
          <p:spPr bwMode="auto">
            <a:xfrm>
              <a:off x="431" y="208"/>
              <a:ext cx="217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1"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zh-CN" altLang="en-US" sz="3200" dirty="0" smtClean="0">
                  <a:solidFill>
                    <a:schemeClr val="accent1">
                      <a:lumMod val="50000"/>
                    </a:schemeClr>
                  </a:solidFill>
                  <a:ea typeface="黑体" pitchFamily="2" charset="-122"/>
                </a:rPr>
                <a:t>  </a:t>
              </a:r>
              <a:r>
                <a:rPr kumimoji="1" lang="zh-CN" altLang="en-US" b="1" dirty="0" smtClean="0"/>
                <a:t>把</a:t>
              </a:r>
              <a:r>
                <a:rPr kumimoji="1" lang="zh-CN" altLang="en-US" dirty="0" smtClean="0"/>
                <a:t> </a:t>
              </a:r>
              <a:endParaRPr kumimoji="1" lang="zh-CN" altLang="en-US" dirty="0"/>
            </a:p>
          </p:txBody>
        </p:sp>
        <p:graphicFrame>
          <p:nvGraphicFramePr>
            <p:cNvPr id="18438" name="Object 5"/>
            <p:cNvGraphicFramePr>
              <a:graphicFrameLocks noChangeAspect="1"/>
            </p:cNvGraphicFramePr>
            <p:nvPr/>
          </p:nvGraphicFramePr>
          <p:xfrm>
            <a:off x="1382" y="255"/>
            <a:ext cx="2824" cy="272"/>
          </p:xfrm>
          <a:graphic>
            <a:graphicData uri="http://schemas.openxmlformats.org/presentationml/2006/ole">
              <p:oleObj spid="_x0000_s59614" name="Equation" r:id="rId3" imgW="4483100" imgH="431800" progId="Equation.DSMT4">
                <p:embed/>
              </p:oleObj>
            </a:graphicData>
          </a:graphic>
        </p:graphicFrame>
      </p:grpSp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60954802"/>
              </p:ext>
            </p:extLst>
          </p:nvPr>
        </p:nvGraphicFramePr>
        <p:xfrm>
          <a:off x="1760538" y="1811338"/>
          <a:ext cx="5054600" cy="431800"/>
        </p:xfrm>
        <a:graphic>
          <a:graphicData uri="http://schemas.openxmlformats.org/presentationml/2006/ole">
            <p:oleObj spid="_x0000_s59615" name="Equation" r:id="rId4" imgW="5054400" imgH="431640" progId="Equation.DSMT4">
              <p:embed/>
            </p:oleObj>
          </a:graphicData>
        </a:graphic>
      </p:graphicFrame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187624" y="2372719"/>
            <a:ext cx="6049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723900" algn="l"/>
              </a:tabLst>
            </a:pPr>
            <a:r>
              <a:rPr kumimoji="1" lang="zh-CN" altLang="en-US" b="1" dirty="0"/>
              <a:t>变成单位正交的向量组</a:t>
            </a:r>
            <a:r>
              <a:rPr kumimoji="1" lang="en-US" altLang="zh-CN" b="1" dirty="0"/>
              <a:t>.</a:t>
            </a:r>
          </a:p>
        </p:txBody>
      </p:sp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827088" y="3933825"/>
          <a:ext cx="2730500" cy="431800"/>
        </p:xfrm>
        <a:graphic>
          <a:graphicData uri="http://schemas.openxmlformats.org/presentationml/2006/ole">
            <p:oleObj spid="_x0000_s59616" name="Equation" r:id="rId5" imgW="2730500" imgH="431800" progId="Equation.DSMT4">
              <p:embed/>
            </p:oleObj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827088" y="4652963"/>
          <a:ext cx="2959100" cy="927100"/>
        </p:xfrm>
        <a:graphic>
          <a:graphicData uri="http://schemas.openxmlformats.org/presentationml/2006/ole">
            <p:oleObj spid="_x0000_s59617" name="Equation" r:id="rId6" imgW="2959100" imgH="927100" progId="Equation.DSMT4">
              <p:embed/>
            </p:oleObj>
          </a:graphicData>
        </a:graphic>
      </p:graphicFrame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77826" y="3127375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b="1" dirty="0" smtClean="0"/>
              <a:t>令</a:t>
            </a:r>
            <a:endParaRPr kumimoji="1" lang="zh-CN" altLang="en-US" b="1" dirty="0"/>
          </a:p>
        </p:txBody>
      </p:sp>
      <p:sp>
        <p:nvSpPr>
          <p:cNvPr id="237584" name="AutoShape 16"/>
          <p:cNvSpPr>
            <a:spLocks noChangeArrowheads="1"/>
          </p:cNvSpPr>
          <p:nvPr/>
        </p:nvSpPr>
        <p:spPr bwMode="auto">
          <a:xfrm>
            <a:off x="6300788" y="3933825"/>
            <a:ext cx="1439564" cy="575295"/>
          </a:xfrm>
          <a:prstGeom prst="wedgeRoundRectCallout">
            <a:avLst>
              <a:gd name="adj1" fmla="val -71662"/>
              <a:gd name="adj2" fmla="val 11804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800" b="1" dirty="0">
                <a:ea typeface="楷体_GB2312" pitchFamily="49" charset="-122"/>
              </a:rPr>
              <a:t>正交化</a:t>
            </a:r>
          </a:p>
        </p:txBody>
      </p:sp>
      <p:graphicFrame>
        <p:nvGraphicFramePr>
          <p:cNvPr id="237585" name="Object 17"/>
          <p:cNvGraphicFramePr>
            <a:graphicFrameLocks noChangeAspect="1"/>
          </p:cNvGraphicFramePr>
          <p:nvPr/>
        </p:nvGraphicFramePr>
        <p:xfrm>
          <a:off x="3924300" y="4652963"/>
          <a:ext cx="2032000" cy="838200"/>
        </p:xfrm>
        <a:graphic>
          <a:graphicData uri="http://schemas.openxmlformats.org/presentationml/2006/ole">
            <p:oleObj spid="_x0000_s59618" name="Equation" r:id="rId7" imgW="2032000" imgH="838200" progId="Equation.DSMT4">
              <p:embed/>
            </p:oleObj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9801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/>
      <p:bldP spid="237580" grpId="0"/>
      <p:bldP spid="2375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9" name="Object 5"/>
          <p:cNvGraphicFramePr>
            <a:graphicFrameLocks noChangeAspect="1"/>
          </p:cNvGraphicFramePr>
          <p:nvPr/>
        </p:nvGraphicFramePr>
        <p:xfrm>
          <a:off x="900113" y="1268413"/>
          <a:ext cx="4864100" cy="939800"/>
        </p:xfrm>
        <a:graphic>
          <a:graphicData uri="http://schemas.openxmlformats.org/presentationml/2006/ole">
            <p:oleObj spid="_x0000_s60682" name="Equation" r:id="rId3" imgW="4864100" imgH="939800" progId="Equation.DSMT4">
              <p:embed/>
            </p:oleObj>
          </a:graphicData>
        </a:graphic>
      </p:graphicFrame>
      <p:graphicFrame>
        <p:nvGraphicFramePr>
          <p:cNvPr id="237581" name="Object 6"/>
          <p:cNvGraphicFramePr>
            <a:graphicFrameLocks noChangeAspect="1"/>
          </p:cNvGraphicFramePr>
          <p:nvPr/>
        </p:nvGraphicFramePr>
        <p:xfrm>
          <a:off x="900113" y="2565400"/>
          <a:ext cx="6794500" cy="952500"/>
        </p:xfrm>
        <a:graphic>
          <a:graphicData uri="http://schemas.openxmlformats.org/presentationml/2006/ole">
            <p:oleObj spid="_x0000_s60683" name="Equation" r:id="rId4" imgW="6794500" imgH="952500" progId="Equation.DSMT4">
              <p:embed/>
            </p:oleObj>
          </a:graphicData>
        </a:graphic>
      </p:graphicFrame>
      <p:graphicFrame>
        <p:nvGraphicFramePr>
          <p:cNvPr id="237582" name="Object 7"/>
          <p:cNvGraphicFramePr>
            <a:graphicFrameLocks noChangeAspect="1"/>
          </p:cNvGraphicFramePr>
          <p:nvPr/>
        </p:nvGraphicFramePr>
        <p:xfrm>
          <a:off x="1403350" y="3789363"/>
          <a:ext cx="1968500" cy="393700"/>
        </p:xfrm>
        <a:graphic>
          <a:graphicData uri="http://schemas.openxmlformats.org/presentationml/2006/ole">
            <p:oleObj spid="_x0000_s60684" name="Equation" r:id="rId5" imgW="1968500" imgH="393700" progId="Equation.DSMT4">
              <p:embed/>
            </p:oleObj>
          </a:graphicData>
        </a:graphic>
      </p:graphicFrame>
      <p:graphicFrame>
        <p:nvGraphicFramePr>
          <p:cNvPr id="237586" name="Object 9"/>
          <p:cNvGraphicFramePr>
            <a:graphicFrameLocks noChangeAspect="1"/>
          </p:cNvGraphicFramePr>
          <p:nvPr/>
        </p:nvGraphicFramePr>
        <p:xfrm>
          <a:off x="5867400" y="1268413"/>
          <a:ext cx="2120900" cy="838200"/>
        </p:xfrm>
        <a:graphic>
          <a:graphicData uri="http://schemas.openxmlformats.org/presentationml/2006/ole">
            <p:oleObj spid="_x0000_s60685" name="Equation" r:id="rId6" imgW="2120900" imgH="838200" progId="Equation.DSMT4">
              <p:embed/>
            </p:oleObj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827088" y="4365625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/>
              <a:t>再单位化</a:t>
            </a:r>
          </a:p>
        </p:txBody>
      </p:sp>
      <p:graphicFrame>
        <p:nvGraphicFramePr>
          <p:cNvPr id="271371" name="Object 11"/>
          <p:cNvGraphicFramePr>
            <a:graphicFrameLocks noChangeAspect="1"/>
          </p:cNvGraphicFramePr>
          <p:nvPr/>
        </p:nvGraphicFramePr>
        <p:xfrm>
          <a:off x="971550" y="5084763"/>
          <a:ext cx="1714500" cy="927100"/>
        </p:xfrm>
        <a:graphic>
          <a:graphicData uri="http://schemas.openxmlformats.org/presentationml/2006/ole">
            <p:oleObj spid="_x0000_s60686" name="Equation" r:id="rId7" imgW="1714500" imgH="927100" progId="Equation.DSMT4">
              <p:embed/>
            </p:oleObj>
          </a:graphicData>
        </a:graphic>
      </p:graphicFrame>
      <p:graphicFrame>
        <p:nvGraphicFramePr>
          <p:cNvPr id="271372" name="Object 12"/>
          <p:cNvGraphicFramePr>
            <a:graphicFrameLocks noChangeAspect="1"/>
          </p:cNvGraphicFramePr>
          <p:nvPr/>
        </p:nvGraphicFramePr>
        <p:xfrm>
          <a:off x="2843213" y="5157788"/>
          <a:ext cx="2349500" cy="889000"/>
        </p:xfrm>
        <a:graphic>
          <a:graphicData uri="http://schemas.openxmlformats.org/presentationml/2006/ole">
            <p:oleObj spid="_x0000_s60687" name="Equation" r:id="rId8" imgW="2349500" imgH="889000" progId="Equation.DSMT4">
              <p:embed/>
            </p:oleObj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9722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601" name="Object 9"/>
          <p:cNvGraphicFramePr>
            <a:graphicFrameLocks noChangeAspect="1"/>
          </p:cNvGraphicFramePr>
          <p:nvPr/>
        </p:nvGraphicFramePr>
        <p:xfrm>
          <a:off x="1116013" y="1268413"/>
          <a:ext cx="1778000" cy="927100"/>
        </p:xfrm>
        <a:graphic>
          <a:graphicData uri="http://schemas.openxmlformats.org/presentationml/2006/ole">
            <p:oleObj spid="_x0000_s61757" name="Equation" r:id="rId3" imgW="1778000" imgH="927100" progId="Equation.DSMT4">
              <p:embed/>
            </p:oleObj>
          </a:graphicData>
        </a:graphic>
      </p:graphicFrame>
      <p:graphicFrame>
        <p:nvGraphicFramePr>
          <p:cNvPr id="238605" name="Object 13"/>
          <p:cNvGraphicFramePr>
            <a:graphicFrameLocks noChangeAspect="1"/>
          </p:cNvGraphicFramePr>
          <p:nvPr/>
        </p:nvGraphicFramePr>
        <p:xfrm>
          <a:off x="1116013" y="2636838"/>
          <a:ext cx="1778000" cy="939800"/>
        </p:xfrm>
        <a:graphic>
          <a:graphicData uri="http://schemas.openxmlformats.org/presentationml/2006/ole">
            <p:oleObj spid="_x0000_s61758" name="Equation" r:id="rId4" imgW="1778000" imgH="939800" progId="Equation.DSMT4">
              <p:embed/>
            </p:oleObj>
          </a:graphicData>
        </a:graphic>
      </p:graphicFrame>
      <p:graphicFrame>
        <p:nvGraphicFramePr>
          <p:cNvPr id="238606" name="Object 14"/>
          <p:cNvGraphicFramePr>
            <a:graphicFrameLocks noChangeAspect="1"/>
          </p:cNvGraphicFramePr>
          <p:nvPr/>
        </p:nvGraphicFramePr>
        <p:xfrm>
          <a:off x="1116013" y="4005263"/>
          <a:ext cx="1765300" cy="927100"/>
        </p:xfrm>
        <a:graphic>
          <a:graphicData uri="http://schemas.openxmlformats.org/presentationml/2006/ole">
            <p:oleObj spid="_x0000_s61759" name="Equation" r:id="rId5" imgW="1765300" imgH="927100" progId="Equation.DSMT4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16013" y="5229225"/>
            <a:ext cx="5832475" cy="519113"/>
            <a:chOff x="934" y="3385"/>
            <a:chExt cx="3674" cy="327"/>
          </a:xfrm>
        </p:grpSpPr>
        <p:sp>
          <p:nvSpPr>
            <p:cNvPr id="20490" name="Rectangle 15"/>
            <p:cNvSpPr>
              <a:spLocks noChangeArrowheads="1"/>
            </p:cNvSpPr>
            <p:nvPr/>
          </p:nvSpPr>
          <p:spPr bwMode="auto">
            <a:xfrm>
              <a:off x="2068" y="3385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即为所求．</a:t>
              </a:r>
            </a:p>
          </p:txBody>
        </p:sp>
        <p:graphicFrame>
          <p:nvGraphicFramePr>
            <p:cNvPr id="20488" name="Object 16"/>
            <p:cNvGraphicFramePr>
              <a:graphicFrameLocks noChangeAspect="1"/>
            </p:cNvGraphicFramePr>
            <p:nvPr/>
          </p:nvGraphicFramePr>
          <p:xfrm>
            <a:off x="934" y="3385"/>
            <a:ext cx="1056" cy="272"/>
          </p:xfrm>
          <a:graphic>
            <a:graphicData uri="http://schemas.openxmlformats.org/presentationml/2006/ole">
              <p:oleObj spid="_x0000_s61760" name="Equation" r:id="rId6" imgW="1676400" imgH="431800" progId="Equation.DSMT4">
                <p:embed/>
              </p:oleObj>
            </a:graphicData>
          </a:graphic>
        </p:graphicFrame>
      </p:grpSp>
      <p:graphicFrame>
        <p:nvGraphicFramePr>
          <p:cNvPr id="238611" name="Object 19"/>
          <p:cNvGraphicFramePr>
            <a:graphicFrameLocks noChangeAspect="1"/>
          </p:cNvGraphicFramePr>
          <p:nvPr/>
        </p:nvGraphicFramePr>
        <p:xfrm>
          <a:off x="2987675" y="1268413"/>
          <a:ext cx="2946400" cy="901700"/>
        </p:xfrm>
        <a:graphic>
          <a:graphicData uri="http://schemas.openxmlformats.org/presentationml/2006/ole">
            <p:oleObj spid="_x0000_s61761" name="Equation" r:id="rId7" imgW="2946400" imgH="901700" progId="Equation.DSMT4">
              <p:embed/>
            </p:oleObj>
          </a:graphicData>
        </a:graphic>
      </p:graphicFrame>
      <p:graphicFrame>
        <p:nvGraphicFramePr>
          <p:cNvPr id="238612" name="Object 20"/>
          <p:cNvGraphicFramePr>
            <a:graphicFrameLocks noChangeAspect="1"/>
          </p:cNvGraphicFramePr>
          <p:nvPr/>
        </p:nvGraphicFramePr>
        <p:xfrm>
          <a:off x="2987675" y="2708275"/>
          <a:ext cx="3911600" cy="889000"/>
        </p:xfrm>
        <a:graphic>
          <a:graphicData uri="http://schemas.openxmlformats.org/presentationml/2006/ole">
            <p:oleObj spid="_x0000_s61762" name="Equation" r:id="rId8" imgW="3911600" imgH="889000" progId="Equation.DSMT4">
              <p:embed/>
            </p:oleObj>
          </a:graphicData>
        </a:graphic>
      </p:graphicFrame>
      <p:graphicFrame>
        <p:nvGraphicFramePr>
          <p:cNvPr id="238613" name="Object 21"/>
          <p:cNvGraphicFramePr>
            <a:graphicFrameLocks noChangeAspect="1"/>
          </p:cNvGraphicFramePr>
          <p:nvPr/>
        </p:nvGraphicFramePr>
        <p:xfrm>
          <a:off x="2987675" y="4005263"/>
          <a:ext cx="2451100" cy="838200"/>
        </p:xfrm>
        <a:graphic>
          <a:graphicData uri="http://schemas.openxmlformats.org/presentationml/2006/ole">
            <p:oleObj spid="_x0000_s61763" name="Equation" r:id="rId9" imgW="2451100" imgH="838200" progId="Equation.DSMT4">
              <p:embed/>
            </p:oleObj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81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四、施密特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(Schmidt)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正交变换法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0219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22391" y="2334231"/>
            <a:ext cx="7966075" cy="584199"/>
            <a:chOff x="431" y="391"/>
            <a:chExt cx="5018" cy="368"/>
          </a:xfrm>
        </p:grpSpPr>
        <p:sp>
          <p:nvSpPr>
            <p:cNvPr id="2067" name="Rectangle 6"/>
            <p:cNvSpPr>
              <a:spLocks noChangeArrowheads="1"/>
            </p:cNvSpPr>
            <p:nvPr/>
          </p:nvSpPr>
          <p:spPr bwMode="auto">
            <a:xfrm>
              <a:off x="431" y="391"/>
              <a:ext cx="50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证明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 设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非零向量　　                 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  两两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正交</a:t>
              </a:r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05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480181"/>
                </p:ext>
              </p:extLst>
            </p:nvPr>
          </p:nvGraphicFramePr>
          <p:xfrm>
            <a:off x="2476" y="434"/>
            <a:ext cx="1568" cy="272"/>
          </p:xfrm>
          <a:graphic>
            <a:graphicData uri="http://schemas.openxmlformats.org/presentationml/2006/ole">
              <p:oleObj spid="_x0000_s44335" name="Equation" r:id="rId3" imgW="2489200" imgH="431800" progId="Equation.DSMT4">
                <p:embed/>
              </p:oleObj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60475" y="3125819"/>
            <a:ext cx="5975350" cy="584201"/>
            <a:chOff x="476" y="754"/>
            <a:chExt cx="3764" cy="368"/>
          </a:xfrm>
        </p:grpSpPr>
        <p:sp>
          <p:nvSpPr>
            <p:cNvPr id="2066" name="Rectangle 8"/>
            <p:cNvSpPr>
              <a:spLocks noChangeArrowheads="1"/>
            </p:cNvSpPr>
            <p:nvPr/>
          </p:nvSpPr>
          <p:spPr bwMode="auto">
            <a:xfrm>
              <a:off x="476" y="754"/>
              <a:ext cx="1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令</a:t>
              </a:r>
            </a:p>
          </p:txBody>
        </p:sp>
        <p:graphicFrame>
          <p:nvGraphicFramePr>
            <p:cNvPr id="205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83635357"/>
                </p:ext>
              </p:extLst>
            </p:nvPr>
          </p:nvGraphicFramePr>
          <p:xfrm>
            <a:off x="832" y="833"/>
            <a:ext cx="3408" cy="272"/>
          </p:xfrm>
          <a:graphic>
            <a:graphicData uri="http://schemas.openxmlformats.org/presentationml/2006/ole">
              <p:oleObj spid="_x0000_s44336" name="Equation" r:id="rId4" imgW="5410200" imgH="431800" progId="Equation.DSMT4">
                <p:embed/>
              </p:oleObj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60475" y="3799711"/>
            <a:ext cx="6850063" cy="990600"/>
            <a:chOff x="431" y="1298"/>
            <a:chExt cx="4315" cy="624"/>
          </a:xfrm>
        </p:grpSpPr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431" y="1389"/>
              <a:ext cx="11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则</a:t>
              </a:r>
            </a:p>
          </p:txBody>
        </p:sp>
        <p:graphicFrame>
          <p:nvGraphicFramePr>
            <p:cNvPr id="2054" name="Object 11"/>
            <p:cNvGraphicFramePr>
              <a:graphicFrameLocks noChangeAspect="1"/>
            </p:cNvGraphicFramePr>
            <p:nvPr/>
          </p:nvGraphicFramePr>
          <p:xfrm>
            <a:off x="794" y="1298"/>
            <a:ext cx="3952" cy="624"/>
          </p:xfrm>
          <a:graphic>
            <a:graphicData uri="http://schemas.openxmlformats.org/presentationml/2006/ole">
              <p:oleObj spid="_x0000_s44337" name="Equation" r:id="rId5" imgW="6273800" imgH="990600" progId="Equation.DSMT4">
                <p:embed/>
              </p:oleObj>
            </a:graphicData>
          </a:graphic>
        </p:graphicFrame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60475" y="4775238"/>
            <a:ext cx="4103688" cy="584199"/>
            <a:chOff x="521" y="2296"/>
            <a:chExt cx="2585" cy="368"/>
          </a:xfrm>
        </p:grpSpPr>
        <p:sp>
          <p:nvSpPr>
            <p:cNvPr id="2064" name="Rectangle 12"/>
            <p:cNvSpPr>
              <a:spLocks noChangeArrowheads="1"/>
            </p:cNvSpPr>
            <p:nvPr/>
          </p:nvSpPr>
          <p:spPr bwMode="auto">
            <a:xfrm>
              <a:off x="521" y="2296"/>
              <a:ext cx="25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由        　知</a:t>
              </a:r>
            </a:p>
          </p:txBody>
        </p:sp>
        <p:graphicFrame>
          <p:nvGraphicFramePr>
            <p:cNvPr id="2052" name="Object 13"/>
            <p:cNvGraphicFramePr>
              <a:graphicFrameLocks noChangeAspect="1"/>
            </p:cNvGraphicFramePr>
            <p:nvPr/>
          </p:nvGraphicFramePr>
          <p:xfrm>
            <a:off x="839" y="2341"/>
            <a:ext cx="576" cy="272"/>
          </p:xfrm>
          <a:graphic>
            <a:graphicData uri="http://schemas.openxmlformats.org/presentationml/2006/ole">
              <p:oleObj spid="_x0000_s44338" name="Equation" r:id="rId6" imgW="914400" imgH="431800" progId="Equation.DSMT4">
                <p:embed/>
              </p:oleObj>
            </a:graphicData>
          </a:graphic>
        </p:graphicFrame>
        <p:graphicFrame>
          <p:nvGraphicFramePr>
            <p:cNvPr id="205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80945045"/>
                </p:ext>
              </p:extLst>
            </p:nvPr>
          </p:nvGraphicFramePr>
          <p:xfrm>
            <a:off x="2013" y="2345"/>
            <a:ext cx="1064" cy="272"/>
          </p:xfrm>
          <a:graphic>
            <a:graphicData uri="http://schemas.openxmlformats.org/presentationml/2006/ole">
              <p:oleObj spid="_x0000_s44339" name="Equation" r:id="rId7" imgW="1688367" imgH="431613" progId="Equation.DSMT4">
                <p:embed/>
              </p:oleObj>
            </a:graphicData>
          </a:graphic>
        </p:graphicFrame>
      </p:grpSp>
      <p:graphicFrame>
        <p:nvGraphicFramePr>
          <p:cNvPr id="2242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55313977"/>
              </p:ext>
            </p:extLst>
          </p:nvPr>
        </p:nvGraphicFramePr>
        <p:xfrm>
          <a:off x="1403351" y="5455692"/>
          <a:ext cx="3746500" cy="431800"/>
        </p:xfrm>
        <a:graphic>
          <a:graphicData uri="http://schemas.openxmlformats.org/presentationml/2006/ole">
            <p:oleObj spid="_x0000_s44340" name="Equation" r:id="rId8" imgW="3746500" imgH="431800" progId="Equation.DSMT4">
              <p:embed/>
            </p:oleObj>
          </a:graphicData>
        </a:graphic>
      </p:graphicFrame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60475" y="5887492"/>
            <a:ext cx="6048375" cy="584201"/>
            <a:chOff x="567" y="3113"/>
            <a:chExt cx="3810" cy="368"/>
          </a:xfrm>
        </p:grpSpPr>
        <p:sp>
          <p:nvSpPr>
            <p:cNvPr id="2063" name="Rectangle 16"/>
            <p:cNvSpPr>
              <a:spLocks noChangeArrowheads="1"/>
            </p:cNvSpPr>
            <p:nvPr/>
          </p:nvSpPr>
          <p:spPr bwMode="auto">
            <a:xfrm>
              <a:off x="567" y="3113"/>
              <a:ext cx="38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故　　　　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   线性无关</a:t>
              </a:r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930" y="3158"/>
            <a:ext cx="1168" cy="272"/>
          </p:xfrm>
          <a:graphic>
            <a:graphicData uri="http://schemas.openxmlformats.org/presentationml/2006/ole">
              <p:oleObj spid="_x0000_s44341" name="Equation" r:id="rId9" imgW="1854200" imgH="431800" progId="Equation.DSMT4">
                <p:embed/>
              </p:oleObj>
            </a:graphicData>
          </a:graphic>
        </p:graphicFrame>
      </p:grp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347796" y="1581089"/>
            <a:ext cx="7129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正交向量组必是线性无关向量组</a:t>
            </a:r>
            <a:r>
              <a:rPr kumimoji="1"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Rectangle 72"/>
          <p:cNvSpPr>
            <a:spLocks noChangeArrowheads="1"/>
          </p:cNvSpPr>
          <p:nvPr/>
        </p:nvSpPr>
        <p:spPr bwMode="auto">
          <a:xfrm>
            <a:off x="323056" y="980728"/>
            <a:ext cx="352821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正交向量组的性质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一、标准正交基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77259" y="580595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3314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1406" y="4077072"/>
            <a:ext cx="8893694" cy="584201"/>
            <a:chOff x="385" y="3137"/>
            <a:chExt cx="4947" cy="368"/>
          </a:xfrm>
        </p:grpSpPr>
        <p:sp>
          <p:nvSpPr>
            <p:cNvPr id="3087" name="Rectangle 4"/>
            <p:cNvSpPr>
              <a:spLocks noChangeArrowheads="1"/>
            </p:cNvSpPr>
            <p:nvPr/>
          </p:nvSpPr>
          <p:spPr bwMode="auto">
            <a:xfrm>
              <a:off x="385" y="3137"/>
              <a:ext cx="49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维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欧氏空间中正交向量组所含向量个数</a:t>
              </a:r>
            </a:p>
          </p:txBody>
        </p:sp>
        <p:graphicFrame>
          <p:nvGraphicFramePr>
            <p:cNvPr id="3078" name="Object 5"/>
            <p:cNvGraphicFramePr>
              <a:graphicFrameLocks noChangeAspect="1"/>
            </p:cNvGraphicFramePr>
            <p:nvPr/>
          </p:nvGraphicFramePr>
          <p:xfrm>
            <a:off x="4830" y="3249"/>
            <a:ext cx="384" cy="184"/>
          </p:xfrm>
          <a:graphic>
            <a:graphicData uri="http://schemas.openxmlformats.org/presentationml/2006/ole">
              <p:oleObj spid="_x0000_s45310" name="Equation" r:id="rId3" imgW="609336" imgH="291973" progId="Equation.DSMT4">
                <p:embed/>
              </p:oleObj>
            </a:graphicData>
          </a:graphic>
        </p:graphicFrame>
        <p:graphicFrame>
          <p:nvGraphicFramePr>
            <p:cNvPr id="307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38415088"/>
                </p:ext>
              </p:extLst>
            </p:nvPr>
          </p:nvGraphicFramePr>
          <p:xfrm>
            <a:off x="766" y="3257"/>
            <a:ext cx="144" cy="152"/>
          </p:xfrm>
          <a:graphic>
            <a:graphicData uri="http://schemas.openxmlformats.org/presentationml/2006/ole">
              <p:oleObj spid="_x0000_s45311" name="Equation" r:id="rId4" imgW="228600" imgH="241300" progId="Equation.DSMT4">
                <p:embed/>
              </p:oleObj>
            </a:graphicData>
          </a:graphic>
        </p:graphicFrame>
      </p:grp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0" y="1235582"/>
            <a:ext cx="9648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>）欧氏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空间中线性无关向量组未必是正交向量组．</a:t>
            </a:r>
          </a:p>
        </p:txBody>
      </p:sp>
      <p:graphicFrame>
        <p:nvGraphicFramePr>
          <p:cNvPr id="253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97308971"/>
              </p:ext>
            </p:extLst>
          </p:nvPr>
        </p:nvGraphicFramePr>
        <p:xfrm>
          <a:off x="2460626" y="3343877"/>
          <a:ext cx="2794000" cy="431800"/>
        </p:xfrm>
        <a:graphic>
          <a:graphicData uri="http://schemas.openxmlformats.org/presentationml/2006/ole">
            <p:oleObj spid="_x0000_s45312" name="Equation" r:id="rId5" imgW="2794000" imgH="431800" progId="Equation.DSMT4">
              <p:embed/>
            </p:oleObj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11188" y="1989138"/>
            <a:ext cx="8353425" cy="584200"/>
            <a:chOff x="431" y="799"/>
            <a:chExt cx="5262" cy="368"/>
          </a:xfrm>
        </p:grpSpPr>
        <p:graphicFrame>
          <p:nvGraphicFramePr>
            <p:cNvPr id="30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04947715"/>
                </p:ext>
              </p:extLst>
            </p:nvPr>
          </p:nvGraphicFramePr>
          <p:xfrm>
            <a:off x="1862" y="849"/>
            <a:ext cx="2400" cy="272"/>
          </p:xfrm>
          <a:graphic>
            <a:graphicData uri="http://schemas.openxmlformats.org/presentationml/2006/ole">
              <p:oleObj spid="_x0000_s45313" name="Equation" r:id="rId6" imgW="3810000" imgH="431800" progId="Equation.DSMT4">
                <p:embed/>
              </p:oleObj>
            </a:graphicData>
          </a:graphic>
        </p:graphicFrame>
        <p:sp>
          <p:nvSpPr>
            <p:cNvPr id="3085" name="Rectangle 9"/>
            <p:cNvSpPr>
              <a:spLocks noChangeArrowheads="1"/>
            </p:cNvSpPr>
            <p:nvPr/>
          </p:nvSpPr>
          <p:spPr bwMode="auto">
            <a:xfrm>
              <a:off x="431" y="799"/>
              <a:ext cx="167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例如：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中</a:t>
              </a:r>
              <a:endParaRPr kumimoji="1"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077" name="Object 10"/>
            <p:cNvGraphicFramePr>
              <a:graphicFrameLocks noChangeAspect="1"/>
            </p:cNvGraphicFramePr>
            <p:nvPr/>
          </p:nvGraphicFramePr>
          <p:xfrm>
            <a:off x="1171" y="851"/>
            <a:ext cx="264" cy="240"/>
          </p:xfrm>
          <a:graphic>
            <a:graphicData uri="http://schemas.openxmlformats.org/presentationml/2006/ole">
              <p:oleObj spid="_x0000_s45314" name="Equation" r:id="rId7" imgW="418918" imgH="380835" progId="Equation.DSMT4">
                <p:embed/>
              </p:oleObj>
            </a:graphicData>
          </a:graphic>
        </p:graphicFrame>
        <p:sp>
          <p:nvSpPr>
            <p:cNvPr id="3086" name="Rectangle 13"/>
            <p:cNvSpPr>
              <a:spLocks noChangeArrowheads="1"/>
            </p:cNvSpPr>
            <p:nvPr/>
          </p:nvSpPr>
          <p:spPr bwMode="auto">
            <a:xfrm>
              <a:off x="4241" y="799"/>
              <a:ext cx="14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线性无关．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785938" y="2634862"/>
            <a:ext cx="5832475" cy="584201"/>
            <a:chOff x="431" y="1389"/>
            <a:chExt cx="3674" cy="368"/>
          </a:xfrm>
        </p:grpSpPr>
        <p:sp>
          <p:nvSpPr>
            <p:cNvPr id="3084" name="Rectangle 11"/>
            <p:cNvSpPr>
              <a:spLocks noChangeArrowheads="1"/>
            </p:cNvSpPr>
            <p:nvPr/>
          </p:nvSpPr>
          <p:spPr bwMode="auto">
            <a:xfrm>
              <a:off x="431" y="1389"/>
              <a:ext cx="36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但　　　不是正交向量组</a:t>
              </a:r>
              <a:r>
                <a:rPr kumimoji="1" lang="en-US" altLang="zh-CN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3075" name="Object 16"/>
            <p:cNvGraphicFramePr>
              <a:graphicFrameLocks noChangeAspect="1"/>
            </p:cNvGraphicFramePr>
            <p:nvPr/>
          </p:nvGraphicFramePr>
          <p:xfrm>
            <a:off x="856" y="1437"/>
            <a:ext cx="528" cy="272"/>
          </p:xfrm>
          <a:graphic>
            <a:graphicData uri="http://schemas.openxmlformats.org/presentationml/2006/ole">
              <p:oleObj spid="_x0000_s45315" name="Equation" r:id="rId8" imgW="837836" imgH="431613" progId="Equation.DSMT4">
                <p:embed/>
              </p:oleObj>
            </a:graphicData>
          </a:graphic>
        </p:graphicFrame>
      </p:grp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一、标准正交基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89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65932" y="1706562"/>
            <a:ext cx="8736013" cy="584199"/>
            <a:chOff x="688" y="754"/>
            <a:chExt cx="5503" cy="368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793" y="754"/>
              <a:ext cx="53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维欧氏空间中，由   个向量构成的正交向量组</a:t>
              </a:r>
              <a:endParaRPr kumimoji="1"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09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59412928"/>
                </p:ext>
              </p:extLst>
            </p:nvPr>
          </p:nvGraphicFramePr>
          <p:xfrm>
            <a:off x="688" y="858"/>
            <a:ext cx="144" cy="152"/>
          </p:xfrm>
          <a:graphic>
            <a:graphicData uri="http://schemas.openxmlformats.org/presentationml/2006/ole">
              <p:oleObj spid="_x0000_s46172" name="Equation" r:id="rId3" imgW="228600" imgH="241300" progId="Equation.DSMT4">
                <p:embed/>
              </p:oleObj>
            </a:graphicData>
          </a:graphic>
        </p:graphicFrame>
        <p:graphicFrame>
          <p:nvGraphicFramePr>
            <p:cNvPr id="409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56683907"/>
                </p:ext>
              </p:extLst>
            </p:nvPr>
          </p:nvGraphicFramePr>
          <p:xfrm>
            <a:off x="2950" y="877"/>
            <a:ext cx="144" cy="152"/>
          </p:xfrm>
          <a:graphic>
            <a:graphicData uri="http://schemas.openxmlformats.org/presentationml/2006/ole">
              <p:oleObj spid="_x0000_s46173" name="Equation" r:id="rId4" imgW="228600" imgH="241300" progId="Equation.DSMT4">
                <p:embed/>
              </p:oleObj>
            </a:graphicData>
          </a:graphic>
        </p:graphicFrame>
      </p:grpSp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273844" y="235426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正交基（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orthogonal basis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27346" name="Rectangle 18"/>
          <p:cNvSpPr>
            <a:spLocks noChangeArrowheads="1"/>
          </p:cNvSpPr>
          <p:nvPr/>
        </p:nvSpPr>
        <p:spPr bwMode="auto">
          <a:xfrm>
            <a:off x="309562" y="2971070"/>
            <a:ext cx="8294886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单位向量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构成的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正交基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标准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正交基</a:t>
            </a:r>
            <a:endParaRPr kumimoji="1" lang="en-US" altLang="zh-CN" dirty="0" smtClean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ts val="45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normal orthogonal 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basis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kumimoji="1"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一、标准正交基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8131" y="107813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566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2" grpId="0"/>
      <p:bldP spid="2273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2814" y="3042976"/>
            <a:ext cx="9074150" cy="1077914"/>
            <a:chOff x="333" y="25"/>
            <a:chExt cx="5716" cy="679"/>
          </a:xfrm>
        </p:grpSpPr>
        <p:sp>
          <p:nvSpPr>
            <p:cNvPr id="5136" name="Rectangle 6"/>
            <p:cNvSpPr>
              <a:spLocks noChangeArrowheads="1"/>
            </p:cNvSpPr>
            <p:nvPr/>
          </p:nvSpPr>
          <p:spPr bwMode="auto">
            <a:xfrm>
              <a:off x="333" y="25"/>
              <a:ext cx="5716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514350" indent="-514350">
                <a:buAutoNum type="arabicParenR" startAt="2"/>
              </a:pP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   维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欧氏空间</a:t>
              </a:r>
              <a:r>
                <a:rPr kumimoji="1"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中的一组基        　   为标准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正交    </a:t>
              </a:r>
              <a:endParaRPr kumimoji="1" lang="en-US" altLang="zh-CN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基</a:t>
              </a:r>
              <a:endParaRPr kumimoji="1"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1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06992601"/>
                </p:ext>
              </p:extLst>
            </p:nvPr>
          </p:nvGraphicFramePr>
          <p:xfrm>
            <a:off x="739" y="147"/>
            <a:ext cx="144" cy="152"/>
          </p:xfrm>
          <a:graphic>
            <a:graphicData uri="http://schemas.openxmlformats.org/presentationml/2006/ole">
              <p:oleObj spid="_x0000_s47376" name="Equation" r:id="rId3" imgW="228600" imgH="241300" progId="Equation.DSMT4">
                <p:embed/>
              </p:oleObj>
            </a:graphicData>
          </a:graphic>
        </p:graphicFrame>
        <p:graphicFrame>
          <p:nvGraphicFramePr>
            <p:cNvPr id="512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634170856"/>
                </p:ext>
              </p:extLst>
            </p:nvPr>
          </p:nvGraphicFramePr>
          <p:xfrm>
            <a:off x="3754" y="74"/>
            <a:ext cx="768" cy="272"/>
          </p:xfrm>
          <a:graphic>
            <a:graphicData uri="http://schemas.openxmlformats.org/presentationml/2006/ole">
              <p:oleObj spid="_x0000_s47377" name="Equation" r:id="rId4" imgW="1218671" imgH="431613" progId="Equation.DSMT4">
                <p:embed/>
              </p:oleObj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3609" y="4714729"/>
            <a:ext cx="8990012" cy="1077913"/>
            <a:chOff x="522" y="1012"/>
            <a:chExt cx="5663" cy="679"/>
          </a:xfrm>
        </p:grpSpPr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522" y="1012"/>
              <a:ext cx="566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514350" indent="-514350">
                <a:buAutoNum type="arabicParenR" startAt="3"/>
              </a:pP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   维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欧氏空间</a:t>
              </a:r>
              <a:r>
                <a:rPr kumimoji="1"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中的一组基               为标准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正交  </a:t>
              </a:r>
              <a:endParaRPr kumimoji="1" lang="en-US" altLang="zh-CN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基</a:t>
              </a:r>
              <a:endParaRPr kumimoji="1"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12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32801009"/>
                </p:ext>
              </p:extLst>
            </p:nvPr>
          </p:nvGraphicFramePr>
          <p:xfrm>
            <a:off x="907" y="1147"/>
            <a:ext cx="144" cy="152"/>
          </p:xfrm>
          <a:graphic>
            <a:graphicData uri="http://schemas.openxmlformats.org/presentationml/2006/ole">
              <p:oleObj spid="_x0000_s47378" name="Equation" r:id="rId5" imgW="228600" imgH="241300" progId="Equation.DSMT4">
                <p:embed/>
              </p:oleObj>
            </a:graphicData>
          </a:graphic>
        </p:graphicFrame>
        <p:graphicFrame>
          <p:nvGraphicFramePr>
            <p:cNvPr id="51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19726658"/>
                </p:ext>
              </p:extLst>
            </p:nvPr>
          </p:nvGraphicFramePr>
          <p:xfrm>
            <a:off x="3940" y="1064"/>
            <a:ext cx="768" cy="272"/>
          </p:xfrm>
          <a:graphic>
            <a:graphicData uri="http://schemas.openxmlformats.org/presentationml/2006/ole">
              <p:oleObj spid="_x0000_s47379" name="Equation" r:id="rId6" imgW="1218671" imgH="431613" progId="Equation.DSMT4">
                <p:embed/>
              </p:oleObj>
            </a:graphicData>
          </a:graphic>
        </p:graphicFrame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05799" y="5214799"/>
            <a:ext cx="6735762" cy="642938"/>
            <a:chOff x="567" y="1797"/>
            <a:chExt cx="4243" cy="405"/>
          </a:xfrm>
        </p:grpSpPr>
        <p:sp>
          <p:nvSpPr>
            <p:cNvPr id="5134" name="Rectangle 18"/>
            <p:cNvSpPr>
              <a:spLocks noChangeArrowheads="1"/>
            </p:cNvSpPr>
            <p:nvPr/>
          </p:nvSpPr>
          <p:spPr bwMode="auto">
            <a:xfrm>
              <a:off x="567" y="1797"/>
              <a:ext cx="32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当且仅当其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度量矩阵</a:t>
              </a:r>
              <a:r>
                <a:rPr kumimoji="1" lang="zh-CN" alt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12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25320718"/>
                </p:ext>
              </p:extLst>
            </p:nvPr>
          </p:nvGraphicFramePr>
          <p:xfrm>
            <a:off x="3042" y="1810"/>
            <a:ext cx="1768" cy="392"/>
          </p:xfrm>
          <a:graphic>
            <a:graphicData uri="http://schemas.openxmlformats.org/presentationml/2006/ole">
              <p:oleObj spid="_x0000_s47380" name="Equation" r:id="rId7" imgW="2806700" imgH="622300" progId="Equation.DSMT4">
                <p:embed/>
              </p:oleObj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25747" y="3609926"/>
            <a:ext cx="7378701" cy="850901"/>
            <a:chOff x="1006" y="301"/>
            <a:chExt cx="4648" cy="536"/>
          </a:xfrm>
        </p:grpSpPr>
        <p:graphicFrame>
          <p:nvGraphicFramePr>
            <p:cNvPr id="51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37807613"/>
                </p:ext>
              </p:extLst>
            </p:nvPr>
          </p:nvGraphicFramePr>
          <p:xfrm>
            <a:off x="1594" y="301"/>
            <a:ext cx="3480" cy="536"/>
          </p:xfrm>
          <a:graphic>
            <a:graphicData uri="http://schemas.openxmlformats.org/presentationml/2006/ole">
              <p:oleObj spid="_x0000_s47381" name="Equation" r:id="rId8" imgW="5524500" imgH="850900" progId="Equation.DSMT4">
                <p:embed/>
              </p:oleObj>
            </a:graphicData>
          </a:graphic>
        </p:graphicFrame>
        <p:sp>
          <p:nvSpPr>
            <p:cNvPr id="5132" name="Rectangle 13"/>
            <p:cNvSpPr>
              <a:spLocks noChangeArrowheads="1"/>
            </p:cNvSpPr>
            <p:nvPr/>
          </p:nvSpPr>
          <p:spPr bwMode="auto">
            <a:xfrm>
              <a:off x="5280" y="360"/>
              <a:ext cx="3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kumimoji="1" lang="en-US" altLang="zh-CN" dirty="0">
                  <a:latin typeface="Times New Roman" pitchFamily="18" charset="0"/>
                  <a:cs typeface="Times New Roman" pitchFamily="18" charset="0"/>
                </a:rPr>
                <a:t>      </a:t>
              </a:r>
            </a:p>
          </p:txBody>
        </p:sp>
        <p:sp>
          <p:nvSpPr>
            <p:cNvPr id="5133" name="AutoShape 23"/>
            <p:cNvSpPr>
              <a:spLocks noChangeArrowheads="1"/>
            </p:cNvSpPr>
            <p:nvPr/>
          </p:nvSpPr>
          <p:spPr bwMode="auto">
            <a:xfrm>
              <a:off x="1006" y="399"/>
              <a:ext cx="363" cy="136"/>
            </a:xfrm>
            <a:prstGeom prst="leftRightArrow">
              <a:avLst>
                <a:gd name="adj1" fmla="val 50000"/>
                <a:gd name="adj2" fmla="val 5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544" y="976178"/>
            <a:ext cx="3672408" cy="57943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标准正交基的性质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一、标准正交基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2814" y="1795749"/>
            <a:ext cx="88344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由正交基的每个向量单位化，可得到一组标准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500757" y="2302814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正交基</a:t>
            </a:r>
            <a:r>
              <a:rPr kumimoji="1"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99123" y="5756740"/>
            <a:ext cx="7081657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注</a:t>
            </a:r>
            <a:r>
              <a:rPr kumimoji="1" lang="zh-CN" altLang="en-US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：正交基的度量矩阵是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可逆对角阵</a:t>
            </a:r>
            <a:r>
              <a:rPr kumimoji="1" lang="en-US" altLang="zh-CN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6363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51520" y="1359130"/>
            <a:ext cx="9001125" cy="584199"/>
            <a:chOff x="385" y="2296"/>
            <a:chExt cx="5670" cy="368"/>
          </a:xfrm>
        </p:grpSpPr>
        <p:sp>
          <p:nvSpPr>
            <p:cNvPr id="6162" name="Rectangle 28"/>
            <p:cNvSpPr>
              <a:spLocks noChangeArrowheads="1"/>
            </p:cNvSpPr>
            <p:nvPr/>
          </p:nvSpPr>
          <p:spPr bwMode="auto">
            <a:xfrm>
              <a:off x="385" y="2296"/>
              <a:ext cx="567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4) 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　维欧氏空间</a:t>
              </a:r>
              <a:r>
                <a:rPr kumimoji="1"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中标准正交基的作用</a:t>
              </a:r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graphicFrame>
          <p:nvGraphicFramePr>
            <p:cNvPr id="6150" name="Object 3"/>
            <p:cNvGraphicFramePr>
              <a:graphicFrameLocks noChangeAspect="1"/>
            </p:cNvGraphicFramePr>
            <p:nvPr/>
          </p:nvGraphicFramePr>
          <p:xfrm>
            <a:off x="803" y="2411"/>
            <a:ext cx="144" cy="152"/>
          </p:xfrm>
          <a:graphic>
            <a:graphicData uri="http://schemas.openxmlformats.org/presentationml/2006/ole">
              <p:oleObj spid="_x0000_s48411" name="Equation" r:id="rId3" imgW="228600" imgH="241300" progId="Equation.DSMT4">
                <p:embed/>
              </p:oleObj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54758" y="2079855"/>
            <a:ext cx="7127875" cy="584199"/>
            <a:chOff x="703" y="2659"/>
            <a:chExt cx="4490" cy="368"/>
          </a:xfrm>
        </p:grpSpPr>
        <p:sp>
          <p:nvSpPr>
            <p:cNvPr id="6161" name="Rectangle 30"/>
            <p:cNvSpPr>
              <a:spLocks noChangeArrowheads="1"/>
            </p:cNvSpPr>
            <p:nvPr/>
          </p:nvSpPr>
          <p:spPr bwMode="auto">
            <a:xfrm>
              <a:off x="703" y="2659"/>
              <a:ext cx="44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设         　  为</a:t>
              </a:r>
              <a:r>
                <a:rPr kumimoji="1"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的一组标准正交基，则</a:t>
              </a:r>
            </a:p>
          </p:txBody>
        </p:sp>
        <p:graphicFrame>
          <p:nvGraphicFramePr>
            <p:cNvPr id="614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23318315"/>
                </p:ext>
              </p:extLst>
            </p:nvPr>
          </p:nvGraphicFramePr>
          <p:xfrm>
            <a:off x="1115" y="2704"/>
            <a:ext cx="768" cy="272"/>
          </p:xfrm>
          <a:graphic>
            <a:graphicData uri="http://schemas.openxmlformats.org/presentationml/2006/ole">
              <p:oleObj spid="_x0000_s48412" name="Equation" r:id="rId4" imgW="1218671" imgH="431613" progId="Equation.DSMT4">
                <p:embed/>
              </p:oleObj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891568" y="2996952"/>
            <a:ext cx="5575300" cy="584199"/>
            <a:chOff x="476" y="255"/>
            <a:chExt cx="3512" cy="368"/>
          </a:xfrm>
        </p:grpSpPr>
        <p:sp>
          <p:nvSpPr>
            <p:cNvPr id="6160" name="Rectangle 10"/>
            <p:cNvSpPr>
              <a:spLocks noChangeArrowheads="1"/>
            </p:cNvSpPr>
            <p:nvPr/>
          </p:nvSpPr>
          <p:spPr bwMode="auto">
            <a:xfrm>
              <a:off x="476" y="255"/>
              <a:ext cx="8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514350" indent="-514350">
                <a:buFont typeface="+mj-lt"/>
                <a:buAutoNum type="alphaLcParenR"/>
              </a:pP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设</a:t>
              </a:r>
              <a:endParaRPr kumimoji="1"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148" name="Object 10"/>
            <p:cNvGraphicFramePr>
              <a:graphicFrameLocks noChangeAspect="1"/>
            </p:cNvGraphicFramePr>
            <p:nvPr/>
          </p:nvGraphicFramePr>
          <p:xfrm>
            <a:off x="1156" y="300"/>
            <a:ext cx="2832" cy="272"/>
          </p:xfrm>
          <a:graphic>
            <a:graphicData uri="http://schemas.openxmlformats.org/presentationml/2006/ole">
              <p:oleObj spid="_x0000_s48413" name="Equation" r:id="rId5" imgW="4495800" imgH="431800" progId="Equation.DSMT4">
                <p:embed/>
              </p:oleObj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888518" y="3721645"/>
            <a:ext cx="5038725" cy="584199"/>
            <a:chOff x="885" y="709"/>
            <a:chExt cx="3174" cy="368"/>
          </a:xfrm>
        </p:grpSpPr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885" y="709"/>
              <a:ext cx="31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由</a:t>
              </a:r>
              <a:r>
                <a:rPr kumimoji="1" lang="en-US" altLang="zh-CN" b="1"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，</a:t>
              </a:r>
            </a:p>
          </p:txBody>
        </p:sp>
        <p:graphicFrame>
          <p:nvGraphicFramePr>
            <p:cNvPr id="6147" name="Object 11"/>
            <p:cNvGraphicFramePr>
              <a:graphicFrameLocks noChangeAspect="1"/>
            </p:cNvGraphicFramePr>
            <p:nvPr/>
          </p:nvGraphicFramePr>
          <p:xfrm>
            <a:off x="1701" y="754"/>
            <a:ext cx="1072" cy="272"/>
          </p:xfrm>
          <a:graphic>
            <a:graphicData uri="http://schemas.openxmlformats.org/presentationml/2006/ole">
              <p:oleObj spid="_x0000_s48414" name="Equation" r:id="rId6" imgW="1701800" imgH="431800" progId="Equation.DSMT4">
                <p:embed/>
              </p:oleObj>
            </a:graphicData>
          </a:graphic>
        </p:graphicFrame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202718" y="4509840"/>
            <a:ext cx="7921625" cy="584201"/>
            <a:chOff x="703" y="1162"/>
            <a:chExt cx="4990" cy="368"/>
          </a:xfrm>
        </p:grpSpPr>
        <p:grpSp>
          <p:nvGrpSpPr>
            <p:cNvPr id="6156" name="Group 32"/>
            <p:cNvGrpSpPr>
              <a:grpSpLocks/>
            </p:cNvGrpSpPr>
            <p:nvPr/>
          </p:nvGrpSpPr>
          <p:grpSpPr bwMode="auto">
            <a:xfrm>
              <a:off x="703" y="1162"/>
              <a:ext cx="3878" cy="368"/>
              <a:chOff x="703" y="1117"/>
              <a:chExt cx="3878" cy="368"/>
            </a:xfrm>
          </p:grpSpPr>
          <p:graphicFrame>
            <p:nvGraphicFramePr>
              <p:cNvPr id="6146" name="Object 12"/>
              <p:cNvGraphicFramePr>
                <a:graphicFrameLocks noChangeAspect="1"/>
              </p:cNvGraphicFramePr>
              <p:nvPr/>
            </p:nvGraphicFramePr>
            <p:xfrm>
              <a:off x="1021" y="1162"/>
              <a:ext cx="3560" cy="272"/>
            </p:xfrm>
            <a:graphic>
              <a:graphicData uri="http://schemas.openxmlformats.org/presentationml/2006/ole">
                <p:oleObj spid="_x0000_s48415" name="Equation" r:id="rId7" imgW="5651500" imgH="431800" progId="Equation.DSMT4">
                  <p:embed/>
                </p:oleObj>
              </a:graphicData>
            </a:graphic>
          </p:graphicFrame>
          <p:sp>
            <p:nvSpPr>
              <p:cNvPr id="6158" name="Rectangle 31"/>
              <p:cNvSpPr>
                <a:spLocks noChangeArrowheads="1"/>
              </p:cNvSpPr>
              <p:nvPr/>
            </p:nvSpPr>
            <p:spPr bwMode="auto">
              <a:xfrm>
                <a:off x="703" y="1117"/>
                <a:ext cx="14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b="1">
                    <a:latin typeface="Times New Roman" pitchFamily="18" charset="0"/>
                    <a:cs typeface="Times New Roman" pitchFamily="18" charset="0"/>
                  </a:rPr>
                  <a:t>有</a:t>
                </a:r>
              </a:p>
            </p:txBody>
          </p:sp>
        </p:grpSp>
        <p:sp>
          <p:nvSpPr>
            <p:cNvPr id="6157" name="Rectangle 33"/>
            <p:cNvSpPr>
              <a:spLocks noChangeArrowheads="1"/>
            </p:cNvSpPr>
            <p:nvPr/>
          </p:nvSpPr>
          <p:spPr bwMode="auto">
            <a:xfrm>
              <a:off x="5239" y="1162"/>
              <a:ext cx="4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  <a:cs typeface="Times New Roman" pitchFamily="18" charset="0"/>
                </a:rPr>
                <a:t> ②</a:t>
              </a:r>
            </a:p>
          </p:txBody>
        </p:sp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一、标准正交基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5500694" y="3500438"/>
            <a:ext cx="2857520" cy="714380"/>
          </a:xfrm>
          <a:prstGeom prst="wedgeRectCallout">
            <a:avLst>
              <a:gd name="adj1" fmla="val -67498"/>
              <a:gd name="adj2" fmla="val 475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   的第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个坐标分量是其在     上的投影</a:t>
            </a:r>
            <a:endParaRPr lang="zh-CN" altLang="en-US" sz="24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12928345"/>
              </p:ext>
            </p:extLst>
          </p:nvPr>
        </p:nvGraphicFramePr>
        <p:xfrm>
          <a:off x="5643570" y="3565923"/>
          <a:ext cx="318224" cy="291705"/>
        </p:xfrm>
        <a:graphic>
          <a:graphicData uri="http://schemas.openxmlformats.org/presentationml/2006/ole">
            <p:oleObj spid="_x0000_s48416" name="Equation" r:id="rId8" imgW="152334" imgH="139639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9054236"/>
              </p:ext>
            </p:extLst>
          </p:nvPr>
        </p:nvGraphicFramePr>
        <p:xfrm>
          <a:off x="6572264" y="3750471"/>
          <a:ext cx="357190" cy="535785"/>
        </p:xfrm>
        <a:graphic>
          <a:graphicData uri="http://schemas.openxmlformats.org/presentationml/2006/ole">
            <p:oleObj spid="_x0000_s48417" name="Equation" r:id="rId9" imgW="152334" imgH="22850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19940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6576" y="2003445"/>
            <a:ext cx="8783637" cy="654050"/>
            <a:chOff x="431" y="1662"/>
            <a:chExt cx="5533" cy="412"/>
          </a:xfrm>
        </p:grpSpPr>
        <p:sp>
          <p:nvSpPr>
            <p:cNvPr id="7179" name="Rectangle 15"/>
            <p:cNvSpPr>
              <a:spLocks noChangeArrowheads="1"/>
            </p:cNvSpPr>
            <p:nvPr/>
          </p:nvSpPr>
          <p:spPr bwMode="auto">
            <a:xfrm>
              <a:off x="431" y="1662"/>
              <a:ext cx="113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514350" indent="-514350">
                <a:buFont typeface="+mj-lt"/>
                <a:buAutoNum type="alphaLcParenR" startAt="2"/>
              </a:pP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17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91964302"/>
                </p:ext>
              </p:extLst>
            </p:nvPr>
          </p:nvGraphicFramePr>
          <p:xfrm>
            <a:off x="1054" y="1718"/>
            <a:ext cx="3568" cy="304"/>
          </p:xfrm>
          <a:graphic>
            <a:graphicData uri="http://schemas.openxmlformats.org/presentationml/2006/ole">
              <p:oleObj spid="_x0000_s49338" name="Equation" r:id="rId3" imgW="5663880" imgH="482400" progId="Equation.DSMT4">
                <p:embed/>
              </p:oleObj>
            </a:graphicData>
          </a:graphic>
        </p:graphicFrame>
        <p:sp>
          <p:nvSpPr>
            <p:cNvPr id="7180" name="Rectangle 17"/>
            <p:cNvSpPr>
              <a:spLocks noChangeArrowheads="1"/>
            </p:cNvSpPr>
            <p:nvPr/>
          </p:nvSpPr>
          <p:spPr bwMode="auto">
            <a:xfrm>
              <a:off x="5057" y="1706"/>
              <a:ext cx="90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  <a:cs typeface="Times New Roman" pitchFamily="18" charset="0"/>
                </a:rPr>
                <a:t>  ③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276701" y="2970472"/>
            <a:ext cx="7323138" cy="584201"/>
            <a:chOff x="521" y="2341"/>
            <a:chExt cx="4613" cy="368"/>
          </a:xfrm>
        </p:grpSpPr>
        <p:sp>
          <p:nvSpPr>
            <p:cNvPr id="7178" name="Rectangle 18"/>
            <p:cNvSpPr>
              <a:spLocks noChangeArrowheads="1"/>
            </p:cNvSpPr>
            <p:nvPr/>
          </p:nvSpPr>
          <p:spPr bwMode="auto">
            <a:xfrm>
              <a:off x="521" y="2341"/>
              <a:ext cx="11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cs typeface="Times New Roman" pitchFamily="18" charset="0"/>
                </a:rPr>
                <a:t>这里</a:t>
              </a:r>
              <a:r>
                <a:rPr kumimoji="1" lang="zh-CN" altLang="en-US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717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18627268"/>
                </p:ext>
              </p:extLst>
            </p:nvPr>
          </p:nvGraphicFramePr>
          <p:xfrm>
            <a:off x="1158" y="2385"/>
            <a:ext cx="3976" cy="272"/>
          </p:xfrm>
          <a:graphic>
            <a:graphicData uri="http://schemas.openxmlformats.org/presentationml/2006/ole">
              <p:oleObj spid="_x0000_s49339" name="Equation" r:id="rId4" imgW="6311880" imgH="431640" progId="Equation.DSMT4">
                <p:embed/>
              </p:oleObj>
            </a:graphicData>
          </a:graphic>
        </p:graphicFrame>
      </p:grpSp>
      <p:graphicFrame>
        <p:nvGraphicFramePr>
          <p:cNvPr id="2293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25416956"/>
              </p:ext>
            </p:extLst>
          </p:nvPr>
        </p:nvGraphicFramePr>
        <p:xfrm>
          <a:off x="2287939" y="3600234"/>
          <a:ext cx="6248400" cy="431800"/>
        </p:xfrm>
        <a:graphic>
          <a:graphicData uri="http://schemas.openxmlformats.org/presentationml/2006/ole">
            <p:oleObj spid="_x0000_s49340" name="Equation" r:id="rId5" imgW="6248160" imgH="431640" progId="Equation.DSMT4">
              <p:embed/>
            </p:oleObj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8013" y="4579962"/>
            <a:ext cx="3819525" cy="598488"/>
            <a:chOff x="431" y="3376"/>
            <a:chExt cx="2406" cy="377"/>
          </a:xfrm>
        </p:grpSpPr>
        <p:sp>
          <p:nvSpPr>
            <p:cNvPr id="7177" name="Rectangle 24"/>
            <p:cNvSpPr>
              <a:spLocks noChangeArrowheads="1"/>
            </p:cNvSpPr>
            <p:nvPr/>
          </p:nvSpPr>
          <p:spPr bwMode="auto">
            <a:xfrm>
              <a:off x="431" y="3376"/>
              <a:ext cx="108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514350" indent="-514350">
                <a:buFont typeface="+mj-lt"/>
                <a:buAutoNum type="alphaLcParenR" startAt="3"/>
              </a:pP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endParaRPr kumimoji="1" lang="en-US" altLang="zh-C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17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246743482"/>
                </p:ext>
              </p:extLst>
            </p:nvPr>
          </p:nvGraphicFramePr>
          <p:xfrm>
            <a:off x="925" y="3385"/>
            <a:ext cx="1912" cy="368"/>
          </p:xfrm>
          <a:graphic>
            <a:graphicData uri="http://schemas.openxmlformats.org/presentationml/2006/ole">
              <p:oleObj spid="_x0000_s49341" name="Equation" r:id="rId6" imgW="3035300" imgH="584200" progId="Equation.DSMT4">
                <p:embed/>
              </p:oleObj>
            </a:graphicData>
          </a:graphic>
        </p:graphicFrame>
      </p:grp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2799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一、标准正交基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214810" y="785794"/>
            <a:ext cx="3813968" cy="768148"/>
          </a:xfrm>
          <a:prstGeom prst="wedgeRectCallout">
            <a:avLst>
              <a:gd name="adj1" fmla="val -43451"/>
              <a:gd name="adj2" fmla="val 1284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内积</a:t>
            </a:r>
            <a:r>
              <a:rPr lang="zh-CN" altLang="en-US" sz="2400" dirty="0" smtClean="0"/>
              <a:t>在标准正交基下可表示成</a:t>
            </a:r>
            <a:r>
              <a:rPr lang="zh-CN" altLang="en-US" sz="2400" dirty="0" smtClean="0">
                <a:solidFill>
                  <a:srgbClr val="FF0000"/>
                </a:solidFill>
              </a:rPr>
              <a:t>坐标向量的内积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6711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52400" y="1050032"/>
            <a:ext cx="8991600" cy="525928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以下几种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定义等价：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阶实矩阵，若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两两正交的单位向量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正交矩阵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2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阶实矩阵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正交矩阵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阶实矩阵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正交矩阵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阶实矩阵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正交矩阵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1800"/>
              </a:spcBef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3627512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二、正交矩阵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1895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1061820</TotalTime>
  <Words>1167</Words>
  <Application>Microsoft Office PowerPoint</Application>
  <PresentationFormat>全屏显示(4:3)</PresentationFormat>
  <Paragraphs>196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自定义设计方案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771</cp:revision>
  <cp:lastPrinted>1601-01-01T00:00:00Z</cp:lastPrinted>
  <dcterms:created xsi:type="dcterms:W3CDTF">1601-01-01T00:00:00Z</dcterms:created>
  <dcterms:modified xsi:type="dcterms:W3CDTF">2016-05-26T07:29:30Z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