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8"/>
  </p:notesMasterIdLst>
  <p:sldIdLst>
    <p:sldId id="922" r:id="rId2"/>
    <p:sldId id="996" r:id="rId3"/>
    <p:sldId id="998" r:id="rId4"/>
    <p:sldId id="999" r:id="rId5"/>
    <p:sldId id="1000" r:id="rId6"/>
    <p:sldId id="1001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0000"/>
    <a:srgbClr val="FF5050"/>
    <a:srgbClr val="800080"/>
    <a:srgbClr val="FFFF00"/>
    <a:srgbClr val="669900"/>
    <a:srgbClr val="33CC33"/>
    <a:srgbClr val="CC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629" autoAdjust="0"/>
    <p:restoredTop sz="94667" autoAdjust="0"/>
  </p:normalViewPr>
  <p:slideViewPr>
    <p:cSldViewPr>
      <p:cViewPr varScale="1">
        <p:scale>
          <a:sx n="81" d="100"/>
          <a:sy n="81" d="100"/>
        </p:scale>
        <p:origin x="-10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0.wmf"/><Relationship Id="rId7" Type="http://schemas.openxmlformats.org/officeDocument/2006/relationships/image" Target="../media/image13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3.wmf"/><Relationship Id="rId11" Type="http://schemas.openxmlformats.org/officeDocument/2006/relationships/image" Target="../media/image17.wmf"/><Relationship Id="rId5" Type="http://schemas.openxmlformats.org/officeDocument/2006/relationships/image" Target="../media/image12.wmf"/><Relationship Id="rId10" Type="http://schemas.openxmlformats.org/officeDocument/2006/relationships/image" Target="../media/image16.wmf"/><Relationship Id="rId4" Type="http://schemas.openxmlformats.org/officeDocument/2006/relationships/image" Target="../media/image11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3.wmf"/><Relationship Id="rId1" Type="http://schemas.openxmlformats.org/officeDocument/2006/relationships/image" Target="../media/image18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0C0C36-2434-46E3-9C97-5D64E84E0A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64634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617756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9753660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825903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83800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020506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878199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xmlns="" val="15066146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7625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70078544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709653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7420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5302009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613568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6446724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2365548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9.bin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Relationship Id="rId14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2.bin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1571604" y="2000240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071670" y="1928802"/>
            <a:ext cx="4318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同构的性质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6154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smtClean="0">
                <a:solidFill>
                  <a:srgbClr val="FFFF00"/>
                </a:solidFill>
                <a:ea typeface="华文行楷" pitchFamily="2" charset="-122"/>
              </a:rPr>
              <a:t>第</a:t>
            </a:r>
            <a:r>
              <a:rPr lang="zh-CN" altLang="en-US" sz="3600" smtClean="0">
                <a:solidFill>
                  <a:srgbClr val="FFFF00"/>
                </a:solidFill>
                <a:ea typeface="华文行楷" pitchFamily="2" charset="-122"/>
              </a:rPr>
              <a:t>三</a:t>
            </a:r>
            <a:r>
              <a:rPr lang="zh-CN" altLang="en-US" sz="3600" smtClean="0">
                <a:solidFill>
                  <a:srgbClr val="FFFF00"/>
                </a:solidFill>
                <a:ea typeface="华文行楷" pitchFamily="2" charset="-122"/>
              </a:rPr>
              <a:t>节 </a:t>
            </a: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欧氏空间的同构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21" name="Oval 4"/>
          <p:cNvSpPr>
            <a:spLocks noChangeAspect="1" noChangeArrowheads="1"/>
          </p:cNvSpPr>
          <p:nvPr/>
        </p:nvSpPr>
        <p:spPr bwMode="auto">
          <a:xfrm>
            <a:off x="1552448" y="1308894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071670" y="1285860"/>
            <a:ext cx="19813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定义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5860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444501" y="1447800"/>
            <a:ext cx="1055666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定义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1741487" y="1486903"/>
            <a:ext cx="7632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实数域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上欧氏空间</a:t>
            </a: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b="1" i="1" dirty="0"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'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kumimoji="1"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同构的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</p:txBody>
      </p:sp>
      <p:grpSp>
        <p:nvGrpSpPr>
          <p:cNvPr id="238610" name="Group 18"/>
          <p:cNvGrpSpPr>
            <a:grpSpLocks/>
          </p:cNvGrpSpPr>
          <p:nvPr/>
        </p:nvGrpSpPr>
        <p:grpSpPr bwMode="auto">
          <a:xfrm>
            <a:off x="444499" y="2133599"/>
            <a:ext cx="8066087" cy="584199"/>
            <a:chOff x="521" y="1221"/>
            <a:chExt cx="5081" cy="368"/>
          </a:xfrm>
        </p:grpSpPr>
        <p:sp>
          <p:nvSpPr>
            <p:cNvPr id="238599" name="Rectangle 7"/>
            <p:cNvSpPr>
              <a:spLocks noChangeArrowheads="1"/>
            </p:cNvSpPr>
            <p:nvPr/>
          </p:nvSpPr>
          <p:spPr bwMode="auto">
            <a:xfrm>
              <a:off x="521" y="1221"/>
              <a:ext cx="508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如果由</a:t>
              </a:r>
              <a:r>
                <a:rPr kumimoji="1"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到</a:t>
              </a:r>
              <a:r>
                <a:rPr kumimoji="1"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en-US" altLang="zh-CN" b="1" i="1" dirty="0" smtClean="0"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‘</a:t>
              </a:r>
              <a:r>
                <a:rPr kumimoji="1" lang="zh-CN" alt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有</a:t>
              </a:r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一个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－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对应　</a:t>
              </a:r>
              <a:r>
                <a:rPr kumimoji="1" lang="zh-CN" alt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，满足</a:t>
              </a:r>
              <a:endPara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3860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626410058"/>
                </p:ext>
              </p:extLst>
            </p:nvPr>
          </p:nvGraphicFramePr>
          <p:xfrm>
            <a:off x="3889" y="1344"/>
            <a:ext cx="176" cy="144"/>
          </p:xfrm>
          <a:graphic>
            <a:graphicData uri="http://schemas.openxmlformats.org/presentationml/2006/ole">
              <p:oleObj spid="_x0000_s72778" name="Equation" r:id="rId3" imgW="279400" imgH="228600" progId="Equation.DSMT4">
                <p:embed/>
              </p:oleObj>
            </a:graphicData>
          </a:graphic>
        </p:graphicFrame>
      </p:grpSp>
      <p:graphicFrame>
        <p:nvGraphicFramePr>
          <p:cNvPr id="2386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52181490"/>
              </p:ext>
            </p:extLst>
          </p:nvPr>
        </p:nvGraphicFramePr>
        <p:xfrm>
          <a:off x="517525" y="3108325"/>
          <a:ext cx="4267200" cy="393700"/>
        </p:xfrm>
        <a:graphic>
          <a:graphicData uri="http://schemas.openxmlformats.org/presentationml/2006/ole">
            <p:oleObj spid="_x0000_s72779" name="Equation" r:id="rId4" imgW="4267200" imgH="393700" progId="Equation.DSMT4">
              <p:embed/>
            </p:oleObj>
          </a:graphicData>
        </a:graphic>
      </p:graphicFrame>
      <p:graphicFrame>
        <p:nvGraphicFramePr>
          <p:cNvPr id="2386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40585139"/>
              </p:ext>
            </p:extLst>
          </p:nvPr>
        </p:nvGraphicFramePr>
        <p:xfrm>
          <a:off x="5268912" y="3900488"/>
          <a:ext cx="3022600" cy="393700"/>
        </p:xfrm>
        <a:graphic>
          <a:graphicData uri="http://schemas.openxmlformats.org/presentationml/2006/ole">
            <p:oleObj spid="_x0000_s72780" name="Equation" r:id="rId5" imgW="3022600" imgH="393700" progId="Equation.DSMT4">
              <p:embed/>
            </p:oleObj>
          </a:graphicData>
        </a:graphic>
      </p:graphicFrame>
      <p:graphicFrame>
        <p:nvGraphicFramePr>
          <p:cNvPr id="2386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73453778"/>
              </p:ext>
            </p:extLst>
          </p:nvPr>
        </p:nvGraphicFramePr>
        <p:xfrm>
          <a:off x="517525" y="3827463"/>
          <a:ext cx="2997200" cy="393700"/>
        </p:xfrm>
        <a:graphic>
          <a:graphicData uri="http://schemas.openxmlformats.org/presentationml/2006/ole">
            <p:oleObj spid="_x0000_s72781" name="Equation" r:id="rId6" imgW="2997200" imgH="393700" progId="Equation.DSMT4">
              <p:embed/>
            </p:oleObj>
          </a:graphicData>
        </a:graphic>
      </p:graphicFrame>
      <p:graphicFrame>
        <p:nvGraphicFramePr>
          <p:cNvPr id="2386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44110858"/>
              </p:ext>
            </p:extLst>
          </p:nvPr>
        </p:nvGraphicFramePr>
        <p:xfrm>
          <a:off x="517525" y="4476750"/>
          <a:ext cx="3911600" cy="495300"/>
        </p:xfrm>
        <a:graphic>
          <a:graphicData uri="http://schemas.openxmlformats.org/presentationml/2006/ole">
            <p:oleObj spid="_x0000_s72782" name="Equation" r:id="rId7" imgW="3911600" imgH="495300" progId="Equation.DSMT4">
              <p:embed/>
            </p:oleObj>
          </a:graphicData>
        </a:graphic>
      </p:graphicFrame>
      <p:grpSp>
        <p:nvGrpSpPr>
          <p:cNvPr id="238609" name="Group 17"/>
          <p:cNvGrpSpPr>
            <a:grpSpLocks/>
          </p:cNvGrpSpPr>
          <p:nvPr/>
        </p:nvGrpSpPr>
        <p:grpSpPr bwMode="auto">
          <a:xfrm>
            <a:off x="357222" y="5195885"/>
            <a:ext cx="8358187" cy="584199"/>
            <a:chOff x="567" y="2931"/>
            <a:chExt cx="5265" cy="368"/>
          </a:xfrm>
        </p:grpSpPr>
        <p:sp>
          <p:nvSpPr>
            <p:cNvPr id="238607" name="Rectangle 15"/>
            <p:cNvSpPr>
              <a:spLocks noChangeArrowheads="1"/>
            </p:cNvSpPr>
            <p:nvPr/>
          </p:nvSpPr>
          <p:spPr bwMode="auto">
            <a:xfrm>
              <a:off x="567" y="2931"/>
              <a:ext cx="526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这样的映射　称为欧氏空间</a:t>
              </a:r>
              <a:r>
                <a:rPr kumimoji="1"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到</a:t>
              </a:r>
              <a:r>
                <a:rPr kumimoji="1"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en-US" altLang="zh-CN" b="1" i="1" dirty="0"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'</a:t>
              </a:r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kumimoji="1" lang="zh-CN" altLang="en-US" b="1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同构映射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23860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609600716"/>
                </p:ext>
              </p:extLst>
            </p:nvPr>
          </p:nvGraphicFramePr>
          <p:xfrm>
            <a:off x="1927" y="3066"/>
            <a:ext cx="176" cy="144"/>
          </p:xfrm>
          <a:graphic>
            <a:graphicData uri="http://schemas.openxmlformats.org/presentationml/2006/ole">
              <p:oleObj spid="_x0000_s72783" name="Equation" r:id="rId8" imgW="279400" imgH="228600" progId="Equation.DSMT4">
                <p:embed/>
              </p:oleObj>
            </a:graphicData>
          </a:graphic>
        </p:graphicFrame>
      </p:grpSp>
      <p:sp>
        <p:nvSpPr>
          <p:cNvPr id="15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25908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一、定义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0154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3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3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3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7" grpId="0"/>
      <p:bldP spid="2385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373399" y="2216917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标准正交基，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214312" y="1571612"/>
            <a:ext cx="1657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Times New Roman" panose="02020603050405020304" pitchFamily="18" charset="0"/>
              </a:rPr>
              <a:t>证</a:t>
            </a:r>
            <a:endParaRPr kumimoji="1" lang="zh-CN" altLang="en-US" sz="2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0653" name="Group 13"/>
          <p:cNvGrpSpPr>
            <a:grpSpLocks/>
          </p:cNvGrpSpPr>
          <p:nvPr/>
        </p:nvGrpSpPr>
        <p:grpSpPr bwMode="auto">
          <a:xfrm>
            <a:off x="1006475" y="1571612"/>
            <a:ext cx="6923088" cy="523874"/>
            <a:chOff x="975" y="255"/>
            <a:chExt cx="4361" cy="330"/>
          </a:xfrm>
        </p:grpSpPr>
        <p:sp>
          <p:nvSpPr>
            <p:cNvPr id="240646" name="Rectangle 6"/>
            <p:cNvSpPr>
              <a:spLocks noChangeArrowheads="1"/>
            </p:cNvSpPr>
            <p:nvPr/>
          </p:nvSpPr>
          <p:spPr bwMode="auto">
            <a:xfrm>
              <a:off x="975" y="255"/>
              <a:ext cx="436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　维欧氏空间，　　　　</a:t>
              </a:r>
              <a:r>
                <a:rPr kumimoji="1"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为</a:t>
              </a:r>
              <a:r>
                <a:rPr kumimoji="1"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一组</a:t>
              </a:r>
            </a:p>
          </p:txBody>
        </p:sp>
        <p:graphicFrame>
          <p:nvGraphicFramePr>
            <p:cNvPr id="24064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776485982"/>
                </p:ext>
              </p:extLst>
            </p:nvPr>
          </p:nvGraphicFramePr>
          <p:xfrm>
            <a:off x="3131" y="282"/>
            <a:ext cx="1048" cy="272"/>
          </p:xfrm>
          <a:graphic>
            <a:graphicData uri="http://schemas.openxmlformats.org/presentationml/2006/ole">
              <p:oleObj spid="_x0000_s74902" name="Equation" r:id="rId3" imgW="1663700" imgH="431800" progId="Equation.DSMT4">
                <p:embed/>
              </p:oleObj>
            </a:graphicData>
          </a:graphic>
        </p:graphicFrame>
        <p:graphicFrame>
          <p:nvGraphicFramePr>
            <p:cNvPr id="24065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517110303"/>
                </p:ext>
              </p:extLst>
            </p:nvPr>
          </p:nvGraphicFramePr>
          <p:xfrm>
            <a:off x="1682" y="345"/>
            <a:ext cx="144" cy="152"/>
          </p:xfrm>
          <a:graphic>
            <a:graphicData uri="http://schemas.openxmlformats.org/presentationml/2006/ole">
              <p:oleObj spid="_x0000_s74903" name="Equation" r:id="rId4" imgW="228600" imgH="241300" progId="Equation.DSMT4">
                <p:embed/>
              </p:oleObj>
            </a:graphicData>
          </a:graphic>
        </p:graphicFrame>
      </p:grpSp>
      <p:grpSp>
        <p:nvGrpSpPr>
          <p:cNvPr id="240682" name="Group 42"/>
          <p:cNvGrpSpPr>
            <a:grpSpLocks/>
          </p:cNvGrpSpPr>
          <p:nvPr/>
        </p:nvGrpSpPr>
        <p:grpSpPr bwMode="auto">
          <a:xfrm>
            <a:off x="2643174" y="2214554"/>
            <a:ext cx="6913562" cy="523874"/>
            <a:chOff x="1791" y="709"/>
            <a:chExt cx="4355" cy="330"/>
          </a:xfrm>
        </p:grpSpPr>
        <p:sp>
          <p:nvSpPr>
            <p:cNvPr id="240654" name="Rectangle 14"/>
            <p:cNvSpPr>
              <a:spLocks noChangeArrowheads="1"/>
            </p:cNvSpPr>
            <p:nvPr/>
          </p:nvSpPr>
          <p:spPr bwMode="auto">
            <a:xfrm>
              <a:off x="1791" y="709"/>
              <a:ext cx="43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在这组基下，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中每个向量　可表成</a:t>
              </a:r>
              <a:r>
                <a: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24065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170545195"/>
                </p:ext>
              </p:extLst>
            </p:nvPr>
          </p:nvGraphicFramePr>
          <p:xfrm>
            <a:off x="4536" y="799"/>
            <a:ext cx="176" cy="152"/>
          </p:xfrm>
          <a:graphic>
            <a:graphicData uri="http://schemas.openxmlformats.org/presentationml/2006/ole">
              <p:oleObj spid="_x0000_s74904" name="Equation" r:id="rId5" imgW="279279" imgH="241195" progId="Equation.DSMT4">
                <p:embed/>
              </p:oleObj>
            </a:graphicData>
          </a:graphic>
        </p:graphicFrame>
      </p:grpSp>
      <p:graphicFrame>
        <p:nvGraphicFramePr>
          <p:cNvPr id="2406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15075028"/>
              </p:ext>
            </p:extLst>
          </p:nvPr>
        </p:nvGraphicFramePr>
        <p:xfrm>
          <a:off x="1214414" y="2857496"/>
          <a:ext cx="5600700" cy="431800"/>
        </p:xfrm>
        <a:graphic>
          <a:graphicData uri="http://schemas.openxmlformats.org/presentationml/2006/ole">
            <p:oleObj spid="_x0000_s74905" name="Equation" r:id="rId6" imgW="5600700" imgH="431800" progId="Equation.DSMT4">
              <p:embed/>
            </p:oleObj>
          </a:graphicData>
        </a:graphic>
      </p:graphicFrame>
      <p:grpSp>
        <p:nvGrpSpPr>
          <p:cNvPr id="240674" name="Group 34"/>
          <p:cNvGrpSpPr>
            <a:grpSpLocks/>
          </p:cNvGrpSpPr>
          <p:nvPr/>
        </p:nvGrpSpPr>
        <p:grpSpPr bwMode="auto">
          <a:xfrm>
            <a:off x="482617" y="3429000"/>
            <a:ext cx="6518275" cy="523875"/>
            <a:chOff x="521" y="1549"/>
            <a:chExt cx="4106" cy="330"/>
          </a:xfrm>
        </p:grpSpPr>
        <p:sp>
          <p:nvSpPr>
            <p:cNvPr id="240657" name="Rectangle 17"/>
            <p:cNvSpPr>
              <a:spLocks noChangeArrowheads="1"/>
            </p:cNvSpPr>
            <p:nvPr/>
          </p:nvSpPr>
          <p:spPr bwMode="auto">
            <a:xfrm>
              <a:off x="521" y="1549"/>
              <a:ext cx="19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作映射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4065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242517221"/>
                </p:ext>
              </p:extLst>
            </p:nvPr>
          </p:nvGraphicFramePr>
          <p:xfrm>
            <a:off x="1323" y="1571"/>
            <a:ext cx="3304" cy="304"/>
          </p:xfrm>
          <a:graphic>
            <a:graphicData uri="http://schemas.openxmlformats.org/presentationml/2006/ole">
              <p:oleObj spid="_x0000_s74906" name="Equation" r:id="rId7" imgW="5245100" imgH="482600" progId="Equation.DSMT4">
                <p:embed/>
              </p:oleObj>
            </a:graphicData>
          </a:graphic>
        </p:graphicFrame>
      </p:grpSp>
      <p:grpSp>
        <p:nvGrpSpPr>
          <p:cNvPr id="240675" name="Group 35"/>
          <p:cNvGrpSpPr>
            <a:grpSpLocks/>
          </p:cNvGrpSpPr>
          <p:nvPr/>
        </p:nvGrpSpPr>
        <p:grpSpPr bwMode="auto">
          <a:xfrm>
            <a:off x="500034" y="4000504"/>
            <a:ext cx="7056437" cy="523874"/>
            <a:chOff x="385" y="2048"/>
            <a:chExt cx="4445" cy="330"/>
          </a:xfrm>
        </p:grpSpPr>
        <p:sp>
          <p:nvSpPr>
            <p:cNvPr id="240659" name="Rectangle 19"/>
            <p:cNvSpPr>
              <a:spLocks noChangeArrowheads="1"/>
            </p:cNvSpPr>
            <p:nvPr/>
          </p:nvSpPr>
          <p:spPr bwMode="auto">
            <a:xfrm>
              <a:off x="385" y="2048"/>
              <a:ext cx="444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易证　是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到　  的     　对应</a:t>
              </a: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4066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869202870"/>
                </p:ext>
              </p:extLst>
            </p:nvPr>
          </p:nvGraphicFramePr>
          <p:xfrm>
            <a:off x="925" y="2138"/>
            <a:ext cx="176" cy="144"/>
          </p:xfrm>
          <a:graphic>
            <a:graphicData uri="http://schemas.openxmlformats.org/presentationml/2006/ole">
              <p:oleObj spid="_x0000_s74907" name="Equation" r:id="rId8" imgW="279400" imgH="228600" progId="Equation.DSMT4">
                <p:embed/>
              </p:oleObj>
            </a:graphicData>
          </a:graphic>
        </p:graphicFrame>
        <p:graphicFrame>
          <p:nvGraphicFramePr>
            <p:cNvPr id="240661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107698052"/>
                </p:ext>
              </p:extLst>
            </p:nvPr>
          </p:nvGraphicFramePr>
          <p:xfrm>
            <a:off x="1735" y="2078"/>
            <a:ext cx="272" cy="240"/>
          </p:xfrm>
          <a:graphic>
            <a:graphicData uri="http://schemas.openxmlformats.org/presentationml/2006/ole">
              <p:oleObj spid="_x0000_s74908" name="Equation" r:id="rId9" imgW="431613" imgH="380835" progId="Equation.DSMT4">
                <p:embed/>
              </p:oleObj>
            </a:graphicData>
          </a:graphic>
        </p:graphicFrame>
        <p:graphicFrame>
          <p:nvGraphicFramePr>
            <p:cNvPr id="240662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542688758"/>
                </p:ext>
              </p:extLst>
            </p:nvPr>
          </p:nvGraphicFramePr>
          <p:xfrm>
            <a:off x="2309" y="2126"/>
            <a:ext cx="416" cy="192"/>
          </p:xfrm>
          <a:graphic>
            <a:graphicData uri="http://schemas.openxmlformats.org/presentationml/2006/ole">
              <p:oleObj spid="_x0000_s74909" name="Equation" r:id="rId10" imgW="660113" imgH="304668" progId="Equation.DSMT4">
                <p:embed/>
              </p:oleObj>
            </a:graphicData>
          </a:graphic>
        </p:graphicFrame>
      </p:grpSp>
      <p:grpSp>
        <p:nvGrpSpPr>
          <p:cNvPr id="240676" name="Group 36"/>
          <p:cNvGrpSpPr>
            <a:grpSpLocks/>
          </p:cNvGrpSpPr>
          <p:nvPr/>
        </p:nvGrpSpPr>
        <p:grpSpPr bwMode="auto">
          <a:xfrm>
            <a:off x="500034" y="4500570"/>
            <a:ext cx="8208962" cy="523874"/>
            <a:chOff x="385" y="2455"/>
            <a:chExt cx="5171" cy="330"/>
          </a:xfrm>
        </p:grpSpPr>
        <p:sp>
          <p:nvSpPr>
            <p:cNvPr id="240666" name="Rectangle 26"/>
            <p:cNvSpPr>
              <a:spLocks noChangeArrowheads="1"/>
            </p:cNvSpPr>
            <p:nvPr/>
          </p:nvSpPr>
          <p:spPr bwMode="auto">
            <a:xfrm>
              <a:off x="385" y="2455"/>
              <a:ext cx="51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且　满足同构定义中条件</a:t>
              </a: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）、</a:t>
              </a: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）、</a:t>
              </a: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），</a:t>
              </a:r>
            </a:p>
          </p:txBody>
        </p:sp>
        <p:graphicFrame>
          <p:nvGraphicFramePr>
            <p:cNvPr id="240664" name="Object 24"/>
            <p:cNvGraphicFramePr>
              <a:graphicFrameLocks noChangeAspect="1"/>
            </p:cNvGraphicFramePr>
            <p:nvPr/>
          </p:nvGraphicFramePr>
          <p:xfrm>
            <a:off x="703" y="2568"/>
            <a:ext cx="176" cy="144"/>
          </p:xfrm>
          <a:graphic>
            <a:graphicData uri="http://schemas.openxmlformats.org/presentationml/2006/ole">
              <p:oleObj spid="_x0000_s74910" name="Equation" r:id="rId11" imgW="279400" imgH="228600" progId="Equation.DSMT4">
                <p:embed/>
              </p:oleObj>
            </a:graphicData>
          </a:graphic>
        </p:graphicFrame>
      </p:grpSp>
      <p:grpSp>
        <p:nvGrpSpPr>
          <p:cNvPr id="240681" name="Group 41"/>
          <p:cNvGrpSpPr>
            <a:grpSpLocks/>
          </p:cNvGrpSpPr>
          <p:nvPr/>
        </p:nvGrpSpPr>
        <p:grpSpPr bwMode="auto">
          <a:xfrm>
            <a:off x="535011" y="5000636"/>
            <a:ext cx="7394575" cy="523876"/>
            <a:chOff x="521" y="3203"/>
            <a:chExt cx="4658" cy="330"/>
          </a:xfrm>
        </p:grpSpPr>
        <p:sp>
          <p:nvSpPr>
            <p:cNvPr id="240668" name="Rectangle 28"/>
            <p:cNvSpPr>
              <a:spLocks noChangeArrowheads="1"/>
            </p:cNvSpPr>
            <p:nvPr/>
          </p:nvSpPr>
          <p:spPr bwMode="auto">
            <a:xfrm>
              <a:off x="521" y="3203"/>
              <a:ext cx="465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故　为由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到 　的同构映射，从而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与　 同构</a:t>
              </a: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24066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831217684"/>
                </p:ext>
              </p:extLst>
            </p:nvPr>
          </p:nvGraphicFramePr>
          <p:xfrm>
            <a:off x="1849" y="3225"/>
            <a:ext cx="272" cy="240"/>
          </p:xfrm>
          <a:graphic>
            <a:graphicData uri="http://schemas.openxmlformats.org/presentationml/2006/ole">
              <p:oleObj spid="_x0000_s74911" name="Equation" r:id="rId12" imgW="431613" imgH="380835" progId="Equation.DSMT4">
                <p:embed/>
              </p:oleObj>
            </a:graphicData>
          </a:graphic>
        </p:graphicFrame>
        <p:graphicFrame>
          <p:nvGraphicFramePr>
            <p:cNvPr id="240672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722977137"/>
                </p:ext>
              </p:extLst>
            </p:nvPr>
          </p:nvGraphicFramePr>
          <p:xfrm>
            <a:off x="873" y="3316"/>
            <a:ext cx="176" cy="144"/>
          </p:xfrm>
          <a:graphic>
            <a:graphicData uri="http://schemas.openxmlformats.org/presentationml/2006/ole">
              <p:oleObj spid="_x0000_s74912" name="Equation" r:id="rId13" imgW="279400" imgH="228600" progId="Equation.DSMT4">
                <p:embed/>
              </p:oleObj>
            </a:graphicData>
          </a:graphic>
        </p:graphicFrame>
        <p:graphicFrame>
          <p:nvGraphicFramePr>
            <p:cNvPr id="240680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964217378"/>
                </p:ext>
              </p:extLst>
            </p:nvPr>
          </p:nvGraphicFramePr>
          <p:xfrm>
            <a:off x="4324" y="3240"/>
            <a:ext cx="272" cy="240"/>
          </p:xfrm>
          <a:graphic>
            <a:graphicData uri="http://schemas.openxmlformats.org/presentationml/2006/ole">
              <p:oleObj spid="_x0000_s74913" name="Equation" r:id="rId14" imgW="431613" imgH="380835" progId="Equation.DSMT4">
                <p:embed/>
              </p:oleObj>
            </a:graphicData>
          </a:graphic>
        </p:graphicFrame>
      </p:grpSp>
      <p:sp>
        <p:nvSpPr>
          <p:cNvPr id="30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3886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二、同构的性质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  <p:grpSp>
        <p:nvGrpSpPr>
          <p:cNvPr id="29" name="Group 33"/>
          <p:cNvGrpSpPr>
            <a:grpSpLocks/>
          </p:cNvGrpSpPr>
          <p:nvPr/>
        </p:nvGrpSpPr>
        <p:grpSpPr bwMode="auto">
          <a:xfrm>
            <a:off x="134669" y="884115"/>
            <a:ext cx="7488237" cy="584199"/>
            <a:chOff x="612" y="2774"/>
            <a:chExt cx="4717" cy="368"/>
          </a:xfrm>
        </p:grpSpPr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612" y="2774"/>
              <a:ext cx="471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1" lang="zh-CN" alt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）任一</a:t>
              </a:r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　维欧氏空间</a:t>
              </a:r>
              <a:r>
                <a:rPr kumimoji="1"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必与　 同构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32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848679640"/>
                </p:ext>
              </p:extLst>
            </p:nvPr>
          </p:nvGraphicFramePr>
          <p:xfrm>
            <a:off x="1601" y="2882"/>
            <a:ext cx="144" cy="152"/>
          </p:xfrm>
          <a:graphic>
            <a:graphicData uri="http://schemas.openxmlformats.org/presentationml/2006/ole">
              <p:oleObj spid="_x0000_s74914" name="Equation" r:id="rId15" imgW="228600" imgH="241300" progId="Equation.DSMT4">
                <p:embed/>
              </p:oleObj>
            </a:graphicData>
          </a:graphic>
        </p:graphicFrame>
        <p:graphicFrame>
          <p:nvGraphicFramePr>
            <p:cNvPr id="33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834749843"/>
                </p:ext>
              </p:extLst>
            </p:nvPr>
          </p:nvGraphicFramePr>
          <p:xfrm>
            <a:off x="3809" y="2838"/>
            <a:ext cx="272" cy="240"/>
          </p:xfrm>
          <a:graphic>
            <a:graphicData uri="http://schemas.openxmlformats.org/presentationml/2006/ole">
              <p:oleObj spid="_x0000_s74915" name="Equation" r:id="rId16" imgW="431613" imgH="380835" progId="Equation.DSMT4">
                <p:embed/>
              </p:oleObj>
            </a:graphicData>
          </a:graphic>
        </p:graphicFrame>
      </p:grpSp>
      <p:sp>
        <p:nvSpPr>
          <p:cNvPr id="34" name="矩形 33"/>
          <p:cNvSpPr/>
          <p:nvPr/>
        </p:nvSpPr>
        <p:spPr>
          <a:xfrm>
            <a:off x="7858148" y="5715016"/>
            <a:ext cx="1071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Times New Roman" panose="02020603050405020304" pitchFamily="18" charset="0"/>
              </a:rPr>
              <a:t>证毕</a:t>
            </a:r>
            <a:endParaRPr kumimoji="1" lang="zh-CN" altLang="en-US" sz="2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8063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4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4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4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4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4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4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4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4" grpId="0"/>
      <p:bldP spid="240645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24" name="Rectangle 20"/>
          <p:cNvSpPr>
            <a:spLocks noChangeArrowheads="1"/>
          </p:cNvSpPr>
          <p:nvPr/>
        </p:nvSpPr>
        <p:spPr bwMode="auto">
          <a:xfrm>
            <a:off x="1054100" y="1524000"/>
            <a:ext cx="62404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反身性；②对称性；③传递性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6326" name="Rectangle 22"/>
          <p:cNvSpPr>
            <a:spLocks noChangeArrowheads="1"/>
          </p:cNvSpPr>
          <p:nvPr/>
        </p:nvSpPr>
        <p:spPr bwMode="auto">
          <a:xfrm>
            <a:off x="0" y="990600"/>
            <a:ext cx="88566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）同构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作为欧氏空间之间的关系具有：</a:t>
            </a:r>
          </a:p>
        </p:txBody>
      </p:sp>
      <p:grpSp>
        <p:nvGrpSpPr>
          <p:cNvPr id="226330" name="Group 26"/>
          <p:cNvGrpSpPr>
            <a:grpSpLocks/>
          </p:cNvGrpSpPr>
          <p:nvPr/>
        </p:nvGrpSpPr>
        <p:grpSpPr bwMode="auto">
          <a:xfrm>
            <a:off x="785786" y="2190744"/>
            <a:ext cx="7686675" cy="523876"/>
            <a:chOff x="567" y="1298"/>
            <a:chExt cx="4842" cy="330"/>
          </a:xfrm>
        </p:grpSpPr>
        <p:sp>
          <p:nvSpPr>
            <p:cNvPr id="226328" name="Rectangle 24"/>
            <p:cNvSpPr>
              <a:spLocks noChangeArrowheads="1"/>
            </p:cNvSpPr>
            <p:nvPr/>
          </p:nvSpPr>
          <p:spPr bwMode="auto">
            <a:xfrm>
              <a:off x="567" y="1298"/>
              <a:ext cx="484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① 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单位变换　是欧氏空间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到自身的同构映射</a:t>
              </a: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226329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563204953"/>
                </p:ext>
              </p:extLst>
            </p:nvPr>
          </p:nvGraphicFramePr>
          <p:xfrm>
            <a:off x="1809" y="1353"/>
            <a:ext cx="232" cy="272"/>
          </p:xfrm>
          <a:graphic>
            <a:graphicData uri="http://schemas.openxmlformats.org/presentationml/2006/ole">
              <p:oleObj spid="_x0000_s75886" name="Equation" r:id="rId3" imgW="368140" imgH="431613" progId="Equation.DSMT4">
                <p:embed/>
              </p:oleObj>
            </a:graphicData>
          </a:graphic>
        </p:graphicFrame>
      </p:grpSp>
      <p:grpSp>
        <p:nvGrpSpPr>
          <p:cNvPr id="226340" name="Group 36"/>
          <p:cNvGrpSpPr>
            <a:grpSpLocks/>
          </p:cNvGrpSpPr>
          <p:nvPr/>
        </p:nvGrpSpPr>
        <p:grpSpPr bwMode="auto">
          <a:xfrm>
            <a:off x="785786" y="2690812"/>
            <a:ext cx="7572375" cy="523874"/>
            <a:chOff x="567" y="1731"/>
            <a:chExt cx="4770" cy="330"/>
          </a:xfrm>
        </p:grpSpPr>
        <p:sp>
          <p:nvSpPr>
            <p:cNvPr id="226333" name="Rectangle 29"/>
            <p:cNvSpPr>
              <a:spLocks noChangeArrowheads="1"/>
            </p:cNvSpPr>
            <p:nvPr/>
          </p:nvSpPr>
          <p:spPr bwMode="auto">
            <a:xfrm>
              <a:off x="567" y="1731"/>
              <a:ext cx="47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② </a:t>
              </a:r>
              <a:r>
                <a:rPr kumimoji="1"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若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欧氏空间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到</a:t>
              </a:r>
              <a:r>
                <a:rPr kumimoji="1"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V‘</a:t>
              </a:r>
              <a:r>
                <a:rPr kumimoji="1"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同构映射</a:t>
              </a:r>
              <a:r>
                <a:rPr kumimoji="1"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   ，则 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　</a:t>
              </a:r>
              <a:r>
                <a:rPr kumimoji="1"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  <a:endPara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26334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314500318"/>
                </p:ext>
              </p:extLst>
            </p:nvPr>
          </p:nvGraphicFramePr>
          <p:xfrm>
            <a:off x="3987" y="1836"/>
            <a:ext cx="176" cy="144"/>
          </p:xfrm>
          <a:graphic>
            <a:graphicData uri="http://schemas.openxmlformats.org/presentationml/2006/ole">
              <p:oleObj spid="_x0000_s75887" name="Equation" r:id="rId4" imgW="279400" imgH="228600" progId="Equation.DSMT4">
                <p:embed/>
              </p:oleObj>
            </a:graphicData>
          </a:graphic>
        </p:graphicFrame>
        <p:graphicFrame>
          <p:nvGraphicFramePr>
            <p:cNvPr id="226335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046359137"/>
                </p:ext>
              </p:extLst>
            </p:nvPr>
          </p:nvGraphicFramePr>
          <p:xfrm>
            <a:off x="4604" y="1746"/>
            <a:ext cx="328" cy="248"/>
          </p:xfrm>
          <a:graphic>
            <a:graphicData uri="http://schemas.openxmlformats.org/presentationml/2006/ole">
              <p:oleObj spid="_x0000_s75888" name="Equation" r:id="rId5" imgW="520474" imgH="393529" progId="Equation.DSMT4">
                <p:embed/>
              </p:oleObj>
            </a:graphicData>
          </a:graphic>
        </p:graphicFrame>
      </p:grpSp>
      <p:grpSp>
        <p:nvGrpSpPr>
          <p:cNvPr id="226345" name="Group 41"/>
          <p:cNvGrpSpPr>
            <a:grpSpLocks/>
          </p:cNvGrpSpPr>
          <p:nvPr/>
        </p:nvGrpSpPr>
        <p:grpSpPr bwMode="auto">
          <a:xfrm>
            <a:off x="1142976" y="4346524"/>
            <a:ext cx="5400675" cy="534987"/>
            <a:chOff x="567" y="2750"/>
            <a:chExt cx="3402" cy="337"/>
          </a:xfrm>
        </p:grpSpPr>
        <p:sp>
          <p:nvSpPr>
            <p:cNvPr id="226336" name="Rectangle 32"/>
            <p:cNvSpPr>
              <a:spLocks noChangeArrowheads="1"/>
            </p:cNvSpPr>
            <p:nvPr/>
          </p:nvSpPr>
          <p:spPr bwMode="auto">
            <a:xfrm>
              <a:off x="567" y="2750"/>
              <a:ext cx="340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其次，对　　　　　</a:t>
              </a:r>
              <a:r>
                <a:rPr kumimoji="1" lang="zh-CN" altLang="en-US" sz="2800" b="1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有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　</a:t>
              </a:r>
            </a:p>
          </p:txBody>
        </p:sp>
        <p:graphicFrame>
          <p:nvGraphicFramePr>
            <p:cNvPr id="226337" name="Object 33"/>
            <p:cNvGraphicFramePr>
              <a:graphicFrameLocks noChangeAspect="1"/>
            </p:cNvGraphicFramePr>
            <p:nvPr/>
          </p:nvGraphicFramePr>
          <p:xfrm>
            <a:off x="1557" y="2791"/>
            <a:ext cx="1080" cy="296"/>
          </p:xfrm>
          <a:graphic>
            <a:graphicData uri="http://schemas.openxmlformats.org/presentationml/2006/ole">
              <p:oleObj spid="_x0000_s75889" name="Equation" r:id="rId6" imgW="1714500" imgH="469900" progId="Equation.DSMT4">
                <p:embed/>
              </p:oleObj>
            </a:graphicData>
          </a:graphic>
        </p:graphicFrame>
      </p:grpSp>
      <p:graphicFrame>
        <p:nvGraphicFramePr>
          <p:cNvPr id="22633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09988294"/>
              </p:ext>
            </p:extLst>
          </p:nvPr>
        </p:nvGraphicFramePr>
        <p:xfrm>
          <a:off x="1284635" y="5001871"/>
          <a:ext cx="901700" cy="393700"/>
        </p:xfrm>
        <a:graphic>
          <a:graphicData uri="http://schemas.openxmlformats.org/presentationml/2006/ole">
            <p:oleObj spid="_x0000_s75890" name="Equation" r:id="rId7" imgW="901309" imgH="393529" progId="Equation.DSMT4">
              <p:embed/>
            </p:oleObj>
          </a:graphicData>
        </a:graphic>
      </p:graphicFrame>
      <p:grpSp>
        <p:nvGrpSpPr>
          <p:cNvPr id="226344" name="Group 40"/>
          <p:cNvGrpSpPr>
            <a:grpSpLocks/>
          </p:cNvGrpSpPr>
          <p:nvPr/>
        </p:nvGrpSpPr>
        <p:grpSpPr bwMode="auto">
          <a:xfrm>
            <a:off x="1142976" y="3786190"/>
            <a:ext cx="7775575" cy="523874"/>
            <a:chOff x="567" y="2387"/>
            <a:chExt cx="4898" cy="330"/>
          </a:xfrm>
        </p:grpSpPr>
        <p:sp>
          <p:nvSpPr>
            <p:cNvPr id="226332" name="Rectangle 28"/>
            <p:cNvSpPr>
              <a:spLocks noChangeArrowheads="1"/>
            </p:cNvSpPr>
            <p:nvPr/>
          </p:nvSpPr>
          <p:spPr bwMode="auto">
            <a:xfrm>
              <a:off x="567" y="2387"/>
              <a:ext cx="48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事实上</a:t>
              </a:r>
              <a:r>
                <a:rPr kumimoji="1"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  </a:t>
              </a:r>
              <a:r>
                <a:rPr kumimoji="1" lang="zh-CN" altLang="en-US" sz="2800" b="1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首先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是线性空间的同构映射</a:t>
              </a: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26339" name="Object 35"/>
            <p:cNvGraphicFramePr>
              <a:graphicFrameLocks noChangeAspect="1"/>
            </p:cNvGraphicFramePr>
            <p:nvPr/>
          </p:nvGraphicFramePr>
          <p:xfrm>
            <a:off x="1467" y="2477"/>
            <a:ext cx="176" cy="144"/>
          </p:xfrm>
          <a:graphic>
            <a:graphicData uri="http://schemas.openxmlformats.org/presentationml/2006/ole">
              <p:oleObj spid="_x0000_s75891" name="Equation" r:id="rId8" imgW="279400" imgH="228600" progId="Equation.DSMT4">
                <p:embed/>
              </p:oleObj>
            </a:graphicData>
          </a:graphic>
        </p:graphicFrame>
      </p:grpSp>
      <p:sp>
        <p:nvSpPr>
          <p:cNvPr id="226341" name="Rectangle 37"/>
          <p:cNvSpPr>
            <a:spLocks noChangeArrowheads="1"/>
          </p:cNvSpPr>
          <p:nvPr/>
        </p:nvSpPr>
        <p:spPr bwMode="auto">
          <a:xfrm>
            <a:off x="1231924" y="3191532"/>
            <a:ext cx="6769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欧氏空间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'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的同构映射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2634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55489271"/>
              </p:ext>
            </p:extLst>
          </p:nvPr>
        </p:nvGraphicFramePr>
        <p:xfrm>
          <a:off x="2221260" y="4928846"/>
          <a:ext cx="3771900" cy="596900"/>
        </p:xfrm>
        <a:graphic>
          <a:graphicData uri="http://schemas.openxmlformats.org/presentationml/2006/ole">
            <p:oleObj spid="_x0000_s75892" name="Equation" r:id="rId9" imgW="3771900" imgH="596900" progId="Equation.DSMT4">
              <p:embed/>
            </p:oleObj>
          </a:graphicData>
        </a:graphic>
      </p:graphicFrame>
      <p:graphicFrame>
        <p:nvGraphicFramePr>
          <p:cNvPr id="22634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03035425"/>
              </p:ext>
            </p:extLst>
          </p:nvPr>
        </p:nvGraphicFramePr>
        <p:xfrm>
          <a:off x="6037610" y="4928846"/>
          <a:ext cx="2781300" cy="596900"/>
        </p:xfrm>
        <a:graphic>
          <a:graphicData uri="http://schemas.openxmlformats.org/presentationml/2006/ole">
            <p:oleObj spid="_x0000_s75893" name="Equation" r:id="rId10" imgW="2781300" imgH="596900" progId="Equation.DSMT4">
              <p:embed/>
            </p:oleObj>
          </a:graphicData>
        </a:graphic>
      </p:graphicFrame>
      <p:grpSp>
        <p:nvGrpSpPr>
          <p:cNvPr id="226347" name="Group 43"/>
          <p:cNvGrpSpPr>
            <a:grpSpLocks/>
          </p:cNvGrpSpPr>
          <p:nvPr/>
        </p:nvGrpSpPr>
        <p:grpSpPr bwMode="auto">
          <a:xfrm>
            <a:off x="1187797" y="5544509"/>
            <a:ext cx="7642225" cy="523874"/>
            <a:chOff x="431" y="3488"/>
            <a:chExt cx="4814" cy="330"/>
          </a:xfrm>
        </p:grpSpPr>
        <p:sp>
          <p:nvSpPr>
            <p:cNvPr id="226331" name="Rectangle 27"/>
            <p:cNvSpPr>
              <a:spLocks noChangeArrowheads="1"/>
            </p:cNvSpPr>
            <p:nvPr/>
          </p:nvSpPr>
          <p:spPr bwMode="auto">
            <a:xfrm>
              <a:off x="1072" y="3488"/>
              <a:ext cx="417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为欧氏空间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V'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到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V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的同构映射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226346" name="Object 42"/>
            <p:cNvGraphicFramePr>
              <a:graphicFrameLocks noChangeAspect="1"/>
            </p:cNvGraphicFramePr>
            <p:nvPr/>
          </p:nvGraphicFramePr>
          <p:xfrm>
            <a:off x="431" y="3521"/>
            <a:ext cx="680" cy="296"/>
          </p:xfrm>
          <a:graphic>
            <a:graphicData uri="http://schemas.openxmlformats.org/presentationml/2006/ole">
              <p:oleObj spid="_x0000_s75894" name="Equation" r:id="rId11" imgW="1079500" imgH="469900" progId="Equation.DSMT4">
                <p:embed/>
              </p:oleObj>
            </a:graphicData>
          </a:graphic>
        </p:graphicFrame>
      </p:grpSp>
      <p:sp>
        <p:nvSpPr>
          <p:cNvPr id="26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3886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二、同构的性质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-52387" y="2154960"/>
            <a:ext cx="1657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Times New Roman" panose="02020603050405020304" pitchFamily="18" charset="0"/>
              </a:rPr>
              <a:t>证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8854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24" grpId="0"/>
      <p:bldP spid="226326" grpId="0"/>
      <p:bldP spid="2263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360" name="Group 32"/>
          <p:cNvGrpSpPr>
            <a:grpSpLocks/>
          </p:cNvGrpSpPr>
          <p:nvPr/>
        </p:nvGrpSpPr>
        <p:grpSpPr bwMode="auto">
          <a:xfrm>
            <a:off x="285720" y="1047736"/>
            <a:ext cx="8715375" cy="523876"/>
            <a:chOff x="451" y="234"/>
            <a:chExt cx="5490" cy="330"/>
          </a:xfrm>
        </p:grpSpPr>
        <p:sp>
          <p:nvSpPr>
            <p:cNvPr id="227358" name="Rectangle 30"/>
            <p:cNvSpPr>
              <a:spLocks noChangeArrowheads="1"/>
            </p:cNvSpPr>
            <p:nvPr/>
          </p:nvSpPr>
          <p:spPr bwMode="auto">
            <a:xfrm>
              <a:off x="451" y="234"/>
              <a:ext cx="549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1"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③</a:t>
              </a:r>
              <a:r>
                <a:rPr kumimoji="1"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若   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　分别是欧氏空间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到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'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'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到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"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kumimoji="1"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同构映射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227359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307581751"/>
                </p:ext>
              </p:extLst>
            </p:nvPr>
          </p:nvGraphicFramePr>
          <p:xfrm>
            <a:off x="991" y="349"/>
            <a:ext cx="368" cy="176"/>
          </p:xfrm>
          <a:graphic>
            <a:graphicData uri="http://schemas.openxmlformats.org/presentationml/2006/ole">
              <p:oleObj spid="_x0000_s76910" name="Equation" r:id="rId3" imgW="583947" imgH="279279" progId="Equation.DSMT4">
                <p:embed/>
              </p:oleObj>
            </a:graphicData>
          </a:graphic>
        </p:graphicFrame>
      </p:grpSp>
      <p:grpSp>
        <p:nvGrpSpPr>
          <p:cNvPr id="227371" name="Group 43"/>
          <p:cNvGrpSpPr>
            <a:grpSpLocks/>
          </p:cNvGrpSpPr>
          <p:nvPr/>
        </p:nvGrpSpPr>
        <p:grpSpPr bwMode="auto">
          <a:xfrm>
            <a:off x="655662" y="1643050"/>
            <a:ext cx="7488238" cy="523876"/>
            <a:chOff x="476" y="642"/>
            <a:chExt cx="4717" cy="330"/>
          </a:xfrm>
        </p:grpSpPr>
        <p:sp>
          <p:nvSpPr>
            <p:cNvPr id="227362" name="Rectangle 34"/>
            <p:cNvSpPr>
              <a:spLocks noChangeArrowheads="1"/>
            </p:cNvSpPr>
            <p:nvPr/>
          </p:nvSpPr>
          <p:spPr bwMode="auto">
            <a:xfrm>
              <a:off x="476" y="642"/>
              <a:ext cx="471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　 是欧氏空间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到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"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的同构映射</a:t>
              </a: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227363" name="Object 35"/>
            <p:cNvGraphicFramePr>
              <a:graphicFrameLocks noChangeAspect="1"/>
            </p:cNvGraphicFramePr>
            <p:nvPr/>
          </p:nvGraphicFramePr>
          <p:xfrm>
            <a:off x="793" y="754"/>
            <a:ext cx="272" cy="144"/>
          </p:xfrm>
          <a:graphic>
            <a:graphicData uri="http://schemas.openxmlformats.org/presentationml/2006/ole">
              <p:oleObj spid="_x0000_s76911" name="Equation" r:id="rId4" imgW="431613" imgH="228501" progId="Equation.DSMT4">
                <p:embed/>
              </p:oleObj>
            </a:graphicData>
          </a:graphic>
        </p:graphicFrame>
      </p:grpSp>
      <p:grpSp>
        <p:nvGrpSpPr>
          <p:cNvPr id="227382" name="Group 54"/>
          <p:cNvGrpSpPr>
            <a:grpSpLocks/>
          </p:cNvGrpSpPr>
          <p:nvPr/>
        </p:nvGrpSpPr>
        <p:grpSpPr bwMode="auto">
          <a:xfrm>
            <a:off x="642910" y="2285992"/>
            <a:ext cx="8878888" cy="523876"/>
            <a:chOff x="462" y="1176"/>
            <a:chExt cx="5593" cy="330"/>
          </a:xfrm>
        </p:grpSpPr>
        <p:sp>
          <p:nvSpPr>
            <p:cNvPr id="227361" name="Rectangle 33"/>
            <p:cNvSpPr>
              <a:spLocks noChangeArrowheads="1"/>
            </p:cNvSpPr>
            <p:nvPr/>
          </p:nvSpPr>
          <p:spPr bwMode="auto">
            <a:xfrm>
              <a:off x="462" y="1176"/>
              <a:ext cx="55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事实上，首先，　 是线性空间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到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"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的同构映射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227364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495489652"/>
                </p:ext>
              </p:extLst>
            </p:nvPr>
          </p:nvGraphicFramePr>
          <p:xfrm>
            <a:off x="2082" y="1302"/>
            <a:ext cx="272" cy="144"/>
          </p:xfrm>
          <a:graphic>
            <a:graphicData uri="http://schemas.openxmlformats.org/presentationml/2006/ole">
              <p:oleObj spid="_x0000_s76912" name="Equation" r:id="rId5" imgW="431613" imgH="228501" progId="Equation.DSMT4">
                <p:embed/>
              </p:oleObj>
            </a:graphicData>
          </a:graphic>
        </p:graphicFrame>
      </p:grpSp>
      <p:graphicFrame>
        <p:nvGraphicFramePr>
          <p:cNvPr id="22736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67848059"/>
              </p:ext>
            </p:extLst>
          </p:nvPr>
        </p:nvGraphicFramePr>
        <p:xfrm>
          <a:off x="1195381" y="3500438"/>
          <a:ext cx="2247900" cy="495300"/>
        </p:xfrm>
        <a:graphic>
          <a:graphicData uri="http://schemas.openxmlformats.org/presentationml/2006/ole">
            <p:oleObj spid="_x0000_s76913" name="Equation" r:id="rId6" imgW="2247900" imgH="495300" progId="Equation.DSMT4">
              <p:embed/>
            </p:oleObj>
          </a:graphicData>
        </a:graphic>
      </p:graphicFrame>
      <p:graphicFrame>
        <p:nvGraphicFramePr>
          <p:cNvPr id="22737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73578839"/>
              </p:ext>
            </p:extLst>
          </p:nvPr>
        </p:nvGraphicFramePr>
        <p:xfrm>
          <a:off x="3554406" y="4219575"/>
          <a:ext cx="2247900" cy="495300"/>
        </p:xfrm>
        <a:graphic>
          <a:graphicData uri="http://schemas.openxmlformats.org/presentationml/2006/ole">
            <p:oleObj spid="_x0000_s76914" name="Equation" r:id="rId7" imgW="2247900" imgH="495300" progId="Equation.DSMT4">
              <p:embed/>
            </p:oleObj>
          </a:graphicData>
        </a:graphic>
      </p:graphicFrame>
      <p:grpSp>
        <p:nvGrpSpPr>
          <p:cNvPr id="227373" name="Group 45"/>
          <p:cNvGrpSpPr>
            <a:grpSpLocks/>
          </p:cNvGrpSpPr>
          <p:nvPr/>
        </p:nvGrpSpPr>
        <p:grpSpPr bwMode="auto">
          <a:xfrm>
            <a:off x="642910" y="2857496"/>
            <a:ext cx="5400675" cy="523876"/>
            <a:chOff x="567" y="2750"/>
            <a:chExt cx="3402" cy="330"/>
          </a:xfrm>
        </p:grpSpPr>
        <p:sp>
          <p:nvSpPr>
            <p:cNvPr id="227374" name="Rectangle 46"/>
            <p:cNvSpPr>
              <a:spLocks noChangeArrowheads="1"/>
            </p:cNvSpPr>
            <p:nvPr/>
          </p:nvSpPr>
          <p:spPr bwMode="auto">
            <a:xfrm>
              <a:off x="567" y="2750"/>
              <a:ext cx="340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其次，对　　　　　</a:t>
              </a:r>
              <a:r>
                <a:rPr kumimoji="1" lang="zh-CN" altLang="en-US" sz="2800" b="1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有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　</a:t>
              </a:r>
            </a:p>
          </p:txBody>
        </p:sp>
        <p:graphicFrame>
          <p:nvGraphicFramePr>
            <p:cNvPr id="227375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014114588"/>
                </p:ext>
              </p:extLst>
            </p:nvPr>
          </p:nvGraphicFramePr>
          <p:xfrm>
            <a:off x="1602" y="2817"/>
            <a:ext cx="1024" cy="248"/>
          </p:xfrm>
          <a:graphic>
            <a:graphicData uri="http://schemas.openxmlformats.org/presentationml/2006/ole">
              <p:oleObj spid="_x0000_s76915" name="Equation" r:id="rId8" imgW="1625600" imgH="393700" progId="Equation.DSMT4">
                <p:embed/>
              </p:oleObj>
            </a:graphicData>
          </a:graphic>
        </p:graphicFrame>
      </p:grpSp>
      <p:graphicFrame>
        <p:nvGraphicFramePr>
          <p:cNvPr id="22737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50433239"/>
              </p:ext>
            </p:extLst>
          </p:nvPr>
        </p:nvGraphicFramePr>
        <p:xfrm>
          <a:off x="3571868" y="3500438"/>
          <a:ext cx="3086100" cy="495300"/>
        </p:xfrm>
        <a:graphic>
          <a:graphicData uri="http://schemas.openxmlformats.org/presentationml/2006/ole">
            <p:oleObj spid="_x0000_s76916" name="Equation" r:id="rId9" imgW="3086100" imgH="495300" progId="Equation.DSMT4">
              <p:embed/>
            </p:oleObj>
          </a:graphicData>
        </a:graphic>
      </p:graphicFrame>
      <p:graphicFrame>
        <p:nvGraphicFramePr>
          <p:cNvPr id="227377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66257369"/>
              </p:ext>
            </p:extLst>
          </p:nvPr>
        </p:nvGraphicFramePr>
        <p:xfrm>
          <a:off x="3541706" y="4940300"/>
          <a:ext cx="1193800" cy="393700"/>
        </p:xfrm>
        <a:graphic>
          <a:graphicData uri="http://schemas.openxmlformats.org/presentationml/2006/ole">
            <p:oleObj spid="_x0000_s76917" name="Equation" r:id="rId10" imgW="1193800" imgH="393700" progId="Equation.DSMT4">
              <p:embed/>
            </p:oleObj>
          </a:graphicData>
        </a:graphic>
      </p:graphicFrame>
      <p:grpSp>
        <p:nvGrpSpPr>
          <p:cNvPr id="227381" name="Group 53"/>
          <p:cNvGrpSpPr>
            <a:grpSpLocks/>
          </p:cNvGrpSpPr>
          <p:nvPr/>
        </p:nvGrpSpPr>
        <p:grpSpPr bwMode="auto">
          <a:xfrm>
            <a:off x="1285892" y="5429264"/>
            <a:ext cx="5786438" cy="523874"/>
            <a:chOff x="567" y="2976"/>
            <a:chExt cx="3645" cy="330"/>
          </a:xfrm>
        </p:grpSpPr>
        <p:sp>
          <p:nvSpPr>
            <p:cNvPr id="227379" name="Rectangle 51"/>
            <p:cNvSpPr>
              <a:spLocks noChangeArrowheads="1"/>
            </p:cNvSpPr>
            <p:nvPr/>
          </p:nvSpPr>
          <p:spPr bwMode="auto">
            <a:xfrm>
              <a:off x="1156" y="2976"/>
              <a:ext cx="30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为欧氏空间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V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到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V"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的同构映射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227380" name="Object 52"/>
            <p:cNvGraphicFramePr>
              <a:graphicFrameLocks noChangeAspect="1"/>
            </p:cNvGraphicFramePr>
            <p:nvPr/>
          </p:nvGraphicFramePr>
          <p:xfrm>
            <a:off x="567" y="3067"/>
            <a:ext cx="616" cy="200"/>
          </p:xfrm>
          <a:graphic>
            <a:graphicData uri="http://schemas.openxmlformats.org/presentationml/2006/ole">
              <p:oleObj spid="_x0000_s76918" name="Equation" r:id="rId11" imgW="977476" imgH="317362" progId="Equation.DSMT4">
                <p:embed/>
              </p:oleObj>
            </a:graphicData>
          </a:graphic>
        </p:graphicFrame>
      </p:grpSp>
      <p:sp>
        <p:nvSpPr>
          <p:cNvPr id="23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3886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二、同构的性质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0548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2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87" name="Rectangle 35"/>
          <p:cNvSpPr>
            <a:spLocks noChangeArrowheads="1"/>
          </p:cNvSpPr>
          <p:nvPr/>
        </p:nvSpPr>
        <p:spPr bwMode="auto">
          <a:xfrm>
            <a:off x="152399" y="1524000"/>
            <a:ext cx="87852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）两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个有限维欧氏空间</a:t>
            </a: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V'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同构</a:t>
            </a:r>
          </a:p>
        </p:txBody>
      </p:sp>
      <p:grpSp>
        <p:nvGrpSpPr>
          <p:cNvPr id="228396" name="Group 44"/>
          <p:cNvGrpSpPr>
            <a:grpSpLocks/>
          </p:cNvGrpSpPr>
          <p:nvPr/>
        </p:nvGrpSpPr>
        <p:grpSpPr bwMode="auto">
          <a:xfrm>
            <a:off x="1066800" y="2286000"/>
            <a:ext cx="3286125" cy="393700"/>
            <a:chOff x="657" y="754"/>
            <a:chExt cx="2070" cy="248"/>
          </a:xfrm>
        </p:grpSpPr>
        <p:graphicFrame>
          <p:nvGraphicFramePr>
            <p:cNvPr id="228389" name="Object 37"/>
            <p:cNvGraphicFramePr>
              <a:graphicFrameLocks noChangeAspect="1"/>
            </p:cNvGraphicFramePr>
            <p:nvPr/>
          </p:nvGraphicFramePr>
          <p:xfrm>
            <a:off x="1247" y="754"/>
            <a:ext cx="1480" cy="248"/>
          </p:xfrm>
          <a:graphic>
            <a:graphicData uri="http://schemas.openxmlformats.org/presentationml/2006/ole">
              <p:oleObj spid="_x0000_s77838" name="Equation" r:id="rId3" imgW="2349500" imgH="393700" progId="Equation.DSMT4">
                <p:embed/>
              </p:oleObj>
            </a:graphicData>
          </a:graphic>
        </p:graphicFrame>
        <p:sp>
          <p:nvSpPr>
            <p:cNvPr id="228391" name="AutoShape 39"/>
            <p:cNvSpPr>
              <a:spLocks noChangeArrowheads="1"/>
            </p:cNvSpPr>
            <p:nvPr/>
          </p:nvSpPr>
          <p:spPr bwMode="auto">
            <a:xfrm>
              <a:off x="657" y="845"/>
              <a:ext cx="499" cy="136"/>
            </a:xfrm>
            <a:prstGeom prst="leftRightArrow">
              <a:avLst>
                <a:gd name="adj1" fmla="val 50000"/>
                <a:gd name="adj2" fmla="val 7338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3886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二、同构的性质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3781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87" grpId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1060963</TotalTime>
  <Words>200</Words>
  <Application>Microsoft Office PowerPoint</Application>
  <PresentationFormat>全屏显示(4:3)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自定义设计方案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***</cp:lastModifiedBy>
  <cp:revision>727</cp:revision>
  <cp:lastPrinted>1601-01-01T00:00:00Z</cp:lastPrinted>
  <dcterms:created xsi:type="dcterms:W3CDTF">1601-01-01T00:00:00Z</dcterms:created>
  <dcterms:modified xsi:type="dcterms:W3CDTF">2016-05-30T06:58:30Z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