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sldIdLst>
    <p:sldId id="922" r:id="rId2"/>
    <p:sldId id="923" r:id="rId3"/>
    <p:sldId id="924" r:id="rId4"/>
    <p:sldId id="925" r:id="rId5"/>
    <p:sldId id="927" r:id="rId6"/>
    <p:sldId id="928" r:id="rId7"/>
    <p:sldId id="930" r:id="rId8"/>
    <p:sldId id="931" r:id="rId9"/>
    <p:sldId id="933" r:id="rId10"/>
    <p:sldId id="935" r:id="rId11"/>
    <p:sldId id="936" r:id="rId12"/>
    <p:sldId id="937" r:id="rId13"/>
    <p:sldId id="93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3" autoAdjust="0"/>
    <p:restoredTop sz="94660"/>
  </p:normalViewPr>
  <p:slideViewPr>
    <p:cSldViewPr>
      <p:cViewPr varScale="1">
        <p:scale>
          <a:sx n="81" d="100"/>
          <a:sy n="81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34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9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8.wmf"/><Relationship Id="rId2" Type="http://schemas.openxmlformats.org/officeDocument/2006/relationships/image" Target="../media/image39.wmf"/><Relationship Id="rId1" Type="http://schemas.openxmlformats.org/officeDocument/2006/relationships/image" Target="../media/image35.wmf"/><Relationship Id="rId6" Type="http://schemas.openxmlformats.org/officeDocument/2006/relationships/image" Target="../media/image43.wmf"/><Relationship Id="rId11" Type="http://schemas.openxmlformats.org/officeDocument/2006/relationships/image" Target="../media/image47.wmf"/><Relationship Id="rId5" Type="http://schemas.openxmlformats.org/officeDocument/2006/relationships/image" Target="../media/image42.wmf"/><Relationship Id="rId10" Type="http://schemas.openxmlformats.org/officeDocument/2006/relationships/image" Target="../media/image46.wmf"/><Relationship Id="rId4" Type="http://schemas.openxmlformats.org/officeDocument/2006/relationships/image" Target="../media/image41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34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53.wmf"/><Relationship Id="rId1" Type="http://schemas.openxmlformats.org/officeDocument/2006/relationships/image" Target="../media/image60.wmf"/><Relationship Id="rId6" Type="http://schemas.openxmlformats.org/officeDocument/2006/relationships/image" Target="../media/image62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50.bin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5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047" y="2427939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11326" y="2334276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n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维欧氏空间的正交变换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smtClean="0">
                <a:solidFill>
                  <a:srgbClr val="FFFF00"/>
                </a:solidFill>
                <a:ea typeface="华文行楷" pitchFamily="2" charset="-122"/>
              </a:rPr>
              <a:t>第</a:t>
            </a:r>
            <a:r>
              <a:rPr lang="zh-CN" altLang="en-US" sz="3600" smtClean="0">
                <a:solidFill>
                  <a:srgbClr val="FFFF00"/>
                </a:solidFill>
                <a:ea typeface="华文行楷" pitchFamily="2" charset="-122"/>
              </a:rPr>
              <a:t>四</a:t>
            </a:r>
            <a:r>
              <a:rPr lang="zh-CN" altLang="en-US" sz="3600" smtClean="0">
                <a:solidFill>
                  <a:srgbClr val="FFFF00"/>
                </a:solidFill>
                <a:ea typeface="华文行楷" pitchFamily="2" charset="-122"/>
              </a:rPr>
              <a:t>节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正交变换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35047" y="1763713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39872" y="1670050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一般欧氏空间的正交变换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5879646"/>
              </p:ext>
            </p:extLst>
          </p:nvPr>
        </p:nvGraphicFramePr>
        <p:xfrm>
          <a:off x="500034" y="1071546"/>
          <a:ext cx="863600" cy="317500"/>
        </p:xfrm>
        <a:graphic>
          <a:graphicData uri="http://schemas.openxmlformats.org/presentationml/2006/ole">
            <p:oleObj spid="_x0000_s23596" name="Equation" r:id="rId3" imgW="863225" imgH="317362" progId="Equation.DSMT4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571604" y="1071546"/>
            <a:ext cx="6840537" cy="523876"/>
            <a:chOff x="1837" y="1253"/>
            <a:chExt cx="4309" cy="330"/>
          </a:xfrm>
        </p:grpSpPr>
        <p:sp>
          <p:nvSpPr>
            <p:cNvPr id="13327" name="Rectangle 22"/>
            <p:cNvSpPr>
              <a:spLocks noChangeArrowheads="1"/>
            </p:cNvSpPr>
            <p:nvPr/>
          </p:nvSpPr>
          <p:spPr bwMode="auto">
            <a:xfrm>
              <a:off x="1837" y="1253"/>
              <a:ext cx="43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                  为</a:t>
              </a:r>
              <a:r>
                <a:rPr kumimoji="0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的标准正交基，且 </a:t>
              </a:r>
            </a:p>
          </p:txBody>
        </p:sp>
        <p:graphicFrame>
          <p:nvGraphicFramePr>
            <p:cNvPr id="1331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58629617"/>
                </p:ext>
              </p:extLst>
            </p:nvPr>
          </p:nvGraphicFramePr>
          <p:xfrm>
            <a:off x="2125" y="1261"/>
            <a:ext cx="1048" cy="272"/>
          </p:xfrm>
          <a:graphic>
            <a:graphicData uri="http://schemas.openxmlformats.org/presentationml/2006/ole">
              <p:oleObj spid="_x0000_s23597" name="Equation" r:id="rId4" imgW="1663700" imgH="431800" progId="Equation.DSMT4">
                <p:embed/>
              </p:oleObj>
            </a:graphicData>
          </a:graphic>
        </p:graphicFrame>
      </p:grpSp>
      <p:graphicFrame>
        <p:nvGraphicFramePr>
          <p:cNvPr id="184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3507444"/>
              </p:ext>
            </p:extLst>
          </p:nvPr>
        </p:nvGraphicFramePr>
        <p:xfrm>
          <a:off x="2571736" y="1857364"/>
          <a:ext cx="4876800" cy="520700"/>
        </p:xfrm>
        <a:graphic>
          <a:graphicData uri="http://schemas.openxmlformats.org/presentationml/2006/ole">
            <p:oleObj spid="_x0000_s23598" name="Equation" r:id="rId5" imgW="4876800" imgH="520700" progId="Equation.DSMT4">
              <p:embed/>
            </p:oleObj>
          </a:graphicData>
        </a:graphic>
      </p:graphicFrame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714480" y="4119571"/>
            <a:ext cx="5400675" cy="523875"/>
            <a:chOff x="1565" y="2296"/>
            <a:chExt cx="3402" cy="330"/>
          </a:xfrm>
        </p:grpSpPr>
        <p:sp>
          <p:nvSpPr>
            <p:cNvPr id="13326" name="Rectangle 34"/>
            <p:cNvSpPr>
              <a:spLocks noChangeArrowheads="1"/>
            </p:cNvSpPr>
            <p:nvPr/>
          </p:nvSpPr>
          <p:spPr bwMode="auto">
            <a:xfrm>
              <a:off x="1565" y="2296"/>
              <a:ext cx="340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再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r>
                <a:rPr lang="zh-CN" altLang="en-US" sz="2800" dirty="0" smtClean="0"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性质</a:t>
              </a:r>
              <a:r>
                <a:rPr lang="en-US" altLang="zh-CN" sz="2800" dirty="0" smtClean="0"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900" dirty="0" smtClean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即得　为正交变换．</a:t>
              </a:r>
            </a:p>
          </p:txBody>
        </p:sp>
        <p:graphicFrame>
          <p:nvGraphicFramePr>
            <p:cNvPr id="1331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01484744"/>
                </p:ext>
              </p:extLst>
            </p:nvPr>
          </p:nvGraphicFramePr>
          <p:xfrm>
            <a:off x="3144" y="2406"/>
            <a:ext cx="176" cy="144"/>
          </p:xfrm>
          <a:graphic>
            <a:graphicData uri="http://schemas.openxmlformats.org/presentationml/2006/ole">
              <p:oleObj spid="_x0000_s23599" name="Equation" r:id="rId6" imgW="279400" imgH="228600" progId="Equation.DSMT4">
                <p:embed/>
              </p:oleObj>
            </a:graphicData>
          </a:graphic>
        </p:graphicFrame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714480" y="3214685"/>
            <a:ext cx="6572250" cy="954089"/>
            <a:chOff x="612" y="1821"/>
            <a:chExt cx="4140" cy="601"/>
          </a:xfrm>
        </p:grpSpPr>
        <p:sp>
          <p:nvSpPr>
            <p:cNvPr id="13325" name="Rectangle 27"/>
            <p:cNvSpPr>
              <a:spLocks noChangeArrowheads="1"/>
            </p:cNvSpPr>
            <p:nvPr/>
          </p:nvSpPr>
          <p:spPr bwMode="auto">
            <a:xfrm>
              <a:off x="612" y="1821"/>
              <a:ext cx="414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由于当</a:t>
              </a:r>
              <a:r>
                <a:rPr kumimoji="0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是正交矩阵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                          </a:t>
              </a:r>
              <a:endParaRPr kumimoji="0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也是</a:t>
              </a:r>
              <a:r>
                <a:rPr kumimoji="0"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的标准正交基，</a:t>
              </a:r>
              <a:endPara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17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58089180"/>
                </p:ext>
              </p:extLst>
            </p:nvPr>
          </p:nvGraphicFramePr>
          <p:xfrm>
            <a:off x="3042" y="1866"/>
            <a:ext cx="1432" cy="272"/>
          </p:xfrm>
          <a:graphic>
            <a:graphicData uri="http://schemas.openxmlformats.org/presentationml/2006/ole">
              <p:oleObj spid="_x0000_s23600" name="Equation" r:id="rId7" imgW="2273300" imgH="431800" progId="Equation.DSMT4">
                <p:embed/>
              </p:oleObj>
            </a:graphicData>
          </a:graphic>
        </p:graphicFrame>
      </p:grpSp>
      <p:graphicFrame>
        <p:nvGraphicFramePr>
          <p:cNvPr id="184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245430"/>
              </p:ext>
            </p:extLst>
          </p:nvPr>
        </p:nvGraphicFramePr>
        <p:xfrm>
          <a:off x="2500298" y="2500306"/>
          <a:ext cx="4951427" cy="495143"/>
        </p:xfrm>
        <a:graphic>
          <a:graphicData uri="http://schemas.openxmlformats.org/presentationml/2006/ole">
            <p:oleObj spid="_x0000_s23601" name="Equation" r:id="rId8" imgW="5207000" imgH="520700" progId="Equation.DSMT4">
              <p:embed/>
            </p:oleObj>
          </a:graphicData>
        </a:graphic>
      </p:graphicFrame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1643042" y="2428868"/>
            <a:ext cx="865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即，</a:t>
            </a:r>
          </a:p>
        </p:txBody>
      </p: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86644" y="471488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证毕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962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8313" y="2675444"/>
            <a:ext cx="77041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）正交变换的逆变换是正交变换；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68313" y="4259769"/>
            <a:ext cx="71294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）正交变换的乘积还是正交变换．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52400" y="1181838"/>
            <a:ext cx="87836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性质</a:t>
            </a:r>
            <a:r>
              <a:rPr kumimoji="0" lang="en-US" altLang="zh-CN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3  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欧氏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的正交变换是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到自身的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同构    </a:t>
            </a:r>
            <a:endParaRPr kumimoji="0"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映射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1187450" y="3357563"/>
            <a:ext cx="5473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由同构的对称性可得之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187450" y="4941888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由同构的传递性可得之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06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4" grpId="0"/>
      <p:bldP spid="20508" grpId="0"/>
      <p:bldP spid="205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3375" y="1163640"/>
            <a:ext cx="7489825" cy="584201"/>
            <a:chOff x="521" y="2003"/>
            <a:chExt cx="4718" cy="368"/>
          </a:xfrm>
        </p:grpSpPr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521" y="2003"/>
              <a:ext cx="47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性质</a:t>
              </a:r>
              <a:r>
                <a:rPr kumimoji="0" lang="en-US" altLang="zh-CN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kumimoji="0" lang="zh-CN" altLang="en-US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欧氏空间中正交变换的分类：</a:t>
              </a:r>
            </a:p>
          </p:txBody>
        </p:sp>
        <p:graphicFrame>
          <p:nvGraphicFramePr>
            <p:cNvPr id="14346" name="Object 6"/>
            <p:cNvGraphicFramePr>
              <a:graphicFrameLocks noChangeAspect="1"/>
            </p:cNvGraphicFramePr>
            <p:nvPr/>
          </p:nvGraphicFramePr>
          <p:xfrm>
            <a:off x="1472" y="2115"/>
            <a:ext cx="144" cy="152"/>
          </p:xfrm>
          <a:graphic>
            <a:graphicData uri="http://schemas.openxmlformats.org/presentationml/2006/ole">
              <p:oleObj spid="_x0000_s24641" name="Equation" r:id="rId3" imgW="228600" imgH="241300" progId="Equation.DSMT4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33375" y="2001840"/>
            <a:ext cx="9145587" cy="584201"/>
            <a:chOff x="476" y="2430"/>
            <a:chExt cx="5761" cy="368"/>
          </a:xfrm>
        </p:grpSpPr>
        <p:sp>
          <p:nvSpPr>
            <p:cNvPr id="14355" name="Rectangle 12"/>
            <p:cNvSpPr>
              <a:spLocks noChangeArrowheads="1"/>
            </p:cNvSpPr>
            <p:nvPr/>
          </p:nvSpPr>
          <p:spPr bwMode="auto">
            <a:xfrm>
              <a:off x="476" y="2430"/>
              <a:ext cx="57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　维欧氏空间</a:t>
              </a:r>
              <a:r>
                <a:rPr kumimoji="0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中的线性变换　在标准正交基</a:t>
              </a:r>
            </a:p>
          </p:txBody>
        </p:sp>
        <p:graphicFrame>
          <p:nvGraphicFramePr>
            <p:cNvPr id="14344" name="Object 13"/>
            <p:cNvGraphicFramePr>
              <a:graphicFrameLocks noChangeAspect="1"/>
            </p:cNvGraphicFramePr>
            <p:nvPr/>
          </p:nvGraphicFramePr>
          <p:xfrm>
            <a:off x="793" y="2545"/>
            <a:ext cx="144" cy="152"/>
          </p:xfrm>
          <a:graphic>
            <a:graphicData uri="http://schemas.openxmlformats.org/presentationml/2006/ole">
              <p:oleObj spid="_x0000_s24642" name="Equation" r:id="rId4" imgW="228600" imgH="241300" progId="Equation.DSMT4">
                <p:embed/>
              </p:oleObj>
            </a:graphicData>
          </a:graphic>
        </p:graphicFrame>
        <p:graphicFrame>
          <p:nvGraphicFramePr>
            <p:cNvPr id="1434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39097393"/>
                </p:ext>
              </p:extLst>
            </p:nvPr>
          </p:nvGraphicFramePr>
          <p:xfrm>
            <a:off x="4029" y="2542"/>
            <a:ext cx="176" cy="144"/>
          </p:xfrm>
          <a:graphic>
            <a:graphicData uri="http://schemas.openxmlformats.org/presentationml/2006/ole">
              <p:oleObj spid="_x0000_s24643" name="Equation" r:id="rId5" imgW="279400" imgH="228600" progId="Equation.DSMT4">
                <p:embed/>
              </p:oleObj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52400" y="3573460"/>
            <a:ext cx="8640762" cy="615949"/>
            <a:chOff x="612" y="1752"/>
            <a:chExt cx="5443" cy="388"/>
          </a:xfrm>
        </p:grpSpPr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612" y="1752"/>
              <a:ext cx="544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）如果            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则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称　为</a:t>
              </a:r>
              <a:r>
                <a:rPr kumimoji="0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第</a:t>
              </a:r>
              <a:r>
                <a:rPr kumimoji="0"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一类正交变换；</a:t>
              </a:r>
              <a:endPara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4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11588368"/>
                </p:ext>
              </p:extLst>
            </p:nvPr>
          </p:nvGraphicFramePr>
          <p:xfrm>
            <a:off x="1927" y="1789"/>
            <a:ext cx="648" cy="312"/>
          </p:xfrm>
          <a:graphic>
            <a:graphicData uri="http://schemas.openxmlformats.org/presentationml/2006/ole">
              <p:oleObj spid="_x0000_s24644" name="Equation" r:id="rId6" imgW="1028254" imgH="495085" progId="Equation.DSMT4">
                <p:embed/>
              </p:oleObj>
            </a:graphicData>
          </a:graphic>
        </p:graphicFrame>
        <p:graphicFrame>
          <p:nvGraphicFramePr>
            <p:cNvPr id="1434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73482770"/>
                </p:ext>
              </p:extLst>
            </p:nvPr>
          </p:nvGraphicFramePr>
          <p:xfrm>
            <a:off x="3261" y="1901"/>
            <a:ext cx="176" cy="144"/>
          </p:xfrm>
          <a:graphic>
            <a:graphicData uri="http://schemas.openxmlformats.org/presentationml/2006/ole">
              <p:oleObj spid="_x0000_s24645" name="Equation" r:id="rId7" imgW="279400" imgH="228600" progId="Equation.DSMT4">
                <p:embed/>
              </p:oleObj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42844" y="4254017"/>
            <a:ext cx="8715375" cy="603249"/>
            <a:chOff x="612" y="2341"/>
            <a:chExt cx="5490" cy="38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612" y="2341"/>
              <a:ext cx="54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）如果       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称　为</a:t>
              </a:r>
              <a:r>
                <a:rPr kumimoji="0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第二</a:t>
              </a:r>
              <a:r>
                <a:rPr kumimoji="0"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类正交变换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 </a:t>
              </a:r>
              <a:endPara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4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24962463"/>
                </p:ext>
              </p:extLst>
            </p:nvPr>
          </p:nvGraphicFramePr>
          <p:xfrm>
            <a:off x="1909" y="2409"/>
            <a:ext cx="792" cy="312"/>
          </p:xfrm>
          <a:graphic>
            <a:graphicData uri="http://schemas.openxmlformats.org/presentationml/2006/ole">
              <p:oleObj spid="_x0000_s24646" name="Equation" r:id="rId8" imgW="1256755" imgH="495085" progId="Equation.DSMT4">
                <p:embed/>
              </p:oleObj>
            </a:graphicData>
          </a:graphic>
        </p:graphicFrame>
        <p:graphicFrame>
          <p:nvGraphicFramePr>
            <p:cNvPr id="1434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55885747"/>
                </p:ext>
              </p:extLst>
            </p:nvPr>
          </p:nvGraphicFramePr>
          <p:xfrm>
            <a:off x="3267" y="2442"/>
            <a:ext cx="176" cy="144"/>
          </p:xfrm>
          <a:graphic>
            <a:graphicData uri="http://schemas.openxmlformats.org/presentationml/2006/ole">
              <p:oleObj spid="_x0000_s24647" name="Equation" r:id="rId9" imgW="279400" imgH="228600" progId="Equation.DSMT4">
                <p:embed/>
              </p:oleObj>
            </a:graphicData>
          </a:graphic>
        </p:graphicFrame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04812" y="2747964"/>
            <a:ext cx="7993063" cy="584201"/>
            <a:chOff x="521" y="1232"/>
            <a:chExt cx="5035" cy="368"/>
          </a:xfrm>
        </p:grpSpPr>
        <p:sp>
          <p:nvSpPr>
            <p:cNvPr id="14352" name="Rectangle 7"/>
            <p:cNvSpPr>
              <a:spLocks noChangeArrowheads="1"/>
            </p:cNvSpPr>
            <p:nvPr/>
          </p:nvSpPr>
          <p:spPr bwMode="auto">
            <a:xfrm>
              <a:off x="1519" y="1232"/>
              <a:ext cx="403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下的矩阵是正交矩阵</a:t>
              </a:r>
              <a:r>
                <a:rPr kumimoji="0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，则</a:t>
              </a:r>
              <a:endPara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38" name="Object 16"/>
            <p:cNvGraphicFramePr>
              <a:graphicFrameLocks noChangeAspect="1"/>
            </p:cNvGraphicFramePr>
            <p:nvPr/>
          </p:nvGraphicFramePr>
          <p:xfrm>
            <a:off x="521" y="1253"/>
            <a:ext cx="1048" cy="272"/>
          </p:xfrm>
          <a:graphic>
            <a:graphicData uri="http://schemas.openxmlformats.org/presentationml/2006/ole">
              <p:oleObj spid="_x0000_s24648" name="Equation" r:id="rId10" imgW="1663700" imgH="431800" progId="Equation.DSMT4">
                <p:embed/>
              </p:oleObj>
            </a:graphicData>
          </a:graphic>
        </p:graphicFrame>
        <p:graphicFrame>
          <p:nvGraphicFramePr>
            <p:cNvPr id="1433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89700710"/>
                </p:ext>
              </p:extLst>
            </p:nvPr>
          </p:nvGraphicFramePr>
          <p:xfrm>
            <a:off x="4612" y="1256"/>
            <a:ext cx="784" cy="312"/>
          </p:xfrm>
          <a:graphic>
            <a:graphicData uri="http://schemas.openxmlformats.org/presentationml/2006/ole">
              <p:oleObj spid="_x0000_s24649" name="Equation" r:id="rId11" imgW="1244060" imgH="495085" progId="Equation.DSMT4">
                <p:embed/>
              </p:oleObj>
            </a:graphicData>
          </a:graphic>
        </p:graphicFrame>
      </p:grpSp>
      <p:sp>
        <p:nvSpPr>
          <p:cNvPr id="2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8075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1196975"/>
            <a:ext cx="7991475" cy="1092201"/>
            <a:chOff x="431" y="281"/>
            <a:chExt cx="5034" cy="688"/>
          </a:xfrm>
        </p:grpSpPr>
        <p:sp>
          <p:nvSpPr>
            <p:cNvPr id="15372" name="Rectangle 4"/>
            <p:cNvSpPr>
              <a:spLocks noChangeArrowheads="1"/>
            </p:cNvSpPr>
            <p:nvPr/>
          </p:nvSpPr>
          <p:spPr bwMode="auto">
            <a:xfrm>
              <a:off x="431" y="281"/>
              <a:ext cx="503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3200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kumimoji="0" lang="zh-CN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   </a:t>
              </a:r>
              <a:r>
                <a:rPr kumimoji="0" lang="zh-CN" altLang="en-US" dirty="0"/>
                <a:t>在欧氏空间中任取一组标准正交基</a:t>
              </a:r>
            </a:p>
          </p:txBody>
        </p:sp>
        <p:graphicFrame>
          <p:nvGraphicFramePr>
            <p:cNvPr id="1536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17846505"/>
                </p:ext>
              </p:extLst>
            </p:nvPr>
          </p:nvGraphicFramePr>
          <p:xfrm>
            <a:off x="2810" y="697"/>
            <a:ext cx="1120" cy="272"/>
          </p:xfrm>
          <a:graphic>
            <a:graphicData uri="http://schemas.openxmlformats.org/presentationml/2006/ole">
              <p:oleObj spid="_x0000_s25637" name="Equation" r:id="rId3" imgW="1777229" imgH="431613" progId="Equation.DSMT4">
                <p:embed/>
              </p:oleObj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28662" y="2214553"/>
            <a:ext cx="5111750" cy="584199"/>
            <a:chOff x="476" y="845"/>
            <a:chExt cx="3220" cy="368"/>
          </a:xfrm>
        </p:grpSpPr>
        <p:sp>
          <p:nvSpPr>
            <p:cNvPr id="15371" name="Rectangle 9"/>
            <p:cNvSpPr>
              <a:spLocks noChangeArrowheads="1"/>
            </p:cNvSpPr>
            <p:nvPr/>
          </p:nvSpPr>
          <p:spPr bwMode="auto">
            <a:xfrm>
              <a:off x="476" y="845"/>
              <a:ext cx="32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dirty="0"/>
                <a:t>定义</a:t>
              </a:r>
              <a:r>
                <a:rPr kumimoji="0" lang="zh-CN" altLang="en-US" dirty="0" smtClean="0"/>
                <a:t>线性变换   为</a:t>
              </a:r>
              <a:r>
                <a:rPr kumimoji="0" lang="zh-CN" altLang="en-US" dirty="0"/>
                <a:t>：</a:t>
              </a:r>
            </a:p>
          </p:txBody>
        </p:sp>
        <p:graphicFrame>
          <p:nvGraphicFramePr>
            <p:cNvPr id="1536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46352427"/>
                </p:ext>
              </p:extLst>
            </p:nvPr>
          </p:nvGraphicFramePr>
          <p:xfrm>
            <a:off x="2086" y="992"/>
            <a:ext cx="176" cy="144"/>
          </p:xfrm>
          <a:graphic>
            <a:graphicData uri="http://schemas.openxmlformats.org/presentationml/2006/ole">
              <p:oleObj spid="_x0000_s25638" name="Equation" r:id="rId4" imgW="279400" imgH="228600" progId="Equation.DSMT4">
                <p:embed/>
              </p:oleObj>
            </a:graphicData>
          </a:graphic>
        </p:graphicFrame>
      </p:grp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1619250" y="2925762"/>
          <a:ext cx="1397000" cy="431800"/>
        </p:xfrm>
        <a:graphic>
          <a:graphicData uri="http://schemas.openxmlformats.org/presentationml/2006/ole">
            <p:oleObj spid="_x0000_s25639" name="Equation" r:id="rId5" imgW="1397000" imgH="431800" progId="Equation.DSMT4">
              <p:embed/>
            </p:oleObj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619250" y="3500438"/>
          <a:ext cx="3670300" cy="431800"/>
        </p:xfrm>
        <a:graphic>
          <a:graphicData uri="http://schemas.openxmlformats.org/presentationml/2006/ole">
            <p:oleObj spid="_x0000_s25640" name="Equation" r:id="rId6" imgW="3670300" imgH="431800" progId="Equation.DSMT4">
              <p:embed/>
            </p:oleObj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45374" y="4065594"/>
            <a:ext cx="8763000" cy="584200"/>
            <a:chOff x="431" y="1803"/>
            <a:chExt cx="5424" cy="368"/>
          </a:xfrm>
        </p:grpSpPr>
        <p:sp>
          <p:nvSpPr>
            <p:cNvPr id="15370" name="Rectangle 12"/>
            <p:cNvSpPr>
              <a:spLocks noChangeArrowheads="1"/>
            </p:cNvSpPr>
            <p:nvPr/>
          </p:nvSpPr>
          <p:spPr bwMode="auto">
            <a:xfrm>
              <a:off x="431" y="1803"/>
              <a:ext cx="54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/>
                <a:t>则　为第二类的正交变换，也称之为</a:t>
              </a:r>
              <a:r>
                <a:rPr kumimoji="0" lang="zh-CN" altLang="en-US" dirty="0" smtClean="0">
                  <a:solidFill>
                    <a:srgbClr val="0000FF"/>
                  </a:solidFill>
                  <a:ea typeface="黑体" pitchFamily="2" charset="-122"/>
                </a:rPr>
                <a:t>镜面反射</a:t>
              </a:r>
              <a:r>
                <a:rPr kumimoji="0" lang="zh-CN" altLang="en-US" dirty="0" smtClean="0"/>
                <a:t>．</a:t>
              </a:r>
              <a:endParaRPr kumimoji="0" lang="zh-CN" altLang="en-US" dirty="0"/>
            </a:p>
          </p:txBody>
        </p:sp>
        <p:graphicFrame>
          <p:nvGraphicFramePr>
            <p:cNvPr id="1536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04958748"/>
                </p:ext>
              </p:extLst>
            </p:nvPr>
          </p:nvGraphicFramePr>
          <p:xfrm>
            <a:off x="793" y="1942"/>
            <a:ext cx="176" cy="144"/>
          </p:xfrm>
          <a:graphic>
            <a:graphicData uri="http://schemas.openxmlformats.org/presentationml/2006/ole">
              <p:oleObj spid="_x0000_s25641" name="Equation" r:id="rId7" imgW="279400" imgH="228600" progId="Equation.DSMT4">
                <p:embed/>
              </p:oleObj>
            </a:graphicData>
          </a:graphic>
        </p:graphicFrame>
      </p:grpSp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072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92868" y="907275"/>
            <a:ext cx="105010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  <a:endParaRPr kumimoji="0"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14282" y="2214554"/>
            <a:ext cx="1008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即 ，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6338069"/>
              </p:ext>
            </p:extLst>
          </p:nvPr>
        </p:nvGraphicFramePr>
        <p:xfrm>
          <a:off x="1149319" y="2250844"/>
          <a:ext cx="5118100" cy="495300"/>
        </p:xfrm>
        <a:graphic>
          <a:graphicData uri="http://schemas.openxmlformats.org/presentationml/2006/ole">
            <p:oleObj spid="_x0000_s11287" name="Equation" r:id="rId3" imgW="5118100" imgH="495300" progId="Equation.DSMT4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4282" y="1495416"/>
            <a:ext cx="8215312" cy="523874"/>
            <a:chOff x="567" y="1207"/>
            <a:chExt cx="5175" cy="330"/>
          </a:xfrm>
        </p:grpSpPr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567" y="1207"/>
              <a:ext cx="51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</a:t>
              </a:r>
              <a:r>
                <a:rPr kumimoji="0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的线性变换     如果保持向量的内积不变，</a:t>
              </a:r>
              <a:endPara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85791542"/>
                </p:ext>
              </p:extLst>
            </p:nvPr>
          </p:nvGraphicFramePr>
          <p:xfrm>
            <a:off x="2817" y="1300"/>
            <a:ext cx="208" cy="170"/>
          </p:xfrm>
          <a:graphic>
            <a:graphicData uri="http://schemas.openxmlformats.org/presentationml/2006/ole">
              <p:oleObj spid="_x0000_s11288" name="Equation" r:id="rId4" imgW="279400" imgH="228600" progId="Equation.DSMT4">
                <p:embed/>
              </p:oleObj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4282" y="2911469"/>
            <a:ext cx="3499648" cy="523875"/>
            <a:chOff x="567" y="2644"/>
            <a:chExt cx="1114" cy="330"/>
          </a:xfrm>
        </p:grpSpPr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67" y="2644"/>
              <a:ext cx="11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    为</a:t>
              </a:r>
              <a:r>
                <a:rPr kumimoji="0" lang="zh-CN" altLang="en-US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正交变换</a:t>
              </a:r>
              <a:r>
                <a:rPr kumimoji="0"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60535835"/>
                </p:ext>
              </p:extLst>
            </p:nvPr>
          </p:nvGraphicFramePr>
          <p:xfrm>
            <a:off x="840" y="2756"/>
            <a:ext cx="107" cy="144"/>
          </p:xfrm>
          <a:graphic>
            <a:graphicData uri="http://schemas.openxmlformats.org/presentationml/2006/ole">
              <p:oleObj spid="_x0000_s11289" name="Equation" r:id="rId5" imgW="279400" imgH="228600" progId="Equation.DSMT4">
                <p:embed/>
              </p:oleObj>
            </a:graphicData>
          </a:graphic>
        </p:graphicFrame>
      </p:grp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一、一般欧氏空间的正交变换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074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85721" y="1772655"/>
            <a:ext cx="3786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下述命题是等价的：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571604" y="1142984"/>
            <a:ext cx="6500813" cy="584201"/>
            <a:chOff x="612" y="845"/>
            <a:chExt cx="4095" cy="368"/>
          </a:xfrm>
        </p:grpSpPr>
        <p:sp>
          <p:nvSpPr>
            <p:cNvPr id="2065" name="Rectangle 18"/>
            <p:cNvSpPr>
              <a:spLocks noChangeArrowheads="1"/>
            </p:cNvSpPr>
            <p:nvPr/>
          </p:nvSpPr>
          <p:spPr bwMode="auto">
            <a:xfrm>
              <a:off x="612" y="845"/>
              <a:ext cx="409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   是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</a:t>
              </a:r>
              <a:r>
                <a:rPr kumimoji="0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的一个线性变换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05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24034012"/>
                </p:ext>
              </p:extLst>
            </p:nvPr>
          </p:nvGraphicFramePr>
          <p:xfrm>
            <a:off x="972" y="971"/>
            <a:ext cx="176" cy="144"/>
          </p:xfrm>
          <a:graphic>
            <a:graphicData uri="http://schemas.openxmlformats.org/presentationml/2006/ole">
              <p:oleObj spid="_x0000_s12332" name="Equation" r:id="rId3" imgW="279400" imgH="228600" progId="Equation.DSMT4">
                <p:embed/>
              </p:oleObj>
            </a:graphicData>
          </a:graphic>
        </p:graphicFrame>
      </p:grpSp>
      <p:graphicFrame>
        <p:nvGraphicFramePr>
          <p:cNvPr id="9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349810"/>
              </p:ext>
            </p:extLst>
          </p:nvPr>
        </p:nvGraphicFramePr>
        <p:xfrm>
          <a:off x="1714480" y="4429132"/>
          <a:ext cx="6045200" cy="495300"/>
        </p:xfrm>
        <a:graphic>
          <a:graphicData uri="http://schemas.openxmlformats.org/presentationml/2006/ole">
            <p:oleObj spid="_x0000_s12333" name="Equation" r:id="rId4" imgW="6045200" imgH="495300" progId="Equation.DSMT4">
              <p:embed/>
            </p:oleObj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28596" y="3714752"/>
            <a:ext cx="8101012" cy="584201"/>
            <a:chOff x="657" y="2795"/>
            <a:chExt cx="5103" cy="368"/>
          </a:xfrm>
        </p:grpSpPr>
        <p:sp>
          <p:nvSpPr>
            <p:cNvPr id="2064" name="Rectangle 25"/>
            <p:cNvSpPr>
              <a:spLocks noChangeArrowheads="1"/>
            </p:cNvSpPr>
            <p:nvPr/>
          </p:nvSpPr>
          <p:spPr bwMode="auto">
            <a:xfrm>
              <a:off x="657" y="2795"/>
              <a:ext cx="51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    保持向量间的距离不变，即</a:t>
              </a:r>
            </a:p>
          </p:txBody>
        </p:sp>
        <p:graphicFrame>
          <p:nvGraphicFramePr>
            <p:cNvPr id="205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27190624"/>
                </p:ext>
              </p:extLst>
            </p:nvPr>
          </p:nvGraphicFramePr>
          <p:xfrm>
            <a:off x="1352" y="2911"/>
            <a:ext cx="176" cy="144"/>
          </p:xfrm>
          <a:graphic>
            <a:graphicData uri="http://schemas.openxmlformats.org/presentationml/2006/ole">
              <p:oleObj spid="_x0000_s12334" name="Equation" r:id="rId5" imgW="279400" imgH="228600" progId="Equation.DSMT4">
                <p:embed/>
              </p:oleObj>
            </a:graphicData>
          </a:graphic>
        </p:graphicFrame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28596" y="3071810"/>
            <a:ext cx="8424862" cy="584119"/>
            <a:chOff x="612" y="1979"/>
            <a:chExt cx="5534" cy="444"/>
          </a:xfrm>
        </p:grpSpPr>
        <p:sp>
          <p:nvSpPr>
            <p:cNvPr id="2063" name="Rectangle 24"/>
            <p:cNvSpPr>
              <a:spLocks noChangeArrowheads="1"/>
            </p:cNvSpPr>
            <p:nvPr/>
          </p:nvSpPr>
          <p:spPr bwMode="auto">
            <a:xfrm>
              <a:off x="612" y="1979"/>
              <a:ext cx="553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    保持向量长度不变，即</a:t>
              </a:r>
            </a:p>
          </p:txBody>
        </p:sp>
        <p:graphicFrame>
          <p:nvGraphicFramePr>
            <p:cNvPr id="205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843377"/>
                </p:ext>
              </p:extLst>
            </p:nvPr>
          </p:nvGraphicFramePr>
          <p:xfrm>
            <a:off x="1362" y="2141"/>
            <a:ext cx="189" cy="164"/>
          </p:xfrm>
          <a:graphic>
            <a:graphicData uri="http://schemas.openxmlformats.org/presentationml/2006/ole">
              <p:oleObj spid="_x0000_s12335" name="Equation" r:id="rId6" imgW="279400" imgH="228600" progId="Equation.DSMT4">
                <p:embed/>
              </p:oleObj>
            </a:graphicData>
          </a:graphic>
        </p:graphicFrame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28596" y="2428868"/>
            <a:ext cx="4537075" cy="584201"/>
            <a:chOff x="657" y="1640"/>
            <a:chExt cx="2858" cy="368"/>
          </a:xfrm>
        </p:grpSpPr>
        <p:sp>
          <p:nvSpPr>
            <p:cNvPr id="2062" name="Rectangle 23"/>
            <p:cNvSpPr>
              <a:spLocks noChangeArrowheads="1"/>
            </p:cNvSpPr>
            <p:nvPr/>
          </p:nvSpPr>
          <p:spPr bwMode="auto">
            <a:xfrm>
              <a:off x="657" y="1640"/>
              <a:ext cx="285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    是正交变换；</a:t>
              </a:r>
            </a:p>
          </p:txBody>
        </p:sp>
        <p:graphicFrame>
          <p:nvGraphicFramePr>
            <p:cNvPr id="205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58895846"/>
                </p:ext>
              </p:extLst>
            </p:nvPr>
          </p:nvGraphicFramePr>
          <p:xfrm>
            <a:off x="1381" y="1766"/>
            <a:ext cx="176" cy="144"/>
          </p:xfrm>
          <a:graphic>
            <a:graphicData uri="http://schemas.openxmlformats.org/presentationml/2006/ole">
              <p:oleObj spid="_x0000_s12336" name="Equation" r:id="rId7" imgW="279400" imgH="228600" progId="Equation.DSMT4">
                <p:embed/>
              </p:oleObj>
            </a:graphicData>
          </a:graphic>
        </p:graphicFrame>
      </p:grpSp>
      <p:graphicFrame>
        <p:nvGraphicFramePr>
          <p:cNvPr id="205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4074248"/>
              </p:ext>
            </p:extLst>
          </p:nvPr>
        </p:nvGraphicFramePr>
        <p:xfrm>
          <a:off x="6072198" y="3143248"/>
          <a:ext cx="2881313" cy="503237"/>
        </p:xfrm>
        <a:graphic>
          <a:graphicData uri="http://schemas.openxmlformats.org/presentationml/2006/ole">
            <p:oleObj spid="_x0000_s12337" name="公式" r:id="rId8" imgW="1485255" imgH="253890" progId="Equation.3">
              <p:embed/>
            </p:oleObj>
          </a:graphicData>
        </a:graphic>
      </p:graphicFrame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一、一般欧氏空间的正交变换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720" y="107154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定理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0517" y="5273692"/>
            <a:ext cx="1152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注</a:t>
            </a:r>
            <a:endParaRPr kumimoji="0" lang="zh-CN" altLang="en-US" sz="3200" b="1" dirty="0">
              <a:solidFill>
                <a:schemeClr val="accent1">
                  <a:lumMod val="50000"/>
                </a:schemeClr>
              </a:solidFill>
              <a:latin typeface="华文楷体" pitchFamily="2" charset="-122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42976" y="5286388"/>
            <a:ext cx="73581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600075" algn="l"/>
              </a:tabLst>
            </a:pP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欧氏空间中的正交变换</a:t>
            </a:r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三维几何空间中</a:t>
            </a:r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保持长度不变的变换的推广</a:t>
            </a:r>
            <a:r>
              <a:rPr kumimoji="0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815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57158" y="1000108"/>
            <a:ext cx="6840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证  </a:t>
            </a:r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证明（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）与（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）等价．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27222" y="2773361"/>
            <a:ext cx="3455987" cy="571500"/>
            <a:chOff x="612" y="1321"/>
            <a:chExt cx="2177" cy="360"/>
          </a:xfrm>
        </p:grpSpPr>
        <p:sp>
          <p:nvSpPr>
            <p:cNvPr id="3085" name="Rectangle 21"/>
            <p:cNvSpPr>
              <a:spLocks noChangeArrowheads="1"/>
            </p:cNvSpPr>
            <p:nvPr/>
          </p:nvSpPr>
          <p:spPr bwMode="auto">
            <a:xfrm>
              <a:off x="612" y="1344"/>
              <a:ext cx="2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即，</a:t>
              </a:r>
              <a:endPara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8" name="Object 22"/>
            <p:cNvGraphicFramePr>
              <a:graphicFrameLocks noChangeAspect="1"/>
            </p:cNvGraphicFramePr>
            <p:nvPr/>
          </p:nvGraphicFramePr>
          <p:xfrm>
            <a:off x="1111" y="1321"/>
            <a:ext cx="1176" cy="360"/>
          </p:xfrm>
          <a:graphic>
            <a:graphicData uri="http://schemas.openxmlformats.org/presentationml/2006/ole">
              <p:oleObj spid="_x0000_s13355" name="Equation" r:id="rId3" imgW="1866900" imgH="571500" progId="Equation.DSMT4">
                <p:embed/>
              </p:oleObj>
            </a:graphicData>
          </a:graphic>
        </p:graphicFrame>
      </p:grpSp>
      <p:graphicFrame>
        <p:nvGraphicFramePr>
          <p:cNvPr id="10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314845"/>
              </p:ext>
            </p:extLst>
          </p:nvPr>
        </p:nvGraphicFramePr>
        <p:xfrm>
          <a:off x="2998772" y="2273297"/>
          <a:ext cx="4502186" cy="475841"/>
        </p:xfrm>
        <a:graphic>
          <a:graphicData uri="http://schemas.openxmlformats.org/presentationml/2006/ole">
            <p:oleObj spid="_x0000_s13356" name="Equation" r:id="rId4" imgW="4686300" imgH="495300" progId="Equation.DSMT4">
              <p:embed/>
            </p:oleObj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397112" y="3416307"/>
            <a:ext cx="5573712" cy="557212"/>
            <a:chOff x="612" y="1797"/>
            <a:chExt cx="3511" cy="351"/>
          </a:xfrm>
        </p:grpSpPr>
        <p:sp>
          <p:nvSpPr>
            <p:cNvPr id="3084" name="Rectangle 26"/>
            <p:cNvSpPr>
              <a:spLocks noChangeArrowheads="1"/>
            </p:cNvSpPr>
            <p:nvPr/>
          </p:nvSpPr>
          <p:spPr bwMode="auto">
            <a:xfrm>
              <a:off x="612" y="1797"/>
              <a:ext cx="31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两边开方得，</a:t>
              </a:r>
              <a:endParaRPr kumimoji="0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5162975"/>
                </p:ext>
              </p:extLst>
            </p:nvPr>
          </p:nvGraphicFramePr>
          <p:xfrm>
            <a:off x="2075" y="1836"/>
            <a:ext cx="2048" cy="312"/>
          </p:xfrm>
          <a:graphic>
            <a:graphicData uri="http://schemas.openxmlformats.org/presentationml/2006/ole">
              <p:oleObj spid="_x0000_s13357" name="Equation" r:id="rId5" imgW="3251200" imgH="495300" progId="Equation.DSMT4">
                <p:embed/>
              </p:oleObj>
            </a:graphicData>
          </a:graphic>
        </p:graphicFrame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5984" y="1630355"/>
            <a:ext cx="5327650" cy="523876"/>
            <a:chOff x="1383" y="618"/>
            <a:chExt cx="3356" cy="330"/>
          </a:xfrm>
        </p:grpSpPr>
        <p:sp>
          <p:nvSpPr>
            <p:cNvPr id="3083" name="Rectangle 23"/>
            <p:cNvSpPr>
              <a:spLocks noChangeArrowheads="1"/>
            </p:cNvSpPr>
            <p:nvPr/>
          </p:nvSpPr>
          <p:spPr bwMode="auto">
            <a:xfrm>
              <a:off x="1383" y="618"/>
              <a:ext cx="3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　是正交变换，则</a:t>
              </a:r>
            </a:p>
          </p:txBody>
        </p:sp>
        <p:graphicFrame>
          <p:nvGraphicFramePr>
            <p:cNvPr id="3076" name="Object 28"/>
            <p:cNvGraphicFramePr>
              <a:graphicFrameLocks noChangeAspect="1"/>
            </p:cNvGraphicFramePr>
            <p:nvPr/>
          </p:nvGraphicFramePr>
          <p:xfrm>
            <a:off x="1728" y="744"/>
            <a:ext cx="176" cy="144"/>
          </p:xfrm>
          <a:graphic>
            <a:graphicData uri="http://schemas.openxmlformats.org/presentationml/2006/ole">
              <p:oleObj spid="_x0000_s13358" name="Equation" r:id="rId6" imgW="279400" imgH="228600" progId="Equation.DSMT4">
                <p:embed/>
              </p:oleObj>
            </a:graphicData>
          </a:graphic>
        </p:graphicFrame>
      </p:grpSp>
      <p:graphicFrame>
        <p:nvGraphicFramePr>
          <p:cNvPr id="307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9631514"/>
              </p:ext>
            </p:extLst>
          </p:nvPr>
        </p:nvGraphicFramePr>
        <p:xfrm>
          <a:off x="500034" y="1643050"/>
          <a:ext cx="1612900" cy="503237"/>
        </p:xfrm>
        <a:graphic>
          <a:graphicData uri="http://schemas.openxmlformats.org/presentationml/2006/ole">
            <p:oleObj spid="_x0000_s13359" name="公式" r:id="rId7" imgW="609336" imgH="203112" progId="Equation.3">
              <p:embed/>
            </p:oleObj>
          </a:graphicData>
        </a:graphic>
      </p:graphicFrame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一、一般欧氏空间的正交变换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2357422" y="4477416"/>
            <a:ext cx="865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有，</a:t>
            </a:r>
            <a:endParaRPr kumimoji="0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51"/>
          <p:cNvGrpSpPr>
            <a:grpSpLocks/>
          </p:cNvGrpSpPr>
          <p:nvPr/>
        </p:nvGrpSpPr>
        <p:grpSpPr bwMode="auto">
          <a:xfrm>
            <a:off x="3143240" y="4500574"/>
            <a:ext cx="5357818" cy="519113"/>
            <a:chOff x="2511" y="2481"/>
            <a:chExt cx="3375" cy="327"/>
          </a:xfrm>
        </p:grpSpPr>
        <p:graphicFrame>
          <p:nvGraphicFramePr>
            <p:cNvPr id="18" name="Object 8"/>
            <p:cNvGraphicFramePr>
              <a:graphicFrameLocks noChangeAspect="1"/>
            </p:cNvGraphicFramePr>
            <p:nvPr/>
          </p:nvGraphicFramePr>
          <p:xfrm>
            <a:off x="2511" y="2496"/>
            <a:ext cx="2280" cy="312"/>
          </p:xfrm>
          <a:graphic>
            <a:graphicData uri="http://schemas.openxmlformats.org/presentationml/2006/ole">
              <p:oleObj spid="_x0000_s13360" name="Equation" r:id="rId8" imgW="3619500" imgH="495300" progId="Equation.DSMT4">
                <p:embed/>
              </p:oleObj>
            </a:graphicData>
          </a:graphic>
        </p:graphicFrame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5523" y="2481"/>
              <a:ext cx="3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2400" dirty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endParaRPr kumimoji="0" lang="zh-CN" altLang="en-US" sz="2400" dirty="0">
                <a:solidFill>
                  <a:srgbClr val="9966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3143240" y="5072074"/>
            <a:ext cx="5429251" cy="523875"/>
            <a:chOff x="1247" y="3430"/>
            <a:chExt cx="3420" cy="330"/>
          </a:xfrm>
        </p:grpSpPr>
        <p:graphicFrame>
          <p:nvGraphicFramePr>
            <p:cNvPr id="21" name="Object 7"/>
            <p:cNvGraphicFramePr>
              <a:graphicFrameLocks noChangeAspect="1"/>
            </p:cNvGraphicFramePr>
            <p:nvPr/>
          </p:nvGraphicFramePr>
          <p:xfrm>
            <a:off x="1247" y="3430"/>
            <a:ext cx="2096" cy="312"/>
          </p:xfrm>
          <a:graphic>
            <a:graphicData uri="http://schemas.openxmlformats.org/presentationml/2006/ole">
              <p:oleObj spid="_x0000_s13361" name="Equation" r:id="rId9" imgW="3327400" imgH="495300" progId="Equation.DSMT4">
                <p:embed/>
              </p:oleObj>
            </a:graphicData>
          </a:graphic>
        </p:graphicFrame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4259" y="3430"/>
              <a:ext cx="4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2800" dirty="0">
                  <a:solidFill>
                    <a:srgbClr val="9966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②</a:t>
              </a:r>
              <a:endParaRPr kumimoji="0" lang="zh-CN" altLang="en-US" sz="2800" dirty="0">
                <a:solidFill>
                  <a:srgbClr val="9966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49"/>
          <p:cNvGrpSpPr>
            <a:grpSpLocks/>
          </p:cNvGrpSpPr>
          <p:nvPr/>
        </p:nvGrpSpPr>
        <p:grpSpPr bwMode="auto">
          <a:xfrm>
            <a:off x="2357422" y="4000508"/>
            <a:ext cx="6553200" cy="523875"/>
            <a:chOff x="1292" y="2341"/>
            <a:chExt cx="4128" cy="330"/>
          </a:xfrm>
        </p:grpSpPr>
        <p:grpSp>
          <p:nvGrpSpPr>
            <p:cNvPr id="24" name="Group 39"/>
            <p:cNvGrpSpPr>
              <a:grpSpLocks/>
            </p:cNvGrpSpPr>
            <p:nvPr/>
          </p:nvGrpSpPr>
          <p:grpSpPr bwMode="auto">
            <a:xfrm>
              <a:off x="1292" y="2341"/>
              <a:ext cx="4128" cy="330"/>
              <a:chOff x="1292" y="2432"/>
              <a:chExt cx="4128" cy="330"/>
            </a:xfrm>
          </p:grpSpPr>
          <p:sp>
            <p:nvSpPr>
              <p:cNvPr id="26" name="Rectangle 31"/>
              <p:cNvSpPr>
                <a:spLocks noChangeArrowheads="1"/>
              </p:cNvSpPr>
              <p:nvPr/>
            </p:nvSpPr>
            <p:spPr bwMode="auto">
              <a:xfrm>
                <a:off x="1292" y="2432"/>
                <a:ext cx="412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　保持向量长度不变，则对</a:t>
                </a:r>
              </a:p>
            </p:txBody>
          </p:sp>
          <p:graphicFrame>
            <p:nvGraphicFramePr>
              <p:cNvPr id="2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817483570"/>
                  </p:ext>
                </p:extLst>
              </p:nvPr>
            </p:nvGraphicFramePr>
            <p:xfrm>
              <a:off x="4262" y="2522"/>
              <a:ext cx="968" cy="240"/>
            </p:xfrm>
            <a:graphic>
              <a:graphicData uri="http://schemas.openxmlformats.org/presentationml/2006/ole">
                <p:oleObj spid="_x0000_s13362" name="Equation" r:id="rId10" imgW="1536700" imgH="381000" progId="Equation.DSMT4">
                  <p:embed/>
                </p:oleObj>
              </a:graphicData>
            </a:graphic>
          </p:graphicFrame>
        </p:grpSp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1610" y="2455"/>
            <a:ext cx="176" cy="144"/>
          </p:xfrm>
          <a:graphic>
            <a:graphicData uri="http://schemas.openxmlformats.org/presentationml/2006/ole">
              <p:oleObj spid="_x0000_s13363" name="Equation" r:id="rId11" imgW="279400" imgH="228600" progId="Equation.DSMT4">
                <p:embed/>
              </p:oleObj>
            </a:graphicData>
          </a:graphic>
        </p:graphicFrame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2030434" y="5643578"/>
            <a:ext cx="6399214" cy="495300"/>
            <a:chOff x="1831" y="-707"/>
            <a:chExt cx="4031" cy="312"/>
          </a:xfrm>
        </p:grpSpPr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1831" y="-707"/>
            <a:ext cx="3536" cy="312"/>
          </p:xfrm>
          <a:graphic>
            <a:graphicData uri="http://schemas.openxmlformats.org/presentationml/2006/ole">
              <p:oleObj spid="_x0000_s13364" name="Equation" r:id="rId12" imgW="5613400" imgH="495300" progId="Equation.DSMT4">
                <p:embed/>
              </p:oleObj>
            </a:graphicData>
          </a:graphic>
        </p:graphicFrame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566" y="-707"/>
              <a:ext cx="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en-US" altLang="zh-CN" sz="2400" dirty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  <a:endParaRPr kumimoji="0" lang="zh-CN" altLang="en-US" sz="2400" dirty="0">
                <a:solidFill>
                  <a:srgbClr val="9966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497055"/>
              </p:ext>
            </p:extLst>
          </p:nvPr>
        </p:nvGraphicFramePr>
        <p:xfrm>
          <a:off x="500034" y="3997332"/>
          <a:ext cx="1612900" cy="503238"/>
        </p:xfrm>
        <a:graphic>
          <a:graphicData uri="http://schemas.openxmlformats.org/presentationml/2006/ole">
            <p:oleObj spid="_x0000_s13365" name="公式" r:id="rId13" imgW="609336" imgH="20311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35888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00034" y="1000108"/>
            <a:ext cx="2214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kumimoji="0" lang="en-US" altLang="zh-CN" sz="2800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展开得，</a:t>
            </a:r>
            <a:endParaRPr kumimoji="0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8567561"/>
              </p:ext>
            </p:extLst>
          </p:nvPr>
        </p:nvGraphicFramePr>
        <p:xfrm>
          <a:off x="1071538" y="1643050"/>
          <a:ext cx="6680200" cy="495300"/>
        </p:xfrm>
        <a:graphic>
          <a:graphicData uri="http://schemas.openxmlformats.org/presentationml/2006/ole">
            <p:oleObj spid="_x0000_s15390" name="Equation" r:id="rId3" imgW="6680200" imgH="495300" progId="Equation.DSMT4">
              <p:embed/>
            </p:oleObj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7862903"/>
              </p:ext>
            </p:extLst>
          </p:nvPr>
        </p:nvGraphicFramePr>
        <p:xfrm>
          <a:off x="787400" y="2249482"/>
          <a:ext cx="3784600" cy="393700"/>
        </p:xfrm>
        <a:graphic>
          <a:graphicData uri="http://schemas.openxmlformats.org/presentationml/2006/ole">
            <p:oleObj spid="_x0000_s15391" name="Equation" r:id="rId4" imgW="3784600" imgH="393700" progId="Equation.DSMT4">
              <p:embed/>
            </p:oleObj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00035" y="2691466"/>
            <a:ext cx="25717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再由</a:t>
            </a:r>
            <a:r>
              <a:rPr kumimoji="0" lang="en-US" altLang="zh-CN" sz="2800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①②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即得，</a:t>
            </a:r>
            <a:endParaRPr kumimoji="0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5161188"/>
              </p:ext>
            </p:extLst>
          </p:nvPr>
        </p:nvGraphicFramePr>
        <p:xfrm>
          <a:off x="3000364" y="2714620"/>
          <a:ext cx="3187700" cy="495300"/>
        </p:xfrm>
        <a:graphic>
          <a:graphicData uri="http://schemas.openxmlformats.org/presentationml/2006/ole">
            <p:oleObj spid="_x0000_s15392" name="Equation" r:id="rId5" imgW="3187700" imgH="495300" progId="Equation.DSMT4">
              <p:embed/>
            </p:oleObj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00034" y="3286123"/>
            <a:ext cx="5327650" cy="523874"/>
            <a:chOff x="657" y="3180"/>
            <a:chExt cx="3356" cy="330"/>
          </a:xfrm>
        </p:grpSpPr>
        <p:sp>
          <p:nvSpPr>
            <p:cNvPr id="5129" name="Rectangle 22"/>
            <p:cNvSpPr>
              <a:spLocks noChangeArrowheads="1"/>
            </p:cNvSpPr>
            <p:nvPr/>
          </p:nvSpPr>
          <p:spPr bwMode="auto">
            <a:xfrm>
              <a:off x="657" y="3180"/>
              <a:ext cx="3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　是正交变换．</a:t>
              </a:r>
            </a:p>
          </p:txBody>
        </p:sp>
        <p:graphicFrame>
          <p:nvGraphicFramePr>
            <p:cNvPr id="5125" name="Object 23"/>
            <p:cNvGraphicFramePr>
              <a:graphicFrameLocks noChangeAspect="1"/>
            </p:cNvGraphicFramePr>
            <p:nvPr/>
          </p:nvGraphicFramePr>
          <p:xfrm>
            <a:off x="715" y="3289"/>
            <a:ext cx="424" cy="200"/>
          </p:xfrm>
          <a:graphic>
            <a:graphicData uri="http://schemas.openxmlformats.org/presentationml/2006/ole">
              <p:oleObj spid="_x0000_s15393" name="Equation" r:id="rId6" imgW="672808" imgH="317362" progId="Equation.DSMT4">
                <p:embed/>
              </p:oleObj>
            </a:graphicData>
          </a:graphic>
        </p:graphicFrame>
      </p:grpSp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一、一般欧氏空间的正交变换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697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57158" y="857232"/>
            <a:ext cx="5545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再证明（</a:t>
            </a:r>
            <a:r>
              <a:rPr kumimoji="0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）与（</a:t>
            </a:r>
            <a:r>
              <a:rPr kumimoji="0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）等价．</a:t>
            </a:r>
          </a:p>
        </p:txBody>
      </p:sp>
      <p:graphicFrame>
        <p:nvGraphicFramePr>
          <p:cNvPr id="112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0849572"/>
              </p:ext>
            </p:extLst>
          </p:nvPr>
        </p:nvGraphicFramePr>
        <p:xfrm>
          <a:off x="1857356" y="1500174"/>
          <a:ext cx="4203700" cy="393700"/>
        </p:xfrm>
        <a:graphic>
          <a:graphicData uri="http://schemas.openxmlformats.org/presentationml/2006/ole">
            <p:oleObj spid="_x0000_s16432" name="Equation" r:id="rId3" imgW="4203700" imgH="393700" progId="Equation.DSMT4">
              <p:embed/>
            </p:oleObj>
          </a:graphicData>
        </a:graphic>
      </p:graphicFrame>
      <p:graphicFrame>
        <p:nvGraphicFramePr>
          <p:cNvPr id="112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369751"/>
              </p:ext>
            </p:extLst>
          </p:nvPr>
        </p:nvGraphicFramePr>
        <p:xfrm>
          <a:off x="4643438" y="2500306"/>
          <a:ext cx="1257300" cy="495300"/>
        </p:xfrm>
        <a:graphic>
          <a:graphicData uri="http://schemas.openxmlformats.org/presentationml/2006/ole">
            <p:oleObj spid="_x0000_s16433" name="Equation" r:id="rId4" imgW="1256755" imgH="495085" progId="Equation.DSMT4">
              <p:embed/>
            </p:oleObj>
          </a:graphicData>
        </a:graphic>
      </p:graphicFrame>
      <p:graphicFrame>
        <p:nvGraphicFramePr>
          <p:cNvPr id="1130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3711264"/>
              </p:ext>
            </p:extLst>
          </p:nvPr>
        </p:nvGraphicFramePr>
        <p:xfrm>
          <a:off x="1857356" y="2005006"/>
          <a:ext cx="5054600" cy="495300"/>
        </p:xfrm>
        <a:graphic>
          <a:graphicData uri="http://schemas.openxmlformats.org/presentationml/2006/ole">
            <p:oleObj spid="_x0000_s16434" name="Equation" r:id="rId5" imgW="5054600" imgH="495300" progId="Equation.DSMT4">
              <p:embed/>
            </p:oleObj>
          </a:graphicData>
        </a:graphic>
      </p:graphicFrame>
      <p:graphicFrame>
        <p:nvGraphicFramePr>
          <p:cNvPr id="1130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4699944"/>
              </p:ext>
            </p:extLst>
          </p:nvPr>
        </p:nvGraphicFramePr>
        <p:xfrm>
          <a:off x="6950072" y="2000240"/>
          <a:ext cx="1765300" cy="495300"/>
        </p:xfrm>
        <a:graphic>
          <a:graphicData uri="http://schemas.openxmlformats.org/presentationml/2006/ole">
            <p:oleObj spid="_x0000_s16435" name="Equation" r:id="rId6" imgW="1764534" imgH="495085" progId="Equation.DSMT4">
              <p:embed/>
            </p:oleObj>
          </a:graphicData>
        </a:graphic>
      </p:graphicFrame>
      <p:graphicFrame>
        <p:nvGraphicFramePr>
          <p:cNvPr id="1130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1475281"/>
              </p:ext>
            </p:extLst>
          </p:nvPr>
        </p:nvGraphicFramePr>
        <p:xfrm>
          <a:off x="5948382" y="2571744"/>
          <a:ext cx="1409700" cy="393700"/>
        </p:xfrm>
        <a:graphic>
          <a:graphicData uri="http://schemas.openxmlformats.org/presentationml/2006/ole">
            <p:oleObj spid="_x0000_s16436" name="Equation" r:id="rId7" imgW="1409088" imgH="393529" progId="Equation.DSMT4">
              <p:embed/>
            </p:oleObj>
          </a:graphicData>
        </a:graphic>
      </p:graphicFrame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1785918" y="2857496"/>
            <a:ext cx="3743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故（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）成立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615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5937155"/>
              </p:ext>
            </p:extLst>
          </p:nvPr>
        </p:nvGraphicFramePr>
        <p:xfrm>
          <a:off x="214282" y="1500174"/>
          <a:ext cx="1428760" cy="436756"/>
        </p:xfrm>
        <a:graphic>
          <a:graphicData uri="http://schemas.openxmlformats.org/presentationml/2006/ole">
            <p:oleObj spid="_x0000_s16437" name="公式" r:id="rId8" imgW="622030" imgH="203112" progId="Equation.3">
              <p:embed/>
            </p:oleObj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一、一般欧氏空间的正交变换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graphicFrame>
        <p:nvGraphicFramePr>
          <p:cNvPr id="16428" name="Object 44"/>
          <p:cNvGraphicFramePr>
            <a:graphicFrameLocks noChangeAspect="1"/>
          </p:cNvGraphicFramePr>
          <p:nvPr/>
        </p:nvGraphicFramePr>
        <p:xfrm>
          <a:off x="214282" y="3429000"/>
          <a:ext cx="1500198" cy="453548"/>
        </p:xfrm>
        <a:graphic>
          <a:graphicData uri="http://schemas.openxmlformats.org/presentationml/2006/ole">
            <p:oleObj spid="_x0000_s16438" name="公式" r:id="rId9" imgW="622030" imgH="203112" progId="Equation.3">
              <p:embed/>
            </p:oleObj>
          </a:graphicData>
        </a:graphic>
      </p:graphicFrame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1785959" y="3405192"/>
            <a:ext cx="5929313" cy="523874"/>
            <a:chOff x="1383" y="2478"/>
            <a:chExt cx="3735" cy="330"/>
          </a:xfrm>
        </p:grpSpPr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1788" y="2518"/>
            <a:ext cx="3330" cy="290"/>
          </p:xfrm>
          <a:graphic>
            <a:graphicData uri="http://schemas.openxmlformats.org/presentationml/2006/ole">
              <p:oleObj spid="_x0000_s16439" name="Equation" r:id="rId10" imgW="5689600" imgH="495300" progId="Equation.DSMT4">
                <p:embed/>
              </p:oleObj>
            </a:graphicData>
          </a:graphic>
        </p:graphicFrame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1383" y="2478"/>
              <a:ext cx="14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1801837" y="3929066"/>
            <a:ext cx="6127750" cy="523876"/>
            <a:chOff x="476" y="2953"/>
            <a:chExt cx="3860" cy="330"/>
          </a:xfrm>
        </p:grpSpPr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476" y="2953"/>
              <a:ext cx="24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则有，</a:t>
              </a:r>
            </a:p>
          </p:txBody>
        </p:sp>
        <p:graphicFrame>
          <p:nvGraphicFramePr>
            <p:cNvPr id="18" name="Object 10"/>
            <p:cNvGraphicFramePr>
              <a:graphicFrameLocks noChangeAspect="1"/>
            </p:cNvGraphicFramePr>
            <p:nvPr/>
          </p:nvGraphicFramePr>
          <p:xfrm>
            <a:off x="1202" y="2965"/>
            <a:ext cx="3134" cy="303"/>
          </p:xfrm>
          <a:graphic>
            <a:graphicData uri="http://schemas.openxmlformats.org/presentationml/2006/ole">
              <p:oleObj spid="_x0000_s16440" name="Equation" r:id="rId11" imgW="5118100" imgH="495300" progId="Equation.DSMT4">
                <p:embed/>
              </p:oleObj>
            </a:graphicData>
          </a:graphic>
        </p:graphicFrame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1785918" y="4429132"/>
            <a:ext cx="4187825" cy="533399"/>
            <a:chOff x="521" y="3475"/>
            <a:chExt cx="2638" cy="336"/>
          </a:xfrm>
        </p:grpSpPr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521" y="3475"/>
              <a:ext cx="14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即，</a:t>
              </a:r>
            </a:p>
          </p:txBody>
        </p:sp>
        <p:graphicFrame>
          <p:nvGraphicFramePr>
            <p:cNvPr id="2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38538535"/>
                </p:ext>
              </p:extLst>
            </p:nvPr>
          </p:nvGraphicFramePr>
          <p:xfrm>
            <a:off x="1111" y="3499"/>
            <a:ext cx="2048" cy="312"/>
          </p:xfrm>
          <a:graphic>
            <a:graphicData uri="http://schemas.openxmlformats.org/presentationml/2006/ole">
              <p:oleObj spid="_x0000_s16441" name="Equation" r:id="rId12" imgW="3251200" imgH="495300" progId="Equation.DSMT4">
                <p:embed/>
              </p:oleObj>
            </a:graphicData>
          </a:graphic>
        </p:graphicFrame>
      </p:grp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1785918" y="5000636"/>
            <a:ext cx="3743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故（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）成立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3" name="矩形 22"/>
          <p:cNvSpPr/>
          <p:nvPr/>
        </p:nvSpPr>
        <p:spPr>
          <a:xfrm>
            <a:off x="7429520" y="521495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证毕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29254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/>
      <p:bldP spid="11308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6200" y="1019490"/>
            <a:ext cx="9577388" cy="1077913"/>
            <a:chOff x="521" y="618"/>
            <a:chExt cx="6033" cy="679"/>
          </a:xfrm>
        </p:grpSpPr>
        <p:sp>
          <p:nvSpPr>
            <p:cNvPr id="8211" name="Rectangle 17"/>
            <p:cNvSpPr>
              <a:spLocks noChangeArrowheads="1"/>
            </p:cNvSpPr>
            <p:nvPr/>
          </p:nvSpPr>
          <p:spPr bwMode="auto">
            <a:xfrm>
              <a:off x="521" y="618"/>
              <a:ext cx="603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3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性质</a:t>
              </a:r>
              <a:r>
                <a:rPr kumimoji="0" lang="en-US" altLang="zh-CN" sz="3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    </a:t>
              </a:r>
              <a:r>
                <a:rPr kumimoji="0" lang="zh-CN" altLang="en-US" sz="3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维欧氏空间中的正交变换是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保持</a:t>
              </a:r>
              <a:endParaRPr kumimoji="0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标准正交基不变的线性变换</a:t>
              </a:r>
              <a:r>
                <a:rPr kumimoji="0"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69311923"/>
                </p:ext>
              </p:extLst>
            </p:nvPr>
          </p:nvGraphicFramePr>
          <p:xfrm>
            <a:off x="1364" y="744"/>
            <a:ext cx="144" cy="152"/>
          </p:xfrm>
          <a:graphic>
            <a:graphicData uri="http://schemas.openxmlformats.org/presentationml/2006/ole">
              <p:oleObj spid="_x0000_s18478" name="Equation" r:id="rId3" imgW="228600" imgH="241300" progId="Equation.DSMT4">
                <p:embed/>
              </p:oleObj>
            </a:graphicData>
          </a:graphic>
        </p:graphicFrame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1406" y="2144714"/>
            <a:ext cx="8929688" cy="1570038"/>
            <a:chOff x="521" y="1525"/>
            <a:chExt cx="5625" cy="989"/>
          </a:xfrm>
        </p:grpSpPr>
        <p:sp>
          <p:nvSpPr>
            <p:cNvPr id="8209" name="Rectangle 22"/>
            <p:cNvSpPr>
              <a:spLocks noChangeArrowheads="1"/>
            </p:cNvSpPr>
            <p:nvPr/>
          </p:nvSpPr>
          <p:spPr bwMode="auto">
            <a:xfrm>
              <a:off x="521" y="1525"/>
              <a:ext cx="5625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kumimoji="0" lang="zh-CN" altLang="en-US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）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  是    维欧氏空间</a:t>
              </a:r>
              <a:r>
                <a:rPr kumimoji="0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的正交变换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kumimoji="0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是</a:t>
              </a:r>
              <a:r>
                <a:rPr kumimoji="0"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的标准正交基，则                                也   </a:t>
              </a:r>
              <a:endParaRPr kumimoji="0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kumimoji="0"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的标准正交基</a:t>
              </a:r>
              <a:r>
                <a:rPr kumimoji="0"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1235640"/>
                </p:ext>
              </p:extLst>
            </p:nvPr>
          </p:nvGraphicFramePr>
          <p:xfrm>
            <a:off x="2019" y="1648"/>
            <a:ext cx="144" cy="152"/>
          </p:xfrm>
          <a:graphic>
            <a:graphicData uri="http://schemas.openxmlformats.org/presentationml/2006/ole">
              <p:oleObj spid="_x0000_s18479" name="Equation" r:id="rId4" imgW="228600" imgH="241300" progId="Equation.DSMT4">
                <p:embed/>
              </p:oleObj>
            </a:graphicData>
          </a:graphic>
        </p:graphicFrame>
        <p:graphicFrame>
          <p:nvGraphicFramePr>
            <p:cNvPr id="819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87400768"/>
                </p:ext>
              </p:extLst>
            </p:nvPr>
          </p:nvGraphicFramePr>
          <p:xfrm>
            <a:off x="5091" y="1572"/>
            <a:ext cx="1048" cy="272"/>
          </p:xfrm>
          <a:graphic>
            <a:graphicData uri="http://schemas.openxmlformats.org/presentationml/2006/ole">
              <p:oleObj spid="_x0000_s18480" name="Equation" r:id="rId5" imgW="1663700" imgH="431800" progId="Equation.DSMT4">
                <p:embed/>
              </p:oleObj>
            </a:graphicData>
          </a:graphic>
        </p:graphicFrame>
        <p:graphicFrame>
          <p:nvGraphicFramePr>
            <p:cNvPr id="8197" name="Object 28"/>
            <p:cNvGraphicFramePr>
              <a:graphicFrameLocks noChangeAspect="1"/>
            </p:cNvGraphicFramePr>
            <p:nvPr/>
          </p:nvGraphicFramePr>
          <p:xfrm>
            <a:off x="1515" y="1661"/>
            <a:ext cx="176" cy="144"/>
          </p:xfrm>
          <a:graphic>
            <a:graphicData uri="http://schemas.openxmlformats.org/presentationml/2006/ole">
              <p:oleObj spid="_x0000_s18481" name="Equation" r:id="rId6" imgW="279400" imgH="228600" progId="Equation.DSMT4">
                <p:embed/>
              </p:oleObj>
            </a:graphicData>
          </a:graphic>
        </p:graphicFrame>
      </p:grp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58775" y="3929066"/>
            <a:ext cx="8785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证</a:t>
            </a:r>
            <a:r>
              <a:rPr kumimoji="0"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由</a:t>
            </a:r>
            <a:r>
              <a:rPr kumimoji="0"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正交变换的定义及标准正交基的性质</a:t>
            </a:r>
          </a:p>
        </p:txBody>
      </p:sp>
      <p:graphicFrame>
        <p:nvGraphicFramePr>
          <p:cNvPr id="143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1922931"/>
              </p:ext>
            </p:extLst>
          </p:nvPr>
        </p:nvGraphicFramePr>
        <p:xfrm>
          <a:off x="2500298" y="4857760"/>
          <a:ext cx="5448300" cy="850900"/>
        </p:xfrm>
        <a:graphic>
          <a:graphicData uri="http://schemas.openxmlformats.org/presentationml/2006/ole">
            <p:oleObj spid="_x0000_s18482" name="Equation" r:id="rId7" imgW="5448300" imgH="850900" progId="Equation.DSMT4">
              <p:embed/>
            </p:oleObj>
          </a:graphicData>
        </a:graphic>
      </p:graphicFrame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214414" y="4500570"/>
            <a:ext cx="1871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即有，</a:t>
            </a:r>
          </a:p>
        </p:txBody>
      </p:sp>
      <p:sp>
        <p:nvSpPr>
          <p:cNvPr id="22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8082" y="578645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证毕</a:t>
            </a:r>
            <a:endParaRPr lang="zh-CN" altLang="en-US" dirty="0"/>
          </a:p>
        </p:txBody>
      </p:sp>
      <p:graphicFrame>
        <p:nvGraphicFramePr>
          <p:cNvPr id="2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3724214"/>
              </p:ext>
            </p:extLst>
          </p:nvPr>
        </p:nvGraphicFramePr>
        <p:xfrm>
          <a:off x="5143504" y="2714620"/>
          <a:ext cx="3187700" cy="431801"/>
        </p:xfrm>
        <a:graphic>
          <a:graphicData uri="http://schemas.openxmlformats.org/presentationml/2006/ole">
            <p:oleObj spid="_x0000_s18483" name="Equation" r:id="rId8" imgW="31877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72077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/>
      <p:bldP spid="14369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0" y="857232"/>
            <a:ext cx="9359900" cy="1568950"/>
            <a:chOff x="295" y="47"/>
            <a:chExt cx="5896" cy="991"/>
          </a:xfrm>
        </p:grpSpPr>
        <p:grpSp>
          <p:nvGrpSpPr>
            <p:cNvPr id="9235" name="Group 29"/>
            <p:cNvGrpSpPr>
              <a:grpSpLocks/>
            </p:cNvGrpSpPr>
            <p:nvPr/>
          </p:nvGrpSpPr>
          <p:grpSpPr bwMode="auto">
            <a:xfrm>
              <a:off x="295" y="47"/>
              <a:ext cx="5896" cy="991"/>
              <a:chOff x="295" y="47"/>
              <a:chExt cx="5896" cy="991"/>
            </a:xfrm>
          </p:grpSpPr>
          <p:sp>
            <p:nvSpPr>
              <p:cNvPr id="9236" name="Rectangle 20"/>
              <p:cNvSpPr>
                <a:spLocks noChangeArrowheads="1"/>
              </p:cNvSpPr>
              <p:nvPr/>
            </p:nvSpPr>
            <p:spPr bwMode="auto">
              <a:xfrm>
                <a:off x="295" y="47"/>
                <a:ext cx="5896" cy="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kumimoji="0" lang="zh-CN" altLang="en-US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0" lang="en-US" altLang="zh-CN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）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若线性变换    使</a:t>
                </a:r>
                <a:r>
                  <a:rPr kumimoji="0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的标准正交基                  </a:t>
                </a:r>
                <a:r>
                  <a:rPr kumimoji="0"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</a:t>
                </a:r>
                <a:endParaRPr kumimoji="0"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成标准正交基                                ，则   为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  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正交变换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9226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807082835"/>
                  </p:ext>
                </p:extLst>
              </p:nvPr>
            </p:nvGraphicFramePr>
            <p:xfrm>
              <a:off x="4555" y="80"/>
              <a:ext cx="1048" cy="272"/>
            </p:xfrm>
            <a:graphic>
              <a:graphicData uri="http://schemas.openxmlformats.org/presentationml/2006/ole">
                <p:oleObj spid="_x0000_s19529" name="Equation" r:id="rId3" imgW="1663700" imgH="431800" progId="Equation.DSMT4">
                  <p:embed/>
                </p:oleObj>
              </a:graphicData>
            </a:graphic>
          </p:graphicFrame>
        </p:grpSp>
        <p:graphicFrame>
          <p:nvGraphicFramePr>
            <p:cNvPr id="92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44437794"/>
                </p:ext>
              </p:extLst>
            </p:nvPr>
          </p:nvGraphicFramePr>
          <p:xfrm>
            <a:off x="2312" y="176"/>
            <a:ext cx="176" cy="144"/>
          </p:xfrm>
          <a:graphic>
            <a:graphicData uri="http://schemas.openxmlformats.org/presentationml/2006/ole">
              <p:oleObj spid="_x0000_s19530" name="Equation" r:id="rId4" imgW="279400" imgH="228600" progId="Equation.DSMT4">
                <p:embed/>
              </p:oleObj>
            </a:graphicData>
          </a:graphic>
        </p:graphicFrame>
      </p:grpSp>
      <p:graphicFrame>
        <p:nvGraphicFramePr>
          <p:cNvPr id="1539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645450"/>
              </p:ext>
            </p:extLst>
          </p:nvPr>
        </p:nvGraphicFramePr>
        <p:xfrm>
          <a:off x="3786182" y="2481260"/>
          <a:ext cx="3581400" cy="431800"/>
        </p:xfrm>
        <a:graphic>
          <a:graphicData uri="http://schemas.openxmlformats.org/presentationml/2006/ole">
            <p:oleObj spid="_x0000_s19531" name="Equation" r:id="rId5" imgW="3581400" imgH="431800" progId="Equation.DSMT4">
              <p:embed/>
            </p:oleObj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7949432"/>
              </p:ext>
            </p:extLst>
          </p:nvPr>
        </p:nvGraphicFramePr>
        <p:xfrm>
          <a:off x="3714744" y="2838450"/>
          <a:ext cx="3708400" cy="431800"/>
        </p:xfrm>
        <a:graphic>
          <a:graphicData uri="http://schemas.openxmlformats.org/presentationml/2006/ole">
            <p:oleObj spid="_x0000_s19532" name="Equation" r:id="rId6" imgW="3708400" imgH="431800" progId="Equation.DSMT4">
              <p:embed/>
            </p:oleObj>
          </a:graphicData>
        </a:graphic>
      </p:graphicFrame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85720" y="2409822"/>
            <a:ext cx="5976938" cy="523874"/>
            <a:chOff x="476" y="1549"/>
            <a:chExt cx="3765" cy="330"/>
          </a:xfrm>
        </p:grpSpPr>
        <p:sp>
          <p:nvSpPr>
            <p:cNvPr id="9233" name="Rectangle 31"/>
            <p:cNvSpPr>
              <a:spLocks noChangeArrowheads="1"/>
            </p:cNvSpPr>
            <p:nvPr/>
          </p:nvSpPr>
          <p:spPr bwMode="auto">
            <a:xfrm>
              <a:off x="476" y="1549"/>
              <a:ext cx="37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dirty="0" smtClean="0">
                  <a:solidFill>
                    <a:schemeClr val="bg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证  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任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取　　　　 设 </a:t>
              </a:r>
            </a:p>
          </p:txBody>
        </p:sp>
        <p:graphicFrame>
          <p:nvGraphicFramePr>
            <p:cNvPr id="9222" name="Object 39"/>
            <p:cNvGraphicFramePr>
              <a:graphicFrameLocks noChangeAspect="1"/>
            </p:cNvGraphicFramePr>
            <p:nvPr/>
          </p:nvGraphicFramePr>
          <p:xfrm>
            <a:off x="1466" y="1622"/>
            <a:ext cx="856" cy="240"/>
          </p:xfrm>
          <a:graphic>
            <a:graphicData uri="http://schemas.openxmlformats.org/presentationml/2006/ole">
              <p:oleObj spid="_x0000_s19533" name="Equation" r:id="rId7" imgW="1358310" imgH="380835" progId="Equation.DSMT4">
                <p:embed/>
              </p:oleObj>
            </a:graphicData>
          </a:graphic>
        </p:graphicFrame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0100" y="3314708"/>
            <a:ext cx="6546850" cy="523874"/>
            <a:chOff x="521" y="3318"/>
            <a:chExt cx="4672" cy="330"/>
          </a:xfrm>
        </p:grpSpPr>
        <p:sp>
          <p:nvSpPr>
            <p:cNvPr id="9232" name="Rectangle 47"/>
            <p:cNvSpPr>
              <a:spLocks noChangeArrowheads="1"/>
            </p:cNvSpPr>
            <p:nvPr/>
          </p:nvSpPr>
          <p:spPr bwMode="auto">
            <a:xfrm>
              <a:off x="521" y="3318"/>
              <a:ext cx="46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由 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                 为标准正交基，有</a:t>
              </a:r>
            </a:p>
          </p:txBody>
        </p:sp>
        <p:graphicFrame>
          <p:nvGraphicFramePr>
            <p:cNvPr id="9221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27417182"/>
                </p:ext>
              </p:extLst>
            </p:nvPr>
          </p:nvGraphicFramePr>
          <p:xfrm>
            <a:off x="878" y="3361"/>
            <a:ext cx="1370" cy="272"/>
          </p:xfrm>
          <a:graphic>
            <a:graphicData uri="http://schemas.openxmlformats.org/presentationml/2006/ole">
              <p:oleObj spid="_x0000_s19534" name="Equation" r:id="rId8" imgW="1663700" imgH="431800" progId="Equation.DSMT4">
                <p:embed/>
              </p:oleObj>
            </a:graphicData>
          </a:graphic>
        </p:graphicFrame>
      </p:grpSp>
      <p:graphicFrame>
        <p:nvGraphicFramePr>
          <p:cNvPr id="154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6595033"/>
              </p:ext>
            </p:extLst>
          </p:nvPr>
        </p:nvGraphicFramePr>
        <p:xfrm>
          <a:off x="6286512" y="3124202"/>
          <a:ext cx="2311400" cy="952500"/>
        </p:xfrm>
        <a:graphic>
          <a:graphicData uri="http://schemas.openxmlformats.org/presentationml/2006/ole">
            <p:oleObj spid="_x0000_s19535" name="Equation" r:id="rId9" imgW="2311400" imgH="952500" progId="Equation.DSMT4">
              <p:embed/>
            </p:oleObj>
          </a:graphicData>
        </a:graphic>
      </p:graphicFrame>
      <p:sp>
        <p:nvSpPr>
          <p:cNvPr id="2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6875710"/>
              </p:ext>
            </p:extLst>
          </p:nvPr>
        </p:nvGraphicFramePr>
        <p:xfrm>
          <a:off x="3643306" y="1428736"/>
          <a:ext cx="3187700" cy="431800"/>
        </p:xfrm>
        <a:graphic>
          <a:graphicData uri="http://schemas.openxmlformats.org/presentationml/2006/ole">
            <p:oleObj spid="_x0000_s19536" name="Equation" r:id="rId10" imgW="3187700" imgH="431800" progId="Equation.DSMT4">
              <p:embed/>
            </p:oleObj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2283855"/>
              </p:ext>
            </p:extLst>
          </p:nvPr>
        </p:nvGraphicFramePr>
        <p:xfrm>
          <a:off x="7643834" y="1557326"/>
          <a:ext cx="279400" cy="228600"/>
        </p:xfrm>
        <a:graphic>
          <a:graphicData uri="http://schemas.openxmlformats.org/presentationml/2006/ole">
            <p:oleObj spid="_x0000_s19537" name="Equation" r:id="rId11" imgW="279400" imgH="228600" progId="Equation.DSMT4">
              <p:embed/>
            </p:oleObj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1142976" y="5124466"/>
          <a:ext cx="3352800" cy="952500"/>
        </p:xfrm>
        <a:graphic>
          <a:graphicData uri="http://schemas.openxmlformats.org/presentationml/2006/ole">
            <p:oleObj spid="_x0000_s19538" name="Equation" r:id="rId12" imgW="3352800" imgH="952500" progId="Equation.DSMT4">
              <p:embed/>
            </p:oleObj>
          </a:graphicData>
        </a:graphic>
      </p:graphicFrame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1000100" y="5981722"/>
            <a:ext cx="5759450" cy="519112"/>
            <a:chOff x="521" y="1480"/>
            <a:chExt cx="3764" cy="327"/>
          </a:xfrm>
        </p:grpSpPr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21" y="1480"/>
              <a:ext cx="37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dirty="0"/>
                <a:t>故    是正交变换．</a:t>
              </a:r>
            </a:p>
          </p:txBody>
        </p:sp>
        <p:graphicFrame>
          <p:nvGraphicFramePr>
            <p:cNvPr id="2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2422181"/>
                </p:ext>
              </p:extLst>
            </p:nvPr>
          </p:nvGraphicFramePr>
          <p:xfrm>
            <a:off x="848" y="1582"/>
            <a:ext cx="176" cy="144"/>
          </p:xfrm>
          <a:graphic>
            <a:graphicData uri="http://schemas.openxmlformats.org/presentationml/2006/ole">
              <p:oleObj spid="_x0000_s19539" name="Equation" r:id="rId13" imgW="279400" imgH="228600" progId="Equation.DSMT4">
                <p:embed/>
              </p:oleObj>
            </a:graphicData>
          </a:graphic>
        </p:graphicFrame>
      </p:grpSp>
      <p:graphicFrame>
        <p:nvGraphicFramePr>
          <p:cNvPr id="28" name="Object 31"/>
          <p:cNvGraphicFramePr>
            <a:graphicFrameLocks noChangeAspect="1"/>
          </p:cNvGraphicFramePr>
          <p:nvPr/>
        </p:nvGraphicFramePr>
        <p:xfrm>
          <a:off x="4140200" y="3705238"/>
          <a:ext cx="3086100" cy="990600"/>
        </p:xfrm>
        <a:graphic>
          <a:graphicData uri="http://schemas.openxmlformats.org/presentationml/2006/ole">
            <p:oleObj spid="_x0000_s19540" name="Equation" r:id="rId14" imgW="3086100" imgH="990600" progId="Equation.DSMT4">
              <p:embed/>
            </p:oleObj>
          </a:graphicData>
        </a:graphic>
      </p:graphicFrame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1000100" y="3695706"/>
            <a:ext cx="3675062" cy="952500"/>
            <a:chOff x="476" y="210"/>
            <a:chExt cx="2315" cy="600"/>
          </a:xfrm>
        </p:grpSpPr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839" y="210"/>
            <a:ext cx="1952" cy="600"/>
          </p:xfrm>
          <a:graphic>
            <a:graphicData uri="http://schemas.openxmlformats.org/presentationml/2006/ole">
              <p:oleObj spid="_x0000_s19541" name="Equation" r:id="rId15" imgW="3098800" imgH="952500" progId="Equation.DSMT4">
                <p:embed/>
              </p:oleObj>
            </a:graphicData>
          </a:graphic>
        </p:graphicFrame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476" y="346"/>
              <a:ext cx="1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/>
                <a:t>又</a:t>
              </a:r>
            </a:p>
          </p:txBody>
        </p:sp>
      </p:grpSp>
      <p:graphicFrame>
        <p:nvGraphicFramePr>
          <p:cNvPr id="32" name="Object 35"/>
          <p:cNvGraphicFramePr>
            <a:graphicFrameLocks noChangeAspect="1"/>
          </p:cNvGraphicFramePr>
          <p:nvPr/>
        </p:nvGraphicFramePr>
        <p:xfrm>
          <a:off x="4714876" y="5357826"/>
          <a:ext cx="3746500" cy="495300"/>
        </p:xfrm>
        <a:graphic>
          <a:graphicData uri="http://schemas.openxmlformats.org/presentationml/2006/ole">
            <p:oleObj spid="_x0000_s19542" name="Equation" r:id="rId16" imgW="3746500" imgH="495300" progId="Equation.DSMT4">
              <p:embed/>
            </p:oleObj>
          </a:graphicData>
        </a:graphic>
      </p:graphicFrame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969996" y="4624400"/>
            <a:ext cx="8316912" cy="519113"/>
            <a:chOff x="521" y="1026"/>
            <a:chExt cx="5239" cy="327"/>
          </a:xfrm>
        </p:grpSpPr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21" y="1026"/>
              <a:ext cx="5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dirty="0"/>
                <a:t>由于　　　　　　　　　为标准正交基，得 </a:t>
              </a:r>
            </a:p>
          </p:txBody>
        </p:sp>
        <p:graphicFrame>
          <p:nvGraphicFramePr>
            <p:cNvPr id="3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18615118"/>
                </p:ext>
              </p:extLst>
            </p:nvPr>
          </p:nvGraphicFramePr>
          <p:xfrm>
            <a:off x="1007" y="1071"/>
            <a:ext cx="2008" cy="272"/>
          </p:xfrm>
          <a:graphic>
            <a:graphicData uri="http://schemas.openxmlformats.org/presentationml/2006/ole">
              <p:oleObj spid="_x0000_s19543" name="Equation" r:id="rId17" imgW="3187700" imgH="431800" progId="Equation.DSMT4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071646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4282" y="1071546"/>
            <a:ext cx="8388350" cy="523875"/>
            <a:chOff x="476" y="210"/>
            <a:chExt cx="5284" cy="330"/>
          </a:xfrm>
        </p:grpSpPr>
        <p:sp>
          <p:nvSpPr>
            <p:cNvPr id="11282" name="Rectangle 7"/>
            <p:cNvSpPr>
              <a:spLocks noChangeArrowheads="1"/>
            </p:cNvSpPr>
            <p:nvPr/>
          </p:nvSpPr>
          <p:spPr bwMode="auto">
            <a:xfrm>
              <a:off x="476" y="210"/>
              <a:ext cx="52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性质</a:t>
              </a:r>
              <a:r>
                <a:rPr kumimoji="0" lang="en-US" altLang="zh-CN" sz="28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2   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</a:t>
              </a:r>
              <a:r>
                <a:rPr kumimoji="0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中的线性变换　是正交变换</a:t>
              </a:r>
            </a:p>
          </p:txBody>
        </p:sp>
        <p:graphicFrame>
          <p:nvGraphicFramePr>
            <p:cNvPr id="112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8763861"/>
                </p:ext>
              </p:extLst>
            </p:nvPr>
          </p:nvGraphicFramePr>
          <p:xfrm>
            <a:off x="1241" y="300"/>
            <a:ext cx="144" cy="152"/>
          </p:xfrm>
          <a:graphic>
            <a:graphicData uri="http://schemas.openxmlformats.org/presentationml/2006/ole">
              <p:oleObj spid="_x0000_s21560" name="Equation" r:id="rId3" imgW="228600" imgH="241300" progId="Equation.DSMT4">
                <p:embed/>
              </p:oleObj>
            </a:graphicData>
          </a:graphic>
        </p:graphicFrame>
        <p:graphicFrame>
          <p:nvGraphicFramePr>
            <p:cNvPr id="112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31975233"/>
                </p:ext>
              </p:extLst>
            </p:nvPr>
          </p:nvGraphicFramePr>
          <p:xfrm>
            <a:off x="4031" y="300"/>
            <a:ext cx="176" cy="144"/>
          </p:xfrm>
          <a:graphic>
            <a:graphicData uri="http://schemas.openxmlformats.org/presentationml/2006/ole">
              <p:oleObj spid="_x0000_s21561" name="Equation" r:id="rId4" imgW="279400" imgH="228600" progId="Equation.DSMT4">
                <p:embed/>
              </p:oleObj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57158" y="1643050"/>
            <a:ext cx="8001000" cy="523876"/>
            <a:chOff x="476" y="663"/>
            <a:chExt cx="5040" cy="330"/>
          </a:xfrm>
        </p:grpSpPr>
        <p:grpSp>
          <p:nvGrpSpPr>
            <p:cNvPr id="11279" name="Group 17"/>
            <p:cNvGrpSpPr>
              <a:grpSpLocks/>
            </p:cNvGrpSpPr>
            <p:nvPr/>
          </p:nvGrpSpPr>
          <p:grpSpPr bwMode="auto">
            <a:xfrm>
              <a:off x="884" y="663"/>
              <a:ext cx="4632" cy="330"/>
              <a:chOff x="793" y="663"/>
              <a:chExt cx="4632" cy="330"/>
            </a:xfrm>
          </p:grpSpPr>
          <p:sp>
            <p:nvSpPr>
              <p:cNvPr id="11281" name="Rectangle 10"/>
              <p:cNvSpPr>
                <a:spLocks noChangeArrowheads="1"/>
              </p:cNvSpPr>
              <p:nvPr/>
            </p:nvSpPr>
            <p:spPr bwMode="auto">
              <a:xfrm>
                <a:off x="793" y="663"/>
                <a:ext cx="46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在任一组标准正交基下的矩阵是正交矩阵．</a:t>
                </a:r>
              </a:p>
            </p:txBody>
          </p:sp>
          <p:graphicFrame>
            <p:nvGraphicFramePr>
              <p:cNvPr id="11270" name="Object 10"/>
              <p:cNvGraphicFramePr>
                <a:graphicFrameLocks noChangeAspect="1"/>
              </p:cNvGraphicFramePr>
              <p:nvPr/>
            </p:nvGraphicFramePr>
            <p:xfrm>
              <a:off x="884" y="777"/>
              <a:ext cx="176" cy="144"/>
            </p:xfrm>
            <a:graphic>
              <a:graphicData uri="http://schemas.openxmlformats.org/presentationml/2006/ole">
                <p:oleObj spid="_x0000_s21562" name="Equation" r:id="rId5" imgW="279400" imgH="228600" progId="Equation.DSMT4">
                  <p:embed/>
                </p:oleObj>
              </a:graphicData>
            </a:graphic>
          </p:graphicFrame>
        </p:grpSp>
        <p:sp>
          <p:nvSpPr>
            <p:cNvPr id="11280" name="AutoShape 20"/>
            <p:cNvSpPr>
              <a:spLocks noChangeArrowheads="1"/>
            </p:cNvSpPr>
            <p:nvPr/>
          </p:nvSpPr>
          <p:spPr bwMode="auto">
            <a:xfrm>
              <a:off x="476" y="754"/>
              <a:ext cx="453" cy="136"/>
            </a:xfrm>
            <a:prstGeom prst="leftRightArrow">
              <a:avLst>
                <a:gd name="adj1" fmla="val 50000"/>
                <a:gd name="adj2" fmla="val 666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57158" y="2285992"/>
            <a:ext cx="3097212" cy="584199"/>
            <a:chOff x="476" y="1187"/>
            <a:chExt cx="1951" cy="368"/>
          </a:xfrm>
        </p:grpSpPr>
        <p:sp>
          <p:nvSpPr>
            <p:cNvPr id="11278" name="Rectangle 22"/>
            <p:cNvSpPr>
              <a:spLocks noChangeArrowheads="1"/>
            </p:cNvSpPr>
            <p:nvPr/>
          </p:nvSpPr>
          <p:spPr bwMode="auto">
            <a:xfrm>
              <a:off x="476" y="1187"/>
              <a:ext cx="195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证</a:t>
              </a:r>
              <a:endPara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69" name="Object 13"/>
            <p:cNvGraphicFramePr>
              <a:graphicFrameLocks noChangeAspect="1"/>
            </p:cNvGraphicFramePr>
            <p:nvPr/>
          </p:nvGraphicFramePr>
          <p:xfrm>
            <a:off x="1020" y="1299"/>
            <a:ext cx="544" cy="200"/>
          </p:xfrm>
          <a:graphic>
            <a:graphicData uri="http://schemas.openxmlformats.org/presentationml/2006/ole">
              <p:oleObj spid="_x0000_s21563" name="Equation" r:id="rId6" imgW="863225" imgH="317362" progId="Equation.DSMT4">
                <p:embed/>
              </p:oleObj>
            </a:graphicData>
          </a:graphic>
        </p:graphicFrame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303463" y="2357430"/>
            <a:ext cx="6840537" cy="523876"/>
            <a:chOff x="1837" y="1253"/>
            <a:chExt cx="4309" cy="330"/>
          </a:xfrm>
        </p:grpSpPr>
        <p:sp>
          <p:nvSpPr>
            <p:cNvPr id="11277" name="Rectangle 26"/>
            <p:cNvSpPr>
              <a:spLocks noChangeArrowheads="1"/>
            </p:cNvSpPr>
            <p:nvPr/>
          </p:nvSpPr>
          <p:spPr bwMode="auto">
            <a:xfrm>
              <a:off x="1837" y="1253"/>
              <a:ext cx="43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                   为</a:t>
              </a:r>
              <a:r>
                <a:rPr kumimoji="0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的标准正交基，且 </a:t>
              </a:r>
            </a:p>
          </p:txBody>
        </p:sp>
        <p:graphicFrame>
          <p:nvGraphicFramePr>
            <p:cNvPr id="1126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47024096"/>
                </p:ext>
              </p:extLst>
            </p:nvPr>
          </p:nvGraphicFramePr>
          <p:xfrm>
            <a:off x="2141" y="1277"/>
            <a:ext cx="1048" cy="272"/>
          </p:xfrm>
          <a:graphic>
            <a:graphicData uri="http://schemas.openxmlformats.org/presentationml/2006/ole">
              <p:oleObj spid="_x0000_s21564" name="Equation" r:id="rId7" imgW="1663700" imgH="431800" progId="Equation.DSMT4">
                <p:embed/>
              </p:oleObj>
            </a:graphicData>
          </a:graphic>
        </p:graphicFrame>
      </p:grpSp>
      <p:graphicFrame>
        <p:nvGraphicFramePr>
          <p:cNvPr id="604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6292848"/>
              </p:ext>
            </p:extLst>
          </p:nvPr>
        </p:nvGraphicFramePr>
        <p:xfrm>
          <a:off x="2428860" y="2928934"/>
          <a:ext cx="5194300" cy="520700"/>
        </p:xfrm>
        <a:graphic>
          <a:graphicData uri="http://schemas.openxmlformats.org/presentationml/2006/ole">
            <p:oleObj spid="_x0000_s21565" name="Equation" r:id="rId8" imgW="5194300" imgH="520700" progId="Equation.DSMT4">
              <p:embed/>
            </p:oleObj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8760284"/>
              </p:ext>
            </p:extLst>
          </p:nvPr>
        </p:nvGraphicFramePr>
        <p:xfrm>
          <a:off x="4792682" y="3571876"/>
          <a:ext cx="2565400" cy="520700"/>
        </p:xfrm>
        <a:graphic>
          <a:graphicData uri="http://schemas.openxmlformats.org/presentationml/2006/ole">
            <p:oleObj spid="_x0000_s21566" name="Equation" r:id="rId9" imgW="2565400" imgH="520700" progId="Equation.DSMT4">
              <p:embed/>
            </p:oleObj>
          </a:graphicData>
        </a:graphic>
      </p:graphicFrame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欧氏空间的正交变换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1071538" y="4071944"/>
            <a:ext cx="7715250" cy="1816101"/>
            <a:chOff x="521" y="2640"/>
            <a:chExt cx="4860" cy="1144"/>
          </a:xfrm>
        </p:grpSpPr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521" y="2640"/>
              <a:ext cx="486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   是正交变换时，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r>
                <a:rPr kumimoji="0" lang="zh-CN" altLang="en-US" sz="2800" dirty="0" smtClean="0"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性质</a:t>
              </a:r>
              <a:r>
                <a:rPr kumimoji="0" lang="en-US" altLang="zh-CN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知                         </a:t>
              </a:r>
              <a:endParaRPr kumimoji="0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也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kumimoji="0"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的标准正交基，而由标准正交基</a:t>
              </a:r>
              <a:endParaRPr kumimoji="0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到标准正交基                           的过渡矩阵是正交</a:t>
              </a:r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矩阵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15428238"/>
                </p:ext>
              </p:extLst>
            </p:nvPr>
          </p:nvGraphicFramePr>
          <p:xfrm>
            <a:off x="836" y="2772"/>
            <a:ext cx="176" cy="144"/>
          </p:xfrm>
          <a:graphic>
            <a:graphicData uri="http://schemas.openxmlformats.org/presentationml/2006/ole">
              <p:oleObj spid="_x0000_s21567" name="Equation" r:id="rId10" imgW="279400" imgH="228600" progId="Equation.DSMT4">
                <p:embed/>
              </p:oleObj>
            </a:graphicData>
          </a:graphic>
        </p:graphicFrame>
        <p:graphicFrame>
          <p:nvGraphicFramePr>
            <p:cNvPr id="24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212541163"/>
                </p:ext>
              </p:extLst>
            </p:nvPr>
          </p:nvGraphicFramePr>
          <p:xfrm>
            <a:off x="3593" y="2686"/>
            <a:ext cx="1432" cy="272"/>
          </p:xfrm>
          <a:graphic>
            <a:graphicData uri="http://schemas.openxmlformats.org/presentationml/2006/ole">
              <p:oleObj spid="_x0000_s21568" name="Equation" r:id="rId11" imgW="2273300" imgH="431800" progId="Equation.DSMT4">
                <p:embed/>
              </p:oleObj>
            </a:graphicData>
          </a:graphic>
        </p:graphicFrame>
      </p:grp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1142976" y="5857892"/>
            <a:ext cx="6624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所以，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是正交矩阵．</a:t>
            </a:r>
          </a:p>
        </p:txBody>
      </p:sp>
      <p:graphicFrame>
        <p:nvGraphicFramePr>
          <p:cNvPr id="2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3169847"/>
              </p:ext>
            </p:extLst>
          </p:nvPr>
        </p:nvGraphicFramePr>
        <p:xfrm>
          <a:off x="7072330" y="4572008"/>
          <a:ext cx="1663700" cy="431801"/>
        </p:xfrm>
        <a:graphic>
          <a:graphicData uri="http://schemas.openxmlformats.org/presentationml/2006/ole">
            <p:oleObj spid="_x0000_s21569" name="Equation" r:id="rId12" imgW="1663700" imgH="431800" progId="Equation.DSMT4">
              <p:embed/>
            </p:oleObj>
          </a:graphicData>
        </a:graphic>
      </p:graphicFrame>
      <p:graphicFrame>
        <p:nvGraphicFramePr>
          <p:cNvPr id="3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7099400"/>
              </p:ext>
            </p:extLst>
          </p:nvPr>
        </p:nvGraphicFramePr>
        <p:xfrm>
          <a:off x="3357554" y="5000636"/>
          <a:ext cx="2273300" cy="431801"/>
        </p:xfrm>
        <a:graphic>
          <a:graphicData uri="http://schemas.openxmlformats.org/presentationml/2006/ole">
            <p:oleObj spid="_x0000_s21570" name="Equation" r:id="rId13" imgW="22733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3543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1060709</TotalTime>
  <Words>519</Words>
  <Application>Microsoft Office PowerPoint</Application>
  <PresentationFormat>全屏显示(4:3)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自定义设计方案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721</cp:revision>
  <cp:lastPrinted>1601-01-01T00:00:00Z</cp:lastPrinted>
  <dcterms:created xsi:type="dcterms:W3CDTF">1601-01-01T00:00:00Z</dcterms:created>
  <dcterms:modified xsi:type="dcterms:W3CDTF">2016-05-30T06:58:14Z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