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4"/>
  </p:notesMasterIdLst>
  <p:sldIdLst>
    <p:sldId id="922" r:id="rId2"/>
    <p:sldId id="923" r:id="rId3"/>
    <p:sldId id="925" r:id="rId4"/>
    <p:sldId id="926" r:id="rId5"/>
    <p:sldId id="927" r:id="rId6"/>
    <p:sldId id="928" r:id="rId7"/>
    <p:sldId id="929" r:id="rId8"/>
    <p:sldId id="930" r:id="rId9"/>
    <p:sldId id="931" r:id="rId10"/>
    <p:sldId id="932" r:id="rId11"/>
    <p:sldId id="934" r:id="rId12"/>
    <p:sldId id="936" r:id="rId13"/>
    <p:sldId id="937" r:id="rId14"/>
    <p:sldId id="938" r:id="rId15"/>
    <p:sldId id="939" r:id="rId16"/>
    <p:sldId id="940" r:id="rId17"/>
    <p:sldId id="941" r:id="rId18"/>
    <p:sldId id="942" r:id="rId19"/>
    <p:sldId id="943" r:id="rId20"/>
    <p:sldId id="944" r:id="rId21"/>
    <p:sldId id="945" r:id="rId22"/>
    <p:sldId id="946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FF0000"/>
    <a:srgbClr val="FF5050"/>
    <a:srgbClr val="800080"/>
    <a:srgbClr val="FFFF00"/>
    <a:srgbClr val="669900"/>
    <a:srgbClr val="33CC33"/>
    <a:srgbClr val="CC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643" autoAdjust="0"/>
    <p:restoredTop sz="94660"/>
  </p:normalViewPr>
  <p:slideViewPr>
    <p:cSldViewPr>
      <p:cViewPr varScale="1">
        <p:scale>
          <a:sx n="81" d="100"/>
          <a:sy n="81" d="100"/>
        </p:scale>
        <p:origin x="-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80.wmf"/><Relationship Id="rId7" Type="http://schemas.openxmlformats.org/officeDocument/2006/relationships/image" Target="../media/image83.wmf"/><Relationship Id="rId12" Type="http://schemas.openxmlformats.org/officeDocument/2006/relationships/image" Target="../media/image88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2.wmf"/><Relationship Id="rId11" Type="http://schemas.openxmlformats.org/officeDocument/2006/relationships/image" Target="../media/image87.wmf"/><Relationship Id="rId5" Type="http://schemas.openxmlformats.org/officeDocument/2006/relationships/image" Target="../media/image81.wmf"/><Relationship Id="rId10" Type="http://schemas.openxmlformats.org/officeDocument/2006/relationships/image" Target="../media/image86.wmf"/><Relationship Id="rId4" Type="http://schemas.openxmlformats.org/officeDocument/2006/relationships/image" Target="../media/image72.wmf"/><Relationship Id="rId9" Type="http://schemas.openxmlformats.org/officeDocument/2006/relationships/image" Target="../media/image8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image" Target="../media/image88.wmf"/><Relationship Id="rId3" Type="http://schemas.openxmlformats.org/officeDocument/2006/relationships/image" Target="../media/image91.wmf"/><Relationship Id="rId7" Type="http://schemas.openxmlformats.org/officeDocument/2006/relationships/image" Target="../media/image85.wmf"/><Relationship Id="rId12" Type="http://schemas.openxmlformats.org/officeDocument/2006/relationships/image" Target="../media/image87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11" Type="http://schemas.openxmlformats.org/officeDocument/2006/relationships/image" Target="../media/image86.wmf"/><Relationship Id="rId5" Type="http://schemas.openxmlformats.org/officeDocument/2006/relationships/image" Target="../media/image93.wmf"/><Relationship Id="rId10" Type="http://schemas.openxmlformats.org/officeDocument/2006/relationships/image" Target="../media/image80.wmf"/><Relationship Id="rId4" Type="http://schemas.openxmlformats.org/officeDocument/2006/relationships/image" Target="../media/image92.wmf"/><Relationship Id="rId9" Type="http://schemas.openxmlformats.org/officeDocument/2006/relationships/image" Target="../media/image7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4" Type="http://schemas.openxmlformats.org/officeDocument/2006/relationships/image" Target="../media/image9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10" Type="http://schemas.openxmlformats.org/officeDocument/2006/relationships/image" Target="../media/image110.wmf"/><Relationship Id="rId4" Type="http://schemas.openxmlformats.org/officeDocument/2006/relationships/image" Target="../media/image104.wmf"/><Relationship Id="rId9" Type="http://schemas.openxmlformats.org/officeDocument/2006/relationships/image" Target="../media/image10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image" Target="../media/image124.wmf"/><Relationship Id="rId7" Type="http://schemas.openxmlformats.org/officeDocument/2006/relationships/image" Target="../media/image128.wmf"/><Relationship Id="rId2" Type="http://schemas.openxmlformats.org/officeDocument/2006/relationships/image" Target="../media/image123.wmf"/><Relationship Id="rId1" Type="http://schemas.openxmlformats.org/officeDocument/2006/relationships/image" Target="../media/image118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10" Type="http://schemas.openxmlformats.org/officeDocument/2006/relationships/image" Target="../media/image131.wmf"/><Relationship Id="rId4" Type="http://schemas.openxmlformats.org/officeDocument/2006/relationships/image" Target="../media/image125.wmf"/><Relationship Id="rId9" Type="http://schemas.openxmlformats.org/officeDocument/2006/relationships/image" Target="../media/image13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4" Type="http://schemas.openxmlformats.org/officeDocument/2006/relationships/image" Target="../media/image13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6.wmf"/><Relationship Id="rId1" Type="http://schemas.openxmlformats.org/officeDocument/2006/relationships/image" Target="../media/image13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2.wmf"/><Relationship Id="rId1" Type="http://schemas.openxmlformats.org/officeDocument/2006/relationships/image" Target="../media/image13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4" Type="http://schemas.openxmlformats.org/officeDocument/2006/relationships/image" Target="../media/image14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6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41.wmf"/><Relationship Id="rId7" Type="http://schemas.openxmlformats.org/officeDocument/2006/relationships/image" Target="../media/image9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6.wmf"/><Relationship Id="rId1" Type="http://schemas.openxmlformats.org/officeDocument/2006/relationships/image" Target="../media/image45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image" Target="../media/image68.wmf"/><Relationship Id="rId3" Type="http://schemas.openxmlformats.org/officeDocument/2006/relationships/image" Target="../media/image59.wmf"/><Relationship Id="rId7" Type="http://schemas.openxmlformats.org/officeDocument/2006/relationships/image" Target="../media/image62.wmf"/><Relationship Id="rId12" Type="http://schemas.openxmlformats.org/officeDocument/2006/relationships/image" Target="../media/image67.wmf"/><Relationship Id="rId2" Type="http://schemas.openxmlformats.org/officeDocument/2006/relationships/image" Target="../media/image6.wmf"/><Relationship Id="rId1" Type="http://schemas.openxmlformats.org/officeDocument/2006/relationships/image" Target="../media/image37.wmf"/><Relationship Id="rId6" Type="http://schemas.openxmlformats.org/officeDocument/2006/relationships/image" Target="../media/image38.wmf"/><Relationship Id="rId11" Type="http://schemas.openxmlformats.org/officeDocument/2006/relationships/image" Target="../media/image66.wmf"/><Relationship Id="rId5" Type="http://schemas.openxmlformats.org/officeDocument/2006/relationships/image" Target="../media/image61.wmf"/><Relationship Id="rId10" Type="http://schemas.openxmlformats.org/officeDocument/2006/relationships/image" Target="../media/image65.wmf"/><Relationship Id="rId4" Type="http://schemas.openxmlformats.org/officeDocument/2006/relationships/image" Target="../media/image60.wmf"/><Relationship Id="rId9" Type="http://schemas.openxmlformats.org/officeDocument/2006/relationships/image" Target="../media/image64.wmf"/><Relationship Id="rId14" Type="http://schemas.openxmlformats.org/officeDocument/2006/relationships/image" Target="../media/image6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4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0C0C36-2434-46E3-9C97-5D64E84E0A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64634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6177566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9753660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3825903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883800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3020506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8781995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="" xmlns:p14="http://schemas.microsoft.com/office/powerpoint/2010/main" val="150661466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076257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70078544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7096537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74203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5302009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6135681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6446724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2365548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oleObject" Target="../embeddings/oleObject81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5.bin"/><Relationship Id="rId12" Type="http://schemas.openxmlformats.org/officeDocument/2006/relationships/oleObject" Target="../embeddings/oleObject80.bin"/><Relationship Id="rId1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4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4.bin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83.bin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2.bin"/><Relationship Id="rId9" Type="http://schemas.openxmlformats.org/officeDocument/2006/relationships/oleObject" Target="../embeddings/oleObject77.bin"/><Relationship Id="rId14" Type="http://schemas.openxmlformats.org/officeDocument/2006/relationships/oleObject" Target="../embeddings/oleObject8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89.bin"/><Relationship Id="rId5" Type="http://schemas.openxmlformats.org/officeDocument/2006/relationships/oleObject" Target="../embeddings/oleObject88.bin"/><Relationship Id="rId10" Type="http://schemas.openxmlformats.org/officeDocument/2006/relationships/oleObject" Target="../embeddings/oleObject93.bin"/><Relationship Id="rId4" Type="http://schemas.openxmlformats.org/officeDocument/2006/relationships/oleObject" Target="../embeddings/oleObject87.bin"/><Relationship Id="rId9" Type="http://schemas.openxmlformats.org/officeDocument/2006/relationships/oleObject" Target="../embeddings/oleObject9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13" Type="http://schemas.openxmlformats.org/officeDocument/2006/relationships/oleObject" Target="../embeddings/oleObject104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8.bin"/><Relationship Id="rId12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7.bin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6.bin"/><Relationship Id="rId10" Type="http://schemas.openxmlformats.org/officeDocument/2006/relationships/oleObject" Target="../embeddings/oleObject101.bin"/><Relationship Id="rId4" Type="http://schemas.openxmlformats.org/officeDocument/2006/relationships/oleObject" Target="../embeddings/oleObject95.bin"/><Relationship Id="rId9" Type="http://schemas.openxmlformats.org/officeDocument/2006/relationships/oleObject" Target="../embeddings/oleObject100.bin"/><Relationship Id="rId14" Type="http://schemas.openxmlformats.org/officeDocument/2006/relationships/oleObject" Target="../embeddings/oleObject10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13" Type="http://schemas.openxmlformats.org/officeDocument/2006/relationships/oleObject" Target="../embeddings/oleObject116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10.bin"/><Relationship Id="rId12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09.bin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8.bin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07.bin"/><Relationship Id="rId9" Type="http://schemas.openxmlformats.org/officeDocument/2006/relationships/oleObject" Target="../embeddings/oleObject112.bin"/><Relationship Id="rId14" Type="http://schemas.openxmlformats.org/officeDocument/2006/relationships/oleObject" Target="../embeddings/oleObject11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22.bin"/><Relationship Id="rId5" Type="http://schemas.openxmlformats.org/officeDocument/2006/relationships/oleObject" Target="../embeddings/oleObject121.bin"/><Relationship Id="rId4" Type="http://schemas.openxmlformats.org/officeDocument/2006/relationships/oleObject" Target="../embeddings/oleObject12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125.bin"/><Relationship Id="rId4" Type="http://schemas.openxmlformats.org/officeDocument/2006/relationships/oleObject" Target="../embeddings/oleObject12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13" Type="http://schemas.openxmlformats.org/officeDocument/2006/relationships/oleObject" Target="../embeddings/oleObject136.bin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30.bin"/><Relationship Id="rId12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29.bin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28.bin"/><Relationship Id="rId10" Type="http://schemas.openxmlformats.org/officeDocument/2006/relationships/oleObject" Target="../embeddings/oleObject133.bin"/><Relationship Id="rId4" Type="http://schemas.openxmlformats.org/officeDocument/2006/relationships/oleObject" Target="../embeddings/oleObject127.bin"/><Relationship Id="rId9" Type="http://schemas.openxmlformats.org/officeDocument/2006/relationships/oleObject" Target="../embeddings/oleObject13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40.bin"/><Relationship Id="rId5" Type="http://schemas.openxmlformats.org/officeDocument/2006/relationships/oleObject" Target="../embeddings/oleObject139.bin"/><Relationship Id="rId4" Type="http://schemas.openxmlformats.org/officeDocument/2006/relationships/oleObject" Target="../embeddings/oleObject13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7.bin"/><Relationship Id="rId12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46.bin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5.bin"/><Relationship Id="rId10" Type="http://schemas.openxmlformats.org/officeDocument/2006/relationships/oleObject" Target="../embeddings/oleObject150.bin"/><Relationship Id="rId4" Type="http://schemas.openxmlformats.org/officeDocument/2006/relationships/oleObject" Target="../embeddings/oleObject144.bin"/><Relationship Id="rId9" Type="http://schemas.openxmlformats.org/officeDocument/2006/relationships/oleObject" Target="../embeddings/oleObject14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8.bin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7.bin"/><Relationship Id="rId12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56.bin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5.bin"/><Relationship Id="rId10" Type="http://schemas.openxmlformats.org/officeDocument/2006/relationships/oleObject" Target="../embeddings/oleObject160.bin"/><Relationship Id="rId4" Type="http://schemas.openxmlformats.org/officeDocument/2006/relationships/oleObject" Target="../embeddings/oleObject154.bin"/><Relationship Id="rId9" Type="http://schemas.openxmlformats.org/officeDocument/2006/relationships/oleObject" Target="../embeddings/oleObject15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8.bin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66.bin"/><Relationship Id="rId5" Type="http://schemas.openxmlformats.org/officeDocument/2006/relationships/oleObject" Target="../embeddings/oleObject165.bin"/><Relationship Id="rId4" Type="http://schemas.openxmlformats.org/officeDocument/2006/relationships/oleObject" Target="../embeddings/oleObject16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171.bin"/><Relationship Id="rId4" Type="http://schemas.openxmlformats.org/officeDocument/2006/relationships/oleObject" Target="../embeddings/oleObject17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75.bin"/><Relationship Id="rId5" Type="http://schemas.openxmlformats.org/officeDocument/2006/relationships/oleObject" Target="../embeddings/oleObject174.bin"/><Relationship Id="rId4" Type="http://schemas.openxmlformats.org/officeDocument/2006/relationships/oleObject" Target="../embeddings/oleObject17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3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Relationship Id="rId9" Type="http://schemas.openxmlformats.org/officeDocument/2006/relationships/oleObject" Target="../embeddings/oleObject3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2.bin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1.bin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0.bin"/><Relationship Id="rId9" Type="http://schemas.openxmlformats.org/officeDocument/2006/relationships/oleObject" Target="../embeddings/oleObject4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49.bin"/><Relationship Id="rId9" Type="http://schemas.openxmlformats.org/officeDocument/2006/relationships/oleObject" Target="../embeddings/oleObject5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5.bin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4.bin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3.bin"/><Relationship Id="rId9" Type="http://schemas.openxmlformats.org/officeDocument/2006/relationships/oleObject" Target="../embeddings/oleObject6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Oval 4"/>
          <p:cNvSpPr>
            <a:spLocks noChangeAspect="1" noChangeArrowheads="1"/>
          </p:cNvSpPr>
          <p:nvPr/>
        </p:nvSpPr>
        <p:spPr bwMode="auto">
          <a:xfrm>
            <a:off x="2035047" y="2357904"/>
            <a:ext cx="414337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2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539872" y="2308018"/>
            <a:ext cx="4318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正交子空间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6154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第五节 欧氏子空间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9" name="Oval 4"/>
          <p:cNvSpPr>
            <a:spLocks noChangeAspect="1" noChangeArrowheads="1"/>
          </p:cNvSpPr>
          <p:nvPr/>
        </p:nvSpPr>
        <p:spPr bwMode="auto">
          <a:xfrm>
            <a:off x="2035047" y="1763713"/>
            <a:ext cx="414337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1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539872" y="1710919"/>
            <a:ext cx="4318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欧氏空间的子空间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7" name="Oval 4"/>
          <p:cNvSpPr>
            <a:spLocks noChangeAspect="1" noChangeArrowheads="1"/>
          </p:cNvSpPr>
          <p:nvPr/>
        </p:nvSpPr>
        <p:spPr bwMode="auto">
          <a:xfrm>
            <a:off x="2035047" y="2955003"/>
            <a:ext cx="414337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3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539872" y="2900561"/>
            <a:ext cx="4318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子空间的正交补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1" name="Oval 4"/>
          <p:cNvSpPr>
            <a:spLocks noChangeAspect="1" noChangeArrowheads="1"/>
          </p:cNvSpPr>
          <p:nvPr/>
        </p:nvSpPr>
        <p:spPr bwMode="auto">
          <a:xfrm>
            <a:off x="2035046" y="3552102"/>
            <a:ext cx="414337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4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539872" y="3497660"/>
            <a:ext cx="4318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向量到子空间的距离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3" name="Oval 4"/>
          <p:cNvSpPr>
            <a:spLocks noChangeAspect="1" noChangeArrowheads="1"/>
          </p:cNvSpPr>
          <p:nvPr/>
        </p:nvSpPr>
        <p:spPr bwMode="auto">
          <a:xfrm>
            <a:off x="2071670" y="4143380"/>
            <a:ext cx="414337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5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539888" y="4071942"/>
            <a:ext cx="4318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最小二乘法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58601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7"/>
          <p:cNvSpPr>
            <a:spLocks noChangeArrowheads="1"/>
          </p:cNvSpPr>
          <p:nvPr/>
        </p:nvSpPr>
        <p:spPr bwMode="auto">
          <a:xfrm>
            <a:off x="357158" y="1928802"/>
            <a:ext cx="79729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kumimoji="1"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  </a:t>
            </a:r>
            <a:r>
              <a:rPr kumimoji="1" lang="zh-CN" altLang="en-US" sz="2800" b="1" dirty="0" smtClean="0"/>
              <a:t>设</a:t>
            </a:r>
            <a:r>
              <a:rPr kumimoji="1"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800" b="1" dirty="0" smtClean="0"/>
              <a:t>是</a:t>
            </a:r>
            <a:r>
              <a:rPr kumimoji="1" lang="zh-CN" altLang="en-US" sz="2800" dirty="0"/>
              <a:t>所有与    正交的向量</a:t>
            </a:r>
            <a:r>
              <a:rPr kumimoji="1" lang="zh-CN" altLang="en-US" sz="2800" dirty="0" smtClean="0"/>
              <a:t>组成的集合</a:t>
            </a:r>
            <a:r>
              <a:rPr kumimoji="1" lang="en-US" altLang="zh-CN" sz="2800" dirty="0" smtClean="0"/>
              <a:t>.</a:t>
            </a:r>
            <a:endParaRPr kumimoji="1" lang="zh-CN" altLang="en-US" sz="2800" dirty="0"/>
          </a:p>
        </p:txBody>
      </p:sp>
      <p:sp>
        <p:nvSpPr>
          <p:cNvPr id="44" name="Rectangle 30"/>
          <p:cNvSpPr>
            <a:spLocks noChangeArrowheads="1"/>
          </p:cNvSpPr>
          <p:nvPr/>
        </p:nvSpPr>
        <p:spPr bwMode="auto">
          <a:xfrm>
            <a:off x="389694" y="5461202"/>
            <a:ext cx="9136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kumimoji="1" lang="zh-CN" altLang="en-US" sz="2800" dirty="0"/>
              <a:t>综</a:t>
            </a:r>
            <a:r>
              <a:rPr kumimoji="1" lang="zh-CN" altLang="en-US" sz="2800" dirty="0" smtClean="0"/>
              <a:t>上有                       </a:t>
            </a:r>
            <a:r>
              <a:rPr kumimoji="1" lang="en-US" altLang="zh-CN" sz="2800" dirty="0" smtClean="0"/>
              <a:t>. </a:t>
            </a:r>
            <a:r>
              <a:rPr kumimoji="1" lang="zh-CN" altLang="en-US" sz="2800" dirty="0" smtClean="0"/>
              <a:t>又因为         ，所以         </a:t>
            </a:r>
            <a:r>
              <a:rPr kumimoji="1" lang="en-US" altLang="zh-CN" sz="2800" dirty="0" smtClean="0"/>
              <a:t>.</a:t>
            </a:r>
            <a:endParaRPr kumimoji="1" lang="zh-CN" altLang="en-US" sz="2800" dirty="0"/>
          </a:p>
        </p:txBody>
      </p:sp>
      <p:sp>
        <p:nvSpPr>
          <p:cNvPr id="39" name="Rectangle 30"/>
          <p:cNvSpPr>
            <a:spLocks noChangeArrowheads="1"/>
          </p:cNvSpPr>
          <p:nvPr/>
        </p:nvSpPr>
        <p:spPr bwMode="auto">
          <a:xfrm>
            <a:off x="325854" y="4487938"/>
            <a:ext cx="9136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kumimoji="1" lang="zh-CN" altLang="en-US" sz="2800" dirty="0" smtClean="0"/>
              <a:t>由于                    ，所以</a:t>
            </a:r>
            <a:endParaRPr kumimoji="1" lang="zh-CN" altLang="en-US" sz="2800" dirty="0"/>
          </a:p>
        </p:txBody>
      </p: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340311" y="3982998"/>
            <a:ext cx="9136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kumimoji="1" lang="zh-CN" altLang="en-US" sz="2800" dirty="0" smtClean="0"/>
              <a:t>设</a:t>
            </a:r>
            <a:r>
              <a:rPr kumimoji="1" lang="en-US" altLang="zh-CN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zh-CN" altLang="en-US" sz="2800" dirty="0" smtClean="0"/>
              <a:t>中的任意非零元素</a:t>
            </a:r>
            <a:endParaRPr kumimoji="1" lang="zh-CN" altLang="en-US" sz="2800" dirty="0"/>
          </a:p>
        </p:txBody>
      </p:sp>
      <p:grpSp>
        <p:nvGrpSpPr>
          <p:cNvPr id="26" name="Group 48"/>
          <p:cNvGrpSpPr>
            <a:grpSpLocks/>
          </p:cNvGrpSpPr>
          <p:nvPr/>
        </p:nvGrpSpPr>
        <p:grpSpPr bwMode="auto">
          <a:xfrm>
            <a:off x="371900" y="2474132"/>
            <a:ext cx="6551612" cy="523876"/>
            <a:chOff x="567" y="3429"/>
            <a:chExt cx="4127" cy="330"/>
          </a:xfrm>
        </p:grpSpPr>
        <p:graphicFrame>
          <p:nvGraphicFramePr>
            <p:cNvPr id="27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970107106"/>
                </p:ext>
              </p:extLst>
            </p:nvPr>
          </p:nvGraphicFramePr>
          <p:xfrm>
            <a:off x="2566" y="3469"/>
            <a:ext cx="1160" cy="272"/>
          </p:xfrm>
          <a:graphic>
            <a:graphicData uri="http://schemas.openxmlformats.org/presentationml/2006/ole">
              <p:oleObj spid="_x0000_s34925" name="Equation" r:id="rId3" imgW="1841500" imgH="431800" progId="Equation.DSMT4">
                <p:embed/>
              </p:oleObj>
            </a:graphicData>
          </a:graphic>
        </p:graphicFrame>
        <p:sp>
          <p:nvSpPr>
            <p:cNvPr id="28" name="Rectangle 44"/>
            <p:cNvSpPr>
              <a:spLocks noChangeArrowheads="1"/>
            </p:cNvSpPr>
            <p:nvPr/>
          </p:nvSpPr>
          <p:spPr bwMode="auto">
            <a:xfrm>
              <a:off x="567" y="3429"/>
              <a:ext cx="412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2800" b="1" dirty="0"/>
                <a:t>取     </a:t>
              </a:r>
              <a:r>
                <a:rPr kumimoji="1" lang="zh-CN" altLang="en-US" sz="2800" b="1" dirty="0" smtClean="0"/>
                <a:t>的</a:t>
              </a:r>
              <a:r>
                <a:rPr kumimoji="1" lang="zh-CN" altLang="en-US" sz="2800" b="1" dirty="0"/>
                <a:t>一组正交基</a:t>
              </a:r>
              <a:endParaRPr kumimoji="1" lang="zh-CN" altLang="en-US" sz="2800" dirty="0"/>
            </a:p>
          </p:txBody>
        </p:sp>
        <p:graphicFrame>
          <p:nvGraphicFramePr>
            <p:cNvPr id="29" name="Object 3"/>
            <p:cNvGraphicFramePr>
              <a:graphicFrameLocks noChangeAspect="1"/>
            </p:cNvGraphicFramePr>
            <p:nvPr/>
          </p:nvGraphicFramePr>
          <p:xfrm>
            <a:off x="930" y="3475"/>
            <a:ext cx="200" cy="272"/>
          </p:xfrm>
          <a:graphic>
            <a:graphicData uri="http://schemas.openxmlformats.org/presentationml/2006/ole">
              <p:oleObj spid="_x0000_s34926" name="Equation" r:id="rId4" imgW="317225" imgH="431425" progId="Equation.DSMT4">
                <p:embed/>
              </p:oleObj>
            </a:graphicData>
          </a:graphic>
        </p:graphicFrame>
      </p:grpSp>
      <p:sp>
        <p:nvSpPr>
          <p:cNvPr id="229403" name="Rectangle 27"/>
          <p:cNvSpPr>
            <a:spLocks noChangeArrowheads="1"/>
          </p:cNvSpPr>
          <p:nvPr/>
        </p:nvSpPr>
        <p:spPr bwMode="auto">
          <a:xfrm>
            <a:off x="323528" y="1071546"/>
            <a:ext cx="7632848" cy="584775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kumimoji="1" lang="zh-CN" altLang="en-US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推论  </a:t>
            </a:r>
            <a:r>
              <a:rPr kumimoji="1" lang="zh-CN" altLang="en-US" dirty="0" smtClean="0"/>
              <a:t>   恰由所有与    正交的向量组成。</a:t>
            </a:r>
            <a:endParaRPr kumimoji="1" lang="zh-CN" altLang="en-US" dirty="0"/>
          </a:p>
        </p:txBody>
      </p:sp>
      <p:sp>
        <p:nvSpPr>
          <p:cNvPr id="19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038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三、子空间的正交补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graphicFrame>
        <p:nvGraphicFramePr>
          <p:cNvPr id="2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52762265"/>
              </p:ext>
            </p:extLst>
          </p:nvPr>
        </p:nvGraphicFramePr>
        <p:xfrm>
          <a:off x="1516197" y="1122128"/>
          <a:ext cx="360867" cy="482600"/>
        </p:xfrm>
        <a:graphic>
          <a:graphicData uri="http://schemas.openxmlformats.org/presentationml/2006/ole">
            <p:oleObj spid="_x0000_s34927" name="Equation" r:id="rId5" imgW="482391" imgH="482391" progId="Equation.DSMT4">
              <p:embed/>
            </p:oleObj>
          </a:graphicData>
        </a:graphic>
      </p:graphicFrame>
      <p:graphicFrame>
        <p:nvGraphicFramePr>
          <p:cNvPr id="2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05304717"/>
              </p:ext>
            </p:extLst>
          </p:nvPr>
        </p:nvGraphicFramePr>
        <p:xfrm>
          <a:off x="4098405" y="1195946"/>
          <a:ext cx="237413" cy="431800"/>
        </p:xfrm>
        <a:graphic>
          <a:graphicData uri="http://schemas.openxmlformats.org/presentationml/2006/ole">
            <p:oleObj spid="_x0000_s34928" name="Equation" r:id="rId6" imgW="317225" imgH="431425" progId="Equation.DSMT4">
              <p:embed/>
            </p:oleObj>
          </a:graphicData>
        </a:graphic>
      </p:graphicFrame>
      <p:graphicFrame>
        <p:nvGraphicFramePr>
          <p:cNvPr id="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44414684"/>
              </p:ext>
            </p:extLst>
          </p:nvPr>
        </p:nvGraphicFramePr>
        <p:xfrm>
          <a:off x="3165470" y="1968582"/>
          <a:ext cx="237413" cy="431800"/>
        </p:xfrm>
        <a:graphic>
          <a:graphicData uri="http://schemas.openxmlformats.org/presentationml/2006/ole">
            <p:oleObj spid="_x0000_s34929" name="Equation" r:id="rId7" imgW="317225" imgH="431425" progId="Equation.DSMT4">
              <p:embed/>
            </p:oleObj>
          </a:graphicData>
        </a:graphic>
      </p:graphicFrame>
      <p:graphicFrame>
        <p:nvGraphicFramePr>
          <p:cNvPr id="2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43400025"/>
              </p:ext>
            </p:extLst>
          </p:nvPr>
        </p:nvGraphicFramePr>
        <p:xfrm>
          <a:off x="5181694" y="5570968"/>
          <a:ext cx="728662" cy="431800"/>
        </p:xfrm>
        <a:graphic>
          <a:graphicData uri="http://schemas.openxmlformats.org/presentationml/2006/ole">
            <p:oleObj spid="_x0000_s34930" name="Equation" r:id="rId8" imgW="977900" imgH="431800" progId="Equation.DSMT4">
              <p:embed/>
            </p:oleObj>
          </a:graphicData>
        </a:graphic>
      </p:graphicFrame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340311" y="3009734"/>
            <a:ext cx="9136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kumimoji="1" lang="zh-CN" altLang="en-US" sz="2800" b="1" dirty="0" smtClean="0"/>
              <a:t>它可以扩充</a:t>
            </a:r>
            <a:r>
              <a:rPr kumimoji="1" lang="zh-CN" altLang="en-US" sz="2800" b="1" dirty="0"/>
              <a:t>成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zh-CN" altLang="en-US" sz="2800" b="1" dirty="0"/>
              <a:t>的一组正交基</a:t>
            </a:r>
            <a:endParaRPr kumimoji="1" lang="zh-CN" altLang="en-US" sz="2800" dirty="0"/>
          </a:p>
        </p:txBody>
      </p:sp>
      <p:graphicFrame>
        <p:nvGraphicFramePr>
          <p:cNvPr id="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78560601"/>
              </p:ext>
            </p:extLst>
          </p:nvPr>
        </p:nvGraphicFramePr>
        <p:xfrm>
          <a:off x="5166425" y="3023611"/>
          <a:ext cx="3492500" cy="431800"/>
        </p:xfrm>
        <a:graphic>
          <a:graphicData uri="http://schemas.openxmlformats.org/presentationml/2006/ole">
            <p:oleObj spid="_x0000_s34931" name="Equation" r:id="rId9" imgW="3492500" imgH="431800" progId="Equation.DSMT4">
              <p:embed/>
            </p:oleObj>
          </a:graphicData>
        </a:graphic>
      </p:graphicFrame>
      <p:sp>
        <p:nvSpPr>
          <p:cNvPr id="32" name="Rectangle 37"/>
          <p:cNvSpPr>
            <a:spLocks noChangeArrowheads="1"/>
          </p:cNvSpPr>
          <p:nvPr/>
        </p:nvSpPr>
        <p:spPr bwMode="auto">
          <a:xfrm>
            <a:off x="354385" y="3496366"/>
            <a:ext cx="79729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endParaRPr kumimoji="1" lang="zh-CN" altLang="en-US" sz="2800" dirty="0"/>
          </a:p>
        </p:txBody>
      </p:sp>
      <p:graphicFrame>
        <p:nvGraphicFramePr>
          <p:cNvPr id="3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95076202"/>
              </p:ext>
            </p:extLst>
          </p:nvPr>
        </p:nvGraphicFramePr>
        <p:xfrm>
          <a:off x="974494" y="3523026"/>
          <a:ext cx="2781300" cy="495300"/>
        </p:xfrm>
        <a:graphic>
          <a:graphicData uri="http://schemas.openxmlformats.org/presentationml/2006/ole">
            <p:oleObj spid="_x0000_s34932" name="Equation" r:id="rId10" imgW="2781300" imgH="49530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01030949"/>
              </p:ext>
            </p:extLst>
          </p:nvPr>
        </p:nvGraphicFramePr>
        <p:xfrm>
          <a:off x="3991270" y="3959648"/>
          <a:ext cx="3616307" cy="551640"/>
        </p:xfrm>
        <a:graphic>
          <a:graphicData uri="http://schemas.openxmlformats.org/presentationml/2006/ole">
            <p:oleObj spid="_x0000_s34933" name="Equation" r:id="rId11" imgW="1498600" imgH="228600" progId="Equation.DSMT4">
              <p:embed/>
            </p:oleObj>
          </a:graphicData>
        </a:graphic>
      </p:graphicFrame>
      <p:graphicFrame>
        <p:nvGraphicFramePr>
          <p:cNvPr id="3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26987640"/>
              </p:ext>
            </p:extLst>
          </p:nvPr>
        </p:nvGraphicFramePr>
        <p:xfrm>
          <a:off x="1133892" y="4547899"/>
          <a:ext cx="1922462" cy="431800"/>
        </p:xfrm>
        <a:graphic>
          <a:graphicData uri="http://schemas.openxmlformats.org/presentationml/2006/ole">
            <p:oleObj spid="_x0000_s34934" name="Equation" r:id="rId12" imgW="2578100" imgH="43180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77186817"/>
              </p:ext>
            </p:extLst>
          </p:nvPr>
        </p:nvGraphicFramePr>
        <p:xfrm>
          <a:off x="4267416" y="4524526"/>
          <a:ext cx="2694633" cy="480232"/>
        </p:xfrm>
        <a:graphic>
          <a:graphicData uri="http://schemas.openxmlformats.org/presentationml/2006/ole">
            <p:oleObj spid="_x0000_s34935" name="Equation" r:id="rId13" imgW="1282700" imgH="228600" progId="Equation.DSMT4">
              <p:embed/>
            </p:oleObj>
          </a:graphicData>
        </a:graphic>
      </p:graphicFrame>
      <p:sp>
        <p:nvSpPr>
          <p:cNvPr id="41" name="Rectangle 30"/>
          <p:cNvSpPr>
            <a:spLocks noChangeArrowheads="1"/>
          </p:cNvSpPr>
          <p:nvPr/>
        </p:nvSpPr>
        <p:spPr bwMode="auto">
          <a:xfrm>
            <a:off x="371900" y="4921764"/>
            <a:ext cx="9136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kumimoji="1" lang="zh-CN" altLang="en-US" sz="2800" dirty="0" smtClean="0"/>
              <a:t>因此                                              ，所以</a:t>
            </a:r>
            <a:endParaRPr kumimoji="1" lang="zh-CN" altLang="en-US" sz="2800" dirty="0"/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32113638"/>
              </p:ext>
            </p:extLst>
          </p:nvPr>
        </p:nvGraphicFramePr>
        <p:xfrm>
          <a:off x="1190963" y="4974983"/>
          <a:ext cx="4466000" cy="514680"/>
        </p:xfrm>
        <a:graphic>
          <a:graphicData uri="http://schemas.openxmlformats.org/presentationml/2006/ole">
            <p:oleObj spid="_x0000_s34936" name="Equation" r:id="rId14" imgW="1981200" imgH="228600" progId="Equation.DSMT4">
              <p:embed/>
            </p:oleObj>
          </a:graphicData>
        </a:graphic>
      </p:graphicFrame>
      <p:graphicFrame>
        <p:nvGraphicFramePr>
          <p:cNvPr id="4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21038503"/>
              </p:ext>
            </p:extLst>
          </p:nvPr>
        </p:nvGraphicFramePr>
        <p:xfrm>
          <a:off x="6765870" y="4980675"/>
          <a:ext cx="2304256" cy="410347"/>
        </p:xfrm>
        <a:graphic>
          <a:graphicData uri="http://schemas.openxmlformats.org/presentationml/2006/ole">
            <p:oleObj spid="_x0000_s34937" name="Equation" r:id="rId15" imgW="2781300" imgH="495300" progId="Equation.DSMT4">
              <p:embed/>
            </p:oleObj>
          </a:graphicData>
        </a:graphic>
      </p:graphicFrame>
      <p:graphicFrame>
        <p:nvGraphicFramePr>
          <p:cNvPr id="4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78984468"/>
              </p:ext>
            </p:extLst>
          </p:nvPr>
        </p:nvGraphicFramePr>
        <p:xfrm>
          <a:off x="1581294" y="5519598"/>
          <a:ext cx="2124075" cy="411162"/>
        </p:xfrm>
        <a:graphic>
          <a:graphicData uri="http://schemas.openxmlformats.org/presentationml/2006/ole">
            <p:oleObj spid="_x0000_s34938" name="Equation" r:id="rId16" imgW="2565400" imgH="495300" progId="Equation.DSMT4">
              <p:embed/>
            </p:oleObj>
          </a:graphicData>
        </a:graphic>
      </p:graphicFrame>
      <p:graphicFrame>
        <p:nvGraphicFramePr>
          <p:cNvPr id="4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8477077"/>
              </p:ext>
            </p:extLst>
          </p:nvPr>
        </p:nvGraphicFramePr>
        <p:xfrm>
          <a:off x="7053902" y="5517862"/>
          <a:ext cx="719137" cy="482600"/>
        </p:xfrm>
        <a:graphic>
          <a:graphicData uri="http://schemas.openxmlformats.org/presentationml/2006/ole">
            <p:oleObj spid="_x0000_s34939" name="Equation" r:id="rId17" imgW="965200" imgH="482600" progId="Equation.DSMT4">
              <p:embed/>
            </p:oleObj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7934380" y="5966142"/>
            <a:ext cx="1430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证毕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94964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4" grpId="0"/>
      <p:bldP spid="39" grpId="0"/>
      <p:bldP spid="36" grpId="0"/>
      <p:bldP spid="30" grpId="0"/>
      <p:bldP spid="32" grpId="0"/>
      <p:bldP spid="41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038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四、向量到子空间的距离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1500166" y="1071546"/>
            <a:ext cx="6072188" cy="584199"/>
            <a:chOff x="1338" y="1232"/>
            <a:chExt cx="3825" cy="368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338" y="1232"/>
              <a:ext cx="382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>
                <a:tabLst>
                  <a:tab pos="1133475" algn="l"/>
                </a:tabLst>
              </a:pPr>
              <a:r>
                <a:rPr kumimoji="1" lang="zh-CN" altLang="en-US" b="1" dirty="0" smtClean="0"/>
                <a:t>长度         </a:t>
              </a:r>
              <a:r>
                <a:rPr kumimoji="1" lang="zh-CN" altLang="en-US" b="1" dirty="0"/>
                <a:t>称为向量  和  的距离，</a:t>
              </a: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1927" y="1253"/>
            <a:ext cx="616" cy="312"/>
          </p:xfrm>
          <a:graphic>
            <a:graphicData uri="http://schemas.openxmlformats.org/presentationml/2006/ole">
              <p:oleObj spid="_x0000_s35874" name="Equation" r:id="rId3" imgW="977476" imgH="495085" progId="Equation.DSMT4">
                <p:embed/>
              </p:oleObj>
            </a:graphicData>
          </a:graphic>
        </p:graphicFrame>
        <p:graphicFrame>
          <p:nvGraphicFramePr>
            <p:cNvPr id="9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3549" y="1340"/>
            <a:ext cx="176" cy="152"/>
          </p:xfrm>
          <a:graphic>
            <a:graphicData uri="http://schemas.openxmlformats.org/presentationml/2006/ole">
              <p:oleObj spid="_x0000_s35875" name="Equation" r:id="rId4" imgW="279279" imgH="241195" progId="Equation.DSMT4">
                <p:embed/>
              </p:oleObj>
            </a:graphicData>
          </a:graphic>
        </p:graphicFrame>
        <p:graphicFrame>
          <p:nvGraphicFramePr>
            <p:cNvPr id="10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3972" y="1296"/>
            <a:ext cx="184" cy="240"/>
          </p:xfrm>
          <a:graphic>
            <a:graphicData uri="http://schemas.openxmlformats.org/presentationml/2006/ole">
              <p:oleObj spid="_x0000_s35876" name="Equation" r:id="rId5" imgW="291973" imgH="380835" progId="Equation.DSMT4">
                <p:embed/>
              </p:oleObj>
            </a:graphicData>
          </a:graphic>
        </p:graphicFrame>
      </p:grp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528638" y="3001962"/>
            <a:ext cx="1971660" cy="584775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tabLst>
                <a:tab pos="1133475" algn="l"/>
              </a:tabLst>
            </a:pPr>
            <a:r>
              <a:rPr kumimoji="1" lang="zh-CN" altLang="en-US" dirty="0">
                <a:solidFill>
                  <a:schemeClr val="tx1"/>
                </a:solidFill>
                <a:ea typeface="楷体_GB2312" pitchFamily="49" charset="-122"/>
              </a:rPr>
              <a:t>基本性质</a:t>
            </a:r>
          </a:p>
        </p:txBody>
      </p:sp>
      <p:grpSp>
        <p:nvGrpSpPr>
          <p:cNvPr id="12" name="Group 26"/>
          <p:cNvGrpSpPr>
            <a:grpSpLocks/>
          </p:cNvGrpSpPr>
          <p:nvPr/>
        </p:nvGrpSpPr>
        <p:grpSpPr bwMode="auto">
          <a:xfrm>
            <a:off x="312738" y="3779837"/>
            <a:ext cx="3759199" cy="519113"/>
            <a:chOff x="463" y="2750"/>
            <a:chExt cx="2368" cy="327"/>
          </a:xfrm>
        </p:grpSpPr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463" y="2750"/>
              <a:ext cx="21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>
                  <a:latin typeface="Times New Roman" pitchFamily="18" charset="0"/>
                </a:rPr>
                <a:t>（</a:t>
              </a:r>
              <a:r>
                <a:rPr kumimoji="1" lang="en-US" altLang="zh-CN" b="1">
                  <a:latin typeface="Times New Roman" pitchFamily="18" charset="0"/>
                </a:rPr>
                <a:t>i</a:t>
              </a:r>
              <a:r>
                <a:rPr kumimoji="1" lang="zh-CN" altLang="en-US" b="1">
                  <a:latin typeface="Times New Roman" pitchFamily="18" charset="0"/>
                </a:rPr>
                <a:t>）</a:t>
              </a:r>
              <a:r>
                <a:rPr kumimoji="1" lang="zh-CN" altLang="en-US"/>
                <a:t> </a:t>
              </a:r>
            </a:p>
          </p:txBody>
        </p:sp>
        <p:graphicFrame>
          <p:nvGraphicFramePr>
            <p:cNvPr id="14" name="Object 15"/>
            <p:cNvGraphicFramePr>
              <a:graphicFrameLocks noChangeAspect="1"/>
            </p:cNvGraphicFramePr>
            <p:nvPr/>
          </p:nvGraphicFramePr>
          <p:xfrm>
            <a:off x="1103" y="2750"/>
            <a:ext cx="1728" cy="312"/>
          </p:xfrm>
          <a:graphic>
            <a:graphicData uri="http://schemas.openxmlformats.org/presentationml/2006/ole">
              <p:oleObj spid="_x0000_s35877" name="Equation" r:id="rId6" imgW="2743200" imgH="495300" progId="Equation.DSMT4">
                <p:embed/>
              </p:oleObj>
            </a:graphicData>
          </a:graphic>
        </p:graphicFrame>
      </p:grpSp>
      <p:grpSp>
        <p:nvGrpSpPr>
          <p:cNvPr id="18" name="Group 28"/>
          <p:cNvGrpSpPr>
            <a:grpSpLocks/>
          </p:cNvGrpSpPr>
          <p:nvPr/>
        </p:nvGrpSpPr>
        <p:grpSpPr bwMode="auto">
          <a:xfrm>
            <a:off x="312738" y="5219697"/>
            <a:ext cx="8402638" cy="1077911"/>
            <a:chOff x="463" y="3612"/>
            <a:chExt cx="5293" cy="679"/>
          </a:xfrm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63" y="3612"/>
              <a:ext cx="5293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kumimoji="1" lang="zh-CN" altLang="en-US" b="1" dirty="0">
                  <a:latin typeface="Times New Roman" pitchFamily="18" charset="0"/>
                </a:rPr>
                <a:t>（</a:t>
              </a:r>
              <a:r>
                <a:rPr kumimoji="1" lang="en-US" altLang="zh-CN" b="1" dirty="0">
                  <a:latin typeface="Times New Roman" pitchFamily="18" charset="0"/>
                </a:rPr>
                <a:t>iii</a:t>
              </a:r>
              <a:r>
                <a:rPr kumimoji="1" lang="zh-CN" altLang="en-US" b="1" dirty="0" smtClean="0">
                  <a:latin typeface="Times New Roman" pitchFamily="18" charset="0"/>
                </a:rPr>
                <a:t>）                                           </a:t>
              </a:r>
              <a:endParaRPr kumimoji="1" lang="en-US" altLang="zh-CN" b="1" dirty="0" smtClean="0">
                <a:latin typeface="Times New Roman" pitchFamily="18" charset="0"/>
              </a:endParaRPr>
            </a:p>
            <a:p>
              <a:r>
                <a:rPr kumimoji="1" lang="en-US" altLang="zh-CN" b="1" dirty="0" smtClean="0">
                  <a:latin typeface="Times New Roman" pitchFamily="18" charset="0"/>
                </a:rPr>
                <a:t>          (</a:t>
              </a:r>
              <a:r>
                <a:rPr kumimoji="1" lang="zh-CN" altLang="en-US" b="1" dirty="0" smtClean="0">
                  <a:latin typeface="Times New Roman" pitchFamily="18" charset="0"/>
                </a:rPr>
                <a:t>两点间直线段最短</a:t>
              </a:r>
              <a:r>
                <a:rPr kumimoji="1" lang="en-US" altLang="zh-CN" b="1" dirty="0" smtClean="0">
                  <a:latin typeface="Times New Roman" pitchFamily="18" charset="0"/>
                </a:rPr>
                <a:t>)</a:t>
              </a:r>
              <a:endParaRPr kumimoji="1" lang="en-US" altLang="zh-CN" dirty="0">
                <a:latin typeface="Times New Roman" pitchFamily="18" charset="0"/>
              </a:endParaRPr>
            </a:p>
          </p:txBody>
        </p:sp>
        <p:graphicFrame>
          <p:nvGraphicFramePr>
            <p:cNvPr id="20" name="Object 20"/>
            <p:cNvGraphicFramePr>
              <a:graphicFrameLocks noChangeAspect="1"/>
            </p:cNvGraphicFramePr>
            <p:nvPr>
              <p:extLst/>
            </p:nvPr>
          </p:nvGraphicFramePr>
          <p:xfrm>
            <a:off x="1166" y="3657"/>
            <a:ext cx="2688" cy="312"/>
          </p:xfrm>
          <a:graphic>
            <a:graphicData uri="http://schemas.openxmlformats.org/presentationml/2006/ole">
              <p:oleObj spid="_x0000_s35878" name="Equation" r:id="rId7" imgW="4267200" imgH="495300" progId="Equation.DSMT4">
                <p:embed/>
              </p:oleObj>
            </a:graphicData>
          </a:graphic>
        </p:graphicFrame>
      </p:grp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492105" y="1033447"/>
            <a:ext cx="10795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定义</a:t>
            </a:r>
          </a:p>
        </p:txBody>
      </p: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1500166" y="1754172"/>
            <a:ext cx="2536825" cy="566738"/>
            <a:chOff x="884" y="1888"/>
            <a:chExt cx="1598" cy="357"/>
          </a:xfrm>
        </p:grpSpPr>
        <p:graphicFrame>
          <p:nvGraphicFramePr>
            <p:cNvPr id="23" name="Object 12"/>
            <p:cNvGraphicFramePr>
              <a:graphicFrameLocks noChangeAspect="1"/>
            </p:cNvGraphicFramePr>
            <p:nvPr/>
          </p:nvGraphicFramePr>
          <p:xfrm>
            <a:off x="1466" y="1933"/>
            <a:ext cx="824" cy="312"/>
          </p:xfrm>
          <a:graphic>
            <a:graphicData uri="http://schemas.openxmlformats.org/presentationml/2006/ole">
              <p:oleObj spid="_x0000_s35879" name="Equation" r:id="rId8" imgW="1307532" imgH="495085" progId="Equation.DSMT4">
                <p:embed/>
              </p:oleObj>
            </a:graphicData>
          </a:graphic>
        </p:graphicFrame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884" y="1888"/>
              <a:ext cx="15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b="1"/>
                <a:t>记为</a:t>
              </a:r>
            </a:p>
          </p:txBody>
        </p:sp>
      </p:grpSp>
      <p:grpSp>
        <p:nvGrpSpPr>
          <p:cNvPr id="25" name="Group 27"/>
          <p:cNvGrpSpPr>
            <a:grpSpLocks/>
          </p:cNvGrpSpPr>
          <p:nvPr/>
        </p:nvGrpSpPr>
        <p:grpSpPr bwMode="auto">
          <a:xfrm>
            <a:off x="312738" y="4487873"/>
            <a:ext cx="8544794" cy="584201"/>
            <a:chOff x="431" y="3137"/>
            <a:chExt cx="5055" cy="368"/>
          </a:xfrm>
        </p:grpSpPr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431" y="3137"/>
              <a:ext cx="505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kumimoji="1" lang="zh-CN" altLang="en-US" b="1" dirty="0">
                  <a:latin typeface="Times New Roman" pitchFamily="18" charset="0"/>
                </a:rPr>
                <a:t>（</a:t>
              </a:r>
              <a:r>
                <a:rPr kumimoji="1" lang="en-US" altLang="zh-CN" b="1" dirty="0" smtClean="0">
                  <a:latin typeface="Times New Roman" pitchFamily="18" charset="0"/>
                </a:rPr>
                <a:t>ii</a:t>
              </a:r>
              <a:r>
                <a:rPr kumimoji="1" lang="zh-CN" altLang="en-US" b="1" dirty="0" smtClean="0">
                  <a:latin typeface="Times New Roman" pitchFamily="18" charset="0"/>
                </a:rPr>
                <a:t>）     </a:t>
              </a:r>
              <a:r>
                <a:rPr kumimoji="1" lang="zh-CN" altLang="en-US" b="1" dirty="0" smtClean="0"/>
                <a:t>            </a:t>
              </a:r>
              <a:r>
                <a:rPr kumimoji="1" lang="zh-CN" altLang="en-US" b="1" dirty="0"/>
                <a:t>并且仅</a:t>
              </a:r>
              <a:r>
                <a:rPr kumimoji="1" lang="zh-CN" altLang="en-US" b="1" dirty="0" smtClean="0"/>
                <a:t>当         时等号</a:t>
              </a:r>
              <a:r>
                <a:rPr kumimoji="1" lang="zh-CN" altLang="en-US" b="1" dirty="0"/>
                <a:t>才成立；</a:t>
              </a:r>
            </a:p>
          </p:txBody>
        </p:sp>
        <p:graphicFrame>
          <p:nvGraphicFramePr>
            <p:cNvPr id="27" name="Object 17"/>
            <p:cNvGraphicFramePr>
              <a:graphicFrameLocks noChangeAspect="1"/>
            </p:cNvGraphicFramePr>
            <p:nvPr>
              <p:extLst/>
            </p:nvPr>
          </p:nvGraphicFramePr>
          <p:xfrm>
            <a:off x="1038" y="3165"/>
            <a:ext cx="1152" cy="312"/>
          </p:xfrm>
          <a:graphic>
            <a:graphicData uri="http://schemas.openxmlformats.org/presentationml/2006/ole">
              <p:oleObj spid="_x0000_s35880" name="Equation" r:id="rId9" imgW="1828800" imgH="495300" progId="Equation.DSMT4">
                <p:embed/>
              </p:oleObj>
            </a:graphicData>
          </a:graphic>
        </p:graphicFrame>
        <p:graphicFrame>
          <p:nvGraphicFramePr>
            <p:cNvPr id="28" name="Object 19"/>
            <p:cNvGraphicFramePr>
              <a:graphicFrameLocks noChangeAspect="1"/>
            </p:cNvGraphicFramePr>
            <p:nvPr>
              <p:extLst/>
            </p:nvPr>
          </p:nvGraphicFramePr>
          <p:xfrm>
            <a:off x="3170" y="3201"/>
            <a:ext cx="576" cy="240"/>
          </p:xfrm>
          <a:graphic>
            <a:graphicData uri="http://schemas.openxmlformats.org/presentationml/2006/ole">
              <p:oleObj spid="_x0000_s35881" name="Equation" r:id="rId10" imgW="914400" imgH="381000" progId="Equation.DSMT4">
                <p:embed/>
              </p:oleObj>
            </a:graphicData>
          </a:graphic>
        </p:graphicFrame>
      </p:grpSp>
    </p:spTree>
    <p:extLst>
      <p:ext uri="{BB962C8B-B14F-4D97-AF65-F5344CB8AC3E}">
        <p14:creationId xmlns="" xmlns:p14="http://schemas.microsoft.com/office/powerpoint/2010/main" val="1819963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9" name="Rectangle 7"/>
          <p:cNvSpPr>
            <a:spLocks noChangeArrowheads="1"/>
          </p:cNvSpPr>
          <p:nvPr/>
        </p:nvSpPr>
        <p:spPr bwMode="auto">
          <a:xfrm>
            <a:off x="285720" y="1558341"/>
            <a:ext cx="8551590" cy="584775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kumimoji="1" lang="zh-CN" altLang="en-US" b="1" dirty="0" smtClean="0"/>
              <a:t>向量</a:t>
            </a:r>
            <a:r>
              <a:rPr kumimoji="1" lang="zh-CN" altLang="en-US" b="1" dirty="0"/>
              <a:t>到子空间中的各向量的距离以垂线为最短</a:t>
            </a:r>
            <a:r>
              <a:rPr kumimoji="1" lang="en-US" altLang="zh-CN" b="1" dirty="0"/>
              <a:t>.</a:t>
            </a:r>
            <a:r>
              <a:rPr kumimoji="1" lang="en-US" altLang="zh-CN" dirty="0"/>
              <a:t> </a:t>
            </a:r>
          </a:p>
        </p:txBody>
      </p:sp>
      <p:grpSp>
        <p:nvGrpSpPr>
          <p:cNvPr id="243720" name="Group 8"/>
          <p:cNvGrpSpPr>
            <a:grpSpLocks/>
          </p:cNvGrpSpPr>
          <p:nvPr/>
        </p:nvGrpSpPr>
        <p:grpSpPr bwMode="auto">
          <a:xfrm>
            <a:off x="4556458" y="4329113"/>
            <a:ext cx="2303462" cy="1079500"/>
            <a:chOff x="839" y="3158"/>
            <a:chExt cx="1451" cy="680"/>
          </a:xfrm>
        </p:grpSpPr>
        <p:sp>
          <p:nvSpPr>
            <p:cNvPr id="243721" name="AutoShape 9"/>
            <p:cNvSpPr>
              <a:spLocks noChangeArrowheads="1"/>
            </p:cNvSpPr>
            <p:nvPr/>
          </p:nvSpPr>
          <p:spPr bwMode="auto">
            <a:xfrm>
              <a:off x="839" y="3430"/>
              <a:ext cx="1451" cy="408"/>
            </a:xfrm>
            <a:prstGeom prst="parallelogram">
              <a:avLst>
                <a:gd name="adj" fmla="val 8890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722" name="Line 10"/>
            <p:cNvSpPr>
              <a:spLocks noChangeShapeType="1"/>
            </p:cNvSpPr>
            <p:nvPr/>
          </p:nvSpPr>
          <p:spPr bwMode="auto">
            <a:xfrm>
              <a:off x="1292" y="3612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723" name="Line 11"/>
            <p:cNvSpPr>
              <a:spLocks noChangeShapeType="1"/>
            </p:cNvSpPr>
            <p:nvPr/>
          </p:nvSpPr>
          <p:spPr bwMode="auto">
            <a:xfrm flipV="1">
              <a:off x="1791" y="3158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724" name="Line 12"/>
            <p:cNvSpPr>
              <a:spLocks noChangeShapeType="1"/>
            </p:cNvSpPr>
            <p:nvPr/>
          </p:nvSpPr>
          <p:spPr bwMode="auto">
            <a:xfrm flipV="1">
              <a:off x="1292" y="3158"/>
              <a:ext cx="499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43725" name="Object 13"/>
            <p:cNvGraphicFramePr>
              <a:graphicFrameLocks noChangeAspect="1"/>
            </p:cNvGraphicFramePr>
            <p:nvPr/>
          </p:nvGraphicFramePr>
          <p:xfrm>
            <a:off x="1292" y="3249"/>
            <a:ext cx="318" cy="143"/>
          </p:xfrm>
          <a:graphic>
            <a:graphicData uri="http://schemas.openxmlformats.org/presentationml/2006/ole">
              <p:oleObj spid="_x0000_s37938" name="Equation" r:id="rId3" imgW="850531" imgH="380835" progId="Equation.DSMT4">
                <p:embed/>
              </p:oleObj>
            </a:graphicData>
          </a:graphic>
        </p:graphicFrame>
        <p:graphicFrame>
          <p:nvGraphicFramePr>
            <p:cNvPr id="243726" name="Object 14"/>
            <p:cNvGraphicFramePr>
              <a:graphicFrameLocks noChangeAspect="1"/>
            </p:cNvGraphicFramePr>
            <p:nvPr/>
          </p:nvGraphicFramePr>
          <p:xfrm>
            <a:off x="1791" y="3242"/>
            <a:ext cx="317" cy="143"/>
          </p:xfrm>
          <a:graphic>
            <a:graphicData uri="http://schemas.openxmlformats.org/presentationml/2006/ole">
              <p:oleObj spid="_x0000_s37939" name="Equation" r:id="rId4" imgW="838200" imgH="381000" progId="Equation.DSMT4">
                <p:embed/>
              </p:oleObj>
            </a:graphicData>
          </a:graphic>
        </p:graphicFrame>
        <p:graphicFrame>
          <p:nvGraphicFramePr>
            <p:cNvPr id="243727" name="Object 15"/>
            <p:cNvGraphicFramePr>
              <a:graphicFrameLocks noChangeAspect="1"/>
            </p:cNvGraphicFramePr>
            <p:nvPr/>
          </p:nvGraphicFramePr>
          <p:xfrm>
            <a:off x="1338" y="3620"/>
            <a:ext cx="317" cy="151"/>
          </p:xfrm>
          <a:graphic>
            <a:graphicData uri="http://schemas.openxmlformats.org/presentationml/2006/ole">
              <p:oleObj spid="_x0000_s37940" name="Equation" r:id="rId5" imgW="799753" imgH="380835" progId="Equation.DSMT4">
                <p:embed/>
              </p:oleObj>
            </a:graphicData>
          </a:graphic>
        </p:graphicFrame>
      </p:grpSp>
      <p:grpSp>
        <p:nvGrpSpPr>
          <p:cNvPr id="243741" name="Group 29"/>
          <p:cNvGrpSpPr>
            <a:grpSpLocks/>
          </p:cNvGrpSpPr>
          <p:nvPr/>
        </p:nvGrpSpPr>
        <p:grpSpPr bwMode="auto">
          <a:xfrm>
            <a:off x="379745" y="2600326"/>
            <a:ext cx="7693025" cy="523876"/>
            <a:chOff x="748" y="935"/>
            <a:chExt cx="4846" cy="330"/>
          </a:xfrm>
        </p:grpSpPr>
        <p:sp>
          <p:nvSpPr>
            <p:cNvPr id="243716" name="Rectangle 4"/>
            <p:cNvSpPr>
              <a:spLocks noChangeArrowheads="1"/>
            </p:cNvSpPr>
            <p:nvPr/>
          </p:nvSpPr>
          <p:spPr bwMode="auto">
            <a:xfrm>
              <a:off x="748" y="935"/>
              <a:ext cx="48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800" b="1" dirty="0" smtClean="0">
                  <a:latin typeface="华文楷体" pitchFamily="2" charset="-122"/>
                  <a:ea typeface="华文楷体" pitchFamily="2" charset="-122"/>
                </a:rPr>
                <a:t>分析：如</a:t>
              </a:r>
              <a:r>
                <a:rPr kumimoji="1" lang="zh-CN" altLang="en-US" sz="2800" b="1" dirty="0">
                  <a:latin typeface="华文楷体" pitchFamily="2" charset="-122"/>
                  <a:ea typeface="华文楷体" pitchFamily="2" charset="-122"/>
                </a:rPr>
                <a:t>图示意，对</a:t>
              </a:r>
              <a:r>
                <a:rPr kumimoji="1" lang="zh-CN" altLang="en-US" sz="2800" b="1" dirty="0" smtClean="0">
                  <a:latin typeface="华文楷体" pitchFamily="2" charset="-122"/>
                  <a:ea typeface="华文楷体" pitchFamily="2" charset="-122"/>
                </a:rPr>
                <a:t>给定    </a:t>
              </a:r>
              <a:r>
                <a:rPr kumimoji="1" lang="zh-CN" altLang="en-US" sz="2800" b="1" dirty="0">
                  <a:latin typeface="华文楷体" pitchFamily="2" charset="-122"/>
                  <a:ea typeface="华文楷体" pitchFamily="2" charset="-122"/>
                </a:rPr>
                <a:t>，设  </a:t>
              </a:r>
              <a:r>
                <a:rPr kumimoji="1" lang="zh-CN" altLang="en-US" sz="2800" b="1" dirty="0" smtClean="0">
                  <a:latin typeface="华文楷体" pitchFamily="2" charset="-122"/>
                  <a:ea typeface="华文楷体" pitchFamily="2" charset="-122"/>
                </a:rPr>
                <a:t>是    </a:t>
              </a:r>
              <a:r>
                <a:rPr kumimoji="1" lang="zh-CN" altLang="en-US" sz="2800" b="1" dirty="0">
                  <a:latin typeface="华文楷体" pitchFamily="2" charset="-122"/>
                  <a:ea typeface="华文楷体" pitchFamily="2" charset="-122"/>
                </a:rPr>
                <a:t>中的满足</a:t>
              </a:r>
            </a:p>
          </p:txBody>
        </p:sp>
        <p:graphicFrame>
          <p:nvGraphicFramePr>
            <p:cNvPr id="243717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3295" y="992"/>
            <a:ext cx="184" cy="240"/>
          </p:xfrm>
          <a:graphic>
            <a:graphicData uri="http://schemas.openxmlformats.org/presentationml/2006/ole">
              <p:oleObj spid="_x0000_s37941" name="Equation" r:id="rId6" imgW="291973" imgH="380835" progId="Equation.DSMT4">
                <p:embed/>
              </p:oleObj>
            </a:graphicData>
          </a:graphic>
        </p:graphicFrame>
        <p:graphicFrame>
          <p:nvGraphicFramePr>
            <p:cNvPr id="243718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4274" y="1007"/>
            <a:ext cx="240" cy="192"/>
          </p:xfrm>
          <a:graphic>
            <a:graphicData uri="http://schemas.openxmlformats.org/presentationml/2006/ole">
              <p:oleObj spid="_x0000_s37942" name="Equation" r:id="rId7" imgW="380835" imgH="304668" progId="Equation.DSMT4">
                <p:embed/>
              </p:oleObj>
            </a:graphicData>
          </a:graphic>
        </p:graphicFrame>
        <p:graphicFrame>
          <p:nvGraphicFramePr>
            <p:cNvPr id="243729" name="Object 17"/>
            <p:cNvGraphicFramePr>
              <a:graphicFrameLocks noChangeAspect="1"/>
            </p:cNvGraphicFramePr>
            <p:nvPr>
              <p:extLst/>
            </p:nvPr>
          </p:nvGraphicFramePr>
          <p:xfrm>
            <a:off x="3929" y="1007"/>
            <a:ext cx="152" cy="192"/>
          </p:xfrm>
          <a:graphic>
            <a:graphicData uri="http://schemas.openxmlformats.org/presentationml/2006/ole">
              <p:oleObj spid="_x0000_s37943" name="Equation" r:id="rId8" imgW="241195" imgH="304668" progId="Equation.DSMT4">
                <p:embed/>
              </p:oleObj>
            </a:graphicData>
          </a:graphic>
        </p:graphicFrame>
      </p:grpSp>
      <p:grpSp>
        <p:nvGrpSpPr>
          <p:cNvPr id="243740" name="Group 28"/>
          <p:cNvGrpSpPr>
            <a:grpSpLocks/>
          </p:cNvGrpSpPr>
          <p:nvPr/>
        </p:nvGrpSpPr>
        <p:grpSpPr bwMode="auto">
          <a:xfrm>
            <a:off x="452770" y="3392488"/>
            <a:ext cx="5976938" cy="523875"/>
            <a:chOff x="703" y="1344"/>
            <a:chExt cx="3765" cy="330"/>
          </a:xfrm>
        </p:grpSpPr>
        <p:sp>
          <p:nvSpPr>
            <p:cNvPr id="243728" name="Rectangle 16"/>
            <p:cNvSpPr>
              <a:spLocks noChangeArrowheads="1"/>
            </p:cNvSpPr>
            <p:nvPr/>
          </p:nvSpPr>
          <p:spPr bwMode="auto">
            <a:xfrm>
              <a:off x="1655" y="1344"/>
              <a:ext cx="28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2800" b="1" dirty="0">
                  <a:latin typeface="华文楷体" pitchFamily="2" charset="-122"/>
                  <a:ea typeface="华文楷体" pitchFamily="2" charset="-122"/>
                </a:rPr>
                <a:t>的向量，则</a:t>
              </a:r>
              <a:endParaRPr kumimoji="1" lang="zh-CN" altLang="en-US" sz="2800" dirty="0">
                <a:latin typeface="华文楷体" pitchFamily="2" charset="-122"/>
                <a:ea typeface="华文楷体" pitchFamily="2" charset="-122"/>
              </a:endParaRPr>
            </a:p>
          </p:txBody>
        </p:sp>
        <p:graphicFrame>
          <p:nvGraphicFramePr>
            <p:cNvPr id="243730" name="Object 18"/>
            <p:cNvGraphicFramePr>
              <a:graphicFrameLocks noChangeAspect="1"/>
            </p:cNvGraphicFramePr>
            <p:nvPr/>
          </p:nvGraphicFramePr>
          <p:xfrm>
            <a:off x="703" y="1434"/>
            <a:ext cx="1008" cy="240"/>
          </p:xfrm>
          <a:graphic>
            <a:graphicData uri="http://schemas.openxmlformats.org/presentationml/2006/ole">
              <p:oleObj spid="_x0000_s37944" name="Equation" r:id="rId9" imgW="1600200" imgH="381000" progId="Equation.DSMT4">
                <p:embed/>
              </p:oleObj>
            </a:graphicData>
          </a:graphic>
        </p:graphicFrame>
      </p:grpSp>
      <p:grpSp>
        <p:nvGrpSpPr>
          <p:cNvPr id="243739" name="Group 27"/>
          <p:cNvGrpSpPr>
            <a:grpSpLocks/>
          </p:cNvGrpSpPr>
          <p:nvPr/>
        </p:nvGrpSpPr>
        <p:grpSpPr bwMode="auto">
          <a:xfrm>
            <a:off x="3786182" y="3405192"/>
            <a:ext cx="3816350" cy="523874"/>
            <a:chOff x="806" y="1933"/>
            <a:chExt cx="2404" cy="330"/>
          </a:xfrm>
        </p:grpSpPr>
        <p:sp>
          <p:nvSpPr>
            <p:cNvPr id="243735" name="Rectangle 23"/>
            <p:cNvSpPr>
              <a:spLocks noChangeArrowheads="1"/>
            </p:cNvSpPr>
            <p:nvPr/>
          </p:nvSpPr>
          <p:spPr bwMode="auto">
            <a:xfrm>
              <a:off x="806" y="1933"/>
              <a:ext cx="24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 smtClean="0">
                  <a:latin typeface="华文楷体" pitchFamily="2" charset="-122"/>
                  <a:ea typeface="华文楷体" pitchFamily="2" charset="-122"/>
                </a:rPr>
                <a:t>对              有</a:t>
              </a:r>
              <a:endParaRPr kumimoji="1" lang="zh-CN" altLang="en-US" sz="28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graphicFrame>
          <p:nvGraphicFramePr>
            <p:cNvPr id="243736" name="Object 24"/>
            <p:cNvGraphicFramePr>
              <a:graphicFrameLocks noChangeAspect="1"/>
            </p:cNvGraphicFramePr>
            <p:nvPr>
              <p:extLst/>
            </p:nvPr>
          </p:nvGraphicFramePr>
          <p:xfrm>
            <a:off x="1121" y="1993"/>
            <a:ext cx="720" cy="186"/>
          </p:xfrm>
          <a:graphic>
            <a:graphicData uri="http://schemas.openxmlformats.org/presentationml/2006/ole">
              <p:oleObj spid="_x0000_s37945" name="Equation" r:id="rId10" imgW="1231366" imgH="317362" progId="Equation.DSMT4">
                <p:embed/>
              </p:oleObj>
            </a:graphicData>
          </a:graphic>
        </p:graphicFrame>
      </p:grpSp>
      <p:graphicFrame>
        <p:nvGraphicFramePr>
          <p:cNvPr id="243737" name="Object 25"/>
          <p:cNvGraphicFramePr>
            <a:graphicFrameLocks noChangeAspect="1"/>
          </p:cNvGraphicFramePr>
          <p:nvPr>
            <p:extLst/>
          </p:nvPr>
        </p:nvGraphicFramePr>
        <p:xfrm>
          <a:off x="571472" y="4214818"/>
          <a:ext cx="2336800" cy="495300"/>
        </p:xfrm>
        <a:graphic>
          <a:graphicData uri="http://schemas.openxmlformats.org/presentationml/2006/ole">
            <p:oleObj spid="_x0000_s37946" name="Equation" r:id="rId11" imgW="2336800" imgH="495300" progId="Equation.DSMT4">
              <p:embed/>
            </p:oleObj>
          </a:graphicData>
        </a:graphic>
      </p:graphicFrame>
      <p:sp>
        <p:nvSpPr>
          <p:cNvPr id="24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038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四、向量到子空间的距离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6072198" y="5000636"/>
          <a:ext cx="198438" cy="307976"/>
        </p:xfrm>
        <a:graphic>
          <a:graphicData uri="http://schemas.openxmlformats.org/presentationml/2006/ole">
            <p:oleObj spid="_x0000_s37947" name="Equation" r:id="rId12" imgW="126780" imgH="164814" progId="Equation.DSMT4">
              <p:embed/>
            </p:oleObj>
          </a:graphicData>
        </a:graphic>
      </p:graphicFrame>
      <p:graphicFrame>
        <p:nvGraphicFramePr>
          <p:cNvPr id="36894" name="Object 30"/>
          <p:cNvGraphicFramePr>
            <a:graphicFrameLocks noChangeAspect="1"/>
          </p:cNvGraphicFramePr>
          <p:nvPr/>
        </p:nvGraphicFramePr>
        <p:xfrm>
          <a:off x="6053138" y="3894138"/>
          <a:ext cx="238125" cy="379412"/>
        </p:xfrm>
        <a:graphic>
          <a:graphicData uri="http://schemas.openxmlformats.org/presentationml/2006/ole">
            <p:oleObj spid="_x0000_s37948" name="Equation" r:id="rId13" imgW="152268" imgH="203024" progId="Equation.DSMT4">
              <p:embed/>
            </p:oleObj>
          </a:graphicData>
        </a:graphic>
      </p:graphicFrame>
      <p:graphicFrame>
        <p:nvGraphicFramePr>
          <p:cNvPr id="36895" name="Object 31"/>
          <p:cNvGraphicFramePr>
            <a:graphicFrameLocks noChangeAspect="1"/>
          </p:cNvGraphicFramePr>
          <p:nvPr/>
        </p:nvGraphicFramePr>
        <p:xfrm>
          <a:off x="5010150" y="4987925"/>
          <a:ext cx="217488" cy="333375"/>
        </p:xfrm>
        <a:graphic>
          <a:graphicData uri="http://schemas.openxmlformats.org/presentationml/2006/ole">
            <p:oleObj spid="_x0000_s37949" name="Equation" r:id="rId14" imgW="139579" imgH="177646" progId="Equation.DSMT4">
              <p:embed/>
            </p:oleObj>
          </a:graphicData>
        </a:graphic>
      </p:graphicFrame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285720" y="928670"/>
            <a:ext cx="10795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定理</a:t>
            </a:r>
            <a:endParaRPr kumimoji="1" lang="zh-CN" altLang="en-US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8560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314" name="Object 10"/>
          <p:cNvGraphicFramePr>
            <a:graphicFrameLocks noChangeAspect="1"/>
          </p:cNvGraphicFramePr>
          <p:nvPr>
            <p:extLst/>
          </p:nvPr>
        </p:nvGraphicFramePr>
        <p:xfrm>
          <a:off x="1868459" y="1216009"/>
          <a:ext cx="3848100" cy="495300"/>
        </p:xfrm>
        <a:graphic>
          <a:graphicData uri="http://schemas.openxmlformats.org/presentationml/2006/ole">
            <p:oleObj spid="_x0000_s38969" name="Equation" r:id="rId3" imgW="3848100" imgH="495300" progId="Equation.DSMT4">
              <p:embed/>
            </p:oleObj>
          </a:graphicData>
        </a:graphic>
      </p:graphicFrame>
      <p:grpSp>
        <p:nvGrpSpPr>
          <p:cNvPr id="226328" name="Group 24"/>
          <p:cNvGrpSpPr>
            <a:grpSpLocks/>
          </p:cNvGrpSpPr>
          <p:nvPr/>
        </p:nvGrpSpPr>
        <p:grpSpPr bwMode="auto">
          <a:xfrm>
            <a:off x="571471" y="1935147"/>
            <a:ext cx="4608513" cy="519112"/>
            <a:chOff x="657" y="709"/>
            <a:chExt cx="2903" cy="327"/>
          </a:xfrm>
        </p:grpSpPr>
        <p:sp>
          <p:nvSpPr>
            <p:cNvPr id="226312" name="Rectangle 8"/>
            <p:cNvSpPr>
              <a:spLocks noChangeArrowheads="1"/>
            </p:cNvSpPr>
            <p:nvPr/>
          </p:nvSpPr>
          <p:spPr bwMode="auto">
            <a:xfrm>
              <a:off x="657" y="709"/>
              <a:ext cx="29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/>
                <a:t>因   是子空间，</a:t>
              </a:r>
            </a:p>
          </p:txBody>
        </p:sp>
        <p:graphicFrame>
          <p:nvGraphicFramePr>
            <p:cNvPr id="226315" name="Object 11"/>
            <p:cNvGraphicFramePr>
              <a:graphicFrameLocks noChangeAspect="1"/>
            </p:cNvGraphicFramePr>
            <p:nvPr/>
          </p:nvGraphicFramePr>
          <p:xfrm>
            <a:off x="975" y="799"/>
            <a:ext cx="240" cy="192"/>
          </p:xfrm>
          <a:graphic>
            <a:graphicData uri="http://schemas.openxmlformats.org/presentationml/2006/ole">
              <p:oleObj spid="_x0000_s38970" name="Equation" r:id="rId4" imgW="380835" imgH="304668" progId="Equation.DSMT4">
                <p:embed/>
              </p:oleObj>
            </a:graphicData>
          </a:graphic>
        </p:graphicFrame>
      </p:grpSp>
      <p:graphicFrame>
        <p:nvGraphicFramePr>
          <p:cNvPr id="226317" name="Object 13"/>
          <p:cNvGraphicFramePr>
            <a:graphicFrameLocks noChangeAspect="1"/>
          </p:cNvGraphicFramePr>
          <p:nvPr>
            <p:extLst/>
          </p:nvPr>
        </p:nvGraphicFramePr>
        <p:xfrm>
          <a:off x="3451196" y="2079609"/>
          <a:ext cx="2095500" cy="381000"/>
        </p:xfrm>
        <a:graphic>
          <a:graphicData uri="http://schemas.openxmlformats.org/presentationml/2006/ole">
            <p:oleObj spid="_x0000_s38971" name="Equation" r:id="rId5" imgW="2095500" imgH="381000" progId="Equation.DSMT4">
              <p:embed/>
            </p:oleObj>
          </a:graphicData>
        </a:graphic>
      </p:graphicFrame>
      <p:grpSp>
        <p:nvGrpSpPr>
          <p:cNvPr id="226327" name="Group 23"/>
          <p:cNvGrpSpPr>
            <a:grpSpLocks/>
          </p:cNvGrpSpPr>
          <p:nvPr/>
        </p:nvGrpSpPr>
        <p:grpSpPr bwMode="auto">
          <a:xfrm>
            <a:off x="715934" y="2655872"/>
            <a:ext cx="2808287" cy="519112"/>
            <a:chOff x="748" y="1189"/>
            <a:chExt cx="1769" cy="327"/>
          </a:xfrm>
        </p:grpSpPr>
        <p:sp>
          <p:nvSpPr>
            <p:cNvPr id="226316" name="Rectangle 12"/>
            <p:cNvSpPr>
              <a:spLocks noChangeArrowheads="1"/>
            </p:cNvSpPr>
            <p:nvPr/>
          </p:nvSpPr>
          <p:spPr bwMode="auto">
            <a:xfrm>
              <a:off x="748" y="1189"/>
              <a:ext cx="17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b="1"/>
                <a:t>则</a:t>
              </a:r>
            </a:p>
          </p:txBody>
        </p:sp>
        <p:graphicFrame>
          <p:nvGraphicFramePr>
            <p:cNvPr id="226318" name="Object 14"/>
            <p:cNvGraphicFramePr>
              <a:graphicFrameLocks noChangeAspect="1"/>
            </p:cNvGraphicFramePr>
            <p:nvPr/>
          </p:nvGraphicFramePr>
          <p:xfrm>
            <a:off x="1152" y="1253"/>
            <a:ext cx="1008" cy="240"/>
          </p:xfrm>
          <a:graphic>
            <a:graphicData uri="http://schemas.openxmlformats.org/presentationml/2006/ole">
              <p:oleObj spid="_x0000_s38972" name="Equation" r:id="rId6" imgW="1600200" imgH="381000" progId="Equation.DSMT4">
                <p:embed/>
              </p:oleObj>
            </a:graphicData>
          </a:graphic>
        </p:graphicFrame>
      </p:grpSp>
      <p:sp>
        <p:nvSpPr>
          <p:cNvPr id="226313" name="Rectangle 9"/>
          <p:cNvSpPr>
            <a:spLocks noChangeArrowheads="1"/>
          </p:cNvSpPr>
          <p:nvPr/>
        </p:nvSpPr>
        <p:spPr bwMode="auto">
          <a:xfrm>
            <a:off x="571472" y="3357562"/>
            <a:ext cx="4824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b="1" dirty="0"/>
              <a:t>由勾股定理</a:t>
            </a:r>
          </a:p>
        </p:txBody>
      </p:sp>
      <p:graphicFrame>
        <p:nvGraphicFramePr>
          <p:cNvPr id="226320" name="Object 16"/>
          <p:cNvGraphicFramePr>
            <a:graphicFrameLocks noChangeAspect="1"/>
          </p:cNvGraphicFramePr>
          <p:nvPr>
            <p:extLst/>
          </p:nvPr>
        </p:nvGraphicFramePr>
        <p:xfrm>
          <a:off x="1650971" y="4095734"/>
          <a:ext cx="4000500" cy="571500"/>
        </p:xfrm>
        <a:graphic>
          <a:graphicData uri="http://schemas.openxmlformats.org/presentationml/2006/ole">
            <p:oleObj spid="_x0000_s38973" name="Equation" r:id="rId7" imgW="4000500" imgH="571500" progId="Equation.DSMT4">
              <p:embed/>
            </p:oleObj>
          </a:graphicData>
        </a:graphic>
      </p:graphicFrame>
      <p:sp>
        <p:nvSpPr>
          <p:cNvPr id="226324" name="Rectangle 20"/>
          <p:cNvSpPr>
            <a:spLocks noChangeArrowheads="1"/>
          </p:cNvSpPr>
          <p:nvPr/>
        </p:nvSpPr>
        <p:spPr bwMode="auto">
          <a:xfrm>
            <a:off x="500034" y="1142984"/>
            <a:ext cx="107157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证明</a:t>
            </a:r>
            <a:endParaRPr kumimoji="1" lang="zh-CN" altLang="en-US" b="1" dirty="0"/>
          </a:p>
        </p:txBody>
      </p:sp>
      <p:grpSp>
        <p:nvGrpSpPr>
          <p:cNvPr id="226326" name="Group 22"/>
          <p:cNvGrpSpPr>
            <a:grpSpLocks/>
          </p:cNvGrpSpPr>
          <p:nvPr/>
        </p:nvGrpSpPr>
        <p:grpSpPr bwMode="auto">
          <a:xfrm>
            <a:off x="3379759" y="2655872"/>
            <a:ext cx="2646362" cy="519112"/>
            <a:chOff x="2517" y="1253"/>
            <a:chExt cx="1667" cy="327"/>
          </a:xfrm>
        </p:grpSpPr>
        <p:graphicFrame>
          <p:nvGraphicFramePr>
            <p:cNvPr id="226319" name="Object 15"/>
            <p:cNvGraphicFramePr>
              <a:graphicFrameLocks noChangeAspect="1"/>
            </p:cNvGraphicFramePr>
            <p:nvPr/>
          </p:nvGraphicFramePr>
          <p:xfrm>
            <a:off x="2880" y="1298"/>
            <a:ext cx="1304" cy="240"/>
          </p:xfrm>
          <a:graphic>
            <a:graphicData uri="http://schemas.openxmlformats.org/presentationml/2006/ole">
              <p:oleObj spid="_x0000_s38974" name="Equation" r:id="rId8" imgW="2070100" imgH="381000" progId="Equation.DSMT4">
                <p:embed/>
              </p:oleObj>
            </a:graphicData>
          </a:graphic>
        </p:graphicFrame>
        <p:sp>
          <p:nvSpPr>
            <p:cNvPr id="226325" name="Rectangle 21"/>
            <p:cNvSpPr>
              <a:spLocks noChangeArrowheads="1"/>
            </p:cNvSpPr>
            <p:nvPr/>
          </p:nvSpPr>
          <p:spPr bwMode="auto">
            <a:xfrm>
              <a:off x="2517" y="1253"/>
              <a:ext cx="14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b="1"/>
                <a:t>故</a:t>
              </a:r>
            </a:p>
          </p:txBody>
        </p:sp>
      </p:grpSp>
      <p:grpSp>
        <p:nvGrpSpPr>
          <p:cNvPr id="226330" name="Group 26"/>
          <p:cNvGrpSpPr>
            <a:grpSpLocks/>
          </p:cNvGrpSpPr>
          <p:nvPr/>
        </p:nvGrpSpPr>
        <p:grpSpPr bwMode="auto">
          <a:xfrm>
            <a:off x="714348" y="4857760"/>
            <a:ext cx="3816350" cy="523875"/>
            <a:chOff x="1020" y="2369"/>
            <a:chExt cx="2404" cy="330"/>
          </a:xfrm>
        </p:grpSpPr>
        <p:sp>
          <p:nvSpPr>
            <p:cNvPr id="226321" name="Rectangle 17"/>
            <p:cNvSpPr>
              <a:spLocks noChangeArrowheads="1"/>
            </p:cNvSpPr>
            <p:nvPr/>
          </p:nvSpPr>
          <p:spPr bwMode="auto">
            <a:xfrm>
              <a:off x="1020" y="2369"/>
              <a:ext cx="24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b="1" dirty="0"/>
                <a:t>所以</a:t>
              </a:r>
            </a:p>
          </p:txBody>
        </p:sp>
        <p:graphicFrame>
          <p:nvGraphicFramePr>
            <p:cNvPr id="226329" name="Object 25"/>
            <p:cNvGraphicFramePr>
              <a:graphicFrameLocks noChangeAspect="1"/>
            </p:cNvGraphicFramePr>
            <p:nvPr/>
          </p:nvGraphicFramePr>
          <p:xfrm>
            <a:off x="1655" y="2387"/>
            <a:ext cx="1472" cy="312"/>
          </p:xfrm>
          <a:graphic>
            <a:graphicData uri="http://schemas.openxmlformats.org/presentationml/2006/ole">
              <p:oleObj spid="_x0000_s38975" name="Equation" r:id="rId9" imgW="2336800" imgH="495300" progId="Equation.DSMT4">
                <p:embed/>
              </p:oleObj>
            </a:graphicData>
          </a:graphic>
        </p:graphicFrame>
      </p:grpSp>
      <p:sp>
        <p:nvSpPr>
          <p:cNvPr id="20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038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四、向量到子空间的距离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grpSp>
        <p:nvGrpSpPr>
          <p:cNvPr id="22" name="Group 8"/>
          <p:cNvGrpSpPr>
            <a:grpSpLocks/>
          </p:cNvGrpSpPr>
          <p:nvPr/>
        </p:nvGrpSpPr>
        <p:grpSpPr bwMode="auto">
          <a:xfrm>
            <a:off x="6500826" y="1928802"/>
            <a:ext cx="2303462" cy="1079500"/>
            <a:chOff x="839" y="3158"/>
            <a:chExt cx="1451" cy="680"/>
          </a:xfrm>
        </p:grpSpPr>
        <p:sp>
          <p:nvSpPr>
            <p:cNvPr id="23" name="AutoShape 9"/>
            <p:cNvSpPr>
              <a:spLocks noChangeArrowheads="1"/>
            </p:cNvSpPr>
            <p:nvPr/>
          </p:nvSpPr>
          <p:spPr bwMode="auto">
            <a:xfrm>
              <a:off x="839" y="3430"/>
              <a:ext cx="1451" cy="408"/>
            </a:xfrm>
            <a:prstGeom prst="parallelogram">
              <a:avLst>
                <a:gd name="adj" fmla="val 8890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1292" y="3612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1791" y="3158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V="1">
              <a:off x="1292" y="3158"/>
              <a:ext cx="499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7" name="Object 13"/>
            <p:cNvGraphicFramePr>
              <a:graphicFrameLocks noChangeAspect="1"/>
            </p:cNvGraphicFramePr>
            <p:nvPr/>
          </p:nvGraphicFramePr>
          <p:xfrm>
            <a:off x="1292" y="3249"/>
            <a:ext cx="318" cy="143"/>
          </p:xfrm>
          <a:graphic>
            <a:graphicData uri="http://schemas.openxmlformats.org/presentationml/2006/ole">
              <p:oleObj spid="_x0000_s38976" name="Equation" r:id="rId10" imgW="850531" imgH="380835" progId="Equation.DSMT4">
                <p:embed/>
              </p:oleObj>
            </a:graphicData>
          </a:graphic>
        </p:graphicFrame>
        <p:graphicFrame>
          <p:nvGraphicFramePr>
            <p:cNvPr id="28" name="Object 14"/>
            <p:cNvGraphicFramePr>
              <a:graphicFrameLocks noChangeAspect="1"/>
            </p:cNvGraphicFramePr>
            <p:nvPr/>
          </p:nvGraphicFramePr>
          <p:xfrm>
            <a:off x="1791" y="3242"/>
            <a:ext cx="317" cy="143"/>
          </p:xfrm>
          <a:graphic>
            <a:graphicData uri="http://schemas.openxmlformats.org/presentationml/2006/ole">
              <p:oleObj spid="_x0000_s38977" name="Equation" r:id="rId11" imgW="838200" imgH="381000" progId="Equation.DSMT4">
                <p:embed/>
              </p:oleObj>
            </a:graphicData>
          </a:graphic>
        </p:graphicFrame>
        <p:graphicFrame>
          <p:nvGraphicFramePr>
            <p:cNvPr id="29" name="Object 15"/>
            <p:cNvGraphicFramePr>
              <a:graphicFrameLocks noChangeAspect="1"/>
            </p:cNvGraphicFramePr>
            <p:nvPr/>
          </p:nvGraphicFramePr>
          <p:xfrm>
            <a:off x="1338" y="3620"/>
            <a:ext cx="317" cy="151"/>
          </p:xfrm>
          <a:graphic>
            <a:graphicData uri="http://schemas.openxmlformats.org/presentationml/2006/ole">
              <p:oleObj spid="_x0000_s38978" name="Equation" r:id="rId12" imgW="799753" imgH="380835" progId="Equation.DSMT4">
                <p:embed/>
              </p:oleObj>
            </a:graphicData>
          </a:graphic>
        </p:graphicFrame>
      </p:grp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8016566" y="2600325"/>
          <a:ext cx="198438" cy="307976"/>
        </p:xfrm>
        <a:graphic>
          <a:graphicData uri="http://schemas.openxmlformats.org/presentationml/2006/ole">
            <p:oleObj spid="_x0000_s38979" name="Equation" r:id="rId13" imgW="126780" imgH="164814" progId="Equation.DSMT4">
              <p:embed/>
            </p:oleObj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/>
        </p:nvGraphicFramePr>
        <p:xfrm>
          <a:off x="7997506" y="1493827"/>
          <a:ext cx="238125" cy="379412"/>
        </p:xfrm>
        <a:graphic>
          <a:graphicData uri="http://schemas.openxmlformats.org/presentationml/2006/ole">
            <p:oleObj spid="_x0000_s38980" name="Equation" r:id="rId14" imgW="152268" imgH="203024" progId="Equation.DSMT4">
              <p:embed/>
            </p:oleObj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6954518" y="2587614"/>
          <a:ext cx="217488" cy="333375"/>
        </p:xfrm>
        <a:graphic>
          <a:graphicData uri="http://schemas.openxmlformats.org/presentationml/2006/ole">
            <p:oleObj spid="_x0000_s38981" name="Equation" r:id="rId15" imgW="139579" imgH="177646" progId="Equation.DSMT4">
              <p:embed/>
            </p:oleObj>
          </a:graphicData>
        </a:graphic>
      </p:graphicFrame>
      <p:sp>
        <p:nvSpPr>
          <p:cNvPr id="33" name="Rectangle 20"/>
          <p:cNvSpPr>
            <a:spLocks noChangeArrowheads="1"/>
          </p:cNvSpPr>
          <p:nvPr/>
        </p:nvSpPr>
        <p:spPr bwMode="auto">
          <a:xfrm>
            <a:off x="6500826" y="4857760"/>
            <a:ext cx="107157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证毕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2744008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6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3" grpId="0"/>
      <p:bldP spid="226324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标注 14"/>
          <p:cNvSpPr/>
          <p:nvPr/>
        </p:nvSpPr>
        <p:spPr>
          <a:xfrm>
            <a:off x="3929058" y="5286388"/>
            <a:ext cx="4286280" cy="714380"/>
          </a:xfrm>
          <a:prstGeom prst="wedgeRectCallout">
            <a:avLst>
              <a:gd name="adj1" fmla="val -40837"/>
              <a:gd name="adj2" fmla="val -1153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用距离表示：</a:t>
            </a:r>
            <a:endParaRPr lang="zh-CN" altLang="en-US" dirty="0"/>
          </a:p>
        </p:txBody>
      </p:sp>
      <p:sp>
        <p:nvSpPr>
          <p:cNvPr id="244741" name="Rectangle 5"/>
          <p:cNvSpPr>
            <a:spLocks noChangeArrowheads="1"/>
          </p:cNvSpPr>
          <p:nvPr/>
        </p:nvSpPr>
        <p:spPr bwMode="auto">
          <a:xfrm>
            <a:off x="571472" y="1000108"/>
            <a:ext cx="1958962" cy="579437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tabLst>
                <a:tab pos="638175" algn="l"/>
              </a:tabLst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问题提出</a:t>
            </a:r>
            <a:endParaRPr kumimoji="1" lang="en-US" altLang="zh-CN" sz="32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4742" name="Rectangle 6"/>
          <p:cNvSpPr>
            <a:spLocks noChangeArrowheads="1"/>
          </p:cNvSpPr>
          <p:nvPr/>
        </p:nvSpPr>
        <p:spPr bwMode="auto">
          <a:xfrm>
            <a:off x="642910" y="1714488"/>
            <a:ext cx="5370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b="1" dirty="0"/>
              <a:t>实系数线性方程组</a:t>
            </a:r>
          </a:p>
        </p:txBody>
      </p:sp>
      <p:graphicFrame>
        <p:nvGraphicFramePr>
          <p:cNvPr id="244749" name="Object 13"/>
          <p:cNvGraphicFramePr>
            <a:graphicFrameLocks noChangeAspect="1"/>
          </p:cNvGraphicFramePr>
          <p:nvPr/>
        </p:nvGraphicFramePr>
        <p:xfrm>
          <a:off x="768350" y="2381250"/>
          <a:ext cx="6515100" cy="647700"/>
        </p:xfrm>
        <a:graphic>
          <a:graphicData uri="http://schemas.openxmlformats.org/presentationml/2006/ole">
            <p:oleObj spid="_x0000_s39954" name="Equation" r:id="rId3" imgW="6515100" imgH="647700" progId="Equation.DSMT4">
              <p:embed/>
            </p:oleObj>
          </a:graphicData>
        </a:graphic>
      </p:graphicFrame>
      <p:sp>
        <p:nvSpPr>
          <p:cNvPr id="244750" name="Rectangle 14"/>
          <p:cNvSpPr>
            <a:spLocks noChangeArrowheads="1"/>
          </p:cNvSpPr>
          <p:nvPr/>
        </p:nvSpPr>
        <p:spPr bwMode="auto">
          <a:xfrm>
            <a:off x="7451725" y="2492375"/>
            <a:ext cx="1439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b="1">
                <a:latin typeface="Times New Roman" pitchFamily="18" charset="0"/>
              </a:rPr>
              <a:t>（</a:t>
            </a:r>
            <a:r>
              <a:rPr kumimoji="1" lang="en-US" altLang="zh-CN" b="1">
                <a:latin typeface="Times New Roman" pitchFamily="18" charset="0"/>
              </a:rPr>
              <a:t>1</a:t>
            </a:r>
            <a:r>
              <a:rPr kumimoji="1" lang="zh-CN" altLang="en-US" b="1">
                <a:latin typeface="Times New Roman" pitchFamily="18" charset="0"/>
              </a:rPr>
              <a:t>）</a:t>
            </a:r>
            <a:r>
              <a:rPr kumimoji="1" lang="zh-CN" altLang="en-US">
                <a:latin typeface="Times New Roman" pitchFamily="18" charset="0"/>
              </a:rPr>
              <a:t> </a:t>
            </a:r>
          </a:p>
        </p:txBody>
      </p:sp>
      <p:grpSp>
        <p:nvGrpSpPr>
          <p:cNvPr id="244757" name="Group 21"/>
          <p:cNvGrpSpPr>
            <a:grpSpLocks/>
          </p:cNvGrpSpPr>
          <p:nvPr/>
        </p:nvGrpSpPr>
        <p:grpSpPr bwMode="auto">
          <a:xfrm>
            <a:off x="2627313" y="3395665"/>
            <a:ext cx="4445000" cy="584201"/>
            <a:chOff x="1519" y="2230"/>
            <a:chExt cx="2800" cy="368"/>
          </a:xfrm>
        </p:grpSpPr>
        <p:sp>
          <p:nvSpPr>
            <p:cNvPr id="244751" name="Rectangle 15"/>
            <p:cNvSpPr>
              <a:spLocks noChangeArrowheads="1"/>
            </p:cNvSpPr>
            <p:nvPr/>
          </p:nvSpPr>
          <p:spPr bwMode="auto">
            <a:xfrm>
              <a:off x="1519" y="2230"/>
              <a:ext cx="280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kumimoji="1" lang="zh-CN" altLang="en-US" b="1" dirty="0"/>
                <a:t>即</a:t>
              </a:r>
              <a:r>
                <a:rPr kumimoji="1" lang="zh-CN" altLang="en-US" b="1" dirty="0" smtClean="0"/>
                <a:t>任意                 都使</a:t>
              </a:r>
              <a:r>
                <a:rPr kumimoji="1" lang="zh-CN" altLang="en-US" dirty="0" smtClean="0"/>
                <a:t>  </a:t>
              </a:r>
              <a:endParaRPr kumimoji="1" lang="zh-CN" altLang="en-US" dirty="0"/>
            </a:p>
          </p:txBody>
        </p:sp>
        <p:graphicFrame>
          <p:nvGraphicFramePr>
            <p:cNvPr id="244752" name="Object 16"/>
            <p:cNvGraphicFramePr>
              <a:graphicFrameLocks noChangeAspect="1"/>
            </p:cNvGraphicFramePr>
            <p:nvPr>
              <p:extLst/>
            </p:nvPr>
          </p:nvGraphicFramePr>
          <p:xfrm>
            <a:off x="2397" y="2294"/>
            <a:ext cx="1112" cy="272"/>
          </p:xfrm>
          <a:graphic>
            <a:graphicData uri="http://schemas.openxmlformats.org/presentationml/2006/ole">
              <p:oleObj spid="_x0000_s39955" name="Equation" r:id="rId4" imgW="1765300" imgH="431800" progId="Equation.DSMT4">
                <p:embed/>
              </p:oleObj>
            </a:graphicData>
          </a:graphic>
        </p:graphicFrame>
      </p:grpSp>
      <p:graphicFrame>
        <p:nvGraphicFramePr>
          <p:cNvPr id="244753" name="Object 17"/>
          <p:cNvGraphicFramePr>
            <a:graphicFrameLocks noChangeAspect="1"/>
          </p:cNvGraphicFramePr>
          <p:nvPr/>
        </p:nvGraphicFramePr>
        <p:xfrm>
          <a:off x="1476375" y="4076700"/>
          <a:ext cx="5029200" cy="952500"/>
        </p:xfrm>
        <a:graphic>
          <a:graphicData uri="http://schemas.openxmlformats.org/presentationml/2006/ole">
            <p:oleObj spid="_x0000_s39956" name="Equation" r:id="rId5" imgW="5029200" imgH="952500" progId="Equation.DSMT4">
              <p:embed/>
            </p:oleObj>
          </a:graphicData>
        </a:graphic>
      </p:graphicFrame>
      <p:sp>
        <p:nvSpPr>
          <p:cNvPr id="244754" name="Rectangle 18"/>
          <p:cNvSpPr>
            <a:spLocks noChangeArrowheads="1"/>
          </p:cNvSpPr>
          <p:nvPr/>
        </p:nvSpPr>
        <p:spPr bwMode="auto">
          <a:xfrm>
            <a:off x="7380288" y="4437063"/>
            <a:ext cx="1165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b="1">
                <a:latin typeface="Times New Roman" pitchFamily="18" charset="0"/>
              </a:rPr>
              <a:t>（</a:t>
            </a:r>
            <a:r>
              <a:rPr kumimoji="1" lang="en-US" altLang="zh-CN" b="1">
                <a:latin typeface="Times New Roman" pitchFamily="18" charset="0"/>
              </a:rPr>
              <a:t>2</a:t>
            </a:r>
            <a:r>
              <a:rPr kumimoji="1" lang="zh-CN" altLang="en-US" b="1">
                <a:latin typeface="Times New Roman" pitchFamily="18" charset="0"/>
              </a:rPr>
              <a:t>）</a:t>
            </a:r>
            <a:r>
              <a:rPr kumimoji="1" lang="zh-CN" altLang="en-US">
                <a:latin typeface="Times New Roman" pitchFamily="18" charset="0"/>
              </a:rPr>
              <a:t> </a:t>
            </a:r>
          </a:p>
        </p:txBody>
      </p:sp>
      <p:sp>
        <p:nvSpPr>
          <p:cNvPr id="244755" name="Rectangle 19"/>
          <p:cNvSpPr>
            <a:spLocks noChangeArrowheads="1"/>
          </p:cNvSpPr>
          <p:nvPr/>
        </p:nvSpPr>
        <p:spPr bwMode="auto">
          <a:xfrm>
            <a:off x="755650" y="5229225"/>
            <a:ext cx="4537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b="1"/>
              <a:t>不等于零．</a:t>
            </a:r>
          </a:p>
        </p:txBody>
      </p:sp>
      <p:sp>
        <p:nvSpPr>
          <p:cNvPr id="244756" name="Rectangle 20"/>
          <p:cNvSpPr>
            <a:spLocks noChangeArrowheads="1"/>
          </p:cNvSpPr>
          <p:nvPr/>
        </p:nvSpPr>
        <p:spPr bwMode="auto">
          <a:xfrm>
            <a:off x="755650" y="3357563"/>
            <a:ext cx="4872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b="1"/>
              <a:t>可能无解，</a:t>
            </a:r>
          </a:p>
        </p:txBody>
      </p:sp>
      <p:sp>
        <p:nvSpPr>
          <p:cNvPr id="14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038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五、最小二乘法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graphicFrame>
        <p:nvGraphicFramePr>
          <p:cNvPr id="38923" name="Object 11"/>
          <p:cNvGraphicFramePr>
            <a:graphicFrameLocks noChangeAspect="1"/>
          </p:cNvGraphicFramePr>
          <p:nvPr/>
        </p:nvGraphicFramePr>
        <p:xfrm>
          <a:off x="6429388" y="5429264"/>
          <a:ext cx="1549400" cy="469900"/>
        </p:xfrm>
        <a:graphic>
          <a:graphicData uri="http://schemas.openxmlformats.org/presentationml/2006/ole">
            <p:oleObj spid="_x0000_s39957" name="Equation" r:id="rId6" imgW="1549400" imgH="4699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359304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4741" grpId="0" animBg="1"/>
      <p:bldP spid="244742" grpId="0"/>
      <p:bldP spid="244750" grpId="0"/>
      <p:bldP spid="244754" grpId="0"/>
      <p:bldP spid="244755" grpId="0"/>
      <p:bldP spid="2447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350" name="Group 22"/>
          <p:cNvGrpSpPr>
            <a:grpSpLocks/>
          </p:cNvGrpSpPr>
          <p:nvPr/>
        </p:nvGrpSpPr>
        <p:grpSpPr bwMode="auto">
          <a:xfrm>
            <a:off x="342933" y="1726629"/>
            <a:ext cx="7561262" cy="623888"/>
            <a:chOff x="485" y="461"/>
            <a:chExt cx="4763" cy="393"/>
          </a:xfrm>
        </p:grpSpPr>
        <p:sp>
          <p:nvSpPr>
            <p:cNvPr id="227338" name="Rectangle 10"/>
            <p:cNvSpPr>
              <a:spLocks noChangeArrowheads="1"/>
            </p:cNvSpPr>
            <p:nvPr/>
          </p:nvSpPr>
          <p:spPr bwMode="auto">
            <a:xfrm>
              <a:off x="485" y="461"/>
              <a:ext cx="476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 dirty="0"/>
                <a:t>设法</a:t>
              </a:r>
              <a:r>
                <a:rPr kumimoji="1" lang="zh-CN" altLang="en-US" b="1" dirty="0" smtClean="0"/>
                <a:t>找                            使</a:t>
              </a:r>
              <a:r>
                <a:rPr kumimoji="1" lang="zh-CN" altLang="en-US" b="1" dirty="0" smtClean="0">
                  <a:latin typeface="Times New Roman" pitchFamily="18" charset="0"/>
                </a:rPr>
                <a:t>                 </a:t>
              </a:r>
              <a:r>
                <a:rPr kumimoji="1" lang="zh-CN" altLang="en-US" b="1" dirty="0" smtClean="0"/>
                <a:t>最小</a:t>
              </a:r>
              <a:r>
                <a:rPr kumimoji="1" lang="en-US" altLang="zh-CN" b="1" dirty="0">
                  <a:latin typeface="宋体" pitchFamily="2" charset="-122"/>
                </a:rPr>
                <a:t>,</a:t>
              </a:r>
              <a:r>
                <a:rPr kumimoji="1" lang="en-US" altLang="zh-CN" dirty="0"/>
                <a:t>  </a:t>
              </a:r>
            </a:p>
          </p:txBody>
        </p:sp>
        <p:graphicFrame>
          <p:nvGraphicFramePr>
            <p:cNvPr id="227339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1384" y="510"/>
            <a:ext cx="1848" cy="344"/>
          </p:xfrm>
          <a:graphic>
            <a:graphicData uri="http://schemas.openxmlformats.org/presentationml/2006/ole">
              <p:oleObj spid="_x0000_s40974" name="Equation" r:id="rId3" imgW="2933700" imgH="546100" progId="Equation.DSMT4">
                <p:embed/>
              </p:oleObj>
            </a:graphicData>
          </a:graphic>
        </p:graphicFrame>
      </p:grpSp>
      <p:grpSp>
        <p:nvGrpSpPr>
          <p:cNvPr id="227351" name="Group 23"/>
          <p:cNvGrpSpPr>
            <a:grpSpLocks/>
          </p:cNvGrpSpPr>
          <p:nvPr/>
        </p:nvGrpSpPr>
        <p:grpSpPr bwMode="auto">
          <a:xfrm>
            <a:off x="328645" y="2518790"/>
            <a:ext cx="8601076" cy="593724"/>
            <a:chOff x="579" y="960"/>
            <a:chExt cx="5418" cy="374"/>
          </a:xfrm>
        </p:grpSpPr>
        <p:sp>
          <p:nvSpPr>
            <p:cNvPr id="227340" name="Rectangle 12"/>
            <p:cNvSpPr>
              <a:spLocks noChangeArrowheads="1"/>
            </p:cNvSpPr>
            <p:nvPr/>
          </p:nvSpPr>
          <p:spPr bwMode="auto">
            <a:xfrm>
              <a:off x="579" y="960"/>
              <a:ext cx="541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kumimoji="1" lang="zh-CN" altLang="en-US" b="1" dirty="0"/>
                <a:t>这样</a:t>
              </a:r>
              <a:r>
                <a:rPr kumimoji="1" lang="zh-CN" altLang="en-US" b="1" dirty="0" smtClean="0"/>
                <a:t>的                 </a:t>
              </a:r>
              <a:r>
                <a:rPr kumimoji="1" lang="zh-CN" altLang="en-US" b="1" dirty="0"/>
                <a:t>为方程组</a:t>
              </a:r>
              <a:r>
                <a:rPr kumimoji="1" lang="zh-CN" altLang="en-US" b="1" dirty="0">
                  <a:latin typeface="Times New Roman" pitchFamily="18" charset="0"/>
                </a:rPr>
                <a:t>（</a:t>
              </a:r>
              <a:r>
                <a:rPr kumimoji="1" lang="en-US" altLang="zh-CN" b="1" dirty="0">
                  <a:latin typeface="Times New Roman" pitchFamily="18" charset="0"/>
                </a:rPr>
                <a:t>1</a:t>
              </a:r>
              <a:r>
                <a:rPr kumimoji="1" lang="zh-CN" altLang="en-US" b="1" dirty="0">
                  <a:latin typeface="Times New Roman" pitchFamily="18" charset="0"/>
                </a:rPr>
                <a:t>）</a:t>
              </a:r>
              <a:r>
                <a:rPr kumimoji="1" lang="zh-CN" altLang="en-US" b="1" dirty="0"/>
                <a:t>的</a:t>
              </a:r>
              <a:r>
                <a:rPr kumimoji="1" lang="zh-CN" altLang="en-US" dirty="0">
                  <a:solidFill>
                    <a:srgbClr val="0000FF"/>
                  </a:solidFill>
                  <a:ea typeface="黑体" pitchFamily="2" charset="-122"/>
                </a:rPr>
                <a:t>最小二乘解</a:t>
              </a:r>
              <a:r>
                <a:rPr kumimoji="1" lang="zh-CN" altLang="en-US" b="1" dirty="0"/>
                <a:t>，</a:t>
              </a:r>
              <a:r>
                <a:rPr kumimoji="1" lang="zh-CN" altLang="en-US" dirty="0"/>
                <a:t> </a:t>
              </a:r>
            </a:p>
          </p:txBody>
        </p:sp>
        <p:graphicFrame>
          <p:nvGraphicFramePr>
            <p:cNvPr id="227341" name="Object 13"/>
            <p:cNvGraphicFramePr>
              <a:graphicFrameLocks noChangeAspect="1"/>
            </p:cNvGraphicFramePr>
            <p:nvPr/>
          </p:nvGraphicFramePr>
          <p:xfrm>
            <a:off x="1460" y="990"/>
            <a:ext cx="1152" cy="344"/>
          </p:xfrm>
          <a:graphic>
            <a:graphicData uri="http://schemas.openxmlformats.org/presentationml/2006/ole">
              <p:oleObj spid="_x0000_s40975" name="Equation" r:id="rId4" imgW="1828800" imgH="546100" progId="Equation.DSMT4">
                <p:embed/>
              </p:oleObj>
            </a:graphicData>
          </a:graphic>
        </p:graphicFrame>
      </p:grpSp>
      <p:sp>
        <p:nvSpPr>
          <p:cNvPr id="227342" name="Rectangle 14"/>
          <p:cNvSpPr>
            <a:spLocks noChangeArrowheads="1"/>
          </p:cNvSpPr>
          <p:nvPr/>
        </p:nvSpPr>
        <p:spPr bwMode="auto">
          <a:xfrm>
            <a:off x="357158" y="3286124"/>
            <a:ext cx="66246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b="1" dirty="0"/>
              <a:t>此问题叫</a:t>
            </a:r>
            <a:r>
              <a:rPr kumimoji="1" lang="zh-CN" altLang="en-US" dirty="0">
                <a:solidFill>
                  <a:srgbClr val="0000FF"/>
                </a:solidFill>
                <a:ea typeface="黑体" pitchFamily="2" charset="-122"/>
              </a:rPr>
              <a:t>最小二乘法问题</a:t>
            </a:r>
            <a:r>
              <a:rPr kumimoji="1" lang="en-US" altLang="zh-CN" b="1" dirty="0"/>
              <a:t>.</a:t>
            </a:r>
          </a:p>
        </p:txBody>
      </p:sp>
      <p:sp>
        <p:nvSpPr>
          <p:cNvPr id="14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038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五、最小二乘法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graphicFrame>
        <p:nvGraphicFramePr>
          <p:cNvPr id="39947" name="Object 11"/>
          <p:cNvGraphicFramePr>
            <a:graphicFrameLocks noChangeAspect="1"/>
          </p:cNvGraphicFramePr>
          <p:nvPr/>
        </p:nvGraphicFramePr>
        <p:xfrm>
          <a:off x="5342766" y="1805197"/>
          <a:ext cx="1549400" cy="469900"/>
        </p:xfrm>
        <a:graphic>
          <a:graphicData uri="http://schemas.openxmlformats.org/presentationml/2006/ole">
            <p:oleObj spid="_x0000_s40976" name="Equation" r:id="rId5" imgW="1549400" imgH="469900" progId="Equation.DSMT4">
              <p:embed/>
            </p:oleObj>
          </a:graphicData>
        </a:graphic>
      </p:graphicFrame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142844" y="1000108"/>
            <a:ext cx="10795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定义</a:t>
            </a:r>
          </a:p>
        </p:txBody>
      </p:sp>
    </p:spTree>
    <p:extLst>
      <p:ext uri="{BB962C8B-B14F-4D97-AF65-F5344CB8AC3E}">
        <p14:creationId xmlns="" xmlns:p14="http://schemas.microsoft.com/office/powerpoint/2010/main" val="40136300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363" name="Object 11"/>
          <p:cNvGraphicFramePr>
            <a:graphicFrameLocks noChangeAspect="1"/>
          </p:cNvGraphicFramePr>
          <p:nvPr>
            <p:extLst/>
          </p:nvPr>
        </p:nvGraphicFramePr>
        <p:xfrm>
          <a:off x="935038" y="2357438"/>
          <a:ext cx="7581900" cy="431800"/>
        </p:xfrm>
        <a:graphic>
          <a:graphicData uri="http://schemas.openxmlformats.org/presentationml/2006/ole">
            <p:oleObj spid="_x0000_s42026" name="Equation" r:id="rId3" imgW="7581900" imgH="431800" progId="Equation.DSMT4">
              <p:embed/>
            </p:oleObj>
          </a:graphicData>
        </a:graphic>
      </p:graphicFrame>
      <p:grpSp>
        <p:nvGrpSpPr>
          <p:cNvPr id="228366" name="Group 14"/>
          <p:cNvGrpSpPr>
            <a:grpSpLocks/>
          </p:cNvGrpSpPr>
          <p:nvPr/>
        </p:nvGrpSpPr>
        <p:grpSpPr bwMode="auto">
          <a:xfrm>
            <a:off x="500034" y="1571612"/>
            <a:ext cx="7993063" cy="584200"/>
            <a:chOff x="476" y="1071"/>
            <a:chExt cx="5035" cy="368"/>
          </a:xfrm>
        </p:grpSpPr>
        <p:sp>
          <p:nvSpPr>
            <p:cNvPr id="228362" name="Rectangle 10"/>
            <p:cNvSpPr>
              <a:spLocks noChangeArrowheads="1"/>
            </p:cNvSpPr>
            <p:nvPr/>
          </p:nvSpPr>
          <p:spPr bwMode="auto">
            <a:xfrm>
              <a:off x="476" y="1071"/>
              <a:ext cx="503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 dirty="0" smtClean="0"/>
                <a:t>设</a:t>
              </a:r>
              <a:r>
                <a:rPr kumimoji="1" lang="zh-CN" altLang="en-US" b="1" dirty="0"/>
                <a:t>　　　　　　　</a:t>
              </a:r>
              <a:r>
                <a:rPr kumimoji="1" lang="zh-CN" altLang="en-US" b="1" dirty="0" smtClean="0"/>
                <a:t> 则</a:t>
              </a:r>
              <a:endParaRPr kumimoji="1" lang="zh-CN" altLang="en-US" b="1" dirty="0"/>
            </a:p>
          </p:txBody>
        </p:sp>
        <p:graphicFrame>
          <p:nvGraphicFramePr>
            <p:cNvPr id="228365" name="Object 13"/>
            <p:cNvGraphicFramePr>
              <a:graphicFrameLocks noChangeAspect="1"/>
            </p:cNvGraphicFramePr>
            <p:nvPr>
              <p:extLst/>
            </p:nvPr>
          </p:nvGraphicFramePr>
          <p:xfrm>
            <a:off x="866" y="1103"/>
            <a:ext cx="1760" cy="328"/>
          </p:xfrm>
          <a:graphic>
            <a:graphicData uri="http://schemas.openxmlformats.org/presentationml/2006/ole">
              <p:oleObj spid="_x0000_s42027" name="Equation" r:id="rId4" imgW="2794000" imgH="520700" progId="Equation.DSMT4">
                <p:embed/>
              </p:oleObj>
            </a:graphicData>
          </a:graphic>
        </p:graphicFrame>
      </p:grpSp>
      <p:grpSp>
        <p:nvGrpSpPr>
          <p:cNvPr id="228378" name="Group 26"/>
          <p:cNvGrpSpPr>
            <a:grpSpLocks/>
          </p:cNvGrpSpPr>
          <p:nvPr/>
        </p:nvGrpSpPr>
        <p:grpSpPr bwMode="auto">
          <a:xfrm>
            <a:off x="522288" y="2946592"/>
            <a:ext cx="7416800" cy="584201"/>
            <a:chOff x="567" y="2115"/>
            <a:chExt cx="4672" cy="368"/>
          </a:xfrm>
        </p:grpSpPr>
        <p:sp>
          <p:nvSpPr>
            <p:cNvPr id="228367" name="Rectangle 15"/>
            <p:cNvSpPr>
              <a:spLocks noChangeArrowheads="1"/>
            </p:cNvSpPr>
            <p:nvPr/>
          </p:nvSpPr>
          <p:spPr bwMode="auto">
            <a:xfrm>
              <a:off x="567" y="2115"/>
              <a:ext cx="467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 dirty="0"/>
                <a:t>要</a:t>
              </a:r>
              <a:r>
                <a:rPr kumimoji="1" lang="zh-CN" altLang="en-US" b="1" dirty="0" smtClean="0"/>
                <a:t>找    使             最小</a:t>
              </a:r>
              <a:r>
                <a:rPr kumimoji="1" lang="zh-CN" altLang="en-US" b="1" dirty="0"/>
                <a:t>，等价于找子空间</a:t>
              </a:r>
              <a:r>
                <a:rPr kumimoji="1" lang="zh-CN" altLang="en-US" dirty="0"/>
                <a:t> </a:t>
              </a:r>
            </a:p>
          </p:txBody>
        </p:sp>
        <p:graphicFrame>
          <p:nvGraphicFramePr>
            <p:cNvPr id="228368" name="Object 16"/>
            <p:cNvGraphicFramePr>
              <a:graphicFrameLocks noChangeAspect="1"/>
            </p:cNvGraphicFramePr>
            <p:nvPr/>
          </p:nvGraphicFramePr>
          <p:xfrm>
            <a:off x="1148" y="2177"/>
            <a:ext cx="296" cy="240"/>
          </p:xfrm>
          <a:graphic>
            <a:graphicData uri="http://schemas.openxmlformats.org/presentationml/2006/ole">
              <p:oleObj spid="_x0000_s42028" name="Equation" r:id="rId5" imgW="469696" imgH="380835" progId="Equation.DSMT4">
                <p:embed/>
              </p:oleObj>
            </a:graphicData>
          </a:graphic>
        </p:graphicFrame>
      </p:grpSp>
      <p:graphicFrame>
        <p:nvGraphicFramePr>
          <p:cNvPr id="228369" name="Object 17"/>
          <p:cNvGraphicFramePr>
            <a:graphicFrameLocks noChangeAspect="1"/>
          </p:cNvGraphicFramePr>
          <p:nvPr>
            <p:extLst/>
          </p:nvPr>
        </p:nvGraphicFramePr>
        <p:xfrm>
          <a:off x="2643190" y="3711580"/>
          <a:ext cx="2286000" cy="431800"/>
        </p:xfrm>
        <a:graphic>
          <a:graphicData uri="http://schemas.openxmlformats.org/presentationml/2006/ole">
            <p:oleObj spid="_x0000_s42029" name="Equation" r:id="rId6" imgW="2286000" imgH="431800" progId="Equation.DSMT4">
              <p:embed/>
            </p:oleObj>
          </a:graphicData>
        </a:graphic>
      </p:graphicFrame>
      <p:grpSp>
        <p:nvGrpSpPr>
          <p:cNvPr id="228377" name="Group 25"/>
          <p:cNvGrpSpPr>
            <a:grpSpLocks/>
          </p:cNvGrpSpPr>
          <p:nvPr/>
        </p:nvGrpSpPr>
        <p:grpSpPr bwMode="auto">
          <a:xfrm>
            <a:off x="450850" y="4426133"/>
            <a:ext cx="7907338" cy="620711"/>
            <a:chOff x="567" y="2865"/>
            <a:chExt cx="4981" cy="391"/>
          </a:xfrm>
        </p:grpSpPr>
        <p:sp>
          <p:nvSpPr>
            <p:cNvPr id="228370" name="Rectangle 18"/>
            <p:cNvSpPr>
              <a:spLocks noChangeArrowheads="1"/>
            </p:cNvSpPr>
            <p:nvPr/>
          </p:nvSpPr>
          <p:spPr bwMode="auto">
            <a:xfrm>
              <a:off x="567" y="2865"/>
              <a:ext cx="498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kumimoji="1" lang="zh-CN" altLang="en-US" b="1" dirty="0"/>
                <a:t>中向量   </a:t>
              </a:r>
              <a:r>
                <a:rPr kumimoji="1" lang="zh-CN" altLang="en-US" b="1" dirty="0" smtClean="0"/>
                <a:t>，使   到   </a:t>
              </a:r>
              <a:r>
                <a:rPr kumimoji="1" lang="zh-CN" altLang="en-US" b="1" dirty="0" smtClean="0"/>
                <a:t> 的</a:t>
              </a:r>
              <a:r>
                <a:rPr kumimoji="1" lang="zh-CN" altLang="en-US" b="1" dirty="0" smtClean="0"/>
                <a:t>距离             比    到</a:t>
              </a:r>
              <a:r>
                <a:rPr kumimoji="1" lang="zh-CN" altLang="en-US" dirty="0" smtClean="0"/>
                <a:t> </a:t>
              </a:r>
              <a:endParaRPr kumimoji="1" lang="zh-CN" altLang="en-US" dirty="0"/>
            </a:p>
          </p:txBody>
        </p:sp>
        <p:graphicFrame>
          <p:nvGraphicFramePr>
            <p:cNvPr id="228371" name="Object 19"/>
            <p:cNvGraphicFramePr>
              <a:graphicFrameLocks noChangeAspect="1"/>
            </p:cNvGraphicFramePr>
            <p:nvPr/>
          </p:nvGraphicFramePr>
          <p:xfrm>
            <a:off x="1415" y="2945"/>
            <a:ext cx="248" cy="240"/>
          </p:xfrm>
          <a:graphic>
            <a:graphicData uri="http://schemas.openxmlformats.org/presentationml/2006/ole">
              <p:oleObj spid="_x0000_s42030" name="Equation" r:id="rId7" imgW="393480" imgH="380880" progId="Equation.DSMT4">
                <p:embed/>
              </p:oleObj>
            </a:graphicData>
          </a:graphic>
        </p:graphicFrame>
        <p:graphicFrame>
          <p:nvGraphicFramePr>
            <p:cNvPr id="228372" name="Object 20"/>
            <p:cNvGraphicFramePr>
              <a:graphicFrameLocks noChangeAspect="1"/>
            </p:cNvGraphicFramePr>
            <p:nvPr/>
          </p:nvGraphicFramePr>
          <p:xfrm>
            <a:off x="2124" y="2957"/>
            <a:ext cx="184" cy="184"/>
          </p:xfrm>
          <a:graphic>
            <a:graphicData uri="http://schemas.openxmlformats.org/presentationml/2006/ole">
              <p:oleObj spid="_x0000_s42031" name="Equation" r:id="rId8" imgW="291973" imgH="291973" progId="Equation.DSMT4">
                <p:embed/>
              </p:oleObj>
            </a:graphicData>
          </a:graphic>
        </p:graphicFrame>
        <p:graphicFrame>
          <p:nvGraphicFramePr>
            <p:cNvPr id="228373" name="Object 21"/>
            <p:cNvGraphicFramePr>
              <a:graphicFrameLocks noChangeAspect="1"/>
            </p:cNvGraphicFramePr>
            <p:nvPr>
              <p:extLst/>
            </p:nvPr>
          </p:nvGraphicFramePr>
          <p:xfrm>
            <a:off x="3693" y="2880"/>
            <a:ext cx="864" cy="376"/>
          </p:xfrm>
          <a:graphic>
            <a:graphicData uri="http://schemas.openxmlformats.org/presentationml/2006/ole">
              <p:oleObj spid="_x0000_s42032" name="Equation" r:id="rId9" imgW="1371600" imgH="596880" progId="Equation.DSMT4">
                <p:embed/>
              </p:oleObj>
            </a:graphicData>
          </a:graphic>
        </p:graphicFrame>
      </p:grpSp>
      <p:grpSp>
        <p:nvGrpSpPr>
          <p:cNvPr id="228376" name="Group 24"/>
          <p:cNvGrpSpPr>
            <a:grpSpLocks/>
          </p:cNvGrpSpPr>
          <p:nvPr/>
        </p:nvGrpSpPr>
        <p:grpSpPr bwMode="auto">
          <a:xfrm>
            <a:off x="522288" y="5323077"/>
            <a:ext cx="8621712" cy="519112"/>
            <a:chOff x="612" y="3430"/>
            <a:chExt cx="5431" cy="327"/>
          </a:xfrm>
        </p:grpSpPr>
        <p:graphicFrame>
          <p:nvGraphicFramePr>
            <p:cNvPr id="228374" name="Object 22"/>
            <p:cNvGraphicFramePr>
              <a:graphicFrameLocks noChangeAspect="1"/>
            </p:cNvGraphicFramePr>
            <p:nvPr/>
          </p:nvGraphicFramePr>
          <p:xfrm>
            <a:off x="612" y="3430"/>
            <a:ext cx="1440" cy="272"/>
          </p:xfrm>
          <a:graphic>
            <a:graphicData uri="http://schemas.openxmlformats.org/presentationml/2006/ole">
              <p:oleObj spid="_x0000_s42033" name="Equation" r:id="rId10" imgW="2286000" imgH="431800" progId="Equation.DSMT4">
                <p:embed/>
              </p:oleObj>
            </a:graphicData>
          </a:graphic>
        </p:graphicFrame>
        <p:sp>
          <p:nvSpPr>
            <p:cNvPr id="228375" name="Rectangle 23"/>
            <p:cNvSpPr>
              <a:spLocks noChangeArrowheads="1"/>
            </p:cNvSpPr>
            <p:nvPr/>
          </p:nvSpPr>
          <p:spPr bwMode="auto">
            <a:xfrm>
              <a:off x="2018" y="3430"/>
              <a:ext cx="40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/>
                <a:t>中其它向量的距离都短</a:t>
              </a:r>
              <a:r>
                <a:rPr kumimoji="1" lang="en-US" altLang="zh-CN" b="1"/>
                <a:t>.</a:t>
              </a:r>
              <a:r>
                <a:rPr kumimoji="1" lang="en-US" altLang="zh-CN"/>
                <a:t> </a:t>
              </a:r>
            </a:p>
          </p:txBody>
        </p:sp>
      </p:grpSp>
      <p:sp>
        <p:nvSpPr>
          <p:cNvPr id="22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038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五、最小二乘法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graphicFrame>
        <p:nvGraphicFramePr>
          <p:cNvPr id="40990" name="Object 30"/>
          <p:cNvGraphicFramePr>
            <a:graphicFrameLocks noChangeAspect="1"/>
          </p:cNvGraphicFramePr>
          <p:nvPr/>
        </p:nvGraphicFramePr>
        <p:xfrm>
          <a:off x="2425700" y="2997200"/>
          <a:ext cx="1231900" cy="469900"/>
        </p:xfrm>
        <a:graphic>
          <a:graphicData uri="http://schemas.openxmlformats.org/presentationml/2006/ole">
            <p:oleObj spid="_x0000_s42034" name="Equation" r:id="rId11" imgW="1231560" imgH="469800" progId="Equation.DSMT4">
              <p:embed/>
            </p:oleObj>
          </a:graphicData>
        </a:graphic>
      </p:graphicFrame>
      <p:graphicFrame>
        <p:nvGraphicFramePr>
          <p:cNvPr id="23" name="Object 19"/>
          <p:cNvGraphicFramePr>
            <a:graphicFrameLocks noChangeAspect="1"/>
          </p:cNvGraphicFramePr>
          <p:nvPr/>
        </p:nvGraphicFramePr>
        <p:xfrm>
          <a:off x="3678234" y="4527550"/>
          <a:ext cx="393700" cy="381000"/>
        </p:xfrm>
        <a:graphic>
          <a:graphicData uri="http://schemas.openxmlformats.org/presentationml/2006/ole">
            <p:oleObj spid="_x0000_s42035" name="Equation" r:id="rId12" imgW="393480" imgH="380880" progId="Equation.DSMT4">
              <p:embed/>
            </p:oleObj>
          </a:graphicData>
        </a:graphic>
      </p:graphicFrame>
      <p:graphicFrame>
        <p:nvGraphicFramePr>
          <p:cNvPr id="24" name="Object 20"/>
          <p:cNvGraphicFramePr>
            <a:graphicFrameLocks noChangeAspect="1"/>
          </p:cNvGraphicFramePr>
          <p:nvPr/>
        </p:nvGraphicFramePr>
        <p:xfrm>
          <a:off x="7280296" y="4572008"/>
          <a:ext cx="292100" cy="292100"/>
        </p:xfrm>
        <a:graphic>
          <a:graphicData uri="http://schemas.openxmlformats.org/presentationml/2006/ole">
            <p:oleObj spid="_x0000_s42036" name="Equation" r:id="rId13" imgW="291973" imgH="291973" progId="Equation.DSMT4">
              <p:embed/>
            </p:oleObj>
          </a:graphicData>
        </a:graphic>
      </p:graphicFrame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57158" y="928670"/>
            <a:ext cx="2286016" cy="584775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tabLst>
                <a:tab pos="638175" algn="l"/>
              </a:tabLst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最小二乘法</a:t>
            </a:r>
            <a:endParaRPr kumimoji="1" lang="en-US" altLang="zh-CN" sz="32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7692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406" name="Group 30"/>
          <p:cNvGrpSpPr>
            <a:grpSpLocks/>
          </p:cNvGrpSpPr>
          <p:nvPr/>
        </p:nvGrpSpPr>
        <p:grpSpPr bwMode="auto">
          <a:xfrm>
            <a:off x="500034" y="1071546"/>
            <a:ext cx="4143378" cy="584201"/>
            <a:chOff x="657" y="391"/>
            <a:chExt cx="2610" cy="368"/>
          </a:xfrm>
        </p:grpSpPr>
        <p:sp>
          <p:nvSpPr>
            <p:cNvPr id="229389" name="Rectangle 13"/>
            <p:cNvSpPr>
              <a:spLocks noChangeArrowheads="1"/>
            </p:cNvSpPr>
            <p:nvPr/>
          </p:nvSpPr>
          <p:spPr bwMode="auto">
            <a:xfrm>
              <a:off x="657" y="391"/>
              <a:ext cx="195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 dirty="0" smtClean="0"/>
                <a:t>若设</a:t>
              </a:r>
              <a:endParaRPr kumimoji="1" lang="zh-CN" altLang="en-US" dirty="0"/>
            </a:p>
          </p:txBody>
        </p:sp>
        <p:graphicFrame>
          <p:nvGraphicFramePr>
            <p:cNvPr id="229390" name="Object 14"/>
            <p:cNvGraphicFramePr>
              <a:graphicFrameLocks noChangeAspect="1"/>
            </p:cNvGraphicFramePr>
            <p:nvPr/>
          </p:nvGraphicFramePr>
          <p:xfrm>
            <a:off x="1291" y="474"/>
            <a:ext cx="1976" cy="232"/>
          </p:xfrm>
          <a:graphic>
            <a:graphicData uri="http://schemas.openxmlformats.org/presentationml/2006/ole">
              <p:oleObj spid="_x0000_s43034" name="Equation" r:id="rId3" imgW="3136900" imgH="368300" progId="Equation.DSMT4">
                <p:embed/>
              </p:oleObj>
            </a:graphicData>
          </a:graphic>
        </p:graphicFrame>
      </p:grpSp>
      <p:sp>
        <p:nvSpPr>
          <p:cNvPr id="229393" name="Rectangle 17"/>
          <p:cNvSpPr>
            <a:spLocks noChangeArrowheads="1"/>
          </p:cNvSpPr>
          <p:nvPr/>
        </p:nvSpPr>
        <p:spPr bwMode="auto">
          <a:xfrm>
            <a:off x="536578" y="2428868"/>
            <a:ext cx="21065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1" lang="zh-CN" altLang="en-US" b="1" dirty="0"/>
              <a:t>这等价于</a:t>
            </a:r>
            <a:r>
              <a:rPr kumimoji="1" lang="zh-CN" altLang="en-US" dirty="0"/>
              <a:t> </a:t>
            </a:r>
          </a:p>
        </p:txBody>
      </p:sp>
      <p:graphicFrame>
        <p:nvGraphicFramePr>
          <p:cNvPr id="229394" name="Object 18"/>
          <p:cNvGraphicFramePr>
            <a:graphicFrameLocks noChangeAspect="1"/>
          </p:cNvGraphicFramePr>
          <p:nvPr>
            <p:extLst/>
          </p:nvPr>
        </p:nvGraphicFramePr>
        <p:xfrm>
          <a:off x="1331912" y="3108141"/>
          <a:ext cx="5054600" cy="431800"/>
        </p:xfrm>
        <a:graphic>
          <a:graphicData uri="http://schemas.openxmlformats.org/presentationml/2006/ole">
            <p:oleObj spid="_x0000_s43035" name="Equation" r:id="rId4" imgW="5054600" imgH="431800" progId="Equation.DSMT4">
              <p:embed/>
            </p:oleObj>
          </a:graphicData>
        </a:graphic>
      </p:graphicFrame>
      <p:sp>
        <p:nvSpPr>
          <p:cNvPr id="229395" name="Rectangle 19"/>
          <p:cNvSpPr>
            <a:spLocks noChangeArrowheads="1"/>
          </p:cNvSpPr>
          <p:nvPr/>
        </p:nvSpPr>
        <p:spPr bwMode="auto">
          <a:xfrm>
            <a:off x="7019925" y="3035116"/>
            <a:ext cx="1182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b="1"/>
              <a:t>（</a:t>
            </a:r>
            <a:r>
              <a:rPr kumimoji="1" lang="en-US" altLang="zh-CN" b="1">
                <a:latin typeface="Times New Roman" pitchFamily="18" charset="0"/>
              </a:rPr>
              <a:t>4</a:t>
            </a:r>
            <a:r>
              <a:rPr kumimoji="1" lang="zh-CN" altLang="en-US" b="1"/>
              <a:t>）</a:t>
            </a:r>
            <a:r>
              <a:rPr kumimoji="1" lang="zh-CN" altLang="en-US"/>
              <a:t> </a:t>
            </a:r>
          </a:p>
        </p:txBody>
      </p:sp>
      <p:grpSp>
        <p:nvGrpSpPr>
          <p:cNvPr id="229405" name="Group 29"/>
          <p:cNvGrpSpPr>
            <a:grpSpLocks/>
          </p:cNvGrpSpPr>
          <p:nvPr/>
        </p:nvGrpSpPr>
        <p:grpSpPr bwMode="auto">
          <a:xfrm>
            <a:off x="571472" y="3714752"/>
            <a:ext cx="5203825" cy="523876"/>
            <a:chOff x="476" y="2704"/>
            <a:chExt cx="3278" cy="330"/>
          </a:xfrm>
        </p:grpSpPr>
        <p:sp>
          <p:nvSpPr>
            <p:cNvPr id="229396" name="Rectangle 20"/>
            <p:cNvSpPr>
              <a:spLocks noChangeArrowheads="1"/>
            </p:cNvSpPr>
            <p:nvPr/>
          </p:nvSpPr>
          <p:spPr bwMode="auto">
            <a:xfrm>
              <a:off x="476" y="2704"/>
              <a:ext cx="18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/>
                <a:t>即</a:t>
              </a:r>
              <a:r>
                <a:rPr kumimoji="1" lang="zh-CN" altLang="en-US"/>
                <a:t> </a:t>
              </a:r>
            </a:p>
          </p:txBody>
        </p:sp>
        <p:graphicFrame>
          <p:nvGraphicFramePr>
            <p:cNvPr id="229397" name="Object 21"/>
            <p:cNvGraphicFramePr>
              <a:graphicFrameLocks noChangeAspect="1"/>
            </p:cNvGraphicFramePr>
            <p:nvPr/>
          </p:nvGraphicFramePr>
          <p:xfrm>
            <a:off x="954" y="2730"/>
            <a:ext cx="2800" cy="304"/>
          </p:xfrm>
          <a:graphic>
            <a:graphicData uri="http://schemas.openxmlformats.org/presentationml/2006/ole">
              <p:oleObj spid="_x0000_s43036" name="Equation" r:id="rId5" imgW="4445000" imgH="482600" progId="Equation.DSMT4">
                <p:embed/>
              </p:oleObj>
            </a:graphicData>
          </a:graphic>
        </p:graphicFrame>
      </p:grpSp>
      <p:sp>
        <p:nvSpPr>
          <p:cNvPr id="229398" name="Rectangle 22"/>
          <p:cNvSpPr>
            <a:spLocks noChangeArrowheads="1"/>
          </p:cNvSpPr>
          <p:nvPr/>
        </p:nvSpPr>
        <p:spPr bwMode="auto">
          <a:xfrm>
            <a:off x="571472" y="4357694"/>
            <a:ext cx="5832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b="1" dirty="0"/>
              <a:t>这样（</a:t>
            </a:r>
            <a:r>
              <a:rPr kumimoji="1" lang="en-US" altLang="zh-CN" b="1" dirty="0">
                <a:latin typeface="Times New Roman" pitchFamily="18" charset="0"/>
              </a:rPr>
              <a:t>4</a:t>
            </a:r>
            <a:r>
              <a:rPr kumimoji="1" lang="zh-CN" altLang="en-US" b="1" dirty="0"/>
              <a:t>）等价于</a:t>
            </a:r>
            <a:endParaRPr kumimoji="1" lang="zh-CN" altLang="en-US" dirty="0"/>
          </a:p>
        </p:txBody>
      </p:sp>
      <p:sp>
        <p:nvSpPr>
          <p:cNvPr id="229401" name="Rectangle 25"/>
          <p:cNvSpPr>
            <a:spLocks noChangeArrowheads="1"/>
          </p:cNvSpPr>
          <p:nvPr/>
        </p:nvSpPr>
        <p:spPr bwMode="auto">
          <a:xfrm>
            <a:off x="7124734" y="5072074"/>
            <a:ext cx="17335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1" lang="zh-CN" altLang="en-US" b="1" dirty="0"/>
              <a:t>（</a:t>
            </a:r>
            <a:r>
              <a:rPr kumimoji="1" lang="en-US" altLang="zh-CN" b="1" dirty="0">
                <a:latin typeface="Times New Roman" pitchFamily="18" charset="0"/>
              </a:rPr>
              <a:t>5</a:t>
            </a:r>
            <a:r>
              <a:rPr kumimoji="1" lang="zh-CN" altLang="en-US" b="1" dirty="0"/>
              <a:t>）</a:t>
            </a:r>
            <a:r>
              <a:rPr kumimoji="1" lang="zh-CN" altLang="en-US" dirty="0"/>
              <a:t> </a:t>
            </a:r>
          </a:p>
        </p:txBody>
      </p:sp>
      <p:grpSp>
        <p:nvGrpSpPr>
          <p:cNvPr id="229407" name="Group 31"/>
          <p:cNvGrpSpPr>
            <a:grpSpLocks/>
          </p:cNvGrpSpPr>
          <p:nvPr/>
        </p:nvGrpSpPr>
        <p:grpSpPr bwMode="auto">
          <a:xfrm>
            <a:off x="522303" y="1701793"/>
            <a:ext cx="6192837" cy="584199"/>
            <a:chOff x="567" y="981"/>
            <a:chExt cx="3901" cy="368"/>
          </a:xfrm>
        </p:grpSpPr>
        <p:graphicFrame>
          <p:nvGraphicFramePr>
            <p:cNvPr id="229392" name="Object 16"/>
            <p:cNvGraphicFramePr>
              <a:graphicFrameLocks noChangeAspect="1"/>
            </p:cNvGraphicFramePr>
            <p:nvPr/>
          </p:nvGraphicFramePr>
          <p:xfrm>
            <a:off x="1423" y="1055"/>
            <a:ext cx="1864" cy="272"/>
          </p:xfrm>
          <a:graphic>
            <a:graphicData uri="http://schemas.openxmlformats.org/presentationml/2006/ole">
              <p:oleObj spid="_x0000_s43037" name="Equation" r:id="rId6" imgW="2959100" imgH="431800" progId="Equation.DSMT4">
                <p:embed/>
              </p:oleObj>
            </a:graphicData>
          </a:graphic>
        </p:graphicFrame>
        <p:sp>
          <p:nvSpPr>
            <p:cNvPr id="229402" name="Rectangle 26"/>
            <p:cNvSpPr>
              <a:spLocks noChangeArrowheads="1"/>
            </p:cNvSpPr>
            <p:nvPr/>
          </p:nvSpPr>
          <p:spPr bwMode="auto">
            <a:xfrm>
              <a:off x="567" y="981"/>
              <a:ext cx="390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b="1" dirty="0" smtClean="0"/>
                <a:t>则必有</a:t>
              </a:r>
              <a:endParaRPr kumimoji="1" lang="zh-CN" altLang="en-US" b="1" dirty="0"/>
            </a:p>
          </p:txBody>
        </p:sp>
      </p:grpSp>
      <p:grpSp>
        <p:nvGrpSpPr>
          <p:cNvPr id="229404" name="Group 28"/>
          <p:cNvGrpSpPr>
            <a:grpSpLocks/>
          </p:cNvGrpSpPr>
          <p:nvPr/>
        </p:nvGrpSpPr>
        <p:grpSpPr bwMode="auto">
          <a:xfrm>
            <a:off x="1435117" y="5072074"/>
            <a:ext cx="5422899" cy="563562"/>
            <a:chOff x="850" y="3612"/>
            <a:chExt cx="3416" cy="355"/>
          </a:xfrm>
        </p:grpSpPr>
        <p:graphicFrame>
          <p:nvGraphicFramePr>
            <p:cNvPr id="229399" name="Object 23"/>
            <p:cNvGraphicFramePr>
              <a:graphicFrameLocks noChangeAspect="1"/>
            </p:cNvGraphicFramePr>
            <p:nvPr/>
          </p:nvGraphicFramePr>
          <p:xfrm>
            <a:off x="850" y="3647"/>
            <a:ext cx="1576" cy="320"/>
          </p:xfrm>
          <a:graphic>
            <a:graphicData uri="http://schemas.openxmlformats.org/presentationml/2006/ole">
              <p:oleObj spid="_x0000_s43038" name="Equation" r:id="rId7" imgW="2501900" imgH="508000" progId="Equation.DSMT4">
                <p:embed/>
              </p:oleObj>
            </a:graphicData>
          </a:graphic>
        </p:graphicFrame>
        <p:graphicFrame>
          <p:nvGraphicFramePr>
            <p:cNvPr id="229400" name="Object 24"/>
            <p:cNvGraphicFramePr>
              <a:graphicFrameLocks noChangeAspect="1"/>
            </p:cNvGraphicFramePr>
            <p:nvPr/>
          </p:nvGraphicFramePr>
          <p:xfrm>
            <a:off x="2961" y="3657"/>
            <a:ext cx="1305" cy="240"/>
          </p:xfrm>
          <a:graphic>
            <a:graphicData uri="http://schemas.openxmlformats.org/presentationml/2006/ole">
              <p:oleObj spid="_x0000_s43039" name="Equation" r:id="rId8" imgW="2070100" imgH="381000" progId="Equation.DSMT4">
                <p:embed/>
              </p:oleObj>
            </a:graphicData>
          </a:graphic>
        </p:graphicFrame>
        <p:sp>
          <p:nvSpPr>
            <p:cNvPr id="229403" name="Rectangle 27"/>
            <p:cNvSpPr>
              <a:spLocks noChangeArrowheads="1"/>
            </p:cNvSpPr>
            <p:nvPr/>
          </p:nvSpPr>
          <p:spPr bwMode="auto">
            <a:xfrm>
              <a:off x="2517" y="3612"/>
              <a:ext cx="17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b="1"/>
                <a:t>或</a:t>
              </a:r>
            </a:p>
          </p:txBody>
        </p:sp>
      </p:grpSp>
      <p:sp>
        <p:nvSpPr>
          <p:cNvPr id="229408" name="Rectangle 32"/>
          <p:cNvSpPr>
            <a:spLocks noChangeArrowheads="1"/>
          </p:cNvSpPr>
          <p:nvPr/>
        </p:nvSpPr>
        <p:spPr bwMode="auto">
          <a:xfrm>
            <a:off x="542955" y="5715016"/>
            <a:ext cx="8243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b="1" dirty="0"/>
              <a:t>这就是最小二乘解所满足的代数方程</a:t>
            </a:r>
            <a:r>
              <a:rPr kumimoji="1" lang="en-US" altLang="zh-CN" b="1" dirty="0"/>
              <a:t>.</a:t>
            </a:r>
            <a:r>
              <a:rPr kumimoji="1" lang="en-US" altLang="zh-CN" dirty="0"/>
              <a:t> </a:t>
            </a:r>
          </a:p>
        </p:txBody>
      </p:sp>
      <p:sp>
        <p:nvSpPr>
          <p:cNvPr id="21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038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五、最小二乘法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6430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2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3" grpId="0"/>
      <p:bldP spid="229395" grpId="0"/>
      <p:bldP spid="229398" grpId="0"/>
      <p:bldP spid="229401" grpId="0"/>
      <p:bldP spid="22940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424" name="Group 24"/>
          <p:cNvGrpSpPr>
            <a:grpSpLocks/>
          </p:cNvGrpSpPr>
          <p:nvPr/>
        </p:nvGrpSpPr>
        <p:grpSpPr bwMode="auto">
          <a:xfrm>
            <a:off x="285720" y="1651702"/>
            <a:ext cx="8286751" cy="584199"/>
            <a:chOff x="693" y="391"/>
            <a:chExt cx="5220" cy="368"/>
          </a:xfrm>
        </p:grpSpPr>
        <p:sp>
          <p:nvSpPr>
            <p:cNvPr id="230405" name="Rectangle 5"/>
            <p:cNvSpPr>
              <a:spLocks noChangeArrowheads="1"/>
            </p:cNvSpPr>
            <p:nvPr/>
          </p:nvSpPr>
          <p:spPr bwMode="auto">
            <a:xfrm>
              <a:off x="693" y="391"/>
              <a:ext cx="52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kumimoji="1" lang="zh-CN" altLang="en-US" b="1" dirty="0" smtClean="0"/>
                <a:t>已知</a:t>
              </a:r>
              <a:r>
                <a:rPr kumimoji="1" lang="zh-CN" altLang="en-US" b="1" dirty="0"/>
                <a:t>某种材料在生产过程中的废品率  与某种</a:t>
              </a:r>
              <a:endParaRPr kumimoji="1" lang="zh-CN" altLang="en-US" dirty="0"/>
            </a:p>
          </p:txBody>
        </p:sp>
        <p:graphicFrame>
          <p:nvGraphicFramePr>
            <p:cNvPr id="230408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878" y="501"/>
            <a:ext cx="160" cy="200"/>
          </p:xfrm>
          <a:graphic>
            <a:graphicData uri="http://schemas.openxmlformats.org/presentationml/2006/ole">
              <p:oleObj spid="_x0000_s44074" name="Equation" r:id="rId3" imgW="253780" imgH="317225" progId="Equation.DSMT4">
                <p:embed/>
              </p:oleObj>
            </a:graphicData>
          </a:graphic>
        </p:graphicFrame>
      </p:grpSp>
      <p:grpSp>
        <p:nvGrpSpPr>
          <p:cNvPr id="230423" name="Group 23"/>
          <p:cNvGrpSpPr>
            <a:grpSpLocks/>
          </p:cNvGrpSpPr>
          <p:nvPr/>
        </p:nvGrpSpPr>
        <p:grpSpPr bwMode="auto">
          <a:xfrm>
            <a:off x="323850" y="2372427"/>
            <a:ext cx="8685212" cy="519112"/>
            <a:chOff x="856" y="890"/>
            <a:chExt cx="5471" cy="327"/>
          </a:xfrm>
        </p:grpSpPr>
        <p:sp>
          <p:nvSpPr>
            <p:cNvPr id="230412" name="Rectangle 12"/>
            <p:cNvSpPr>
              <a:spLocks noChangeArrowheads="1"/>
            </p:cNvSpPr>
            <p:nvPr/>
          </p:nvSpPr>
          <p:spPr bwMode="auto">
            <a:xfrm>
              <a:off x="856" y="890"/>
              <a:ext cx="54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b="1" dirty="0"/>
                <a:t>化学成份  有关．下列表中记载了某工厂生产</a:t>
              </a:r>
            </a:p>
          </p:txBody>
        </p:sp>
        <p:graphicFrame>
          <p:nvGraphicFramePr>
            <p:cNvPr id="230409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1932" y="999"/>
            <a:ext cx="160" cy="152"/>
          </p:xfrm>
          <a:graphic>
            <a:graphicData uri="http://schemas.openxmlformats.org/presentationml/2006/ole">
              <p:oleObj spid="_x0000_s44075" name="Equation" r:id="rId4" imgW="253890" imgH="241195" progId="Equation.DSMT4">
                <p:embed/>
              </p:oleObj>
            </a:graphicData>
          </a:graphic>
        </p:graphicFrame>
      </p:grpSp>
      <p:grpSp>
        <p:nvGrpSpPr>
          <p:cNvPr id="230422" name="Group 22"/>
          <p:cNvGrpSpPr>
            <a:grpSpLocks/>
          </p:cNvGrpSpPr>
          <p:nvPr/>
        </p:nvGrpSpPr>
        <p:grpSpPr bwMode="auto">
          <a:xfrm>
            <a:off x="395287" y="3091564"/>
            <a:ext cx="5903913" cy="519113"/>
            <a:chOff x="839" y="1434"/>
            <a:chExt cx="3719" cy="327"/>
          </a:xfrm>
        </p:grpSpPr>
        <p:sp>
          <p:nvSpPr>
            <p:cNvPr id="230413" name="Rectangle 13"/>
            <p:cNvSpPr>
              <a:spLocks noChangeArrowheads="1"/>
            </p:cNvSpPr>
            <p:nvPr/>
          </p:nvSpPr>
          <p:spPr bwMode="auto">
            <a:xfrm>
              <a:off x="839" y="1434"/>
              <a:ext cx="37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/>
                <a:t>中  与相应的  的几次数值：</a:t>
              </a:r>
            </a:p>
          </p:txBody>
        </p:sp>
        <p:graphicFrame>
          <p:nvGraphicFramePr>
            <p:cNvPr id="230407" name="Object 7"/>
            <p:cNvGraphicFramePr>
              <a:graphicFrameLocks noChangeAspect="1"/>
            </p:cNvGraphicFramePr>
            <p:nvPr/>
          </p:nvGraphicFramePr>
          <p:xfrm>
            <a:off x="1157" y="1525"/>
            <a:ext cx="160" cy="200"/>
          </p:xfrm>
          <a:graphic>
            <a:graphicData uri="http://schemas.openxmlformats.org/presentationml/2006/ole">
              <p:oleObj spid="_x0000_s44076" name="Equation" r:id="rId5" imgW="253780" imgH="317225" progId="Equation.DSMT4">
                <p:embed/>
              </p:oleObj>
            </a:graphicData>
          </a:graphic>
        </p:graphicFrame>
        <p:graphicFrame>
          <p:nvGraphicFramePr>
            <p:cNvPr id="230410" name="Object 10"/>
            <p:cNvGraphicFramePr>
              <a:graphicFrameLocks noChangeAspect="1"/>
            </p:cNvGraphicFramePr>
            <p:nvPr>
              <p:extLst/>
            </p:nvPr>
          </p:nvGraphicFramePr>
          <p:xfrm>
            <a:off x="2318" y="1521"/>
            <a:ext cx="160" cy="152"/>
          </p:xfrm>
          <a:graphic>
            <a:graphicData uri="http://schemas.openxmlformats.org/presentationml/2006/ole">
              <p:oleObj spid="_x0000_s44077" name="Equation" r:id="rId6" imgW="253890" imgH="241195" progId="Equation.DSMT4">
                <p:embed/>
              </p:oleObj>
            </a:graphicData>
          </a:graphic>
        </p:graphicFrame>
      </p:grpSp>
      <p:grpSp>
        <p:nvGrpSpPr>
          <p:cNvPr id="230421" name="Group 21"/>
          <p:cNvGrpSpPr>
            <a:grpSpLocks/>
          </p:cNvGrpSpPr>
          <p:nvPr/>
        </p:nvGrpSpPr>
        <p:grpSpPr bwMode="auto">
          <a:xfrm>
            <a:off x="454037" y="5143512"/>
            <a:ext cx="5761037" cy="519112"/>
            <a:chOff x="1565" y="2750"/>
            <a:chExt cx="3629" cy="327"/>
          </a:xfrm>
        </p:grpSpPr>
        <p:sp>
          <p:nvSpPr>
            <p:cNvPr id="230420" name="Rectangle 20"/>
            <p:cNvSpPr>
              <a:spLocks noChangeArrowheads="1"/>
            </p:cNvSpPr>
            <p:nvPr/>
          </p:nvSpPr>
          <p:spPr bwMode="auto">
            <a:xfrm>
              <a:off x="1565" y="2750"/>
              <a:ext cx="36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 dirty="0"/>
                <a:t>找出  对  的一个近似公式</a:t>
              </a:r>
              <a:r>
                <a:rPr kumimoji="1" lang="en-US" altLang="zh-CN" b="1" dirty="0"/>
                <a:t>.</a:t>
              </a:r>
            </a:p>
          </p:txBody>
        </p:sp>
        <p:graphicFrame>
          <p:nvGraphicFramePr>
            <p:cNvPr id="230406" name="Object 6"/>
            <p:cNvGraphicFramePr>
              <a:graphicFrameLocks noChangeAspect="1"/>
            </p:cNvGraphicFramePr>
            <p:nvPr/>
          </p:nvGraphicFramePr>
          <p:xfrm>
            <a:off x="2109" y="2840"/>
            <a:ext cx="160" cy="200"/>
          </p:xfrm>
          <a:graphic>
            <a:graphicData uri="http://schemas.openxmlformats.org/presentationml/2006/ole">
              <p:oleObj spid="_x0000_s44078" name="Equation" r:id="rId7" imgW="253780" imgH="317225" progId="Equation.DSMT4">
                <p:embed/>
              </p:oleObj>
            </a:graphicData>
          </a:graphic>
        </p:graphicFrame>
        <p:graphicFrame>
          <p:nvGraphicFramePr>
            <p:cNvPr id="230411" name="Object 11"/>
            <p:cNvGraphicFramePr>
              <a:graphicFrameLocks noChangeAspect="1"/>
            </p:cNvGraphicFramePr>
            <p:nvPr/>
          </p:nvGraphicFramePr>
          <p:xfrm>
            <a:off x="2517" y="2840"/>
            <a:ext cx="160" cy="152"/>
          </p:xfrm>
          <a:graphic>
            <a:graphicData uri="http://schemas.openxmlformats.org/presentationml/2006/ole">
              <p:oleObj spid="_x0000_s44079" name="Equation" r:id="rId8" imgW="253890" imgH="241195" progId="Equation.DSMT4">
                <p:embed/>
              </p:oleObj>
            </a:graphicData>
          </a:graphic>
        </p:graphicFrame>
      </p:grpSp>
      <p:grpSp>
        <p:nvGrpSpPr>
          <p:cNvPr id="230427" name="Group 27"/>
          <p:cNvGrpSpPr>
            <a:grpSpLocks/>
          </p:cNvGrpSpPr>
          <p:nvPr/>
        </p:nvGrpSpPr>
        <p:grpSpPr bwMode="auto">
          <a:xfrm>
            <a:off x="755650" y="3956752"/>
            <a:ext cx="6913562" cy="896937"/>
            <a:chOff x="884" y="1979"/>
            <a:chExt cx="4355" cy="565"/>
          </a:xfrm>
        </p:grpSpPr>
        <p:sp>
          <p:nvSpPr>
            <p:cNvPr id="230414" name="Line 14"/>
            <p:cNvSpPr>
              <a:spLocks noChangeShapeType="1"/>
            </p:cNvSpPr>
            <p:nvPr/>
          </p:nvSpPr>
          <p:spPr bwMode="auto">
            <a:xfrm>
              <a:off x="975" y="2251"/>
              <a:ext cx="4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0415" name="Line 15"/>
            <p:cNvSpPr>
              <a:spLocks noChangeShapeType="1"/>
            </p:cNvSpPr>
            <p:nvPr/>
          </p:nvSpPr>
          <p:spPr bwMode="auto">
            <a:xfrm>
              <a:off x="1520" y="1979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30416" name="Object 16"/>
            <p:cNvGraphicFramePr>
              <a:graphicFrameLocks noChangeAspect="1"/>
            </p:cNvGraphicFramePr>
            <p:nvPr/>
          </p:nvGraphicFramePr>
          <p:xfrm>
            <a:off x="930" y="1979"/>
            <a:ext cx="528" cy="248"/>
          </p:xfrm>
          <a:graphic>
            <a:graphicData uri="http://schemas.openxmlformats.org/presentationml/2006/ole">
              <p:oleObj spid="_x0000_s44080" name="Equation" r:id="rId9" imgW="837836" imgH="393529" progId="Equation.DSMT4">
                <p:embed/>
              </p:oleObj>
            </a:graphicData>
          </a:graphic>
        </p:graphicFrame>
        <p:graphicFrame>
          <p:nvGraphicFramePr>
            <p:cNvPr id="230417" name="Object 17"/>
            <p:cNvGraphicFramePr>
              <a:graphicFrameLocks noChangeAspect="1"/>
            </p:cNvGraphicFramePr>
            <p:nvPr/>
          </p:nvGraphicFramePr>
          <p:xfrm>
            <a:off x="884" y="2296"/>
            <a:ext cx="528" cy="248"/>
          </p:xfrm>
          <a:graphic>
            <a:graphicData uri="http://schemas.openxmlformats.org/presentationml/2006/ole">
              <p:oleObj spid="_x0000_s44081" name="Equation" r:id="rId10" imgW="837836" imgH="393529" progId="Equation.DSMT4">
                <p:embed/>
              </p:oleObj>
            </a:graphicData>
          </a:graphic>
        </p:graphicFrame>
        <p:graphicFrame>
          <p:nvGraphicFramePr>
            <p:cNvPr id="230418" name="Object 18"/>
            <p:cNvGraphicFramePr>
              <a:graphicFrameLocks noChangeAspect="1"/>
            </p:cNvGraphicFramePr>
            <p:nvPr/>
          </p:nvGraphicFramePr>
          <p:xfrm>
            <a:off x="1565" y="1979"/>
            <a:ext cx="3560" cy="200"/>
          </p:xfrm>
          <a:graphic>
            <a:graphicData uri="http://schemas.openxmlformats.org/presentationml/2006/ole">
              <p:oleObj spid="_x0000_s44082" name="Equation" r:id="rId11" imgW="5651500" imgH="317500" progId="Equation.DSMT4">
                <p:embed/>
              </p:oleObj>
            </a:graphicData>
          </a:graphic>
        </p:graphicFrame>
        <p:graphicFrame>
          <p:nvGraphicFramePr>
            <p:cNvPr id="230419" name="Object 19"/>
            <p:cNvGraphicFramePr>
              <a:graphicFrameLocks noChangeAspect="1"/>
            </p:cNvGraphicFramePr>
            <p:nvPr/>
          </p:nvGraphicFramePr>
          <p:xfrm>
            <a:off x="1565" y="2341"/>
            <a:ext cx="3496" cy="184"/>
          </p:xfrm>
          <a:graphic>
            <a:graphicData uri="http://schemas.openxmlformats.org/presentationml/2006/ole">
              <p:oleObj spid="_x0000_s44083" name="Equation" r:id="rId12" imgW="5549900" imgH="292100" progId="Equation.DSMT4">
                <p:embed/>
              </p:oleObj>
            </a:graphicData>
          </a:graphic>
        </p:graphicFrame>
      </p:grpSp>
      <p:sp>
        <p:nvSpPr>
          <p:cNvPr id="230425" name="Rectangle 25"/>
          <p:cNvSpPr>
            <a:spLocks noChangeArrowheads="1"/>
          </p:cNvSpPr>
          <p:nvPr/>
        </p:nvSpPr>
        <p:spPr bwMode="auto">
          <a:xfrm>
            <a:off x="214282" y="1000108"/>
            <a:ext cx="107157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例题</a:t>
            </a:r>
          </a:p>
        </p:txBody>
      </p:sp>
      <p:sp>
        <p:nvSpPr>
          <p:cNvPr id="26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038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五、最小二乘法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0428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762000" y="1241425"/>
            <a:ext cx="8496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b="1"/>
              <a:t>把表中数值画出图来看，发现它的变化趋势</a:t>
            </a:r>
            <a:endParaRPr kumimoji="1" lang="zh-CN" altLang="en-US"/>
          </a:p>
        </p:txBody>
      </p:sp>
      <p:grpSp>
        <p:nvGrpSpPr>
          <p:cNvPr id="231445" name="Group 21"/>
          <p:cNvGrpSpPr>
            <a:grpSpLocks/>
          </p:cNvGrpSpPr>
          <p:nvPr/>
        </p:nvGrpSpPr>
        <p:grpSpPr bwMode="auto">
          <a:xfrm>
            <a:off x="142844" y="1838318"/>
            <a:ext cx="9288463" cy="519112"/>
            <a:chOff x="476" y="890"/>
            <a:chExt cx="5851" cy="327"/>
          </a:xfrm>
        </p:grpSpPr>
        <p:sp>
          <p:nvSpPr>
            <p:cNvPr id="231429" name="Rectangle 5"/>
            <p:cNvSpPr>
              <a:spLocks noChangeArrowheads="1"/>
            </p:cNvSpPr>
            <p:nvPr/>
          </p:nvSpPr>
          <p:spPr bwMode="auto">
            <a:xfrm>
              <a:off x="476" y="890"/>
              <a:ext cx="58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b="1" dirty="0"/>
                <a:t>近于一条直线．因此我们决定选取  的一次式</a:t>
              </a:r>
              <a:r>
                <a:rPr kumimoji="1" lang="zh-CN" altLang="en-US" dirty="0"/>
                <a:t>  </a:t>
              </a:r>
            </a:p>
          </p:txBody>
        </p:sp>
        <p:graphicFrame>
          <p:nvGraphicFramePr>
            <p:cNvPr id="231430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4372" y="993"/>
            <a:ext cx="160" cy="152"/>
          </p:xfrm>
          <a:graphic>
            <a:graphicData uri="http://schemas.openxmlformats.org/presentationml/2006/ole">
              <p:oleObj spid="_x0000_s45098" name="Equation" r:id="rId3" imgW="253890" imgH="241195" progId="Equation.DSMT4">
                <p:embed/>
              </p:oleObj>
            </a:graphicData>
          </a:graphic>
        </p:graphicFrame>
      </p:grpSp>
      <p:grpSp>
        <p:nvGrpSpPr>
          <p:cNvPr id="231444" name="Group 20"/>
          <p:cNvGrpSpPr>
            <a:grpSpLocks/>
          </p:cNvGrpSpPr>
          <p:nvPr/>
        </p:nvGrpSpPr>
        <p:grpSpPr bwMode="auto">
          <a:xfrm>
            <a:off x="258763" y="2428866"/>
            <a:ext cx="7956550" cy="584199"/>
            <a:chOff x="566" y="1344"/>
            <a:chExt cx="5012" cy="368"/>
          </a:xfrm>
        </p:grpSpPr>
        <p:graphicFrame>
          <p:nvGraphicFramePr>
            <p:cNvPr id="231431" name="Object 7"/>
            <p:cNvGraphicFramePr>
              <a:graphicFrameLocks noChangeAspect="1"/>
            </p:cNvGraphicFramePr>
            <p:nvPr/>
          </p:nvGraphicFramePr>
          <p:xfrm>
            <a:off x="566" y="1407"/>
            <a:ext cx="584" cy="200"/>
          </p:xfrm>
          <a:graphic>
            <a:graphicData uri="http://schemas.openxmlformats.org/presentationml/2006/ole">
              <p:oleObj spid="_x0000_s45099" name="Equation" r:id="rId4" imgW="926698" imgH="317362" progId="Equation.DSMT4">
                <p:embed/>
              </p:oleObj>
            </a:graphicData>
          </a:graphic>
        </p:graphicFrame>
        <p:sp>
          <p:nvSpPr>
            <p:cNvPr id="231432" name="Rectangle 8"/>
            <p:cNvSpPr>
              <a:spLocks noChangeArrowheads="1"/>
            </p:cNvSpPr>
            <p:nvPr/>
          </p:nvSpPr>
          <p:spPr bwMode="auto">
            <a:xfrm>
              <a:off x="1156" y="1344"/>
              <a:ext cx="442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kumimoji="1" lang="zh-CN" altLang="en-US" b="1" dirty="0"/>
                <a:t>来表达．当然最好能选到适当的</a:t>
              </a:r>
              <a:endParaRPr kumimoji="1" lang="zh-CN" altLang="en-US" dirty="0"/>
            </a:p>
          </p:txBody>
        </p:sp>
        <p:graphicFrame>
          <p:nvGraphicFramePr>
            <p:cNvPr id="231433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4901" y="1415"/>
            <a:ext cx="384" cy="232"/>
          </p:xfrm>
          <a:graphic>
            <a:graphicData uri="http://schemas.openxmlformats.org/presentationml/2006/ole">
              <p:oleObj spid="_x0000_s45100" name="Equation" r:id="rId5" imgW="609600" imgH="368300" progId="Equation.DSMT4">
                <p:embed/>
              </p:oleObj>
            </a:graphicData>
          </a:graphic>
        </p:graphicFrame>
      </p:grpSp>
      <p:sp>
        <p:nvSpPr>
          <p:cNvPr id="231434" name="Rectangle 10"/>
          <p:cNvSpPr>
            <a:spLocks noChangeArrowheads="1"/>
          </p:cNvSpPr>
          <p:nvPr/>
        </p:nvSpPr>
        <p:spPr bwMode="auto">
          <a:xfrm>
            <a:off x="114300" y="3071810"/>
            <a:ext cx="4968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b="1" dirty="0"/>
              <a:t>使得下面的等式</a:t>
            </a:r>
          </a:p>
        </p:txBody>
      </p:sp>
      <p:graphicFrame>
        <p:nvGraphicFramePr>
          <p:cNvPr id="231435" name="Object 11"/>
          <p:cNvGraphicFramePr>
            <a:graphicFrameLocks noChangeAspect="1"/>
          </p:cNvGraphicFramePr>
          <p:nvPr>
            <p:extLst/>
          </p:nvPr>
        </p:nvGraphicFramePr>
        <p:xfrm>
          <a:off x="763588" y="3875088"/>
          <a:ext cx="2768600" cy="368300"/>
        </p:xfrm>
        <a:graphic>
          <a:graphicData uri="http://schemas.openxmlformats.org/presentationml/2006/ole">
            <p:oleObj spid="_x0000_s45101" name="Equation" r:id="rId6" imgW="2768600" imgH="368300" progId="Equation.DSMT4">
              <p:embed/>
            </p:oleObj>
          </a:graphicData>
        </a:graphic>
      </p:graphicFrame>
      <p:graphicFrame>
        <p:nvGraphicFramePr>
          <p:cNvPr id="231436" name="Object 12"/>
          <p:cNvGraphicFramePr>
            <a:graphicFrameLocks noChangeAspect="1"/>
          </p:cNvGraphicFramePr>
          <p:nvPr>
            <p:extLst/>
          </p:nvPr>
        </p:nvGraphicFramePr>
        <p:xfrm>
          <a:off x="3859213" y="3875088"/>
          <a:ext cx="2527300" cy="317500"/>
        </p:xfrm>
        <a:graphic>
          <a:graphicData uri="http://schemas.openxmlformats.org/presentationml/2006/ole">
            <p:oleObj spid="_x0000_s45102" name="Equation" r:id="rId7" imgW="2527300" imgH="317500" progId="Equation.DSMT4">
              <p:embed/>
            </p:oleObj>
          </a:graphicData>
        </a:graphic>
      </p:graphicFrame>
      <p:graphicFrame>
        <p:nvGraphicFramePr>
          <p:cNvPr id="231437" name="Object 13"/>
          <p:cNvGraphicFramePr>
            <a:graphicFrameLocks noChangeAspect="1"/>
          </p:cNvGraphicFramePr>
          <p:nvPr>
            <p:extLst/>
          </p:nvPr>
        </p:nvGraphicFramePr>
        <p:xfrm>
          <a:off x="763588" y="4524376"/>
          <a:ext cx="2616200" cy="368300"/>
        </p:xfrm>
        <a:graphic>
          <a:graphicData uri="http://schemas.openxmlformats.org/presentationml/2006/ole">
            <p:oleObj spid="_x0000_s45103" name="Equation" r:id="rId8" imgW="2616200" imgH="368300" progId="Equation.DSMT4">
              <p:embed/>
            </p:oleObj>
          </a:graphicData>
        </a:graphic>
      </p:graphicFrame>
      <p:graphicFrame>
        <p:nvGraphicFramePr>
          <p:cNvPr id="231438" name="Object 14"/>
          <p:cNvGraphicFramePr>
            <a:graphicFrameLocks noChangeAspect="1"/>
          </p:cNvGraphicFramePr>
          <p:nvPr>
            <p:extLst/>
          </p:nvPr>
        </p:nvGraphicFramePr>
        <p:xfrm>
          <a:off x="3859213" y="4524376"/>
          <a:ext cx="2781300" cy="368300"/>
        </p:xfrm>
        <a:graphic>
          <a:graphicData uri="http://schemas.openxmlformats.org/presentationml/2006/ole">
            <p:oleObj spid="_x0000_s45104" name="Equation" r:id="rId9" imgW="2781300" imgH="368300" progId="Equation.DSMT4">
              <p:embed/>
            </p:oleObj>
          </a:graphicData>
        </a:graphic>
      </p:graphicFrame>
      <p:graphicFrame>
        <p:nvGraphicFramePr>
          <p:cNvPr id="231439" name="Object 15"/>
          <p:cNvGraphicFramePr>
            <a:graphicFrameLocks noChangeAspect="1"/>
          </p:cNvGraphicFramePr>
          <p:nvPr>
            <p:extLst/>
          </p:nvPr>
        </p:nvGraphicFramePr>
        <p:xfrm>
          <a:off x="763588" y="5172076"/>
          <a:ext cx="2781300" cy="368300"/>
        </p:xfrm>
        <a:graphic>
          <a:graphicData uri="http://schemas.openxmlformats.org/presentationml/2006/ole">
            <p:oleObj spid="_x0000_s45105" name="Equation" r:id="rId10" imgW="2781300" imgH="368300" progId="Equation.DSMT4">
              <p:embed/>
            </p:oleObj>
          </a:graphicData>
        </a:graphic>
      </p:graphicFrame>
      <p:graphicFrame>
        <p:nvGraphicFramePr>
          <p:cNvPr id="231440" name="Object 16"/>
          <p:cNvGraphicFramePr>
            <a:graphicFrameLocks noChangeAspect="1"/>
          </p:cNvGraphicFramePr>
          <p:nvPr>
            <p:extLst/>
          </p:nvPr>
        </p:nvGraphicFramePr>
        <p:xfrm>
          <a:off x="3859213" y="5172076"/>
          <a:ext cx="2768600" cy="368300"/>
        </p:xfrm>
        <a:graphic>
          <a:graphicData uri="http://schemas.openxmlformats.org/presentationml/2006/ole">
            <p:oleObj spid="_x0000_s45106" name="Equation" r:id="rId11" imgW="2768600" imgH="368300" progId="Equation.DSMT4">
              <p:embed/>
            </p:oleObj>
          </a:graphicData>
        </a:graphic>
      </p:graphicFrame>
      <p:graphicFrame>
        <p:nvGraphicFramePr>
          <p:cNvPr id="231441" name="Object 17"/>
          <p:cNvGraphicFramePr>
            <a:graphicFrameLocks noChangeAspect="1"/>
          </p:cNvGraphicFramePr>
          <p:nvPr>
            <p:extLst/>
          </p:nvPr>
        </p:nvGraphicFramePr>
        <p:xfrm>
          <a:off x="806450" y="5819776"/>
          <a:ext cx="2692400" cy="317500"/>
        </p:xfrm>
        <a:graphic>
          <a:graphicData uri="http://schemas.openxmlformats.org/presentationml/2006/ole">
            <p:oleObj spid="_x0000_s45107" name="Equation" r:id="rId12" imgW="2691232" imgH="317362" progId="Equation.DSMT4">
              <p:embed/>
            </p:oleObj>
          </a:graphicData>
        </a:graphic>
      </p:graphicFrame>
      <p:sp>
        <p:nvSpPr>
          <p:cNvPr id="231443" name="Rectangle 19"/>
          <p:cNvSpPr>
            <a:spLocks noChangeArrowheads="1"/>
          </p:cNvSpPr>
          <p:nvPr/>
        </p:nvSpPr>
        <p:spPr bwMode="auto">
          <a:xfrm>
            <a:off x="114300" y="1214422"/>
            <a:ext cx="15652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解：</a:t>
            </a:r>
            <a:endParaRPr kumimoji="1"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231446" name="Rectangle 22"/>
          <p:cNvSpPr>
            <a:spLocks noChangeArrowheads="1"/>
          </p:cNvSpPr>
          <p:nvPr/>
        </p:nvSpPr>
        <p:spPr bwMode="auto">
          <a:xfrm>
            <a:off x="4003675" y="5643578"/>
            <a:ext cx="17827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b="1" dirty="0"/>
              <a:t>都成立</a:t>
            </a:r>
            <a:r>
              <a:rPr kumimoji="1" lang="en-US" altLang="zh-CN" b="1" dirty="0"/>
              <a:t>.</a:t>
            </a:r>
          </a:p>
        </p:txBody>
      </p:sp>
      <p:sp>
        <p:nvSpPr>
          <p:cNvPr id="21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038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五、最小二乘法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3474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8" grpId="0"/>
      <p:bldP spid="231434" grpId="0"/>
      <p:bldP spid="2314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038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一、欧氏空间的子空间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ea typeface="隶书"/>
              <a:cs typeface="Times New Roman" panose="02020603050405020304" pitchFamily="18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14282" y="1000108"/>
            <a:ext cx="857256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0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欧氏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空间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的线性子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空间</a:t>
            </a:r>
            <a:r>
              <a:rPr kumimoji="0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kumimoji="0"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</a:t>
            </a:r>
            <a:r>
              <a:rPr kumimoji="0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的内积</a:t>
            </a:r>
            <a:r>
              <a:rPr kumimoji="0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之下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也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是一个欧氏空间，称之为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欧氏子空间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32336084"/>
              </p:ext>
            </p:extLst>
          </p:nvPr>
        </p:nvGraphicFramePr>
        <p:xfrm>
          <a:off x="3500430" y="2786058"/>
          <a:ext cx="1536700" cy="393700"/>
        </p:xfrm>
        <a:graphic>
          <a:graphicData uri="http://schemas.openxmlformats.org/presentationml/2006/ole">
            <p:oleObj spid="_x0000_s67611" name="Equation" r:id="rId3" imgW="1536033" imgH="393529" progId="Equation.DSMT4">
              <p:embed/>
            </p:oleObj>
          </a:graphicData>
        </a:graphic>
      </p:graphicFrame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569916" y="3390090"/>
            <a:ext cx="8858250" cy="523874"/>
            <a:chOff x="521" y="3430"/>
            <a:chExt cx="5580" cy="330"/>
          </a:xfrm>
        </p:grpSpPr>
        <p:sp>
          <p:nvSpPr>
            <p:cNvPr id="6" name="Rectangle 31"/>
            <p:cNvSpPr>
              <a:spLocks noChangeArrowheads="1"/>
            </p:cNvSpPr>
            <p:nvPr/>
          </p:nvSpPr>
          <p:spPr bwMode="auto">
            <a:xfrm>
              <a:off x="521" y="3430"/>
              <a:ext cx="55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　则称</a:t>
              </a: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向量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　</a:t>
              </a: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与子空间  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　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  <a:cs typeface="Times New Roman" panose="02020603050405020304" pitchFamily="18" charset="0"/>
                </a:rPr>
                <a:t>正交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，记作</a:t>
              </a:r>
            </a:p>
          </p:txBody>
        </p:sp>
        <p:graphicFrame>
          <p:nvGraphicFramePr>
            <p:cNvPr id="7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972958944"/>
                </p:ext>
              </p:extLst>
            </p:nvPr>
          </p:nvGraphicFramePr>
          <p:xfrm>
            <a:off x="1737" y="3528"/>
            <a:ext cx="176" cy="152"/>
          </p:xfrm>
          <a:graphic>
            <a:graphicData uri="http://schemas.openxmlformats.org/presentationml/2006/ole">
              <p:oleObj spid="_x0000_s67612" name="Equation" r:id="rId4" imgW="279279" imgH="241195" progId="Equation.DSMT4">
                <p:embed/>
              </p:oleObj>
            </a:graphicData>
          </a:graphic>
        </p:graphicFrame>
        <p:graphicFrame>
          <p:nvGraphicFramePr>
            <p:cNvPr id="8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494196822"/>
                </p:ext>
              </p:extLst>
            </p:nvPr>
          </p:nvGraphicFramePr>
          <p:xfrm>
            <a:off x="4334" y="3455"/>
            <a:ext cx="688" cy="272"/>
          </p:xfrm>
          <a:graphic>
            <a:graphicData uri="http://schemas.openxmlformats.org/presentationml/2006/ole">
              <p:oleObj spid="_x0000_s67613" name="Equation" r:id="rId5" imgW="1091726" imgH="431613" progId="Equation.DSMT4">
                <p:embed/>
              </p:oleObj>
            </a:graphicData>
          </a:graphic>
        </p:graphicFrame>
        <p:graphicFrame>
          <p:nvGraphicFramePr>
            <p:cNvPr id="9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128818805"/>
                </p:ext>
              </p:extLst>
            </p:nvPr>
          </p:nvGraphicFramePr>
          <p:xfrm>
            <a:off x="2887" y="3485"/>
            <a:ext cx="200" cy="272"/>
          </p:xfrm>
          <a:graphic>
            <a:graphicData uri="http://schemas.openxmlformats.org/presentationml/2006/ole">
              <p:oleObj spid="_x0000_s67614" name="Equation" r:id="rId6" imgW="317225" imgH="431425" progId="Equation.DSMT4">
                <p:embed/>
              </p:oleObj>
            </a:graphicData>
          </a:graphic>
        </p:graphicFrame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0" y="2143117"/>
            <a:ext cx="8928100" cy="523876"/>
            <a:chOff x="567" y="2704"/>
            <a:chExt cx="5624" cy="330"/>
          </a:xfrm>
        </p:grpSpPr>
        <p:grpSp>
          <p:nvGrpSpPr>
            <p:cNvPr id="11" name="Group 44"/>
            <p:cNvGrpSpPr>
              <a:grpSpLocks/>
            </p:cNvGrpSpPr>
            <p:nvPr/>
          </p:nvGrpSpPr>
          <p:grpSpPr bwMode="auto">
            <a:xfrm>
              <a:off x="567" y="2704"/>
              <a:ext cx="5624" cy="330"/>
              <a:chOff x="567" y="2568"/>
              <a:chExt cx="5624" cy="330"/>
            </a:xfrm>
          </p:grpSpPr>
          <p:sp>
            <p:nvSpPr>
              <p:cNvPr id="13" name="Rectangle 38"/>
              <p:cNvSpPr>
                <a:spLocks noChangeArrowheads="1"/>
              </p:cNvSpPr>
              <p:nvPr/>
            </p:nvSpPr>
            <p:spPr bwMode="auto">
              <a:xfrm>
                <a:off x="567" y="2568"/>
                <a:ext cx="562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kumimoji="1"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kumimoji="1"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对给定向量       　  如果对         　　恒有</a:t>
                </a:r>
              </a:p>
            </p:txBody>
          </p:sp>
          <p:graphicFrame>
            <p:nvGraphicFramePr>
              <p:cNvPr id="14" name="Object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="" xmlns:p14="http://schemas.microsoft.com/office/powerpoint/2010/main" val="2797037346"/>
                  </p:ext>
                </p:extLst>
              </p:nvPr>
            </p:nvGraphicFramePr>
            <p:xfrm>
              <a:off x="2367" y="2658"/>
              <a:ext cx="616" cy="224"/>
            </p:xfrm>
            <a:graphic>
              <a:graphicData uri="http://schemas.openxmlformats.org/presentationml/2006/ole">
                <p:oleObj spid="_x0000_s67615" name="Equation" r:id="rId7" imgW="977476" imgH="355446" progId="Equation.DSMT4">
                  <p:embed/>
                </p:oleObj>
              </a:graphicData>
            </a:graphic>
          </p:graphicFrame>
        </p:grpSp>
        <p:graphicFrame>
          <p:nvGraphicFramePr>
            <p:cNvPr id="12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912679468"/>
                </p:ext>
              </p:extLst>
            </p:nvPr>
          </p:nvGraphicFramePr>
          <p:xfrm>
            <a:off x="3717" y="2749"/>
            <a:ext cx="848" cy="272"/>
          </p:xfrm>
          <a:graphic>
            <a:graphicData uri="http://schemas.openxmlformats.org/presentationml/2006/ole">
              <p:oleObj spid="_x0000_s67616" name="Equation" r:id="rId8" imgW="1346200" imgH="431800" progId="Equation.DSMT4">
                <p:embed/>
              </p:oleObj>
            </a:graphicData>
          </a:graphic>
        </p:graphicFrame>
      </p:grpSp>
      <p:grpSp>
        <p:nvGrpSpPr>
          <p:cNvPr id="17" name="Group 36"/>
          <p:cNvGrpSpPr>
            <a:grpSpLocks/>
          </p:cNvGrpSpPr>
          <p:nvPr/>
        </p:nvGrpSpPr>
        <p:grpSpPr bwMode="auto">
          <a:xfrm>
            <a:off x="0" y="4143380"/>
            <a:ext cx="9361561" cy="523876"/>
            <a:chOff x="431" y="1117"/>
            <a:chExt cx="5579" cy="330"/>
          </a:xfrm>
        </p:grpSpPr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431" y="1117"/>
              <a:ext cx="55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　与     是欧氏空间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中的两个子空间，如果对</a:t>
              </a:r>
            </a:p>
          </p:txBody>
        </p:sp>
        <p:graphicFrame>
          <p:nvGraphicFramePr>
            <p:cNvPr id="19" name="Object 21"/>
            <p:cNvGraphicFramePr>
              <a:graphicFrameLocks noChangeAspect="1"/>
            </p:cNvGraphicFramePr>
            <p:nvPr/>
          </p:nvGraphicFramePr>
          <p:xfrm>
            <a:off x="1066" y="1162"/>
            <a:ext cx="200" cy="272"/>
          </p:xfrm>
          <a:graphic>
            <a:graphicData uri="http://schemas.openxmlformats.org/presentationml/2006/ole">
              <p:oleObj spid="_x0000_s67617" name="Equation" r:id="rId9" imgW="317225" imgH="431425" progId="Equation.DSMT4">
                <p:embed/>
              </p:oleObj>
            </a:graphicData>
          </a:graphic>
        </p:graphicFrame>
        <p:graphicFrame>
          <p:nvGraphicFramePr>
            <p:cNvPr id="20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64634819"/>
                </p:ext>
              </p:extLst>
            </p:nvPr>
          </p:nvGraphicFramePr>
          <p:xfrm>
            <a:off x="1495" y="1162"/>
            <a:ext cx="216" cy="272"/>
          </p:xfrm>
          <a:graphic>
            <a:graphicData uri="http://schemas.openxmlformats.org/presentationml/2006/ole">
              <p:oleObj spid="_x0000_s67618" name="Equation" r:id="rId10" imgW="342751" imgH="431613" progId="Equation.DSMT4">
                <p:embed/>
              </p:oleObj>
            </a:graphicData>
          </a:graphic>
        </p:graphicFrame>
      </p:grpSp>
      <p:graphicFrame>
        <p:nvGraphicFramePr>
          <p:cNvPr id="21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73056781"/>
              </p:ext>
            </p:extLst>
          </p:nvPr>
        </p:nvGraphicFramePr>
        <p:xfrm>
          <a:off x="4857784" y="4933338"/>
          <a:ext cx="2247900" cy="393700"/>
        </p:xfrm>
        <a:graphic>
          <a:graphicData uri="http://schemas.openxmlformats.org/presentationml/2006/ole">
            <p:oleObj spid="_x0000_s67619" name="Equation" r:id="rId11" imgW="2247900" imgH="393700" progId="Equation.DSMT4">
              <p:embed/>
            </p:oleObj>
          </a:graphicData>
        </a:graphic>
      </p:graphicFrame>
      <p:grpSp>
        <p:nvGrpSpPr>
          <p:cNvPr id="22" name="Group 37"/>
          <p:cNvGrpSpPr>
            <a:grpSpLocks/>
          </p:cNvGrpSpPr>
          <p:nvPr/>
        </p:nvGrpSpPr>
        <p:grpSpPr bwMode="auto">
          <a:xfrm>
            <a:off x="928694" y="5541358"/>
            <a:ext cx="7488238" cy="533400"/>
            <a:chOff x="476" y="2160"/>
            <a:chExt cx="4717" cy="336"/>
          </a:xfrm>
        </p:grpSpPr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476" y="2160"/>
              <a:ext cx="471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则称</a:t>
              </a: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子空间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与     </a:t>
              </a:r>
              <a:r>
                <a:rPr kumimoji="1"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正交</a:t>
              </a:r>
              <a:r>
                <a:rPr kumimoji="1"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记作</a:t>
              </a:r>
            </a:p>
          </p:txBody>
        </p:sp>
        <p:graphicFrame>
          <p:nvGraphicFramePr>
            <p:cNvPr id="24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500894482"/>
                </p:ext>
              </p:extLst>
            </p:nvPr>
          </p:nvGraphicFramePr>
          <p:xfrm>
            <a:off x="2276" y="2217"/>
            <a:ext cx="216" cy="272"/>
          </p:xfrm>
          <a:graphic>
            <a:graphicData uri="http://schemas.openxmlformats.org/presentationml/2006/ole">
              <p:oleObj spid="_x0000_s67620" name="Equation" r:id="rId12" imgW="342751" imgH="431613" progId="Equation.DSMT4">
                <p:embed/>
              </p:oleObj>
            </a:graphicData>
          </a:graphic>
        </p:graphicFrame>
        <p:graphicFrame>
          <p:nvGraphicFramePr>
            <p:cNvPr id="25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93162653"/>
                </p:ext>
              </p:extLst>
            </p:nvPr>
          </p:nvGraphicFramePr>
          <p:xfrm>
            <a:off x="1736" y="2224"/>
            <a:ext cx="200" cy="272"/>
          </p:xfrm>
          <a:graphic>
            <a:graphicData uri="http://schemas.openxmlformats.org/presentationml/2006/ole">
              <p:oleObj spid="_x0000_s67621" name="Equation" r:id="rId13" imgW="317225" imgH="431425" progId="Equation.DSMT4">
                <p:embed/>
              </p:oleObj>
            </a:graphicData>
          </a:graphic>
        </p:graphicFrame>
        <p:graphicFrame>
          <p:nvGraphicFramePr>
            <p:cNvPr id="26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416292191"/>
                </p:ext>
              </p:extLst>
            </p:nvPr>
          </p:nvGraphicFramePr>
          <p:xfrm>
            <a:off x="3716" y="2224"/>
            <a:ext cx="744" cy="272"/>
          </p:xfrm>
          <a:graphic>
            <a:graphicData uri="http://schemas.openxmlformats.org/presentationml/2006/ole">
              <p:oleObj spid="_x0000_s67622" name="Equation" r:id="rId14" imgW="1180588" imgH="431613" progId="Equation.DSMT4">
                <p:embed/>
              </p:oleObj>
            </a:graphicData>
          </a:graphic>
        </p:graphicFrame>
      </p:grpSp>
      <p:grpSp>
        <p:nvGrpSpPr>
          <p:cNvPr id="27" name="Group 43"/>
          <p:cNvGrpSpPr>
            <a:grpSpLocks/>
          </p:cNvGrpSpPr>
          <p:nvPr/>
        </p:nvGrpSpPr>
        <p:grpSpPr bwMode="auto">
          <a:xfrm>
            <a:off x="1079551" y="4814275"/>
            <a:ext cx="6135687" cy="523876"/>
            <a:chOff x="703" y="1525"/>
            <a:chExt cx="3865" cy="330"/>
          </a:xfrm>
        </p:grpSpPr>
        <p:graphicFrame>
          <p:nvGraphicFramePr>
            <p:cNvPr id="28" name="Object 41"/>
            <p:cNvGraphicFramePr>
              <a:graphicFrameLocks noChangeAspect="1"/>
            </p:cNvGraphicFramePr>
            <p:nvPr/>
          </p:nvGraphicFramePr>
          <p:xfrm>
            <a:off x="703" y="1570"/>
            <a:ext cx="1680" cy="272"/>
          </p:xfrm>
          <a:graphic>
            <a:graphicData uri="http://schemas.openxmlformats.org/presentationml/2006/ole">
              <p:oleObj spid="_x0000_s67623" name="Equation" r:id="rId15" imgW="2667000" imgH="431800" progId="Equation.DSMT4">
                <p:embed/>
              </p:oleObj>
            </a:graphicData>
          </a:graphic>
        </p:graphicFrame>
        <p:sp>
          <p:nvSpPr>
            <p:cNvPr id="29" name="Rectangle 42"/>
            <p:cNvSpPr>
              <a:spLocks noChangeArrowheads="1"/>
            </p:cNvSpPr>
            <p:nvPr/>
          </p:nvSpPr>
          <p:spPr bwMode="auto">
            <a:xfrm>
              <a:off x="2472" y="1525"/>
              <a:ext cx="209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恒有</a:t>
              </a:r>
            </a:p>
          </p:txBody>
        </p:sp>
      </p:grpSp>
      <p:sp>
        <p:nvSpPr>
          <p:cNvPr id="30" name="Rectangle 23"/>
          <p:cNvSpPr>
            <a:spLocks noChangeArrowheads="1"/>
          </p:cNvSpPr>
          <p:nvPr/>
        </p:nvSpPr>
        <p:spPr bwMode="auto">
          <a:xfrm>
            <a:off x="142844" y="1000108"/>
            <a:ext cx="105725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定义</a:t>
            </a:r>
            <a:endParaRPr lang="zh-CN" altLang="en-US" sz="32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10742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465" name="Group 17"/>
          <p:cNvGrpSpPr>
            <a:grpSpLocks/>
          </p:cNvGrpSpPr>
          <p:nvPr/>
        </p:nvGrpSpPr>
        <p:grpSpPr bwMode="auto">
          <a:xfrm>
            <a:off x="142844" y="1142984"/>
            <a:ext cx="8847137" cy="584201"/>
            <a:chOff x="385" y="391"/>
            <a:chExt cx="5573" cy="368"/>
          </a:xfrm>
        </p:grpSpPr>
        <p:sp>
          <p:nvSpPr>
            <p:cNvPr id="232452" name="Rectangle 4"/>
            <p:cNvSpPr>
              <a:spLocks noChangeArrowheads="1"/>
            </p:cNvSpPr>
            <p:nvPr/>
          </p:nvSpPr>
          <p:spPr bwMode="auto">
            <a:xfrm>
              <a:off x="385" y="391"/>
              <a:ext cx="55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kumimoji="1" lang="zh-CN" altLang="en-US" b="1" dirty="0"/>
                <a:t>实际上是不可能的．任何    代入上面各式都发生</a:t>
              </a:r>
              <a:r>
                <a:rPr kumimoji="1" lang="zh-CN" altLang="en-US" dirty="0"/>
                <a:t>    </a:t>
              </a:r>
            </a:p>
          </p:txBody>
        </p:sp>
        <p:graphicFrame>
          <p:nvGraphicFramePr>
            <p:cNvPr id="232454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3254" y="438"/>
            <a:ext cx="328" cy="232"/>
          </p:xfrm>
          <a:graphic>
            <a:graphicData uri="http://schemas.openxmlformats.org/presentationml/2006/ole">
              <p:oleObj spid="_x0000_s46106" name="Equation" r:id="rId3" imgW="520700" imgH="368300" progId="Equation.DSMT4">
                <p:embed/>
              </p:oleObj>
            </a:graphicData>
          </a:graphic>
        </p:graphicFrame>
      </p:grpSp>
      <p:grpSp>
        <p:nvGrpSpPr>
          <p:cNvPr id="232466" name="Group 18"/>
          <p:cNvGrpSpPr>
            <a:grpSpLocks/>
          </p:cNvGrpSpPr>
          <p:nvPr/>
        </p:nvGrpSpPr>
        <p:grpSpPr bwMode="auto">
          <a:xfrm>
            <a:off x="141321" y="1785926"/>
            <a:ext cx="9145587" cy="519113"/>
            <a:chOff x="385" y="845"/>
            <a:chExt cx="5761" cy="327"/>
          </a:xfrm>
        </p:grpSpPr>
        <p:sp>
          <p:nvSpPr>
            <p:cNvPr id="232457" name="Rectangle 9"/>
            <p:cNvSpPr>
              <a:spLocks noChangeArrowheads="1"/>
            </p:cNvSpPr>
            <p:nvPr/>
          </p:nvSpPr>
          <p:spPr bwMode="auto">
            <a:xfrm>
              <a:off x="385" y="845"/>
              <a:ext cx="57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 dirty="0"/>
                <a:t>些误差</a:t>
              </a:r>
              <a:r>
                <a:rPr kumimoji="1" lang="en-US" altLang="zh-CN" b="1" dirty="0"/>
                <a:t>.</a:t>
              </a:r>
              <a:r>
                <a:rPr kumimoji="1" lang="zh-CN" altLang="en-US" b="1" dirty="0"/>
                <a:t>于是想找到    使得上面各式的误差的平方</a:t>
              </a:r>
              <a:endParaRPr kumimoji="1" lang="zh-CN" altLang="en-US" dirty="0"/>
            </a:p>
          </p:txBody>
        </p:sp>
        <p:graphicFrame>
          <p:nvGraphicFramePr>
            <p:cNvPr id="232455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2586" y="892"/>
            <a:ext cx="328" cy="232"/>
          </p:xfrm>
          <a:graphic>
            <a:graphicData uri="http://schemas.openxmlformats.org/presentationml/2006/ole">
              <p:oleObj spid="_x0000_s46107" name="Equation" r:id="rId4" imgW="520700" imgH="368300" progId="Equation.DSMT4">
                <p:embed/>
              </p:oleObj>
            </a:graphicData>
          </a:graphic>
        </p:graphicFrame>
      </p:grpSp>
      <p:grpSp>
        <p:nvGrpSpPr>
          <p:cNvPr id="232467" name="Group 19"/>
          <p:cNvGrpSpPr>
            <a:grpSpLocks/>
          </p:cNvGrpSpPr>
          <p:nvPr/>
        </p:nvGrpSpPr>
        <p:grpSpPr bwMode="auto">
          <a:xfrm>
            <a:off x="142844" y="2338382"/>
            <a:ext cx="7148513" cy="584199"/>
            <a:chOff x="418" y="1316"/>
            <a:chExt cx="4503" cy="368"/>
          </a:xfrm>
        </p:grpSpPr>
        <p:sp>
          <p:nvSpPr>
            <p:cNvPr id="232458" name="Rectangle 10"/>
            <p:cNvSpPr>
              <a:spLocks noChangeArrowheads="1"/>
            </p:cNvSpPr>
            <p:nvPr/>
          </p:nvSpPr>
          <p:spPr bwMode="auto">
            <a:xfrm>
              <a:off x="418" y="1316"/>
              <a:ext cx="450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b="1" dirty="0"/>
                <a:t>和最小，即找     </a:t>
              </a:r>
              <a:r>
                <a:rPr kumimoji="1" lang="zh-CN" altLang="en-US" b="1" dirty="0" smtClean="0"/>
                <a:t> 使</a:t>
              </a:r>
              <a:r>
                <a:rPr kumimoji="1" lang="zh-CN" altLang="en-US" dirty="0" smtClean="0"/>
                <a:t> </a:t>
              </a:r>
              <a:endParaRPr kumimoji="1" lang="zh-CN" altLang="en-US" dirty="0"/>
            </a:p>
          </p:txBody>
        </p:sp>
        <p:graphicFrame>
          <p:nvGraphicFramePr>
            <p:cNvPr id="232456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2115" y="1405"/>
            <a:ext cx="328" cy="232"/>
          </p:xfrm>
          <a:graphic>
            <a:graphicData uri="http://schemas.openxmlformats.org/presentationml/2006/ole">
              <p:oleObj spid="_x0000_s46108" name="Equation" r:id="rId5" imgW="520700" imgH="368300" progId="Equation.DSMT4">
                <p:embed/>
              </p:oleObj>
            </a:graphicData>
          </a:graphic>
        </p:graphicFrame>
      </p:grpSp>
      <p:graphicFrame>
        <p:nvGraphicFramePr>
          <p:cNvPr id="232460" name="Object 12"/>
          <p:cNvGraphicFramePr>
            <a:graphicFrameLocks noChangeAspect="1"/>
          </p:cNvGraphicFramePr>
          <p:nvPr>
            <p:extLst/>
          </p:nvPr>
        </p:nvGraphicFramePr>
        <p:xfrm>
          <a:off x="500034" y="3071810"/>
          <a:ext cx="8089900" cy="469900"/>
        </p:xfrm>
        <a:graphic>
          <a:graphicData uri="http://schemas.openxmlformats.org/presentationml/2006/ole">
            <p:oleObj spid="_x0000_s46109" name="Equation" r:id="rId6" imgW="8089900" imgH="469900" progId="Equation.DSMT4">
              <p:embed/>
            </p:oleObj>
          </a:graphicData>
        </a:graphic>
      </p:graphicFrame>
      <p:graphicFrame>
        <p:nvGraphicFramePr>
          <p:cNvPr id="232461" name="Object 13"/>
          <p:cNvGraphicFramePr>
            <a:graphicFrameLocks noChangeAspect="1"/>
          </p:cNvGraphicFramePr>
          <p:nvPr>
            <p:extLst/>
          </p:nvPr>
        </p:nvGraphicFramePr>
        <p:xfrm>
          <a:off x="500034" y="3643314"/>
          <a:ext cx="8115300" cy="469900"/>
        </p:xfrm>
        <a:graphic>
          <a:graphicData uri="http://schemas.openxmlformats.org/presentationml/2006/ole">
            <p:oleObj spid="_x0000_s46110" name="Equation" r:id="rId7" imgW="8115300" imgH="469900" progId="Equation.DSMT4">
              <p:embed/>
            </p:oleObj>
          </a:graphicData>
        </a:graphic>
      </p:graphicFrame>
      <p:graphicFrame>
        <p:nvGraphicFramePr>
          <p:cNvPr id="232462" name="Object 14"/>
          <p:cNvGraphicFramePr>
            <a:graphicFrameLocks noChangeAspect="1"/>
          </p:cNvGraphicFramePr>
          <p:nvPr>
            <p:extLst/>
          </p:nvPr>
        </p:nvGraphicFramePr>
        <p:xfrm>
          <a:off x="500034" y="4214818"/>
          <a:ext cx="2730500" cy="469900"/>
        </p:xfrm>
        <a:graphic>
          <a:graphicData uri="http://schemas.openxmlformats.org/presentationml/2006/ole">
            <p:oleObj spid="_x0000_s46111" name="Equation" r:id="rId8" imgW="2730500" imgH="469900" progId="Equation.DSMT4">
              <p:embed/>
            </p:oleObj>
          </a:graphicData>
        </a:graphic>
      </p:graphicFrame>
      <p:sp>
        <p:nvSpPr>
          <p:cNvPr id="232463" name="Rectangle 15"/>
          <p:cNvSpPr>
            <a:spLocks noChangeArrowheads="1"/>
          </p:cNvSpPr>
          <p:nvPr/>
        </p:nvSpPr>
        <p:spPr bwMode="auto">
          <a:xfrm>
            <a:off x="3428992" y="4214818"/>
            <a:ext cx="4103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b="1" dirty="0"/>
              <a:t>最小</a:t>
            </a:r>
            <a:r>
              <a:rPr kumimoji="1" lang="en-US" altLang="zh-CN" b="1" dirty="0"/>
              <a:t>.</a:t>
            </a:r>
            <a:endParaRPr kumimoji="1" lang="en-US" altLang="zh-CN" dirty="0"/>
          </a:p>
        </p:txBody>
      </p:sp>
      <p:sp>
        <p:nvSpPr>
          <p:cNvPr id="232464" name="Rectangle 16"/>
          <p:cNvSpPr>
            <a:spLocks noChangeArrowheads="1"/>
          </p:cNvSpPr>
          <p:nvPr/>
        </p:nvSpPr>
        <p:spPr bwMode="auto">
          <a:xfrm>
            <a:off x="269861" y="4857760"/>
            <a:ext cx="2373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b="1" dirty="0"/>
              <a:t>易知</a:t>
            </a:r>
            <a:r>
              <a:rPr kumimoji="1" lang="zh-CN" altLang="en-US" dirty="0"/>
              <a:t> </a:t>
            </a:r>
          </a:p>
        </p:txBody>
      </p:sp>
      <p:sp>
        <p:nvSpPr>
          <p:cNvPr id="17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038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五、最小二乘法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207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3" grpId="0"/>
      <p:bldP spid="2324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476" name="Object 4"/>
          <p:cNvGraphicFramePr>
            <a:graphicFrameLocks noChangeAspect="1"/>
          </p:cNvGraphicFramePr>
          <p:nvPr>
            <p:extLst/>
          </p:nvPr>
        </p:nvGraphicFramePr>
        <p:xfrm>
          <a:off x="1547813" y="1525588"/>
          <a:ext cx="4330700" cy="2603500"/>
        </p:xfrm>
        <a:graphic>
          <a:graphicData uri="http://schemas.openxmlformats.org/presentationml/2006/ole">
            <p:oleObj spid="_x0000_s47118" name="Equation" r:id="rId3" imgW="4330700" imgH="2603500" progId="Equation.DSMT4">
              <p:embed/>
            </p:oleObj>
          </a:graphicData>
        </a:graphic>
      </p:graphicFrame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755650" y="4478336"/>
            <a:ext cx="7416800" cy="584199"/>
            <a:chOff x="476" y="2069"/>
            <a:chExt cx="4672" cy="368"/>
          </a:xfrm>
        </p:grpSpPr>
        <p:sp>
          <p:nvSpPr>
            <p:cNvPr id="233478" name="Rectangle 6"/>
            <p:cNvSpPr>
              <a:spLocks noChangeArrowheads="1"/>
            </p:cNvSpPr>
            <p:nvPr/>
          </p:nvSpPr>
          <p:spPr bwMode="auto">
            <a:xfrm>
              <a:off x="476" y="2069"/>
              <a:ext cx="467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 dirty="0" smtClean="0"/>
                <a:t>最小二乘解      </a:t>
              </a:r>
              <a:r>
                <a:rPr kumimoji="1" lang="zh-CN" altLang="en-US" b="1" dirty="0"/>
                <a:t>所满足的方程就是</a:t>
              </a:r>
              <a:r>
                <a:rPr kumimoji="1" lang="zh-CN" altLang="en-US" dirty="0"/>
                <a:t> </a:t>
              </a:r>
            </a:p>
          </p:txBody>
        </p:sp>
        <p:graphicFrame>
          <p:nvGraphicFramePr>
            <p:cNvPr id="233477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1877" y="2166"/>
            <a:ext cx="328" cy="232"/>
          </p:xfrm>
          <a:graphic>
            <a:graphicData uri="http://schemas.openxmlformats.org/presentationml/2006/ole">
              <p:oleObj spid="_x0000_s47119" name="Equation" r:id="rId4" imgW="520700" imgH="368300" progId="Equation.DSMT4">
                <p:embed/>
              </p:oleObj>
            </a:graphicData>
          </a:graphic>
        </p:graphicFrame>
      </p:grpSp>
      <p:graphicFrame>
        <p:nvGraphicFramePr>
          <p:cNvPr id="233479" name="Object 7"/>
          <p:cNvGraphicFramePr>
            <a:graphicFrameLocks noChangeAspect="1"/>
          </p:cNvGraphicFramePr>
          <p:nvPr>
            <p:extLst/>
          </p:nvPr>
        </p:nvGraphicFramePr>
        <p:xfrm>
          <a:off x="2247900" y="5270500"/>
          <a:ext cx="2908300" cy="825500"/>
        </p:xfrm>
        <a:graphic>
          <a:graphicData uri="http://schemas.openxmlformats.org/presentationml/2006/ole">
            <p:oleObj spid="_x0000_s47120" name="Equation" r:id="rId5" imgW="2908300" imgH="825500" progId="Equation.DSMT4">
              <p:embed/>
            </p:oleObj>
          </a:graphicData>
        </a:graphic>
      </p:graphicFrame>
      <p:sp>
        <p:nvSpPr>
          <p:cNvPr id="8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038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五、最小二乘法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83390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3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742950" y="3622675"/>
            <a:ext cx="3529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b="1"/>
              <a:t>解得</a:t>
            </a:r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4343400" y="4343400"/>
            <a:ext cx="355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/>
              <a:t>（取三位有效数字）</a:t>
            </a:r>
            <a:r>
              <a:rPr kumimoji="1" lang="en-US" altLang="zh-CN" b="1"/>
              <a:t>.</a:t>
            </a:r>
          </a:p>
        </p:txBody>
      </p:sp>
      <p:graphicFrame>
        <p:nvGraphicFramePr>
          <p:cNvPr id="234502" name="Object 6"/>
          <p:cNvGraphicFramePr>
            <a:graphicFrameLocks noChangeAspect="1"/>
          </p:cNvGraphicFramePr>
          <p:nvPr>
            <p:extLst/>
          </p:nvPr>
        </p:nvGraphicFramePr>
        <p:xfrm>
          <a:off x="1250950" y="4402138"/>
          <a:ext cx="2984500" cy="393700"/>
        </p:xfrm>
        <a:graphic>
          <a:graphicData uri="http://schemas.openxmlformats.org/presentationml/2006/ole">
            <p:oleObj spid="_x0000_s48146" name="Equation" r:id="rId3" imgW="2984500" imgH="393700" progId="Equation.DSMT4">
              <p:embed/>
            </p:oleObj>
          </a:graphicData>
        </a:graphic>
      </p:graphicFrame>
      <p:sp>
        <p:nvSpPr>
          <p:cNvPr id="234503" name="Rectangle 7"/>
          <p:cNvSpPr>
            <a:spLocks noChangeArrowheads="1"/>
          </p:cNvSpPr>
          <p:nvPr/>
        </p:nvSpPr>
        <p:spPr bwMode="auto">
          <a:xfrm>
            <a:off x="642910" y="1571612"/>
            <a:ext cx="5329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b="1" dirty="0"/>
              <a:t>即为</a:t>
            </a:r>
            <a:r>
              <a:rPr kumimoji="1" lang="zh-CN" altLang="en-US" dirty="0"/>
              <a:t> </a:t>
            </a:r>
          </a:p>
        </p:txBody>
      </p:sp>
      <p:grpSp>
        <p:nvGrpSpPr>
          <p:cNvPr id="234504" name="Group 8"/>
          <p:cNvGrpSpPr>
            <a:grpSpLocks/>
          </p:cNvGrpSpPr>
          <p:nvPr/>
        </p:nvGrpSpPr>
        <p:grpSpPr bwMode="auto">
          <a:xfrm>
            <a:off x="1319212" y="2327275"/>
            <a:ext cx="4378325" cy="881063"/>
            <a:chOff x="1303" y="3230"/>
            <a:chExt cx="2758" cy="555"/>
          </a:xfrm>
        </p:grpSpPr>
        <p:graphicFrame>
          <p:nvGraphicFramePr>
            <p:cNvPr id="234505" name="Object 9"/>
            <p:cNvGraphicFramePr>
              <a:graphicFrameLocks noChangeAspect="1"/>
            </p:cNvGraphicFramePr>
            <p:nvPr/>
          </p:nvGraphicFramePr>
          <p:xfrm>
            <a:off x="1429" y="3230"/>
            <a:ext cx="2632" cy="200"/>
          </p:xfrm>
          <a:graphic>
            <a:graphicData uri="http://schemas.openxmlformats.org/presentationml/2006/ole">
              <p:oleObj spid="_x0000_s48147" name="Equation" r:id="rId4" imgW="4178300" imgH="317500" progId="Equation.DSMT4">
                <p:embed/>
              </p:oleObj>
            </a:graphicData>
          </a:graphic>
        </p:graphicFrame>
        <p:graphicFrame>
          <p:nvGraphicFramePr>
            <p:cNvPr id="234506" name="Object 10"/>
            <p:cNvGraphicFramePr>
              <a:graphicFrameLocks noChangeAspect="1"/>
            </p:cNvGraphicFramePr>
            <p:nvPr/>
          </p:nvGraphicFramePr>
          <p:xfrm>
            <a:off x="1429" y="3566"/>
            <a:ext cx="1928" cy="200"/>
          </p:xfrm>
          <a:graphic>
            <a:graphicData uri="http://schemas.openxmlformats.org/presentationml/2006/ole">
              <p:oleObj spid="_x0000_s48148" name="Equation" r:id="rId5" imgW="3060700" imgH="317500" progId="Equation.DSMT4">
                <p:embed/>
              </p:oleObj>
            </a:graphicData>
          </a:graphic>
        </p:graphicFrame>
        <p:graphicFrame>
          <p:nvGraphicFramePr>
            <p:cNvPr id="234507" name="Object 11"/>
            <p:cNvGraphicFramePr>
              <a:graphicFrameLocks noChangeAspect="1"/>
            </p:cNvGraphicFramePr>
            <p:nvPr/>
          </p:nvGraphicFramePr>
          <p:xfrm>
            <a:off x="1303" y="3249"/>
            <a:ext cx="216" cy="536"/>
          </p:xfrm>
          <a:graphic>
            <a:graphicData uri="http://schemas.openxmlformats.org/presentationml/2006/ole">
              <p:oleObj spid="_x0000_s48149" name="Equation" r:id="rId6" imgW="342751" imgH="850531" progId="Equation.DSMT4">
                <p:embed/>
              </p:oleObj>
            </a:graphicData>
          </a:graphic>
        </p:graphicFrame>
      </p:grpSp>
      <p:sp>
        <p:nvSpPr>
          <p:cNvPr id="11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038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五、最小二乘法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05251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0" grpId="0"/>
      <p:bldP spid="234501" grpId="0"/>
      <p:bldP spid="2345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184816" y="1709738"/>
            <a:ext cx="9187784" cy="584200"/>
            <a:chOff x="476" y="578"/>
            <a:chExt cx="5625" cy="368"/>
          </a:xfrm>
        </p:grpSpPr>
        <p:sp>
          <p:nvSpPr>
            <p:cNvPr id="2064" name="Rectangle 32"/>
            <p:cNvSpPr>
              <a:spLocks noChangeArrowheads="1"/>
            </p:cNvSpPr>
            <p:nvPr/>
          </p:nvSpPr>
          <p:spPr bwMode="auto">
            <a:xfrm>
              <a:off x="476" y="578"/>
              <a:ext cx="562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en-US" altLang="zh-CN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kumimoji="1" lang="zh-CN" altLang="en-US" b="1" dirty="0" smtClean="0">
                  <a:latin typeface="Times New Roman" pitchFamily="18" charset="0"/>
                  <a:cs typeface="Times New Roman" pitchFamily="18" charset="0"/>
                </a:rPr>
                <a:t>）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itchFamily="18" charset="0"/>
                </a:rPr>
                <a:t>       </a:t>
              </a:r>
              <a:r>
                <a:rPr kumimoji="1" lang="zh-CN" altLang="en-US" b="1" dirty="0">
                  <a:latin typeface="Times New Roman" pitchFamily="18" charset="0"/>
                  <a:cs typeface="Times New Roman" pitchFamily="18" charset="0"/>
                </a:rPr>
                <a:t>　</a:t>
              </a:r>
              <a:r>
                <a:rPr kumimoji="1" lang="zh-CN" altLang="en-US" b="1" dirty="0" smtClean="0">
                  <a:latin typeface="Times New Roman" pitchFamily="18" charset="0"/>
                  <a:cs typeface="Times New Roman" pitchFamily="18" charset="0"/>
                </a:rPr>
                <a:t>当且仅当 </a:t>
              </a:r>
              <a:r>
                <a:rPr kumimoji="1" lang="zh-CN" altLang="en-US" b="1" dirty="0">
                  <a:latin typeface="Times New Roman" pitchFamily="18" charset="0"/>
                  <a:cs typeface="Times New Roman" pitchFamily="18" charset="0"/>
                </a:rPr>
                <a:t>　中每个向量都与 　正交．</a:t>
              </a:r>
              <a:r>
                <a:rPr kumimoji="1" lang="zh-CN" altLang="en-US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graphicFrame>
          <p:nvGraphicFramePr>
            <p:cNvPr id="2055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17977345"/>
                </p:ext>
              </p:extLst>
            </p:nvPr>
          </p:nvGraphicFramePr>
          <p:xfrm>
            <a:off x="931" y="633"/>
            <a:ext cx="672" cy="272"/>
          </p:xfrm>
          <a:graphic>
            <a:graphicData uri="http://schemas.openxmlformats.org/presentationml/2006/ole">
              <p:oleObj spid="_x0000_s27830" name="Equation" r:id="rId3" imgW="1066800" imgH="431800" progId="Equation.DSMT4">
                <p:embed/>
              </p:oleObj>
            </a:graphicData>
          </a:graphic>
        </p:graphicFrame>
        <p:graphicFrame>
          <p:nvGraphicFramePr>
            <p:cNvPr id="2056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947820532"/>
                </p:ext>
              </p:extLst>
            </p:nvPr>
          </p:nvGraphicFramePr>
          <p:xfrm>
            <a:off x="2768" y="648"/>
            <a:ext cx="200" cy="272"/>
          </p:xfrm>
          <a:graphic>
            <a:graphicData uri="http://schemas.openxmlformats.org/presentationml/2006/ole">
              <p:oleObj spid="_x0000_s27831" name="Equation" r:id="rId4" imgW="317225" imgH="431425" progId="Equation.DSMT4">
                <p:embed/>
              </p:oleObj>
            </a:graphicData>
          </a:graphic>
        </p:graphicFrame>
        <p:graphicFrame>
          <p:nvGraphicFramePr>
            <p:cNvPr id="2057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132451766"/>
                </p:ext>
              </p:extLst>
            </p:nvPr>
          </p:nvGraphicFramePr>
          <p:xfrm>
            <a:off x="4780" y="645"/>
            <a:ext cx="216" cy="272"/>
          </p:xfrm>
          <a:graphic>
            <a:graphicData uri="http://schemas.openxmlformats.org/presentationml/2006/ole">
              <p:oleObj spid="_x0000_s27832" name="Equation" r:id="rId5" imgW="342751" imgH="431613" progId="Equation.DSMT4">
                <p:embed/>
              </p:oleObj>
            </a:graphicData>
          </a:graphic>
        </p:graphicFrame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214282" y="2714620"/>
            <a:ext cx="4462462" cy="584199"/>
            <a:chOff x="476" y="1277"/>
            <a:chExt cx="2811" cy="368"/>
          </a:xfrm>
        </p:grpSpPr>
        <p:sp>
          <p:nvSpPr>
            <p:cNvPr id="2063" name="Rectangle 36"/>
            <p:cNvSpPr>
              <a:spLocks noChangeArrowheads="1"/>
            </p:cNvSpPr>
            <p:nvPr/>
          </p:nvSpPr>
          <p:spPr bwMode="auto">
            <a:xfrm>
              <a:off x="476" y="1277"/>
              <a:ext cx="99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en-US" altLang="zh-CN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kumimoji="1" lang="zh-CN" altLang="en-US" b="1" dirty="0" smtClean="0">
                  <a:latin typeface="Times New Roman" pitchFamily="18" charset="0"/>
                  <a:cs typeface="Times New Roman" pitchFamily="18" charset="0"/>
                </a:rPr>
                <a:t>）</a:t>
              </a:r>
              <a:endParaRPr kumimoji="1" lang="en-US" altLang="zh-CN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054" name="Object 41"/>
            <p:cNvGraphicFramePr>
              <a:graphicFrameLocks noChangeAspect="1"/>
            </p:cNvGraphicFramePr>
            <p:nvPr/>
          </p:nvGraphicFramePr>
          <p:xfrm>
            <a:off x="1007" y="1344"/>
            <a:ext cx="2280" cy="272"/>
          </p:xfrm>
          <a:graphic>
            <a:graphicData uri="http://schemas.openxmlformats.org/presentationml/2006/ole">
              <p:oleObj spid="_x0000_s27833" name="Equation" r:id="rId6" imgW="3619500" imgH="431800" progId="Equation.DSMT4">
                <p:embed/>
              </p:oleObj>
            </a:graphicData>
          </a:graphic>
        </p:graphicFrame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28600" y="4403723"/>
            <a:ext cx="7669212" cy="584199"/>
            <a:chOff x="453" y="1958"/>
            <a:chExt cx="4831" cy="368"/>
          </a:xfrm>
        </p:grpSpPr>
        <p:sp>
          <p:nvSpPr>
            <p:cNvPr id="2062" name="Rectangle 43"/>
            <p:cNvSpPr>
              <a:spLocks noChangeArrowheads="1"/>
            </p:cNvSpPr>
            <p:nvPr/>
          </p:nvSpPr>
          <p:spPr bwMode="auto">
            <a:xfrm>
              <a:off x="453" y="1958"/>
              <a:ext cx="483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en-US" altLang="zh-CN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zh-CN" b="1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kumimoji="1" lang="zh-CN" altLang="en-US" b="1" dirty="0" smtClean="0">
                  <a:latin typeface="Times New Roman" pitchFamily="18" charset="0"/>
                  <a:cs typeface="Times New Roman" pitchFamily="18" charset="0"/>
                </a:rPr>
                <a:t>）当      </a:t>
              </a:r>
              <a:r>
                <a:rPr kumimoji="1" lang="zh-CN" altLang="en-US" b="1" dirty="0">
                  <a:latin typeface="Times New Roman" pitchFamily="18" charset="0"/>
                  <a:cs typeface="Times New Roman" pitchFamily="18" charset="0"/>
                </a:rPr>
                <a:t>　</a:t>
              </a:r>
              <a:r>
                <a:rPr kumimoji="1" lang="zh-CN" altLang="en-US" b="1" dirty="0" smtClean="0">
                  <a:latin typeface="Times New Roman" pitchFamily="18" charset="0"/>
                  <a:cs typeface="Times New Roman" pitchFamily="18" charset="0"/>
                </a:rPr>
                <a:t> 且      </a:t>
              </a:r>
              <a:r>
                <a:rPr kumimoji="1" lang="zh-CN" altLang="en-US" b="1" dirty="0">
                  <a:latin typeface="Times New Roman" pitchFamily="18" charset="0"/>
                  <a:cs typeface="Times New Roman" pitchFamily="18" charset="0"/>
                </a:rPr>
                <a:t>　  时，必有</a:t>
              </a:r>
              <a:r>
                <a:rPr kumimoji="1" lang="zh-CN" altLang="en-US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graphicFrame>
          <p:nvGraphicFramePr>
            <p:cNvPr id="2051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02969137"/>
                </p:ext>
              </p:extLst>
            </p:nvPr>
          </p:nvGraphicFramePr>
          <p:xfrm>
            <a:off x="1299" y="2017"/>
            <a:ext cx="616" cy="272"/>
          </p:xfrm>
          <a:graphic>
            <a:graphicData uri="http://schemas.openxmlformats.org/presentationml/2006/ole">
              <p:oleObj spid="_x0000_s27834" name="Equation" r:id="rId7" imgW="977900" imgH="431800" progId="Equation.DSMT4">
                <p:embed/>
              </p:oleObj>
            </a:graphicData>
          </a:graphic>
        </p:graphicFrame>
        <p:graphicFrame>
          <p:nvGraphicFramePr>
            <p:cNvPr id="2052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568375239"/>
                </p:ext>
              </p:extLst>
            </p:nvPr>
          </p:nvGraphicFramePr>
          <p:xfrm>
            <a:off x="2289" y="2006"/>
            <a:ext cx="576" cy="272"/>
          </p:xfrm>
          <a:graphic>
            <a:graphicData uri="http://schemas.openxmlformats.org/presentationml/2006/ole">
              <p:oleObj spid="_x0000_s27835" name="Equation" r:id="rId8" imgW="914400" imgH="431800" progId="Equation.DSMT4">
                <p:embed/>
              </p:oleObj>
            </a:graphicData>
          </a:graphic>
        </p:graphicFrame>
        <p:graphicFrame>
          <p:nvGraphicFramePr>
            <p:cNvPr id="2053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275911538"/>
                </p:ext>
              </p:extLst>
            </p:nvPr>
          </p:nvGraphicFramePr>
          <p:xfrm>
            <a:off x="4134" y="2042"/>
            <a:ext cx="568" cy="200"/>
          </p:xfrm>
          <a:graphic>
            <a:graphicData uri="http://schemas.openxmlformats.org/presentationml/2006/ole">
              <p:oleObj spid="_x0000_s27836" name="Equation" r:id="rId9" imgW="901309" imgH="317362" progId="Equation.DSMT4">
                <p:embed/>
              </p:oleObj>
            </a:graphicData>
          </a:graphic>
        </p:graphicFrame>
      </p:grpSp>
      <p:graphicFrame>
        <p:nvGraphicFramePr>
          <p:cNvPr id="224306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91080697"/>
              </p:ext>
            </p:extLst>
          </p:nvPr>
        </p:nvGraphicFramePr>
        <p:xfrm>
          <a:off x="1000100" y="3357562"/>
          <a:ext cx="6464300" cy="495300"/>
        </p:xfrm>
        <a:graphic>
          <a:graphicData uri="http://schemas.openxmlformats.org/presentationml/2006/ole">
            <p:oleObj spid="_x0000_s27837" name="Equation" r:id="rId10" imgW="6464300" imgH="495300" progId="Equation.DSMT4">
              <p:embed/>
            </p:oleObj>
          </a:graphicData>
        </a:graphic>
      </p:graphicFrame>
      <p:sp>
        <p:nvSpPr>
          <p:cNvPr id="17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038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itchFamily="18" charset="0"/>
                <a:ea typeface="隶书"/>
                <a:cs typeface="Times New Roman" pitchFamily="18" charset="0"/>
              </a:rPr>
              <a:t>二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itchFamily="18" charset="0"/>
                <a:ea typeface="隶书"/>
                <a:cs typeface="Times New Roman" pitchFamily="18" charset="0"/>
              </a:rPr>
              <a:t>、欧氏空间的正交子空间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itchFamily="18" charset="0"/>
              <a:ea typeface="隶书"/>
              <a:cs typeface="Times New Roman" pitchFamily="18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84816" y="946760"/>
            <a:ext cx="3529928" cy="584775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正交子空间的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性质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19" name="Group 31"/>
          <p:cNvGrpSpPr>
            <a:grpSpLocks/>
          </p:cNvGrpSpPr>
          <p:nvPr/>
        </p:nvGrpSpPr>
        <p:grpSpPr bwMode="auto">
          <a:xfrm>
            <a:off x="357158" y="5214950"/>
            <a:ext cx="7559675" cy="584201"/>
            <a:chOff x="794" y="1767"/>
            <a:chExt cx="4762" cy="368"/>
          </a:xfrm>
        </p:grpSpPr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794" y="1767"/>
              <a:ext cx="476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en-US" altLang="zh-CN" b="1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kumimoji="1" lang="zh-CN" altLang="en-US" b="1" dirty="0" smtClean="0">
                  <a:latin typeface="Times New Roman" pitchFamily="18" charset="0"/>
                  <a:cs typeface="Times New Roman" pitchFamily="18" charset="0"/>
                </a:rPr>
                <a:t>）</a:t>
              </a:r>
              <a:r>
                <a:rPr kumimoji="1" lang="zh-CN" altLang="en-US" b="1" dirty="0" smtClean="0"/>
                <a:t>如果                             </a:t>
              </a:r>
              <a:r>
                <a:rPr kumimoji="1" lang="zh-CN" altLang="en-US" b="1" dirty="0"/>
                <a:t>则</a:t>
              </a:r>
              <a:r>
                <a:rPr kumimoji="1" lang="zh-CN" altLang="en-US" dirty="0"/>
                <a:t> </a:t>
              </a:r>
            </a:p>
          </p:txBody>
        </p:sp>
        <p:graphicFrame>
          <p:nvGraphicFramePr>
            <p:cNvPr id="21" name="Object 16"/>
            <p:cNvGraphicFramePr>
              <a:graphicFrameLocks noChangeAspect="1"/>
            </p:cNvGraphicFramePr>
            <p:nvPr>
              <p:extLst/>
            </p:nvPr>
          </p:nvGraphicFramePr>
          <p:xfrm>
            <a:off x="1796" y="1855"/>
            <a:ext cx="1968" cy="272"/>
          </p:xfrm>
          <a:graphic>
            <a:graphicData uri="http://schemas.openxmlformats.org/presentationml/2006/ole">
              <p:oleObj spid="_x0000_s27838" name="Equation" r:id="rId11" imgW="3124200" imgH="431800" progId="Equation.DSMT4">
                <p:embed/>
              </p:oleObj>
            </a:graphicData>
          </a:graphic>
        </p:graphicFrame>
      </p:grpSp>
      <p:graphicFrame>
        <p:nvGraphicFramePr>
          <p:cNvPr id="22" name="Object 17"/>
          <p:cNvGraphicFramePr>
            <a:graphicFrameLocks noChangeAspect="1"/>
          </p:cNvGraphicFramePr>
          <p:nvPr>
            <p:extLst/>
          </p:nvPr>
        </p:nvGraphicFramePr>
        <p:xfrm>
          <a:off x="2071670" y="5926158"/>
          <a:ext cx="4775200" cy="431800"/>
        </p:xfrm>
        <a:graphic>
          <a:graphicData uri="http://schemas.openxmlformats.org/presentationml/2006/ole">
            <p:oleObj spid="_x0000_s27839" name="Equation" r:id="rId12" imgW="4775200" imgH="4318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411126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25448" y="1822283"/>
            <a:ext cx="7632700" cy="538162"/>
            <a:chOff x="521" y="799"/>
            <a:chExt cx="4808" cy="339"/>
          </a:xfrm>
        </p:grpSpPr>
        <p:sp>
          <p:nvSpPr>
            <p:cNvPr id="3084" name="Rectangle 25"/>
            <p:cNvSpPr>
              <a:spLocks noChangeArrowheads="1"/>
            </p:cNvSpPr>
            <p:nvPr/>
          </p:nvSpPr>
          <p:spPr bwMode="auto">
            <a:xfrm>
              <a:off x="521" y="799"/>
              <a:ext cx="480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2800" dirty="0">
                  <a:solidFill>
                    <a:schemeClr val="bg1">
                      <a:lumMod val="50000"/>
                    </a:schemeClr>
                  </a:solidFill>
                  <a:latin typeface="黑体" pitchFamily="2" charset="-122"/>
                  <a:ea typeface="黑体" pitchFamily="2" charset="-122"/>
                </a:rPr>
                <a:t>证</a:t>
              </a:r>
              <a:r>
                <a:rPr kumimoji="1" lang="zh-CN" altLang="en-US" sz="2800" b="1" dirty="0"/>
                <a:t>：设子空间          　　  </a:t>
              </a:r>
              <a:r>
                <a:rPr kumimoji="1" lang="zh-CN" altLang="en-US" sz="2800" b="1" dirty="0" smtClean="0"/>
                <a:t>两两</a:t>
              </a:r>
              <a:r>
                <a:rPr kumimoji="1" lang="zh-CN" altLang="en-US" sz="2800" b="1" dirty="0"/>
                <a:t>正交，</a:t>
              </a:r>
              <a:endParaRPr kumimoji="1" lang="zh-CN" altLang="en-US" sz="2800" dirty="0"/>
            </a:p>
          </p:txBody>
        </p:sp>
        <p:graphicFrame>
          <p:nvGraphicFramePr>
            <p:cNvPr id="3078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390344146"/>
                </p:ext>
              </p:extLst>
            </p:nvPr>
          </p:nvGraphicFramePr>
          <p:xfrm>
            <a:off x="1999" y="866"/>
            <a:ext cx="1064" cy="272"/>
          </p:xfrm>
          <a:graphic>
            <a:graphicData uri="http://schemas.openxmlformats.org/presentationml/2006/ole">
              <p:oleObj spid="_x0000_s28823" name="Equation" r:id="rId3" imgW="1688367" imgH="431613" progId="Equation.DSMT4">
                <p:embed/>
              </p:oleObj>
            </a:graphicData>
          </a:graphic>
        </p:graphicFrame>
      </p:grpSp>
      <p:sp>
        <p:nvSpPr>
          <p:cNvPr id="225309" name="Rectangle 29"/>
          <p:cNvSpPr>
            <a:spLocks noChangeArrowheads="1"/>
          </p:cNvSpPr>
          <p:nvPr/>
        </p:nvSpPr>
        <p:spPr bwMode="auto">
          <a:xfrm>
            <a:off x="285720" y="1071546"/>
            <a:ext cx="77771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5</a:t>
            </a:r>
            <a:r>
              <a:rPr lang="zh-CN" altLang="en-US" b="1" dirty="0" smtClean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r>
              <a:rPr lang="zh-CN" altLang="en-US" b="1" dirty="0" smtClean="0">
                <a:latin typeface="宋体" pitchFamily="2" charset="-122"/>
              </a:rPr>
              <a:t>两两</a:t>
            </a:r>
            <a:r>
              <a:rPr lang="zh-CN" altLang="en-US" b="1" dirty="0">
                <a:latin typeface="宋体" pitchFamily="2" charset="-122"/>
              </a:rPr>
              <a:t>正交的子空间的和必是直和．</a:t>
            </a:r>
          </a:p>
        </p:txBody>
      </p: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642910" y="2341395"/>
            <a:ext cx="7572376" cy="1006471"/>
            <a:chOff x="225" y="2115"/>
            <a:chExt cx="4770" cy="634"/>
          </a:xfrm>
        </p:grpSpPr>
        <p:sp>
          <p:nvSpPr>
            <p:cNvPr id="3083" name="Rectangle 40"/>
            <p:cNvSpPr>
              <a:spLocks noChangeArrowheads="1"/>
            </p:cNvSpPr>
            <p:nvPr/>
          </p:nvSpPr>
          <p:spPr bwMode="auto">
            <a:xfrm>
              <a:off x="225" y="2115"/>
              <a:ext cx="477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kumimoji="1" lang="zh-CN" altLang="en-US" sz="2800" b="1" dirty="0" smtClean="0"/>
                <a:t>假设不是直和，那么存在                          满足                  </a:t>
              </a:r>
              <a:r>
                <a:rPr kumimoji="1" lang="zh-CN" altLang="en-US" b="1" dirty="0"/>
                <a:t>　　　     　　</a:t>
              </a:r>
              <a:endParaRPr kumimoji="1" lang="zh-CN" altLang="en-US" dirty="0"/>
            </a:p>
          </p:txBody>
        </p:sp>
        <p:graphicFrame>
          <p:nvGraphicFramePr>
            <p:cNvPr id="3077" name="Object 42"/>
            <p:cNvGraphicFramePr>
              <a:graphicFrameLocks noChangeAspect="1"/>
            </p:cNvGraphicFramePr>
            <p:nvPr/>
          </p:nvGraphicFramePr>
          <p:xfrm>
            <a:off x="715" y="2477"/>
            <a:ext cx="4040" cy="272"/>
          </p:xfrm>
          <a:graphic>
            <a:graphicData uri="http://schemas.openxmlformats.org/presentationml/2006/ole">
              <p:oleObj spid="_x0000_s28824" name="Equation" r:id="rId4" imgW="6413500" imgH="431800" progId="Equation.DSMT4">
                <p:embed/>
              </p:oleObj>
            </a:graphicData>
          </a:graphic>
        </p:graphicFrame>
      </p:grpSp>
      <p:graphicFrame>
        <p:nvGraphicFramePr>
          <p:cNvPr id="225324" name="Object 44"/>
          <p:cNvGraphicFramePr>
            <a:graphicFrameLocks noChangeAspect="1"/>
          </p:cNvGraphicFramePr>
          <p:nvPr/>
        </p:nvGraphicFramePr>
        <p:xfrm>
          <a:off x="857224" y="4518036"/>
          <a:ext cx="3746500" cy="482600"/>
        </p:xfrm>
        <a:graphic>
          <a:graphicData uri="http://schemas.openxmlformats.org/presentationml/2006/ole">
            <p:oleObj spid="_x0000_s28825" name="Equation" r:id="rId5" imgW="3746500" imgH="482600" progId="Equation.DSMT4">
              <p:embed/>
            </p:oleObj>
          </a:graphicData>
        </a:graphic>
      </p:graphicFrame>
      <p:graphicFrame>
        <p:nvGraphicFramePr>
          <p:cNvPr id="225325" name="Object 45"/>
          <p:cNvGraphicFramePr>
            <a:graphicFrameLocks noChangeAspect="1"/>
          </p:cNvGraphicFramePr>
          <p:nvPr/>
        </p:nvGraphicFramePr>
        <p:xfrm>
          <a:off x="857224" y="5056039"/>
          <a:ext cx="6819900" cy="431800"/>
        </p:xfrm>
        <a:graphic>
          <a:graphicData uri="http://schemas.openxmlformats.org/presentationml/2006/ole">
            <p:oleObj spid="_x0000_s28826" name="Equation" r:id="rId6" imgW="6819900" imgH="431800" progId="Equation.DSMT4">
              <p:embed/>
            </p:oleObj>
          </a:graphicData>
        </a:graphic>
      </p:graphicFrame>
      <p:sp>
        <p:nvSpPr>
          <p:cNvPr id="225326" name="Rectangle 46"/>
          <p:cNvSpPr>
            <a:spLocks noChangeArrowheads="1"/>
          </p:cNvSpPr>
          <p:nvPr/>
        </p:nvSpPr>
        <p:spPr bwMode="auto">
          <a:xfrm>
            <a:off x="827088" y="5537059"/>
            <a:ext cx="6264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b="1"/>
              <a:t>由内积的正定性，可知</a:t>
            </a:r>
            <a:r>
              <a:rPr kumimoji="1" lang="zh-CN" altLang="en-US"/>
              <a:t> </a:t>
            </a:r>
          </a:p>
        </p:txBody>
      </p:sp>
      <p:graphicFrame>
        <p:nvGraphicFramePr>
          <p:cNvPr id="22532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13799090"/>
              </p:ext>
            </p:extLst>
          </p:nvPr>
        </p:nvGraphicFramePr>
        <p:xfrm>
          <a:off x="5176838" y="5580715"/>
          <a:ext cx="3086100" cy="431800"/>
        </p:xfrm>
        <a:graphic>
          <a:graphicData uri="http://schemas.openxmlformats.org/presentationml/2006/ole">
            <p:oleObj spid="_x0000_s28827" name="Equation" r:id="rId7" imgW="3086100" imgH="431800" progId="Equation.DSMT4">
              <p:embed/>
            </p:oleObj>
          </a:graphicData>
        </a:graphic>
      </p:graphicFrame>
      <p:sp>
        <p:nvSpPr>
          <p:cNvPr id="13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038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、欧氏空间的正交子空间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graphicFrame>
        <p:nvGraphicFramePr>
          <p:cNvPr id="15" name="Object 42"/>
          <p:cNvGraphicFramePr>
            <a:graphicFrameLocks noChangeAspect="1"/>
          </p:cNvGraphicFramePr>
          <p:nvPr/>
        </p:nvGraphicFramePr>
        <p:xfrm>
          <a:off x="1428728" y="3341527"/>
          <a:ext cx="6400800" cy="431800"/>
        </p:xfrm>
        <a:graphic>
          <a:graphicData uri="http://schemas.openxmlformats.org/presentationml/2006/ole">
            <p:oleObj spid="_x0000_s28828" name="Equation" r:id="rId8" imgW="6400800" imgH="431800" progId="Equation.DSMT4">
              <p:embed/>
            </p:oleObj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4714876" y="2437681"/>
          <a:ext cx="2428892" cy="475218"/>
        </p:xfrm>
        <a:graphic>
          <a:graphicData uri="http://schemas.openxmlformats.org/presentationml/2006/ole">
            <p:oleObj spid="_x0000_s28829" name="Equation" r:id="rId9" imgW="1168400" imgH="228600" progId="Equation.DSMT4">
              <p:embed/>
            </p:oleObj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453041" y="3841593"/>
          <a:ext cx="7333801" cy="500066"/>
        </p:xfrm>
        <a:graphic>
          <a:graphicData uri="http://schemas.openxmlformats.org/presentationml/2006/ole">
            <p:oleObj spid="_x0000_s28830" name="Equation" r:id="rId10" imgW="3352800" imgH="228600" progId="Equation.DSMT4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00034" y="3818439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则有</a:t>
            </a:r>
            <a:endParaRPr lang="zh-CN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7858148" y="592933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证毕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4042549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9" grpId="0"/>
      <p:bldP spid="225326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27" name="Rectangle 23"/>
          <p:cNvSpPr>
            <a:spLocks noChangeArrowheads="1"/>
          </p:cNvSpPr>
          <p:nvPr/>
        </p:nvSpPr>
        <p:spPr bwMode="auto">
          <a:xfrm>
            <a:off x="228601" y="1271552"/>
            <a:ext cx="105725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定义</a:t>
            </a:r>
            <a:endParaRPr lang="zh-CN" altLang="en-US" sz="32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71438" y="1928802"/>
            <a:ext cx="9072562" cy="584201"/>
            <a:chOff x="476" y="1026"/>
            <a:chExt cx="5715" cy="368"/>
          </a:xfrm>
        </p:grpSpPr>
        <p:sp>
          <p:nvSpPr>
            <p:cNvPr id="4109" name="Rectangle 27"/>
            <p:cNvSpPr>
              <a:spLocks noChangeArrowheads="1"/>
            </p:cNvSpPr>
            <p:nvPr/>
          </p:nvSpPr>
          <p:spPr bwMode="auto">
            <a:xfrm>
              <a:off x="476" y="1026"/>
              <a:ext cx="571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如果欧氏空间</a:t>
              </a:r>
              <a:r>
                <a:rPr kumimoji="1"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的子空间       　 满足　　　　并且</a:t>
              </a:r>
            </a:p>
          </p:txBody>
        </p:sp>
        <p:graphicFrame>
          <p:nvGraphicFramePr>
            <p:cNvPr id="4101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679047028"/>
                </p:ext>
              </p:extLst>
            </p:nvPr>
          </p:nvGraphicFramePr>
          <p:xfrm>
            <a:off x="3451" y="1081"/>
            <a:ext cx="488" cy="272"/>
          </p:xfrm>
          <a:graphic>
            <a:graphicData uri="http://schemas.openxmlformats.org/presentationml/2006/ole">
              <p:oleObj spid="_x0000_s29830" name="Equation" r:id="rId3" imgW="774364" imgH="431613" progId="Equation.DSMT4">
                <p:embed/>
              </p:oleObj>
            </a:graphicData>
          </a:graphic>
        </p:graphicFrame>
        <p:graphicFrame>
          <p:nvGraphicFramePr>
            <p:cNvPr id="4102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79498230"/>
                </p:ext>
              </p:extLst>
            </p:nvPr>
          </p:nvGraphicFramePr>
          <p:xfrm>
            <a:off x="4670" y="1081"/>
            <a:ext cx="744" cy="272"/>
          </p:xfrm>
          <a:graphic>
            <a:graphicData uri="http://schemas.openxmlformats.org/presentationml/2006/ole">
              <p:oleObj spid="_x0000_s29831" name="Equation" r:id="rId4" imgW="1180588" imgH="431613" progId="Equation.DSMT4">
                <p:embed/>
              </p:oleObj>
            </a:graphicData>
          </a:graphic>
        </p:graphicFrame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84178" y="2500306"/>
            <a:ext cx="8388350" cy="584200"/>
            <a:chOff x="657" y="1484"/>
            <a:chExt cx="5284" cy="368"/>
          </a:xfrm>
        </p:grpSpPr>
        <p:sp>
          <p:nvSpPr>
            <p:cNvPr id="4108" name="Rectangle 24"/>
            <p:cNvSpPr>
              <a:spLocks noChangeArrowheads="1"/>
            </p:cNvSpPr>
            <p:nvPr/>
          </p:nvSpPr>
          <p:spPr bwMode="auto">
            <a:xfrm>
              <a:off x="1836" y="1484"/>
              <a:ext cx="410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则称  　为  　的</a:t>
              </a:r>
              <a:r>
                <a:rPr kumimoji="1" lang="zh-CN" altLang="en-US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正交补</a:t>
              </a:r>
              <a:r>
                <a:rPr kumimoji="1" lang="en-US" altLang="zh-CN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.</a:t>
              </a:r>
              <a:endPara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098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298100035"/>
                </p:ext>
              </p:extLst>
            </p:nvPr>
          </p:nvGraphicFramePr>
          <p:xfrm>
            <a:off x="2521" y="1529"/>
            <a:ext cx="216" cy="272"/>
          </p:xfrm>
          <a:graphic>
            <a:graphicData uri="http://schemas.openxmlformats.org/presentationml/2006/ole">
              <p:oleObj spid="_x0000_s29832" name="Equation" r:id="rId5" imgW="342751" imgH="431613" progId="Equation.DSMT4">
                <p:embed/>
              </p:oleObj>
            </a:graphicData>
          </a:graphic>
        </p:graphicFrame>
        <p:graphicFrame>
          <p:nvGraphicFramePr>
            <p:cNvPr id="4099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222221557"/>
                </p:ext>
              </p:extLst>
            </p:nvPr>
          </p:nvGraphicFramePr>
          <p:xfrm>
            <a:off x="3186" y="1542"/>
            <a:ext cx="200" cy="272"/>
          </p:xfrm>
          <a:graphic>
            <a:graphicData uri="http://schemas.openxmlformats.org/presentationml/2006/ole">
              <p:oleObj spid="_x0000_s29833" name="Equation" r:id="rId6" imgW="317225" imgH="431425" progId="Equation.DSMT4">
                <p:embed/>
              </p:oleObj>
            </a:graphicData>
          </a:graphic>
        </p:graphicFrame>
        <p:graphicFrame>
          <p:nvGraphicFramePr>
            <p:cNvPr id="4100" name="Object 30"/>
            <p:cNvGraphicFramePr>
              <a:graphicFrameLocks noChangeAspect="1"/>
            </p:cNvGraphicFramePr>
            <p:nvPr/>
          </p:nvGraphicFramePr>
          <p:xfrm>
            <a:off x="657" y="1525"/>
            <a:ext cx="1088" cy="272"/>
          </p:xfrm>
          <a:graphic>
            <a:graphicData uri="http://schemas.openxmlformats.org/presentationml/2006/ole">
              <p:oleObj spid="_x0000_s29834" name="Equation" r:id="rId7" imgW="1727200" imgH="431800" progId="Equation.DSMT4">
                <p:embed/>
              </p:oleObj>
            </a:graphicData>
          </a:graphic>
        </p:graphicFrame>
      </p:grpSp>
      <p:sp>
        <p:nvSpPr>
          <p:cNvPr id="14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038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三、子空间的正交补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8942" y="3071810"/>
            <a:ext cx="3964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+mn-ea"/>
                <a:ea typeface="+mn-ea"/>
                <a:cs typeface="Times New Roman" panose="02020603050405020304" pitchFamily="18" charset="0"/>
              </a:rPr>
              <a:t>  的正交补记为   </a:t>
            </a:r>
            <a:r>
              <a:rPr kumimoji="1" lang="zh-CN" altLang="en-US" dirty="0"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  <p:graphicFrame>
        <p:nvGraphicFramePr>
          <p:cNvPr id="1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93124629"/>
              </p:ext>
            </p:extLst>
          </p:nvPr>
        </p:nvGraphicFramePr>
        <p:xfrm>
          <a:off x="250950" y="3159906"/>
          <a:ext cx="317500" cy="431800"/>
        </p:xfrm>
        <a:graphic>
          <a:graphicData uri="http://schemas.openxmlformats.org/presentationml/2006/ole">
            <p:oleObj spid="_x0000_s29835" name="Equation" r:id="rId8" imgW="317225" imgH="431425" progId="Equation.DSMT4">
              <p:embed/>
            </p:oleObj>
          </a:graphicData>
        </a:graphic>
      </p:graphicFrame>
      <p:graphicFrame>
        <p:nvGraphicFramePr>
          <p:cNvPr id="1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23254280"/>
              </p:ext>
            </p:extLst>
          </p:nvPr>
        </p:nvGraphicFramePr>
        <p:xfrm>
          <a:off x="3208925" y="3122897"/>
          <a:ext cx="482600" cy="482600"/>
        </p:xfrm>
        <a:graphic>
          <a:graphicData uri="http://schemas.openxmlformats.org/presentationml/2006/ole">
            <p:oleObj spid="_x0000_s29836" name="Equation" r:id="rId9" imgW="482391" imgH="482391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4175487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27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214282" y="1000108"/>
            <a:ext cx="8491429" cy="1077914"/>
            <a:chOff x="539" y="2262"/>
            <a:chExt cx="5525" cy="679"/>
          </a:xfrm>
        </p:grpSpPr>
        <p:sp>
          <p:nvSpPr>
            <p:cNvPr id="5139" name="Rectangle 33"/>
            <p:cNvSpPr>
              <a:spLocks noChangeArrowheads="1"/>
            </p:cNvSpPr>
            <p:nvPr/>
          </p:nvSpPr>
          <p:spPr bwMode="auto">
            <a:xfrm>
              <a:off x="539" y="2262"/>
              <a:ext cx="5525" cy="679"/>
            </a:xfrm>
            <a:prstGeom prst="rect">
              <a:avLst/>
            </a:prstGeom>
            <a:ln/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定理： </a:t>
              </a:r>
              <a:r>
                <a:rPr kumimoji="1" lang="zh-CN" altLang="en-US" b="1" dirty="0" smtClean="0"/>
                <a:t>维</a:t>
              </a:r>
              <a:r>
                <a:rPr kumimoji="1" lang="zh-CN" altLang="en-US" b="1" dirty="0"/>
                <a:t>欧氏空间</a:t>
              </a:r>
              <a:r>
                <a:rPr kumimoji="1"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1" lang="zh-CN" altLang="en-US" b="1" dirty="0"/>
                <a:t>的每个子空间  </a:t>
              </a:r>
              <a:r>
                <a:rPr kumimoji="1" lang="zh-CN" altLang="en-US" b="1" dirty="0" smtClean="0"/>
                <a:t> 都</a:t>
              </a:r>
              <a:r>
                <a:rPr kumimoji="1" lang="zh-CN" altLang="en-US" b="1" dirty="0"/>
                <a:t>有唯一正交补</a:t>
              </a:r>
              <a:r>
                <a:rPr kumimoji="1" lang="en-US" altLang="zh-CN" b="1" dirty="0"/>
                <a:t>.</a:t>
              </a:r>
            </a:p>
          </p:txBody>
        </p:sp>
        <p:graphicFrame>
          <p:nvGraphicFramePr>
            <p:cNvPr id="512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866083202"/>
                </p:ext>
              </p:extLst>
            </p:nvPr>
          </p:nvGraphicFramePr>
          <p:xfrm>
            <a:off x="4646" y="2322"/>
            <a:ext cx="200" cy="272"/>
          </p:xfrm>
          <a:graphic>
            <a:graphicData uri="http://schemas.openxmlformats.org/presentationml/2006/ole">
              <p:oleObj spid="_x0000_s30929" name="Equation" r:id="rId3" imgW="317225" imgH="431425" progId="Equation.DSMT4">
                <p:embed/>
              </p:oleObj>
            </a:graphicData>
          </a:graphic>
        </p:graphicFrame>
        <p:graphicFrame>
          <p:nvGraphicFramePr>
            <p:cNvPr id="513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305364151"/>
                </p:ext>
              </p:extLst>
            </p:nvPr>
          </p:nvGraphicFramePr>
          <p:xfrm>
            <a:off x="1296" y="2341"/>
            <a:ext cx="191" cy="201"/>
          </p:xfrm>
          <a:graphic>
            <a:graphicData uri="http://schemas.openxmlformats.org/presentationml/2006/ole">
              <p:oleObj spid="_x0000_s30930" name="Equation" r:id="rId4" imgW="228600" imgH="241300" progId="Equation.DSMT4">
                <p:embed/>
              </p:oleObj>
            </a:graphicData>
          </a:graphic>
        </p:graphicFrame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199176" y="2285992"/>
            <a:ext cx="8856662" cy="584201"/>
            <a:chOff x="476" y="2547"/>
            <a:chExt cx="5579" cy="368"/>
          </a:xfrm>
        </p:grpSpPr>
        <p:sp>
          <p:nvSpPr>
            <p:cNvPr id="5138" name="Rectangle 37"/>
            <p:cNvSpPr>
              <a:spLocks noChangeArrowheads="1"/>
            </p:cNvSpPr>
            <p:nvPr/>
          </p:nvSpPr>
          <p:spPr bwMode="auto">
            <a:xfrm>
              <a:off x="476" y="2547"/>
              <a:ext cx="557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黑体" pitchFamily="2" charset="-122"/>
                  <a:ea typeface="黑体" pitchFamily="2" charset="-122"/>
                </a:rPr>
                <a:t>证  </a:t>
              </a:r>
              <a:r>
                <a:rPr kumimoji="1" lang="zh-CN" altLang="en-US" b="1" dirty="0" smtClean="0"/>
                <a:t>当            时</a:t>
              </a:r>
              <a:r>
                <a:rPr kumimoji="1" lang="zh-CN" altLang="en-US" b="1" dirty="0"/>
                <a:t>，</a:t>
              </a:r>
              <a:r>
                <a:rPr kumimoji="1"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1" lang="zh-CN" altLang="en-US" b="1" dirty="0"/>
                <a:t>就是     的唯一正交补．</a:t>
              </a:r>
              <a:r>
                <a:rPr kumimoji="1" lang="zh-CN" altLang="en-US" dirty="0"/>
                <a:t> </a:t>
              </a:r>
            </a:p>
          </p:txBody>
        </p:sp>
        <p:graphicFrame>
          <p:nvGraphicFramePr>
            <p:cNvPr id="5127" name="Object 6"/>
            <p:cNvGraphicFramePr>
              <a:graphicFrameLocks noChangeAspect="1"/>
            </p:cNvGraphicFramePr>
            <p:nvPr/>
          </p:nvGraphicFramePr>
          <p:xfrm>
            <a:off x="1400" y="2605"/>
            <a:ext cx="728" cy="272"/>
          </p:xfrm>
          <a:graphic>
            <a:graphicData uri="http://schemas.openxmlformats.org/presentationml/2006/ole">
              <p:oleObj spid="_x0000_s30931" name="Equation" r:id="rId5" imgW="1155700" imgH="431800" progId="Equation.DSMT4">
                <p:embed/>
              </p:oleObj>
            </a:graphicData>
          </a:graphic>
        </p:graphicFrame>
        <p:graphicFrame>
          <p:nvGraphicFramePr>
            <p:cNvPr id="512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58705306"/>
                </p:ext>
              </p:extLst>
            </p:nvPr>
          </p:nvGraphicFramePr>
          <p:xfrm>
            <a:off x="3456" y="2592"/>
            <a:ext cx="200" cy="272"/>
          </p:xfrm>
          <a:graphic>
            <a:graphicData uri="http://schemas.openxmlformats.org/presentationml/2006/ole">
              <p:oleObj spid="_x0000_s30932" name="Equation" r:id="rId6" imgW="317225" imgH="431425" progId="Equation.DSMT4">
                <p:embed/>
              </p:oleObj>
            </a:graphicData>
          </a:graphic>
        </p:graphicFrame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199176" y="3038465"/>
            <a:ext cx="7632700" cy="519112"/>
            <a:chOff x="476" y="3022"/>
            <a:chExt cx="4808" cy="327"/>
          </a:xfrm>
        </p:grpSpPr>
        <p:sp>
          <p:nvSpPr>
            <p:cNvPr id="5137" name="Rectangle 40"/>
            <p:cNvSpPr>
              <a:spLocks noChangeArrowheads="1"/>
            </p:cNvSpPr>
            <p:nvPr/>
          </p:nvSpPr>
          <p:spPr bwMode="auto">
            <a:xfrm>
              <a:off x="476" y="3022"/>
              <a:ext cx="48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 dirty="0"/>
                <a:t>当        　  时， 　也是有限维欧氏空间</a:t>
              </a:r>
              <a:r>
                <a:rPr kumimoji="1" lang="en-US" altLang="zh-CN" b="1" dirty="0"/>
                <a:t>.</a:t>
              </a:r>
              <a:endParaRPr kumimoji="1" lang="en-US" altLang="zh-CN" dirty="0"/>
            </a:p>
          </p:txBody>
        </p:sp>
        <p:graphicFrame>
          <p:nvGraphicFramePr>
            <p:cNvPr id="512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967013687"/>
                </p:ext>
              </p:extLst>
            </p:nvPr>
          </p:nvGraphicFramePr>
          <p:xfrm>
            <a:off x="2248" y="3049"/>
            <a:ext cx="200" cy="272"/>
          </p:xfrm>
          <a:graphic>
            <a:graphicData uri="http://schemas.openxmlformats.org/presentationml/2006/ole">
              <p:oleObj spid="_x0000_s30933" name="Equation" r:id="rId7" imgW="317225" imgH="431425" progId="Equation.DSMT4">
                <p:embed/>
              </p:oleObj>
            </a:graphicData>
          </a:graphic>
        </p:graphicFrame>
        <p:graphicFrame>
          <p:nvGraphicFramePr>
            <p:cNvPr id="5126" name="Object 5"/>
            <p:cNvGraphicFramePr>
              <a:graphicFrameLocks noChangeAspect="1"/>
            </p:cNvGraphicFramePr>
            <p:nvPr/>
          </p:nvGraphicFramePr>
          <p:xfrm>
            <a:off x="883" y="3043"/>
            <a:ext cx="728" cy="272"/>
          </p:xfrm>
          <a:graphic>
            <a:graphicData uri="http://schemas.openxmlformats.org/presentationml/2006/ole">
              <p:oleObj spid="_x0000_s30934" name="Equation" r:id="rId8" imgW="1155700" imgH="431800" progId="Equation.DSMT4">
                <p:embed/>
              </p:oleObj>
            </a:graphicData>
          </a:graphic>
        </p:graphicFrame>
      </p:grp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199176" y="3797294"/>
            <a:ext cx="6551612" cy="584201"/>
            <a:chOff x="567" y="3409"/>
            <a:chExt cx="4127" cy="368"/>
          </a:xfrm>
        </p:grpSpPr>
        <p:graphicFrame>
          <p:nvGraphicFramePr>
            <p:cNvPr id="512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897285709"/>
                </p:ext>
              </p:extLst>
            </p:nvPr>
          </p:nvGraphicFramePr>
          <p:xfrm>
            <a:off x="2936" y="3469"/>
            <a:ext cx="1160" cy="272"/>
          </p:xfrm>
          <a:graphic>
            <a:graphicData uri="http://schemas.openxmlformats.org/presentationml/2006/ole">
              <p:oleObj spid="_x0000_s30935" name="Equation" r:id="rId9" imgW="1841500" imgH="431800" progId="Equation.DSMT4">
                <p:embed/>
              </p:oleObj>
            </a:graphicData>
          </a:graphic>
        </p:graphicFrame>
        <p:sp>
          <p:nvSpPr>
            <p:cNvPr id="5136" name="Rectangle 44"/>
            <p:cNvSpPr>
              <a:spLocks noChangeArrowheads="1"/>
            </p:cNvSpPr>
            <p:nvPr/>
          </p:nvSpPr>
          <p:spPr bwMode="auto">
            <a:xfrm>
              <a:off x="567" y="3409"/>
              <a:ext cx="412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 dirty="0"/>
                <a:t>取     </a:t>
              </a:r>
              <a:r>
                <a:rPr kumimoji="1" lang="zh-CN" altLang="en-US" b="1" dirty="0" smtClean="0"/>
                <a:t>的</a:t>
              </a:r>
              <a:r>
                <a:rPr kumimoji="1" lang="zh-CN" altLang="en-US" b="1" dirty="0"/>
                <a:t>一组正交基</a:t>
              </a:r>
              <a:endParaRPr kumimoji="1" lang="zh-CN" altLang="en-US" dirty="0"/>
            </a:p>
          </p:txBody>
        </p:sp>
        <p:graphicFrame>
          <p:nvGraphicFramePr>
            <p:cNvPr id="5124" name="Object 3"/>
            <p:cNvGraphicFramePr>
              <a:graphicFrameLocks noChangeAspect="1"/>
            </p:cNvGraphicFramePr>
            <p:nvPr/>
          </p:nvGraphicFramePr>
          <p:xfrm>
            <a:off x="930" y="3475"/>
            <a:ext cx="200" cy="272"/>
          </p:xfrm>
          <a:graphic>
            <a:graphicData uri="http://schemas.openxmlformats.org/presentationml/2006/ole">
              <p:oleObj spid="_x0000_s30936" name="Equation" r:id="rId10" imgW="317225" imgH="431425" progId="Equation.DSMT4">
                <p:embed/>
              </p:oleObj>
            </a:graphicData>
          </a:graphic>
        </p:graphicFrame>
      </p:grp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-32" y="4500570"/>
            <a:ext cx="91369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kumimoji="1" lang="zh-CN" altLang="en-US" b="1" dirty="0" smtClean="0"/>
              <a:t>由正交化的结论可知，</a:t>
            </a:r>
            <a:r>
              <a:rPr kumimoji="1" lang="zh-CN" altLang="en-US" b="1" dirty="0"/>
              <a:t>它可扩充成</a:t>
            </a: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zh-CN" altLang="en-US" b="1" dirty="0"/>
              <a:t>的一组正交基</a:t>
            </a:r>
            <a:endParaRPr kumimoji="1" lang="zh-CN" altLang="en-US" dirty="0"/>
          </a:p>
        </p:txBody>
      </p:sp>
      <p:graphicFrame>
        <p:nvGraphicFramePr>
          <p:cNvPr id="2508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19713724"/>
              </p:ext>
            </p:extLst>
          </p:nvPr>
        </p:nvGraphicFramePr>
        <p:xfrm>
          <a:off x="342051" y="5343515"/>
          <a:ext cx="3492500" cy="431800"/>
        </p:xfrm>
        <a:graphic>
          <a:graphicData uri="http://schemas.openxmlformats.org/presentationml/2006/ole">
            <p:oleObj spid="_x0000_s30937" name="Equation" r:id="rId11" imgW="3492500" imgH="431800" progId="Equation.DSMT4">
              <p:embed/>
            </p:oleObj>
          </a:graphicData>
        </a:graphic>
      </p:graphicFrame>
      <p:sp>
        <p:nvSpPr>
          <p:cNvPr id="21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038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三、子空间的正交补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5175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50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827088" y="1201498"/>
            <a:ext cx="5473700" cy="584200"/>
            <a:chOff x="430" y="967"/>
            <a:chExt cx="3448" cy="368"/>
          </a:xfrm>
        </p:grpSpPr>
        <p:sp>
          <p:nvSpPr>
            <p:cNvPr id="6161" name="Rectangle 38"/>
            <p:cNvSpPr>
              <a:spLocks noChangeArrowheads="1"/>
            </p:cNvSpPr>
            <p:nvPr/>
          </p:nvSpPr>
          <p:spPr bwMode="auto">
            <a:xfrm>
              <a:off x="430" y="967"/>
              <a:ext cx="34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b="1"/>
                <a:t>记子空间</a:t>
              </a:r>
            </a:p>
          </p:txBody>
        </p:sp>
        <p:graphicFrame>
          <p:nvGraphicFramePr>
            <p:cNvPr id="6153" name="Object 39"/>
            <p:cNvGraphicFramePr>
              <a:graphicFrameLocks noChangeAspect="1"/>
            </p:cNvGraphicFramePr>
            <p:nvPr/>
          </p:nvGraphicFramePr>
          <p:xfrm>
            <a:off x="1579" y="1007"/>
            <a:ext cx="1840" cy="328"/>
          </p:xfrm>
          <a:graphic>
            <a:graphicData uri="http://schemas.openxmlformats.org/presentationml/2006/ole">
              <p:oleObj spid="_x0000_s31930" name="Equation" r:id="rId3" imgW="2921000" imgH="520700" progId="Equation.DSMT4">
                <p:embed/>
              </p:oleObj>
            </a:graphicData>
          </a:graphic>
        </p:graphicFrame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1219200" y="1904998"/>
            <a:ext cx="3022600" cy="523874"/>
            <a:chOff x="476" y="1480"/>
            <a:chExt cx="1904" cy="330"/>
          </a:xfrm>
        </p:grpSpPr>
        <p:graphicFrame>
          <p:nvGraphicFramePr>
            <p:cNvPr id="6152" name="Object 40"/>
            <p:cNvGraphicFramePr>
              <a:graphicFrameLocks noChangeAspect="1"/>
            </p:cNvGraphicFramePr>
            <p:nvPr/>
          </p:nvGraphicFramePr>
          <p:xfrm>
            <a:off x="1292" y="1538"/>
            <a:ext cx="1088" cy="272"/>
          </p:xfrm>
          <a:graphic>
            <a:graphicData uri="http://schemas.openxmlformats.org/presentationml/2006/ole">
              <p:oleObj spid="_x0000_s31931" name="Equation" r:id="rId4" imgW="1727200" imgH="431800" progId="Equation.DSMT4">
                <p:embed/>
              </p:oleObj>
            </a:graphicData>
          </a:graphic>
        </p:graphicFrame>
        <p:sp>
          <p:nvSpPr>
            <p:cNvPr id="6160" name="Rectangle 41"/>
            <p:cNvSpPr>
              <a:spLocks noChangeArrowheads="1"/>
            </p:cNvSpPr>
            <p:nvPr/>
          </p:nvSpPr>
          <p:spPr bwMode="auto">
            <a:xfrm>
              <a:off x="476" y="1480"/>
              <a:ext cx="1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/>
                <a:t> </a:t>
              </a:r>
              <a:r>
                <a:rPr kumimoji="1" lang="zh-CN" altLang="en-US" b="1"/>
                <a:t>显然</a:t>
              </a:r>
              <a:r>
                <a:rPr kumimoji="1" lang="en-US" altLang="zh-CN" b="1"/>
                <a:t>,</a:t>
              </a:r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827088" y="2781300"/>
            <a:ext cx="6088062" cy="519113"/>
            <a:chOff x="521" y="1888"/>
            <a:chExt cx="3835" cy="327"/>
          </a:xfrm>
        </p:grpSpPr>
        <p:sp>
          <p:nvSpPr>
            <p:cNvPr id="6159" name="Rectangle 42"/>
            <p:cNvSpPr>
              <a:spLocks noChangeArrowheads="1"/>
            </p:cNvSpPr>
            <p:nvPr/>
          </p:nvSpPr>
          <p:spPr bwMode="auto">
            <a:xfrm>
              <a:off x="521" y="1888"/>
              <a:ext cx="18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/>
                <a:t>又对</a:t>
              </a:r>
              <a:r>
                <a:rPr kumimoji="1" lang="zh-CN" altLang="en-US"/>
                <a:t> </a:t>
              </a:r>
            </a:p>
          </p:txBody>
        </p:sp>
        <p:graphicFrame>
          <p:nvGraphicFramePr>
            <p:cNvPr id="6151" name="Object 43"/>
            <p:cNvGraphicFramePr>
              <a:graphicFrameLocks noChangeAspect="1"/>
            </p:cNvGraphicFramePr>
            <p:nvPr/>
          </p:nvGraphicFramePr>
          <p:xfrm>
            <a:off x="1156" y="1933"/>
            <a:ext cx="3200" cy="272"/>
          </p:xfrm>
          <a:graphic>
            <a:graphicData uri="http://schemas.openxmlformats.org/presentationml/2006/ole">
              <p:oleObj spid="_x0000_s31932" name="Equation" r:id="rId5" imgW="5080000" imgH="431800" progId="Equation.DSMT4">
                <p:embed/>
              </p:oleObj>
            </a:graphicData>
          </a:graphic>
        </p:graphicFrame>
      </p:grpSp>
      <p:graphicFrame>
        <p:nvGraphicFramePr>
          <p:cNvPr id="227372" name="Object 44"/>
          <p:cNvGraphicFramePr>
            <a:graphicFrameLocks noChangeAspect="1"/>
          </p:cNvGraphicFramePr>
          <p:nvPr/>
        </p:nvGraphicFramePr>
        <p:xfrm>
          <a:off x="2051050" y="3573463"/>
          <a:ext cx="4343400" cy="431800"/>
        </p:xfrm>
        <a:graphic>
          <a:graphicData uri="http://schemas.openxmlformats.org/presentationml/2006/ole">
            <p:oleObj spid="_x0000_s31933" name="Equation" r:id="rId6" imgW="4343400" imgH="431800" progId="Equation.DSMT4">
              <p:embed/>
            </p:oleObj>
          </a:graphicData>
        </a:graphic>
      </p:graphicFrame>
      <p:graphicFrame>
        <p:nvGraphicFramePr>
          <p:cNvPr id="227373" name="Object 45"/>
          <p:cNvGraphicFramePr>
            <a:graphicFrameLocks noChangeAspect="1"/>
          </p:cNvGraphicFramePr>
          <p:nvPr/>
        </p:nvGraphicFramePr>
        <p:xfrm>
          <a:off x="900113" y="4221163"/>
          <a:ext cx="7683500" cy="990600"/>
        </p:xfrm>
        <a:graphic>
          <a:graphicData uri="http://schemas.openxmlformats.org/presentationml/2006/ole">
            <p:oleObj spid="_x0000_s31934" name="Equation" r:id="rId7" imgW="7683500" imgH="990600" progId="Equation.DSMT4">
              <p:embed/>
            </p:oleObj>
          </a:graphicData>
        </a:graphic>
      </p:graphicFrame>
      <p:graphicFrame>
        <p:nvGraphicFramePr>
          <p:cNvPr id="227375" name="Object 47"/>
          <p:cNvGraphicFramePr>
            <a:graphicFrameLocks noChangeAspect="1"/>
          </p:cNvGraphicFramePr>
          <p:nvPr/>
        </p:nvGraphicFramePr>
        <p:xfrm>
          <a:off x="971550" y="5516563"/>
          <a:ext cx="1727200" cy="431800"/>
        </p:xfrm>
        <a:graphic>
          <a:graphicData uri="http://schemas.openxmlformats.org/presentationml/2006/ole">
            <p:oleObj spid="_x0000_s31935" name="Equation" r:id="rId8" imgW="1727200" imgH="431800" progId="Equation.DSMT4">
              <p:embed/>
            </p:oleObj>
          </a:graphicData>
        </a:graphic>
      </p:graphicFrame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2987675" y="5445125"/>
            <a:ext cx="4679950" cy="519113"/>
            <a:chOff x="1882" y="3521"/>
            <a:chExt cx="2948" cy="327"/>
          </a:xfrm>
        </p:grpSpPr>
        <p:sp>
          <p:nvSpPr>
            <p:cNvPr id="6158" name="Rectangle 46"/>
            <p:cNvSpPr>
              <a:spLocks noChangeArrowheads="1"/>
            </p:cNvSpPr>
            <p:nvPr/>
          </p:nvSpPr>
          <p:spPr bwMode="auto">
            <a:xfrm>
              <a:off x="1882" y="3521"/>
              <a:ext cx="29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/>
                <a:t>即     为     的正交补</a:t>
              </a:r>
              <a:r>
                <a:rPr kumimoji="1" lang="en-US" altLang="zh-CN" b="1"/>
                <a:t>.</a:t>
              </a:r>
              <a:r>
                <a:rPr kumimoji="1" lang="en-US" altLang="zh-CN"/>
                <a:t> </a:t>
              </a:r>
            </a:p>
          </p:txBody>
        </p:sp>
        <p:graphicFrame>
          <p:nvGraphicFramePr>
            <p:cNvPr id="6149" name="Object 48"/>
            <p:cNvGraphicFramePr>
              <a:graphicFrameLocks noChangeAspect="1"/>
            </p:cNvGraphicFramePr>
            <p:nvPr/>
          </p:nvGraphicFramePr>
          <p:xfrm>
            <a:off x="2259" y="3566"/>
            <a:ext cx="216" cy="272"/>
          </p:xfrm>
          <a:graphic>
            <a:graphicData uri="http://schemas.openxmlformats.org/presentationml/2006/ole">
              <p:oleObj spid="_x0000_s31936" name="Equation" r:id="rId9" imgW="342751" imgH="431613" progId="Equation.DSMT4">
                <p:embed/>
              </p:oleObj>
            </a:graphicData>
          </a:graphic>
        </p:graphicFrame>
        <p:graphicFrame>
          <p:nvGraphicFramePr>
            <p:cNvPr id="6150" name="Object 49"/>
            <p:cNvGraphicFramePr>
              <a:graphicFrameLocks noChangeAspect="1"/>
            </p:cNvGraphicFramePr>
            <p:nvPr/>
          </p:nvGraphicFramePr>
          <p:xfrm>
            <a:off x="2860" y="3566"/>
            <a:ext cx="200" cy="272"/>
          </p:xfrm>
          <a:graphic>
            <a:graphicData uri="http://schemas.openxmlformats.org/presentationml/2006/ole">
              <p:oleObj spid="_x0000_s31937" name="Equation" r:id="rId10" imgW="317225" imgH="431425" progId="Equation.DSMT4">
                <p:embed/>
              </p:oleObj>
            </a:graphicData>
          </a:graphic>
        </p:graphicFrame>
      </p:grpSp>
      <p:sp>
        <p:nvSpPr>
          <p:cNvPr id="19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038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三、子空间的正交补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8261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2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2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500034" y="1000108"/>
            <a:ext cx="2305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b="1" dirty="0"/>
              <a:t>再证唯一性</a:t>
            </a:r>
            <a:r>
              <a:rPr kumimoji="1" lang="en-US" altLang="zh-CN" b="1" dirty="0"/>
              <a:t>.</a:t>
            </a:r>
            <a:endParaRPr kumimoji="1" lang="en-US" altLang="zh-CN" dirty="0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000100" y="1857364"/>
            <a:ext cx="6840538" cy="519113"/>
            <a:chOff x="431" y="618"/>
            <a:chExt cx="4309" cy="327"/>
          </a:xfrm>
        </p:grpSpPr>
        <p:sp>
          <p:nvSpPr>
            <p:cNvPr id="7182" name="Rectangle 20"/>
            <p:cNvSpPr>
              <a:spLocks noChangeArrowheads="1"/>
            </p:cNvSpPr>
            <p:nvPr/>
          </p:nvSpPr>
          <p:spPr bwMode="auto">
            <a:xfrm>
              <a:off x="431" y="618"/>
              <a:ext cx="43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b="1"/>
                <a:t>设          是     的正交补，则</a:t>
              </a:r>
            </a:p>
          </p:txBody>
        </p:sp>
        <p:graphicFrame>
          <p:nvGraphicFramePr>
            <p:cNvPr id="7174" name="Object 5"/>
            <p:cNvGraphicFramePr>
              <a:graphicFrameLocks noChangeAspect="1"/>
            </p:cNvGraphicFramePr>
            <p:nvPr/>
          </p:nvGraphicFramePr>
          <p:xfrm>
            <a:off x="819" y="663"/>
            <a:ext cx="504" cy="272"/>
          </p:xfrm>
          <a:graphic>
            <a:graphicData uri="http://schemas.openxmlformats.org/presentationml/2006/ole">
              <p:oleObj spid="_x0000_s32902" name="Equation" r:id="rId3" imgW="799753" imgH="431613" progId="Equation.DSMT4">
                <p:embed/>
              </p:oleObj>
            </a:graphicData>
          </a:graphic>
        </p:graphicFrame>
        <p:graphicFrame>
          <p:nvGraphicFramePr>
            <p:cNvPr id="717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35843256"/>
                </p:ext>
              </p:extLst>
            </p:nvPr>
          </p:nvGraphicFramePr>
          <p:xfrm>
            <a:off x="1783" y="673"/>
            <a:ext cx="200" cy="272"/>
          </p:xfrm>
          <a:graphic>
            <a:graphicData uri="http://schemas.openxmlformats.org/presentationml/2006/ole">
              <p:oleObj spid="_x0000_s32903" name="Equation" r:id="rId4" imgW="317225" imgH="431425" progId="Equation.DSMT4">
                <p:embed/>
              </p:oleObj>
            </a:graphicData>
          </a:graphic>
        </p:graphicFrame>
      </p:grpSp>
      <p:graphicFrame>
        <p:nvGraphicFramePr>
          <p:cNvPr id="2293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86072533"/>
              </p:ext>
            </p:extLst>
          </p:nvPr>
        </p:nvGraphicFramePr>
        <p:xfrm>
          <a:off x="1144563" y="2720964"/>
          <a:ext cx="3098800" cy="431800"/>
        </p:xfrm>
        <a:graphic>
          <a:graphicData uri="http://schemas.openxmlformats.org/presentationml/2006/ole">
            <p:oleObj spid="_x0000_s32904" name="Equation" r:id="rId5" imgW="3098800" imgH="431800" progId="Equation.DSMT4">
              <p:embed/>
            </p:oleObj>
          </a:graphicData>
        </a:graphic>
      </p:graphicFrame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000100" y="3441689"/>
            <a:ext cx="6192838" cy="541338"/>
            <a:chOff x="476" y="1570"/>
            <a:chExt cx="3901" cy="341"/>
          </a:xfrm>
        </p:grpSpPr>
        <p:sp>
          <p:nvSpPr>
            <p:cNvPr id="7181" name="Rectangle 9"/>
            <p:cNvSpPr>
              <a:spLocks noChangeArrowheads="1"/>
            </p:cNvSpPr>
            <p:nvPr/>
          </p:nvSpPr>
          <p:spPr bwMode="auto">
            <a:xfrm>
              <a:off x="476" y="1570"/>
              <a:ext cx="39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/>
                <a:t>对                  由上式知</a:t>
              </a:r>
              <a:r>
                <a:rPr kumimoji="1" lang="zh-CN" altLang="en-US"/>
                <a:t> </a:t>
              </a:r>
            </a:p>
          </p:txBody>
        </p:sp>
        <p:graphicFrame>
          <p:nvGraphicFramePr>
            <p:cNvPr id="7172" name="Object 10"/>
            <p:cNvGraphicFramePr>
              <a:graphicFrameLocks noChangeAspect="1"/>
            </p:cNvGraphicFramePr>
            <p:nvPr/>
          </p:nvGraphicFramePr>
          <p:xfrm>
            <a:off x="839" y="1639"/>
            <a:ext cx="840" cy="272"/>
          </p:xfrm>
          <a:graphic>
            <a:graphicData uri="http://schemas.openxmlformats.org/presentationml/2006/ole">
              <p:oleObj spid="_x0000_s32905" name="Equation" r:id="rId6" imgW="1333500" imgH="431800" progId="Equation.DSMT4">
                <p:embed/>
              </p:oleObj>
            </a:graphicData>
          </a:graphic>
        </p:graphicFrame>
        <p:graphicFrame>
          <p:nvGraphicFramePr>
            <p:cNvPr id="7173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818384962"/>
                </p:ext>
              </p:extLst>
            </p:nvPr>
          </p:nvGraphicFramePr>
          <p:xfrm>
            <a:off x="3216" y="1625"/>
            <a:ext cx="1040" cy="272"/>
          </p:xfrm>
          <a:graphic>
            <a:graphicData uri="http://schemas.openxmlformats.org/presentationml/2006/ole">
              <p:oleObj spid="_x0000_s32906" name="Equation" r:id="rId7" imgW="1651000" imgH="431800" progId="Equation.DSMT4">
                <p:embed/>
              </p:oleObj>
            </a:graphicData>
          </a:graphic>
        </p:graphicFrame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000100" y="4233852"/>
            <a:ext cx="5851525" cy="519112"/>
            <a:chOff x="476" y="2024"/>
            <a:chExt cx="3686" cy="327"/>
          </a:xfrm>
        </p:grpSpPr>
        <p:graphicFrame>
          <p:nvGraphicFramePr>
            <p:cNvPr id="7171" name="Object 11"/>
            <p:cNvGraphicFramePr>
              <a:graphicFrameLocks noChangeAspect="1"/>
            </p:cNvGraphicFramePr>
            <p:nvPr/>
          </p:nvGraphicFramePr>
          <p:xfrm>
            <a:off x="1066" y="2069"/>
            <a:ext cx="3096" cy="272"/>
          </p:xfrm>
          <a:graphic>
            <a:graphicData uri="http://schemas.openxmlformats.org/presentationml/2006/ole">
              <p:oleObj spid="_x0000_s32907" name="Equation" r:id="rId8" imgW="4914900" imgH="431800" progId="Equation.DSMT4">
                <p:embed/>
              </p:oleObj>
            </a:graphicData>
          </a:graphic>
        </p:graphicFrame>
        <p:sp>
          <p:nvSpPr>
            <p:cNvPr id="7180" name="Rectangle 22"/>
            <p:cNvSpPr>
              <a:spLocks noChangeArrowheads="1"/>
            </p:cNvSpPr>
            <p:nvPr/>
          </p:nvSpPr>
          <p:spPr bwMode="auto">
            <a:xfrm>
              <a:off x="476" y="2024"/>
              <a:ext cx="190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b="1"/>
                <a:t>即有</a:t>
              </a:r>
              <a:r>
                <a:rPr kumimoji="1" lang="zh-CN" altLang="en-US"/>
                <a:t> </a:t>
              </a:r>
            </a:p>
          </p:txBody>
        </p:sp>
      </p:grpSp>
      <p:sp>
        <p:nvSpPr>
          <p:cNvPr id="16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038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三、子空间的正交补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44260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391" name="Object 4"/>
          <p:cNvGraphicFramePr>
            <a:graphicFrameLocks noChangeAspect="1"/>
          </p:cNvGraphicFramePr>
          <p:nvPr/>
        </p:nvGraphicFramePr>
        <p:xfrm>
          <a:off x="900113" y="1916113"/>
          <a:ext cx="3098800" cy="431800"/>
        </p:xfrm>
        <a:graphic>
          <a:graphicData uri="http://schemas.openxmlformats.org/presentationml/2006/ole">
            <p:oleObj spid="_x0000_s33992" name="Equation" r:id="rId3" imgW="3098800" imgH="431800" progId="Equation.DSMT4">
              <p:embed/>
            </p:oleObj>
          </a:graphicData>
        </a:graphic>
      </p:graphicFrame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827088" y="2565400"/>
            <a:ext cx="3024187" cy="519113"/>
            <a:chOff x="431" y="3657"/>
            <a:chExt cx="1905" cy="327"/>
          </a:xfrm>
        </p:grpSpPr>
        <p:sp>
          <p:nvSpPr>
            <p:cNvPr id="8209" name="Rectangle 16"/>
            <p:cNvSpPr>
              <a:spLocks noChangeArrowheads="1"/>
            </p:cNvSpPr>
            <p:nvPr/>
          </p:nvSpPr>
          <p:spPr bwMode="auto">
            <a:xfrm>
              <a:off x="431" y="3657"/>
              <a:ext cx="190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/>
                <a:t>由此可得</a:t>
              </a:r>
              <a:endParaRPr kumimoji="1" lang="zh-CN" altLang="en-US"/>
            </a:p>
          </p:txBody>
        </p:sp>
        <p:graphicFrame>
          <p:nvGraphicFramePr>
            <p:cNvPr id="8202" name="Object 16"/>
            <p:cNvGraphicFramePr>
              <a:graphicFrameLocks noChangeAspect="1"/>
            </p:cNvGraphicFramePr>
            <p:nvPr/>
          </p:nvGraphicFramePr>
          <p:xfrm>
            <a:off x="1519" y="3702"/>
            <a:ext cx="640" cy="272"/>
          </p:xfrm>
          <a:graphic>
            <a:graphicData uri="http://schemas.openxmlformats.org/presentationml/2006/ole">
              <p:oleObj spid="_x0000_s33993" name="Equation" r:id="rId4" imgW="1016000" imgH="431800" progId="Equation.DSMT4">
                <p:embed/>
              </p:oleObj>
            </a:graphicData>
          </a:graphic>
        </p:graphicFrame>
      </p:grpSp>
      <p:graphicFrame>
        <p:nvGraphicFramePr>
          <p:cNvPr id="229395" name="Object 5"/>
          <p:cNvGraphicFramePr>
            <a:graphicFrameLocks noChangeAspect="1"/>
          </p:cNvGraphicFramePr>
          <p:nvPr/>
        </p:nvGraphicFramePr>
        <p:xfrm>
          <a:off x="971550" y="4005263"/>
          <a:ext cx="1752600" cy="431800"/>
        </p:xfrm>
        <a:graphic>
          <a:graphicData uri="http://schemas.openxmlformats.org/presentationml/2006/ole">
            <p:oleObj spid="_x0000_s33994" name="Equation" r:id="rId5" imgW="1752600" imgH="431800" progId="Equation.DSMT4">
              <p:embed/>
            </p:oleObj>
          </a:graphicData>
        </a:graphic>
      </p:graphicFrame>
      <p:graphicFrame>
        <p:nvGraphicFramePr>
          <p:cNvPr id="229400" name="Object 6"/>
          <p:cNvGraphicFramePr>
            <a:graphicFrameLocks noChangeAspect="1"/>
          </p:cNvGraphicFramePr>
          <p:nvPr/>
        </p:nvGraphicFramePr>
        <p:xfrm>
          <a:off x="8243888" y="1989138"/>
          <a:ext cx="495300" cy="317500"/>
        </p:xfrm>
        <a:graphic>
          <a:graphicData uri="http://schemas.openxmlformats.org/presentationml/2006/ole">
            <p:oleObj spid="_x0000_s33995" name="Equation" r:id="rId6" imgW="494870" imgH="317225" progId="Equation.DSMT4">
              <p:embed/>
            </p:oleObj>
          </a:graphicData>
        </a:graphic>
      </p:graphicFrame>
      <p:graphicFrame>
        <p:nvGraphicFramePr>
          <p:cNvPr id="229401" name="Object 7"/>
          <p:cNvGraphicFramePr>
            <a:graphicFrameLocks noChangeAspect="1"/>
          </p:cNvGraphicFramePr>
          <p:nvPr/>
        </p:nvGraphicFramePr>
        <p:xfrm>
          <a:off x="6804025" y="1916113"/>
          <a:ext cx="1371600" cy="431800"/>
        </p:xfrm>
        <a:graphic>
          <a:graphicData uri="http://schemas.openxmlformats.org/presentationml/2006/ole">
            <p:oleObj spid="_x0000_s33996" name="Equation" r:id="rId7" imgW="1371600" imgH="431800" progId="Equation.DSMT4">
              <p:embed/>
            </p:oleObj>
          </a:graphicData>
        </a:graphic>
      </p:graphicFrame>
      <p:graphicFrame>
        <p:nvGraphicFramePr>
          <p:cNvPr id="229402" name="Object 8"/>
          <p:cNvGraphicFramePr>
            <a:graphicFrameLocks noChangeAspect="1"/>
          </p:cNvGraphicFramePr>
          <p:nvPr/>
        </p:nvGraphicFramePr>
        <p:xfrm>
          <a:off x="3995738" y="1916113"/>
          <a:ext cx="2781300" cy="431800"/>
        </p:xfrm>
        <a:graphic>
          <a:graphicData uri="http://schemas.openxmlformats.org/presentationml/2006/ole">
            <p:oleObj spid="_x0000_s33997" name="Equation" r:id="rId8" imgW="2781300" imgH="431800" progId="Equation.DSMT4">
              <p:embed/>
            </p:oleObj>
          </a:graphicData>
        </a:graphic>
      </p:graphicFrame>
      <p:sp>
        <p:nvSpPr>
          <p:cNvPr id="229403" name="Rectangle 27"/>
          <p:cNvSpPr>
            <a:spLocks noChangeArrowheads="1"/>
          </p:cNvSpPr>
          <p:nvPr/>
        </p:nvSpPr>
        <p:spPr bwMode="auto">
          <a:xfrm>
            <a:off x="827087" y="1164144"/>
            <a:ext cx="26638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kumimoji="1" lang="zh-CN" altLang="en-US" b="1" dirty="0"/>
              <a:t>从而有</a:t>
            </a:r>
            <a:endParaRPr kumimoji="1" lang="zh-CN" altLang="en-US" dirty="0"/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755650" y="3284538"/>
            <a:ext cx="2735263" cy="519112"/>
            <a:chOff x="2336" y="3612"/>
            <a:chExt cx="1723" cy="327"/>
          </a:xfrm>
        </p:grpSpPr>
        <p:graphicFrame>
          <p:nvGraphicFramePr>
            <p:cNvPr id="820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980471496"/>
                </p:ext>
              </p:extLst>
            </p:nvPr>
          </p:nvGraphicFramePr>
          <p:xfrm>
            <a:off x="3037" y="3667"/>
            <a:ext cx="592" cy="272"/>
          </p:xfrm>
          <a:graphic>
            <a:graphicData uri="http://schemas.openxmlformats.org/presentationml/2006/ole">
              <p:oleObj spid="_x0000_s33998" name="Equation" r:id="rId9" imgW="939392" imgH="431613" progId="Equation.DSMT4">
                <p:embed/>
              </p:oleObj>
            </a:graphicData>
          </a:graphic>
        </p:graphicFrame>
        <p:sp>
          <p:nvSpPr>
            <p:cNvPr id="8208" name="Rectangle 28"/>
            <p:cNvSpPr>
              <a:spLocks noChangeArrowheads="1"/>
            </p:cNvSpPr>
            <p:nvPr/>
          </p:nvSpPr>
          <p:spPr bwMode="auto">
            <a:xfrm>
              <a:off x="2336" y="3612"/>
              <a:ext cx="17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/>
                <a:t> </a:t>
              </a:r>
              <a:r>
                <a:rPr kumimoji="1" lang="zh-CN" altLang="en-US" b="1"/>
                <a:t>即有</a:t>
              </a:r>
              <a:r>
                <a:rPr kumimoji="1" lang="zh-CN" altLang="en-US"/>
                <a:t> 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827088" y="4652963"/>
            <a:ext cx="3095625" cy="519112"/>
            <a:chOff x="476" y="210"/>
            <a:chExt cx="1950" cy="327"/>
          </a:xfrm>
        </p:grpSpPr>
        <p:sp>
          <p:nvSpPr>
            <p:cNvPr id="8207" name="Rectangle 36"/>
            <p:cNvSpPr>
              <a:spLocks noChangeArrowheads="1"/>
            </p:cNvSpPr>
            <p:nvPr/>
          </p:nvSpPr>
          <p:spPr bwMode="auto">
            <a:xfrm>
              <a:off x="476" y="210"/>
              <a:ext cx="19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b="1"/>
                <a:t>同理可证</a:t>
              </a:r>
              <a:endParaRPr kumimoji="1" lang="zh-CN" altLang="en-US"/>
            </a:p>
          </p:txBody>
        </p:sp>
        <p:graphicFrame>
          <p:nvGraphicFramePr>
            <p:cNvPr id="820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877282301"/>
                </p:ext>
              </p:extLst>
            </p:nvPr>
          </p:nvGraphicFramePr>
          <p:xfrm>
            <a:off x="1657" y="265"/>
            <a:ext cx="768" cy="272"/>
          </p:xfrm>
          <a:graphic>
            <a:graphicData uri="http://schemas.openxmlformats.org/presentationml/2006/ole">
              <p:oleObj spid="_x0000_s33999" name="Equation" r:id="rId10" imgW="1218671" imgH="431613" progId="Equation.DSMT4">
                <p:embed/>
              </p:oleObj>
            </a:graphicData>
          </a:graphic>
        </p:graphicFrame>
      </p:grpSp>
      <p:graphicFrame>
        <p:nvGraphicFramePr>
          <p:cNvPr id="2294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03908743"/>
              </p:ext>
            </p:extLst>
          </p:nvPr>
        </p:nvGraphicFramePr>
        <p:xfrm>
          <a:off x="971550" y="5445125"/>
          <a:ext cx="1701800" cy="431800"/>
        </p:xfrm>
        <a:graphic>
          <a:graphicData uri="http://schemas.openxmlformats.org/presentationml/2006/ole">
            <p:oleObj spid="_x0000_s34000" name="Equation" r:id="rId11" imgW="1701800" imgH="431800" progId="Equation.DSMT4">
              <p:embed/>
            </p:oleObj>
          </a:graphicData>
        </a:graphic>
      </p:graphicFrame>
      <p:sp>
        <p:nvSpPr>
          <p:cNvPr id="19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038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三、子空间的正交补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08304" y="5661248"/>
            <a:ext cx="1430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77598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403" grpId="0"/>
      <p:bldP spid="5" grpId="0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1061790</TotalTime>
  <Words>715</Words>
  <Application>Microsoft Office PowerPoint</Application>
  <PresentationFormat>全屏显示(4:3)</PresentationFormat>
  <Paragraphs>148</Paragraphs>
  <Slides>22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自定义设计方案</vt:lpstr>
      <vt:lpstr>Equation</vt:lpstr>
      <vt:lpstr>MathType 6.0 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rllang</dc:creator>
  <cp:lastModifiedBy>***</cp:lastModifiedBy>
  <cp:revision>745</cp:revision>
  <cp:lastPrinted>1601-01-01T00:00:00Z</cp:lastPrinted>
  <dcterms:created xsi:type="dcterms:W3CDTF">1601-01-01T00:00:00Z</dcterms:created>
  <dcterms:modified xsi:type="dcterms:W3CDTF">2016-05-30T07:26:51Z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