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sldIdLst>
    <p:sldId id="922" r:id="rId2"/>
    <p:sldId id="1037" r:id="rId3"/>
    <p:sldId id="1016" r:id="rId4"/>
    <p:sldId id="1017" r:id="rId5"/>
    <p:sldId id="1018" r:id="rId6"/>
    <p:sldId id="1019" r:id="rId7"/>
    <p:sldId id="1020" r:id="rId8"/>
    <p:sldId id="1021" r:id="rId9"/>
    <p:sldId id="1022" r:id="rId10"/>
    <p:sldId id="1023" r:id="rId11"/>
    <p:sldId id="1024" r:id="rId12"/>
    <p:sldId id="1025" r:id="rId13"/>
    <p:sldId id="1027" r:id="rId14"/>
    <p:sldId id="1028" r:id="rId15"/>
    <p:sldId id="1029" r:id="rId16"/>
    <p:sldId id="1030" r:id="rId17"/>
    <p:sldId id="1031" r:id="rId18"/>
    <p:sldId id="1032" r:id="rId19"/>
    <p:sldId id="1033" r:id="rId20"/>
    <p:sldId id="1034" r:id="rId21"/>
    <p:sldId id="1035" r:id="rId22"/>
    <p:sldId id="103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1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0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6.bin"/><Relationship Id="rId7" Type="http://schemas.openxmlformats.org/officeDocument/2006/relationships/image" Target="../media/image1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10" Type="http://schemas.openxmlformats.org/officeDocument/2006/relationships/oleObject" Target="../embeddings/oleObject119.bin"/><Relationship Id="rId4" Type="http://schemas.openxmlformats.org/officeDocument/2006/relationships/image" Target="../media/image114.wmf"/><Relationship Id="rId9" Type="http://schemas.openxmlformats.org/officeDocument/2006/relationships/image" Target="../media/image1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971140" y="2326537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497226" y="2272095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矩阵的相似对角化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1971140" y="1761996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1971140" y="2953286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97226" y="1711290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方阵的特征值与特征向量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1944559" y="3604826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4"/>
          <p:cNvSpPr>
            <a:spLocks noChangeAspect="1" noChangeArrowheads="1"/>
          </p:cNvSpPr>
          <p:nvPr/>
        </p:nvSpPr>
        <p:spPr bwMode="auto">
          <a:xfrm>
            <a:off x="1944559" y="4256366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26048" y="2898844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实对称矩阵的相似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对角化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25513" y="3550384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化零多项式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与最小多项式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25513" y="4201924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*</a:t>
            </a:r>
            <a:r>
              <a:rPr lang="en-US" altLang="zh-CN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Jordan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标准型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第六章 矩阵的相似变换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ChangeAspect="1"/>
          </p:cNvGraphicFramePr>
          <p:nvPr>
            <p:extLst/>
          </p:nvPr>
        </p:nvGraphicFramePr>
        <p:xfrm>
          <a:off x="520700" y="788987"/>
          <a:ext cx="56086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6" name="Equation" r:id="rId3" imgW="2298700" imgH="215900" progId="Equation.DSMT4">
                  <p:embed/>
                </p:oleObj>
              </mc:Choice>
              <mc:Fallback>
                <p:oleObj name="Equation" r:id="rId3" imgW="2298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788987"/>
                        <a:ext cx="560863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>
            <p:extLst/>
          </p:nvPr>
        </p:nvGraphicFramePr>
        <p:xfrm>
          <a:off x="1115616" y="1296987"/>
          <a:ext cx="52689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7" name="Equation" r:id="rId5" imgW="2159000" imgH="584200" progId="Equation.DSMT4">
                  <p:embed/>
                </p:oleObj>
              </mc:Choice>
              <mc:Fallback>
                <p:oleObj name="Equation" r:id="rId5" imgW="21590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96987"/>
                        <a:ext cx="5268912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>
            <p:extLst/>
          </p:nvPr>
        </p:nvGraphicFramePr>
        <p:xfrm>
          <a:off x="1523603" y="2516187"/>
          <a:ext cx="39973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8" name="Equation" r:id="rId7" imgW="1637589" imgH="291973" progId="Equation.DSMT4">
                  <p:embed/>
                </p:oleObj>
              </mc:Choice>
              <mc:Fallback>
                <p:oleObj name="Equation" r:id="rId7" imgW="1637589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603" y="2516187"/>
                        <a:ext cx="39973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>
            <p:extLst/>
          </p:nvPr>
        </p:nvGraphicFramePr>
        <p:xfrm>
          <a:off x="627063" y="3760788"/>
          <a:ext cx="59213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9" name="Equation" r:id="rId9" imgW="2425700" imgH="215900" progId="Equation.DSMT4">
                  <p:embed/>
                </p:oleObj>
              </mc:Choice>
              <mc:Fallback>
                <p:oleObj name="Equation" r:id="rId9" imgW="2425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760788"/>
                        <a:ext cx="59213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>
            <p:extLst/>
          </p:nvPr>
        </p:nvGraphicFramePr>
        <p:xfrm>
          <a:off x="1115616" y="4191793"/>
          <a:ext cx="5424487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0" name="Equation" r:id="rId11" imgW="2222500" imgH="584200" progId="Equation.DSMT4">
                  <p:embed/>
                </p:oleObj>
              </mc:Choice>
              <mc:Fallback>
                <p:oleObj name="Equation" r:id="rId11" imgW="22225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191793"/>
                        <a:ext cx="5424487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>
            <p:extLst/>
          </p:nvPr>
        </p:nvGraphicFramePr>
        <p:xfrm>
          <a:off x="1691680" y="5438774"/>
          <a:ext cx="45545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1" name="Equation" r:id="rId13" imgW="1866900" imgH="292100" progId="Equation.DSMT4">
                  <p:embed/>
                </p:oleObj>
              </mc:Choice>
              <mc:Fallback>
                <p:oleObj name="Equation" r:id="rId13" imgW="1866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38774"/>
                        <a:ext cx="4554537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>
            <p:extLst/>
          </p:nvPr>
        </p:nvGraphicFramePr>
        <p:xfrm>
          <a:off x="1059801" y="3211732"/>
          <a:ext cx="73421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2" name="Equation" r:id="rId15" imgW="3009600" imgH="215640" progId="Equation.DSMT4">
                  <p:embed/>
                </p:oleObj>
              </mc:Choice>
              <mc:Fallback>
                <p:oleObj name="Equation" r:id="rId15" imgW="300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01" y="3211732"/>
                        <a:ext cx="73421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>
            <p:extLst/>
          </p:nvPr>
        </p:nvGraphicFramePr>
        <p:xfrm>
          <a:off x="1115616" y="6090884"/>
          <a:ext cx="80248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3" name="Equation" r:id="rId17" imgW="3288960" imgH="215640" progId="Equation.DSMT4">
                  <p:embed/>
                </p:oleObj>
              </mc:Choice>
              <mc:Fallback>
                <p:oleObj name="Equation" r:id="rId17" imgW="328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090884"/>
                        <a:ext cx="80248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二、特征值与特征向量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的求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885511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63280"/>
              </p:ext>
            </p:extLst>
          </p:nvPr>
        </p:nvGraphicFramePr>
        <p:xfrm>
          <a:off x="1011559" y="1139036"/>
          <a:ext cx="78089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9" name="Equation" r:id="rId3" imgW="3200400" imgH="241200" progId="Equation.DSMT4">
                  <p:embed/>
                </p:oleObj>
              </mc:Choice>
              <mc:Fallback>
                <p:oleObj name="Equation" r:id="rId3" imgW="3200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559" y="1139036"/>
                        <a:ext cx="78089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86488"/>
              </p:ext>
            </p:extLst>
          </p:nvPr>
        </p:nvGraphicFramePr>
        <p:xfrm>
          <a:off x="1157912" y="1577507"/>
          <a:ext cx="61039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0" name="Equation" r:id="rId5" imgW="2501900" imgH="215900" progId="Equation.DSMT4">
                  <p:embed/>
                </p:oleObj>
              </mc:Choice>
              <mc:Fallback>
                <p:oleObj name="Equation" r:id="rId5" imgW="2501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12" y="1577507"/>
                        <a:ext cx="6103938" cy="5032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06271"/>
              </p:ext>
            </p:extLst>
          </p:nvPr>
        </p:nvGraphicFramePr>
        <p:xfrm>
          <a:off x="1165195" y="2132771"/>
          <a:ext cx="3375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1" name="Equation" r:id="rId7" imgW="1383699" imgH="215806" progId="Equation.DSMT4">
                  <p:embed/>
                </p:oleObj>
              </mc:Choice>
              <mc:Fallback>
                <p:oleObj name="Equation" r:id="rId7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95" y="2132771"/>
                        <a:ext cx="3375025" cy="5048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65372" y="271047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218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7953"/>
              </p:ext>
            </p:extLst>
          </p:nvPr>
        </p:nvGraphicFramePr>
        <p:xfrm>
          <a:off x="1055302" y="2892648"/>
          <a:ext cx="6132513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2" name="Equation" r:id="rId9" imgW="2514600" imgH="736600" progId="Equation.DSMT4">
                  <p:embed/>
                </p:oleObj>
              </mc:Choice>
              <mc:Fallback>
                <p:oleObj name="Equation" r:id="rId9" imgW="25146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302" y="2892648"/>
                        <a:ext cx="6132513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26805"/>
              </p:ext>
            </p:extLst>
          </p:nvPr>
        </p:nvGraphicFramePr>
        <p:xfrm>
          <a:off x="323850" y="4659536"/>
          <a:ext cx="22621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3" name="Equation" r:id="rId11" imgW="926698" imgH="215806" progId="Equation.DSMT4">
                  <p:embed/>
                </p:oleObj>
              </mc:Choice>
              <mc:Fallback>
                <p:oleObj name="Equation" r:id="rId11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9536"/>
                        <a:ext cx="226218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53291"/>
              </p:ext>
            </p:extLst>
          </p:nvPr>
        </p:nvGraphicFramePr>
        <p:xfrm>
          <a:off x="2506663" y="4681761"/>
          <a:ext cx="61674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4" name="Equation" r:id="rId13" imgW="2527300" imgH="381000" progId="Equation.DSMT4">
                  <p:embed/>
                </p:oleObj>
              </mc:Choice>
              <mc:Fallback>
                <p:oleObj name="Equation" r:id="rId13" imgW="2527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681761"/>
                        <a:ext cx="6167437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28443"/>
              </p:ext>
            </p:extLst>
          </p:nvPr>
        </p:nvGraphicFramePr>
        <p:xfrm>
          <a:off x="357158" y="5472112"/>
          <a:ext cx="83661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5" name="Equation" r:id="rId15" imgW="3429000" imgH="254000" progId="Equation.DSMT4">
                  <p:embed/>
                </p:oleObj>
              </mc:Choice>
              <mc:Fallback>
                <p:oleObj name="Equation" r:id="rId15" imgW="3429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472112"/>
                        <a:ext cx="8366125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三、特征值与特征向量性质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496" y="106596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72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6" name="Object 4"/>
          <p:cNvGraphicFramePr>
            <a:graphicFrameLocks noChangeAspect="1"/>
          </p:cNvGraphicFramePr>
          <p:nvPr>
            <p:extLst/>
          </p:nvPr>
        </p:nvGraphicFramePr>
        <p:xfrm>
          <a:off x="493713" y="941412"/>
          <a:ext cx="8181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9" name="Equation" r:id="rId3" imgW="3352800" imgH="215900" progId="Equation.DSMT4">
                  <p:embed/>
                </p:oleObj>
              </mc:Choice>
              <mc:Fallback>
                <p:oleObj name="Equation" r:id="rId3" imgW="3352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941412"/>
                        <a:ext cx="81819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>
            <p:extLst/>
          </p:nvPr>
        </p:nvGraphicFramePr>
        <p:xfrm>
          <a:off x="755650" y="1446237"/>
          <a:ext cx="6105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0" name="Equation" r:id="rId5" imgW="2501900" imgH="215900" progId="Equation.DSMT4">
                  <p:embed/>
                </p:oleObj>
              </mc:Choice>
              <mc:Fallback>
                <p:oleObj name="Equation" r:id="rId5" imgW="2501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46237"/>
                        <a:ext cx="61055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>
            <p:extLst/>
          </p:nvPr>
        </p:nvGraphicFramePr>
        <p:xfrm>
          <a:off x="1092200" y="1905024"/>
          <a:ext cx="79962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1" name="Equation" r:id="rId7" imgW="3276600" imgH="254000" progId="Equation.DSMT4">
                  <p:embed/>
                </p:oleObj>
              </mc:Choice>
              <mc:Fallback>
                <p:oleObj name="Equation" r:id="rId7" imgW="3276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905024"/>
                        <a:ext cx="799623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>
            <p:extLst/>
          </p:nvPr>
        </p:nvGraphicFramePr>
        <p:xfrm>
          <a:off x="538163" y="2525737"/>
          <a:ext cx="7346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2" name="Equation" r:id="rId9" imgW="3009900" imgH="215900" progId="Equation.DSMT4">
                  <p:embed/>
                </p:oleObj>
              </mc:Choice>
              <mc:Fallback>
                <p:oleObj name="Equation" r:id="rId9" imgW="3009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525737"/>
                        <a:ext cx="73469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>
            <p:extLst/>
          </p:nvPr>
        </p:nvGraphicFramePr>
        <p:xfrm>
          <a:off x="538163" y="3032433"/>
          <a:ext cx="4835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3" name="Equation" r:id="rId11" imgW="1981200" imgH="215900" progId="Equation.DSMT4">
                  <p:embed/>
                </p:oleObj>
              </mc:Choice>
              <mc:Fallback>
                <p:oleObj name="Equation" r:id="rId11" imgW="1981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032433"/>
                        <a:ext cx="48355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956550" y="2957537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黑体" pitchFamily="2" charset="-122"/>
            </a:endParaRP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395536" y="359244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20845" name="Object 13"/>
          <p:cNvGraphicFramePr>
            <a:graphicFrameLocks noChangeAspect="1"/>
          </p:cNvGraphicFramePr>
          <p:nvPr>
            <p:extLst/>
          </p:nvPr>
        </p:nvGraphicFramePr>
        <p:xfrm>
          <a:off x="1547664" y="3629049"/>
          <a:ext cx="6292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4" name="Equation" r:id="rId13" imgW="2578100" imgH="215900" progId="Equation.DSMT4">
                  <p:embed/>
                </p:oleObj>
              </mc:Choice>
              <mc:Fallback>
                <p:oleObj name="Equation" r:id="rId13" imgW="257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629049"/>
                        <a:ext cx="62928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>
            <p:extLst/>
          </p:nvPr>
        </p:nvGraphicFramePr>
        <p:xfrm>
          <a:off x="971600" y="4149080"/>
          <a:ext cx="6943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5" name="Equation" r:id="rId15" imgW="2844800" imgH="215900" progId="Equation.DSMT4">
                  <p:embed/>
                </p:oleObj>
              </mc:Choice>
              <mc:Fallback>
                <p:oleObj name="Equation" r:id="rId15" imgW="2844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69437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395536" y="461329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推论</a:t>
            </a:r>
            <a:endParaRPr lang="en-US" altLang="zh-CN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20848" name="Object 16"/>
          <p:cNvGraphicFramePr>
            <a:graphicFrameLocks noChangeAspect="1"/>
          </p:cNvGraphicFramePr>
          <p:nvPr>
            <p:extLst/>
          </p:nvPr>
        </p:nvGraphicFramePr>
        <p:xfrm>
          <a:off x="1403648" y="4718371"/>
          <a:ext cx="20145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6" name="Equation" r:id="rId17" imgW="825500" imgH="203200" progId="Equation.DSMT4">
                  <p:embed/>
                </p:oleObj>
              </mc:Choice>
              <mc:Fallback>
                <p:oleObj name="Equation" r:id="rId17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18371"/>
                        <a:ext cx="20145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Object 17"/>
          <p:cNvGraphicFramePr>
            <a:graphicFrameLocks noChangeAspect="1"/>
          </p:cNvGraphicFramePr>
          <p:nvPr>
            <p:extLst/>
          </p:nvPr>
        </p:nvGraphicFramePr>
        <p:xfrm>
          <a:off x="838200" y="5240075"/>
          <a:ext cx="80581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7" name="Equation" r:id="rId19" imgW="3302000" imgH="203200" progId="Equation.DSMT4">
                  <p:embed/>
                </p:oleObj>
              </mc:Choice>
              <mc:Fallback>
                <p:oleObj name="Equation" r:id="rId19" imgW="3302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40075"/>
                        <a:ext cx="805815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0" name="Object 18"/>
          <p:cNvGraphicFramePr>
            <a:graphicFrameLocks noChangeAspect="1"/>
          </p:cNvGraphicFramePr>
          <p:nvPr>
            <p:extLst/>
          </p:nvPr>
        </p:nvGraphicFramePr>
        <p:xfrm>
          <a:off x="827584" y="5765824"/>
          <a:ext cx="66325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8" name="Equation" r:id="rId21" imgW="2717800" imgH="203200" progId="Equation.DSMT4">
                  <p:embed/>
                </p:oleObj>
              </mc:Choice>
              <mc:Fallback>
                <p:oleObj name="Equation" r:id="rId21" imgW="2717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765824"/>
                        <a:ext cx="66325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2" name="Object 20"/>
          <p:cNvGraphicFramePr>
            <a:graphicFrameLocks noChangeAspect="1"/>
          </p:cNvGraphicFramePr>
          <p:nvPr/>
        </p:nvGraphicFramePr>
        <p:xfrm>
          <a:off x="838200" y="-12700"/>
          <a:ext cx="82423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9" name="Equation" r:id="rId23" imgW="3378200" imgH="254000" progId="Equation.DSMT4">
                  <p:embed/>
                </p:oleObj>
              </mc:Choice>
              <mc:Fallback>
                <p:oleObj name="Equation" r:id="rId23" imgW="3378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-12700"/>
                        <a:ext cx="8242300" cy="592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99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13036" y="112474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18694"/>
              </p:ext>
            </p:extLst>
          </p:nvPr>
        </p:nvGraphicFramePr>
        <p:xfrm>
          <a:off x="1096963" y="1191197"/>
          <a:ext cx="7313612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4" name="Equation" r:id="rId3" imgW="2997000" imgH="901440" progId="Equation.DSMT4">
                  <p:embed/>
                </p:oleObj>
              </mc:Choice>
              <mc:Fallback>
                <p:oleObj name="Equation" r:id="rId3" imgW="29970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191197"/>
                        <a:ext cx="7313612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66635" y="341458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19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502967"/>
              </p:ext>
            </p:extLst>
          </p:nvPr>
        </p:nvGraphicFramePr>
        <p:xfrm>
          <a:off x="1187472" y="3507701"/>
          <a:ext cx="67865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5" name="Equation" r:id="rId5" imgW="2781000" imgH="444240" progId="Equation.DSMT4">
                  <p:embed/>
                </p:oleObj>
              </mc:Choice>
              <mc:Fallback>
                <p:oleObj name="Equation" r:id="rId5" imgW="2781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72" y="3507701"/>
                        <a:ext cx="67865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13260"/>
              </p:ext>
            </p:extLst>
          </p:nvPr>
        </p:nvGraphicFramePr>
        <p:xfrm>
          <a:off x="646113" y="4618484"/>
          <a:ext cx="78692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6" name="Equation" r:id="rId7" imgW="3225800" imgH="215900" progId="Equation.DSMT4">
                  <p:embed/>
                </p:oleObj>
              </mc:Choice>
              <mc:Fallback>
                <p:oleObj name="Equation" r:id="rId7" imgW="3225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618484"/>
                        <a:ext cx="78692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57707"/>
              </p:ext>
            </p:extLst>
          </p:nvPr>
        </p:nvGraphicFramePr>
        <p:xfrm>
          <a:off x="611188" y="5106441"/>
          <a:ext cx="83661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7" name="Equation" r:id="rId9" imgW="3429000" imgH="457200" progId="Equation.DSMT4">
                  <p:embed/>
                </p:oleObj>
              </mc:Choice>
              <mc:Fallback>
                <p:oleObj name="Equation" r:id="rId9" imgW="342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06441"/>
                        <a:ext cx="83661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716017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、方阵多项式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796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72989" y="89809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>
            <p:extLst/>
          </p:nvPr>
        </p:nvGraphicFramePr>
        <p:xfrm>
          <a:off x="72989" y="1454860"/>
          <a:ext cx="82105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0" name="Equation" r:id="rId3" imgW="3365500" imgH="457200" progId="Equation.DSMT4">
                  <p:embed/>
                </p:oleObj>
              </mc:Choice>
              <mc:Fallback>
                <p:oleObj name="Equation" r:id="rId3" imgW="3365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9" y="1454860"/>
                        <a:ext cx="821055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>
            <p:extLst/>
          </p:nvPr>
        </p:nvGraphicFramePr>
        <p:xfrm>
          <a:off x="522251" y="2359312"/>
          <a:ext cx="73120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1" name="Equation" r:id="rId5" imgW="2997200" imgH="622300" progId="Equation.DSMT4">
                  <p:embed/>
                </p:oleObj>
              </mc:Choice>
              <mc:Fallback>
                <p:oleObj name="Equation" r:id="rId5" imgW="2997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51" y="2359312"/>
                        <a:ext cx="7312025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>
            <p:extLst/>
          </p:nvPr>
        </p:nvGraphicFramePr>
        <p:xfrm>
          <a:off x="337945" y="3788154"/>
          <a:ext cx="8582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2" name="Equation" r:id="rId7" imgW="3517560" imgH="215640" progId="Equation.DSMT4">
                  <p:embed/>
                </p:oleObj>
              </mc:Choice>
              <mc:Fallback>
                <p:oleObj name="Equation" r:id="rId7" imgW="351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5" y="3788154"/>
                        <a:ext cx="85820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7" name="Object 11"/>
          <p:cNvGraphicFramePr>
            <a:graphicFrameLocks noChangeAspect="1"/>
          </p:cNvGraphicFramePr>
          <p:nvPr>
            <p:extLst/>
          </p:nvPr>
        </p:nvGraphicFramePr>
        <p:xfrm>
          <a:off x="72989" y="4369097"/>
          <a:ext cx="64436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3" name="Equation" r:id="rId9" imgW="2641600" imgH="215900" progId="Equation.DSMT4">
                  <p:embed/>
                </p:oleObj>
              </mc:Choice>
              <mc:Fallback>
                <p:oleObj name="Equation" r:id="rId9" imgW="264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9" y="4369097"/>
                        <a:ext cx="644366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7874480" y="428438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黑体" pitchFamily="2" charset="-122"/>
            </a:endParaRP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72989" y="500247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chemeClr val="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42352" name="Object 16"/>
          <p:cNvGraphicFramePr>
            <a:graphicFrameLocks noChangeAspect="1"/>
          </p:cNvGraphicFramePr>
          <p:nvPr>
            <p:extLst/>
          </p:nvPr>
        </p:nvGraphicFramePr>
        <p:xfrm>
          <a:off x="1331640" y="5098608"/>
          <a:ext cx="63515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4" name="Equation" r:id="rId11" imgW="2603500" imgH="215900" progId="Equation.DSMT4">
                  <p:embed/>
                </p:oleObj>
              </mc:Choice>
              <mc:Fallback>
                <p:oleObj name="Equation" r:id="rId11" imgW="260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98608"/>
                        <a:ext cx="63515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3" name="Object 17"/>
          <p:cNvGraphicFramePr>
            <a:graphicFrameLocks noChangeAspect="1"/>
          </p:cNvGraphicFramePr>
          <p:nvPr>
            <p:extLst/>
          </p:nvPr>
        </p:nvGraphicFramePr>
        <p:xfrm>
          <a:off x="1320800" y="5598671"/>
          <a:ext cx="7467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5" name="Equation" r:id="rId13" imgW="3060700" imgH="215900" progId="Equation.DSMT4">
                  <p:embed/>
                </p:oleObj>
              </mc:Choice>
              <mc:Fallback>
                <p:oleObj name="Equation" r:id="rId13" imgW="3060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598671"/>
                        <a:ext cx="74676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716017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、方阵多项式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53272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80393" y="1045565"/>
            <a:ext cx="744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3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/>
          </p:nvPr>
        </p:nvGraphicFramePr>
        <p:xfrm>
          <a:off x="954881" y="989806"/>
          <a:ext cx="76533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0" name="Equation" r:id="rId3" imgW="3136900" imgH="482600" progId="Equation.DSMT4">
                  <p:embed/>
                </p:oleObj>
              </mc:Choice>
              <mc:Fallback>
                <p:oleObj name="Equation" r:id="rId3" imgW="3136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881" y="989806"/>
                        <a:ext cx="7653338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3563888" y="2016597"/>
            <a:ext cx="1346646" cy="476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6300241" y="1989411"/>
            <a:ext cx="1008063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50862" y="213347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41320" name="Object 8"/>
          <p:cNvGraphicFramePr>
            <a:graphicFrameLocks noChangeAspect="1"/>
          </p:cNvGraphicFramePr>
          <p:nvPr>
            <p:extLst/>
          </p:nvPr>
        </p:nvGraphicFramePr>
        <p:xfrm>
          <a:off x="900113" y="2099981"/>
          <a:ext cx="62595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1" name="Equation" r:id="rId5" imgW="2565400" imgH="241300" progId="Equation.DSMT4">
                  <p:embed/>
                </p:oleObj>
              </mc:Choice>
              <mc:Fallback>
                <p:oleObj name="Equation" r:id="rId5" imgW="2565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99981"/>
                        <a:ext cx="625951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/>
          </p:nvPr>
        </p:nvGraphicFramePr>
        <p:xfrm>
          <a:off x="888553" y="2600326"/>
          <a:ext cx="76549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2" name="Equation" r:id="rId7" imgW="3136900" imgH="254000" progId="Equation.DSMT4">
                  <p:embed/>
                </p:oleObj>
              </mc:Choice>
              <mc:Fallback>
                <p:oleObj name="Equation" r:id="rId7" imgW="3136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53" y="2600326"/>
                        <a:ext cx="76549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/>
          </p:nvPr>
        </p:nvGraphicFramePr>
        <p:xfrm>
          <a:off x="879871" y="3175511"/>
          <a:ext cx="40306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3" name="Equation" r:id="rId9" imgW="1651000" imgH="215900" progId="Equation.DSMT4">
                  <p:embed/>
                </p:oleObj>
              </mc:Choice>
              <mc:Fallback>
                <p:oleObj name="Equation" r:id="rId9" imgW="165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871" y="3175511"/>
                        <a:ext cx="403066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/>
          <p:cNvGraphicFramePr>
            <a:graphicFrameLocks noChangeAspect="1"/>
          </p:cNvGraphicFramePr>
          <p:nvPr>
            <p:extLst/>
          </p:nvPr>
        </p:nvGraphicFramePr>
        <p:xfrm>
          <a:off x="879871" y="3688734"/>
          <a:ext cx="53625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4" name="Equation" r:id="rId11" imgW="2197100" imgH="215900" progId="Equation.DSMT4">
                  <p:embed/>
                </p:oleObj>
              </mc:Choice>
              <mc:Fallback>
                <p:oleObj name="Equation" r:id="rId11" imgW="2197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871" y="3688734"/>
                        <a:ext cx="53625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>
            <p:extLst/>
          </p:nvPr>
        </p:nvGraphicFramePr>
        <p:xfrm>
          <a:off x="900113" y="4175126"/>
          <a:ext cx="4402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5" name="Equation" r:id="rId13" imgW="1803400" imgH="215900" progId="Equation.DSMT4">
                  <p:embed/>
                </p:oleObj>
              </mc:Choice>
              <mc:Fallback>
                <p:oleObj name="Equation" r:id="rId13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75126"/>
                        <a:ext cx="440213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3582541" y="1484784"/>
            <a:ext cx="11334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Times New Roman" pitchFamily="18" charset="0"/>
              </a:rPr>
              <a:t>-2,-1,7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6444208" y="1456011"/>
            <a:ext cx="5397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236536" y="4725144"/>
            <a:ext cx="744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4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1027113" y="4660900"/>
            <a:ext cx="8521700" cy="1025525"/>
            <a:chOff x="647" y="2936"/>
            <a:chExt cx="5368" cy="646"/>
          </a:xfrm>
        </p:grpSpPr>
        <p:graphicFrame>
          <p:nvGraphicFramePr>
            <p:cNvPr id="141328" name="Object 16"/>
            <p:cNvGraphicFramePr>
              <a:graphicFrameLocks noChangeAspect="1"/>
            </p:cNvGraphicFramePr>
            <p:nvPr/>
          </p:nvGraphicFramePr>
          <p:xfrm>
            <a:off x="647" y="2936"/>
            <a:ext cx="536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56" name="Equation" r:id="rId15" imgW="3492500" imgH="254000" progId="Equation.DSMT4">
                    <p:embed/>
                  </p:oleObj>
                </mc:Choice>
                <mc:Fallback>
                  <p:oleObj name="Equation" r:id="rId15" imgW="34925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2936"/>
                          <a:ext cx="5368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>
              <a:off x="4846" y="3582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280580" y="581119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41332" name="Object 20"/>
          <p:cNvGraphicFramePr>
            <a:graphicFrameLocks noChangeAspect="1"/>
          </p:cNvGraphicFramePr>
          <p:nvPr>
            <p:extLst/>
          </p:nvPr>
        </p:nvGraphicFramePr>
        <p:xfrm>
          <a:off x="998711" y="5834357"/>
          <a:ext cx="6477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7" name="Equation" r:id="rId17" imgW="2654300" imgH="215900" progId="Equation.DSMT4">
                  <p:embed/>
                </p:oleObj>
              </mc:Choice>
              <mc:Fallback>
                <p:oleObj name="Equation" r:id="rId17" imgW="2654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711" y="5834357"/>
                        <a:ext cx="64770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7707313" y="513080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rgbClr val="FFC000"/>
                </a:solidFill>
                <a:latin typeface="Times New Roman" pitchFamily="18" charset="0"/>
              </a:rPr>
              <a:t>或</a:t>
            </a:r>
            <a:r>
              <a:rPr lang="en-US" altLang="zh-CN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716017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、方阵多项式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527557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/>
      <p:bldP spid="141325" grpId="0"/>
      <p:bldP spid="141326" grpId="0"/>
      <p:bldP spid="141327" grpId="0"/>
      <p:bldP spid="141330" grpId="0"/>
      <p:bldP spid="1413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2" name="Object 4"/>
          <p:cNvGraphicFramePr>
            <a:graphicFrameLocks noChangeAspect="1"/>
          </p:cNvGraphicFramePr>
          <p:nvPr>
            <p:extLst/>
          </p:nvPr>
        </p:nvGraphicFramePr>
        <p:xfrm>
          <a:off x="1242384" y="1044758"/>
          <a:ext cx="58245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6" name="Equation" r:id="rId3" imgW="2387600" imgH="215900" progId="Equation.DSMT4">
                  <p:embed/>
                </p:oleObj>
              </mc:Choice>
              <mc:Fallback>
                <p:oleObj name="Equation" r:id="rId3" imgW="2387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84" y="1044758"/>
                        <a:ext cx="58245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20957" y="99273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推论</a:t>
            </a:r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>
            <p:extLst/>
          </p:nvPr>
        </p:nvGraphicFramePr>
        <p:xfrm>
          <a:off x="1304297" y="1534963"/>
          <a:ext cx="5762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7" name="Equation" r:id="rId5" imgW="2362200" imgH="215900" progId="Equation.DSMT4">
                  <p:embed/>
                </p:oleObj>
              </mc:Choice>
              <mc:Fallback>
                <p:oleObj name="Equation" r:id="rId5" imgW="2362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97" y="1534963"/>
                        <a:ext cx="57626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>
            <p:extLst/>
          </p:nvPr>
        </p:nvGraphicFramePr>
        <p:xfrm>
          <a:off x="1242384" y="1897905"/>
          <a:ext cx="60102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8" name="Equation" r:id="rId7" imgW="2463800" imgH="254000" progId="Equation.DSMT4">
                  <p:embed/>
                </p:oleObj>
              </mc:Choice>
              <mc:Fallback>
                <p:oleObj name="Equation" r:id="rId7" imgW="246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84" y="1897905"/>
                        <a:ext cx="601027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10"/>
          <p:cNvGraphicFramePr>
            <a:graphicFrameLocks noChangeAspect="1"/>
          </p:cNvGraphicFramePr>
          <p:nvPr>
            <p:extLst/>
          </p:nvPr>
        </p:nvGraphicFramePr>
        <p:xfrm>
          <a:off x="1285852" y="2374517"/>
          <a:ext cx="7789111" cy="56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9" name="Equation" r:id="rId9" imgW="3314700" imgH="254000" progId="Equation.DSMT4">
                  <p:embed/>
                </p:oleObj>
              </mc:Choice>
              <mc:Fallback>
                <p:oleObj name="Equation" r:id="rId9" imgW="3314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374517"/>
                        <a:ext cx="7789111" cy="567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891382" y="3419523"/>
          <a:ext cx="120551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0" name="Equation" r:id="rId11" imgW="571252" imgH="203112" progId="Equation.DSMT4">
                  <p:embed/>
                </p:oleObj>
              </mc:Choice>
              <mc:Fallback>
                <p:oleObj name="Equation" r:id="rId11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382" y="3419523"/>
                        <a:ext cx="120551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0986" y="2979172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    和    是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的特征值和特征向量，因此有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90986" y="379802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两边同乘以      有：</a:t>
            </a:r>
            <a:endParaRPr lang="zh-CN" altLang="en-US" sz="24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534192" y="3798027"/>
          <a:ext cx="3137864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1" name="Equation" r:id="rId13" imgW="1511300" imgH="482600" progId="Equation.DSMT4">
                  <p:embed/>
                </p:oleObj>
              </mc:Choice>
              <mc:Fallback>
                <p:oleObj name="Equation" r:id="rId13" imgW="1511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192" y="3798027"/>
                        <a:ext cx="3137864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62688" y="4336494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即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90986" y="4798159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可逆，因此</a:t>
            </a:r>
            <a:endParaRPr lang="zh-CN" altLang="en-US" sz="24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319878" y="4847427"/>
          <a:ext cx="785818" cy="37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2" name="Equation" r:id="rId15" imgW="368140" imgH="177723" progId="Equation.DSMT4">
                  <p:embed/>
                </p:oleObj>
              </mc:Choice>
              <mc:Fallback>
                <p:oleObj name="Equation" r:id="rId15" imgW="36814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878" y="4847427"/>
                        <a:ext cx="785818" cy="379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62688" y="529822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故</a:t>
            </a:r>
            <a:endParaRPr lang="zh-CN" altLang="en-US" sz="24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605629" y="5298225"/>
          <a:ext cx="172244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3" name="Equation" r:id="rId17" imgW="787400" imgH="228600" progId="Equation.DSMT4">
                  <p:embed/>
                </p:oleObj>
              </mc:Choice>
              <mc:Fallback>
                <p:oleObj name="Equation" r:id="rId17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629" y="5298225"/>
                        <a:ext cx="172244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462622" y="3798027"/>
          <a:ext cx="51435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4" name="Equation" r:id="rId19" imgW="241195" imgH="190417" progId="Equation.DSMT4">
                  <p:embed/>
                </p:oleObj>
              </mc:Choice>
              <mc:Fallback>
                <p:oleObj name="Equation" r:id="rId19" imgW="24119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622" y="3798027"/>
                        <a:ext cx="51435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549236" y="2979172"/>
          <a:ext cx="341882" cy="43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5" name="Equation" r:id="rId21" imgW="139579" imgH="177646" progId="Equation.DSMT4">
                  <p:embed/>
                </p:oleObj>
              </mc:Choice>
              <mc:Fallback>
                <p:oleObj name="Equation" r:id="rId21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236" y="2979172"/>
                        <a:ext cx="341882" cy="435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48308" y="3050610"/>
          <a:ext cx="357190" cy="38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6" name="Equation" r:id="rId23" imgW="152268" imgH="164957" progId="Equation.DSMT4">
                  <p:embed/>
                </p:oleObj>
              </mc:Choice>
              <mc:Fallback>
                <p:oleObj name="Equation" r:id="rId23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308" y="3050610"/>
                        <a:ext cx="357190" cy="386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39300" y="5803334"/>
            <a:ext cx="7141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所以       和    是      的特征值和特征向量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   </a:t>
            </a:r>
            <a:endParaRPr lang="zh-CN" altLang="en-US" sz="2400" dirty="0"/>
          </a:p>
        </p:txBody>
      </p:sp>
      <p:graphicFrame>
        <p:nvGraphicFramePr>
          <p:cNvPr id="53557" name="Object 309"/>
          <p:cNvGraphicFramePr>
            <a:graphicFrameLocks noChangeAspect="1"/>
          </p:cNvGraphicFramePr>
          <p:nvPr/>
        </p:nvGraphicFramePr>
        <p:xfrm>
          <a:off x="2748242" y="5798291"/>
          <a:ext cx="524860" cy="46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7" name="Equation" r:id="rId25" imgW="228501" imgH="203112" progId="Equation.DSMT4">
                  <p:embed/>
                </p:oleObj>
              </mc:Choice>
              <mc:Fallback>
                <p:oleObj name="Equation" r:id="rId25" imgW="22850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242" y="5798291"/>
                        <a:ext cx="524860" cy="466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" name="Object 310"/>
          <p:cNvGraphicFramePr>
            <a:graphicFrameLocks noChangeAspect="1"/>
          </p:cNvGraphicFramePr>
          <p:nvPr/>
        </p:nvGraphicFramePr>
        <p:xfrm>
          <a:off x="3605498" y="5911007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8" name="Equation" r:id="rId27" imgW="152268" imgH="164957" progId="Equation.DSMT4">
                  <p:embed/>
                </p:oleObj>
              </mc:Choice>
              <mc:Fallback>
                <p:oleObj name="Equation" r:id="rId27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498" y="5911007"/>
                        <a:ext cx="3571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9" name="Object 311"/>
          <p:cNvGraphicFramePr>
            <a:graphicFrameLocks noChangeAspect="1"/>
          </p:cNvGraphicFramePr>
          <p:nvPr/>
        </p:nvGraphicFramePr>
        <p:xfrm>
          <a:off x="4248440" y="5798291"/>
          <a:ext cx="514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9" name="Equation" r:id="rId29" imgW="241195" imgH="190417" progId="Equation.DSMT4">
                  <p:embed/>
                </p:oleObj>
              </mc:Choice>
              <mc:Fallback>
                <p:oleObj name="Equation" r:id="rId29" imgW="24119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40" y="5798291"/>
                        <a:ext cx="5143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275969" y="297382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716017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、方阵多项式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8598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8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173898" y="1120293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40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90402"/>
              </p:ext>
            </p:extLst>
          </p:nvPr>
        </p:nvGraphicFramePr>
        <p:xfrm>
          <a:off x="1232523" y="1167356"/>
          <a:ext cx="76533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4" name="Equation" r:id="rId3" imgW="3136900" imgH="635000" progId="Equation.DSMT4">
                  <p:embed/>
                </p:oleObj>
              </mc:Choice>
              <mc:Fallback>
                <p:oleObj name="Equation" r:id="rId3" imgW="31369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523" y="1167356"/>
                        <a:ext cx="7653338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184261" y="289175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40306" name="Object 18"/>
          <p:cNvGraphicFramePr>
            <a:graphicFrameLocks noChangeAspect="1"/>
          </p:cNvGraphicFramePr>
          <p:nvPr>
            <p:extLst/>
          </p:nvPr>
        </p:nvGraphicFramePr>
        <p:xfrm>
          <a:off x="1227931" y="2915156"/>
          <a:ext cx="4152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5" name="Equation" r:id="rId5" imgW="1701800" imgH="215900" progId="Equation.DSMT4">
                  <p:embed/>
                </p:oleObj>
              </mc:Choice>
              <mc:Fallback>
                <p:oleObj name="Equation" r:id="rId5" imgW="1701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931" y="2915156"/>
                        <a:ext cx="41529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7" name="Object 19"/>
          <p:cNvGraphicFramePr>
            <a:graphicFrameLocks noChangeAspect="1"/>
          </p:cNvGraphicFramePr>
          <p:nvPr>
            <p:extLst/>
          </p:nvPr>
        </p:nvGraphicFramePr>
        <p:xfrm>
          <a:off x="922448" y="3334543"/>
          <a:ext cx="64135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6" name="Equation" r:id="rId7" imgW="2628900" imgH="279400" progId="Equation.DSMT4">
                  <p:embed/>
                </p:oleObj>
              </mc:Choice>
              <mc:Fallback>
                <p:oleObj name="Equation" r:id="rId7" imgW="2628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48" y="3334543"/>
                        <a:ext cx="641350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、特征向量的线性无关性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919237" y="3861048"/>
          <a:ext cx="746918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7" name="Equation" r:id="rId9" imgW="3060700" imgH="482600" progId="Equation.DSMT4">
                  <p:embed/>
                </p:oleObj>
              </mc:Choice>
              <mc:Fallback>
                <p:oleObj name="Equation" r:id="rId9" imgW="3060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7" y="3861048"/>
                        <a:ext cx="7469187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366838" y="4983163"/>
          <a:ext cx="74993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8" name="Equation" r:id="rId11" imgW="3073320" imgH="622080" progId="Equation.DSMT4">
                  <p:embed/>
                </p:oleObj>
              </mc:Choice>
              <mc:Fallback>
                <p:oleObj name="Equation" r:id="rId11" imgW="30733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983163"/>
                        <a:ext cx="7499350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109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1" grpId="0"/>
      <p:bldP spid="1403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1" name="Object 7"/>
          <p:cNvGraphicFramePr>
            <a:graphicFrameLocks noChangeAspect="1"/>
          </p:cNvGraphicFramePr>
          <p:nvPr>
            <p:extLst/>
          </p:nvPr>
        </p:nvGraphicFramePr>
        <p:xfrm>
          <a:off x="467544" y="1271919"/>
          <a:ext cx="72850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0" name="Equation" r:id="rId3" imgW="2984500" imgH="622300" progId="Equation.DSMT4">
                  <p:embed/>
                </p:oleObj>
              </mc:Choice>
              <mc:Fallback>
                <p:oleObj name="Equation" r:id="rId3" imgW="2984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71919"/>
                        <a:ext cx="72850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>
            <p:extLst/>
          </p:nvPr>
        </p:nvGraphicFramePr>
        <p:xfrm>
          <a:off x="467544" y="2855118"/>
          <a:ext cx="8153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1" name="Equation" r:id="rId5" imgW="3340100" imgH="406400" progId="Equation.DSMT4">
                  <p:embed/>
                </p:oleObj>
              </mc:Choice>
              <mc:Fallback>
                <p:oleObj name="Equation" r:id="rId5" imgW="3340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55118"/>
                        <a:ext cx="81534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>
            <p:extLst/>
          </p:nvPr>
        </p:nvGraphicFramePr>
        <p:xfrm>
          <a:off x="467544" y="3973909"/>
          <a:ext cx="51768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2" name="Equation" r:id="rId7" imgW="2120900" imgH="406400" progId="Equation.DSMT4">
                  <p:embed/>
                </p:oleObj>
              </mc:Choice>
              <mc:Fallback>
                <p:oleObj name="Equation" r:id="rId7" imgW="2120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73909"/>
                        <a:ext cx="517683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>
            <p:extLst/>
          </p:nvPr>
        </p:nvGraphicFramePr>
        <p:xfrm>
          <a:off x="661017" y="5091112"/>
          <a:ext cx="4403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3" name="Equation" r:id="rId9" imgW="1803400" imgH="215900" progId="Equation.DSMT4">
                  <p:embed/>
                </p:oleObj>
              </mc:Choice>
              <mc:Fallback>
                <p:oleObj name="Equation" r:id="rId9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17" y="5091112"/>
                        <a:ext cx="44037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7765877" y="503872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、特征向量的线性无关性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320733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4" name="Object 4"/>
          <p:cNvGraphicFramePr>
            <a:graphicFrameLocks noChangeAspect="1"/>
          </p:cNvGraphicFramePr>
          <p:nvPr>
            <p:extLst/>
          </p:nvPr>
        </p:nvGraphicFramePr>
        <p:xfrm>
          <a:off x="205110" y="989362"/>
          <a:ext cx="86153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6" name="Equation" r:id="rId3" imgW="3530520" imgH="457200" progId="Equation.DSMT4">
                  <p:embed/>
                </p:oleObj>
              </mc:Choice>
              <mc:Fallback>
                <p:oleObj name="Equation" r:id="rId3" imgW="3530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0" y="989362"/>
                        <a:ext cx="8615362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05110" y="93027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>
            <p:extLst/>
          </p:nvPr>
        </p:nvGraphicFramePr>
        <p:xfrm>
          <a:off x="1403648" y="1988840"/>
          <a:ext cx="78708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7" name="Equation" r:id="rId5" imgW="3225600" imgH="660240" progId="Equation.DSMT4">
                  <p:embed/>
                </p:oleObj>
              </mc:Choice>
              <mc:Fallback>
                <p:oleObj name="Equation" r:id="rId5" imgW="32256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88840"/>
                        <a:ext cx="7870825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>
            <p:extLst/>
          </p:nvPr>
        </p:nvGraphicFramePr>
        <p:xfrm>
          <a:off x="395536" y="3645024"/>
          <a:ext cx="4802187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8" name="Equation" r:id="rId7" imgW="1968480" imgH="1117440" progId="Equation.DSMT4">
                  <p:embed/>
                </p:oleObj>
              </mc:Choice>
              <mc:Fallback>
                <p:oleObj name="Equation" r:id="rId7" imgW="19684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45024"/>
                        <a:ext cx="4802187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、特征向量的线性无关性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092990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8040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2515" y="1924050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特征值与特征向量的求法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571744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第一节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方阵</a:t>
            </a: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的特征值与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特征向量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72515" y="2525706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特征值与特征向量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的性质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35175" y="31805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74103" y="3140064"/>
            <a:ext cx="415607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方阵多项式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175" y="138906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77272" y="1333489"/>
            <a:ext cx="4875047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特征值与特征向量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的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概念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2017713" y="3794104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574103" y="3752835"/>
            <a:ext cx="415607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特征向量的线性无关性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311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07478"/>
              </p:ext>
            </p:extLst>
          </p:nvPr>
        </p:nvGraphicFramePr>
        <p:xfrm>
          <a:off x="1301608" y="3548044"/>
          <a:ext cx="7662863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7" name="Equation" r:id="rId3" imgW="3288960" imgH="952200" progId="Equation.DSMT4">
                  <p:embed/>
                </p:oleObj>
              </mc:Choice>
              <mc:Fallback>
                <p:oleObj name="Equation" r:id="rId3" imgW="32889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608" y="3548044"/>
                        <a:ext cx="7662863" cy="232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56441" y="227687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672" y="2342036"/>
            <a:ext cx="7595807" cy="10772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    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的特征值，则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几何重数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代数重数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676915"/>
              </p:ext>
            </p:extLst>
          </p:nvPr>
        </p:nvGraphicFramePr>
        <p:xfrm>
          <a:off x="1835696" y="2407042"/>
          <a:ext cx="357190" cy="4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8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07042"/>
                        <a:ext cx="357190" cy="454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4611" y="590927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证明参见北航版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线性代数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》129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页定理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5.1.2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、特征向量的线性无关性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9"/>
              <p:cNvSpPr txBox="1">
                <a:spLocks noChangeArrowheads="1"/>
              </p:cNvSpPr>
              <p:nvPr/>
            </p:nvSpPr>
            <p:spPr bwMode="auto">
              <a:xfrm>
                <a:off x="1223168" y="1753652"/>
                <a:ext cx="700505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华文楷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楷体" pitchFamily="2" charset="-122"/>
                    <a:ea typeface="华文楷体" pitchFamily="2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代数重数</a:t>
                </a:r>
                <a:r>
                  <a:rPr lang="zh-CN" altLang="en-US" sz="2800" dirty="0" smtClean="0">
                    <a:latin typeface="华文楷体" pitchFamily="2" charset="-122"/>
                    <a:ea typeface="华文楷体" pitchFamily="2" charset="-122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华文楷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楷体" pitchFamily="2" charset="-122"/>
                    <a:ea typeface="华文楷体" pitchFamily="2" charset="-122"/>
                  </a:rPr>
                  <a:t> 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楷体" pitchFamily="2" charset="-122"/>
                    <a:ea typeface="华文楷体" pitchFamily="2" charset="-122"/>
                  </a:rPr>
                  <a:t>的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几何重数</a:t>
                </a:r>
                <a:r>
                  <a:rPr lang="zh-CN" altLang="en-US" sz="28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en-US" altLang="zh-CN" sz="28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4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168" y="1753652"/>
                <a:ext cx="700505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8605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7504" y="87688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39738"/>
              </p:ext>
            </p:extLst>
          </p:nvPr>
        </p:nvGraphicFramePr>
        <p:xfrm>
          <a:off x="1161844" y="950366"/>
          <a:ext cx="7531653" cy="93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9" name="Equation" r:id="rId8" imgW="3429000" imgH="406080" progId="Equation.DSMT4">
                  <p:embed/>
                </p:oleObj>
              </mc:Choice>
              <mc:Fallback>
                <p:oleObj name="Equation" r:id="rId8" imgW="3429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844" y="950366"/>
                        <a:ext cx="7531653" cy="934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43667"/>
              </p:ext>
            </p:extLst>
          </p:nvPr>
        </p:nvGraphicFramePr>
        <p:xfrm>
          <a:off x="6732240" y="2435407"/>
          <a:ext cx="357190" cy="4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0" name="Equation" r:id="rId10" imgW="139579" imgH="177646" progId="Equation.DSMT4">
                  <p:embed/>
                </p:oleObj>
              </mc:Choice>
              <mc:Fallback>
                <p:oleObj name="Equation" r:id="rId10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435407"/>
                        <a:ext cx="357190" cy="454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058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9" grpId="0" animBg="1"/>
      <p:bldP spid="11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16" name="Group 12"/>
          <p:cNvGrpSpPr>
            <a:grpSpLocks/>
          </p:cNvGrpSpPr>
          <p:nvPr/>
        </p:nvGrpSpPr>
        <p:grpSpPr bwMode="auto">
          <a:xfrm>
            <a:off x="-1" y="1142711"/>
            <a:ext cx="9261475" cy="2189163"/>
            <a:chOff x="348" y="300"/>
            <a:chExt cx="5834" cy="1379"/>
          </a:xfrm>
        </p:grpSpPr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463" y="690"/>
              <a:ext cx="571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  </a:t>
              </a:r>
              <a:r>
                <a:rPr lang="zh-CN" altLang="en-US" dirty="0" smtClean="0">
                  <a:latin typeface="Times New Roman" pitchFamily="18" charset="0"/>
                </a:rPr>
                <a:t>设   </a:t>
              </a:r>
              <a:r>
                <a:rPr lang="zh-CN" altLang="en-US" dirty="0">
                  <a:latin typeface="Times New Roman" pitchFamily="18" charset="0"/>
                </a:rPr>
                <a:t>和    是矩阵 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>
                  <a:latin typeface="Times New Roman" pitchFamily="18" charset="0"/>
                </a:rPr>
                <a:t>的两个不同的特征值，对应的</a:t>
              </a:r>
            </a:p>
            <a:p>
              <a:r>
                <a:rPr lang="zh-CN" altLang="en-US" dirty="0">
                  <a:latin typeface="Times New Roman" pitchFamily="18" charset="0"/>
                </a:rPr>
                <a:t>特征向量分别为 </a:t>
              </a:r>
              <a:r>
                <a:rPr lang="en-US" altLang="zh-CN" i="1" dirty="0">
                  <a:latin typeface="Times New Roman" pitchFamily="18" charset="0"/>
                </a:rPr>
                <a:t>x </a:t>
              </a:r>
              <a:r>
                <a:rPr lang="zh-CN" altLang="en-US" dirty="0">
                  <a:latin typeface="Times New Roman" pitchFamily="18" charset="0"/>
                </a:rPr>
                <a:t>和 </a:t>
              </a:r>
              <a:r>
                <a:rPr lang="en-US" altLang="zh-CN" i="1" dirty="0">
                  <a:latin typeface="Times New Roman" pitchFamily="18" charset="0"/>
                </a:rPr>
                <a:t>y </a:t>
              </a:r>
              <a:r>
                <a:rPr lang="zh-CN" altLang="en-US" dirty="0">
                  <a:latin typeface="Times New Roman" pitchFamily="18" charset="0"/>
                </a:rPr>
                <a:t>，则向量组 </a:t>
              </a:r>
              <a:r>
                <a:rPr lang="en-US" altLang="zh-CN" i="1" dirty="0">
                  <a:latin typeface="Times New Roman" pitchFamily="18" charset="0"/>
                </a:rPr>
                <a:t>x</a:t>
              </a:r>
              <a:r>
                <a:rPr lang="zh-CN" altLang="en-US" dirty="0">
                  <a:latin typeface="Times New Roman" pitchFamily="18" charset="0"/>
                </a:rPr>
                <a:t>，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(</a:t>
              </a:r>
              <a:r>
                <a:rPr lang="en-US" altLang="zh-CN" i="1" dirty="0" err="1">
                  <a:latin typeface="Times New Roman" pitchFamily="18" charset="0"/>
                </a:rPr>
                <a:t>x</a:t>
              </a:r>
              <a:r>
                <a:rPr lang="en-US" altLang="zh-CN" dirty="0" err="1">
                  <a:latin typeface="Times New Roman" pitchFamily="18" charset="0"/>
                </a:rPr>
                <a:t>+</a:t>
              </a:r>
              <a:r>
                <a:rPr lang="en-US" altLang="zh-CN" i="1" dirty="0" err="1">
                  <a:latin typeface="Times New Roman" pitchFamily="18" charset="0"/>
                </a:rPr>
                <a:t>y</a:t>
              </a:r>
              <a:r>
                <a:rPr lang="en-US" altLang="zh-CN" dirty="0">
                  <a:latin typeface="Times New Roman" pitchFamily="18" charset="0"/>
                </a:rPr>
                <a:t>) </a:t>
              </a:r>
              <a:r>
                <a:rPr lang="zh-CN" altLang="en-US" dirty="0">
                  <a:latin typeface="Times New Roman" pitchFamily="18" charset="0"/>
                </a:rPr>
                <a:t>线性</a:t>
              </a:r>
            </a:p>
            <a:p>
              <a:r>
                <a:rPr lang="zh-CN" altLang="en-US" dirty="0">
                  <a:latin typeface="Times New Roman" pitchFamily="18" charset="0"/>
                </a:rPr>
                <a:t>无关的充要条件</a:t>
              </a:r>
              <a:r>
                <a:rPr lang="zh-CN" altLang="en-US" dirty="0" smtClean="0">
                  <a:latin typeface="Times New Roman" pitchFamily="18" charset="0"/>
                </a:rPr>
                <a:t>是 </a:t>
              </a:r>
              <a:endParaRPr lang="zh-CN" altLang="en-US" dirty="0">
                <a:latin typeface="Times New Roman" pitchFamily="18" charset="0"/>
              </a:endParaRPr>
            </a:p>
          </p:txBody>
        </p:sp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348" y="300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ea typeface="黑体" pitchFamily="2" charset="-122"/>
                </a:rPr>
                <a:t>例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5</a:t>
              </a:r>
              <a:endParaRPr lang="en-US" altLang="zh-CN" dirty="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149511" name="Line 7"/>
            <p:cNvSpPr>
              <a:spLocks noChangeShapeType="1"/>
            </p:cNvSpPr>
            <p:nvPr/>
          </p:nvSpPr>
          <p:spPr bwMode="auto">
            <a:xfrm rot="21540000">
              <a:off x="2660" y="1603"/>
              <a:ext cx="990" cy="29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9514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905" y="750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2" name="Equation" r:id="rId3" imgW="139579" imgH="177646" progId="Equation.DSMT4">
                    <p:embed/>
                  </p:oleObj>
                </mc:Choice>
                <mc:Fallback>
                  <p:oleObj name="Equation" r:id="rId3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750"/>
                          <a:ext cx="21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5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390" y="778"/>
            <a:ext cx="23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3" name="Equation" r:id="rId5" imgW="152268" imgH="164957" progId="Equation.DSMT4">
                    <p:embed/>
                  </p:oleObj>
                </mc:Choice>
                <mc:Fallback>
                  <p:oleObj name="Equation" r:id="rId5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778"/>
                          <a:ext cx="235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20" name="Group 16"/>
          <p:cNvGrpSpPr>
            <a:grpSpLocks/>
          </p:cNvGrpSpPr>
          <p:nvPr/>
        </p:nvGrpSpPr>
        <p:grpSpPr bwMode="auto">
          <a:xfrm>
            <a:off x="34924" y="4077072"/>
            <a:ext cx="9109076" cy="1660525"/>
            <a:chOff x="232" y="1606"/>
            <a:chExt cx="5738" cy="1046"/>
          </a:xfrm>
        </p:grpSpPr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232" y="1606"/>
              <a:ext cx="6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ea typeface="黑体" pitchFamily="2" charset="-122"/>
                </a:rPr>
                <a:t>练习</a:t>
              </a:r>
              <a:endParaRPr lang="zh-CN" altLang="en-US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249" y="1955"/>
              <a:ext cx="572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</a:rPr>
                <a:t>设 </a:t>
              </a:r>
              <a:r>
                <a:rPr lang="en-US" altLang="zh-CN" b="0" i="1" dirty="0">
                  <a:latin typeface="Times New Roman" pitchFamily="18" charset="0"/>
                </a:rPr>
                <a:t>n </a:t>
              </a:r>
              <a:r>
                <a:rPr lang="zh-CN" altLang="en-US" dirty="0">
                  <a:latin typeface="Times New Roman" pitchFamily="18" charset="0"/>
                </a:rPr>
                <a:t>阶方阵 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>
                  <a:latin typeface="Times New Roman" pitchFamily="18" charset="0"/>
                </a:rPr>
                <a:t>的各行之和为</a:t>
              </a:r>
              <a:r>
                <a:rPr lang="en-US" altLang="zh-CN" dirty="0">
                  <a:latin typeface="Times New Roman" pitchFamily="18" charset="0"/>
                </a:rPr>
                <a:t>5</a:t>
              </a:r>
              <a:r>
                <a:rPr lang="zh-CN" altLang="en-US" dirty="0">
                  <a:latin typeface="Times New Roman" pitchFamily="18" charset="0"/>
                </a:rPr>
                <a:t>，则 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>
                  <a:latin typeface="Times New Roman" pitchFamily="18" charset="0"/>
                </a:rPr>
                <a:t>的一个特征值</a:t>
              </a:r>
            </a:p>
            <a:p>
              <a:r>
                <a:rPr lang="zh-CN" altLang="en-US" dirty="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>
              <a:off x="612" y="2652"/>
              <a:ext cx="9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027022" y="2785785"/>
          <a:ext cx="928694" cy="49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4" name="Equation" r:id="rId7" imgW="380835" imgH="203112" progId="Equation.DSMT4">
                  <p:embed/>
                </p:oleObj>
              </mc:Choice>
              <mc:Fallback>
                <p:oleObj name="Equation" r:id="rId7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022" y="2785785"/>
                        <a:ext cx="928694" cy="495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195238" y="5215310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5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238" y="5215310"/>
                        <a:ext cx="428628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、特征向量的线性无关性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05373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8662" y="4442306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特征值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对应的特征向量是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3799364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特征值是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3,0,0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0533" name="Group 5"/>
          <p:cNvGrpSpPr>
            <a:grpSpLocks/>
          </p:cNvGrpSpPr>
          <p:nvPr/>
        </p:nvGrpSpPr>
        <p:grpSpPr bwMode="auto">
          <a:xfrm>
            <a:off x="-180528" y="1019438"/>
            <a:ext cx="9250363" cy="2219324"/>
            <a:chOff x="232" y="1479"/>
            <a:chExt cx="5827" cy="1398"/>
          </a:xfrm>
        </p:grpSpPr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232" y="1888"/>
              <a:ext cx="582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设 </a:t>
              </a:r>
              <a:r>
                <a:rPr lang="en-US" altLang="zh-CN" b="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b="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阶实对称矩阵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的各行元素之和均为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，向量</a:t>
              </a:r>
            </a:p>
            <a:p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                                               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线性方程组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Ax 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</a:p>
            <a:p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   两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个解，求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的特征值和特征向量。</a:t>
              </a:r>
            </a:p>
          </p:txBody>
        </p:sp>
        <p:graphicFrame>
          <p:nvGraphicFramePr>
            <p:cNvPr id="150534" name="Object 6"/>
            <p:cNvGraphicFramePr>
              <a:graphicFrameLocks noChangeAspect="1"/>
            </p:cNvGraphicFramePr>
            <p:nvPr/>
          </p:nvGraphicFramePr>
          <p:xfrm>
            <a:off x="480" y="2173"/>
            <a:ext cx="1513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94" name="Equation" r:id="rId3" imgW="1079032" imgH="291973" progId="Equation.DSMT4">
                    <p:embed/>
                  </p:oleObj>
                </mc:Choice>
                <mc:Fallback>
                  <p:oleObj name="Equation" r:id="rId3" imgW="107903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73"/>
                          <a:ext cx="1513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5" name="Text Box 7"/>
            <p:cNvSpPr txBox="1">
              <a:spLocks noChangeArrowheads="1"/>
            </p:cNvSpPr>
            <p:nvPr/>
          </p:nvSpPr>
          <p:spPr bwMode="auto">
            <a:xfrm>
              <a:off x="416" y="1479"/>
              <a:ext cx="6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练习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50537" name="Object 9"/>
            <p:cNvGraphicFramePr>
              <a:graphicFrameLocks noChangeAspect="1"/>
            </p:cNvGraphicFramePr>
            <p:nvPr/>
          </p:nvGraphicFramePr>
          <p:xfrm>
            <a:off x="1999" y="2173"/>
            <a:ext cx="129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95" name="Equation" r:id="rId5" imgW="927100" imgH="292100" progId="Equation.DSMT4">
                    <p:embed/>
                  </p:oleObj>
                </mc:Choice>
                <mc:Fallback>
                  <p:oleObj name="Equation" r:id="rId5" imgW="9271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2173"/>
                          <a:ext cx="1299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286380" y="5085248"/>
          <a:ext cx="1619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6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5085248"/>
                        <a:ext cx="1619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11" name="Object 67"/>
          <p:cNvGraphicFramePr>
            <a:graphicFrameLocks noChangeAspect="1"/>
          </p:cNvGraphicFramePr>
          <p:nvPr>
            <p:extLst/>
          </p:nvPr>
        </p:nvGraphicFramePr>
        <p:xfrm>
          <a:off x="5286380" y="4442306"/>
          <a:ext cx="1198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7" name="Equation" r:id="rId9" imgW="508000" imgH="228600" progId="Equation.DSMT4">
                  <p:embed/>
                </p:oleObj>
              </mc:Choice>
              <mc:Fallback>
                <p:oleObj name="Equation" r:id="rId9" imgW="50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442306"/>
                        <a:ext cx="11985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28662" y="50852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特征值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对应的特征向量是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06" y="3727926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6380" y="5656752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不全为零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500694" y="5711704"/>
          <a:ext cx="642942" cy="44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8" name="Equation" r:id="rId11" imgW="330200" imgH="228600" progId="Equation.DSMT4">
                  <p:embed/>
                </p:oleObj>
              </mc:Choice>
              <mc:Fallback>
                <p:oleObj name="Equation" r:id="rId11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711704"/>
                        <a:ext cx="642942" cy="445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、特征向量的线性无关性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430089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49" name="Group 65"/>
          <p:cNvGrpSpPr>
            <a:grpSpLocks/>
          </p:cNvGrpSpPr>
          <p:nvPr/>
        </p:nvGrpSpPr>
        <p:grpSpPr bwMode="auto">
          <a:xfrm>
            <a:off x="358138" y="1340768"/>
            <a:ext cx="8639175" cy="2168525"/>
            <a:chOff x="431" y="1071"/>
            <a:chExt cx="5442" cy="1366"/>
          </a:xfrm>
        </p:grpSpPr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1090" y="1072"/>
              <a:ext cx="478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 smtClean="0"/>
                <a:t>对数域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</a:t>
              </a:r>
              <a:r>
                <a:rPr lang="en-US" altLang="en-US" b="0" i="1" dirty="0" smtClean="0">
                  <a:latin typeface="Times New Roman" pitchFamily="18" charset="0"/>
                </a:rPr>
                <a:t>n</a:t>
              </a:r>
              <a:r>
                <a:rPr lang="en-US" altLang="zh-CN" b="0" i="1" dirty="0" smtClean="0">
                  <a:latin typeface="Times New Roman" pitchFamily="18" charset="0"/>
                </a:rPr>
                <a:t> </a:t>
              </a:r>
              <a:r>
                <a:rPr lang="zh-CN" altLang="en-US" dirty="0"/>
                <a:t>阶方阵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 smtClean="0"/>
                <a:t>，若有数        和</a:t>
              </a:r>
              <a:endParaRPr lang="en-US" altLang="zh-CN" dirty="0" smtClean="0"/>
            </a:p>
            <a:p>
              <a:pPr>
                <a:lnSpc>
                  <a:spcPct val="100000"/>
                </a:lnSpc>
              </a:pP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上的非零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维列向量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，使得              </a:t>
              </a:r>
              <a:r>
                <a:rPr lang="zh-CN" altLang="en-US" dirty="0" smtClean="0"/>
                <a:t>成立</a:t>
              </a:r>
              <a:endParaRPr lang="zh-CN" altLang="en-US" dirty="0"/>
            </a:p>
          </p:txBody>
        </p:sp>
        <p:sp>
          <p:nvSpPr>
            <p:cNvPr id="118802" name="Text Box 18"/>
            <p:cNvSpPr txBox="1">
              <a:spLocks noChangeArrowheads="1"/>
            </p:cNvSpPr>
            <p:nvPr/>
          </p:nvSpPr>
          <p:spPr bwMode="auto">
            <a:xfrm>
              <a:off x="431" y="1071"/>
              <a:ext cx="6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定义</a:t>
              </a:r>
              <a:endParaRPr kumimoji="0" lang="zh-CN" altLang="en-US" b="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8792" name="Object 8"/>
            <p:cNvGraphicFramePr>
              <a:graphicFrameLocks noChangeAspect="1"/>
            </p:cNvGraphicFramePr>
            <p:nvPr/>
          </p:nvGraphicFramePr>
          <p:xfrm>
            <a:off x="4719" y="1121"/>
            <a:ext cx="5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8" name="Equation" r:id="rId3" imgW="380880" imgH="177480" progId="Equation.DSMT4">
                    <p:embed/>
                  </p:oleObj>
                </mc:Choice>
                <mc:Fallback>
                  <p:oleObj name="Equation" r:id="rId3" imgW="380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1121"/>
                          <a:ext cx="57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1" name="Rectangle 17"/>
            <p:cNvSpPr>
              <a:spLocks noChangeArrowheads="1"/>
            </p:cNvSpPr>
            <p:nvPr/>
          </p:nvSpPr>
          <p:spPr bwMode="auto">
            <a:xfrm>
              <a:off x="1044" y="2069"/>
              <a:ext cx="47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latin typeface="Times New Roman" pitchFamily="18" charset="0"/>
                </a:rPr>
                <a:t>非零向量 </a:t>
              </a:r>
              <a:r>
                <a:rPr lang="en-US" altLang="en-US" i="1" dirty="0">
                  <a:latin typeface="Times New Roman" pitchFamily="18" charset="0"/>
                </a:rPr>
                <a:t>x </a:t>
              </a:r>
              <a:r>
                <a:rPr lang="zh-CN" altLang="en-US" dirty="0">
                  <a:latin typeface="Times New Roman" pitchFamily="18" charset="0"/>
                </a:rPr>
                <a:t>称为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 smtClean="0">
                  <a:latin typeface="Times New Roman" pitchFamily="18" charset="0"/>
                </a:rPr>
                <a:t>的属于    </a:t>
              </a:r>
              <a:r>
                <a:rPr lang="zh-CN" altLang="en-US" dirty="0">
                  <a:latin typeface="Times New Roman" pitchFamily="18" charset="0"/>
                </a:rPr>
                <a:t>的</a:t>
              </a: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特征向量</a:t>
              </a:r>
              <a:r>
                <a:rPr lang="zh-CN" altLang="en-US" dirty="0">
                  <a:latin typeface="Times New Roman" pitchFamily="18" charset="0"/>
                </a:rPr>
                <a:t>。</a:t>
              </a:r>
            </a:p>
          </p:txBody>
        </p:sp>
        <p:graphicFrame>
          <p:nvGraphicFramePr>
            <p:cNvPr id="118806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4381" y="1450"/>
            <a:ext cx="83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9" name="Equation" r:id="rId5" imgW="558558" imgH="177723" progId="Equation.DSMT4">
                    <p:embed/>
                  </p:oleObj>
                </mc:Choice>
                <mc:Fallback>
                  <p:oleObj name="Equation" r:id="rId5" imgW="558558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1450"/>
                          <a:ext cx="837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8809" name="Group 25"/>
            <p:cNvGrpSpPr>
              <a:grpSpLocks/>
            </p:cNvGrpSpPr>
            <p:nvPr/>
          </p:nvGrpSpPr>
          <p:grpSpPr bwMode="auto">
            <a:xfrm>
              <a:off x="1061" y="1742"/>
              <a:ext cx="3074" cy="368"/>
              <a:chOff x="999" y="2115"/>
              <a:chExt cx="3074" cy="368"/>
            </a:xfrm>
          </p:grpSpPr>
          <p:sp>
            <p:nvSpPr>
              <p:cNvPr id="118807" name="Text Box 23"/>
              <p:cNvSpPr txBox="1">
                <a:spLocks noChangeArrowheads="1"/>
              </p:cNvSpPr>
              <p:nvPr/>
            </p:nvSpPr>
            <p:spPr bwMode="auto">
              <a:xfrm>
                <a:off x="999" y="2115"/>
                <a:ext cx="307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则称   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方阵</a:t>
                </a:r>
                <a:r>
                  <a:rPr lang="en-US" altLang="zh-CN" i="1" dirty="0">
                    <a:latin typeface="Times New Roman" pitchFamily="18" charset="0"/>
                  </a:rPr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特征值</a:t>
                </a:r>
                <a:r>
                  <a:rPr lang="zh-CN" altLang="en-US" dirty="0"/>
                  <a:t>，</a:t>
                </a:r>
                <a:endParaRPr lang="en-US" altLang="zh-CN" dirty="0"/>
              </a:p>
            </p:txBody>
          </p:sp>
          <p:graphicFrame>
            <p:nvGraphicFramePr>
              <p:cNvPr id="118808" name="Object 24"/>
              <p:cNvGraphicFramePr>
                <a:graphicFrameLocks noChangeAspect="1"/>
              </p:cNvGraphicFramePr>
              <p:nvPr/>
            </p:nvGraphicFramePr>
            <p:xfrm>
              <a:off x="1582" y="2152"/>
              <a:ext cx="209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30" name="Equation" r:id="rId7" imgW="139579" imgH="177646" progId="Equation.DSMT4">
                      <p:embed/>
                    </p:oleObj>
                  </mc:Choice>
                  <mc:Fallback>
                    <p:oleObj name="Equation" r:id="rId7" imgW="139579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2" y="2152"/>
                            <a:ext cx="209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8818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3880" y="2123"/>
            <a:ext cx="20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31" name="Equation" r:id="rId9" imgW="139579" imgH="177646" progId="Equation.DSMT4">
                    <p:embed/>
                  </p:oleObj>
                </mc:Choice>
                <mc:Fallback>
                  <p:oleObj name="Equation" r:id="rId9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123"/>
                          <a:ext cx="209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663575" y="365476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1547813" y="3692869"/>
            <a:ext cx="2199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方阵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1547813" y="4138956"/>
            <a:ext cx="4652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特征向量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非零列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向量；</a:t>
            </a:r>
          </a:p>
        </p:txBody>
      </p:sp>
      <p:grpSp>
        <p:nvGrpSpPr>
          <p:cNvPr id="118847" name="Group 63"/>
          <p:cNvGrpSpPr>
            <a:grpSpLocks/>
          </p:cNvGrpSpPr>
          <p:nvPr/>
        </p:nvGrpSpPr>
        <p:grpSpPr bwMode="auto">
          <a:xfrm>
            <a:off x="1547813" y="4626321"/>
            <a:ext cx="7815265" cy="954087"/>
            <a:chOff x="975" y="3067"/>
            <a:chExt cx="4923" cy="601"/>
          </a:xfrm>
        </p:grpSpPr>
        <p:sp>
          <p:nvSpPr>
            <p:cNvPr id="118836" name="Text Box 52"/>
            <p:cNvSpPr txBox="1">
              <a:spLocks noChangeArrowheads="1"/>
            </p:cNvSpPr>
            <p:nvPr/>
          </p:nvSpPr>
          <p:spPr bwMode="auto">
            <a:xfrm>
              <a:off x="975" y="3067"/>
              <a:ext cx="492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3.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方阵</a:t>
              </a:r>
              <a:r>
                <a:rPr lang="en-US" altLang="zh-CN" sz="28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zh-CN" altLang="en-US" sz="2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的属于    的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特征向量</a:t>
              </a:r>
              <a:r>
                <a:rPr lang="zh-CN" altLang="en-US" sz="2800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</a:t>
              </a:r>
              <a:r>
                <a:rPr lang="zh-CN" altLang="en-US" sz="2800" dirty="0" smtClean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唯一，</a:t>
              </a:r>
              <a:endParaRPr lang="en-US" altLang="zh-CN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800" dirty="0" smtClean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并且它们的线性组合仍然是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属于</a:t>
              </a:r>
              <a:r>
                <a:rPr lang="zh-CN" altLang="en-US" sz="2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的</a:t>
              </a:r>
              <a:r>
                <a:rPr lang="zh-CN" altLang="en-US" sz="2800" dirty="0" smtClean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特征向量</a:t>
              </a:r>
              <a:r>
                <a:rPr lang="zh-CN" altLang="en-US" sz="2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18846" name="Object 62"/>
            <p:cNvGraphicFramePr>
              <a:graphicFrameLocks noChangeAspect="1"/>
            </p:cNvGraphicFramePr>
            <p:nvPr>
              <p:extLst/>
            </p:nvPr>
          </p:nvGraphicFramePr>
          <p:xfrm>
            <a:off x="2535" y="3113"/>
            <a:ext cx="20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32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3113"/>
                          <a:ext cx="209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48" name="Text Box 64"/>
          <p:cNvSpPr txBox="1">
            <a:spLocks noChangeArrowheads="1"/>
          </p:cNvSpPr>
          <p:nvPr/>
        </p:nvSpPr>
        <p:spPr bwMode="auto">
          <a:xfrm>
            <a:off x="1571604" y="5492547"/>
            <a:ext cx="5986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一个特征向量只能属于一个特征值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、方阵的特征值与特征向量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45004"/>
              </p:ext>
            </p:extLst>
          </p:nvPr>
        </p:nvGraphicFramePr>
        <p:xfrm>
          <a:off x="6600919" y="5132733"/>
          <a:ext cx="3317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3" name="Equation" r:id="rId13" imgW="139579" imgH="177646" progId="Equation.DSMT4">
                  <p:embed/>
                </p:oleObj>
              </mc:Choice>
              <mc:Fallback>
                <p:oleObj name="Equation" r:id="rId13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919" y="5132733"/>
                        <a:ext cx="33178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85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3" grpId="0"/>
      <p:bldP spid="118834" grpId="0"/>
      <p:bldP spid="118835" grpId="0"/>
      <p:bldP spid="1188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38054"/>
              </p:ext>
            </p:extLst>
          </p:nvPr>
        </p:nvGraphicFramePr>
        <p:xfrm>
          <a:off x="107504" y="980728"/>
          <a:ext cx="4356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2" name="Equation" r:id="rId3" imgW="1828800" imgH="215900" progId="Equation.DSMT4">
                  <p:embed/>
                </p:oleObj>
              </mc:Choice>
              <mc:Fallback>
                <p:oleObj name="Equation" r:id="rId3" imgW="182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80728"/>
                        <a:ext cx="43561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37449"/>
              </p:ext>
            </p:extLst>
          </p:nvPr>
        </p:nvGraphicFramePr>
        <p:xfrm>
          <a:off x="69850" y="1493491"/>
          <a:ext cx="85899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3" name="Equation" r:id="rId5" imgW="3606800" imgH="203200" progId="Equation.DSMT4">
                  <p:embed/>
                </p:oleObj>
              </mc:Choice>
              <mc:Fallback>
                <p:oleObj name="Equation" r:id="rId5" imgW="3606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1493491"/>
                        <a:ext cx="85899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114306"/>
              </p:ext>
            </p:extLst>
          </p:nvPr>
        </p:nvGraphicFramePr>
        <p:xfrm>
          <a:off x="365125" y="1864966"/>
          <a:ext cx="695960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4" name="Equation" r:id="rId7" imgW="2921000" imgH="787400" progId="Equation.DSMT4">
                  <p:embed/>
                </p:oleObj>
              </mc:Choice>
              <mc:Fallback>
                <p:oleObj name="Equation" r:id="rId7" imgW="2921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864966"/>
                        <a:ext cx="6959600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6588"/>
              </p:ext>
            </p:extLst>
          </p:nvPr>
        </p:nvGraphicFramePr>
        <p:xfrm>
          <a:off x="323528" y="3736430"/>
          <a:ext cx="83137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5" name="Equation" r:id="rId9" imgW="3200400" imgH="431800" progId="Equation.DSMT4">
                  <p:embed/>
                </p:oleObj>
              </mc:Choice>
              <mc:Fallback>
                <p:oleObj name="Equation" r:id="rId9" imgW="3200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36430"/>
                        <a:ext cx="831373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634845"/>
              </p:ext>
            </p:extLst>
          </p:nvPr>
        </p:nvGraphicFramePr>
        <p:xfrm>
          <a:off x="323528" y="4744542"/>
          <a:ext cx="83534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6" name="Equation" r:id="rId11" imgW="3504960" imgH="431640" progId="Equation.DSMT4">
                  <p:embed/>
                </p:oleObj>
              </mc:Choice>
              <mc:Fallback>
                <p:oleObj name="Equation" r:id="rId11" imgW="350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44542"/>
                        <a:ext cx="83534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17652"/>
              </p:ext>
            </p:extLst>
          </p:nvPr>
        </p:nvGraphicFramePr>
        <p:xfrm>
          <a:off x="5543550" y="980728"/>
          <a:ext cx="32369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7" name="Equation" r:id="rId13" imgW="1358310" imgH="215806" progId="Equation.DSMT4">
                  <p:embed/>
                </p:oleObj>
              </mc:Choice>
              <mc:Fallback>
                <p:oleObj name="Equation" r:id="rId13" imgW="13583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980728"/>
                        <a:ext cx="323691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二、特征值与特征向量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的求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60688" y="5853345"/>
            <a:ext cx="700405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b="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阶方阵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CN" sz="2800" b="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个特征值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计根的重数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24063" y="585810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命题</a:t>
            </a:r>
          </a:p>
        </p:txBody>
      </p:sp>
    </p:spTree>
    <p:extLst>
      <p:ext uri="{BB962C8B-B14F-4D97-AF65-F5344CB8AC3E}">
        <p14:creationId xmlns:p14="http://schemas.microsoft.com/office/powerpoint/2010/main" val="29468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12" name="Group 36"/>
          <p:cNvGrpSpPr>
            <a:grpSpLocks/>
          </p:cNvGrpSpPr>
          <p:nvPr/>
        </p:nvGrpSpPr>
        <p:grpSpPr bwMode="auto">
          <a:xfrm>
            <a:off x="462421" y="3707928"/>
            <a:ext cx="8505827" cy="1665288"/>
            <a:chOff x="632" y="2069"/>
            <a:chExt cx="5358" cy="1049"/>
          </a:xfrm>
        </p:grpSpPr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632" y="2069"/>
              <a:ext cx="203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3. 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对每个特征值</a:t>
              </a:r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2913" y="2073"/>
              <a:ext cx="22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求齐次线性方程组</a:t>
              </a:r>
            </a:p>
          </p:txBody>
        </p:sp>
        <p:sp>
          <p:nvSpPr>
            <p:cNvPr id="126996" name="Text Box 20"/>
            <p:cNvSpPr txBox="1">
              <a:spLocks noChangeArrowheads="1"/>
            </p:cNvSpPr>
            <p:nvPr/>
          </p:nvSpPr>
          <p:spPr bwMode="auto">
            <a:xfrm>
              <a:off x="2250" y="2384"/>
              <a:ext cx="37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dirty="0" smtClean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基础</a:t>
              </a:r>
              <a:r>
                <a:rPr lang="zh-CN" altLang="en-US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解</a:t>
              </a:r>
              <a:r>
                <a:rPr lang="zh-CN" altLang="en-US" dirty="0" smtClean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系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，其解空间     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7008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2605" y="2092"/>
            <a:ext cx="24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94" name="Equation" r:id="rId3" imgW="164885" imgH="215619" progId="Equation.DSMT4">
                    <p:embed/>
                  </p:oleObj>
                </mc:Choice>
                <mc:Fallback>
                  <p:oleObj name="Equation" r:id="rId3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2092"/>
                          <a:ext cx="248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009" name="Object 33"/>
            <p:cNvGraphicFramePr>
              <a:graphicFrameLocks noChangeAspect="1"/>
            </p:cNvGraphicFramePr>
            <p:nvPr/>
          </p:nvGraphicFramePr>
          <p:xfrm>
            <a:off x="984" y="2419"/>
            <a:ext cx="141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95" name="Equation" r:id="rId5" imgW="939392" imgH="215806" progId="Equation.DSMT4">
                    <p:embed/>
                  </p:oleObj>
                </mc:Choice>
                <mc:Fallback>
                  <p:oleObj name="Equation" r:id="rId5" imgW="939392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419"/>
                          <a:ext cx="1410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011" name="Group 35"/>
            <p:cNvGrpSpPr>
              <a:grpSpLocks/>
            </p:cNvGrpSpPr>
            <p:nvPr/>
          </p:nvGrpSpPr>
          <p:grpSpPr bwMode="auto">
            <a:xfrm>
              <a:off x="975" y="2750"/>
              <a:ext cx="4847" cy="368"/>
              <a:chOff x="385" y="3067"/>
              <a:chExt cx="4847" cy="368"/>
            </a:xfrm>
          </p:grpSpPr>
          <p:sp>
            <p:nvSpPr>
              <p:cNvPr id="126997" name="Text Box 21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484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称为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itchFamily="18" charset="0"/>
                  </a:rPr>
                  <a:t>的属于    的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特征子空间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dirty="0">
                    <a:latin typeface="Times New Roman" pitchFamily="18" charset="0"/>
                    <a:cs typeface="Times New Roman" pitchFamily="18" charset="0"/>
                  </a:rPr>
                  <a:t>。</a:t>
                </a:r>
              </a:p>
            </p:txBody>
          </p:sp>
          <p:graphicFrame>
            <p:nvGraphicFramePr>
              <p:cNvPr id="127010" name="Object 34"/>
              <p:cNvGraphicFramePr>
                <a:graphicFrameLocks noChangeAspect="1"/>
              </p:cNvGraphicFramePr>
              <p:nvPr/>
            </p:nvGraphicFramePr>
            <p:xfrm>
              <a:off x="1860" y="3099"/>
              <a:ext cx="24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796" name="Equation" r:id="rId7" imgW="164885" imgH="215619" progId="Equation.DSMT4">
                      <p:embed/>
                    </p:oleObj>
                  </mc:Choice>
                  <mc:Fallback>
                    <p:oleObj name="Equation" r:id="rId7" imgW="164885" imgH="21561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0" y="3099"/>
                            <a:ext cx="248" cy="3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448591" y="876250"/>
            <a:ext cx="5076250" cy="63402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特征值、特征向量的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步骤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462421" y="1647392"/>
            <a:ext cx="6498057" cy="584200"/>
            <a:chOff x="657" y="1162"/>
            <a:chExt cx="3390" cy="368"/>
          </a:xfrm>
        </p:grpSpPr>
        <p:sp>
          <p:nvSpPr>
            <p:cNvPr id="126981" name="Text Box 5"/>
            <p:cNvSpPr txBox="1">
              <a:spLocks noChangeArrowheads="1"/>
            </p:cNvSpPr>
            <p:nvPr/>
          </p:nvSpPr>
          <p:spPr bwMode="auto">
            <a:xfrm>
              <a:off x="657" y="1162"/>
              <a:ext cx="33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1. 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计算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特征多项式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                     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graphicFrame>
          <p:nvGraphicFramePr>
            <p:cNvPr id="127003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2768" y="1211"/>
            <a:ext cx="118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97" name="Equation" r:id="rId9" imgW="787058" imgH="203112" progId="Equation.DSMT4">
                    <p:embed/>
                  </p:oleObj>
                </mc:Choice>
                <mc:Fallback>
                  <p:oleObj name="Equation" r:id="rId9" imgW="78705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1211"/>
                          <a:ext cx="1181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542591" y="2511153"/>
            <a:ext cx="6891336" cy="1085851"/>
            <a:chOff x="679" y="1473"/>
            <a:chExt cx="4341" cy="684"/>
          </a:xfrm>
        </p:grpSpPr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679" y="1480"/>
              <a:ext cx="17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2. 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求特征方程</a:t>
              </a:r>
            </a:p>
          </p:txBody>
        </p:sp>
        <p:sp>
          <p:nvSpPr>
            <p:cNvPr id="126986" name="Text Box 10"/>
            <p:cNvSpPr txBox="1">
              <a:spLocks noChangeArrowheads="1"/>
            </p:cNvSpPr>
            <p:nvPr/>
          </p:nvSpPr>
          <p:spPr bwMode="auto">
            <a:xfrm>
              <a:off x="3870" y="1473"/>
              <a:ext cx="115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 </a:t>
              </a:r>
              <a:r>
                <a:rPr lang="en-US" altLang="en-US" b="0" i="1" dirty="0"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zh-CN" altLang="en-US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根</a:t>
              </a:r>
            </a:p>
          </p:txBody>
        </p:sp>
        <p:sp>
          <p:nvSpPr>
            <p:cNvPr id="126988" name="Text Box 12"/>
            <p:cNvSpPr txBox="1">
              <a:spLocks noChangeArrowheads="1"/>
            </p:cNvSpPr>
            <p:nvPr/>
          </p:nvSpPr>
          <p:spPr bwMode="auto">
            <a:xfrm>
              <a:off x="2109" y="1789"/>
              <a:ext cx="257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即为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的全部特征值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graphicFrame>
          <p:nvGraphicFramePr>
            <p:cNvPr id="127005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2361" y="1504"/>
            <a:ext cx="148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98" name="Equation" r:id="rId11" imgW="990170" imgH="203112" progId="Equation.DSMT4">
                    <p:embed/>
                  </p:oleObj>
                </mc:Choice>
                <mc:Fallback>
                  <p:oleObj name="Equation" r:id="rId11" imgW="99017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1504"/>
                          <a:ext cx="148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006" name="Object 30"/>
            <p:cNvGraphicFramePr>
              <a:graphicFrameLocks noChangeAspect="1"/>
            </p:cNvGraphicFramePr>
            <p:nvPr/>
          </p:nvGraphicFramePr>
          <p:xfrm>
            <a:off x="1048" y="1797"/>
            <a:ext cx="118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99" name="Equation" r:id="rId13" imgW="787058" imgH="215806" progId="Equation.DSMT4">
                    <p:embed/>
                  </p:oleObj>
                </mc:Choice>
                <mc:Fallback>
                  <p:oleObj name="Equation" r:id="rId13" imgW="787058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1797"/>
                          <a:ext cx="1181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9435" y="5535807"/>
            <a:ext cx="8027021" cy="52322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中的任一非零向量都是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的属于    的特征向量。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819564" y="5491084"/>
          <a:ext cx="532279" cy="67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0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64" y="5491084"/>
                        <a:ext cx="532279" cy="674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4"/>
          <p:cNvGraphicFramePr>
            <a:graphicFrameLocks noChangeAspect="1"/>
          </p:cNvGraphicFramePr>
          <p:nvPr>
            <p:extLst/>
          </p:nvPr>
        </p:nvGraphicFramePr>
        <p:xfrm>
          <a:off x="6050508" y="5576926"/>
          <a:ext cx="393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1" name="Equation" r:id="rId17" imgW="164885" imgH="215619" progId="Equation.DSMT4">
                  <p:embed/>
                </p:oleObj>
              </mc:Choice>
              <mc:Fallback>
                <p:oleObj name="Equation" r:id="rId17" imgW="164885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508" y="5576926"/>
                        <a:ext cx="3937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7280081" y="4189175"/>
          <a:ext cx="532279" cy="67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2"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081" y="4189175"/>
                        <a:ext cx="532279" cy="674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二、特征值与特征向量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的求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630142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9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501650" y="976393"/>
            <a:ext cx="49344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例如</a:t>
            </a:r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  </a:t>
            </a:r>
            <a:r>
              <a:rPr lang="zh-CN" altLang="en-US" dirty="0"/>
              <a:t>对角矩阵的特征值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>
            <p:extLst/>
          </p:nvPr>
        </p:nvGraphicFramePr>
        <p:xfrm>
          <a:off x="1403350" y="1660525"/>
          <a:ext cx="3351213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name="Equation" r:id="rId3" imgW="1409088" imgH="761669" progId="Equation.DSMT4">
                  <p:embed/>
                </p:oleObj>
              </mc:Choice>
              <mc:Fallback>
                <p:oleObj name="Equation" r:id="rId3" imgW="1409088" imgH="7616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60525"/>
                        <a:ext cx="3351213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>
            <p:extLst/>
          </p:nvPr>
        </p:nvGraphicFramePr>
        <p:xfrm>
          <a:off x="684213" y="3614738"/>
          <a:ext cx="6037262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5" imgW="2540000" imgH="939800" progId="Equation.DSMT4">
                  <p:embed/>
                </p:oleObj>
              </mc:Choice>
              <mc:Fallback>
                <p:oleObj name="Equation" r:id="rId5" imgW="25400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14738"/>
                        <a:ext cx="6037262" cy="229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>
            <p:extLst/>
          </p:nvPr>
        </p:nvGraphicFramePr>
        <p:xfrm>
          <a:off x="501650" y="5980113"/>
          <a:ext cx="70945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7" imgW="2984500" imgH="203200" progId="Equation.DSMT4">
                  <p:embed/>
                </p:oleObj>
              </mc:Choice>
              <mc:Fallback>
                <p:oleObj name="Equation" r:id="rId7" imgW="2984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5980113"/>
                        <a:ext cx="709453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>
            <p:extLst/>
          </p:nvPr>
        </p:nvGraphicFramePr>
        <p:xfrm>
          <a:off x="4678363" y="2341563"/>
          <a:ext cx="26558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341563"/>
                        <a:ext cx="26558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二、特征值与特征向量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的求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38101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>
            <p:extLst/>
          </p:nvPr>
        </p:nvGraphicFramePr>
        <p:xfrm>
          <a:off x="1455737" y="908720"/>
          <a:ext cx="58896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8" name="Equation" r:id="rId3" imgW="2413000" imgH="609600" progId="Equation.DSMT4">
                  <p:embed/>
                </p:oleObj>
              </mc:Choice>
              <mc:Fallback>
                <p:oleObj name="Equation" r:id="rId3" imgW="24130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7" y="908720"/>
                        <a:ext cx="588962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152525" y="2363168"/>
            <a:ext cx="300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itchFamily="18" charset="0"/>
              </a:rPr>
              <a:t>⑴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的特征多项式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33387" y="1305595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504825" y="234888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5961" name="Object 9"/>
          <p:cNvGraphicFramePr>
            <a:graphicFrameLocks noChangeAspect="1"/>
          </p:cNvGraphicFramePr>
          <p:nvPr>
            <p:extLst/>
          </p:nvPr>
        </p:nvGraphicFramePr>
        <p:xfrm>
          <a:off x="599454" y="2867993"/>
          <a:ext cx="49291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9" name="Equation" r:id="rId5" imgW="2019300" imgH="584200" progId="Equation.DSMT4">
                  <p:embed/>
                </p:oleObj>
              </mc:Choice>
              <mc:Fallback>
                <p:oleObj name="Equation" r:id="rId5" imgW="20193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54" y="2867993"/>
                        <a:ext cx="492918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1"/>
          <p:cNvGraphicFramePr>
            <a:graphicFrameLocks noChangeAspect="1"/>
          </p:cNvGraphicFramePr>
          <p:nvPr>
            <p:extLst/>
          </p:nvPr>
        </p:nvGraphicFramePr>
        <p:xfrm>
          <a:off x="5465142" y="3142630"/>
          <a:ext cx="2635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0" name="Equation" r:id="rId7" imgW="1079032" imgH="253890" progId="Equation.DSMT4">
                  <p:embed/>
                </p:oleObj>
              </mc:Choice>
              <mc:Fallback>
                <p:oleObj name="Equation" r:id="rId7" imgW="107903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142" y="3142630"/>
                        <a:ext cx="263525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4" name="Object 12"/>
          <p:cNvGraphicFramePr>
            <a:graphicFrameLocks noChangeAspect="1"/>
          </p:cNvGraphicFramePr>
          <p:nvPr>
            <p:extLst/>
          </p:nvPr>
        </p:nvGraphicFramePr>
        <p:xfrm>
          <a:off x="534987" y="5315918"/>
          <a:ext cx="70675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1" name="Equation" r:id="rId9" imgW="2895600" imgH="215900" progId="Equation.DSMT4">
                  <p:embed/>
                </p:oleObj>
              </mc:Choice>
              <mc:Fallback>
                <p:oleObj name="Equation" r:id="rId9" imgW="2895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" y="5315918"/>
                        <a:ext cx="706755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76" name="Group 24"/>
          <p:cNvGrpSpPr>
            <a:grpSpLocks/>
          </p:cNvGrpSpPr>
          <p:nvPr/>
        </p:nvGrpSpPr>
        <p:grpSpPr bwMode="auto">
          <a:xfrm>
            <a:off x="504825" y="4137993"/>
            <a:ext cx="8639174" cy="1106488"/>
            <a:chOff x="385" y="2189"/>
            <a:chExt cx="5442" cy="697"/>
          </a:xfrm>
        </p:grpSpPr>
        <p:sp>
          <p:nvSpPr>
            <p:cNvPr id="125965" name="Text Box 13"/>
            <p:cNvSpPr txBox="1">
              <a:spLocks noChangeArrowheads="1"/>
            </p:cNvSpPr>
            <p:nvPr/>
          </p:nvSpPr>
          <p:spPr bwMode="auto">
            <a:xfrm>
              <a:off x="385" y="2207"/>
              <a:ext cx="544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⑵ </a:t>
              </a:r>
              <a:r>
                <a:rPr lang="zh-CN" altLang="en-US" dirty="0"/>
                <a:t>因此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的特征方程                                                 </a:t>
              </a:r>
            </a:p>
            <a:p>
              <a:r>
                <a:rPr lang="zh-CN" altLang="en-US" dirty="0"/>
                <a:t>的三个根                            </a:t>
              </a:r>
              <a:r>
                <a:rPr lang="zh-CN" altLang="en-US" dirty="0" smtClean="0"/>
                <a:t>就是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的三个特征值</a:t>
              </a:r>
            </a:p>
          </p:txBody>
        </p:sp>
        <p:graphicFrame>
          <p:nvGraphicFramePr>
            <p:cNvPr id="125968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2722" y="2189"/>
            <a:ext cx="310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22" name="Equation" r:id="rId11" imgW="2070100" imgH="254000" progId="Equation.DSMT4">
                    <p:embed/>
                  </p:oleObj>
                </mc:Choice>
                <mc:Fallback>
                  <p:oleObj name="Equation" r:id="rId11" imgW="20701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2189"/>
                          <a:ext cx="3105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5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1465" y="2547"/>
            <a:ext cx="191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23" name="Equation" r:id="rId13" imgW="1244060" imgH="215806" progId="Equation.DSMT4">
                    <p:embed/>
                  </p:oleObj>
                </mc:Choice>
                <mc:Fallback>
                  <p:oleObj name="Equation" r:id="rId13" imgW="1244060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2547"/>
                          <a:ext cx="1914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539750" y="5804868"/>
            <a:ext cx="608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/>
              <a:t>⑶ </a:t>
            </a:r>
            <a:r>
              <a:rPr lang="zh-CN" altLang="en-US"/>
              <a:t>对每一个特征值求相应的特征向量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二、特征值与特征向量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的求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044984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60" grpId="0"/>
      <p:bldP spid="1259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>
            <p:extLst/>
          </p:nvPr>
        </p:nvGraphicFramePr>
        <p:xfrm>
          <a:off x="758825" y="712787"/>
          <a:ext cx="5394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6" name="Equation" r:id="rId3" imgW="2209800" imgH="215900" progId="Equation.DSMT4">
                  <p:embed/>
                </p:oleObj>
              </mc:Choice>
              <mc:Fallback>
                <p:oleObj name="Equation" r:id="rId3" imgW="2209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712787"/>
                        <a:ext cx="53943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>
            <p:extLst/>
          </p:nvPr>
        </p:nvGraphicFramePr>
        <p:xfrm>
          <a:off x="1185605" y="1144587"/>
          <a:ext cx="50530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7" name="Equation" r:id="rId5" imgW="2070100" imgH="584200" progId="Equation.DSMT4">
                  <p:embed/>
                </p:oleObj>
              </mc:Choice>
              <mc:Fallback>
                <p:oleObj name="Equation" r:id="rId5" imgW="20701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605" y="1144587"/>
                        <a:ext cx="5053012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>
            <p:extLst/>
          </p:nvPr>
        </p:nvGraphicFramePr>
        <p:xfrm>
          <a:off x="1249260" y="2362337"/>
          <a:ext cx="35639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8" name="Equation" r:id="rId7" imgW="1459866" imgH="406224" progId="Equation.DSMT4">
                  <p:embed/>
                </p:oleObj>
              </mc:Choice>
              <mc:Fallback>
                <p:oleObj name="Equation" r:id="rId7" imgW="145986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260" y="2362337"/>
                        <a:ext cx="3563938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>
            <p:extLst/>
          </p:nvPr>
        </p:nvGraphicFramePr>
        <p:xfrm>
          <a:off x="4957068" y="2514600"/>
          <a:ext cx="39354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9" name="Equation" r:id="rId9" imgW="1612900" imgH="292100" progId="Equation.DSMT4">
                  <p:embed/>
                </p:oleObj>
              </mc:Choice>
              <mc:Fallback>
                <p:oleObj name="Equation" r:id="rId9" imgW="1612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068" y="2514600"/>
                        <a:ext cx="3935412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>
            <a:graphicFrameLocks noChangeAspect="1"/>
          </p:cNvGraphicFramePr>
          <p:nvPr>
            <p:extLst/>
          </p:nvPr>
        </p:nvGraphicFramePr>
        <p:xfrm>
          <a:off x="792163" y="3836987"/>
          <a:ext cx="6169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0" name="Equation" r:id="rId11" imgW="2527300" imgH="215900" progId="Equation.DSMT4">
                  <p:embed/>
                </p:oleObj>
              </mc:Choice>
              <mc:Fallback>
                <p:oleObj name="Equation" r:id="rId11" imgW="2527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836987"/>
                        <a:ext cx="61690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>
            <p:extLst/>
          </p:nvPr>
        </p:nvGraphicFramePr>
        <p:xfrm>
          <a:off x="1309959" y="4344987"/>
          <a:ext cx="52689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1" name="Equation" r:id="rId13" imgW="2159000" imgH="584200" progId="Equation.DSMT4">
                  <p:embed/>
                </p:oleObj>
              </mc:Choice>
              <mc:Fallback>
                <p:oleObj name="Equation" r:id="rId13" imgW="21590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959" y="4344987"/>
                        <a:ext cx="5268913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/>
          <p:cNvGraphicFramePr>
            <a:graphicFrameLocks noChangeAspect="1"/>
          </p:cNvGraphicFramePr>
          <p:nvPr>
            <p:extLst/>
          </p:nvPr>
        </p:nvGraphicFramePr>
        <p:xfrm>
          <a:off x="1236934" y="5516562"/>
          <a:ext cx="4494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2" name="Equation" r:id="rId15" imgW="1841500" imgH="254000" progId="Equation.DSMT4">
                  <p:embed/>
                </p:oleObj>
              </mc:Choice>
              <mc:Fallback>
                <p:oleObj name="Equation" r:id="rId15" imgW="1841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934" y="5516562"/>
                        <a:ext cx="44942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>
            <p:extLst/>
          </p:nvPr>
        </p:nvGraphicFramePr>
        <p:xfrm>
          <a:off x="1213122" y="5949280"/>
          <a:ext cx="65992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3" name="Equation" r:id="rId17" imgW="2705100" imgH="292100" progId="Equation.DSMT4">
                  <p:embed/>
                </p:oleObj>
              </mc:Choice>
              <mc:Fallback>
                <p:oleObj name="Equation" r:id="rId17" imgW="2705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122" y="5949280"/>
                        <a:ext cx="6599238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5" name="Object 17"/>
          <p:cNvGraphicFramePr>
            <a:graphicFrameLocks noChangeAspect="1"/>
          </p:cNvGraphicFramePr>
          <p:nvPr>
            <p:extLst/>
          </p:nvPr>
        </p:nvGraphicFramePr>
        <p:xfrm>
          <a:off x="1199892" y="3286263"/>
          <a:ext cx="73120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4" name="Equation" r:id="rId19" imgW="2997000" imgH="215640" progId="Equation.DSMT4">
                  <p:embed/>
                </p:oleObj>
              </mc:Choice>
              <mc:Fallback>
                <p:oleObj name="Equation" r:id="rId19" imgW="299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892" y="3286263"/>
                        <a:ext cx="731202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二、特征值与特征向量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的求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14826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308910" y="2094986"/>
          <a:ext cx="62928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8" name="Equation" r:id="rId3" imgW="2578100" imgH="609600" progId="Equation.DSMT4">
                  <p:embed/>
                </p:oleObj>
              </mc:Choice>
              <mc:Fallback>
                <p:oleObj name="Equation" r:id="rId3" imgW="25781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910" y="2094986"/>
                        <a:ext cx="62928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564372" y="2488686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283510" y="3423723"/>
            <a:ext cx="2563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的特征多项式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35810" y="3409436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691952" y="4113603"/>
          <a:ext cx="76866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9" name="Equation" r:id="rId5" imgW="3149600" imgH="584200" progId="Equation.DSMT4">
                  <p:embed/>
                </p:oleObj>
              </mc:Choice>
              <mc:Fallback>
                <p:oleObj name="Equation" r:id="rId5" imgW="31496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4113603"/>
                        <a:ext cx="768667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667116" y="5591133"/>
          <a:ext cx="7035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0" name="Equation" r:id="rId7" imgW="2882900" imgH="215900" progId="Equation.DSMT4">
                  <p:embed/>
                </p:oleObj>
              </mc:Choice>
              <mc:Fallback>
                <p:oleObj name="Equation" r:id="rId7" imgW="2882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16" y="5591133"/>
                        <a:ext cx="7035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>
            <p:extLst/>
          </p:nvPr>
        </p:nvGraphicFramePr>
        <p:xfrm>
          <a:off x="539552" y="1013384"/>
          <a:ext cx="78390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1" name="Equation" r:id="rId9" imgW="3213000" imgH="215640" progId="Equation.DSMT4">
                  <p:embed/>
                </p:oleObj>
              </mc:Choice>
              <mc:Fallback>
                <p:oleObj name="Equation" r:id="rId9" imgW="321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13384"/>
                        <a:ext cx="78390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>
            <p:extLst/>
          </p:nvPr>
        </p:nvGraphicFramePr>
        <p:xfrm>
          <a:off x="5941814" y="1554436"/>
          <a:ext cx="29114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2" name="Equation" r:id="rId11" imgW="1193800" imgH="215900" progId="Equation.DSMT4">
                  <p:embed/>
                </p:oleObj>
              </mc:Choice>
              <mc:Fallback>
                <p:oleObj name="Equation" r:id="rId11" imgW="1193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814" y="1554436"/>
                        <a:ext cx="29114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0546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二、特征值与特征向量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的求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33585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09" grpId="0"/>
      <p:bldP spid="123910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1064254</TotalTime>
  <Words>620</Words>
  <Application>Microsoft Office PowerPoint</Application>
  <PresentationFormat>全屏显示(4:3)</PresentationFormat>
  <Paragraphs>125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黑体</vt:lpstr>
      <vt:lpstr>华文行楷</vt:lpstr>
      <vt:lpstr>华文楷体</vt:lpstr>
      <vt:lpstr>楷体</vt:lpstr>
      <vt:lpstr>隶书</vt:lpstr>
      <vt:lpstr>宋体</vt:lpstr>
      <vt:lpstr>Arial</vt:lpstr>
      <vt:lpstr>Cambria Math</vt:lpstr>
      <vt:lpstr>Garamond</vt:lpstr>
      <vt:lpstr>Times New Roman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891</cp:revision>
  <cp:lastPrinted>1601-01-01T00:00:00Z</cp:lastPrinted>
  <dcterms:created xsi:type="dcterms:W3CDTF">1601-01-01T00:00:00Z</dcterms:created>
  <dcterms:modified xsi:type="dcterms:W3CDTF">2016-06-02T13:06:04Z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