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1"/>
  </p:notesMasterIdLst>
  <p:sldIdLst>
    <p:sldId id="1015" r:id="rId2"/>
    <p:sldId id="924" r:id="rId3"/>
    <p:sldId id="925" r:id="rId4"/>
    <p:sldId id="926" r:id="rId5"/>
    <p:sldId id="927" r:id="rId6"/>
    <p:sldId id="928" r:id="rId7"/>
    <p:sldId id="929" r:id="rId8"/>
    <p:sldId id="1013" r:id="rId9"/>
    <p:sldId id="951" r:id="rId10"/>
    <p:sldId id="952" r:id="rId11"/>
    <p:sldId id="953" r:id="rId12"/>
    <p:sldId id="954" r:id="rId13"/>
    <p:sldId id="955" r:id="rId14"/>
    <p:sldId id="956" r:id="rId15"/>
    <p:sldId id="957" r:id="rId16"/>
    <p:sldId id="958" r:id="rId17"/>
    <p:sldId id="970" r:id="rId18"/>
    <p:sldId id="959" r:id="rId19"/>
    <p:sldId id="960" r:id="rId20"/>
    <p:sldId id="961" r:id="rId21"/>
    <p:sldId id="962" r:id="rId22"/>
    <p:sldId id="972" r:id="rId23"/>
    <p:sldId id="963" r:id="rId24"/>
    <p:sldId id="1012" r:id="rId25"/>
    <p:sldId id="965" r:id="rId26"/>
    <p:sldId id="966" r:id="rId27"/>
    <p:sldId id="967" r:id="rId28"/>
    <p:sldId id="968" r:id="rId29"/>
    <p:sldId id="97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85.wmf"/><Relationship Id="rId9" Type="http://schemas.openxmlformats.org/officeDocument/2006/relationships/image" Target="../media/image8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8040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2515" y="1924050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相似矩阵的定义与性质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571744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第二节 矩阵相似对角化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72515" y="2525706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相似对角化条件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35175" y="31805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74103" y="3140064"/>
            <a:ext cx="4156075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相似对角化的应用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175" y="138906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77273" y="1333489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问题的引出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821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61698" y="836712"/>
            <a:ext cx="1296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证明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56717"/>
              </p:ext>
            </p:extLst>
          </p:nvPr>
        </p:nvGraphicFramePr>
        <p:xfrm>
          <a:off x="1210468" y="857970"/>
          <a:ext cx="5753100" cy="259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4" name="Equation" r:id="rId3" imgW="2514600" imgH="1104900" progId="Equation.DSMT4">
                  <p:embed/>
                </p:oleObj>
              </mc:Choice>
              <mc:Fallback>
                <p:oleObj name="Equation" r:id="rId3" imgW="2514600" imgH="110490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468" y="857970"/>
                        <a:ext cx="5753100" cy="25993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25262"/>
              </p:ext>
            </p:extLst>
          </p:nvPr>
        </p:nvGraphicFramePr>
        <p:xfrm>
          <a:off x="6876256" y="2348880"/>
          <a:ext cx="1784896" cy="45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5" name="Equation" r:id="rId5" imgW="825500" imgH="203200" progId="Equation.DSMT4">
                  <p:embed/>
                </p:oleObj>
              </mc:Choice>
              <mc:Fallback>
                <p:oleObj name="Equation" r:id="rId5" imgW="825500" imgH="20320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348880"/>
                        <a:ext cx="1784896" cy="4501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534071"/>
              </p:ext>
            </p:extLst>
          </p:nvPr>
        </p:nvGraphicFramePr>
        <p:xfrm>
          <a:off x="455612" y="3386758"/>
          <a:ext cx="79740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6" name="Equation" r:id="rId7" imgW="3352800" imgH="228600" progId="Equation.DSMT4">
                  <p:embed/>
                </p:oleObj>
              </mc:Choice>
              <mc:Fallback>
                <p:oleObj name="Equation" r:id="rId7" imgW="3352800" imgH="228600" progId="Equation.DSMT4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3386758"/>
                        <a:ext cx="797401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21356"/>
              </p:ext>
            </p:extLst>
          </p:nvPr>
        </p:nvGraphicFramePr>
        <p:xfrm>
          <a:off x="455612" y="3943970"/>
          <a:ext cx="7489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7" name="Equation" r:id="rId9" imgW="3149600" imgH="228600" progId="Equation.DSMT4">
                  <p:embed/>
                </p:oleObj>
              </mc:Choice>
              <mc:Fallback>
                <p:oleObj name="Equation" r:id="rId9" imgW="3149600" imgH="228600" progId="Equation.DSMT4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3943970"/>
                        <a:ext cx="74898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74888"/>
              </p:ext>
            </p:extLst>
          </p:nvPr>
        </p:nvGraphicFramePr>
        <p:xfrm>
          <a:off x="455612" y="4473271"/>
          <a:ext cx="8519864" cy="157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8" name="Equation" r:id="rId11" imgW="3683000" imgH="711200" progId="Equation.DSMT4">
                  <p:embed/>
                </p:oleObj>
              </mc:Choice>
              <mc:Fallback>
                <p:oleObj name="Equation" r:id="rId11" imgW="3683000" imgH="71120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4473271"/>
                        <a:ext cx="8519864" cy="1572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48584"/>
              </p:ext>
            </p:extLst>
          </p:nvPr>
        </p:nvGraphicFramePr>
        <p:xfrm>
          <a:off x="455612" y="5896775"/>
          <a:ext cx="7429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9" name="Equation" r:id="rId13" imgW="3124200" imgH="228600" progId="Equation.DSMT4">
                  <p:embed/>
                </p:oleObj>
              </mc:Choice>
              <mc:Fallback>
                <p:oleObj name="Equation" r:id="rId13" imgW="312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5896775"/>
                        <a:ext cx="74295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984400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179388" y="701675"/>
          <a:ext cx="8940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5" name="Equation" r:id="rId3" imgW="3759200" imgH="292100" progId="Equation.DSMT4">
                  <p:embed/>
                </p:oleObj>
              </mc:Choice>
              <mc:Fallback>
                <p:oleObj name="Equation" r:id="rId3" imgW="3759200" imgH="29210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701675"/>
                        <a:ext cx="8940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22905"/>
              </p:ext>
            </p:extLst>
          </p:nvPr>
        </p:nvGraphicFramePr>
        <p:xfrm>
          <a:off x="186727" y="1348852"/>
          <a:ext cx="8429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6" name="Equation" r:id="rId5" imgW="3619500" imgH="228600" progId="Equation.DSMT4">
                  <p:embed/>
                </p:oleObj>
              </mc:Choice>
              <mc:Fallback>
                <p:oleObj name="Equation" r:id="rId5" imgW="3619500" imgH="22860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27" y="1348852"/>
                        <a:ext cx="84296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0320"/>
              </p:ext>
            </p:extLst>
          </p:nvPr>
        </p:nvGraphicFramePr>
        <p:xfrm>
          <a:off x="323528" y="1884096"/>
          <a:ext cx="8428038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7" name="Equation" r:id="rId7" imgW="3619500" imgH="647700" progId="Equation.DSMT4">
                  <p:embed/>
                </p:oleObj>
              </mc:Choice>
              <mc:Fallback>
                <p:oleObj name="Equation" r:id="rId7" imgW="3619500" imgH="64770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4096"/>
                        <a:ext cx="8428038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7537"/>
              </p:ext>
            </p:extLst>
          </p:nvPr>
        </p:nvGraphicFramePr>
        <p:xfrm>
          <a:off x="496888" y="3429000"/>
          <a:ext cx="67706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8" name="Equation" r:id="rId9" imgW="2908300" imgH="228600" progId="Equation.DSMT4">
                  <p:embed/>
                </p:oleObj>
              </mc:Choice>
              <mc:Fallback>
                <p:oleObj name="Equation" r:id="rId9" imgW="2908300" imgH="2286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429000"/>
                        <a:ext cx="6770687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42493"/>
              </p:ext>
            </p:extLst>
          </p:nvPr>
        </p:nvGraphicFramePr>
        <p:xfrm>
          <a:off x="567705" y="3900116"/>
          <a:ext cx="6653113" cy="243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9" name="Equation" r:id="rId11" imgW="3009900" imgH="1054100" progId="Equation.DSMT4">
                  <p:embed/>
                </p:oleObj>
              </mc:Choice>
              <mc:Fallback>
                <p:oleObj name="Equation" r:id="rId11" imgW="3009900" imgH="105410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05" y="3900116"/>
                        <a:ext cx="6653113" cy="24387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0" y="4664089"/>
            <a:ext cx="1714480" cy="785818"/>
          </a:xfrm>
          <a:prstGeom prst="wedgeRectCallout">
            <a:avLst>
              <a:gd name="adj1" fmla="val 91601"/>
              <a:gd name="adj2" fmla="val -1645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相似变换的矩阵</a:t>
            </a:r>
            <a:endParaRPr lang="zh-CN" altLang="en-US" sz="2800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03646"/>
              </p:ext>
            </p:extLst>
          </p:nvPr>
        </p:nvGraphicFramePr>
        <p:xfrm>
          <a:off x="496888" y="6012149"/>
          <a:ext cx="3873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90" name="Equation" r:id="rId13" imgW="1663700" imgH="254000" progId="Equation.DSMT4">
                  <p:embed/>
                </p:oleObj>
              </mc:Choice>
              <mc:Fallback>
                <p:oleObj name="Equation" r:id="rId13" imgW="1663700" imgH="25400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6012149"/>
                        <a:ext cx="38735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49058" y="6009613"/>
            <a:ext cx="1187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</a:p>
        </p:txBody>
      </p:sp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36627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661" y="2741015"/>
            <a:ext cx="81527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反之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，若           是</a:t>
            </a:r>
            <a:r>
              <a:rPr lang="en-US" altLang="zh-CN" sz="2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个线性无关的特征向量，对应的特征值是         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              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那么必然 有                          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9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32624"/>
              </p:ext>
            </p:extLst>
          </p:nvPr>
        </p:nvGraphicFramePr>
        <p:xfrm>
          <a:off x="571473" y="1055079"/>
          <a:ext cx="7573055" cy="90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7" name="Equation" r:id="rId3" imgW="3556000" imgH="406400" progId="Equation.DSMT4">
                  <p:embed/>
                </p:oleObj>
              </mc:Choice>
              <mc:Fallback>
                <p:oleObj name="Equation" r:id="rId3" imgW="3556000" imgH="406400" progId="Equation.DSMT4">
                  <p:embed/>
                  <p:pic>
                    <p:nvPicPr>
                      <p:cNvPr id="0" name="Picture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3" y="1055079"/>
                        <a:ext cx="7573055" cy="909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74633" y="5227166"/>
            <a:ext cx="824547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b="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b="0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特征值互不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endParaRPr kumimoji="1"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Euclid Symbol" pitchFamily="18" charset="2"/>
              </a:rPr>
              <a:t>                   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与对角阵相似。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513362" y="102650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509197" y="3895729"/>
            <a:ext cx="805861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相似变换矩阵不</a:t>
            </a:r>
            <a:r>
              <a:rPr lang="zh-CN" altLang="en-US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唯一，因为属于相同特征值的特征</a:t>
            </a:r>
            <a:endParaRPr lang="en-US" altLang="zh-CN" sz="2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向量不唯一</a:t>
            </a:r>
            <a:r>
              <a:rPr lang="en-US" altLang="zh-CN" sz="2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600" b="1" dirty="0">
              <a:solidFill>
                <a:schemeClr val="accent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98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34458"/>
              </p:ext>
            </p:extLst>
          </p:nvPr>
        </p:nvGraphicFramePr>
        <p:xfrm>
          <a:off x="449105" y="4692952"/>
          <a:ext cx="8178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8" name="Equation" r:id="rId5" imgW="4076640" imgH="228600" progId="Equation.DSMT4">
                  <p:embed/>
                </p:oleObj>
              </mc:Choice>
              <mc:Fallback>
                <p:oleObj name="Equation" r:id="rId5" imgW="4076640" imgH="228600" progId="Equation.DSMT4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5" y="4692952"/>
                        <a:ext cx="81788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98075"/>
              </p:ext>
            </p:extLst>
          </p:nvPr>
        </p:nvGraphicFramePr>
        <p:xfrm>
          <a:off x="1494825" y="1503762"/>
          <a:ext cx="6996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19" name="Equation" r:id="rId7" imgW="3429000" imgH="228600" progId="Equation.DSMT4">
                  <p:embed/>
                </p:oleObj>
              </mc:Choice>
              <mc:Fallback>
                <p:oleObj name="Equation" r:id="rId7" imgW="3429000" imgH="228600" progId="Equation.DSMT4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825" y="1503762"/>
                        <a:ext cx="69961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26859"/>
              </p:ext>
            </p:extLst>
          </p:nvPr>
        </p:nvGraphicFramePr>
        <p:xfrm>
          <a:off x="631031" y="1942397"/>
          <a:ext cx="77295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0" name="Equation" r:id="rId9" imgW="3822480" imgH="419040" progId="Equation.DSMT4">
                  <p:embed/>
                </p:oleObj>
              </mc:Choice>
              <mc:Fallback>
                <p:oleObj name="Equation" r:id="rId9" imgW="3822480" imgH="419040" progId="Equation.DSMT4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" y="1942397"/>
                        <a:ext cx="7729537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21" name="Object 3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4567"/>
              </p:ext>
            </p:extLst>
          </p:nvPr>
        </p:nvGraphicFramePr>
        <p:xfrm>
          <a:off x="1907762" y="2741015"/>
          <a:ext cx="1531941" cy="44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1" name="Equation" r:id="rId11" imgW="825500" imgH="228600" progId="Equation.DSMT4">
                  <p:embed/>
                </p:oleObj>
              </mc:Choice>
              <mc:Fallback>
                <p:oleObj name="Equation" r:id="rId11" imgW="825500" imgH="228600" progId="Equation.DSMT4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62" y="2741015"/>
                        <a:ext cx="1531941" cy="445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22" name="Object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4985"/>
              </p:ext>
            </p:extLst>
          </p:nvPr>
        </p:nvGraphicFramePr>
        <p:xfrm>
          <a:off x="1166060" y="3498069"/>
          <a:ext cx="3786214" cy="52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2" name="Equation" r:id="rId13" imgW="2005729" imgH="266584" progId="Equation.DSMT4">
                  <p:embed/>
                </p:oleObj>
              </mc:Choice>
              <mc:Fallback>
                <p:oleObj name="Equation" r:id="rId13" imgW="2005729" imgH="266584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60" y="3498069"/>
                        <a:ext cx="3786214" cy="527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23" name="Object 3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23377"/>
              </p:ext>
            </p:extLst>
          </p:nvPr>
        </p:nvGraphicFramePr>
        <p:xfrm>
          <a:off x="4215438" y="3230251"/>
          <a:ext cx="2214578" cy="43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3" name="Equation" r:id="rId15" imgW="1206500" imgH="228600" progId="Equation.DSMT4">
                  <p:embed/>
                </p:oleObj>
              </mc:Choice>
              <mc:Fallback>
                <p:oleObj name="Equation" r:id="rId15" imgW="1206500" imgH="228600" progId="Equation.DSMT4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438" y="3230251"/>
                        <a:ext cx="2214578" cy="439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24" name="Object 3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53137"/>
              </p:ext>
            </p:extLst>
          </p:nvPr>
        </p:nvGraphicFramePr>
        <p:xfrm>
          <a:off x="2215174" y="3185521"/>
          <a:ext cx="1428760" cy="4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4" name="Equation" r:id="rId17" imgW="774364" imgH="228501" progId="Equation.DSMT4">
                  <p:embed/>
                </p:oleObj>
              </mc:Choice>
              <mc:Fallback>
                <p:oleObj name="Equation" r:id="rId17" imgW="774364" imgH="228501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174" y="3185521"/>
                        <a:ext cx="1428760" cy="4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09293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9817" grpId="0"/>
      <p:bldP spid="119820" grpId="0"/>
      <p:bldP spid="1198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23704"/>
              </p:ext>
            </p:extLst>
          </p:nvPr>
        </p:nvGraphicFramePr>
        <p:xfrm>
          <a:off x="119689" y="1003176"/>
          <a:ext cx="83693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4" name="Equation" r:id="rId3" imgW="3594100" imgH="812800" progId="Equation.DSMT4">
                  <p:embed/>
                </p:oleObj>
              </mc:Choice>
              <mc:Fallback>
                <p:oleObj name="Equation" r:id="rId3" imgW="3594100" imgH="8128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89" y="1003176"/>
                        <a:ext cx="83693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20649" y="908720"/>
            <a:ext cx="2127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55778"/>
              </p:ext>
            </p:extLst>
          </p:nvPr>
        </p:nvGraphicFramePr>
        <p:xfrm>
          <a:off x="160336" y="3020274"/>
          <a:ext cx="83693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5" name="Equation" r:id="rId5" imgW="3594100" imgH="977900" progId="Equation.DSMT4">
                  <p:embed/>
                </p:oleObj>
              </mc:Choice>
              <mc:Fallback>
                <p:oleObj name="Equation" r:id="rId5" imgW="3594100" imgH="9779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6" y="3020274"/>
                        <a:ext cx="8369300" cy="238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1614847" y="5439010"/>
                <a:ext cx="5460277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itchFamily="2" charset="-122"/>
                    <a:ea typeface="华文楷体" pitchFamily="2" charset="-122"/>
                  </a:rPr>
                  <a:t>代数重数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b="1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itchFamily="2" charset="-122"/>
                    <a:ea typeface="华文楷体" pitchFamily="2" charset="-122"/>
                  </a:rPr>
                  <a:t>的几何重数。</a:t>
                </a:r>
                <a:endParaRPr lang="en-US" altLang="zh-CN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8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847" y="5439010"/>
                <a:ext cx="5460277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9792" r="-781" b="-34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324203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64" name="Group 20"/>
          <p:cNvGrpSpPr>
            <a:grpSpLocks/>
          </p:cNvGrpSpPr>
          <p:nvPr/>
        </p:nvGrpSpPr>
        <p:grpSpPr bwMode="auto">
          <a:xfrm>
            <a:off x="1043608" y="980728"/>
            <a:ext cx="7200800" cy="2854870"/>
            <a:chOff x="648" y="240"/>
            <a:chExt cx="4533" cy="2056"/>
          </a:xfrm>
        </p:grpSpPr>
        <p:graphicFrame>
          <p:nvGraphicFramePr>
            <p:cNvPr id="1341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981814"/>
                </p:ext>
              </p:extLst>
            </p:nvPr>
          </p:nvGraphicFramePr>
          <p:xfrm>
            <a:off x="648" y="240"/>
            <a:ext cx="4257" cy="2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29" name="Equation" r:id="rId3" imgW="3098800" imgH="1447800" progId="Equation.DSMT4">
                    <p:embed/>
                  </p:oleObj>
                </mc:Choice>
                <mc:Fallback>
                  <p:oleObj name="Equation" r:id="rId3" imgW="3098800" imgH="1447800" progId="Equation.DSMT4">
                    <p:embed/>
                    <p:pic>
                      <p:nvPicPr>
                        <p:cNvPr id="0" name="Picture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240"/>
                          <a:ext cx="4257" cy="2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2855" y="414"/>
            <a:ext cx="41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30" name="Equation" r:id="rId5" imgW="279400" imgH="228600" progId="Equation.DSMT4">
                    <p:embed/>
                  </p:oleObj>
                </mc:Choice>
                <mc:Fallback>
                  <p:oleObj name="Equation" r:id="rId5" imgW="279400" imgH="228600" progId="Equation.DSMT4">
                    <p:embed/>
                    <p:pic>
                      <p:nvPicPr>
                        <p:cNvPr id="0" name="Picture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414"/>
                          <a:ext cx="417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1" name="Object 7"/>
            <p:cNvGraphicFramePr>
              <a:graphicFrameLocks noChangeAspect="1"/>
            </p:cNvGraphicFramePr>
            <p:nvPr/>
          </p:nvGraphicFramePr>
          <p:xfrm>
            <a:off x="3689" y="992"/>
            <a:ext cx="41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31" name="Equation" r:id="rId7" imgW="291973" imgH="228501" progId="Equation.DSMT4">
                    <p:embed/>
                  </p:oleObj>
                </mc:Choice>
                <mc:Fallback>
                  <p:oleObj name="Equation" r:id="rId7" imgW="291973" imgH="228501" progId="Equation.DSMT4">
                    <p:embed/>
                    <p:pic>
                      <p:nvPicPr>
                        <p:cNvPr id="0" name="Picture 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992"/>
                          <a:ext cx="41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2" name="Object 8"/>
            <p:cNvGraphicFramePr>
              <a:graphicFrameLocks noChangeAspect="1"/>
            </p:cNvGraphicFramePr>
            <p:nvPr/>
          </p:nvGraphicFramePr>
          <p:xfrm>
            <a:off x="4740" y="1736"/>
            <a:ext cx="44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32" name="Equation" r:id="rId9" imgW="330200" imgH="228600" progId="Equation.DSMT4">
                    <p:embed/>
                  </p:oleObj>
                </mc:Choice>
                <mc:Fallback>
                  <p:oleObj name="Equation" r:id="rId9" imgW="330200" imgH="228600" progId="Equation.DSMT4">
                    <p:embed/>
                    <p:pic>
                      <p:nvPicPr>
                        <p:cNvPr id="0" name="Picture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736"/>
                          <a:ext cx="441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>
              <a:off x="2073" y="892"/>
              <a:ext cx="15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4" name="Line 10"/>
            <p:cNvSpPr>
              <a:spLocks noChangeShapeType="1"/>
            </p:cNvSpPr>
            <p:nvPr/>
          </p:nvSpPr>
          <p:spPr bwMode="auto">
            <a:xfrm>
              <a:off x="2803" y="1444"/>
              <a:ext cx="7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5" name="Line 11"/>
            <p:cNvSpPr>
              <a:spLocks noChangeShapeType="1"/>
            </p:cNvSpPr>
            <p:nvPr/>
          </p:nvSpPr>
          <p:spPr bwMode="auto">
            <a:xfrm>
              <a:off x="4002" y="1644"/>
              <a:ext cx="83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>
              <a:off x="2750" y="290"/>
              <a:ext cx="0" cy="11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3585" y="842"/>
              <a:ext cx="0" cy="6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8" name="Line 14"/>
            <p:cNvSpPr>
              <a:spLocks noChangeShapeType="1"/>
            </p:cNvSpPr>
            <p:nvPr/>
          </p:nvSpPr>
          <p:spPr bwMode="auto">
            <a:xfrm>
              <a:off x="3949" y="1644"/>
              <a:ext cx="0" cy="5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2438" y="1594"/>
              <a:ext cx="208" cy="451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0" name="Oval 16"/>
            <p:cNvSpPr>
              <a:spLocks noChangeArrowheads="1"/>
            </p:cNvSpPr>
            <p:nvPr/>
          </p:nvSpPr>
          <p:spPr bwMode="auto">
            <a:xfrm>
              <a:off x="4158" y="491"/>
              <a:ext cx="208" cy="451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604838" y="5356408"/>
            <a:ext cx="77251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：推论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是判断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是否可对角化的</a:t>
            </a:r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常用条件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的条件是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的，推论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的条件是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41937"/>
              </p:ext>
            </p:extLst>
          </p:nvPr>
        </p:nvGraphicFramePr>
        <p:xfrm>
          <a:off x="604838" y="3957973"/>
          <a:ext cx="8038242" cy="128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3" name="Equation" r:id="rId11" imgW="3962160" imgH="761760" progId="Equation.DSMT4">
                  <p:embed/>
                </p:oleObj>
              </mc:Choice>
              <mc:Fallback>
                <p:oleObj name="Equation" r:id="rId11" imgW="3962160" imgH="76176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957973"/>
                        <a:ext cx="8038242" cy="1282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3930647" y="1929089"/>
            <a:ext cx="0" cy="2508023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45155" y="2682928"/>
            <a:ext cx="290941" cy="1754184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957758" y="3809193"/>
            <a:ext cx="494562" cy="627919"/>
          </a:xfrm>
          <a:prstGeom prst="straightConnector1">
            <a:avLst/>
          </a:prstGeom>
          <a:ln w="41275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79044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19689" y="1005082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863600" y="989133"/>
            <a:ext cx="7326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itchFamily="18" charset="0"/>
              </a:rPr>
              <a:t>下列矩阵哪些可对角化</a:t>
            </a:r>
            <a:r>
              <a:rPr kumimoji="1" lang="en-US" altLang="zh-CN" dirty="0">
                <a:latin typeface="Times New Roman" pitchFamily="18" charset="0"/>
              </a:rPr>
              <a:t>?</a:t>
            </a:r>
            <a:r>
              <a:rPr kumimoji="1" lang="zh-CN" altLang="en-US" dirty="0">
                <a:latin typeface="Times New Roman" pitchFamily="18" charset="0"/>
              </a:rPr>
              <a:t>若可</a:t>
            </a:r>
            <a:r>
              <a:rPr kumimoji="1" lang="en-US" altLang="zh-CN" dirty="0">
                <a:latin typeface="Times New Roman" pitchFamily="18" charset="0"/>
              </a:rPr>
              <a:t>,</a:t>
            </a:r>
            <a:r>
              <a:rPr kumimoji="1" lang="zh-CN" altLang="en-US" dirty="0">
                <a:latin typeface="Times New Roman" pitchFamily="18" charset="0"/>
              </a:rPr>
              <a:t>求相似变换矩阵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  <a:endParaRPr kumimoji="1" lang="en-US" altLang="zh-CN" b="0" dirty="0">
              <a:latin typeface="Times New Roman" pitchFamily="18" charset="0"/>
            </a:endParaRP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809508"/>
              </p:ext>
            </p:extLst>
          </p:nvPr>
        </p:nvGraphicFramePr>
        <p:xfrm>
          <a:off x="1006475" y="1469628"/>
          <a:ext cx="6948488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2" name="Equation" r:id="rId3" imgW="2984500" imgH="1219200" progId="Equation.DSMT4">
                  <p:embed/>
                </p:oleObj>
              </mc:Choice>
              <mc:Fallback>
                <p:oleObj name="Equation" r:id="rId3" imgW="2984500" imgH="12192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469628"/>
                        <a:ext cx="6948488" cy="297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322263" y="4185047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46703"/>
              </p:ext>
            </p:extLst>
          </p:nvPr>
        </p:nvGraphicFramePr>
        <p:xfrm>
          <a:off x="1006475" y="4107581"/>
          <a:ext cx="786765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3" name="Equation" r:id="rId5" imgW="3377880" imgH="990360" progId="Equation.DSMT4">
                  <p:embed/>
                </p:oleObj>
              </mc:Choice>
              <mc:Fallback>
                <p:oleObj name="Equation" r:id="rId5" imgW="3377880" imgH="99036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107581"/>
                        <a:ext cx="786765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751226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23850" y="995693"/>
            <a:ext cx="72004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的三个特征值互不相同，故</a:t>
            </a:r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可对角化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6045"/>
              </p:ext>
            </p:extLst>
          </p:nvPr>
        </p:nvGraphicFramePr>
        <p:xfrm>
          <a:off x="360363" y="1785937"/>
          <a:ext cx="827722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6" name="Equation" r:id="rId3" imgW="3556000" imgH="787400" progId="Equation.DSMT4">
                  <p:embed/>
                </p:oleObj>
              </mc:Choice>
              <mc:Fallback>
                <p:oleObj name="Equation" r:id="rId3" imgW="3556000" imgH="7874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785937"/>
                        <a:ext cx="8277225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33220"/>
              </p:ext>
            </p:extLst>
          </p:nvPr>
        </p:nvGraphicFramePr>
        <p:xfrm>
          <a:off x="323850" y="3739033"/>
          <a:ext cx="848677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7" name="Equation" r:id="rId5" imgW="3644900" imgH="965200" progId="Equation.DSMT4">
                  <p:embed/>
                </p:oleObj>
              </mc:Choice>
              <mc:Fallback>
                <p:oleObj name="Equation" r:id="rId5" imgW="3644900" imgH="9652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39033"/>
                        <a:ext cx="8486775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932423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96646"/>
              </p:ext>
            </p:extLst>
          </p:nvPr>
        </p:nvGraphicFramePr>
        <p:xfrm>
          <a:off x="457200" y="914400"/>
          <a:ext cx="8424863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0" name="Equation" r:id="rId3" imgW="3619500" imgH="965200" progId="Equation.DSMT4">
                  <p:embed/>
                </p:oleObj>
              </mc:Choice>
              <mc:Fallback>
                <p:oleObj name="Equation" r:id="rId3" imgW="3619500" imgH="9652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424863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2714612" y="2928934"/>
            <a:ext cx="500066" cy="428628"/>
          </a:xfrm>
          <a:prstGeom prst="wedgeRectCallout">
            <a:avLst>
              <a:gd name="adj1" fmla="val -55216"/>
              <a:gd name="adj2" fmla="val 972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517498"/>
              </p:ext>
            </p:extLst>
          </p:nvPr>
        </p:nvGraphicFramePr>
        <p:xfrm>
          <a:off x="2811053" y="2875355"/>
          <a:ext cx="357190" cy="53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1" name="Equation" r:id="rId5" imgW="152334" imgH="228501" progId="Equation.DSMT4">
                  <p:embed/>
                </p:oleObj>
              </mc:Choice>
              <mc:Fallback>
                <p:oleObj name="Equation" r:id="rId5" imgW="152334" imgH="228501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053" y="2875355"/>
                        <a:ext cx="357190" cy="535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79604"/>
              </p:ext>
            </p:extLst>
          </p:nvPr>
        </p:nvGraphicFramePr>
        <p:xfrm>
          <a:off x="765695" y="3386286"/>
          <a:ext cx="7478713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" name="Equation" r:id="rId7" imgW="3213100" imgH="1257300" progId="Equation.DSMT4">
                  <p:embed/>
                </p:oleObj>
              </mc:Choice>
              <mc:Fallback>
                <p:oleObj name="Equation" r:id="rId7" imgW="3213100" imgH="12573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95" y="3386286"/>
                        <a:ext cx="7478713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3214678" y="3286126"/>
            <a:ext cx="500066" cy="428628"/>
          </a:xfrm>
          <a:prstGeom prst="wedgeRectCallout">
            <a:avLst>
              <a:gd name="adj1" fmla="val -55216"/>
              <a:gd name="adj2" fmla="val 972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89418"/>
              </p:ext>
            </p:extLst>
          </p:nvPr>
        </p:nvGraphicFramePr>
        <p:xfrm>
          <a:off x="3307549" y="3249613"/>
          <a:ext cx="417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3" name="Equation" r:id="rId9" imgW="177646" imgH="228402" progId="Equation.DSMT4">
                  <p:embed/>
                </p:oleObj>
              </mc:Choice>
              <mc:Fallback>
                <p:oleObj name="Equation" r:id="rId9" imgW="177646" imgH="228402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549" y="3249613"/>
                        <a:ext cx="4175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标注 13"/>
          <p:cNvSpPr/>
          <p:nvPr/>
        </p:nvSpPr>
        <p:spPr>
          <a:xfrm>
            <a:off x="3714744" y="3714754"/>
            <a:ext cx="500066" cy="428628"/>
          </a:xfrm>
          <a:prstGeom prst="wedgeRectCallout">
            <a:avLst>
              <a:gd name="adj1" fmla="val -55216"/>
              <a:gd name="adj2" fmla="val 972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08118"/>
              </p:ext>
            </p:extLst>
          </p:nvPr>
        </p:nvGraphicFramePr>
        <p:xfrm>
          <a:off x="3761179" y="3660780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4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79" y="3660780"/>
                        <a:ext cx="3873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757840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71123" y="1009636"/>
            <a:ext cx="80842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相似变换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矩阵列向量的排列顺序和对角阵对角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线元素排列顺序的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05286"/>
              </p:ext>
            </p:extLst>
          </p:nvPr>
        </p:nvGraphicFramePr>
        <p:xfrm>
          <a:off x="468313" y="2390775"/>
          <a:ext cx="71247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4" name="Equation" r:id="rId3" imgW="3060700" imgH="1041400" progId="Equation.DSMT4">
                  <p:embed/>
                </p:oleObj>
              </mc:Choice>
              <mc:Fallback>
                <p:oleObj name="Equation" r:id="rId3" imgW="3060700" imgH="10414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90775"/>
                        <a:ext cx="71247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3373423" y="3251202"/>
            <a:ext cx="500066" cy="428628"/>
          </a:xfrm>
          <a:prstGeom prst="wedgeRectCallout">
            <a:avLst>
              <a:gd name="adj1" fmla="val -55216"/>
              <a:gd name="adj2" fmla="val 972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14713" y="3214688"/>
          <a:ext cx="417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5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3214688"/>
                        <a:ext cx="4175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3857620" y="3536954"/>
            <a:ext cx="500066" cy="428628"/>
          </a:xfrm>
          <a:prstGeom prst="wedgeRectCallout">
            <a:avLst>
              <a:gd name="adj1" fmla="val -55216"/>
              <a:gd name="adj2" fmla="val 972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27475" y="3500438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6" name="Equation" r:id="rId7" imgW="152334" imgH="228501" progId="Equation.DSMT4">
                  <p:embed/>
                </p:oleObj>
              </mc:Choice>
              <mc:Fallback>
                <p:oleObj name="Equation" r:id="rId7" imgW="152334" imgH="228501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500438"/>
                        <a:ext cx="3587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标注 11"/>
          <p:cNvSpPr/>
          <p:nvPr/>
        </p:nvSpPr>
        <p:spPr>
          <a:xfrm>
            <a:off x="4357686" y="3894144"/>
            <a:ext cx="500066" cy="428628"/>
          </a:xfrm>
          <a:prstGeom prst="wedgeRectCallout">
            <a:avLst>
              <a:gd name="adj1" fmla="val -55216"/>
              <a:gd name="adj2" fmla="val 972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413255" y="3857628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7" name="Equation" r:id="rId9" imgW="165028" imgH="228501" progId="Equation.DSMT4">
                  <p:embed/>
                </p:oleObj>
              </mc:Choice>
              <mc:Fallback>
                <p:oleObj name="Equation" r:id="rId9" imgW="165028" imgH="228501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5" y="3857628"/>
                        <a:ext cx="3873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295388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  <p:bldP spid="8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28828"/>
              </p:ext>
            </p:extLst>
          </p:nvPr>
        </p:nvGraphicFramePr>
        <p:xfrm>
          <a:off x="457993" y="868697"/>
          <a:ext cx="7282359" cy="162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1" name="Equation" r:id="rId3" imgW="3467100" imgH="736600" progId="Equation.DSMT4">
                  <p:embed/>
                </p:oleObj>
              </mc:Choice>
              <mc:Fallback>
                <p:oleObj name="Equation" r:id="rId3" imgW="3467100" imgH="736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" y="868697"/>
                        <a:ext cx="7282359" cy="16205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32849"/>
              </p:ext>
            </p:extLst>
          </p:nvPr>
        </p:nvGraphicFramePr>
        <p:xfrm>
          <a:off x="899592" y="2489226"/>
          <a:ext cx="7596188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2" name="Equation" r:id="rId5" imgW="3848040" imgH="952200" progId="Equation.DSMT4">
                  <p:embed/>
                </p:oleObj>
              </mc:Choice>
              <mc:Fallback>
                <p:oleObj name="Equation" r:id="rId5" imgW="3848040" imgH="9522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89226"/>
                        <a:ext cx="7596188" cy="1971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916988"/>
              </p:ext>
            </p:extLst>
          </p:nvPr>
        </p:nvGraphicFramePr>
        <p:xfrm>
          <a:off x="899592" y="4430088"/>
          <a:ext cx="598487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3" name="Equation" r:id="rId7" imgW="2793960" imgH="965160" progId="Equation.DSMT4">
                  <p:embed/>
                </p:oleObj>
              </mc:Choice>
              <mc:Fallback>
                <p:oleObj name="Equation" r:id="rId7" imgW="27939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0088"/>
                        <a:ext cx="5984875" cy="2166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24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8785225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设    </a:t>
            </a:r>
            <a:r>
              <a:rPr kumimoji="1" lang="zh-CN" altLang="en-US" b="1" dirty="0">
                <a:latin typeface="Times New Roman" pitchFamily="18" charset="0"/>
              </a:rPr>
              <a:t>　　　</a:t>
            </a:r>
            <a:r>
              <a:rPr kumimoji="1" lang="zh-CN" altLang="en-US" b="1" dirty="0" smtClean="0">
                <a:latin typeface="Times New Roman" pitchFamily="18" charset="0"/>
              </a:rPr>
              <a:t>为数域</a:t>
            </a:r>
            <a:r>
              <a:rPr kumimoji="1" lang="en-US" altLang="zh-CN" b="1" i="1" dirty="0" smtClean="0">
                <a:latin typeface="Times New Roman" pitchFamily="18" charset="0"/>
              </a:rPr>
              <a:t>F</a:t>
            </a:r>
            <a:r>
              <a:rPr kumimoji="1" lang="zh-CN" altLang="en-US" b="1" dirty="0" smtClean="0">
                <a:latin typeface="Times New Roman" pitchFamily="18" charset="0"/>
              </a:rPr>
              <a:t>上</a:t>
            </a:r>
            <a:r>
              <a:rPr kumimoji="1" lang="zh-CN" altLang="en-US" b="1" dirty="0">
                <a:latin typeface="Times New Roman" pitchFamily="18" charset="0"/>
              </a:rPr>
              <a:t>线性空间</a:t>
            </a:r>
            <a:r>
              <a:rPr kumimoji="1" lang="en-US" altLang="zh-CN" b="1" i="1" dirty="0">
                <a:latin typeface="Times New Roman" pitchFamily="18" charset="0"/>
              </a:rPr>
              <a:t>V</a:t>
            </a:r>
            <a:r>
              <a:rPr kumimoji="1" lang="zh-CN" altLang="en-US" b="1" dirty="0">
                <a:latin typeface="Times New Roman" pitchFamily="18" charset="0"/>
              </a:rPr>
              <a:t>的一组基，    为</a:t>
            </a:r>
            <a:r>
              <a:rPr kumimoji="1" lang="en-US" altLang="zh-CN" b="1" i="1" dirty="0">
                <a:latin typeface="Times New Roman" pitchFamily="18" charset="0"/>
              </a:rPr>
              <a:t>V</a:t>
            </a:r>
            <a:r>
              <a:rPr kumimoji="1" lang="zh-CN" altLang="en-US" b="1" dirty="0">
                <a:latin typeface="Times New Roman" pitchFamily="18" charset="0"/>
              </a:rPr>
              <a:t>的线性变换</a:t>
            </a:r>
            <a:r>
              <a:rPr kumimoji="1" lang="en-US" altLang="zh-CN" b="1" dirty="0">
                <a:latin typeface="Times New Roman" pitchFamily="18" charset="0"/>
              </a:rPr>
              <a:t>. </a:t>
            </a:r>
            <a:r>
              <a:rPr kumimoji="1" lang="zh-CN" altLang="en-US" b="1" dirty="0">
                <a:latin typeface="Times New Roman" pitchFamily="18" charset="0"/>
              </a:rPr>
              <a:t>基向量的象可以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</a:rPr>
              <a:t>由</a:t>
            </a:r>
            <a:r>
              <a:rPr kumimoji="1" lang="zh-CN" altLang="en-US" b="1" dirty="0" smtClean="0">
                <a:latin typeface="Times New Roman" pitchFamily="18" charset="0"/>
              </a:rPr>
              <a:t>基线性表示</a:t>
            </a:r>
            <a:r>
              <a:rPr kumimoji="1" lang="en-US" altLang="zh-CN" b="1" dirty="0" smtClean="0">
                <a:latin typeface="Times New Roman" pitchFamily="18" charset="0"/>
              </a:rPr>
              <a:t>,</a:t>
            </a:r>
            <a:r>
              <a:rPr kumimoji="1" lang="zh-CN" altLang="en-US" b="1" dirty="0" smtClean="0">
                <a:latin typeface="Times New Roman" pitchFamily="18" charset="0"/>
              </a:rPr>
              <a:t>设</a:t>
            </a:r>
            <a:endParaRPr kumimoji="1" lang="zh-CN" altLang="en-US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</a:rPr>
              <a:t>用矩阵表示即为</a:t>
            </a:r>
          </a:p>
          <a:p>
            <a:pPr>
              <a:spcBef>
                <a:spcPct val="50000"/>
              </a:spcBef>
            </a:pPr>
            <a:endParaRPr kumimoji="1" lang="zh-CN" altLang="en-US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其中矩阵</a:t>
            </a:r>
            <a:r>
              <a:rPr kumimoji="1" lang="en-US" altLang="zh-CN" b="1" i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Times New Roman" pitchFamily="18" charset="0"/>
              </a:rPr>
              <a:t>称为线性变换　在基　　　　</a:t>
            </a:r>
            <a:r>
              <a:rPr kumimoji="1" lang="zh-CN" altLang="en-US" b="1" dirty="0" smtClean="0">
                <a:latin typeface="Times New Roman" pitchFamily="18" charset="0"/>
              </a:rPr>
              <a:t>下</a:t>
            </a:r>
            <a:r>
              <a:rPr kumimoji="1" lang="zh-CN" altLang="en-US" b="1" dirty="0">
                <a:latin typeface="Times New Roman" pitchFamily="18" charset="0"/>
              </a:rPr>
              <a:t>的矩阵</a:t>
            </a:r>
            <a:r>
              <a:rPr kumimoji="1" lang="en-US" altLang="zh-CN" b="1" dirty="0">
                <a:latin typeface="Times New Roman" pitchFamily="18" charset="0"/>
              </a:rPr>
              <a:t>.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3379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8193981"/>
              </p:ext>
            </p:extLst>
          </p:nvPr>
        </p:nvGraphicFramePr>
        <p:xfrm>
          <a:off x="761999" y="1237174"/>
          <a:ext cx="1510259" cy="39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2" name="Equation" r:id="rId3" imgW="1663700" imgH="431800" progId="Equation.DSMT4">
                  <p:embed/>
                </p:oleObj>
              </mc:Choice>
              <mc:Fallback>
                <p:oleObj name="Equation" r:id="rId3" imgW="1663700" imgH="431800" progId="Equation.DSMT4">
                  <p:embed/>
                  <p:pic>
                    <p:nvPicPr>
                      <p:cNvPr id="0" name="Picture 60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1237174"/>
                        <a:ext cx="1510259" cy="391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90916283"/>
              </p:ext>
            </p:extLst>
          </p:nvPr>
        </p:nvGraphicFramePr>
        <p:xfrm>
          <a:off x="8100392" y="1308592"/>
          <a:ext cx="304824" cy="24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3" name="Equation" r:id="rId5" imgW="279400" imgH="228600" progId="Equation.DSMT4">
                  <p:embed/>
                </p:oleObj>
              </mc:Choice>
              <mc:Fallback>
                <p:oleObj name="Equation" r:id="rId5" imgW="279400" imgH="228600" progId="Equation.DSMT4">
                  <p:embed/>
                  <p:pic>
                    <p:nvPicPr>
                      <p:cNvPr id="0" name="Picture 60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1308592"/>
                        <a:ext cx="304824" cy="24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89539889"/>
              </p:ext>
            </p:extLst>
          </p:nvPr>
        </p:nvGraphicFramePr>
        <p:xfrm>
          <a:off x="3429000" y="2284414"/>
          <a:ext cx="39170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4" name="Equation" r:id="rId7" imgW="5092700" imgH="1612900" progId="Equation.DSMT4">
                  <p:embed/>
                </p:oleObj>
              </mc:Choice>
              <mc:Fallback>
                <p:oleObj name="Equation" r:id="rId7" imgW="5092700" imgH="1612900" progId="Equation.DSMT4">
                  <p:embed/>
                  <p:pic>
                    <p:nvPicPr>
                      <p:cNvPr id="0" name="Picture 60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4414"/>
                        <a:ext cx="39170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17851007"/>
              </p:ext>
            </p:extLst>
          </p:nvPr>
        </p:nvGraphicFramePr>
        <p:xfrm>
          <a:off x="971600" y="3649663"/>
          <a:ext cx="68412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5" name="Equation" r:id="rId9" imgW="7810500" imgH="520700" progId="Equation.DSMT4">
                  <p:embed/>
                </p:oleObj>
              </mc:Choice>
              <mc:Fallback>
                <p:oleObj name="Equation" r:id="rId9" imgW="7810500" imgH="520700" progId="Equation.DSMT4">
                  <p:embed/>
                  <p:pic>
                    <p:nvPicPr>
                      <p:cNvPr id="0" name="Picture 60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9663"/>
                        <a:ext cx="684123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26622"/>
              </p:ext>
            </p:extLst>
          </p:nvPr>
        </p:nvGraphicFramePr>
        <p:xfrm>
          <a:off x="2678113" y="4191000"/>
          <a:ext cx="24479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6" name="Equation" r:id="rId11" imgW="3505200" imgH="1612900" progId="Equation.DSMT4">
                  <p:embed/>
                </p:oleObj>
              </mc:Choice>
              <mc:Fallback>
                <p:oleObj name="Equation" r:id="rId11" imgW="3505200" imgH="1612900" progId="Equation.DSMT4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191000"/>
                        <a:ext cx="24479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17467"/>
              </p:ext>
            </p:extLst>
          </p:nvPr>
        </p:nvGraphicFramePr>
        <p:xfrm>
          <a:off x="4788024" y="5486400"/>
          <a:ext cx="280107" cy="22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7" name="Equation" r:id="rId13" imgW="279400" imgH="228600" progId="Equation.DSMT4">
                  <p:embed/>
                </p:oleObj>
              </mc:Choice>
              <mc:Fallback>
                <p:oleObj name="Equation" r:id="rId13" imgW="279400" imgH="228600" progId="Equation.DSMT4">
                  <p:embed/>
                  <p:pic>
                    <p:nvPicPr>
                      <p:cNvPr id="0" name="Picture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486400"/>
                        <a:ext cx="280107" cy="228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25052"/>
              </p:ext>
            </p:extLst>
          </p:nvPr>
        </p:nvGraphicFramePr>
        <p:xfrm>
          <a:off x="6096000" y="5394342"/>
          <a:ext cx="1511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8" name="Equation" r:id="rId15" imgW="1663700" imgH="431800" progId="Equation.DSMT4">
                  <p:embed/>
                </p:oleObj>
              </mc:Choice>
              <mc:Fallback>
                <p:oleObj name="Equation" r:id="rId15" imgW="1663700" imgH="431800" progId="Equation.DSMT4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94342"/>
                        <a:ext cx="1511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一、问题的引出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800496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17781"/>
              </p:ext>
            </p:extLst>
          </p:nvPr>
        </p:nvGraphicFramePr>
        <p:xfrm>
          <a:off x="417513" y="1052736"/>
          <a:ext cx="62372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0" name="Equation" r:id="rId3" imgW="2679700" imgH="228600" progId="Equation.DSMT4">
                  <p:embed/>
                </p:oleObj>
              </mc:Choice>
              <mc:Fallback>
                <p:oleObj name="Equation" r:id="rId3" imgW="2679700" imgH="2286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052736"/>
                        <a:ext cx="6237287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655430"/>
              </p:ext>
            </p:extLst>
          </p:nvPr>
        </p:nvGraphicFramePr>
        <p:xfrm>
          <a:off x="416535" y="1638069"/>
          <a:ext cx="84264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1" name="Equation" r:id="rId5" imgW="3619500" imgH="558800" progId="Equation.DSMT4">
                  <p:embed/>
                </p:oleObj>
              </mc:Choice>
              <mc:Fallback>
                <p:oleObj name="Equation" r:id="rId5" imgW="3619500" imgH="5588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35" y="1638069"/>
                        <a:ext cx="8426450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33574"/>
              </p:ext>
            </p:extLst>
          </p:nvPr>
        </p:nvGraphicFramePr>
        <p:xfrm>
          <a:off x="473221" y="3284984"/>
          <a:ext cx="6475413" cy="254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2" name="Equation" r:id="rId7" imgW="2781300" imgH="1041400" progId="Equation.DSMT4">
                  <p:embed/>
                </p:oleObj>
              </mc:Choice>
              <mc:Fallback>
                <p:oleObj name="Equation" r:id="rId7" imgW="2781300" imgH="104140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21" y="3284984"/>
                        <a:ext cx="6475413" cy="254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86869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86030"/>
              </p:ext>
            </p:extLst>
          </p:nvPr>
        </p:nvGraphicFramePr>
        <p:xfrm>
          <a:off x="669167" y="1022350"/>
          <a:ext cx="730726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4" name="Equation" r:id="rId3" imgW="3136900" imgH="736600" progId="Equation.DSMT4">
                  <p:embed/>
                </p:oleObj>
              </mc:Choice>
              <mc:Fallback>
                <p:oleObj name="Equation" r:id="rId3" imgW="3136900" imgH="7366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67" y="1022350"/>
                        <a:ext cx="7307262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44038"/>
              </p:ext>
            </p:extLst>
          </p:nvPr>
        </p:nvGraphicFramePr>
        <p:xfrm>
          <a:off x="1228725" y="2819400"/>
          <a:ext cx="6534150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5" name="Equation" r:id="rId5" imgW="2806700" imgH="965200" progId="Equation.DSMT4">
                  <p:embed/>
                </p:oleObj>
              </mc:Choice>
              <mc:Fallback>
                <p:oleObj name="Equation" r:id="rId5" imgW="2806700" imgH="9652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819400"/>
                        <a:ext cx="6534150" cy="235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97270"/>
              </p:ext>
            </p:extLst>
          </p:nvPr>
        </p:nvGraphicFramePr>
        <p:xfrm>
          <a:off x="1228725" y="5301208"/>
          <a:ext cx="292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6" name="Equation" r:id="rId7" imgW="1256755" imgH="203112" progId="Equation.DSMT4">
                  <p:embed/>
                </p:oleObj>
              </mc:Choice>
              <mc:Fallback>
                <p:oleObj name="Equation" r:id="rId7" imgW="1256755" imgH="203112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301208"/>
                        <a:ext cx="29273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274066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258726" y="144780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练习</a:t>
            </a:r>
            <a:endParaRPr lang="en-US" altLang="zh-CN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92505"/>
              </p:ext>
            </p:extLst>
          </p:nvPr>
        </p:nvGraphicFramePr>
        <p:xfrm>
          <a:off x="411126" y="2362200"/>
          <a:ext cx="798512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Equation" r:id="rId3" imgW="3429000" imgH="736600" progId="Equation.DSMT4">
                  <p:embed/>
                </p:oleObj>
              </mc:Choice>
              <mc:Fallback>
                <p:oleObj name="Equation" r:id="rId3" imgW="3429000" imgH="7366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26" y="2362200"/>
                        <a:ext cx="7985125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05282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82563" y="1165175"/>
            <a:ext cx="868045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 </a:t>
            </a:r>
            <a:r>
              <a:rPr kumimoji="1" lang="zh-CN" altLang="en-US" dirty="0">
                <a:latin typeface="Times New Roman" pitchFamily="18" charset="0"/>
              </a:rPr>
              <a:t>如果 </a:t>
            </a:r>
            <a:r>
              <a:rPr kumimoji="1" lang="en-US" altLang="zh-CN" i="1" dirty="0">
                <a:latin typeface="Times New Roman" pitchFamily="18" charset="0"/>
              </a:rPr>
              <a:t>n </a:t>
            </a:r>
            <a:r>
              <a:rPr kumimoji="1" lang="zh-CN" altLang="en-US" dirty="0">
                <a:latin typeface="Times New Roman" pitchFamily="18" charset="0"/>
              </a:rPr>
              <a:t>阶方阵 </a:t>
            </a:r>
            <a:r>
              <a:rPr kumimoji="1" lang="en-US" altLang="zh-CN" i="1" dirty="0">
                <a:latin typeface="Times New Roman" pitchFamily="18" charset="0"/>
              </a:rPr>
              <a:t>A </a:t>
            </a:r>
            <a:r>
              <a:rPr kumimoji="1" lang="zh-CN" altLang="en-US" dirty="0">
                <a:latin typeface="Times New Roman" pitchFamily="18" charset="0"/>
              </a:rPr>
              <a:t>可对角化，则 </a:t>
            </a:r>
            <a:endParaRPr kumimoji="1" lang="en-US" altLang="zh-CN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                  rank(</a:t>
            </a:r>
            <a:r>
              <a:rPr kumimoji="1" lang="en-US" altLang="zh-CN" i="1" dirty="0" smtClean="0">
                <a:latin typeface="Times New Roman" pitchFamily="18" charset="0"/>
              </a:rPr>
              <a:t>A</a:t>
            </a:r>
            <a:r>
              <a:rPr kumimoji="1" lang="en-US" altLang="zh-CN" dirty="0" smtClean="0">
                <a:latin typeface="Times New Roman" pitchFamily="18" charset="0"/>
              </a:rPr>
              <a:t>)=</a:t>
            </a:r>
            <a:r>
              <a:rPr kumimoji="1" lang="en-US" altLang="zh-CN" i="1" dirty="0" smtClean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的非零特征值的个数。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182563" y="2659299"/>
            <a:ext cx="1008063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155664" name="Group 16"/>
          <p:cNvGrpSpPr>
            <a:grpSpLocks/>
          </p:cNvGrpSpPr>
          <p:nvPr/>
        </p:nvGrpSpPr>
        <p:grpSpPr bwMode="auto">
          <a:xfrm>
            <a:off x="234951" y="2708275"/>
            <a:ext cx="8628063" cy="1062037"/>
            <a:chOff x="373" y="1253"/>
            <a:chExt cx="5435" cy="669"/>
          </a:xfrm>
        </p:grpSpPr>
        <p:sp>
          <p:nvSpPr>
            <p:cNvPr id="155656" name="Text Box 8"/>
            <p:cNvSpPr txBox="1">
              <a:spLocks noChangeArrowheads="1"/>
            </p:cNvSpPr>
            <p:nvPr/>
          </p:nvSpPr>
          <p:spPr bwMode="auto">
            <a:xfrm>
              <a:off x="930" y="1253"/>
              <a:ext cx="4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若 </a:t>
              </a:r>
              <a:r>
                <a:rPr lang="en-US" altLang="zh-CN" i="1">
                  <a:latin typeface="Times New Roman" pitchFamily="18" charset="0"/>
                </a:rPr>
                <a:t>A </a:t>
              </a:r>
              <a:r>
                <a:rPr lang="zh-CN" altLang="en-US"/>
                <a:t>可以对角化，设与其相似的对角阵为</a:t>
              </a:r>
            </a:p>
          </p:txBody>
        </p:sp>
        <p:graphicFrame>
          <p:nvGraphicFramePr>
            <p:cNvPr id="1556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274022"/>
                </p:ext>
              </p:extLst>
            </p:nvPr>
          </p:nvGraphicFramePr>
          <p:xfrm>
            <a:off x="5582" y="1303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17" name="公式" r:id="rId3" imgW="164885" imgH="164885" progId="Equation.3">
                    <p:embed/>
                  </p:oleObj>
                </mc:Choice>
                <mc:Fallback>
                  <p:oleObj name="公式" r:id="rId3" imgW="164885" imgH="164885" progId="Equation.3">
                    <p:embed/>
                    <p:pic>
                      <p:nvPicPr>
                        <p:cNvPr id="0" name="Picture 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2" y="1303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373" y="1595"/>
              <a:ext cx="3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即存在可逆矩阵</a:t>
              </a:r>
              <a:r>
                <a:rPr lang="en-US" altLang="zh-CN" i="1">
                  <a:latin typeface="Times New Roman" pitchFamily="18" charset="0"/>
                </a:rPr>
                <a:t>P</a:t>
              </a:r>
              <a:r>
                <a:rPr lang="zh-CN" altLang="en-US"/>
                <a:t>，使得                 。</a:t>
              </a:r>
            </a:p>
          </p:txBody>
        </p:sp>
        <p:graphicFrame>
          <p:nvGraphicFramePr>
            <p:cNvPr id="1556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085618"/>
                </p:ext>
              </p:extLst>
            </p:nvPr>
          </p:nvGraphicFramePr>
          <p:xfrm>
            <a:off x="3249" y="1653"/>
            <a:ext cx="102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18" name="公式" r:id="rId5" imgW="749300" imgH="190500" progId="Equation.3">
                    <p:embed/>
                  </p:oleObj>
                </mc:Choice>
                <mc:Fallback>
                  <p:oleObj name="公式" r:id="rId5" imgW="749300" imgH="190500" progId="Equation.3">
                    <p:embed/>
                    <p:pic>
                      <p:nvPicPr>
                        <p:cNvPr id="0" name="Picture 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1653"/>
                          <a:ext cx="1025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668" name="Group 20"/>
          <p:cNvGrpSpPr>
            <a:grpSpLocks/>
          </p:cNvGrpSpPr>
          <p:nvPr/>
        </p:nvGrpSpPr>
        <p:grpSpPr bwMode="auto">
          <a:xfrm>
            <a:off x="153988" y="3787776"/>
            <a:ext cx="7834313" cy="1077913"/>
            <a:chOff x="322" y="1961"/>
            <a:chExt cx="4935" cy="679"/>
          </a:xfrm>
        </p:grpSpPr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322" y="1961"/>
              <a:ext cx="4935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    因此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/>
                <a:t>与    等价，则</a:t>
              </a:r>
              <a:r>
                <a:rPr lang="zh-CN" altLang="en-US" dirty="0" smtClean="0"/>
                <a:t>有</a:t>
              </a:r>
              <a:r>
                <a:rPr lang="en-US" altLang="zh-CN" dirty="0" smtClean="0">
                  <a:latin typeface="Times New Roman" pitchFamily="18" charset="0"/>
                </a:rPr>
                <a:t>rank(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)=</a:t>
              </a:r>
              <a:r>
                <a:rPr lang="en-US" altLang="zh-CN" dirty="0" smtClean="0">
                  <a:latin typeface="Times New Roman" pitchFamily="18" charset="0"/>
                </a:rPr>
                <a:t>rank(   </a:t>
              </a:r>
              <a:r>
                <a:rPr lang="en-US" altLang="zh-CN" dirty="0">
                  <a:latin typeface="Times New Roman" pitchFamily="18" charset="0"/>
                </a:rPr>
                <a:t>). </a:t>
              </a:r>
              <a:endParaRPr lang="en-US" altLang="zh-CN" dirty="0" smtClean="0">
                <a:latin typeface="Times New Roman" pitchFamily="18" charset="0"/>
              </a:endParaRPr>
            </a:p>
            <a:p>
              <a:r>
                <a:rPr lang="zh-CN" altLang="en-US" dirty="0" smtClean="0">
                  <a:latin typeface="Times New Roman" pitchFamily="18" charset="0"/>
                </a:rPr>
                <a:t>所以    对角线上</a:t>
              </a:r>
              <a:r>
                <a:rPr lang="zh-CN" altLang="en-US" dirty="0">
                  <a:latin typeface="Times New Roman" pitchFamily="18" charset="0"/>
                </a:rPr>
                <a:t>的非零元个数为</a:t>
              </a:r>
              <a:r>
                <a:rPr lang="en-US" altLang="zh-CN" dirty="0" smtClean="0">
                  <a:latin typeface="Times New Roman" pitchFamily="18" charset="0"/>
                </a:rPr>
                <a:t>rank(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).</a:t>
              </a:r>
            </a:p>
          </p:txBody>
        </p:sp>
        <p:graphicFrame>
          <p:nvGraphicFramePr>
            <p:cNvPr id="15566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505980"/>
                </p:ext>
              </p:extLst>
            </p:nvPr>
          </p:nvGraphicFramePr>
          <p:xfrm>
            <a:off x="1745" y="2053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19" name="公式" r:id="rId7" imgW="164885" imgH="164885" progId="Equation.3">
                    <p:embed/>
                  </p:oleObj>
                </mc:Choice>
                <mc:Fallback>
                  <p:oleObj name="公式" r:id="rId7" imgW="164885" imgH="164885" progId="Equation.3">
                    <p:embed/>
                    <p:pic>
                      <p:nvPicPr>
                        <p:cNvPr id="0" name="Picture 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53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515619"/>
                </p:ext>
              </p:extLst>
            </p:nvPr>
          </p:nvGraphicFramePr>
          <p:xfrm>
            <a:off x="896" y="2340"/>
            <a:ext cx="22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20" name="公式" r:id="rId8" imgW="164885" imgH="164885" progId="Equation.3">
                    <p:embed/>
                  </p:oleObj>
                </mc:Choice>
                <mc:Fallback>
                  <p:oleObj name="公式" r:id="rId8" imgW="164885" imgH="164885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340"/>
                          <a:ext cx="22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4392710"/>
                </p:ext>
              </p:extLst>
            </p:nvPr>
          </p:nvGraphicFramePr>
          <p:xfrm>
            <a:off x="4693" y="2053"/>
            <a:ext cx="22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21" name="公式" r:id="rId10" imgW="164885" imgH="164885" progId="Equation.3">
                    <p:embed/>
                  </p:oleObj>
                </mc:Choice>
                <mc:Fallback>
                  <p:oleObj name="公式" r:id="rId10" imgW="164885" imgH="164885" progId="Equation.3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" y="2053"/>
                          <a:ext cx="22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672" name="Group 24"/>
          <p:cNvGrpSpPr>
            <a:grpSpLocks/>
          </p:cNvGrpSpPr>
          <p:nvPr/>
        </p:nvGrpSpPr>
        <p:grpSpPr bwMode="auto">
          <a:xfrm>
            <a:off x="251520" y="4724402"/>
            <a:ext cx="9091613" cy="1077913"/>
            <a:chOff x="476" y="2639"/>
            <a:chExt cx="5727" cy="679"/>
          </a:xfrm>
        </p:grpSpPr>
        <p:sp>
          <p:nvSpPr>
            <p:cNvPr id="155669" name="Text Box 21"/>
            <p:cNvSpPr txBox="1">
              <a:spLocks noChangeArrowheads="1"/>
            </p:cNvSpPr>
            <p:nvPr/>
          </p:nvSpPr>
          <p:spPr bwMode="auto">
            <a:xfrm>
              <a:off x="476" y="2639"/>
              <a:ext cx="5727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   又因为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/>
                <a:t>与    相似，所以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/>
                <a:t>的特征值与    的特</a:t>
              </a:r>
            </a:p>
            <a:p>
              <a:r>
                <a:rPr lang="zh-CN" altLang="en-US" dirty="0"/>
                <a:t>征值相同，所以</a:t>
              </a:r>
              <a:r>
                <a:rPr lang="en-US" altLang="zh-CN" dirty="0" smtClean="0">
                  <a:latin typeface="Times New Roman" pitchFamily="18" charset="0"/>
                </a:rPr>
                <a:t>rank(</a:t>
              </a:r>
              <a:r>
                <a:rPr lang="en-US" altLang="zh-CN" i="1" dirty="0" smtClean="0">
                  <a:latin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</a:rPr>
                <a:t>)= </a:t>
              </a:r>
              <a:r>
                <a:rPr lang="en-US" altLang="zh-CN" i="1" dirty="0">
                  <a:latin typeface="Times New Roman" pitchFamily="18" charset="0"/>
                </a:rPr>
                <a:t>A </a:t>
              </a:r>
              <a:r>
                <a:rPr lang="zh-CN" altLang="en-US" dirty="0"/>
                <a:t>的非零特征值的个数。</a:t>
              </a:r>
            </a:p>
          </p:txBody>
        </p:sp>
        <p:graphicFrame>
          <p:nvGraphicFramePr>
            <p:cNvPr id="15567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085305"/>
                </p:ext>
              </p:extLst>
            </p:nvPr>
          </p:nvGraphicFramePr>
          <p:xfrm>
            <a:off x="2108" y="2731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22"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2731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609290"/>
                </p:ext>
              </p:extLst>
            </p:nvPr>
          </p:nvGraphicFramePr>
          <p:xfrm>
            <a:off x="5192" y="2731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23" name="公式" r:id="rId13" imgW="164885" imgH="164885" progId="Equation.3">
                    <p:embed/>
                  </p:oleObj>
                </mc:Choice>
                <mc:Fallback>
                  <p:oleObj name="公式" r:id="rId13" imgW="164885" imgH="164885" progId="Equation.3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2731"/>
                          <a:ext cx="22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673" name="Text Box 25"/>
          <p:cNvSpPr txBox="1">
            <a:spLocks noChangeArrowheads="1"/>
          </p:cNvSpPr>
          <p:nvPr/>
        </p:nvSpPr>
        <p:spPr bwMode="auto">
          <a:xfrm>
            <a:off x="7711135" y="5834859"/>
            <a:ext cx="1008062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220072" y="126694"/>
            <a:ext cx="2432473" cy="918617"/>
          </a:xfrm>
          <a:prstGeom prst="wedgeRectCallout">
            <a:avLst>
              <a:gd name="adj1" fmla="val -37851"/>
              <a:gd name="adj2" fmla="val 676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用来判断</a:t>
            </a:r>
            <a:r>
              <a:rPr lang="zh-CN" altLang="en-US" sz="2400" dirty="0" smtClean="0">
                <a:solidFill>
                  <a:srgbClr val="FF0000"/>
                </a:solidFill>
              </a:rPr>
              <a:t>不可相似对角化</a:t>
            </a:r>
            <a:r>
              <a:rPr lang="zh-CN" altLang="en-US" sz="2400" dirty="0" smtClean="0"/>
              <a:t>的情形</a:t>
            </a:r>
            <a:endParaRPr lang="zh-CN" altLang="en-US" sz="2400" dirty="0"/>
          </a:p>
        </p:txBody>
      </p: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0886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/>
      <p:bldP spid="155673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643306" y="2786058"/>
            <a:ext cx="164307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可对角化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860" y="4000504"/>
            <a:ext cx="40153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个线性无关的特征向量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1571612"/>
            <a:ext cx="307183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个不同的特征值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4876" y="1571612"/>
            <a:ext cx="428628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rank(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dirty="0" smtClean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的非零特征值的个数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5075" y="5229200"/>
            <a:ext cx="56624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的每个特征值    的代数重数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几何重数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06489"/>
              </p:ext>
            </p:extLst>
          </p:nvPr>
        </p:nvGraphicFramePr>
        <p:xfrm>
          <a:off x="3806575" y="5214951"/>
          <a:ext cx="33337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5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575" y="5214951"/>
                        <a:ext cx="33337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下箭头 29"/>
          <p:cNvSpPr/>
          <p:nvPr/>
        </p:nvSpPr>
        <p:spPr>
          <a:xfrm rot="13445986">
            <a:off x="5311845" y="2027326"/>
            <a:ext cx="427021" cy="86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左右箭头 30"/>
          <p:cNvSpPr/>
          <p:nvPr/>
        </p:nvSpPr>
        <p:spPr>
          <a:xfrm rot="5400000">
            <a:off x="4179091" y="3464719"/>
            <a:ext cx="71438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左右箭头 31"/>
          <p:cNvSpPr/>
          <p:nvPr/>
        </p:nvSpPr>
        <p:spPr>
          <a:xfrm rot="5400000">
            <a:off x="4179091" y="4693415"/>
            <a:ext cx="71438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下箭头 32"/>
          <p:cNvSpPr/>
          <p:nvPr/>
        </p:nvSpPr>
        <p:spPr>
          <a:xfrm rot="18849077">
            <a:off x="3061728" y="2009443"/>
            <a:ext cx="427021" cy="949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0886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2180"/>
              </p:ext>
            </p:extLst>
          </p:nvPr>
        </p:nvGraphicFramePr>
        <p:xfrm>
          <a:off x="869950" y="5024438"/>
          <a:ext cx="66675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2" name="Equation" r:id="rId3" imgW="2781000" imgH="203040" progId="Equation.DSMT4">
                  <p:embed/>
                </p:oleObj>
              </mc:Choice>
              <mc:Fallback>
                <p:oleObj name="Equation" r:id="rId3" imgW="2781000" imgH="20304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024438"/>
                        <a:ext cx="66675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21473"/>
              </p:ext>
            </p:extLst>
          </p:nvPr>
        </p:nvGraphicFramePr>
        <p:xfrm>
          <a:off x="320614" y="2711363"/>
          <a:ext cx="812958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3" name="Equation" r:id="rId5" imgW="3390900" imgH="939800" progId="Equation.DSMT4">
                  <p:embed/>
                </p:oleObj>
              </mc:Choice>
              <mc:Fallback>
                <p:oleObj name="Equation" r:id="rId5" imgW="3390900" imgH="9398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14" y="2711363"/>
                        <a:ext cx="8129588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46088" y="953566"/>
            <a:ext cx="800411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把</a:t>
            </a:r>
            <a:r>
              <a:rPr lang="zh-CN" altLang="en-US" sz="2800" dirty="0"/>
              <a:t>一个矩阵对角化</a:t>
            </a:r>
            <a:r>
              <a:rPr lang="en-US" altLang="zh-CN" sz="2800" dirty="0">
                <a:latin typeface="Times New Roman" pitchFamily="18" charset="0"/>
              </a:rPr>
              <a:t>,</a:t>
            </a:r>
            <a:r>
              <a:rPr lang="zh-CN" altLang="en-US" sz="2800" dirty="0"/>
              <a:t>不仅可以使矩阵运算简化</a:t>
            </a:r>
            <a:r>
              <a:rPr lang="en-US" altLang="zh-CN" sz="2800" dirty="0">
                <a:latin typeface="Times New Roman" pitchFamily="18" charset="0"/>
              </a:rPr>
              <a:t>,</a:t>
            </a:r>
            <a:r>
              <a:rPr lang="zh-CN" altLang="en-US" sz="2800" dirty="0"/>
              <a:t>而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且在理论和应用上都有意义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zh-CN" altLang="en-US" sz="2800" dirty="0" smtClean="0"/>
              <a:t>主要</a:t>
            </a:r>
            <a:r>
              <a:rPr lang="zh-CN" altLang="en-US" sz="2800" dirty="0"/>
              <a:t>有以下几种应用</a:t>
            </a:r>
            <a:r>
              <a:rPr lang="en-US" altLang="zh-CN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36949" y="2072815"/>
            <a:ext cx="5227140" cy="52322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由特征值特征向量反求矩阵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19689" y="2680165"/>
            <a:ext cx="1008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224182" y="4965613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4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07122"/>
              </p:ext>
            </p:extLst>
          </p:nvPr>
        </p:nvGraphicFramePr>
        <p:xfrm>
          <a:off x="855423" y="5526998"/>
          <a:ext cx="6638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4" name="Equation" r:id="rId7" imgW="2768600" imgH="203200" progId="Equation.DSMT4">
                  <p:embed/>
                </p:oleObj>
              </mc:Choice>
              <mc:Fallback>
                <p:oleObj name="Equation" r:id="rId7" imgW="2768600" imgH="2032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23" y="5526998"/>
                        <a:ext cx="66389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171734"/>
              </p:ext>
            </p:extLst>
          </p:nvPr>
        </p:nvGraphicFramePr>
        <p:xfrm>
          <a:off x="1127752" y="6014361"/>
          <a:ext cx="4537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5" name="Equation" r:id="rId9" imgW="1892300" imgH="203200" progId="Equation.DSMT4">
                  <p:embed/>
                </p:oleObj>
              </mc:Choice>
              <mc:Fallback>
                <p:oleObj name="Equation" r:id="rId9" imgW="1892300" imgH="2032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752" y="6014361"/>
                        <a:ext cx="45370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60844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390" grpId="0" animBg="1"/>
      <p:bldP spid="1443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55757"/>
              </p:ext>
            </p:extLst>
          </p:nvPr>
        </p:nvGraphicFramePr>
        <p:xfrm>
          <a:off x="676982" y="884011"/>
          <a:ext cx="74295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0" name="Equation" r:id="rId3" imgW="3098800" imgH="584200" progId="Equation.DSMT4">
                  <p:embed/>
                </p:oleObj>
              </mc:Choice>
              <mc:Fallback>
                <p:oleObj name="Equation" r:id="rId3" imgW="3098800" imgH="5842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82" y="884011"/>
                        <a:ext cx="742950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49378"/>
              </p:ext>
            </p:extLst>
          </p:nvPr>
        </p:nvGraphicFramePr>
        <p:xfrm>
          <a:off x="649986" y="2278395"/>
          <a:ext cx="4567238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1" name="Equation" r:id="rId5" imgW="1905000" imgH="584200" progId="Equation.DSMT4">
                  <p:embed/>
                </p:oleObj>
              </mc:Choice>
              <mc:Fallback>
                <p:oleObj name="Equation" r:id="rId5" imgW="1905000" imgH="5842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86" y="2278395"/>
                        <a:ext cx="4567238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09396" y="3593938"/>
            <a:ext cx="2965877" cy="5847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求方阵的幂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49876" y="4340631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54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07910"/>
              </p:ext>
            </p:extLst>
          </p:nvPr>
        </p:nvGraphicFramePr>
        <p:xfrm>
          <a:off x="1259632" y="4176817"/>
          <a:ext cx="6089650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2" name="Equation" r:id="rId7" imgW="2540000" imgH="584200" progId="Equation.DSMT4">
                  <p:embed/>
                </p:oleObj>
              </mc:Choice>
              <mc:Fallback>
                <p:oleObj name="Equation" r:id="rId7" imgW="2540000" imgH="58420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76817"/>
                        <a:ext cx="6089650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310356" y="5684060"/>
            <a:ext cx="7332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2168"/>
              </p:ext>
            </p:extLst>
          </p:nvPr>
        </p:nvGraphicFramePr>
        <p:xfrm>
          <a:off x="971600" y="5732767"/>
          <a:ext cx="8099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3" name="Equation" r:id="rId9" imgW="3378200" imgH="203200" progId="Equation.DSMT4">
                  <p:embed/>
                </p:oleObj>
              </mc:Choice>
              <mc:Fallback>
                <p:oleObj name="Equation" r:id="rId9" imgW="3378200" imgH="20320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732767"/>
                        <a:ext cx="8099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828819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0" grpId="0"/>
      <p:bldP spid="1546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65148"/>
              </p:ext>
            </p:extLst>
          </p:nvPr>
        </p:nvGraphicFramePr>
        <p:xfrm>
          <a:off x="870577" y="880268"/>
          <a:ext cx="748982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0" name="Equation" r:id="rId3" imgW="3124200" imgH="584200" progId="Equation.DSMT4">
                  <p:embed/>
                </p:oleObj>
              </mc:Choice>
              <mc:Fallback>
                <p:oleObj name="Equation" r:id="rId3" imgW="3124200" imgH="5842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77" y="880268"/>
                        <a:ext cx="7489825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45836"/>
              </p:ext>
            </p:extLst>
          </p:nvPr>
        </p:nvGraphicFramePr>
        <p:xfrm>
          <a:off x="395288" y="2524125"/>
          <a:ext cx="65754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1" name="Equation" r:id="rId5" imgW="2743200" imgH="368300" progId="Equation.DSMT4">
                  <p:embed/>
                </p:oleObj>
              </mc:Choice>
              <mc:Fallback>
                <p:oleObj name="Equation" r:id="rId5" imgW="2743200" imgH="36830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24125"/>
                        <a:ext cx="657542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52623"/>
              </p:ext>
            </p:extLst>
          </p:nvPr>
        </p:nvGraphicFramePr>
        <p:xfrm>
          <a:off x="323850" y="3455987"/>
          <a:ext cx="831215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2" name="Equation" r:id="rId7" imgW="3467100" imgH="609600" progId="Equation.DSMT4">
                  <p:embed/>
                </p:oleObj>
              </mc:Choice>
              <mc:Fallback>
                <p:oleObj name="Equation" r:id="rId7" imgW="3467100" imgH="6096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55987"/>
                        <a:ext cx="8312150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769890"/>
              </p:ext>
            </p:extLst>
          </p:nvPr>
        </p:nvGraphicFramePr>
        <p:xfrm>
          <a:off x="2687638" y="5041900"/>
          <a:ext cx="47799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3" name="Equation" r:id="rId9" imgW="1993900" imgH="660400" progId="Equation.DSMT4">
                  <p:embed/>
                </p:oleObj>
              </mc:Choice>
              <mc:Fallback>
                <p:oleObj name="Equation" r:id="rId9" imgW="1993900" imgH="6604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041900"/>
                        <a:ext cx="4779962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43792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188112"/>
              </p:ext>
            </p:extLst>
          </p:nvPr>
        </p:nvGraphicFramePr>
        <p:xfrm>
          <a:off x="816011" y="2996972"/>
          <a:ext cx="7400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9" name="Equation" r:id="rId3" imgW="3085920" imgH="406080" progId="Equation.DSMT4">
                  <p:embed/>
                </p:oleObj>
              </mc:Choice>
              <mc:Fallback>
                <p:oleObj name="Equation" r:id="rId3" imgW="3085920" imgH="40608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11" y="2996972"/>
                        <a:ext cx="7400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37843"/>
              </p:ext>
            </p:extLst>
          </p:nvPr>
        </p:nvGraphicFramePr>
        <p:xfrm>
          <a:off x="323528" y="1787525"/>
          <a:ext cx="77962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0" name="Equation" r:id="rId5" imgW="3251200" imgH="457200" progId="Equation.DSMT4">
                  <p:embed/>
                </p:oleObj>
              </mc:Choice>
              <mc:Fallback>
                <p:oleObj name="Equation" r:id="rId5" imgW="3251200" imgH="4572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87525"/>
                        <a:ext cx="7796212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66114" y="919163"/>
            <a:ext cx="2555508" cy="5847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求行列式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75480" y="1750220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75480" y="2920999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816011" y="2924856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</a:rPr>
              <a:t>方法一</a:t>
            </a: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720488"/>
              </p:ext>
            </p:extLst>
          </p:nvPr>
        </p:nvGraphicFramePr>
        <p:xfrm>
          <a:off x="119689" y="4091778"/>
          <a:ext cx="89820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1" name="Equation" r:id="rId7" imgW="3746500" imgH="431800" progId="Equation.DSMT4">
                  <p:embed/>
                </p:oleObj>
              </mc:Choice>
              <mc:Fallback>
                <p:oleObj name="Equation" r:id="rId7" imgW="3746500" imgH="43180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89" y="4091778"/>
                        <a:ext cx="898207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5835"/>
              </p:ext>
            </p:extLst>
          </p:nvPr>
        </p:nvGraphicFramePr>
        <p:xfrm>
          <a:off x="119689" y="5002845"/>
          <a:ext cx="71247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2" name="Equation" r:id="rId9" imgW="2971800" imgH="431800" progId="Equation.DSMT4">
                  <p:embed/>
                </p:oleObj>
              </mc:Choice>
              <mc:Fallback>
                <p:oleObj name="Equation" r:id="rId9" imgW="2971800" imgH="43180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89" y="5002845"/>
                        <a:ext cx="71247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83181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457200" y="1025525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</a:rPr>
              <a:t>方法二</a:t>
            </a:r>
          </a:p>
        </p:txBody>
      </p:sp>
      <p:graphicFrame>
        <p:nvGraphicFramePr>
          <p:cNvPr id="152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702179"/>
              </p:ext>
            </p:extLst>
          </p:nvPr>
        </p:nvGraphicFramePr>
        <p:xfrm>
          <a:off x="611560" y="1084261"/>
          <a:ext cx="73691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9" name="Equation" r:id="rId3" imgW="3073400" imgH="431800" progId="Equation.DSMT4">
                  <p:embed/>
                </p:oleObj>
              </mc:Choice>
              <mc:Fallback>
                <p:oleObj name="Equation" r:id="rId3" imgW="3073400" imgH="4318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84261"/>
                        <a:ext cx="736917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45225"/>
              </p:ext>
            </p:extLst>
          </p:nvPr>
        </p:nvGraphicFramePr>
        <p:xfrm>
          <a:off x="2195736" y="2120899"/>
          <a:ext cx="37147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0" name="Equation" r:id="rId5" imgW="1549400" imgH="736600" progId="Equation.DSMT4">
                  <p:embed/>
                </p:oleObj>
              </mc:Choice>
              <mc:Fallback>
                <p:oleObj name="Equation" r:id="rId5" imgW="1549400" imgH="7366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120899"/>
                        <a:ext cx="371475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50602"/>
              </p:ext>
            </p:extLst>
          </p:nvPr>
        </p:nvGraphicFramePr>
        <p:xfrm>
          <a:off x="457200" y="3733800"/>
          <a:ext cx="834390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1" name="Equation" r:id="rId7" imgW="3479800" imgH="1168400" progId="Equation.DSMT4">
                  <p:embed/>
                </p:oleObj>
              </mc:Choice>
              <mc:Fallback>
                <p:oleObj name="Equation" r:id="rId7" imgW="3479800" imgH="11684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43900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67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63500" y="914400"/>
            <a:ext cx="896461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b="1" dirty="0" smtClean="0">
                <a:latin typeface="Times New Roman" pitchFamily="18" charset="0"/>
              </a:rPr>
              <a:t>   </a:t>
            </a:r>
            <a:r>
              <a:rPr kumimoji="1" lang="zh-CN" altLang="en-US" b="1" dirty="0">
                <a:latin typeface="Times New Roman" pitchFamily="18" charset="0"/>
              </a:rPr>
              <a:t>设线性空间</a:t>
            </a:r>
            <a:r>
              <a:rPr kumimoji="1" lang="en-US" altLang="zh-CN" b="1" i="1" dirty="0">
                <a:latin typeface="Times New Roman" pitchFamily="18" charset="0"/>
              </a:rPr>
              <a:t>V</a:t>
            </a:r>
            <a:r>
              <a:rPr kumimoji="1" lang="zh-CN" altLang="en-US" b="1" dirty="0">
                <a:latin typeface="Times New Roman" pitchFamily="18" charset="0"/>
              </a:rPr>
              <a:t>的</a:t>
            </a:r>
            <a:r>
              <a:rPr kumimoji="1" lang="zh-CN" altLang="en-US" b="1" dirty="0" smtClean="0">
                <a:latin typeface="Times New Roman" pitchFamily="18" charset="0"/>
              </a:rPr>
              <a:t>线性变换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smtClean="0">
                <a:latin typeface="Times New Roman" pitchFamily="18" charset="0"/>
              </a:rPr>
              <a:t>   </a:t>
            </a:r>
            <a:r>
              <a:rPr kumimoji="1" lang="zh-CN" altLang="en-US" b="1" dirty="0" smtClean="0">
                <a:latin typeface="Times New Roman" pitchFamily="18" charset="0"/>
              </a:rPr>
              <a:t>在</a:t>
            </a:r>
            <a:r>
              <a:rPr kumimoji="1" lang="zh-CN" altLang="en-US" b="1" dirty="0">
                <a:latin typeface="Times New Roman" pitchFamily="18" charset="0"/>
              </a:rPr>
              <a:t>两组</a:t>
            </a:r>
            <a:r>
              <a:rPr kumimoji="1" lang="zh-CN" altLang="en-US" b="1" dirty="0" smtClean="0">
                <a:latin typeface="Times New Roman" pitchFamily="18" charset="0"/>
              </a:rPr>
              <a:t>基                                                                                             </a:t>
            </a:r>
            <a:r>
              <a:rPr kumimoji="1" lang="en-US" altLang="zh-CN" b="1" dirty="0">
                <a:latin typeface="Times New Roman" pitchFamily="18" charset="0"/>
              </a:rPr>
              <a:t>(Ⅰ</a:t>
            </a:r>
            <a:r>
              <a:rPr kumimoji="1" lang="en-US" altLang="zh-CN" b="1" dirty="0" smtClean="0">
                <a:latin typeface="Times New Roman" pitchFamily="18" charset="0"/>
              </a:rPr>
              <a:t>)                                                                                             </a:t>
            </a:r>
            <a:r>
              <a:rPr kumimoji="1" lang="en-US" altLang="zh-CN" b="1" dirty="0">
                <a:latin typeface="Times New Roman" pitchFamily="18" charset="0"/>
              </a:rPr>
              <a:t>(Ⅱ)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</a:rPr>
              <a:t>下的矩阵分别为</a:t>
            </a:r>
            <a:r>
              <a:rPr kumimoji="1" lang="en-US" altLang="zh-CN" b="1" i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Times New Roman" pitchFamily="18" charset="0"/>
              </a:rPr>
              <a:t>、</a:t>
            </a:r>
            <a:r>
              <a:rPr kumimoji="1" lang="en-US" altLang="zh-CN" b="1" i="1" dirty="0">
                <a:latin typeface="Times New Roman" pitchFamily="18" charset="0"/>
              </a:rPr>
              <a:t>B</a:t>
            </a:r>
            <a:r>
              <a:rPr kumimoji="1" lang="zh-CN" altLang="en-US" b="1" dirty="0">
                <a:latin typeface="Times New Roman" pitchFamily="18" charset="0"/>
              </a:rPr>
              <a:t>，且从基</a:t>
            </a:r>
            <a:r>
              <a:rPr kumimoji="1" lang="en-US" altLang="zh-CN" b="1" dirty="0">
                <a:latin typeface="Times New Roman" pitchFamily="18" charset="0"/>
              </a:rPr>
              <a:t>(Ⅰ) </a:t>
            </a:r>
            <a:r>
              <a:rPr kumimoji="1" lang="zh-CN" altLang="en-US" b="1" dirty="0">
                <a:latin typeface="Times New Roman" pitchFamily="18" charset="0"/>
              </a:rPr>
              <a:t>到基</a:t>
            </a:r>
            <a:r>
              <a:rPr kumimoji="1" lang="en-US" altLang="zh-CN" b="1" dirty="0">
                <a:latin typeface="Times New Roman" pitchFamily="18" charset="0"/>
              </a:rPr>
              <a:t>(Ⅱ)</a:t>
            </a:r>
            <a:r>
              <a:rPr kumimoji="1" lang="zh-CN" altLang="en-US" b="1" dirty="0">
                <a:latin typeface="Times New Roman" pitchFamily="18" charset="0"/>
              </a:rPr>
              <a:t>的过渡矩阵</a:t>
            </a:r>
            <a:r>
              <a:rPr kumimoji="1" lang="zh-CN" altLang="en-US" b="1" dirty="0" smtClean="0">
                <a:latin typeface="Times New Roman" pitchFamily="18" charset="0"/>
              </a:rPr>
              <a:t>是</a:t>
            </a:r>
            <a:r>
              <a:rPr kumimoji="1" lang="en-US" altLang="zh-CN" b="1" i="1" dirty="0" smtClean="0">
                <a:latin typeface="Times New Roman" pitchFamily="18" charset="0"/>
              </a:rPr>
              <a:t>P</a:t>
            </a:r>
            <a:r>
              <a:rPr kumimoji="1" lang="zh-CN" altLang="en-US" b="1" dirty="0" smtClean="0">
                <a:latin typeface="Times New Roman" pitchFamily="18" charset="0"/>
              </a:rPr>
              <a:t>，</a:t>
            </a:r>
            <a:r>
              <a:rPr kumimoji="1" lang="zh-CN" altLang="en-US" b="1" dirty="0">
                <a:latin typeface="Times New Roman" pitchFamily="18" charset="0"/>
              </a:rPr>
              <a:t>则</a:t>
            </a:r>
          </a:p>
          <a:p>
            <a:pPr>
              <a:spcBef>
                <a:spcPct val="50000"/>
              </a:spcBef>
            </a:pPr>
            <a:endParaRPr kumimoji="1" lang="zh-CN" altLang="en-US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133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56548518"/>
              </p:ext>
            </p:extLst>
          </p:nvPr>
        </p:nvGraphicFramePr>
        <p:xfrm>
          <a:off x="1143000" y="1484784"/>
          <a:ext cx="1860494" cy="469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1" name="Equation" r:id="rId3" imgW="1714500" imgH="431800" progId="Equation.DSMT4">
                  <p:embed/>
                </p:oleObj>
              </mc:Choice>
              <mc:Fallback>
                <p:oleObj name="Equation" r:id="rId3" imgW="1714500" imgH="431800" progId="Equation.DSMT4">
                  <p:embed/>
                  <p:pic>
                    <p:nvPicPr>
                      <p:cNvPr id="0" name="Picture 2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84784"/>
                        <a:ext cx="1860494" cy="469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44775619"/>
              </p:ext>
            </p:extLst>
          </p:nvPr>
        </p:nvGraphicFramePr>
        <p:xfrm>
          <a:off x="1134899" y="1949017"/>
          <a:ext cx="1915778" cy="4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2" name="Equation" r:id="rId5" imgW="1688367" imgH="431613" progId="Equation.DSMT4">
                  <p:embed/>
                </p:oleObj>
              </mc:Choice>
              <mc:Fallback>
                <p:oleObj name="Equation" r:id="rId5" imgW="1688367" imgH="431613" progId="Equation.DSMT4">
                  <p:embed/>
                  <p:pic>
                    <p:nvPicPr>
                      <p:cNvPr id="0" name="Picture 2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899" y="1949017"/>
                        <a:ext cx="1915778" cy="4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7337830"/>
              </p:ext>
            </p:extLst>
          </p:nvPr>
        </p:nvGraphicFramePr>
        <p:xfrm>
          <a:off x="3016250" y="3200400"/>
          <a:ext cx="1708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3" name="Equation" r:id="rId7" imgW="1765300" imgH="393700" progId="Equation.DSMT4">
                  <p:embed/>
                </p:oleObj>
              </mc:Choice>
              <mc:Fallback>
                <p:oleObj name="Equation" r:id="rId7" imgW="1765300" imgH="393700" progId="Equation.DSMT4">
                  <p:embed/>
                  <p:pic>
                    <p:nvPicPr>
                      <p:cNvPr id="0" name="Picture 2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200400"/>
                        <a:ext cx="17081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4"/>
            <a:ext cx="4393406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一、问题的引出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7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67839632"/>
              </p:ext>
            </p:extLst>
          </p:nvPr>
        </p:nvGraphicFramePr>
        <p:xfrm>
          <a:off x="5652120" y="1124744"/>
          <a:ext cx="304824" cy="24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4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24744"/>
                        <a:ext cx="304824" cy="24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52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20613" y="1124744"/>
            <a:ext cx="24495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kumimoji="1" lang="zh-CN" altLang="en-US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188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82422"/>
              </p:ext>
            </p:extLst>
          </p:nvPr>
        </p:nvGraphicFramePr>
        <p:xfrm>
          <a:off x="1321328" y="1192091"/>
          <a:ext cx="652303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" name="Equation" r:id="rId3" imgW="2743200" imgH="431640" progId="Equation.DSMT4">
                  <p:embed/>
                </p:oleObj>
              </mc:Choice>
              <mc:Fallback>
                <p:oleObj name="Equation" r:id="rId3" imgW="2743200" imgH="431640" progId="Equation.DSMT4">
                  <p:embed/>
                  <p:pic>
                    <p:nvPicPr>
                      <p:cNvPr id="0" name="Picture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328" y="1192091"/>
                        <a:ext cx="6523037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584117"/>
              </p:ext>
            </p:extLst>
          </p:nvPr>
        </p:nvGraphicFramePr>
        <p:xfrm>
          <a:off x="1287413" y="2232359"/>
          <a:ext cx="70056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" name="Equation" r:id="rId5" imgW="2946400" imgH="241300" progId="Equation.DSMT4">
                  <p:embed/>
                </p:oleObj>
              </mc:Choice>
              <mc:Fallback>
                <p:oleObj name="Equation" r:id="rId5" imgW="2946400" imgH="241300" progId="Equation.DSMT4">
                  <p:embed/>
                  <p:pic>
                    <p:nvPicPr>
                      <p:cNvPr id="0" name="Picture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13" y="2232359"/>
                        <a:ext cx="700563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48040"/>
              </p:ext>
            </p:extLst>
          </p:nvPr>
        </p:nvGraphicFramePr>
        <p:xfrm>
          <a:off x="1297242" y="2869371"/>
          <a:ext cx="6734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" name="Equation" r:id="rId7" imgW="2832100" imgH="203200" progId="Equation.DSMT4">
                  <p:embed/>
                </p:oleObj>
              </mc:Choice>
              <mc:Fallback>
                <p:oleObj name="Equation" r:id="rId7" imgW="2832100" imgH="203200" progId="Equation.DSMT4">
                  <p:embed/>
                  <p:pic>
                    <p:nvPicPr>
                      <p:cNvPr id="0" name="Picture 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242" y="2869371"/>
                        <a:ext cx="67341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19845"/>
              </p:ext>
            </p:extLst>
          </p:nvPr>
        </p:nvGraphicFramePr>
        <p:xfrm>
          <a:off x="1346200" y="3775782"/>
          <a:ext cx="60102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4" name="Equation" r:id="rId9" imgW="2527300" imgH="711200" progId="Equation.DSMT4">
                  <p:embed/>
                </p:oleObj>
              </mc:Choice>
              <mc:Fallback>
                <p:oleObj name="Equation" r:id="rId9" imgW="2527300" imgH="711200" progId="Equation.DSMT4">
                  <p:embed/>
                  <p:pic>
                    <p:nvPicPr>
                      <p:cNvPr id="0" name="Picture 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775782"/>
                        <a:ext cx="601027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395536" y="3740943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1346200" y="5762625"/>
          <a:ext cx="1208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5" name="Equation" r:id="rId11" imgW="507780" imgH="165028" progId="Equation.DSMT4">
                  <p:embed/>
                </p:oleObj>
              </mc:Choice>
              <mc:Fallback>
                <p:oleObj name="Equation" r:id="rId11" imgW="507780" imgH="165028" progId="Equation.DSMT4">
                  <p:embed/>
                  <p:pic>
                    <p:nvPicPr>
                      <p:cNvPr id="0" name="Picture 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762625"/>
                        <a:ext cx="12080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二、相似矩阵的定义与性质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38061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/>
      <p:bldP spid="1188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29278" y="968593"/>
            <a:ext cx="3090594" cy="5847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相似矩阵的性质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40542"/>
              </p:ext>
            </p:extLst>
          </p:nvPr>
        </p:nvGraphicFramePr>
        <p:xfrm>
          <a:off x="552058" y="1505189"/>
          <a:ext cx="3081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4" name="Equation" r:id="rId3" imgW="1294838" imgH="266584" progId="Equation.DSMT4">
                  <p:embed/>
                </p:oleObj>
              </mc:Choice>
              <mc:Fallback>
                <p:oleObj name="Equation" r:id="rId3" imgW="1294838" imgH="266584" progId="Equation.DSMT4">
                  <p:embed/>
                  <p:pic>
                    <p:nvPicPr>
                      <p:cNvPr id="0" name="Picture 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58" y="1505189"/>
                        <a:ext cx="30813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45618"/>
              </p:ext>
            </p:extLst>
          </p:nvPr>
        </p:nvGraphicFramePr>
        <p:xfrm>
          <a:off x="530225" y="2089725"/>
          <a:ext cx="44402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5" name="Equation" r:id="rId5" imgW="1866900" imgH="241300" progId="Equation.DSMT4">
                  <p:embed/>
                </p:oleObj>
              </mc:Choice>
              <mc:Fallback>
                <p:oleObj name="Equation" r:id="rId5" imgW="1866900" imgH="241300" progId="Equation.DSMT4">
                  <p:embed/>
                  <p:pic>
                    <p:nvPicPr>
                      <p:cNvPr id="0" name="Picture 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089725"/>
                        <a:ext cx="44402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177544"/>
              </p:ext>
            </p:extLst>
          </p:nvPr>
        </p:nvGraphicFramePr>
        <p:xfrm>
          <a:off x="530225" y="2667120"/>
          <a:ext cx="55578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6" name="Equation" r:id="rId7" imgW="2336800" imgH="241300" progId="Equation.DSMT4">
                  <p:embed/>
                </p:oleObj>
              </mc:Choice>
              <mc:Fallback>
                <p:oleObj name="Equation" r:id="rId7" imgW="2336800" imgH="241300" progId="Equation.DSMT4">
                  <p:embed/>
                  <p:pic>
                    <p:nvPicPr>
                      <p:cNvPr id="0" name="Picture 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667120"/>
                        <a:ext cx="55578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40765"/>
              </p:ext>
            </p:extLst>
          </p:nvPr>
        </p:nvGraphicFramePr>
        <p:xfrm>
          <a:off x="6670675" y="1622425"/>
          <a:ext cx="19637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7" name="Equation" r:id="rId9" imgW="825500" imgH="584200" progId="Equation.DSMT4">
                  <p:embed/>
                </p:oleObj>
              </mc:Choice>
              <mc:Fallback>
                <p:oleObj name="Equation" r:id="rId9" imgW="825500" imgH="584200" progId="Equation.DSMT4">
                  <p:embed/>
                  <p:pic>
                    <p:nvPicPr>
                      <p:cNvPr id="0" name="Picture 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1622425"/>
                        <a:ext cx="1963737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53966"/>
              </p:ext>
            </p:extLst>
          </p:nvPr>
        </p:nvGraphicFramePr>
        <p:xfrm>
          <a:off x="530225" y="3200400"/>
          <a:ext cx="72183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8" name="Equation" r:id="rId11" imgW="3035300" imgH="457200" progId="Equation.DSMT4">
                  <p:embed/>
                </p:oleObj>
              </mc:Choice>
              <mc:Fallback>
                <p:oleObj name="Equation" r:id="rId11" imgW="3035300" imgH="457200" progId="Equation.DSMT4">
                  <p:embed/>
                  <p:pic>
                    <p:nvPicPr>
                      <p:cNvPr id="0" name="Picture 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200400"/>
                        <a:ext cx="721836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35661"/>
              </p:ext>
            </p:extLst>
          </p:nvPr>
        </p:nvGraphicFramePr>
        <p:xfrm>
          <a:off x="1270000" y="4092575"/>
          <a:ext cx="66738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9" name="Equation" r:id="rId13" imgW="2806700" imgH="457200" progId="Equation.DSMT4">
                  <p:embed/>
                </p:oleObj>
              </mc:Choice>
              <mc:Fallback>
                <p:oleObj name="Equation" r:id="rId13" imgW="2806700" imgH="457200" progId="Equation.DSMT4">
                  <p:embed/>
                  <p:pic>
                    <p:nvPicPr>
                      <p:cNvPr id="0" name="Picture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92575"/>
                        <a:ext cx="66738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530225" y="411162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269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012303"/>
              </p:ext>
            </p:extLst>
          </p:nvPr>
        </p:nvGraphicFramePr>
        <p:xfrm>
          <a:off x="530225" y="5057775"/>
          <a:ext cx="7340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80" name="Equation" r:id="rId15" imgW="3086100" imgH="254000" progId="Equation.DSMT4">
                  <p:embed/>
                </p:oleObj>
              </mc:Choice>
              <mc:Fallback>
                <p:oleObj name="Equation" r:id="rId15" imgW="3086100" imgH="254000" progId="Equation.DSMT4">
                  <p:embed/>
                  <p:pic>
                    <p:nvPicPr>
                      <p:cNvPr id="0" name="Picture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5057775"/>
                        <a:ext cx="7340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549275" y="567690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269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6271"/>
              </p:ext>
            </p:extLst>
          </p:nvPr>
        </p:nvGraphicFramePr>
        <p:xfrm>
          <a:off x="1371600" y="5676900"/>
          <a:ext cx="66135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81" name="Equation" r:id="rId17" imgW="2781300" imgH="254000" progId="Equation.DSMT4">
                  <p:embed/>
                </p:oleObj>
              </mc:Choice>
              <mc:Fallback>
                <p:oleObj name="Equation" r:id="rId17" imgW="2781300" imgH="254000" progId="Equation.DSMT4">
                  <p:embed/>
                  <p:pic>
                    <p:nvPicPr>
                      <p:cNvPr id="0" name="Picture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76900"/>
                        <a:ext cx="6613525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二、相似矩阵的定义与性质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869509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496538" y="327990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89387"/>
              </p:ext>
            </p:extLst>
          </p:nvPr>
        </p:nvGraphicFramePr>
        <p:xfrm>
          <a:off x="481012" y="1247774"/>
          <a:ext cx="5405438" cy="17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4" name="Equation" r:id="rId3" imgW="2273300" imgH="723900" progId="Equation.DSMT4">
                  <p:embed/>
                </p:oleObj>
              </mc:Choice>
              <mc:Fallback>
                <p:oleObj name="Equation" r:id="rId3" imgW="2273300" imgH="7239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" y="1247774"/>
                        <a:ext cx="5405438" cy="1768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99366"/>
              </p:ext>
            </p:extLst>
          </p:nvPr>
        </p:nvGraphicFramePr>
        <p:xfrm>
          <a:off x="647700" y="4128335"/>
          <a:ext cx="8153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5" name="Equation" r:id="rId5" imgW="3429000" imgH="419100" progId="Equation.DSMT4">
                  <p:embed/>
                </p:oleObj>
              </mc:Choice>
              <mc:Fallback>
                <p:oleObj name="Equation" r:id="rId5" imgW="3429000" imgH="4191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28335"/>
                        <a:ext cx="81534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二、相似矩阵的定义与性质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812360" y="530120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5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96952"/>
              </p:ext>
            </p:extLst>
          </p:nvPr>
        </p:nvGraphicFramePr>
        <p:xfrm>
          <a:off x="395412" y="1124744"/>
          <a:ext cx="71262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8" name="Equation" r:id="rId3" imgW="2997200" imgH="482600" progId="Equation.DSMT4">
                  <p:embed/>
                </p:oleObj>
              </mc:Choice>
              <mc:Fallback>
                <p:oleObj name="Equation" r:id="rId3" imgW="2997200" imgH="4826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12" y="1124744"/>
                        <a:ext cx="7126287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395412" y="249406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840836"/>
              </p:ext>
            </p:extLst>
          </p:nvPr>
        </p:nvGraphicFramePr>
        <p:xfrm>
          <a:off x="1201862" y="2479774"/>
          <a:ext cx="58578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9" name="Equation" r:id="rId5" imgW="2462731" imgH="266584" progId="Equation.DSMT4">
                  <p:embed/>
                </p:oleObj>
              </mc:Choice>
              <mc:Fallback>
                <p:oleObj name="Equation" r:id="rId5" imgW="2462731" imgH="266584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862" y="2479774"/>
                        <a:ext cx="58578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76289"/>
              </p:ext>
            </p:extLst>
          </p:nvPr>
        </p:nvGraphicFramePr>
        <p:xfrm>
          <a:off x="179512" y="3027462"/>
          <a:ext cx="8878887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0" name="Equation" r:id="rId7" imgW="3733800" imgH="990600" progId="Equation.DSMT4">
                  <p:embed/>
                </p:oleObj>
              </mc:Choice>
              <mc:Fallback>
                <p:oleObj name="Equation" r:id="rId7" imgW="3733800" imgH="9906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27462"/>
                        <a:ext cx="8878887" cy="241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二、相似矩阵的定义与性质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84368" y="530120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510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94481"/>
              </p:ext>
            </p:extLst>
          </p:nvPr>
        </p:nvGraphicFramePr>
        <p:xfrm>
          <a:off x="323528" y="4168351"/>
          <a:ext cx="86042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Equation" r:id="rId3" imgW="3619500" imgH="774700" progId="Equation.DSMT4">
                  <p:embed/>
                </p:oleObj>
              </mc:Choice>
              <mc:Fallback>
                <p:oleObj name="Equation" r:id="rId3" imgW="36195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168351"/>
                        <a:ext cx="8604250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67544" y="292816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932365"/>
              </p:ext>
            </p:extLst>
          </p:nvPr>
        </p:nvGraphicFramePr>
        <p:xfrm>
          <a:off x="493713" y="935038"/>
          <a:ext cx="7427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Equation" r:id="rId5" imgW="3124080" imgH="850680" progId="Equation.DSMT4">
                  <p:embed/>
                </p:oleObj>
              </mc:Choice>
              <mc:Fallback>
                <p:oleObj name="Equation" r:id="rId5" imgW="3124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935038"/>
                        <a:ext cx="7427912" cy="20780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>
            <p:extLst/>
          </p:nvPr>
        </p:nvGraphicFramePr>
        <p:xfrm>
          <a:off x="1259632" y="2928165"/>
          <a:ext cx="73977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Equation" r:id="rId7" imgW="3111500" imgH="457200" progId="Equation.DSMT4">
                  <p:embed/>
                </p:oleObj>
              </mc:Choice>
              <mc:Fallback>
                <p:oleObj name="Equation" r:id="rId7" imgW="3111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28165"/>
                        <a:ext cx="739775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67544" y="428438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二、相似矩阵的定义与性质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048360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66206" y="1516772"/>
            <a:ext cx="1944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004660"/>
              </p:ext>
            </p:extLst>
          </p:nvPr>
        </p:nvGraphicFramePr>
        <p:xfrm>
          <a:off x="1355921" y="991294"/>
          <a:ext cx="751998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9" name="Equation" r:id="rId3" imgW="3162300" imgH="889000" progId="Equation.DSMT4">
                  <p:embed/>
                </p:oleObj>
              </mc:Choice>
              <mc:Fallback>
                <p:oleObj name="Equation" r:id="rId3" imgW="3162300" imgH="889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921" y="991294"/>
                        <a:ext cx="7519988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1138550" y="4437112"/>
            <a:ext cx="7461237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0" i="1" dirty="0" smtClean="0">
                <a:latin typeface="Times New Roman" pitchFamily="18" charset="0"/>
              </a:rPr>
              <a:t>n</a:t>
            </a:r>
            <a:r>
              <a:rPr kumimoji="1" lang="en-US" altLang="zh-CN" b="0" i="1" dirty="0" smtClean="0"/>
              <a:t> </a:t>
            </a:r>
            <a:r>
              <a:rPr kumimoji="1" lang="zh-CN" altLang="en-US" dirty="0"/>
              <a:t>阶方阵</a:t>
            </a:r>
            <a:r>
              <a:rPr kumimoji="1" lang="zh-CN" altLang="en-US" i="1" dirty="0">
                <a:latin typeface="Times New Roman" pitchFamily="18" charset="0"/>
              </a:rPr>
              <a:t> </a:t>
            </a:r>
            <a:r>
              <a:rPr kumimoji="1" lang="en-US" altLang="zh-CN" i="1" dirty="0">
                <a:latin typeface="Times New Roman" pitchFamily="18" charset="0"/>
              </a:rPr>
              <a:t>A </a:t>
            </a:r>
            <a:r>
              <a:rPr kumimoji="1" lang="zh-CN" altLang="en-US" dirty="0"/>
              <a:t>与对角阵</a:t>
            </a:r>
            <a:r>
              <a:rPr kumimoji="1" lang="zh-CN" altLang="en-US" dirty="0" smtClean="0"/>
              <a:t>相似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latin typeface="Times New Roman" pitchFamily="18" charset="0"/>
                <a:sym typeface="Euclid Symbol" pitchFamily="18" charset="2"/>
              </a:rPr>
              <a:t>           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i="1" dirty="0"/>
              <a:t> </a:t>
            </a:r>
            <a:r>
              <a:rPr kumimoji="1" lang="zh-CN" altLang="en-US" dirty="0"/>
              <a:t>有</a:t>
            </a:r>
            <a:r>
              <a:rPr kumimoji="1" lang="zh-CN" altLang="en-US" i="1" dirty="0">
                <a:latin typeface="Times New Roman" pitchFamily="18" charset="0"/>
              </a:rPr>
              <a:t> </a:t>
            </a:r>
            <a:r>
              <a:rPr kumimoji="1" lang="en-US" altLang="zh-CN" b="0" i="1" dirty="0">
                <a:latin typeface="Times New Roman" pitchFamily="18" charset="0"/>
              </a:rPr>
              <a:t>n 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线性无关</a:t>
            </a:r>
            <a:r>
              <a:rPr kumimoji="1" lang="zh-CN" altLang="en-US" dirty="0"/>
              <a:t>的特征向量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44958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、相似对角化条件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55921" y="3478532"/>
            <a:ext cx="6586146" cy="58977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问题：方阵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可对角化的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9703" y="4489616"/>
            <a:ext cx="1944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定理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35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8" grpId="0"/>
      <p:bldP spid="122892" grpId="0"/>
      <p:bldP spid="8" grpId="0" animBg="1" autoUpdateAnimBg="0"/>
      <p:bldP spid="10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1064359</TotalTime>
  <Words>622</Words>
  <Application>Microsoft Office PowerPoint</Application>
  <PresentationFormat>全屏显示(4:3)</PresentationFormat>
  <Paragraphs>111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Cambria Math</vt:lpstr>
      <vt:lpstr>Euclid Symbol</vt:lpstr>
      <vt:lpstr>Garamond</vt:lpstr>
      <vt:lpstr>Times New Roman</vt:lpstr>
      <vt:lpstr>自定义设计方案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901</cp:revision>
  <cp:lastPrinted>1601-01-01T00:00:00Z</cp:lastPrinted>
  <dcterms:created xsi:type="dcterms:W3CDTF">1601-01-01T00:00:00Z</dcterms:created>
  <dcterms:modified xsi:type="dcterms:W3CDTF">2016-06-02T13:22:59Z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