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7"/>
  </p:notesMasterIdLst>
  <p:sldIdLst>
    <p:sldId id="922" r:id="rId2"/>
    <p:sldId id="1003" r:id="rId3"/>
    <p:sldId id="998" r:id="rId4"/>
    <p:sldId id="999" r:id="rId5"/>
    <p:sldId id="1000" r:id="rId6"/>
    <p:sldId id="975" r:id="rId7"/>
    <p:sldId id="976" r:id="rId8"/>
    <p:sldId id="977" r:id="rId9"/>
    <p:sldId id="978" r:id="rId10"/>
    <p:sldId id="979" r:id="rId11"/>
    <p:sldId id="985" r:id="rId12"/>
    <p:sldId id="986" r:id="rId13"/>
    <p:sldId id="988" r:id="rId14"/>
    <p:sldId id="989" r:id="rId15"/>
    <p:sldId id="1006" r:id="rId16"/>
    <p:sldId id="990" r:id="rId17"/>
    <p:sldId id="991" r:id="rId18"/>
    <p:sldId id="992" r:id="rId19"/>
    <p:sldId id="1007" r:id="rId20"/>
    <p:sldId id="993" r:id="rId21"/>
    <p:sldId id="994" r:id="rId22"/>
    <p:sldId id="995" r:id="rId23"/>
    <p:sldId id="996" r:id="rId24"/>
    <p:sldId id="1013" r:id="rId25"/>
    <p:sldId id="101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8" autoAdjust="0"/>
    <p:restoredTop sz="94660"/>
  </p:normalViewPr>
  <p:slideViewPr>
    <p:cSldViewPr>
      <p:cViewPr varScale="1">
        <p:scale>
          <a:sx n="70" d="100"/>
          <a:sy n="70" d="100"/>
        </p:scale>
        <p:origin x="59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8.wmf"/><Relationship Id="rId16" Type="http://schemas.openxmlformats.org/officeDocument/2006/relationships/image" Target="../media/image31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28.bin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2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33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31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9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30.bin"/><Relationship Id="rId35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859092" y="2808234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411760" y="2777235"/>
            <a:ext cx="5099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实对称阵的特征值和特征向量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1863185" y="2023402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389271" y="1982625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对称变换与对称矩阵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1859093" y="3619139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11760" y="3565630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实对称阵的正交相似性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第三节实对称阵的相似对角化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62918"/>
              </p:ext>
            </p:extLst>
          </p:nvPr>
        </p:nvGraphicFramePr>
        <p:xfrm>
          <a:off x="603407" y="900090"/>
          <a:ext cx="4328634" cy="138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6" name="Equation" r:id="rId3" imgW="1892300" imgH="584200" progId="Equation.DSMT4">
                  <p:embed/>
                </p:oleObj>
              </mc:Choice>
              <mc:Fallback>
                <p:oleObj name="Equation" r:id="rId3" imgW="1892300" imgH="5842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7" y="900090"/>
                        <a:ext cx="4328634" cy="1387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152214"/>
              </p:ext>
            </p:extLst>
          </p:nvPr>
        </p:nvGraphicFramePr>
        <p:xfrm>
          <a:off x="638055" y="2308983"/>
          <a:ext cx="5662138" cy="179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7" name="Equation" r:id="rId5" imgW="2501900" imgH="762000" progId="Equation.DSMT4">
                  <p:embed/>
                </p:oleObj>
              </mc:Choice>
              <mc:Fallback>
                <p:oleObj name="Equation" r:id="rId5" imgW="2501900" imgH="7620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55" y="2308983"/>
                        <a:ext cx="5662138" cy="1790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56117"/>
              </p:ext>
            </p:extLst>
          </p:nvPr>
        </p:nvGraphicFramePr>
        <p:xfrm>
          <a:off x="638055" y="5130636"/>
          <a:ext cx="5544616" cy="127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8" name="Equation" r:id="rId7" imgW="2438400" imgH="558800" progId="Equation.DSMT4">
                  <p:embed/>
                </p:oleObj>
              </mc:Choice>
              <mc:Fallback>
                <p:oleObj name="Equation" r:id="rId7" imgW="24384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55" y="5130636"/>
                        <a:ext cx="5544616" cy="1279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153017"/>
              </p:ext>
            </p:extLst>
          </p:nvPr>
        </p:nvGraphicFramePr>
        <p:xfrm>
          <a:off x="603406" y="3958221"/>
          <a:ext cx="7496986" cy="128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9" name="Equation" r:id="rId9" imgW="3378200" imgH="558800" progId="Equation.DSMT4">
                  <p:embed/>
                </p:oleObj>
              </mc:Choice>
              <mc:Fallback>
                <p:oleObj name="Equation" r:id="rId9" imgW="33782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6" y="3958221"/>
                        <a:ext cx="7496986" cy="1287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50283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二、实对称阵的特征值和特征向量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542703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38152"/>
              </p:ext>
            </p:extLst>
          </p:nvPr>
        </p:nvGraphicFramePr>
        <p:xfrm>
          <a:off x="364898" y="948098"/>
          <a:ext cx="80137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4" name="Equation" r:id="rId3" imgW="3403440" imgH="888840" progId="Equation.DSMT4">
                  <p:embed/>
                </p:oleObj>
              </mc:Choice>
              <mc:Fallback>
                <p:oleObj name="Equation" r:id="rId3" imgW="3403440" imgH="88884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98" y="948098"/>
                        <a:ext cx="8013700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80337" y="902279"/>
            <a:ext cx="11233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80337" y="3128889"/>
            <a:ext cx="4932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zh-CN" altLang="en-US" sz="28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latin typeface="宋体" charset="-122"/>
              </a:rPr>
              <a:t>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宋体" charset="-122"/>
              </a:rPr>
              <a:t>的阶数用数学归纳法</a:t>
            </a:r>
          </a:p>
        </p:txBody>
      </p:sp>
      <p:graphicFrame>
        <p:nvGraphicFramePr>
          <p:cNvPr id="121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58363"/>
              </p:ext>
            </p:extLst>
          </p:nvPr>
        </p:nvGraphicFramePr>
        <p:xfrm>
          <a:off x="683568" y="3630972"/>
          <a:ext cx="65198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5" name="Equation" r:id="rId5" imgW="2768400" imgH="457200" progId="Equation.DSMT4">
                  <p:embed/>
                </p:oleObj>
              </mc:Choice>
              <mc:Fallback>
                <p:oleObj name="Equation" r:id="rId5" imgW="2768400" imgH="45720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30972"/>
                        <a:ext cx="6519862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42952"/>
              </p:ext>
            </p:extLst>
          </p:nvPr>
        </p:nvGraphicFramePr>
        <p:xfrm>
          <a:off x="683568" y="4683281"/>
          <a:ext cx="45767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6" name="Equation" r:id="rId7" imgW="1943100" imgH="228600" progId="Equation.DSMT4">
                  <p:embed/>
                </p:oleObj>
              </mc:Choice>
              <mc:Fallback>
                <p:oleObj name="Equation" r:id="rId7" imgW="1943100" imgH="2286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683281"/>
                        <a:ext cx="45767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85443"/>
              </p:ext>
            </p:extLst>
          </p:nvPr>
        </p:nvGraphicFramePr>
        <p:xfrm>
          <a:off x="683568" y="5215977"/>
          <a:ext cx="75390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7" name="Equation" r:id="rId9" imgW="3200400" imgH="431640" progId="Equation.DSMT4">
                  <p:embed/>
                </p:oleObj>
              </mc:Choice>
              <mc:Fallback>
                <p:oleObj name="Equation" r:id="rId9" imgW="3200400" imgH="431640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215977"/>
                        <a:ext cx="753903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三、实对称矩阵的正交相似性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1727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753818"/>
              </p:ext>
            </p:extLst>
          </p:nvPr>
        </p:nvGraphicFramePr>
        <p:xfrm>
          <a:off x="470527" y="800153"/>
          <a:ext cx="7478459" cy="101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0" name="Equation" r:id="rId3" imgW="3517560" imgH="457200" progId="Equation.DSMT4">
                  <p:embed/>
                </p:oleObj>
              </mc:Choice>
              <mc:Fallback>
                <p:oleObj name="Equation" r:id="rId3" imgW="3517560" imgH="4572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27" y="800153"/>
                        <a:ext cx="7478459" cy="1011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5935"/>
              </p:ext>
            </p:extLst>
          </p:nvPr>
        </p:nvGraphicFramePr>
        <p:xfrm>
          <a:off x="470527" y="1777054"/>
          <a:ext cx="7989905" cy="123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1" name="Equation" r:id="rId5" imgW="4178160" imgH="622080" progId="Equation.DSMT4">
                  <p:embed/>
                </p:oleObj>
              </mc:Choice>
              <mc:Fallback>
                <p:oleObj name="Equation" r:id="rId5" imgW="4178160" imgH="62208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27" y="1777054"/>
                        <a:ext cx="7989905" cy="1236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三、实对称矩阵的正交相似性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74656"/>
              </p:ext>
            </p:extLst>
          </p:nvPr>
        </p:nvGraphicFramePr>
        <p:xfrm>
          <a:off x="827583" y="2788121"/>
          <a:ext cx="6489561" cy="373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2" name="Equation" r:id="rId7" imgW="3759200" imgH="2082800" progId="Equation.DSMT4">
                  <p:embed/>
                </p:oleObj>
              </mc:Choice>
              <mc:Fallback>
                <p:oleObj name="Equation" r:id="rId7" imgW="37592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2788121"/>
                        <a:ext cx="6489561" cy="3737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25251"/>
              </p:ext>
            </p:extLst>
          </p:nvPr>
        </p:nvGraphicFramePr>
        <p:xfrm>
          <a:off x="7359875" y="4941168"/>
          <a:ext cx="6286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3" name="Equation" r:id="rId9" imgW="266400" imgH="164880" progId="Equation.DSMT4">
                  <p:embed/>
                </p:oleObj>
              </mc:Choice>
              <mc:Fallback>
                <p:oleObj name="Equation" r:id="rId9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875" y="4941168"/>
                        <a:ext cx="6286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标注 10"/>
          <p:cNvSpPr/>
          <p:nvPr/>
        </p:nvSpPr>
        <p:spPr>
          <a:xfrm>
            <a:off x="6692802" y="3581441"/>
            <a:ext cx="2339752" cy="792088"/>
          </a:xfrm>
          <a:prstGeom prst="wedgeRectCallout">
            <a:avLst>
              <a:gd name="adj1" fmla="val -40108"/>
              <a:gd name="adj2" fmla="val 992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/>
              <a:t>可知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dirty="0" smtClean="0"/>
              <a:t>的特征值为</a:t>
            </a:r>
            <a:endParaRPr lang="en-US" altLang="zh-CN" sz="2200" dirty="0" smtClean="0"/>
          </a:p>
          <a:p>
            <a:pPr algn="ctr"/>
            <a:endParaRPr lang="zh-CN" altLang="en-US" sz="20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861035"/>
              </p:ext>
            </p:extLst>
          </p:nvPr>
        </p:nvGraphicFramePr>
        <p:xfrm>
          <a:off x="7052842" y="3881888"/>
          <a:ext cx="1584176" cy="49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4"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842" y="3881888"/>
                        <a:ext cx="1584176" cy="491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072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528488"/>
              </p:ext>
            </p:extLst>
          </p:nvPr>
        </p:nvGraphicFramePr>
        <p:xfrm>
          <a:off x="489783" y="980728"/>
          <a:ext cx="7287344" cy="21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0" name="Equation" r:id="rId3" imgW="3327400" imgH="965200" progId="Equation.DSMT4">
                  <p:embed/>
                </p:oleObj>
              </mc:Choice>
              <mc:Fallback>
                <p:oleObj name="Equation" r:id="rId3" imgW="3327400" imgH="9652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83" y="980728"/>
                        <a:ext cx="7287344" cy="2197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29024"/>
              </p:ext>
            </p:extLst>
          </p:nvPr>
        </p:nvGraphicFramePr>
        <p:xfrm>
          <a:off x="489783" y="3429000"/>
          <a:ext cx="7874000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1" name="Equation" r:id="rId5" imgW="3340100" imgH="1016000" progId="Equation.DSMT4">
                  <p:embed/>
                </p:oleObj>
              </mc:Choice>
              <mc:Fallback>
                <p:oleObj name="Equation" r:id="rId5" imgW="3340100" imgH="10160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83" y="3429000"/>
                        <a:ext cx="7874000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511227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7956550" y="531690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宋体" charset="-122"/>
            </a:endParaRP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66324"/>
              </p:ext>
            </p:extLst>
          </p:nvPr>
        </p:nvGraphicFramePr>
        <p:xfrm>
          <a:off x="611560" y="907256"/>
          <a:ext cx="5760640" cy="379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5" name="Equation" r:id="rId3" imgW="2806560" imgH="1777680" progId="Equation.DSMT4">
                  <p:embed/>
                </p:oleObj>
              </mc:Choice>
              <mc:Fallback>
                <p:oleObj name="Equation" r:id="rId3" imgW="2806560" imgH="17776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07256"/>
                        <a:ext cx="5760640" cy="3794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15661"/>
              </p:ext>
            </p:extLst>
          </p:nvPr>
        </p:nvGraphicFramePr>
        <p:xfrm>
          <a:off x="379412" y="4725144"/>
          <a:ext cx="84724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6" name="Equation" r:id="rId5" imgW="3594100" imgH="228600" progId="Equation.DSMT4">
                  <p:embed/>
                </p:oleObj>
              </mc:Choice>
              <mc:Fallback>
                <p:oleObj name="Equation" r:id="rId5" imgW="3594100" imgH="2286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" y="4725144"/>
                        <a:ext cx="84724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5840127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：实对称阵必然可以对角化。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873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250825" y="919173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endParaRPr lang="en-US" altLang="zh-CN" dirty="0">
              <a:solidFill>
                <a:srgbClr val="0000FF"/>
              </a:solidFill>
              <a:latin typeface="宋体" charset="-122"/>
            </a:endParaRPr>
          </a:p>
        </p:txBody>
      </p:sp>
      <p:graphicFrame>
        <p:nvGraphicFramePr>
          <p:cNvPr id="140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43225"/>
              </p:ext>
            </p:extLst>
          </p:nvPr>
        </p:nvGraphicFramePr>
        <p:xfrm>
          <a:off x="323528" y="931859"/>
          <a:ext cx="79629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9" name="Equation" r:id="rId3" imgW="3378200" imgH="889000" progId="Equation.DSMT4">
                  <p:embed/>
                </p:oleObj>
              </mc:Choice>
              <mc:Fallback>
                <p:oleObj name="Equation" r:id="rId3" imgW="3378200" imgH="8890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31859"/>
                        <a:ext cx="79629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454569" y="3100077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宋体" charset="-122"/>
            </a:endParaRPr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19892"/>
              </p:ext>
            </p:extLst>
          </p:nvPr>
        </p:nvGraphicFramePr>
        <p:xfrm>
          <a:off x="1475656" y="3122595"/>
          <a:ext cx="52974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0" name="Equation" r:id="rId5" imgW="2247900" imgH="431800" progId="Equation.DSMT4">
                  <p:embed/>
                </p:oleObj>
              </mc:Choice>
              <mc:Fallback>
                <p:oleObj name="Equation" r:id="rId5" imgW="2247900" imgH="4318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22595"/>
                        <a:ext cx="529748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4670689"/>
            <a:ext cx="868045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dirty="0">
                <a:latin typeface="Times New Roman" pitchFamily="18" charset="0"/>
              </a:rPr>
              <a:t>如果 </a:t>
            </a:r>
            <a:r>
              <a:rPr kumimoji="1" lang="en-US" altLang="zh-CN" i="1" dirty="0" smtClean="0">
                <a:latin typeface="Times New Roman" pitchFamily="18" charset="0"/>
              </a:rPr>
              <a:t>A</a:t>
            </a:r>
            <a:r>
              <a:rPr kumimoji="1" lang="zh-CN" altLang="en-US" dirty="0" smtClean="0">
                <a:latin typeface="Times New Roman" pitchFamily="18" charset="0"/>
              </a:rPr>
              <a:t>是实对称矩阵，</a:t>
            </a:r>
            <a:r>
              <a:rPr kumimoji="1" lang="zh-CN" altLang="en-US" dirty="0">
                <a:latin typeface="Times New Roman" pitchFamily="18" charset="0"/>
              </a:rPr>
              <a:t>那么</a:t>
            </a:r>
            <a:r>
              <a:rPr kumimoji="1" lang="zh-CN" altLang="en-US" dirty="0" smtClean="0">
                <a:latin typeface="Times New Roman" pitchFamily="18" charset="0"/>
              </a:rPr>
              <a:t> </a:t>
            </a:r>
            <a:endParaRPr kumimoji="1" lang="en-US" altLang="zh-CN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                  rank(</a:t>
            </a:r>
            <a:r>
              <a:rPr kumimoji="1" lang="en-US" altLang="zh-CN" i="1" dirty="0" smtClean="0">
                <a:latin typeface="Times New Roman" pitchFamily="18" charset="0"/>
              </a:rPr>
              <a:t>A</a:t>
            </a:r>
            <a:r>
              <a:rPr kumimoji="1" lang="en-US" altLang="zh-CN" dirty="0" smtClean="0">
                <a:latin typeface="Times New Roman" pitchFamily="18" charset="0"/>
              </a:rPr>
              <a:t>)=</a:t>
            </a:r>
            <a:r>
              <a:rPr kumimoji="1" lang="en-US" altLang="zh-CN" i="1" dirty="0" smtClean="0">
                <a:latin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</a:rPr>
              <a:t>的非零特征值的个数。</a:t>
            </a:r>
          </a:p>
        </p:txBody>
      </p:sp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047867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0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546567"/>
              </p:ext>
            </p:extLst>
          </p:nvPr>
        </p:nvGraphicFramePr>
        <p:xfrm>
          <a:off x="323528" y="915626"/>
          <a:ext cx="5597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6" name="Equation" r:id="rId3" imgW="2373870" imgH="266584" progId="Equation.DSMT4">
                  <p:embed/>
                </p:oleObj>
              </mc:Choice>
              <mc:Fallback>
                <p:oleObj name="Equation" r:id="rId3" imgW="2373870" imgH="266584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15626"/>
                        <a:ext cx="55975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461053" y="2168284"/>
            <a:ext cx="5661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800" b="1" dirty="0" smtClean="0">
                <a:latin typeface="Times New Roman" pitchFamily="18" charset="0"/>
                <a:sym typeface="Wingdings" pitchFamily="2" charset="2"/>
              </a:rPr>
              <a:t>(1) </a:t>
            </a:r>
            <a:r>
              <a:rPr kumimoji="1" lang="zh-CN" altLang="en-US" sz="2800" b="1" dirty="0" smtClean="0">
                <a:latin typeface="Times New Roman" pitchFamily="18" charset="0"/>
                <a:sym typeface="Wingdings" pitchFamily="2" charset="2"/>
              </a:rPr>
              <a:t>求 </a:t>
            </a:r>
            <a:r>
              <a:rPr kumimoji="1" lang="en-US" altLang="zh-CN" sz="2800" b="1" i="1" dirty="0">
                <a:latin typeface="Times New Roman" pitchFamily="18" charset="0"/>
                <a:sym typeface="Wingdings" pitchFamily="2" charset="2"/>
              </a:rPr>
              <a:t>A 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的全部特征值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含重数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)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，即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138778" y="1601776"/>
            <a:ext cx="1002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步骤</a:t>
            </a:r>
          </a:p>
        </p:txBody>
      </p:sp>
      <p:graphicFrame>
        <p:nvGraphicFramePr>
          <p:cNvPr id="140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53409"/>
              </p:ext>
            </p:extLst>
          </p:nvPr>
        </p:nvGraphicFramePr>
        <p:xfrm>
          <a:off x="1140975" y="2845849"/>
          <a:ext cx="6408712" cy="141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7" name="Equation" r:id="rId5" imgW="2870200" imgH="609600" progId="Equation.DSMT4">
                  <p:embed/>
                </p:oleObj>
              </mc:Choice>
              <mc:Fallback>
                <p:oleObj name="Equation" r:id="rId5" imgW="2870200" imgH="6096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975" y="2845849"/>
                        <a:ext cx="6408712" cy="1416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88122"/>
              </p:ext>
            </p:extLst>
          </p:nvPr>
        </p:nvGraphicFramePr>
        <p:xfrm>
          <a:off x="561196" y="4295410"/>
          <a:ext cx="8108588" cy="183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8" name="Equation" r:id="rId7" imgW="3848040" imgH="838080" progId="Equation.DSMT4">
                  <p:embed/>
                </p:oleObj>
              </mc:Choice>
              <mc:Fallback>
                <p:oleObj name="Equation" r:id="rId7" imgW="3848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96" y="4295410"/>
                        <a:ext cx="8108588" cy="1836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520878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utoUpdateAnimBg="0"/>
      <p:bldP spid="1403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137978"/>
              </p:ext>
            </p:extLst>
          </p:nvPr>
        </p:nvGraphicFramePr>
        <p:xfrm>
          <a:off x="539552" y="1340768"/>
          <a:ext cx="79914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4" name="Equation" r:id="rId3" imgW="3390900" imgH="508000" progId="Equation.DSMT4">
                  <p:embed/>
                </p:oleObj>
              </mc:Choice>
              <mc:Fallback>
                <p:oleObj name="Equation" r:id="rId3" imgW="3390900" imgH="5080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40768"/>
                        <a:ext cx="79914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057970"/>
              </p:ext>
            </p:extLst>
          </p:nvPr>
        </p:nvGraphicFramePr>
        <p:xfrm>
          <a:off x="539552" y="2708920"/>
          <a:ext cx="772160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5" name="Equation" r:id="rId5" imgW="3276600" imgH="723900" progId="Equation.DSMT4">
                  <p:embed/>
                </p:oleObj>
              </mc:Choice>
              <mc:Fallback>
                <p:oleObj name="Equation" r:id="rId5" imgW="3276600" imgH="72390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08920"/>
                        <a:ext cx="7721600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01607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26" name="Group 18"/>
          <p:cNvGrpSpPr>
            <a:grpSpLocks/>
          </p:cNvGrpSpPr>
          <p:nvPr/>
        </p:nvGrpSpPr>
        <p:grpSpPr bwMode="auto">
          <a:xfrm>
            <a:off x="929513" y="1340768"/>
            <a:ext cx="7371953" cy="2990609"/>
            <a:chOff x="424" y="73"/>
            <a:chExt cx="4815" cy="2177"/>
          </a:xfrm>
        </p:grpSpPr>
        <p:graphicFrame>
          <p:nvGraphicFramePr>
            <p:cNvPr id="145411" name="Object 3"/>
            <p:cNvGraphicFramePr>
              <a:graphicFrameLocks noChangeAspect="1"/>
            </p:cNvGraphicFramePr>
            <p:nvPr/>
          </p:nvGraphicFramePr>
          <p:xfrm>
            <a:off x="424" y="73"/>
            <a:ext cx="4458" cy="2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5" name="Equation" r:id="rId3" imgW="3568700" imgH="1447800" progId="Equation.DSMT4">
                    <p:embed/>
                  </p:oleObj>
                </mc:Choice>
                <mc:Fallback>
                  <p:oleObj name="Equation" r:id="rId3" imgW="3568700" imgH="144780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73"/>
                          <a:ext cx="4458" cy="2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2" name="Object 4"/>
            <p:cNvGraphicFramePr>
              <a:graphicFrameLocks noChangeAspect="1"/>
            </p:cNvGraphicFramePr>
            <p:nvPr/>
          </p:nvGraphicFramePr>
          <p:xfrm>
            <a:off x="3010" y="258"/>
            <a:ext cx="37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6" name="Equation" r:id="rId5" imgW="279400" imgH="228600" progId="Equation.DSMT4">
                    <p:embed/>
                  </p:oleObj>
                </mc:Choice>
                <mc:Fallback>
                  <p:oleObj name="Equation" r:id="rId5" imgW="279400" imgH="228600" progId="Equation.DSMT4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" y="258"/>
                          <a:ext cx="379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3" name="Object 5"/>
            <p:cNvGraphicFramePr>
              <a:graphicFrameLocks noChangeAspect="1"/>
            </p:cNvGraphicFramePr>
            <p:nvPr/>
          </p:nvGraphicFramePr>
          <p:xfrm>
            <a:off x="3768" y="869"/>
            <a:ext cx="31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7" name="Equation" r:id="rId7" imgW="291973" imgH="228501" progId="Equation.DSMT4">
                    <p:embed/>
                  </p:oleObj>
                </mc:Choice>
                <mc:Fallback>
                  <p:oleObj name="Equation" r:id="rId7" imgW="291973" imgH="228501" progId="Equation.DSMT4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869"/>
                          <a:ext cx="315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4" name="Object 6"/>
            <p:cNvGraphicFramePr>
              <a:graphicFrameLocks noChangeAspect="1"/>
            </p:cNvGraphicFramePr>
            <p:nvPr/>
          </p:nvGraphicFramePr>
          <p:xfrm>
            <a:off x="4858" y="1676"/>
            <a:ext cx="3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8" name="Equation" r:id="rId9" imgW="330200" imgH="228600" progId="Equation.DSMT4">
                    <p:embed/>
                  </p:oleObj>
                </mc:Choice>
                <mc:Fallback>
                  <p:oleObj name="Equation" r:id="rId9" imgW="330200" imgH="228600" progId="Equation.DSMT4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1676"/>
                          <a:ext cx="381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2299" y="763"/>
              <a:ext cx="137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6" name="Line 8"/>
            <p:cNvSpPr>
              <a:spLocks noChangeShapeType="1"/>
            </p:cNvSpPr>
            <p:nvPr/>
          </p:nvSpPr>
          <p:spPr bwMode="auto">
            <a:xfrm>
              <a:off x="2964" y="1348"/>
              <a:ext cx="71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7" name="Line 9"/>
            <p:cNvSpPr>
              <a:spLocks noChangeShapeType="1"/>
            </p:cNvSpPr>
            <p:nvPr/>
          </p:nvSpPr>
          <p:spPr bwMode="auto">
            <a:xfrm>
              <a:off x="4053" y="1560"/>
              <a:ext cx="75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8" name="Line 10"/>
            <p:cNvSpPr>
              <a:spLocks noChangeShapeType="1"/>
            </p:cNvSpPr>
            <p:nvPr/>
          </p:nvSpPr>
          <p:spPr bwMode="auto">
            <a:xfrm>
              <a:off x="2915" y="126"/>
              <a:ext cx="0" cy="12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9" name="Line 11"/>
            <p:cNvSpPr>
              <a:spLocks noChangeShapeType="1"/>
            </p:cNvSpPr>
            <p:nvPr/>
          </p:nvSpPr>
          <p:spPr bwMode="auto">
            <a:xfrm>
              <a:off x="3674" y="710"/>
              <a:ext cx="0" cy="6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4005" y="1560"/>
              <a:ext cx="0" cy="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1" name="Oval 13"/>
            <p:cNvSpPr>
              <a:spLocks noChangeArrowheads="1"/>
            </p:cNvSpPr>
            <p:nvPr/>
          </p:nvSpPr>
          <p:spPr bwMode="auto">
            <a:xfrm>
              <a:off x="2631" y="1506"/>
              <a:ext cx="190" cy="479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2" name="Oval 14"/>
            <p:cNvSpPr>
              <a:spLocks noChangeArrowheads="1"/>
            </p:cNvSpPr>
            <p:nvPr/>
          </p:nvSpPr>
          <p:spPr bwMode="auto">
            <a:xfrm>
              <a:off x="4195" y="338"/>
              <a:ext cx="190" cy="479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46383"/>
              </p:ext>
            </p:extLst>
          </p:nvPr>
        </p:nvGraphicFramePr>
        <p:xfrm>
          <a:off x="1736504" y="4331377"/>
          <a:ext cx="7250733" cy="201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9" name="Equation" r:id="rId11" imgW="2958840" imgH="990360" progId="Equation.DSMT4">
                  <p:embed/>
                </p:oleObj>
              </mc:Choice>
              <mc:Fallback>
                <p:oleObj name="Equation" r:id="rId11" imgW="2958840" imgH="99036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504" y="4331377"/>
                        <a:ext cx="7250733" cy="2015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9166" y="1443770"/>
            <a:ext cx="329646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对实对称阵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/>
              <a:t>，一定存在正交阵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548178" y="2288641"/>
            <a:ext cx="663782" cy="2868551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92080" y="3130099"/>
            <a:ext cx="0" cy="2027093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876256" y="4185762"/>
            <a:ext cx="769926" cy="971430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259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559"/>
              </p:ext>
            </p:extLst>
          </p:nvPr>
        </p:nvGraphicFramePr>
        <p:xfrm>
          <a:off x="217127" y="1003300"/>
          <a:ext cx="83756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0" name="Equation" r:id="rId3" imgW="3568700" imgH="1028700" progId="Equation.DSMT4">
                  <p:embed/>
                </p:oleObj>
              </mc:Choice>
              <mc:Fallback>
                <p:oleObj name="Equation" r:id="rId3" imgW="3568700" imgH="10287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27" y="1003300"/>
                        <a:ext cx="83756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217127" y="1031876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17759" y="350176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58715"/>
              </p:ext>
            </p:extLst>
          </p:nvPr>
        </p:nvGraphicFramePr>
        <p:xfrm>
          <a:off x="382421" y="4134582"/>
          <a:ext cx="8466137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1" name="Equation" r:id="rId5" imgW="3606800" imgH="736600" progId="Equation.DSMT4">
                  <p:embed/>
                </p:oleObj>
              </mc:Choice>
              <mc:Fallback>
                <p:oleObj name="Equation" r:id="rId5" imgW="3606800" imgH="7366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1" y="4134582"/>
                        <a:ext cx="8466137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89374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81000" y="1087438"/>
            <a:ext cx="72923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kumimoji="1"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方阵的特征值不一定都是实数</a:t>
            </a: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kumimoji="1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一般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方阵常常不能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对角化 </a:t>
            </a: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需要条件</a:t>
            </a: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).</a:t>
            </a:r>
            <a:endParaRPr kumimoji="1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81000" y="3284984"/>
            <a:ext cx="8137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b="1" dirty="0" smtClean="0">
                <a:solidFill>
                  <a:schemeClr val="hlink"/>
                </a:solidFill>
              </a:rPr>
              <a:t>本小节主要</a:t>
            </a:r>
            <a:r>
              <a:rPr kumimoji="1" lang="zh-CN" altLang="en-US" b="1" dirty="0">
                <a:solidFill>
                  <a:schemeClr val="hlink"/>
                </a:solidFill>
              </a:rPr>
              <a:t>结论</a:t>
            </a:r>
            <a:r>
              <a:rPr kumimoji="1" lang="zh-CN" altLang="en-US" b="1" dirty="0"/>
              <a:t>：</a:t>
            </a:r>
            <a:r>
              <a:rPr kumimoji="1"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实对称矩阵</a:t>
            </a:r>
          </a:p>
          <a:p>
            <a:pPr>
              <a:lnSpc>
                <a:spcPct val="100000"/>
              </a:lnSpc>
            </a:pPr>
            <a:r>
              <a:rPr kumimoji="1" lang="zh-CN" altLang="en-US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kumimoji="1" lang="en-US" altLang="zh-CN" b="1" dirty="0">
                <a:latin typeface="华文楷体" pitchFamily="2" charset="-122"/>
                <a:ea typeface="华文楷体" pitchFamily="2" charset="-122"/>
              </a:rPr>
              <a:t>(1) </a:t>
            </a:r>
            <a:r>
              <a:rPr kumimoji="1" lang="zh-CN" altLang="en-US" b="1" dirty="0" smtClean="0">
                <a:latin typeface="华文楷体" pitchFamily="2" charset="-122"/>
                <a:ea typeface="华文楷体" pitchFamily="2" charset="-122"/>
              </a:rPr>
              <a:t>特征值</a:t>
            </a:r>
            <a:r>
              <a:rPr kumimoji="1" lang="zh-CN" altLang="en-US" b="1" dirty="0">
                <a:latin typeface="华文楷体" pitchFamily="2" charset="-122"/>
                <a:ea typeface="华文楷体" pitchFamily="2" charset="-122"/>
              </a:rPr>
              <a:t>必为实数</a:t>
            </a:r>
          </a:p>
          <a:p>
            <a:pPr>
              <a:lnSpc>
                <a:spcPct val="100000"/>
              </a:lnSpc>
            </a:pPr>
            <a:r>
              <a:rPr kumimoji="1" lang="zh-CN" altLang="en-US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kumimoji="1" lang="en-US" altLang="zh-CN" b="1" dirty="0">
                <a:latin typeface="华文楷体" pitchFamily="2" charset="-122"/>
                <a:ea typeface="华文楷体" pitchFamily="2" charset="-122"/>
              </a:rPr>
              <a:t>(2) </a:t>
            </a:r>
            <a:r>
              <a:rPr kumimoji="1" lang="zh-CN" altLang="en-US" b="1" dirty="0">
                <a:latin typeface="华文楷体" pitchFamily="2" charset="-122"/>
                <a:ea typeface="华文楷体" pitchFamily="2" charset="-122"/>
              </a:rPr>
              <a:t>必相似于对角矩阵</a:t>
            </a:r>
          </a:p>
          <a:p>
            <a:pPr>
              <a:lnSpc>
                <a:spcPct val="100000"/>
              </a:lnSpc>
            </a:pPr>
            <a:r>
              <a:rPr kumimoji="1" lang="zh-CN" altLang="en-US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kumimoji="1" lang="en-US" altLang="zh-CN" b="1" dirty="0">
                <a:latin typeface="华文楷体" pitchFamily="2" charset="-122"/>
                <a:ea typeface="华文楷体" pitchFamily="2" charset="-122"/>
              </a:rPr>
              <a:t>(3) </a:t>
            </a:r>
            <a:r>
              <a:rPr kumimoji="1" lang="zh-CN" altLang="en-US" b="1" dirty="0">
                <a:latin typeface="华文楷体" pitchFamily="2" charset="-122"/>
                <a:ea typeface="华文楷体" pitchFamily="2" charset="-122"/>
              </a:rPr>
              <a:t>且可正交相似于</a:t>
            </a:r>
            <a:r>
              <a:rPr kumimoji="1" lang="zh-CN" altLang="en-US" b="1" dirty="0" smtClean="0">
                <a:latin typeface="华文楷体" pitchFamily="2" charset="-122"/>
                <a:ea typeface="华文楷体" pitchFamily="2" charset="-122"/>
              </a:rPr>
              <a:t>对角矩阵</a:t>
            </a:r>
            <a:endParaRPr kumimoji="1"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b="1" dirty="0" smtClean="0">
                <a:latin typeface="华文楷体" pitchFamily="2" charset="-122"/>
                <a:ea typeface="华文楷体" pitchFamily="2" charset="-122"/>
              </a:rPr>
              <a:t>         (</a:t>
            </a:r>
            <a:r>
              <a:rPr kumimoji="1" lang="zh-CN" altLang="en-US" b="1" dirty="0" smtClean="0">
                <a:latin typeface="华文楷体" pitchFamily="2" charset="-122"/>
                <a:ea typeface="华文楷体" pitchFamily="2" charset="-122"/>
              </a:rPr>
              <a:t>相似变换矩阵为</a:t>
            </a:r>
            <a:r>
              <a:rPr kumimoji="1"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正交矩阵</a:t>
            </a:r>
            <a:r>
              <a:rPr kumimoji="1" lang="en-US" altLang="zh-CN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37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autoUpdateAnimBg="0"/>
      <p:bldP spid="1187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941190"/>
              </p:ext>
            </p:extLst>
          </p:nvPr>
        </p:nvGraphicFramePr>
        <p:xfrm>
          <a:off x="258740" y="1124744"/>
          <a:ext cx="8713500" cy="337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9" name="Equation" r:id="rId3" imgW="4165560" imgH="1549080" progId="Equation.DSMT4">
                  <p:embed/>
                </p:oleObj>
              </mc:Choice>
              <mc:Fallback>
                <p:oleObj name="Equation" r:id="rId3" imgW="4165560" imgH="15490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40" y="1124744"/>
                        <a:ext cx="8713500" cy="337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385531"/>
              </p:ext>
            </p:extLst>
          </p:nvPr>
        </p:nvGraphicFramePr>
        <p:xfrm>
          <a:off x="1206500" y="4708525"/>
          <a:ext cx="61991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0" name="Equation" r:id="rId5" imgW="2641320" imgH="228600" progId="Equation.DSMT4">
                  <p:embed/>
                </p:oleObj>
              </mc:Choice>
              <mc:Fallback>
                <p:oleObj name="Equation" r:id="rId5" imgW="264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708525"/>
                        <a:ext cx="61991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971039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978467"/>
              </p:ext>
            </p:extLst>
          </p:nvPr>
        </p:nvGraphicFramePr>
        <p:xfrm>
          <a:off x="467544" y="1124744"/>
          <a:ext cx="7870825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5" name="Equation" r:id="rId3" imgW="3352800" imgH="838200" progId="Equation.DSMT4">
                  <p:embed/>
                </p:oleObj>
              </mc:Choice>
              <mc:Fallback>
                <p:oleObj name="Equation" r:id="rId3" imgW="3352800" imgH="83820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4744"/>
                        <a:ext cx="7870825" cy="204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88565"/>
              </p:ext>
            </p:extLst>
          </p:nvPr>
        </p:nvGraphicFramePr>
        <p:xfrm>
          <a:off x="467544" y="3198234"/>
          <a:ext cx="733425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6" name="Equation" r:id="rId5" imgW="3124200" imgH="838200" progId="Equation.DSMT4">
                  <p:embed/>
                </p:oleObj>
              </mc:Choice>
              <mc:Fallback>
                <p:oleObj name="Equation" r:id="rId5" imgW="3124200" imgH="83820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98234"/>
                        <a:ext cx="7334250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43863"/>
              </p:ext>
            </p:extLst>
          </p:nvPr>
        </p:nvGraphicFramePr>
        <p:xfrm>
          <a:off x="467544" y="5085184"/>
          <a:ext cx="438308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7" name="Equation" r:id="rId7" imgW="1866900" imgH="558800" progId="Equation.DSMT4">
                  <p:embed/>
                </p:oleObj>
              </mc:Choice>
              <mc:Fallback>
                <p:oleObj name="Equation" r:id="rId7" imgW="1866900" imgH="55880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085184"/>
                        <a:ext cx="438308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29131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767868"/>
              </p:ext>
            </p:extLst>
          </p:nvPr>
        </p:nvGraphicFramePr>
        <p:xfrm>
          <a:off x="119689" y="908720"/>
          <a:ext cx="55451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0" name="Equation" r:id="rId3" imgW="2362200" imgH="266700" progId="Equation.DSMT4">
                  <p:embed/>
                </p:oleObj>
              </mc:Choice>
              <mc:Fallback>
                <p:oleObj name="Equation" r:id="rId3" imgW="2362200" imgH="26670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89" y="908720"/>
                        <a:ext cx="55451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50135"/>
              </p:ext>
            </p:extLst>
          </p:nvPr>
        </p:nvGraphicFramePr>
        <p:xfrm>
          <a:off x="700088" y="1068387"/>
          <a:ext cx="7450137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1" name="Equation" r:id="rId5" imgW="3175000" imgH="1346200" progId="Equation.DSMT4">
                  <p:embed/>
                </p:oleObj>
              </mc:Choice>
              <mc:Fallback>
                <p:oleObj name="Equation" r:id="rId5" imgW="3175000" imgH="13462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068387"/>
                        <a:ext cx="7450137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830307"/>
              </p:ext>
            </p:extLst>
          </p:nvPr>
        </p:nvGraphicFramePr>
        <p:xfrm>
          <a:off x="700088" y="4359275"/>
          <a:ext cx="70326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2" name="Equation" r:id="rId7" imgW="2997200" imgH="901700" progId="Equation.DSMT4">
                  <p:embed/>
                </p:oleObj>
              </mc:Choice>
              <mc:Fallback>
                <p:oleObj name="Equation" r:id="rId7" imgW="2997200" imgH="9017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359275"/>
                        <a:ext cx="703262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19468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19921"/>
              </p:ext>
            </p:extLst>
          </p:nvPr>
        </p:nvGraphicFramePr>
        <p:xfrm>
          <a:off x="611188" y="1060449"/>
          <a:ext cx="566102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4" name="Equation" r:id="rId3" imgW="2413000" imgH="965200" progId="Equation.DSMT4">
                  <p:embed/>
                </p:oleObj>
              </mc:Choice>
              <mc:Fallback>
                <p:oleObj name="Equation" r:id="rId3" imgW="2413000" imgH="96520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60449"/>
                        <a:ext cx="5661025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791383"/>
              </p:ext>
            </p:extLst>
          </p:nvPr>
        </p:nvGraphicFramePr>
        <p:xfrm>
          <a:off x="591752" y="3107531"/>
          <a:ext cx="7540625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5" name="Equation" r:id="rId5" imgW="3213100" imgH="1041400" progId="Equation.DSMT4">
                  <p:embed/>
                </p:oleObj>
              </mc:Choice>
              <mc:Fallback>
                <p:oleObj name="Equation" r:id="rId5" imgW="3213100" imgH="10414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52" y="3107531"/>
                        <a:ext cx="7540625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76730"/>
              </p:ext>
            </p:extLst>
          </p:nvPr>
        </p:nvGraphicFramePr>
        <p:xfrm>
          <a:off x="611188" y="5206205"/>
          <a:ext cx="452913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6" name="Equation" r:id="rId7" imgW="1930400" imgH="558800" progId="Equation.DSMT4">
                  <p:embed/>
                </p:oleObj>
              </mc:Choice>
              <mc:Fallback>
                <p:oleObj name="Equation" r:id="rId7" imgW="1930400" imgH="5588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06205"/>
                        <a:ext cx="452913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193235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51520" y="1037937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练习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369053" y="1037937"/>
            <a:ext cx="324643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设</a:t>
            </a:r>
            <a:r>
              <a:rPr lang="en-US" altLang="zh-CN" b="1" i="1" dirty="0">
                <a:latin typeface="Times New Roman" pitchFamily="18" charset="0"/>
              </a:rPr>
              <a:t>A,B</a:t>
            </a:r>
            <a:r>
              <a:rPr lang="zh-CN" altLang="en-US" b="1" dirty="0">
                <a:latin typeface="Times New Roman" pitchFamily="18" charset="0"/>
              </a:rPr>
              <a:t>为同阶方阵，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19689" y="2006912"/>
            <a:ext cx="74691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itchFamily="18" charset="0"/>
              </a:rPr>
              <a:t>⑴ </a:t>
            </a:r>
            <a:r>
              <a:rPr lang="zh-CN" altLang="en-US" b="1" dirty="0">
                <a:latin typeface="Times New Roman" pitchFamily="18" charset="0"/>
              </a:rPr>
              <a:t>如果</a:t>
            </a:r>
            <a:r>
              <a:rPr lang="en-US" altLang="zh-CN" b="1" i="1" dirty="0">
                <a:latin typeface="Times New Roman" pitchFamily="18" charset="0"/>
              </a:rPr>
              <a:t>A,B</a:t>
            </a:r>
            <a:r>
              <a:rPr lang="zh-CN" altLang="en-US" b="1" dirty="0">
                <a:latin typeface="Times New Roman" pitchFamily="18" charset="0"/>
              </a:rPr>
              <a:t>相似，试证</a:t>
            </a:r>
            <a:r>
              <a:rPr lang="en-US" altLang="zh-CN" b="1" i="1" dirty="0">
                <a:latin typeface="Times New Roman" pitchFamily="18" charset="0"/>
              </a:rPr>
              <a:t>A,B</a:t>
            </a:r>
            <a:r>
              <a:rPr lang="zh-CN" altLang="en-US" b="1" dirty="0">
                <a:latin typeface="Times New Roman" pitchFamily="18" charset="0"/>
              </a:rPr>
              <a:t>的特征多项式相等；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19689" y="3203073"/>
            <a:ext cx="80994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itchFamily="18" charset="0"/>
              </a:rPr>
              <a:t>⑵ </a:t>
            </a:r>
            <a:r>
              <a:rPr lang="zh-CN" altLang="en-US" b="1" dirty="0">
                <a:latin typeface="Times New Roman" pitchFamily="18" charset="0"/>
              </a:rPr>
              <a:t>举一个</a:t>
            </a:r>
            <a:r>
              <a:rPr lang="en-US" altLang="zh-CN" b="1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阶方阵的例子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</a:rPr>
              <a:t>说明</a:t>
            </a:r>
            <a:r>
              <a:rPr lang="en-US" altLang="zh-CN" b="1" dirty="0">
                <a:latin typeface="Times New Roman" pitchFamily="18" charset="0"/>
              </a:rPr>
              <a:t>(1)</a:t>
            </a:r>
            <a:r>
              <a:rPr lang="zh-CN" altLang="en-US" b="1" dirty="0">
                <a:latin typeface="Times New Roman" pitchFamily="18" charset="0"/>
              </a:rPr>
              <a:t>的逆命题不成立；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19689" y="4809774"/>
            <a:ext cx="90364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itchFamily="18" charset="0"/>
              </a:rPr>
              <a:t>⑶ </a:t>
            </a:r>
            <a:r>
              <a:rPr lang="zh-CN" altLang="en-US" b="1" dirty="0">
                <a:latin typeface="Times New Roman" pitchFamily="18" charset="0"/>
              </a:rPr>
              <a:t>当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i="1" dirty="0">
                <a:latin typeface="Times New Roman" pitchFamily="18" charset="0"/>
              </a:rPr>
              <a:t>,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均为实对称矩阵时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</a:rPr>
              <a:t>试证</a:t>
            </a:r>
            <a:r>
              <a:rPr lang="en-US" altLang="zh-CN" b="1" dirty="0">
                <a:latin typeface="Times New Roman" pitchFamily="18" charset="0"/>
              </a:rPr>
              <a:t>(1)</a:t>
            </a:r>
            <a:r>
              <a:rPr lang="zh-CN" altLang="en-US" b="1" dirty="0">
                <a:latin typeface="Times New Roman" pitchFamily="18" charset="0"/>
              </a:rPr>
              <a:t>的逆命题成立</a:t>
            </a:r>
            <a:r>
              <a:rPr lang="en-US" altLang="zh-CN" b="1" dirty="0">
                <a:latin typeface="Times New Roman" pitchFamily="18" charset="0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4063" y="3933783"/>
            <a:ext cx="734481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虽然</a:t>
            </a:r>
            <a:r>
              <a:rPr lang="zh-CN" altLang="en-US" sz="2800" dirty="0" smtClean="0"/>
              <a:t>特征多项式相同，但不一定都可以对角化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34063" y="5485710"/>
            <a:ext cx="310588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一定都可以对角化</a:t>
            </a:r>
            <a:endParaRPr lang="zh-CN" altLang="en-US" sz="2800" dirty="0"/>
          </a:p>
        </p:txBody>
      </p:sp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12397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251520" y="970754"/>
            <a:ext cx="1008062" cy="5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练习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4122" y="838416"/>
            <a:ext cx="771878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dirty="0" smtClean="0">
                <a:latin typeface="Times New Roman" pitchFamily="18" charset="0"/>
                <a:sym typeface="Wingdings" pitchFamily="2" charset="2"/>
              </a:rPr>
              <a:t>          设 </a:t>
            </a:r>
            <a:r>
              <a:rPr kumimoji="1" lang="en-US" altLang="zh-CN" i="1" dirty="0">
                <a:latin typeface="Times New Roman" pitchFamily="18" charset="0"/>
                <a:sym typeface="Wingdings" pitchFamily="2" charset="2"/>
              </a:rPr>
              <a:t>A</a:t>
            </a:r>
            <a:r>
              <a:rPr kumimoji="1" lang="zh-CN" altLang="en-US" dirty="0">
                <a:latin typeface="Times New Roman" pitchFamily="18" charset="0"/>
                <a:sym typeface="Wingdings" pitchFamily="2" charset="2"/>
              </a:rPr>
              <a:t>为</a:t>
            </a:r>
            <a:r>
              <a:rPr kumimoji="1" lang="en-US" altLang="zh-CN" dirty="0">
                <a:latin typeface="Times New Roman" pitchFamily="18" charset="0"/>
                <a:sym typeface="Wingdings" pitchFamily="2" charset="2"/>
              </a:rPr>
              <a:t>4</a:t>
            </a:r>
            <a:r>
              <a:rPr kumimoji="1" lang="zh-CN" altLang="en-US" dirty="0">
                <a:latin typeface="Times New Roman" pitchFamily="18" charset="0"/>
                <a:sym typeface="Wingdings" pitchFamily="2" charset="2"/>
              </a:rPr>
              <a:t>阶实对称矩阵，</a:t>
            </a:r>
            <a:r>
              <a:rPr kumimoji="1" lang="zh-CN" altLang="en-US" dirty="0" smtClean="0">
                <a:latin typeface="Times New Roman" pitchFamily="18" charset="0"/>
                <a:sym typeface="Wingdings" pitchFamily="2" charset="2"/>
              </a:rPr>
              <a:t>且                 </a:t>
            </a:r>
            <a:r>
              <a:rPr kumimoji="1" lang="en-US" altLang="zh-CN" dirty="0" smtClean="0">
                <a:latin typeface="Times New Roman" pitchFamily="18" charset="0"/>
                <a:sym typeface="Wingdings" pitchFamily="2" charset="2"/>
              </a:rPr>
              <a:t>,</a:t>
            </a:r>
          </a:p>
          <a:p>
            <a:pPr>
              <a:lnSpc>
                <a:spcPct val="135000"/>
              </a:lnSpc>
            </a:pPr>
            <a:r>
              <a:rPr kumimoji="1" lang="zh-CN" altLang="en-US" dirty="0" smtClean="0">
                <a:latin typeface="Times New Roman" pitchFamily="18" charset="0"/>
                <a:sym typeface="Wingdings" pitchFamily="2" charset="2"/>
              </a:rPr>
              <a:t>若 </a:t>
            </a:r>
            <a:r>
              <a:rPr kumimoji="1" lang="en-US" altLang="zh-CN" i="1" dirty="0">
                <a:latin typeface="Times New Roman" pitchFamily="18" charset="0"/>
                <a:sym typeface="Wingdings" pitchFamily="2" charset="2"/>
              </a:rPr>
              <a:t>A </a:t>
            </a:r>
            <a:r>
              <a:rPr kumimoji="1" lang="zh-CN" altLang="en-US" dirty="0">
                <a:latin typeface="Times New Roman" pitchFamily="18" charset="0"/>
                <a:sym typeface="Wingdings" pitchFamily="2" charset="2"/>
              </a:rPr>
              <a:t>的秩为</a:t>
            </a:r>
            <a:r>
              <a:rPr kumimoji="1" lang="en-US" altLang="zh-CN" dirty="0">
                <a:latin typeface="Times New Roman" pitchFamily="18" charset="0"/>
                <a:sym typeface="Wingdings" pitchFamily="2" charset="2"/>
              </a:rPr>
              <a:t>3</a:t>
            </a:r>
            <a:r>
              <a:rPr kumimoji="1" lang="zh-CN" altLang="en-US" dirty="0" smtClean="0">
                <a:latin typeface="Times New Roman" pitchFamily="18" charset="0"/>
                <a:sym typeface="Wingdings" pitchFamily="2" charset="2"/>
              </a:rPr>
              <a:t>，则 </a:t>
            </a:r>
            <a:r>
              <a:rPr kumimoji="1" lang="en-US" altLang="zh-CN" i="1" dirty="0">
                <a:latin typeface="Times New Roman" pitchFamily="18" charset="0"/>
                <a:sym typeface="Wingdings" pitchFamily="2" charset="2"/>
              </a:rPr>
              <a:t>A </a:t>
            </a:r>
            <a:r>
              <a:rPr kumimoji="1" lang="zh-CN" altLang="en-US" dirty="0">
                <a:latin typeface="Times New Roman" pitchFamily="18" charset="0"/>
                <a:sym typeface="Wingdings" pitchFamily="2" charset="2"/>
              </a:rPr>
              <a:t>相似于（   ）</a:t>
            </a:r>
          </a:p>
        </p:txBody>
      </p:sp>
      <p:graphicFrame>
        <p:nvGraphicFramePr>
          <p:cNvPr id="157709" name="Object 1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025744497"/>
              </p:ext>
            </p:extLst>
          </p:nvPr>
        </p:nvGraphicFramePr>
        <p:xfrm>
          <a:off x="6084168" y="970754"/>
          <a:ext cx="1672068" cy="46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6" name="公式" r:id="rId3" imgW="736600" imgH="203200" progId="Equation.3">
                  <p:embed/>
                </p:oleObj>
              </mc:Choice>
              <mc:Fallback>
                <p:oleObj name="公式" r:id="rId3" imgW="736600" imgH="203200" progId="Equation.3">
                  <p:embed/>
                  <p:pic>
                    <p:nvPicPr>
                      <p:cNvPr id="0" name="Picture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970754"/>
                        <a:ext cx="1672068" cy="4614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25414"/>
              </p:ext>
            </p:extLst>
          </p:nvPr>
        </p:nvGraphicFramePr>
        <p:xfrm>
          <a:off x="678231" y="2177429"/>
          <a:ext cx="2582862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7" name="公式" r:id="rId5" imgW="1257300" imgH="914400" progId="Equation.3">
                  <p:embed/>
                </p:oleObj>
              </mc:Choice>
              <mc:Fallback>
                <p:oleObj name="公式" r:id="rId5" imgW="1257300" imgH="914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31" y="2177429"/>
                        <a:ext cx="2582862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314359"/>
              </p:ext>
            </p:extLst>
          </p:nvPr>
        </p:nvGraphicFramePr>
        <p:xfrm>
          <a:off x="4499992" y="2177428"/>
          <a:ext cx="274002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8" name="公式" r:id="rId7" imgW="1333500" imgH="914400" progId="Equation.3">
                  <p:embed/>
                </p:oleObj>
              </mc:Choice>
              <mc:Fallback>
                <p:oleObj name="公式" r:id="rId7" imgW="1333500" imgH="9144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177428"/>
                        <a:ext cx="274002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906587"/>
              </p:ext>
            </p:extLst>
          </p:nvPr>
        </p:nvGraphicFramePr>
        <p:xfrm>
          <a:off x="678231" y="4365104"/>
          <a:ext cx="2922587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9" name="公式" r:id="rId9" imgW="1422400" imgH="914400" progId="Equation.3">
                  <p:embed/>
                </p:oleObj>
              </mc:Choice>
              <mc:Fallback>
                <p:oleObj name="公式" r:id="rId9" imgW="1422400" imgH="9144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31" y="4365104"/>
                        <a:ext cx="2922587" cy="187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152789"/>
              </p:ext>
            </p:extLst>
          </p:nvPr>
        </p:nvGraphicFramePr>
        <p:xfrm>
          <a:off x="4446885" y="4455446"/>
          <a:ext cx="313055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0" name="公式" r:id="rId11" imgW="1524000" imgH="914400" progId="Equation.3">
                  <p:embed/>
                </p:oleObj>
              </mc:Choice>
              <mc:Fallback>
                <p:oleObj name="公式" r:id="rId11" imgW="1524000" imgH="9144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885" y="4455446"/>
                        <a:ext cx="3130550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436096" y="159265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三、实对称阵的正交相似性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034832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一、对称变换与实对称阵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2711" y="918298"/>
            <a:ext cx="3743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对称变换定义</a:t>
            </a:r>
            <a:endParaRPr kumimoji="0"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62819"/>
              </p:ext>
            </p:extLst>
          </p:nvPr>
        </p:nvGraphicFramePr>
        <p:xfrm>
          <a:off x="1483648" y="2382294"/>
          <a:ext cx="563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1" name="Equation" r:id="rId3" imgW="5638800" imgH="495300" progId="Equation.DSMT4">
                  <p:embed/>
                </p:oleObj>
              </mc:Choice>
              <mc:Fallback>
                <p:oleObj name="Equation" r:id="rId3" imgW="5638800" imgH="4953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648" y="2382294"/>
                        <a:ext cx="563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332711" y="2998244"/>
            <a:ext cx="9072562" cy="584200"/>
            <a:chOff x="476" y="3455"/>
            <a:chExt cx="5715" cy="368"/>
          </a:xfrm>
        </p:grpSpPr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476" y="3455"/>
              <a:ext cx="571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　为</a:t>
              </a:r>
              <a:r>
                <a:rPr kumimoji="0" lang="zh-CN" altLang="en-US" b="1" dirty="0" smtClean="0">
                  <a:solidFill>
                    <a:srgbClr val="CC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对称变换</a:t>
              </a:r>
              <a:r>
                <a:rPr kumimoji="0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endPara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110557"/>
                </p:ext>
              </p:extLst>
            </p:nvPr>
          </p:nvGraphicFramePr>
          <p:xfrm>
            <a:off x="1082" y="3614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2" name="Equation" r:id="rId5" imgW="279400" imgH="228600" progId="Equation.DSMT4">
                    <p:embed/>
                  </p:oleObj>
                </mc:Choice>
                <mc:Fallback>
                  <p:oleObj name="Equation" r:id="rId5" imgW="279400" imgH="228600" progId="Equation.DSMT4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614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332711" y="1556792"/>
            <a:ext cx="8712200" cy="584199"/>
            <a:chOff x="567" y="2457"/>
            <a:chExt cx="5488" cy="368"/>
          </a:xfrm>
        </p:grpSpPr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567" y="2457"/>
              <a:ext cx="54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　为欧氏空间</a:t>
              </a:r>
              <a:r>
                <a:rPr kumimoji="0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中的线性变换，如果满足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>
            <a:off x="884" y="2591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3" name="Equation" r:id="rId7" imgW="279400" imgH="228600" progId="Equation.DSMT4">
                    <p:embed/>
                  </p:oleObj>
                </mc:Choice>
                <mc:Fallback>
                  <p:oleObj name="Equation" r:id="rId7" imgW="279400" imgH="228600" progId="Equation.DSMT4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91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79512" y="4073699"/>
            <a:ext cx="554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(</a:t>
            </a:r>
            <a:r>
              <a:rPr kumimoji="0" lang="en-US" altLang="zh-CN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2) 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对称变换的基本</a:t>
            </a:r>
            <a:r>
              <a:rPr kumimoji="0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性质</a:t>
            </a:r>
            <a:endParaRPr kumimoji="0"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45276" y="4693156"/>
            <a:ext cx="86036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维欧氏空间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的对称变换与</a:t>
            </a:r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实对称阵</a:t>
            </a:r>
            <a:endParaRPr kumimoji="0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95536" y="5372100"/>
            <a:ext cx="6767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正交基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下是相互确定</a:t>
            </a:r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652120" y="3059608"/>
            <a:ext cx="3096344" cy="1014091"/>
          </a:xfrm>
          <a:prstGeom prst="wedgeRoundRectCallout">
            <a:avLst>
              <a:gd name="adj1" fmla="val -44654"/>
              <a:gd name="adj2" fmla="val 1000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 smtClean="0"/>
              <a:t>正交变换与正交阵也有类似的结论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03722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14414" y="5091205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又因为         因此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4414" y="3805321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由于              是标准正交基，因此内积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2934" y="1018152"/>
            <a:ext cx="7129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实对称矩阵可确定一个对称变换．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80566"/>
              </p:ext>
            </p:extLst>
          </p:nvPr>
        </p:nvGraphicFramePr>
        <p:xfrm>
          <a:off x="4214810" y="2192479"/>
          <a:ext cx="3000396" cy="37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80" name="Equation" r:id="rId3" imgW="3441700" imgH="431800" progId="Equation.DSMT4">
                  <p:embed/>
                </p:oleObj>
              </mc:Choice>
              <mc:Fallback>
                <p:oleObj name="Equation" r:id="rId3" imgW="3441700" imgH="431800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192479"/>
                        <a:ext cx="3000396" cy="376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57200" y="1628588"/>
            <a:ext cx="4297362" cy="523876"/>
            <a:chOff x="657" y="2014"/>
            <a:chExt cx="2707" cy="330"/>
          </a:xfrm>
        </p:grpSpPr>
        <p:sp>
          <p:nvSpPr>
            <p:cNvPr id="10258" name="Rectangle 19"/>
            <p:cNvSpPr>
              <a:spLocks noChangeArrowheads="1"/>
            </p:cNvSpPr>
            <p:nvPr/>
          </p:nvSpPr>
          <p:spPr bwMode="auto">
            <a:xfrm>
              <a:off x="657" y="2014"/>
              <a:ext cx="2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证</a:t>
              </a:r>
              <a:r>
                <a:rPr kumimoji="0"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400" b="1" dirty="0" smtClean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设</a:t>
              </a:r>
              <a:endParaRPr kumimoji="0" lang="zh-CN" altLang="en-US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4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68814"/>
                </p:ext>
              </p:extLst>
            </p:nvPr>
          </p:nvGraphicFramePr>
          <p:xfrm>
            <a:off x="1314" y="2080"/>
            <a:ext cx="139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81" name="Equation" r:id="rId5" imgW="2628900" imgH="469900" progId="Equation.DSMT4">
                    <p:embed/>
                  </p:oleObj>
                </mc:Choice>
                <mc:Fallback>
                  <p:oleObj name="Equation" r:id="rId5" imgW="2628900" imgH="469900" progId="Equation.DSMT4">
                    <p:embed/>
                    <p:pic>
                      <p:nvPicPr>
                        <p:cNvPr id="0" name="Picture 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080"/>
                          <a:ext cx="139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57618" y="1700808"/>
            <a:ext cx="5286382" cy="461250"/>
            <a:chOff x="3536" y="2149"/>
            <a:chExt cx="2880" cy="406"/>
          </a:xfrm>
        </p:grpSpPr>
        <p:graphicFrame>
          <p:nvGraphicFramePr>
            <p:cNvPr id="10245" name="Object 21"/>
            <p:cNvGraphicFramePr>
              <a:graphicFrameLocks noChangeAspect="1"/>
            </p:cNvGraphicFramePr>
            <p:nvPr/>
          </p:nvGraphicFramePr>
          <p:xfrm>
            <a:off x="3536" y="2193"/>
            <a:ext cx="113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82" name="Equation" r:id="rId7" imgW="1587500" imgH="431800" progId="Equation.DSMT4">
                    <p:embed/>
                  </p:oleObj>
                </mc:Choice>
                <mc:Fallback>
                  <p:oleObj name="Equation" r:id="rId7" imgW="1587500" imgH="431800" progId="Equation.DSMT4">
                    <p:embed/>
                    <p:pic>
                      <p:nvPicPr>
                        <p:cNvPr id="0" name="Picture 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2193"/>
                          <a:ext cx="113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Rectangle 22"/>
            <p:cNvSpPr>
              <a:spLocks noChangeArrowheads="1"/>
            </p:cNvSpPr>
            <p:nvPr/>
          </p:nvSpPr>
          <p:spPr bwMode="auto">
            <a:xfrm>
              <a:off x="4613" y="2149"/>
              <a:ext cx="180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sz="2400" b="1" dirty="0" smtClean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为</a:t>
              </a:r>
              <a:r>
                <a:rPr kumimoji="0" lang="en-US" altLang="zh-CN" sz="24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b="1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的一组</a:t>
              </a:r>
              <a:r>
                <a:rPr kumimoji="0" lang="zh-CN" altLang="en-US" sz="2400" b="1" dirty="0" smtClean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标准</a:t>
              </a:r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正交基</a:t>
              </a:r>
              <a:endParaRPr kumimoji="0" lang="zh-CN" altLang="en-US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108081" y="2132856"/>
            <a:ext cx="4392613" cy="461963"/>
            <a:chOff x="2381" y="2523"/>
            <a:chExt cx="2767" cy="291"/>
          </a:xfrm>
        </p:grpSpPr>
        <p:sp>
          <p:nvSpPr>
            <p:cNvPr id="10256" name="Rectangle 24"/>
            <p:cNvSpPr>
              <a:spLocks noChangeArrowheads="1"/>
            </p:cNvSpPr>
            <p:nvPr/>
          </p:nvSpPr>
          <p:spPr bwMode="auto">
            <a:xfrm>
              <a:off x="2381" y="2523"/>
              <a:ext cx="27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400" b="1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定义</a:t>
              </a:r>
              <a:r>
                <a:rPr kumimoji="0" lang="en-US" altLang="zh-CN" sz="2400" b="1" i="1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b="1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b="1" dirty="0" smtClean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线性变换 </a:t>
              </a:r>
              <a:r>
                <a:rPr kumimoji="0" lang="zh-CN" altLang="en-US" sz="2400" b="1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　：</a:t>
              </a:r>
            </a:p>
          </p:txBody>
        </p:sp>
        <p:graphicFrame>
          <p:nvGraphicFramePr>
            <p:cNvPr id="1024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273115"/>
                </p:ext>
              </p:extLst>
            </p:nvPr>
          </p:nvGraphicFramePr>
          <p:xfrm>
            <a:off x="3978" y="2613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83" name="Equation" r:id="rId9" imgW="279400" imgH="228600" progId="Equation.DSMT4">
                    <p:embed/>
                  </p:oleObj>
                </mc:Choice>
                <mc:Fallback>
                  <p:oleObj name="Equation" r:id="rId9" imgW="279400" imgH="228600" progId="Equation.DSMT4">
                    <p:embed/>
                    <p:pic>
                      <p:nvPicPr>
                        <p:cNvPr id="0" name="Picture 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2613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285852" y="5662709"/>
            <a:ext cx="6769100" cy="461962"/>
            <a:chOff x="476" y="3475"/>
            <a:chExt cx="4264" cy="291"/>
          </a:xfrm>
        </p:grpSpPr>
        <p:sp>
          <p:nvSpPr>
            <p:cNvPr id="10255" name="Rectangle 17"/>
            <p:cNvSpPr>
              <a:spLocks noChangeArrowheads="1"/>
            </p:cNvSpPr>
            <p:nvPr/>
          </p:nvSpPr>
          <p:spPr bwMode="auto">
            <a:xfrm>
              <a:off x="476" y="3475"/>
              <a:ext cx="42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故</a:t>
              </a:r>
              <a:r>
                <a:rPr kumimoji="0" lang="zh-CN" altLang="en-US" sz="2400" b="1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　即为</a:t>
              </a:r>
              <a:r>
                <a:rPr kumimoji="0" lang="en-US" altLang="zh-CN" sz="2400" b="1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</a:t>
              </a:r>
              <a:r>
                <a:rPr kumimoji="0" lang="zh-CN" altLang="en-US" sz="2400" b="1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的对称变换．</a:t>
              </a:r>
            </a:p>
          </p:txBody>
        </p:sp>
        <p:graphicFrame>
          <p:nvGraphicFramePr>
            <p:cNvPr id="10243" name="Object 26"/>
            <p:cNvGraphicFramePr>
              <a:graphicFrameLocks noChangeAspect="1"/>
            </p:cNvGraphicFramePr>
            <p:nvPr/>
          </p:nvGraphicFramePr>
          <p:xfrm>
            <a:off x="746" y="3566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84" name="Equation" r:id="rId11" imgW="279400" imgH="228600" progId="Equation.DSMT4">
                    <p:embed/>
                  </p:oleObj>
                </mc:Choice>
                <mc:Fallback>
                  <p:oleObj name="Equation" r:id="rId11" imgW="279400" imgH="228600" progId="Equation.DSMT4">
                    <p:embed/>
                    <p:pic>
                      <p:nvPicPr>
                        <p:cNvPr id="0" name="Picture 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3566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035525"/>
              </p:ext>
            </p:extLst>
          </p:nvPr>
        </p:nvGraphicFramePr>
        <p:xfrm>
          <a:off x="2928926" y="2599334"/>
          <a:ext cx="3846522" cy="43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85" name="Equation" r:id="rId13" imgW="2019300" imgH="228600" progId="Equation.DSMT4">
                  <p:embed/>
                </p:oleObj>
              </mc:Choice>
              <mc:Fallback>
                <p:oleObj name="Equation" r:id="rId13" imgW="2019300" imgH="228600" progId="Equation.DSMT4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599334"/>
                        <a:ext cx="3846522" cy="436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701628"/>
              </p:ext>
            </p:extLst>
          </p:nvPr>
        </p:nvGraphicFramePr>
        <p:xfrm>
          <a:off x="1181100" y="2662316"/>
          <a:ext cx="12493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86" name="Equation" r:id="rId15" imgW="710891" imgH="203112" progId="Equation.DSMT4">
                  <p:embed/>
                </p:oleObj>
              </mc:Choice>
              <mc:Fallback>
                <p:oleObj name="Equation" r:id="rId15" imgW="710891" imgH="203112" progId="Equation.DSMT4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662316"/>
                        <a:ext cx="124936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63" name="Object 3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91094"/>
              </p:ext>
            </p:extLst>
          </p:nvPr>
        </p:nvGraphicFramePr>
        <p:xfrm>
          <a:off x="2090758" y="3059196"/>
          <a:ext cx="54816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87" name="Equation" r:id="rId17" imgW="3365500" imgH="457200" progId="Equation.DSMT4">
                  <p:embed/>
                </p:oleObj>
              </mc:Choice>
              <mc:Fallback>
                <p:oleObj name="Equation" r:id="rId17" imgW="3365500" imgH="457200" progId="Equation.DSMT4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58" y="3059196"/>
                        <a:ext cx="5481638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428860" y="2557838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30909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则有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72211"/>
              </p:ext>
            </p:extLst>
          </p:nvPr>
        </p:nvGraphicFramePr>
        <p:xfrm>
          <a:off x="2500298" y="4305387"/>
          <a:ext cx="3214710" cy="819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88" name="Equation" r:id="rId19" imgW="1892300" imgH="482600" progId="Equation.DSMT4">
                  <p:embed/>
                </p:oleObj>
              </mc:Choice>
              <mc:Fallback>
                <p:oleObj name="Equation" r:id="rId19" imgW="1892300" imgH="482600" progId="Equation.DSMT4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305387"/>
                        <a:ext cx="3214710" cy="819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99456"/>
              </p:ext>
            </p:extLst>
          </p:nvPr>
        </p:nvGraphicFramePr>
        <p:xfrm>
          <a:off x="2000232" y="3876759"/>
          <a:ext cx="2077842" cy="34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89" name="Equation" r:id="rId21" imgW="1587500" imgH="431800" progId="Equation.DSMT4">
                  <p:embed/>
                </p:oleObj>
              </mc:Choice>
              <mc:Fallback>
                <p:oleObj name="Equation" r:id="rId21" imgW="1587500" imgH="431800" progId="Equation.DSMT4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876759"/>
                        <a:ext cx="2077842" cy="349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27743"/>
              </p:ext>
            </p:extLst>
          </p:nvPr>
        </p:nvGraphicFramePr>
        <p:xfrm>
          <a:off x="2285984" y="5162643"/>
          <a:ext cx="973134" cy="35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90" name="Equation" r:id="rId23" imgW="1205977" imgH="444307" progId="Equation.DSMT4">
                  <p:embed/>
                </p:oleObj>
              </mc:Choice>
              <mc:Fallback>
                <p:oleObj name="Equation" r:id="rId23" imgW="1205977" imgH="444307" progId="Equation.DSMT4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162643"/>
                        <a:ext cx="973134" cy="358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67" name="Object 3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74368"/>
              </p:ext>
            </p:extLst>
          </p:nvPr>
        </p:nvGraphicFramePr>
        <p:xfrm>
          <a:off x="4286248" y="5162643"/>
          <a:ext cx="23082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91" name="Equation" r:id="rId25" imgW="1358310" imgH="203112" progId="Equation.DSMT4">
                  <p:embed/>
                </p:oleObj>
              </mc:Choice>
              <mc:Fallback>
                <p:oleObj name="Equation" r:id="rId25" imgW="1358310" imgH="203112" progId="Equation.DSMT4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5162643"/>
                        <a:ext cx="230822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一、对称变换与实对称阵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40352" y="559843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329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/>
      <p:bldP spid="12302" grpId="0"/>
      <p:bldP spid="23" grpId="0"/>
      <p:bldP spid="2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14175" y="934570"/>
            <a:ext cx="9288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对称变换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在标准正交基下的矩阵是实对称矩阵．</a:t>
            </a:r>
          </a:p>
        </p:txBody>
      </p:sp>
      <p:graphicFrame>
        <p:nvGraphicFramePr>
          <p:cNvPr id="13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88743"/>
              </p:ext>
            </p:extLst>
          </p:nvPr>
        </p:nvGraphicFramePr>
        <p:xfrm>
          <a:off x="5836332" y="2174426"/>
          <a:ext cx="1872208" cy="44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87" name="Equation" r:id="rId3" imgW="2235200" imgH="533400" progId="Equation.DSMT4">
                  <p:embed/>
                </p:oleObj>
              </mc:Choice>
              <mc:Fallback>
                <p:oleObj name="Equation" r:id="rId3" imgW="2235200" imgH="53340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332" y="2174426"/>
                        <a:ext cx="1872208" cy="446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94395" y="2120164"/>
            <a:ext cx="8174037" cy="523876"/>
            <a:chOff x="407" y="1117"/>
            <a:chExt cx="5149" cy="330"/>
          </a:xfrm>
        </p:grpSpPr>
        <p:graphicFrame>
          <p:nvGraphicFramePr>
            <p:cNvPr id="11272" name="Object 25"/>
            <p:cNvGraphicFramePr>
              <a:graphicFrameLocks noChangeAspect="1"/>
            </p:cNvGraphicFramePr>
            <p:nvPr/>
          </p:nvGraphicFramePr>
          <p:xfrm>
            <a:off x="407" y="1139"/>
            <a:ext cx="10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88" name="Equation" r:id="rId5" imgW="1663700" imgH="431800" progId="Equation.DSMT4">
                    <p:embed/>
                  </p:oleObj>
                </mc:Choice>
                <mc:Fallback>
                  <p:oleObj name="Equation" r:id="rId5" imgW="1663700" imgH="431800" progId="Equation.DSMT4">
                    <p:embed/>
                    <p:pic>
                      <p:nvPicPr>
                        <p:cNvPr id="0" name="Picture 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1139"/>
                          <a:ext cx="10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Rectangle 26"/>
            <p:cNvSpPr>
              <a:spLocks noChangeArrowheads="1"/>
            </p:cNvSpPr>
            <p:nvPr/>
          </p:nvSpPr>
          <p:spPr bwMode="auto">
            <a:xfrm>
              <a:off x="1408" y="1117"/>
              <a:ext cx="41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</a:t>
              </a:r>
              <a:r>
                <a:rPr kumimoji="0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的一组标准正交基，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51520" y="1567579"/>
            <a:ext cx="8135937" cy="523874"/>
            <a:chOff x="635" y="663"/>
            <a:chExt cx="5125" cy="330"/>
          </a:xfrm>
        </p:grpSpPr>
        <p:sp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635" y="663"/>
              <a:ext cx="51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证  </a:t>
              </a:r>
              <a:r>
                <a:rPr kumimoji="0" lang="zh-CN" altLang="en-US" sz="28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设</a:t>
              </a:r>
              <a:r>
                <a:rPr kumimoji="0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　 为</a:t>
              </a:r>
              <a:r>
                <a:rPr kumimoji="0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0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维欧氏空间</a:t>
              </a:r>
              <a:r>
                <a:rPr kumimoji="0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上的对称变换，</a:t>
              </a:r>
            </a:p>
          </p:txBody>
        </p:sp>
        <p:graphicFrame>
          <p:nvGraphicFramePr>
            <p:cNvPr id="1127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295927"/>
                </p:ext>
              </p:extLst>
            </p:nvPr>
          </p:nvGraphicFramePr>
          <p:xfrm>
            <a:off x="1406" y="777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89" name="Equation" r:id="rId7" imgW="279400" imgH="228600" progId="Equation.DSMT4">
                    <p:embed/>
                  </p:oleObj>
                </mc:Choice>
                <mc:Fallback>
                  <p:oleObj name="Equation" r:id="rId7" imgW="279400" imgH="228600" progId="Equation.DSMT4">
                    <p:embed/>
                    <p:pic>
                      <p:nvPicPr>
                        <p:cNvPr id="0" name="Picture 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777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63698" y="2591652"/>
            <a:ext cx="6584950" cy="523874"/>
            <a:chOff x="476" y="1570"/>
            <a:chExt cx="4148" cy="330"/>
          </a:xfrm>
        </p:grpSpPr>
        <p:sp>
          <p:nvSpPr>
            <p:cNvPr id="11278" name="Rectangle 28"/>
            <p:cNvSpPr>
              <a:spLocks noChangeArrowheads="1"/>
            </p:cNvSpPr>
            <p:nvPr/>
          </p:nvSpPr>
          <p:spPr bwMode="auto">
            <a:xfrm>
              <a:off x="476" y="1570"/>
              <a:ext cx="41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　在这组基下的矩阵，即</a:t>
              </a:r>
            </a:p>
          </p:txBody>
        </p:sp>
        <p:graphicFrame>
          <p:nvGraphicFramePr>
            <p:cNvPr id="11270" name="Object 30"/>
            <p:cNvGraphicFramePr>
              <a:graphicFrameLocks noChangeAspect="1"/>
            </p:cNvGraphicFramePr>
            <p:nvPr/>
          </p:nvGraphicFramePr>
          <p:xfrm>
            <a:off x="794" y="1706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90" name="Equation" r:id="rId9" imgW="279400" imgH="228600" progId="Equation.DSMT4">
                    <p:embed/>
                  </p:oleObj>
                </mc:Choice>
                <mc:Fallback>
                  <p:oleObj name="Equation" r:id="rId9" imgW="279400" imgH="228600" progId="Equation.DSMT4">
                    <p:embed/>
                    <p:pic>
                      <p:nvPicPr>
                        <p:cNvPr id="0" name="Picture 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1706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828018"/>
              </p:ext>
            </p:extLst>
          </p:nvPr>
        </p:nvGraphicFramePr>
        <p:xfrm>
          <a:off x="4758406" y="2655606"/>
          <a:ext cx="4032448" cy="36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1" name="Equation" r:id="rId10" imgW="4724400" imgH="431800" progId="Equation.DSMT4">
                  <p:embed/>
                </p:oleObj>
              </mc:Choice>
              <mc:Fallback>
                <p:oleObj name="Equation" r:id="rId10" imgW="4724400" imgH="431800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406" y="2655606"/>
                        <a:ext cx="4032448" cy="368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16736" y="3053974"/>
            <a:ext cx="649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endParaRPr kumimoji="0"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173678"/>
              </p:ext>
            </p:extLst>
          </p:nvPr>
        </p:nvGraphicFramePr>
        <p:xfrm>
          <a:off x="930751" y="2869824"/>
          <a:ext cx="5441449" cy="87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2" name="Equation" r:id="rId12" imgW="5918200" imgH="952500" progId="Equation.DSMT4">
                  <p:embed/>
                </p:oleObj>
              </mc:Choice>
              <mc:Fallback>
                <p:oleObj name="Equation" r:id="rId12" imgW="5918200" imgH="952500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751" y="2869824"/>
                        <a:ext cx="5441449" cy="875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3"/>
          <p:cNvGrpSpPr>
            <a:grpSpLocks/>
          </p:cNvGrpSpPr>
          <p:nvPr/>
        </p:nvGrpSpPr>
        <p:grpSpPr bwMode="auto">
          <a:xfrm>
            <a:off x="349781" y="3645024"/>
            <a:ext cx="4100513" cy="825500"/>
            <a:chOff x="225" y="238"/>
            <a:chExt cx="2583" cy="520"/>
          </a:xfrm>
        </p:grpSpPr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25" y="300"/>
              <a:ext cx="19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于是 </a:t>
              </a:r>
              <a:endParaRPr kumimoji="0"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9815388"/>
                </p:ext>
              </p:extLst>
            </p:nvPr>
          </p:nvGraphicFramePr>
          <p:xfrm>
            <a:off x="773" y="238"/>
            <a:ext cx="2035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93" name="Equation" r:id="rId14" imgW="3924000" imgH="1002960" progId="Equation.DSMT4">
                    <p:embed/>
                  </p:oleObj>
                </mc:Choice>
                <mc:Fallback>
                  <p:oleObj name="Equation" r:id="rId14" imgW="3924000" imgH="1002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" y="238"/>
                          <a:ext cx="2035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30260"/>
              </p:ext>
            </p:extLst>
          </p:nvPr>
        </p:nvGraphicFramePr>
        <p:xfrm>
          <a:off x="4551070" y="3648712"/>
          <a:ext cx="1821129" cy="79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4" name="Equation" r:id="rId16" imgW="2171700" imgH="952500" progId="Equation.DSMT4">
                  <p:embed/>
                </p:oleObj>
              </mc:Choice>
              <mc:Fallback>
                <p:oleObj name="Equation" r:id="rId16" imgW="21717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070" y="3648712"/>
                        <a:ext cx="1821129" cy="798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7232"/>
              </p:ext>
            </p:extLst>
          </p:nvPr>
        </p:nvGraphicFramePr>
        <p:xfrm>
          <a:off x="6510754" y="3803146"/>
          <a:ext cx="171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5" name="Equation" r:id="rId18" imgW="1714500" imgH="482600" progId="Equation.DSMT4">
                  <p:embed/>
                </p:oleObj>
              </mc:Choice>
              <mc:Fallback>
                <p:oleObj name="Equation" r:id="rId18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754" y="3803146"/>
                        <a:ext cx="171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8444"/>
              </p:ext>
            </p:extLst>
          </p:nvPr>
        </p:nvGraphicFramePr>
        <p:xfrm>
          <a:off x="8254456" y="3803146"/>
          <a:ext cx="68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6" name="Equation" r:id="rId20" imgW="685800" imgH="482600" progId="Equation.DSMT4">
                  <p:embed/>
                </p:oleObj>
              </mc:Choice>
              <mc:Fallback>
                <p:oleObj name="Equation" r:id="rId20" imgW="685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4456" y="3803146"/>
                        <a:ext cx="68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0825"/>
              </p:ext>
            </p:extLst>
          </p:nvPr>
        </p:nvGraphicFramePr>
        <p:xfrm>
          <a:off x="1232352" y="4512582"/>
          <a:ext cx="3318718" cy="8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7" name="Equation" r:id="rId22" imgW="3975100" imgH="1016000" progId="Equation.DSMT4">
                  <p:embed/>
                </p:oleObj>
              </mc:Choice>
              <mc:Fallback>
                <p:oleObj name="Equation" r:id="rId22" imgW="39751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352" y="4512582"/>
                        <a:ext cx="3318718" cy="848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23656"/>
              </p:ext>
            </p:extLst>
          </p:nvPr>
        </p:nvGraphicFramePr>
        <p:xfrm>
          <a:off x="4638836" y="4512582"/>
          <a:ext cx="1871918" cy="835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8" name="Equation" r:id="rId24" imgW="2133600" imgH="952500" progId="Equation.DSMT4">
                  <p:embed/>
                </p:oleObj>
              </mc:Choice>
              <mc:Fallback>
                <p:oleObj name="Equation" r:id="rId24" imgW="21336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836" y="4512582"/>
                        <a:ext cx="1871918" cy="835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24777"/>
              </p:ext>
            </p:extLst>
          </p:nvPr>
        </p:nvGraphicFramePr>
        <p:xfrm>
          <a:off x="6555065" y="4716227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9" name="Equation" r:id="rId26" imgW="1612900" imgH="482600" progId="Equation.DSMT4">
                  <p:embed/>
                </p:oleObj>
              </mc:Choice>
              <mc:Fallback>
                <p:oleObj name="Equation" r:id="rId26" imgW="1612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065" y="4716227"/>
                        <a:ext cx="161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83532"/>
              </p:ext>
            </p:extLst>
          </p:nvPr>
        </p:nvGraphicFramePr>
        <p:xfrm>
          <a:off x="8228668" y="4716227"/>
          <a:ext cx="635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00" name="Equation" r:id="rId28" imgW="634725" imgH="482391" progId="Equation.DSMT4">
                  <p:embed/>
                </p:oleObj>
              </mc:Choice>
              <mc:Fallback>
                <p:oleObj name="Equation" r:id="rId28" imgW="634725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668" y="4716227"/>
                        <a:ext cx="635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384994" y="5871859"/>
            <a:ext cx="4546599" cy="519113"/>
            <a:chOff x="379" y="2594"/>
            <a:chExt cx="2864" cy="327"/>
          </a:xfrm>
        </p:grpSpPr>
        <p:graphicFrame>
          <p:nvGraphicFramePr>
            <p:cNvPr id="3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6558889"/>
                </p:ext>
              </p:extLst>
            </p:nvPr>
          </p:nvGraphicFramePr>
          <p:xfrm>
            <a:off x="841" y="2617"/>
            <a:ext cx="240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01" name="Equation" r:id="rId30" imgW="4330700" imgH="482600" progId="Equation.DSMT4">
                    <p:embed/>
                  </p:oleObj>
                </mc:Choice>
                <mc:Fallback>
                  <p:oleObj name="Equation" r:id="rId30" imgW="43307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2617"/>
                          <a:ext cx="240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379" y="2594"/>
              <a:ext cx="4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sz="2800" b="1" dirty="0">
                  <a:latin typeface="楷体_GB2312" pitchFamily="49" charset="-122"/>
                  <a:ea typeface="楷体_GB2312" pitchFamily="49" charset="-122"/>
                </a:rPr>
                <a:t>即</a:t>
              </a:r>
            </a:p>
          </p:txBody>
        </p:sp>
      </p:grp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5125899" y="5859487"/>
            <a:ext cx="34425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为对称矩阵．</a:t>
            </a:r>
          </a:p>
        </p:txBody>
      </p: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361959" y="5306344"/>
            <a:ext cx="6553200" cy="531813"/>
            <a:chOff x="431" y="2478"/>
            <a:chExt cx="4128" cy="335"/>
          </a:xfrm>
        </p:grpSpPr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431" y="2478"/>
              <a:ext cx="4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>
                  <a:latin typeface="楷体_GB2312" pitchFamily="49" charset="-122"/>
                  <a:ea typeface="楷体_GB2312" pitchFamily="49" charset="-122"/>
                </a:rPr>
                <a:t>由　是对称变换，有</a:t>
              </a:r>
            </a:p>
          </p:txBody>
        </p:sp>
        <p:graphicFrame>
          <p:nvGraphicFramePr>
            <p:cNvPr id="4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837320"/>
                </p:ext>
              </p:extLst>
            </p:nvPr>
          </p:nvGraphicFramePr>
          <p:xfrm>
            <a:off x="2608" y="2493"/>
            <a:ext cx="178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02" name="Equation" r:id="rId32" imgW="3467100" imgH="622300" progId="Equation.DSMT4">
                    <p:embed/>
                  </p:oleObj>
                </mc:Choice>
                <mc:Fallback>
                  <p:oleObj name="Equation" r:id="rId32" imgW="3467100" imgH="622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493"/>
                          <a:ext cx="178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213273"/>
                </p:ext>
              </p:extLst>
            </p:nvPr>
          </p:nvGraphicFramePr>
          <p:xfrm>
            <a:off x="745" y="2584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03" name="Equation" r:id="rId34" imgW="279400" imgH="228600" progId="Equation.DSMT4">
                    <p:embed/>
                  </p:oleObj>
                </mc:Choice>
                <mc:Fallback>
                  <p:oleObj name="Equation" r:id="rId34" imgW="279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2584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一、对称变换与实对称阵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45950" y="583815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821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7" grpId="0"/>
      <p:bldP spid="39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99063" y="888337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386718" y="888337"/>
            <a:ext cx="70737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实</a:t>
            </a:r>
            <a:r>
              <a:rPr lang="zh-CN" altLang="en-US" sz="2800" b="1" dirty="0"/>
              <a:t>对称矩阵的特征值为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实数</a:t>
            </a:r>
            <a:r>
              <a:rPr lang="zh-CN" altLang="en-US" sz="2800" b="1" dirty="0" smtClean="0"/>
              <a:t>，对应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特征向量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实向量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50283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二、实对称阵的特征值和特征向量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0535" y="186759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795606"/>
              </p:ext>
            </p:extLst>
          </p:nvPr>
        </p:nvGraphicFramePr>
        <p:xfrm>
          <a:off x="1394461" y="1837010"/>
          <a:ext cx="71707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9" name="Equation" r:id="rId3" imgW="3047760" imgH="431640" progId="Equation.DSMT4">
                  <p:embed/>
                </p:oleObj>
              </mc:Choice>
              <mc:Fallback>
                <p:oleObj name="Equation" r:id="rId3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461" y="1837010"/>
                        <a:ext cx="717073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26615"/>
              </p:ext>
            </p:extLst>
          </p:nvPr>
        </p:nvGraphicFramePr>
        <p:xfrm>
          <a:off x="1383472" y="3047058"/>
          <a:ext cx="7562833" cy="56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0" name="Equation" r:id="rId5" imgW="3365500" imgH="241300" progId="Equation.DSMT4">
                  <p:embed/>
                </p:oleObj>
              </mc:Choice>
              <mc:Fallback>
                <p:oleObj name="Equation" r:id="rId5" imgW="3365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472" y="3047058"/>
                        <a:ext cx="7562833" cy="565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20495"/>
              </p:ext>
            </p:extLst>
          </p:nvPr>
        </p:nvGraphicFramePr>
        <p:xfrm>
          <a:off x="2911039" y="3578771"/>
          <a:ext cx="5904656" cy="580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1" name="Equation" r:id="rId7" imgW="2692400" imgH="254000" progId="Equation.DSMT4">
                  <p:embed/>
                </p:oleObj>
              </mc:Choice>
              <mc:Fallback>
                <p:oleObj name="Equation" r:id="rId7" imgW="269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039" y="3578771"/>
                        <a:ext cx="5904656" cy="580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316815"/>
              </p:ext>
            </p:extLst>
          </p:nvPr>
        </p:nvGraphicFramePr>
        <p:xfrm>
          <a:off x="1361325" y="4407631"/>
          <a:ext cx="7454370" cy="105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2" name="Equation" r:id="rId9" imgW="3352800" imgH="457200" progId="Equation.DSMT4">
                  <p:embed/>
                </p:oleObj>
              </mc:Choice>
              <mc:Fallback>
                <p:oleObj name="Equation" r:id="rId9" imgW="335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25" y="4407631"/>
                        <a:ext cx="7454370" cy="1059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14059"/>
              </p:ext>
            </p:extLst>
          </p:nvPr>
        </p:nvGraphicFramePr>
        <p:xfrm>
          <a:off x="1414027" y="5483484"/>
          <a:ext cx="4855608" cy="60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3" name="Equation" r:id="rId11" imgW="2247900" imgH="266700" progId="Equation.DSMT4">
                  <p:embed/>
                </p:oleObj>
              </mc:Choice>
              <mc:Fallback>
                <p:oleObj name="Equation" r:id="rId11" imgW="224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7" y="5483484"/>
                        <a:ext cx="4855608" cy="60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093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2" grpId="0"/>
      <p:bldP spid="11879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22520"/>
              </p:ext>
            </p:extLst>
          </p:nvPr>
        </p:nvGraphicFramePr>
        <p:xfrm>
          <a:off x="416552" y="1052736"/>
          <a:ext cx="83978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52" name="Equation" r:id="rId3" imgW="3568680" imgH="495000" progId="Equation.DSMT4">
                  <p:embed/>
                </p:oleObj>
              </mc:Choice>
              <mc:Fallback>
                <p:oleObj name="Equation" r:id="rId3" imgW="3568680" imgH="495000" progId="Equation.DSMT4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2" y="1052736"/>
                        <a:ext cx="83978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05438"/>
              </p:ext>
            </p:extLst>
          </p:nvPr>
        </p:nvGraphicFramePr>
        <p:xfrm>
          <a:off x="440616" y="2238941"/>
          <a:ext cx="4003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53" name="Equation" r:id="rId5" imgW="1701800" imgH="241300" progId="Equation.DSMT4">
                  <p:embed/>
                </p:oleObj>
              </mc:Choice>
              <mc:Fallback>
                <p:oleObj name="Equation" r:id="rId5" imgW="1701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16" y="2238941"/>
                        <a:ext cx="40036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64076"/>
              </p:ext>
            </p:extLst>
          </p:nvPr>
        </p:nvGraphicFramePr>
        <p:xfrm>
          <a:off x="416552" y="3072532"/>
          <a:ext cx="7920037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54" name="Equation" r:id="rId7" imgW="3365500" imgH="558800" progId="Equation.DSMT4">
                  <p:embed/>
                </p:oleObj>
              </mc:Choice>
              <mc:Fallback>
                <p:oleObj name="Equation" r:id="rId7" imgW="33655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2" y="3072532"/>
                        <a:ext cx="7920037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828600" y="3916149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</a:p>
        </p:txBody>
      </p: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50283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二、实对称矩阵的特征值和特征向量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114054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218849" y="92147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300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01517"/>
              </p:ext>
            </p:extLst>
          </p:nvPr>
        </p:nvGraphicFramePr>
        <p:xfrm>
          <a:off x="396875" y="963613"/>
          <a:ext cx="85185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95" name="Equation" r:id="rId3" imgW="3619440" imgH="622080" progId="Equation.DSMT4">
                  <p:embed/>
                </p:oleObj>
              </mc:Choice>
              <mc:Fallback>
                <p:oleObj name="Equation" r:id="rId3" imgW="3619440" imgH="62208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963613"/>
                        <a:ext cx="85185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218849" y="256910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300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940749"/>
              </p:ext>
            </p:extLst>
          </p:nvPr>
        </p:nvGraphicFramePr>
        <p:xfrm>
          <a:off x="1229323" y="2506663"/>
          <a:ext cx="777081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96" name="Equation" r:id="rId5" imgW="3302000" imgH="266700" progId="Equation.DSMT4">
                  <p:embed/>
                </p:oleObj>
              </mc:Choice>
              <mc:Fallback>
                <p:oleObj name="Equation" r:id="rId5" imgW="3302000" imgH="2667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323" y="2506663"/>
                        <a:ext cx="777081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34969"/>
              </p:ext>
            </p:extLst>
          </p:nvPr>
        </p:nvGraphicFramePr>
        <p:xfrm>
          <a:off x="1193025" y="3083531"/>
          <a:ext cx="52895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97" name="Equation" r:id="rId7" imgW="2247900" imgH="749300" progId="Equation.DSMT4">
                  <p:embed/>
                </p:oleObj>
              </mc:Choice>
              <mc:Fallback>
                <p:oleObj name="Equation" r:id="rId7" imgW="2247900" imgH="749300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025" y="3083531"/>
                        <a:ext cx="528955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954967"/>
              </p:ext>
            </p:extLst>
          </p:nvPr>
        </p:nvGraphicFramePr>
        <p:xfrm>
          <a:off x="1475656" y="4787900"/>
          <a:ext cx="57673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98" name="Equation" r:id="rId9" imgW="2451100" imgH="508000" progId="Equation.DSMT4">
                  <p:embed/>
                </p:oleObj>
              </mc:Choice>
              <mc:Fallback>
                <p:oleObj name="Equation" r:id="rId9" imgW="2451100" imgH="50800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787900"/>
                        <a:ext cx="576738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956376" y="546864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</a:p>
        </p:txBody>
      </p: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50283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二、实对称阵的特征值和特征向量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621535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1" grpId="0"/>
      <p:bldP spid="13006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025770"/>
              </p:ext>
            </p:extLst>
          </p:nvPr>
        </p:nvGraphicFramePr>
        <p:xfrm>
          <a:off x="328165" y="2992983"/>
          <a:ext cx="79787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3" name="Equation" r:id="rId3" imgW="3390900" imgH="431800" progId="Equation.DSMT4">
                  <p:embed/>
                </p:oleObj>
              </mc:Choice>
              <mc:Fallback>
                <p:oleObj name="Equation" r:id="rId3" imgW="3390900" imgH="4318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65" y="2992983"/>
                        <a:ext cx="79787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54297"/>
              </p:ext>
            </p:extLst>
          </p:nvPr>
        </p:nvGraphicFramePr>
        <p:xfrm>
          <a:off x="307217" y="836712"/>
          <a:ext cx="824706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4" name="Equation" r:id="rId5" imgW="3505200" imgH="863600" progId="Equation.DSMT4">
                  <p:embed/>
                </p:oleObj>
              </mc:Choice>
              <mc:Fallback>
                <p:oleObj name="Equation" r:id="rId5" imgW="3505200" imgH="86360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17" y="836712"/>
                        <a:ext cx="8247063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64371" y="764704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328165" y="2992983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290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59954"/>
              </p:ext>
            </p:extLst>
          </p:nvPr>
        </p:nvGraphicFramePr>
        <p:xfrm>
          <a:off x="1064590" y="3954890"/>
          <a:ext cx="64547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5" name="Equation" r:id="rId7" imgW="2743200" imgH="228600" progId="Equation.DSMT4">
                  <p:embed/>
                </p:oleObj>
              </mc:Choice>
              <mc:Fallback>
                <p:oleObj name="Equation" r:id="rId7" imgW="2743200" imgH="22860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90" y="3954890"/>
                        <a:ext cx="64547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509594"/>
              </p:ext>
            </p:extLst>
          </p:nvPr>
        </p:nvGraphicFramePr>
        <p:xfrm>
          <a:off x="328165" y="4383992"/>
          <a:ext cx="85486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6" name="Equation" r:id="rId9" imgW="3632200" imgH="508000" progId="Equation.DSMT4">
                  <p:embed/>
                </p:oleObj>
              </mc:Choice>
              <mc:Fallback>
                <p:oleObj name="Equation" r:id="rId9" imgW="3632200" imgH="50800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65" y="4383992"/>
                        <a:ext cx="854868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55358"/>
              </p:ext>
            </p:extLst>
          </p:nvPr>
        </p:nvGraphicFramePr>
        <p:xfrm>
          <a:off x="1475656" y="5505800"/>
          <a:ext cx="5040560" cy="98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7" name="Equation" r:id="rId11" imgW="2298700" imgH="431800" progId="Equation.DSMT4">
                  <p:embed/>
                </p:oleObj>
              </mc:Choice>
              <mc:Fallback>
                <p:oleObj name="Equation" r:id="rId11" imgW="2298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505800"/>
                        <a:ext cx="5040560" cy="98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50283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二、实对称阵的特征值和特征向量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40544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  <p:bldP spid="129034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1063932</TotalTime>
  <Words>594</Words>
  <Application>Microsoft Office PowerPoint</Application>
  <PresentationFormat>全屏显示(4:3)</PresentationFormat>
  <Paragraphs>99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黑体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Garamond</vt:lpstr>
      <vt:lpstr>Times New Roman</vt:lpstr>
      <vt:lpstr>Wingdings</vt:lpstr>
      <vt:lpstr>自定义设计方案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909</cp:revision>
  <cp:lastPrinted>1601-01-01T00:00:00Z</cp:lastPrinted>
  <dcterms:created xsi:type="dcterms:W3CDTF">1601-01-01T00:00:00Z</dcterms:created>
  <dcterms:modified xsi:type="dcterms:W3CDTF">2016-06-02T12:23:28Z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