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"/>
  </p:notesMasterIdLst>
  <p:sldIdLst>
    <p:sldId id="1009" r:id="rId2"/>
    <p:sldId id="100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94660"/>
  </p:normalViewPr>
  <p:slideViewPr>
    <p:cSldViewPr>
      <p:cViewPr varScale="1">
        <p:scale>
          <a:sx n="54" d="100"/>
          <a:sy n="54" d="100"/>
        </p:scale>
        <p:origin x="19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45"/>
          <p:cNvSpPr>
            <a:spLocks noChangeArrowheads="1" noChangeShapeType="1" noTextEdit="1"/>
          </p:cNvSpPr>
          <p:nvPr/>
        </p:nvSpPr>
        <p:spPr bwMode="auto">
          <a:xfrm>
            <a:off x="119689" y="76200"/>
            <a:ext cx="5676447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第四节 化</a:t>
            </a:r>
            <a:r>
              <a:rPr lang="zh-CN" altLang="en-US" sz="3600" dirty="0">
                <a:solidFill>
                  <a:srgbClr val="FFFF00"/>
                </a:solidFill>
                <a:ea typeface="华文行楷" pitchFamily="2" charset="-122"/>
              </a:rPr>
              <a:t>零多项式与最小多项式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869007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3462396"/>
            <a:ext cx="8534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宋体" charset="-122"/>
              </a:rPr>
              <a:t>（</a:t>
            </a:r>
            <a:r>
              <a:rPr lang="en-US" altLang="zh-CN" sz="2800" b="1" dirty="0" smtClean="0">
                <a:latin typeface="宋体" charset="-122"/>
              </a:rPr>
              <a:t>2</a:t>
            </a:r>
            <a:r>
              <a:rPr lang="zh-CN" altLang="en-US" sz="2800" b="1" dirty="0" smtClean="0">
                <a:latin typeface="宋体" charset="-122"/>
              </a:rPr>
              <a:t>）设</a:t>
            </a:r>
            <a:r>
              <a:rPr lang="zh-CN" altLang="en-US" sz="2800" b="1" dirty="0" smtClean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宋体" charset="-122"/>
              </a:rPr>
              <a:t>为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n </a:t>
            </a:r>
            <a:r>
              <a:rPr lang="zh-CN" altLang="en-US" sz="2800" b="1" dirty="0">
                <a:latin typeface="宋体" charset="-122"/>
              </a:rPr>
              <a:t>阶方阵</a:t>
            </a:r>
            <a:r>
              <a:rPr lang="zh-CN" altLang="en-US" sz="2800" b="1" dirty="0" smtClean="0">
                <a:latin typeface="宋体" charset="-122"/>
              </a:rPr>
              <a:t>，则称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latin typeface="宋体" charset="-122"/>
              </a:rPr>
              <a:t>的次数最低的</a:t>
            </a:r>
            <a:r>
              <a:rPr lang="zh-CN" altLang="en-US" sz="2800" b="1" dirty="0" smtClean="0">
                <a:latin typeface="Times New Roman" pitchFamily="18" charset="0"/>
              </a:rPr>
              <a:t>首项系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</a:rPr>
              <a:t>         </a:t>
            </a:r>
            <a:r>
              <a:rPr lang="zh-CN" altLang="en-US" sz="2800" b="1" dirty="0" smtClean="0">
                <a:latin typeface="Times New Roman" pitchFamily="18" charset="0"/>
              </a:rPr>
              <a:t>数为一的化零</a:t>
            </a:r>
            <a:r>
              <a:rPr lang="zh-CN" altLang="en-US" sz="2800" b="1" dirty="0">
                <a:latin typeface="Times New Roman" pitchFamily="18" charset="0"/>
              </a:rPr>
              <a:t>多项式为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最小多项式</a:t>
            </a:r>
            <a:r>
              <a:rPr lang="zh-CN" altLang="en-US" sz="2800" b="1" dirty="0" smtClean="0">
                <a:latin typeface="Times New Roman" pitchFamily="18" charset="0"/>
              </a:rPr>
              <a:t>，</a:t>
            </a:r>
            <a:endParaRPr lang="zh-CN" altLang="en-US" sz="2800" b="1" dirty="0">
              <a:latin typeface="宋体" charset="-122"/>
            </a:endParaRPr>
          </a:p>
        </p:txBody>
      </p:sp>
      <p:grpSp>
        <p:nvGrpSpPr>
          <p:cNvPr id="15" name="组合 8"/>
          <p:cNvGrpSpPr>
            <a:grpSpLocks/>
          </p:cNvGrpSpPr>
          <p:nvPr/>
        </p:nvGrpSpPr>
        <p:grpSpPr bwMode="auto">
          <a:xfrm>
            <a:off x="7196098" y="3879388"/>
            <a:ext cx="1762997" cy="519113"/>
            <a:chOff x="6111716" y="2180475"/>
            <a:chExt cx="1762997" cy="519112"/>
          </a:xfrm>
        </p:grpSpPr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6111716" y="2180475"/>
              <a:ext cx="1295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astellar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Times New Roman" pitchFamily="18" charset="0"/>
                </a:rPr>
                <a:t>记作</a:t>
              </a:r>
            </a:p>
          </p:txBody>
        </p:sp>
        <p:graphicFrame>
          <p:nvGraphicFramePr>
            <p:cNvPr id="1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6156835"/>
                </p:ext>
              </p:extLst>
            </p:nvPr>
          </p:nvGraphicFramePr>
          <p:xfrm>
            <a:off x="6892050" y="2195532"/>
            <a:ext cx="982663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52" name="公式" r:id="rId3" imgW="457002" imgH="215806" progId="Equation.3">
                    <p:embed/>
                  </p:oleObj>
                </mc:Choice>
                <mc:Fallback>
                  <p:oleObj name="公式" r:id="rId3" imgW="457002" imgH="215806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2050" y="2195532"/>
                          <a:ext cx="982663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1115616" y="945400"/>
            <a:ext cx="56733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</a:rPr>
              <a:t>）设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为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 charset="-122"/>
              </a:rPr>
              <a:t>阶方阵，若多项式 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240541"/>
              </p:ext>
            </p:extLst>
          </p:nvPr>
        </p:nvGraphicFramePr>
        <p:xfrm>
          <a:off x="2944416" y="1504062"/>
          <a:ext cx="54752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3" name="公式" r:id="rId5" imgW="2311400" imgH="241300" progId="Equation.3">
                  <p:embed/>
                </p:oleObj>
              </mc:Choice>
              <mc:Fallback>
                <p:oleObj name="公式" r:id="rId5" imgW="2311400" imgH="24130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416" y="1504062"/>
                        <a:ext cx="54752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2138264" y="2003072"/>
            <a:ext cx="156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满足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82131"/>
              </p:ext>
            </p:extLst>
          </p:nvPr>
        </p:nvGraphicFramePr>
        <p:xfrm>
          <a:off x="2992834" y="2409902"/>
          <a:ext cx="5084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4" name="公式" r:id="rId7" imgW="2146300" imgH="241300" progId="Equation.3">
                  <p:embed/>
                </p:oleObj>
              </mc:Choice>
              <mc:Fallback>
                <p:oleObj name="公式" r:id="rId7" imgW="2146300" imgH="24130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834" y="2409902"/>
                        <a:ext cx="50847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2210272" y="2939176"/>
            <a:ext cx="51251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则称</a:t>
            </a:r>
            <a:r>
              <a:rPr lang="en-US" altLang="zh-CN" sz="2800" b="1" i="1" dirty="0">
                <a:solidFill>
                  <a:srgbClr val="000000"/>
                </a:solidFill>
                <a:latin typeface="Symbol" pitchFamily="18" charset="2"/>
              </a:rPr>
              <a:t> j</a:t>
            </a:r>
            <a:r>
              <a:rPr lang="en-US" altLang="zh-CN" sz="2800" b="1" dirty="0">
                <a:solidFill>
                  <a:srgbClr val="000000"/>
                </a:solidFill>
                <a:latin typeface="Symbol" pitchFamily="18" charset="2"/>
              </a:rPr>
              <a:t> (</a:t>
            </a:r>
            <a:r>
              <a:rPr lang="en-US" altLang="zh-CN" sz="2800" b="1" i="1" dirty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latin typeface="Symbol" pitchFamily="18" charset="2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为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化零多项式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"/>
              <p:cNvSpPr txBox="1">
                <a:spLocks noChangeArrowheads="1"/>
              </p:cNvSpPr>
              <p:nvPr/>
            </p:nvSpPr>
            <p:spPr bwMode="auto">
              <a:xfrm>
                <a:off x="22528" y="5471010"/>
                <a:ext cx="8534400" cy="990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Castellar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Castellar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Castellar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Castellar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Castellar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stellar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stellar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stellar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Castellar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 smtClean="0">
                    <a:latin typeface="宋体" charset="-122"/>
                  </a:rPr>
                  <a:t>（</a:t>
                </a:r>
                <a:r>
                  <a:rPr lang="en-US" altLang="zh-CN" sz="2800" b="1" dirty="0" smtClean="0">
                    <a:latin typeface="宋体" charset="-122"/>
                  </a:rPr>
                  <a:t>3</a:t>
                </a:r>
                <a:r>
                  <a:rPr lang="zh-CN" altLang="en-US" sz="2800" b="1" dirty="0" smtClean="0">
                    <a:latin typeface="宋体" charset="-122"/>
                  </a:rPr>
                  <a:t>）设</a:t>
                </a:r>
                <a:r>
                  <a:rPr lang="en-US" altLang="zh-CN" sz="2800" b="1" i="1" dirty="0">
                    <a:latin typeface="Times New Roman" pitchFamily="18" charset="0"/>
                  </a:rPr>
                  <a:t>A</a:t>
                </a:r>
                <a:r>
                  <a:rPr lang="zh-CN" altLang="en-US" sz="2800" b="1" dirty="0">
                    <a:latin typeface="宋体" charset="-122"/>
                  </a:rPr>
                  <a:t>为</a:t>
                </a:r>
                <a:r>
                  <a:rPr lang="en-US" altLang="zh-CN" sz="2800" b="1" i="1" dirty="0">
                    <a:latin typeface="Times New Roman" pitchFamily="18" charset="0"/>
                  </a:rPr>
                  <a:t>n</a:t>
                </a: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zh-CN" altLang="en-US" sz="2800" b="1" dirty="0">
                    <a:latin typeface="宋体" charset="-122"/>
                  </a:rPr>
                  <a:t>阶方阵</a:t>
                </a:r>
                <a:r>
                  <a:rPr lang="zh-CN" altLang="en-US" sz="2800" b="1" dirty="0" smtClean="0">
                    <a:latin typeface="宋体" charset="-122"/>
                  </a:rPr>
                  <a:t>，如果存在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正整数</a:t>
                </a:r>
                <a14:m>
                  <m:oMath xmlns:m="http://schemas.openxmlformats.org/officeDocument/2006/math">
                    <m:r>
                      <a:rPr lang="en-US" altLang="zh-CN" sz="2800" b="0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sz="2800" b="1" dirty="0" smtClean="0">
                    <a:latin typeface="宋体" charset="-122"/>
                  </a:rPr>
                  <a:t>，    </a:t>
                </a:r>
                <a:endParaRPr lang="en-US" altLang="zh-CN" sz="2800" b="1" dirty="0" smtClean="0">
                  <a:latin typeface="宋体" charset="-122"/>
                </a:endParaRPr>
              </a:p>
              <a:p>
                <a:pPr eaLnBrk="1" hangingPunct="1"/>
                <a:r>
                  <a:rPr lang="en-US" altLang="zh-CN" sz="2800" b="1" dirty="0">
                    <a:latin typeface="宋体" charset="-122"/>
                  </a:rPr>
                  <a:t> </a:t>
                </a:r>
                <a:r>
                  <a:rPr lang="en-US" altLang="zh-CN" sz="2800" b="1" dirty="0" smtClean="0">
                    <a:latin typeface="宋体" charset="-122"/>
                  </a:rPr>
                  <a:t>    </a:t>
                </a:r>
                <a:r>
                  <a:rPr lang="zh-CN" altLang="en-US" sz="2800" b="1" dirty="0" smtClean="0">
                    <a:latin typeface="宋体" charset="-122"/>
                  </a:rPr>
                  <a:t>则</a:t>
                </a:r>
                <a:r>
                  <a:rPr lang="zh-CN" altLang="en-US" sz="2800" b="1" dirty="0">
                    <a:latin typeface="宋体" charset="-122"/>
                  </a:rPr>
                  <a:t>称</a:t>
                </a:r>
                <a:r>
                  <a:rPr lang="en-US" altLang="zh-CN" sz="2800" b="1" i="1" dirty="0">
                    <a:latin typeface="Times New Roman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itchFamily="18" charset="0"/>
                  </a:rPr>
                  <a:t>是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幂零阵</a:t>
                </a:r>
                <a:r>
                  <a:rPr lang="zh-CN" altLang="en-US" sz="2800" b="1" dirty="0" smtClean="0">
                    <a:latin typeface="宋体" charset="-122"/>
                  </a:rPr>
                  <a:t>。</a:t>
                </a:r>
                <a:endParaRPr lang="zh-CN" altLang="en-US" sz="2800" b="1" dirty="0">
                  <a:latin typeface="宋体" charset="-122"/>
                </a:endParaRPr>
              </a:p>
            </p:txBody>
          </p:sp>
        </mc:Choice>
        <mc:Fallback xmlns="">
          <p:sp>
            <p:nvSpPr>
              <p:cNvPr id="23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8" y="5471010"/>
                <a:ext cx="8534400" cy="990977"/>
              </a:xfrm>
              <a:prstGeom prst="rect">
                <a:avLst/>
              </a:prstGeom>
              <a:blipFill rotWithShape="0">
                <a:blip r:embed="rId9"/>
                <a:stretch>
                  <a:fillRect l="-1500" t="-6748" b="-14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361834" y="439920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8953" y="4416503"/>
            <a:ext cx="5325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若一个对角阵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/>
              <a:t>的化零多项式为</a:t>
            </a:r>
            <a:endParaRPr lang="zh-CN" altLang="en-US" sz="2800" dirty="0"/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958594"/>
              </p:ext>
            </p:extLst>
          </p:nvPr>
        </p:nvGraphicFramePr>
        <p:xfrm>
          <a:off x="6127710" y="4396535"/>
          <a:ext cx="21367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5" name="Equation" r:id="rId10" imgW="901440" imgH="228600" progId="Equation.DSMT4">
                  <p:embed/>
                </p:oleObj>
              </mc:Choice>
              <mc:Fallback>
                <p:oleObj name="Equation" r:id="rId10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10" y="4396535"/>
                        <a:ext cx="21367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118953" y="4936247"/>
            <a:ext cx="4173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则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/>
              <a:t>的最小多项式为</a:t>
            </a:r>
            <a:endParaRPr lang="zh-CN" altLang="en-US" sz="2800" dirty="0"/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38296"/>
              </p:ext>
            </p:extLst>
          </p:nvPr>
        </p:nvGraphicFramePr>
        <p:xfrm>
          <a:off x="4427984" y="4944807"/>
          <a:ext cx="3249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6" name="Equation" r:id="rId12" imgW="1371600" imgH="228600" progId="Equation.DSMT4">
                  <p:embed/>
                </p:oleObj>
              </mc:Choice>
              <mc:Fallback>
                <p:oleObj name="Equation" r:id="rId12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944807"/>
                        <a:ext cx="3249612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204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  <p:bldP spid="22" grpId="0"/>
      <p:bldP spid="23" grpId="0"/>
      <p:bldP spid="24" grpId="0"/>
      <p:bldP spid="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533400" y="1764970"/>
            <a:ext cx="4259499" cy="52322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stellar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Hamilton-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Cayley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15616" y="2423476"/>
            <a:ext cx="603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阶方阵，则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的特征多项式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577058"/>
              </p:ext>
            </p:extLst>
          </p:nvPr>
        </p:nvGraphicFramePr>
        <p:xfrm>
          <a:off x="2979738" y="3044495"/>
          <a:ext cx="2466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8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3044495"/>
                        <a:ext cx="2466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99741" y="3649026"/>
            <a:ext cx="3488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anose="02020603050405020304" pitchFamily="18" charset="0"/>
              </a:rPr>
              <a:t>化零</a:t>
            </a:r>
            <a:r>
              <a:rPr lang="zh-CN" altLang="en-US" sz="2800" b="1" dirty="0" smtClean="0">
                <a:latin typeface="Times New Roman" pitchFamily="18" charset="0"/>
                <a:cs typeface="Times New Roman" panose="02020603050405020304" pitchFamily="18" charset="0"/>
              </a:rPr>
              <a:t>多项式</a:t>
            </a:r>
            <a:r>
              <a:rPr lang="zh-CN" altLang="en-US" sz="2800" b="1" dirty="0">
                <a:latin typeface="Times New Roman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933159"/>
            <a:ext cx="100860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性质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596690" y="4295764"/>
                <a:ext cx="7233070" cy="52322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方阵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可对角化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的最小多项式没有重根</a:t>
                </a:r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690" y="4295764"/>
                <a:ext cx="723307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10" t="-11957" r="-587" b="-27174"/>
                </a:stretch>
              </a:blipFill>
              <a:ln w="38100">
                <a:solidFill>
                  <a:srgbClr val="FFC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596690" y="5066020"/>
                <a:ext cx="614822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是幂零的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⇔</m:t>
                    </m:r>
                    <m:r>
                      <a:rPr lang="en-US" altLang="zh-CN" sz="2800" b="1" i="1" smtClean="0">
                        <a:latin typeface="Cambria Math"/>
                      </a:rPr>
                      <m:t>𝑨</m:t>
                    </m:r>
                    <m:r>
                      <a:rPr lang="zh-CN" altLang="en-US" sz="2800" b="1" i="1">
                        <a:latin typeface="Cambria Math"/>
                      </a:rPr>
                      <m:t>只有唯一的特征值</m:t>
                    </m:r>
                    <m:r>
                      <a:rPr lang="en-US" altLang="zh-CN" sz="2800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690" y="5066020"/>
                <a:ext cx="614822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083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36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5" grpId="0" animBg="1"/>
      <p:bldP spid="1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1063623</TotalTime>
  <Words>154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黑体</vt:lpstr>
      <vt:lpstr>华文行楷</vt:lpstr>
      <vt:lpstr>宋体</vt:lpstr>
      <vt:lpstr>Arial</vt:lpstr>
      <vt:lpstr>Cambria Math</vt:lpstr>
      <vt:lpstr>Symbol</vt:lpstr>
      <vt:lpstr>Times New Roman</vt:lpstr>
      <vt:lpstr>自定义设计方案</vt:lpstr>
      <vt:lpstr>公式</vt:lpstr>
      <vt:lpstr>Equation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888</cp:revision>
  <cp:lastPrinted>1601-01-01T00:00:00Z</cp:lastPrinted>
  <dcterms:created xsi:type="dcterms:W3CDTF">1601-01-01T00:00:00Z</dcterms:created>
  <dcterms:modified xsi:type="dcterms:W3CDTF">2016-06-02T13:40:07Z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