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0"/>
  </p:notesMasterIdLst>
  <p:sldIdLst>
    <p:sldId id="1037" r:id="rId2"/>
    <p:sldId id="1038" r:id="rId3"/>
    <p:sldId id="1039" r:id="rId4"/>
    <p:sldId id="1040" r:id="rId5"/>
    <p:sldId id="1041" r:id="rId6"/>
    <p:sldId id="1042" r:id="rId7"/>
    <p:sldId id="1044" r:id="rId8"/>
    <p:sldId id="104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643" autoAdjust="0"/>
    <p:restoredTop sz="94660"/>
  </p:normalViewPr>
  <p:slideViewPr>
    <p:cSldViewPr>
      <p:cViewPr varScale="1">
        <p:scale>
          <a:sx n="81" d="100"/>
          <a:sy n="81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2575846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72515" y="2519493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Jordan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标准形定理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第五节 </a:t>
            </a:r>
            <a:r>
              <a:rPr lang="en-US" altLang="zh-CN" sz="36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Jordan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标准形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175" y="1984506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77272" y="1928932"/>
            <a:ext cx="487504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Jordan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块矩阵与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Jordan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形矩阵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4311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796137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块矩阵与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9450" y="1618009"/>
            <a:ext cx="8252990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2400" b="1" kern="0" dirty="0" smtClean="0">
                <a:latin typeface="+mn-ea"/>
              </a:rPr>
              <a:t>下面结构的上三角形矩阵称为</a:t>
            </a:r>
            <a:r>
              <a:rPr lang="en-US" altLang="zh-CN" sz="240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Jordan</a:t>
            </a:r>
            <a:r>
              <a:rPr lang="zh-CN" altLang="en-US" sz="240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块矩阵</a:t>
            </a:r>
            <a:r>
              <a:rPr lang="zh-CN" altLang="en-US" sz="2400" b="1" kern="0" dirty="0" smtClean="0">
                <a:latin typeface="+mn-ea"/>
              </a:rPr>
              <a:t>，简称</a:t>
            </a:r>
            <a:r>
              <a:rPr lang="en-US" altLang="zh-CN" sz="240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Jordan</a:t>
            </a:r>
            <a:r>
              <a:rPr lang="zh-CN" altLang="en-US" sz="240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7211483"/>
              </p:ext>
            </p:extLst>
          </p:nvPr>
        </p:nvGraphicFramePr>
        <p:xfrm>
          <a:off x="2123728" y="2287120"/>
          <a:ext cx="4032250" cy="1768475"/>
        </p:xfrm>
        <a:graphic>
          <a:graphicData uri="http://schemas.openxmlformats.org/presentationml/2006/ole">
            <p:oleObj spid="_x0000_s178210" name="Equation" r:id="rId3" imgW="2794000" imgH="1219200" progId="Equation.3">
              <p:embed/>
            </p:oleObj>
          </a:graphicData>
        </a:graphic>
      </p:graphicFrame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86546" y="4491343"/>
            <a:ext cx="5194300" cy="466725"/>
            <a:chOff x="930" y="2931"/>
            <a:chExt cx="3272" cy="294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30" y="2931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说明</a:t>
              </a: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565" y="2976"/>
            <a:ext cx="419" cy="249"/>
          </p:xfrm>
          <a:graphic>
            <a:graphicData uri="http://schemas.openxmlformats.org/presentationml/2006/ole">
              <p:oleObj spid="_x0000_s178211" name="Equation" r:id="rId4" imgW="469900" imgH="279400" progId="Equation.3">
                <p:embed/>
              </p:oleObj>
            </a:graphicData>
          </a:graphic>
        </p:graphicFrame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986" y="293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具有一个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50" y="2931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重特征值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2850" y="2931"/>
            <a:ext cx="195" cy="285"/>
          </p:xfrm>
          <a:graphic>
            <a:graphicData uri="http://schemas.openxmlformats.org/presentationml/2006/ole">
              <p:oleObj spid="_x0000_s178212" name="Equation" r:id="rId5" imgW="190500" imgH="279400" progId="Equation.3">
                <p:embed/>
              </p:oleObj>
            </a:graphicData>
          </a:graphic>
        </p:graphicFrame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1481260" y="5150929"/>
            <a:ext cx="7023100" cy="457200"/>
            <a:chOff x="864" y="3648"/>
            <a:chExt cx="4424" cy="288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864" y="3648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对应于特征值     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12" y="3648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仅有一个线性无关的特征向量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2112" y="3648"/>
            <a:ext cx="207" cy="285"/>
          </p:xfrm>
          <a:graphic>
            <a:graphicData uri="http://schemas.openxmlformats.org/presentationml/2006/ole">
              <p:oleObj spid="_x0000_s178213" name="Equation" r:id="rId6" imgW="203112" imgH="279279" progId="Equation.3">
                <p:embed/>
              </p:oleObj>
            </a:graphicData>
          </a:graphic>
        </p:graphicFrame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79450" y="1033809"/>
            <a:ext cx="10048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kumimoji="0"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766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24702441"/>
              </p:ext>
            </p:extLst>
          </p:nvPr>
        </p:nvGraphicFramePr>
        <p:xfrm>
          <a:off x="25151" y="1850685"/>
          <a:ext cx="9144000" cy="3144838"/>
        </p:xfrm>
        <a:graphic>
          <a:graphicData uri="http://schemas.openxmlformats.org/presentationml/2006/ole">
            <p:oleObj spid="_x0000_s179209" name="Equation" r:id="rId3" imgW="3403600" imgH="1168400" progId="Equation.3">
              <p:embed/>
            </p:oleObj>
          </a:graphicData>
        </a:graphic>
      </p:graphicFrame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并且对于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Jordan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块矩阵有</a:t>
            </a:r>
          </a:p>
        </p:txBody>
      </p:sp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796137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块矩阵与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97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796137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块矩阵与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79450" y="1033809"/>
            <a:ext cx="10048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kumimoji="0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4214" y="4365104"/>
            <a:ext cx="8759651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其中</a:t>
            </a:r>
            <a:r>
              <a:rPr lang="en-US" altLang="zh-CN" sz="24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是第</a:t>
            </a:r>
            <a:r>
              <a:rPr lang="en-US" altLang="zh-CN" sz="24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400" b="1" kern="0" dirty="0" smtClean="0">
                <a:latin typeface="+mn-ea"/>
                <a:cs typeface="Times New Roman" panose="02020603050405020304" pitchFamily="18" charset="0"/>
              </a:rPr>
              <a:t>Jordan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块的阶数；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是</a:t>
            </a:r>
            <a:r>
              <a:rPr lang="en-US" altLang="zh-CN" sz="2400" b="1" kern="0" dirty="0" smtClean="0">
                <a:latin typeface="+mn-ea"/>
                <a:cs typeface="Times New Roman" panose="02020603050405020304" pitchFamily="18" charset="0"/>
              </a:rPr>
              <a:t>Jordan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形中</a:t>
            </a:r>
            <a:r>
              <a:rPr lang="en-US" altLang="zh-CN" sz="2400" b="1" kern="0" dirty="0" smtClean="0">
                <a:latin typeface="+mn-ea"/>
                <a:cs typeface="Times New Roman" panose="02020603050405020304" pitchFamily="18" charset="0"/>
              </a:rPr>
              <a:t>Jordan</a:t>
            </a:r>
            <a:r>
              <a:rPr lang="zh-CN" altLang="en-US" sz="2400" b="1" kern="0" dirty="0" smtClean="0">
                <a:latin typeface="+mn-ea"/>
                <a:cs typeface="Times New Roman" panose="02020603050405020304" pitchFamily="18" charset="0"/>
              </a:rPr>
              <a:t>块的块数。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470039"/>
              </p:ext>
            </p:extLst>
          </p:nvPr>
        </p:nvGraphicFramePr>
        <p:xfrm>
          <a:off x="1681336" y="3420542"/>
          <a:ext cx="4114800" cy="503237"/>
        </p:xfrm>
        <a:graphic>
          <a:graphicData uri="http://schemas.openxmlformats.org/presentationml/2006/ole">
            <p:oleObj spid="_x0000_s180244" name="Equation" r:id="rId3" imgW="2489200" imgH="304800" progId="Equation.3">
              <p:embed/>
            </p:oleObj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7608" y="1829904"/>
            <a:ext cx="8512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ea"/>
                <a:ea typeface="+mn-ea"/>
              </a:rPr>
              <a:t>由若干个</a:t>
            </a:r>
            <a:r>
              <a:rPr lang="en-US" altLang="zh-CN" b="1" dirty="0">
                <a:latin typeface="+mn-ea"/>
                <a:ea typeface="+mn-ea"/>
              </a:rPr>
              <a:t>Jordan</a:t>
            </a:r>
            <a:r>
              <a:rPr lang="zh-CN" altLang="en-US" b="1" dirty="0">
                <a:latin typeface="+mn-ea"/>
                <a:ea typeface="+mn-ea"/>
              </a:rPr>
              <a:t>块构成的分块对角矩阵为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Jordan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zh-CN" altLang="en-US" b="1" dirty="0">
                <a:latin typeface="+mn-ea"/>
                <a:ea typeface="+mn-ea"/>
              </a:rPr>
              <a:t>，简称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Jordan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0959068"/>
              </p:ext>
            </p:extLst>
          </p:nvPr>
        </p:nvGraphicFramePr>
        <p:xfrm>
          <a:off x="6218411" y="3276079"/>
          <a:ext cx="1041400" cy="736600"/>
        </p:xfrm>
        <a:graphic>
          <a:graphicData uri="http://schemas.openxmlformats.org/presentationml/2006/ole">
            <p:oleObj spid="_x0000_s180245" name="Equation" r:id="rId4" imgW="1041400" imgH="736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5106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-1" y="162588"/>
            <a:ext cx="5796137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块矩阵与</a:t>
            </a:r>
            <a:r>
              <a:rPr lang="en-US" altLang="zh-CN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矩阵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0297597"/>
              </p:ext>
            </p:extLst>
          </p:nvPr>
        </p:nvGraphicFramePr>
        <p:xfrm>
          <a:off x="1547664" y="1108993"/>
          <a:ext cx="2288830" cy="1356643"/>
        </p:xfrm>
        <a:graphic>
          <a:graphicData uri="http://schemas.openxmlformats.org/presentationml/2006/ole">
            <p:oleObj spid="_x0000_s181282" name="Equation" r:id="rId3" imgW="1180800" imgH="698400" progId="Equation.DSMT4">
              <p:embed/>
            </p:oleObj>
          </a:graphicData>
        </a:graphic>
      </p:graphicFrame>
      <p:graphicFrame>
        <p:nvGraphicFramePr>
          <p:cNvPr id="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6889130"/>
              </p:ext>
            </p:extLst>
          </p:nvPr>
        </p:nvGraphicFramePr>
        <p:xfrm>
          <a:off x="4788024" y="1001836"/>
          <a:ext cx="2282825" cy="1646238"/>
        </p:xfrm>
        <a:graphic>
          <a:graphicData uri="http://schemas.openxmlformats.org/presentationml/2006/ole">
            <p:oleObj spid="_x0000_s181283" r:id="rId4" imgW="1320800" imgH="914400" progId="Equation.3">
              <p:embed/>
            </p:oleObj>
          </a:graphicData>
        </a:graphic>
      </p:graphicFrame>
      <p:sp>
        <p:nvSpPr>
          <p:cNvPr id="11" name="Rectangle 1028"/>
          <p:cNvSpPr>
            <a:spLocks noChangeArrowheads="1"/>
          </p:cNvSpPr>
          <p:nvPr/>
        </p:nvSpPr>
        <p:spPr bwMode="auto">
          <a:xfrm>
            <a:off x="820699" y="4105201"/>
            <a:ext cx="6418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413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 A</a:t>
            </a:r>
            <a:r>
              <a:rPr lang="zh-CN" altLang="en-US" b="1" dirty="0">
                <a:latin typeface="+mn-ea"/>
                <a:ea typeface="+mn-ea"/>
              </a:rPr>
              <a:t>由三个</a:t>
            </a:r>
            <a:r>
              <a:rPr lang="en-US" altLang="zh-CN" b="1" dirty="0">
                <a:latin typeface="+mn-ea"/>
                <a:ea typeface="+mn-ea"/>
              </a:rPr>
              <a:t>Jordan</a:t>
            </a:r>
            <a:r>
              <a:rPr lang="zh-CN" altLang="en-US" b="1" dirty="0">
                <a:latin typeface="+mn-ea"/>
                <a:ea typeface="+mn-ea"/>
              </a:rPr>
              <a:t>块组成</a:t>
            </a:r>
          </a:p>
        </p:txBody>
      </p:sp>
      <p:graphicFrame>
        <p:nvGraphicFramePr>
          <p:cNvPr id="1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69094"/>
              </p:ext>
            </p:extLst>
          </p:nvPr>
        </p:nvGraphicFramePr>
        <p:xfrm>
          <a:off x="2483768" y="4571751"/>
          <a:ext cx="4237038" cy="1027113"/>
        </p:xfrm>
        <a:graphic>
          <a:graphicData uri="http://schemas.openxmlformats.org/presentationml/2006/ole">
            <p:oleObj spid="_x0000_s181284" r:id="rId5" imgW="1968500" imgH="457200" progId="Equation.3">
              <p:embed/>
            </p:oleObj>
          </a:graphicData>
        </a:graphic>
      </p:graphicFrame>
      <p:sp>
        <p:nvSpPr>
          <p:cNvPr id="17" name="Rectangle 1030"/>
          <p:cNvSpPr>
            <a:spLocks noChangeArrowheads="1"/>
          </p:cNvSpPr>
          <p:nvPr/>
        </p:nvSpPr>
        <p:spPr bwMode="auto">
          <a:xfrm>
            <a:off x="764467" y="265102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413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+mn-ea"/>
                <a:ea typeface="+mn-ea"/>
              </a:rPr>
              <a:t>由两个</a:t>
            </a:r>
            <a:r>
              <a:rPr lang="en-US" altLang="zh-CN" b="1" dirty="0">
                <a:latin typeface="+mn-ea"/>
                <a:ea typeface="+mn-ea"/>
              </a:rPr>
              <a:t>Jordan</a:t>
            </a:r>
            <a:r>
              <a:rPr lang="zh-CN" altLang="en-US" b="1" dirty="0">
                <a:latin typeface="+mn-ea"/>
                <a:ea typeface="+mn-ea"/>
              </a:rPr>
              <a:t>块组成</a:t>
            </a:r>
          </a:p>
        </p:txBody>
      </p:sp>
      <p:graphicFrame>
        <p:nvGraphicFramePr>
          <p:cNvPr id="1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7470850"/>
              </p:ext>
            </p:extLst>
          </p:nvPr>
        </p:nvGraphicFramePr>
        <p:xfrm>
          <a:off x="2898067" y="3130213"/>
          <a:ext cx="2971800" cy="858838"/>
        </p:xfrm>
        <a:graphic>
          <a:graphicData uri="http://schemas.openxmlformats.org/presentationml/2006/ole">
            <p:oleObj spid="_x0000_s181285" name="Equation" r:id="rId6" imgW="3022600" imgH="838200" progId="Equation.3">
              <p:embed/>
            </p:oleObj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79450" y="1033809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0" lang="zh-CN" altLang="en-US" sz="2800" b="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028"/>
          <p:cNvSpPr>
            <a:spLocks noChangeArrowheads="1"/>
          </p:cNvSpPr>
          <p:nvPr/>
        </p:nvSpPr>
        <p:spPr bwMode="auto">
          <a:xfrm>
            <a:off x="627362" y="5790928"/>
            <a:ext cx="6418263" cy="45720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413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特别地，</a:t>
            </a:r>
            <a:r>
              <a:rPr lang="en-US" altLang="zh-CN" b="1" i="1" dirty="0" smtClean="0"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阶对角阵</a:t>
            </a:r>
            <a:r>
              <a:rPr lang="zh-CN" altLang="en-US" b="1" dirty="0" smtClean="0">
                <a:latin typeface="+mn-ea"/>
                <a:ea typeface="+mn-ea"/>
              </a:rPr>
              <a:t>由</a:t>
            </a:r>
            <a:r>
              <a:rPr lang="en-US" altLang="zh-CN" b="1" i="1" dirty="0" smtClean="0"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个一阶</a:t>
            </a:r>
            <a:r>
              <a:rPr lang="en-US" altLang="zh-CN" b="1" dirty="0" smtClean="0">
                <a:latin typeface="+mn-ea"/>
                <a:ea typeface="+mn-ea"/>
              </a:rPr>
              <a:t>Jordan</a:t>
            </a:r>
            <a:r>
              <a:rPr lang="zh-CN" altLang="en-US" b="1" dirty="0">
                <a:latin typeface="+mn-ea"/>
                <a:ea typeface="+mn-ea"/>
              </a:rPr>
              <a:t>块</a:t>
            </a:r>
            <a:r>
              <a:rPr lang="zh-CN" altLang="en-US" b="1" dirty="0" smtClean="0">
                <a:latin typeface="+mn-ea"/>
                <a:ea typeface="+mn-ea"/>
              </a:rPr>
              <a:t>组成</a:t>
            </a:r>
            <a:r>
              <a:rPr lang="en-US" altLang="zh-CN" b="1" dirty="0" smtClean="0">
                <a:latin typeface="+mn-ea"/>
                <a:ea typeface="+mn-ea"/>
              </a:rPr>
              <a:t>.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9782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7" grpId="0" autoUpdateAnimBg="0"/>
      <p:bldP spid="2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503279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标准形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960" y="1444612"/>
            <a:ext cx="304800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其代数重数分别为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3657458"/>
              </p:ext>
            </p:extLst>
          </p:nvPr>
        </p:nvGraphicFramePr>
        <p:xfrm>
          <a:off x="1562071" y="3244844"/>
          <a:ext cx="4648200" cy="439738"/>
        </p:xfrm>
        <a:graphic>
          <a:graphicData uri="http://schemas.openxmlformats.org/presentationml/2006/ole">
            <p:oleObj spid="_x0000_s182314" name="Equation" r:id="rId3" imgW="3073400" imgH="292100" progId="Equation.3">
              <p:embed/>
            </p:oleObj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4851006"/>
              </p:ext>
            </p:extLst>
          </p:nvPr>
        </p:nvGraphicFramePr>
        <p:xfrm>
          <a:off x="3143240" y="1571612"/>
          <a:ext cx="1689100" cy="406400"/>
        </p:xfrm>
        <a:graphic>
          <a:graphicData uri="http://schemas.openxmlformats.org/presentationml/2006/ole">
            <p:oleObj spid="_x0000_s182315" name="Equation" r:id="rId4" imgW="888614" imgH="215806" progId="Equation.DSMT4">
              <p:embed/>
            </p:oleObj>
          </a:graphicData>
        </a:graphic>
      </p:graphicFrame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2093020"/>
              </p:ext>
            </p:extLst>
          </p:nvPr>
        </p:nvGraphicFramePr>
        <p:xfrm>
          <a:off x="4916482" y="1562080"/>
          <a:ext cx="3157566" cy="444033"/>
        </p:xfrm>
        <a:graphic>
          <a:graphicData uri="http://schemas.openxmlformats.org/presentationml/2006/ole">
            <p:oleObj spid="_x0000_s182316" name="Equation" r:id="rId5" imgW="1625400" imgH="228600" progId="Equation.DSMT4">
              <p:embed/>
            </p:oleObj>
          </a:graphicData>
        </a:graphic>
      </p:graphicFrame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57158" y="2643182"/>
            <a:ext cx="3466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则存在可逆矩阵</a:t>
            </a:r>
            <a:r>
              <a:rPr lang="en-US" altLang="zh-CN" i="1" dirty="0"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使得</a:t>
            </a:r>
            <a:endParaRPr lang="zh-CN" altLang="en-US" b="1" dirty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357158" y="928670"/>
            <a:ext cx="5562600" cy="488950"/>
            <a:chOff x="1104" y="864"/>
            <a:chExt cx="3504" cy="308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1392" y="864"/>
            <a:ext cx="720" cy="253"/>
          </p:xfrm>
          <a:graphic>
            <a:graphicData uri="http://schemas.openxmlformats.org/presentationml/2006/ole">
              <p:oleObj spid="_x0000_s182317" r:id="rId6" imgW="571252" imgH="203112" progId="">
                <p:embed/>
              </p:oleObj>
            </a:graphicData>
          </a:graphic>
        </p:graphicFrame>
        <p:graphicFrame>
          <p:nvGraphicFramePr>
            <p:cNvPr id="22" name="Object 6"/>
            <p:cNvGraphicFramePr>
              <a:graphicFrameLocks noChangeAspect="1"/>
            </p:cNvGraphicFramePr>
            <p:nvPr/>
          </p:nvGraphicFramePr>
          <p:xfrm>
            <a:off x="3792" y="864"/>
            <a:ext cx="816" cy="308"/>
          </p:xfrm>
          <a:graphic>
            <a:graphicData uri="http://schemas.openxmlformats.org/presentationml/2006/ole">
              <p:oleObj spid="_x0000_s182318" r:id="rId7" imgW="583693" imgH="215713" progId="">
                <p:embed/>
              </p:oleObj>
            </a:graphicData>
          </a:graphic>
        </p:graphicFrame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1104" y="86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+mn-ea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2064" y="864"/>
              <a:ext cx="17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ea typeface="+mn-ea"/>
                  <a:cs typeface="Times New Roman" panose="02020603050405020304" pitchFamily="18" charset="0"/>
                </a:rPr>
                <a:t>有</a:t>
              </a:r>
              <a:r>
                <a:rPr lang="en-US" altLang="zh-CN" b="1" i="1" dirty="0" smtClean="0"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b="1" dirty="0" smtClean="0">
                  <a:ea typeface="+mn-ea"/>
                  <a:cs typeface="Times New Roman" panose="02020603050405020304" pitchFamily="18" charset="0"/>
                </a:rPr>
                <a:t>个</a:t>
              </a: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不同的特征值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58764" y="1990708"/>
            <a:ext cx="304800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几何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重数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zh-CN" alt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2319" name="Object 47"/>
          <p:cNvGraphicFramePr>
            <a:graphicFrameLocks noChangeAspect="1"/>
          </p:cNvGraphicFramePr>
          <p:nvPr/>
        </p:nvGraphicFramePr>
        <p:xfrm>
          <a:off x="3130532" y="2062146"/>
          <a:ext cx="1568450" cy="430212"/>
        </p:xfrm>
        <a:graphic>
          <a:graphicData uri="http://schemas.openxmlformats.org/presentationml/2006/ole">
            <p:oleObj spid="_x0000_s182319" name="Equation" r:id="rId8" imgW="825480" imgH="228600" progId="Equation.DSMT4">
              <p:embed/>
            </p:oleObj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285852" y="4357694"/>
          <a:ext cx="4495800" cy="1965325"/>
        </p:xfrm>
        <a:graphic>
          <a:graphicData uri="http://schemas.openxmlformats.org/presentationml/2006/ole">
            <p:oleObj spid="_x0000_s182320" name="Equation" r:id="rId9" imgW="2159000" imgH="939800" progId="Equation.3">
              <p:embed/>
            </p:oleObj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249363" y="3736975"/>
          <a:ext cx="4951412" cy="588963"/>
        </p:xfrm>
        <a:graphic>
          <a:graphicData uri="http://schemas.openxmlformats.org/presentationml/2006/ole">
            <p:oleObj spid="_x0000_s182321" name="Equation" r:id="rId10" imgW="2539800" imgH="304560" progId="Equation.DSMT4">
              <p:embed/>
            </p:oleObj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6500826" y="5000636"/>
          <a:ext cx="1295400" cy="901700"/>
        </p:xfrm>
        <a:graphic>
          <a:graphicData uri="http://schemas.openxmlformats.org/presentationml/2006/ole">
            <p:oleObj spid="_x0000_s182322" name="Equation" r:id="rId11" imgW="660240" imgH="457200" progId="Equation.DSMT4">
              <p:embed/>
            </p:oleObj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7652" y="378619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</p:spTree>
    <p:extLst>
      <p:ext uri="{BB962C8B-B14F-4D97-AF65-F5344CB8AC3E}">
        <p14:creationId xmlns="" xmlns:p14="http://schemas.microsoft.com/office/powerpoint/2010/main" val="3564839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5" grpId="0" autoUpdateAnimBg="0"/>
      <p:bldP spid="1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3392" y="1052736"/>
            <a:ext cx="850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9341186"/>
              </p:ext>
            </p:extLst>
          </p:nvPr>
        </p:nvGraphicFramePr>
        <p:xfrm>
          <a:off x="2291706" y="1041297"/>
          <a:ext cx="1905000" cy="1225550"/>
        </p:xfrm>
        <a:graphic>
          <a:graphicData uri="http://schemas.openxmlformats.org/presentationml/2006/ole">
            <p:oleObj spid="_x0000_s184370" name="Equation" r:id="rId3" imgW="1422400" imgH="914400" progId="Equation.3">
              <p:embed/>
            </p:oleObj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4518" y="2356117"/>
            <a:ext cx="5491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利用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的特征多项式求得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的特征值为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27484297"/>
              </p:ext>
            </p:extLst>
          </p:nvPr>
        </p:nvGraphicFramePr>
        <p:xfrm>
          <a:off x="6012160" y="2429503"/>
          <a:ext cx="2133600" cy="376238"/>
        </p:xfrm>
        <a:graphic>
          <a:graphicData uri="http://schemas.openxmlformats.org/presentationml/2006/ole">
            <p:oleObj spid="_x0000_s184371" name="Equation" r:id="rId4" imgW="1587500" imgH="279400" progId="Equation.3">
              <p:embed/>
            </p:oleObj>
          </a:graphicData>
        </a:graphic>
      </p:graphicFrame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663725" y="2906278"/>
            <a:ext cx="7772400" cy="461963"/>
            <a:chOff x="375" y="1881"/>
            <a:chExt cx="4896" cy="291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75" y="1881"/>
              <a:ext cx="4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对应二重特征值                   只有</a:t>
              </a:r>
              <a:r>
                <a:rPr lang="en-US" altLang="zh-CN" b="1" dirty="0"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个线性无关的特征向量</a:t>
              </a:r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34809526"/>
                </p:ext>
              </p:extLst>
            </p:nvPr>
          </p:nvGraphicFramePr>
          <p:xfrm>
            <a:off x="1839" y="1923"/>
            <a:ext cx="839" cy="226"/>
          </p:xfrm>
          <a:graphic>
            <a:graphicData uri="http://schemas.openxmlformats.org/presentationml/2006/ole">
              <p:oleObj spid="_x0000_s184372" name="Equation" r:id="rId5" imgW="990170" imgH="266584" progId="Equation.3">
                <p:embed/>
              </p:oleObj>
            </a:graphicData>
          </a:graphic>
        </p:graphicFrame>
      </p:grp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53914134"/>
              </p:ext>
            </p:extLst>
          </p:nvPr>
        </p:nvGraphicFramePr>
        <p:xfrm>
          <a:off x="3315034" y="3398403"/>
          <a:ext cx="1752600" cy="463550"/>
        </p:xfrm>
        <a:graphic>
          <a:graphicData uri="http://schemas.openxmlformats.org/presentationml/2006/ole">
            <p:oleObj spid="_x0000_s184373" name="Equation" r:id="rId6" imgW="914400" imgH="241300" progId="Equation.3">
              <p:embed/>
            </p:oleObj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64164" y="4267889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其</a:t>
            </a:r>
            <a:r>
              <a:rPr lang="en-US" altLang="zh-CN" b="1" dirty="0" smtClean="0">
                <a:ea typeface="+mn-ea"/>
                <a:cs typeface="Times New Roman" panose="02020603050405020304" pitchFamily="18" charset="0"/>
              </a:rPr>
              <a:t>Jordan</a:t>
            </a:r>
            <a:r>
              <a:rPr lang="zh-CN" altLang="en-US" b="1" dirty="0" smtClean="0">
                <a:ea typeface="+mn-ea"/>
                <a:cs typeface="Times New Roman" panose="02020603050405020304" pitchFamily="18" charset="0"/>
              </a:rPr>
              <a:t>标准形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8576429"/>
              </p:ext>
            </p:extLst>
          </p:nvPr>
        </p:nvGraphicFramePr>
        <p:xfrm>
          <a:off x="3495032" y="3920227"/>
          <a:ext cx="1649412" cy="1225550"/>
        </p:xfrm>
        <a:graphic>
          <a:graphicData uri="http://schemas.openxmlformats.org/presentationml/2006/ole">
            <p:oleObj spid="_x0000_s184374" name="Equation" r:id="rId7" imgW="1231900" imgH="914400" progId="Equation.3">
              <p:embed/>
            </p:oleObj>
          </a:graphicData>
        </a:graphic>
      </p:graphicFrame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07368" y="4862736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思考：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553393" y="5413195"/>
            <a:ext cx="7772400" cy="1016001"/>
            <a:chOff x="672" y="3456"/>
            <a:chExt cx="4896" cy="640"/>
          </a:xfrm>
        </p:grpSpPr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672" y="3456"/>
              <a:ext cx="489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若对应二重特征值                   有</a:t>
              </a:r>
              <a:r>
                <a:rPr lang="en-US" altLang="zh-CN" b="1" dirty="0"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个线性无关的特征向量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ea typeface="+mn-ea"/>
                  <a:cs typeface="Times New Roman" panose="02020603050405020304" pitchFamily="18" charset="0"/>
                </a:rPr>
                <a:t>结果如何？</a:t>
              </a:r>
            </a:p>
          </p:txBody>
        </p:sp>
        <p:graphicFrame>
          <p:nvGraphicFramePr>
            <p:cNvPr id="24" name="Object 17"/>
            <p:cNvGraphicFramePr>
              <a:graphicFrameLocks noChangeAspect="1"/>
            </p:cNvGraphicFramePr>
            <p:nvPr/>
          </p:nvGraphicFramePr>
          <p:xfrm>
            <a:off x="2304" y="3504"/>
            <a:ext cx="839" cy="226"/>
          </p:xfrm>
          <a:graphic>
            <a:graphicData uri="http://schemas.openxmlformats.org/presentationml/2006/ole">
              <p:oleObj spid="_x0000_s184375" name="Equation" r:id="rId8" imgW="990170" imgH="266584" progId="Equation.3">
                <p:embed/>
              </p:oleObj>
            </a:graphicData>
          </a:graphic>
        </p:graphicFrame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503279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标准形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153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9" grpId="0" autoUpdateAnimBg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057750" y="2113312"/>
            <a:ext cx="7690713" cy="114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的不同特征值为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{-2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，代数重数分别为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Jordan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标准形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altLang="zh-CN" sz="24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,J</a:t>
            </a:r>
            <a:r>
              <a:rPr lang="en-US" altLang="zh-CN" sz="24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 </a:t>
            </a:r>
            <a:r>
              <a:rPr lang="zh-CN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4298718"/>
              </p:ext>
            </p:extLst>
          </p:nvPr>
        </p:nvGraphicFramePr>
        <p:xfrm>
          <a:off x="4179256" y="983506"/>
          <a:ext cx="2819400" cy="433388"/>
        </p:xfrm>
        <a:graphic>
          <a:graphicData uri="http://schemas.openxmlformats.org/presentationml/2006/ole">
            <p:oleObj spid="_x0000_s185362" name="Equation" r:id="rId3" imgW="1485900" imgH="228600" progId="Equation.3">
              <p:embed/>
            </p:oleObj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9756681"/>
              </p:ext>
            </p:extLst>
          </p:nvPr>
        </p:nvGraphicFramePr>
        <p:xfrm>
          <a:off x="1296736" y="3015474"/>
          <a:ext cx="5363496" cy="2577264"/>
        </p:xfrm>
        <a:graphic>
          <a:graphicData uri="http://schemas.openxmlformats.org/presentationml/2006/ole">
            <p:oleObj spid="_x0000_s185363" name="公式" r:id="rId4" imgW="2616200" imgH="1422400" progId="Equation.3">
              <p:embed/>
            </p:oleObj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296736" y="993498"/>
            <a:ext cx="2882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的特征多项式为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89175" y="1480613"/>
            <a:ext cx="47516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试列出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的可能的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Jordan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标准形。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69306" y="5671962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此例说明仅由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的特征多项式不能确定与</a:t>
            </a:r>
            <a:r>
              <a:rPr lang="en-US" altLang="zh-CN" b="1" i="1" dirty="0"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相似的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Jordan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标准形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446480" y="941935"/>
            <a:ext cx="850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409" y="2113312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WordArt 45"/>
          <p:cNvSpPr>
            <a:spLocks noChangeArrowheads="1" noChangeShapeType="1" noTextEdit="1"/>
          </p:cNvSpPr>
          <p:nvPr/>
        </p:nvSpPr>
        <p:spPr bwMode="auto">
          <a:xfrm>
            <a:off x="0" y="162588"/>
            <a:ext cx="5032798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Jordan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标准形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定理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122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1064321</TotalTime>
  <Words>319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自定义设计方案</vt:lpstr>
      <vt:lpstr>Equation</vt:lpstr>
      <vt:lpstr>Microsoft 公式 3.0</vt:lpstr>
      <vt:lpstr>MathType 6.0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906</cp:revision>
  <cp:lastPrinted>1601-01-01T00:00:00Z</cp:lastPrinted>
  <dcterms:created xsi:type="dcterms:W3CDTF">1601-01-01T00:00:00Z</dcterms:created>
  <dcterms:modified xsi:type="dcterms:W3CDTF">2016-06-13T08:12:20Z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