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1"/>
  </p:notesMasterIdLst>
  <p:sldIdLst>
    <p:sldId id="921" r:id="rId2"/>
    <p:sldId id="922" r:id="rId3"/>
    <p:sldId id="932" r:id="rId4"/>
    <p:sldId id="933" r:id="rId5"/>
    <p:sldId id="924" r:id="rId6"/>
    <p:sldId id="934" r:id="rId7"/>
    <p:sldId id="925" r:id="rId8"/>
    <p:sldId id="935" r:id="rId9"/>
    <p:sldId id="936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3" autoAdjust="0"/>
    <p:restoredTop sz="94660"/>
  </p:normalViewPr>
  <p:slideViewPr>
    <p:cSldViewPr>
      <p:cViewPr varScale="1">
        <p:scale>
          <a:sx n="81" d="100"/>
          <a:sy n="81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3.wmf"/><Relationship Id="rId7" Type="http://schemas.openxmlformats.org/officeDocument/2006/relationships/image" Target="../media/image27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6.wmf"/><Relationship Id="rId5" Type="http://schemas.openxmlformats.org/officeDocument/2006/relationships/image" Target="../media/image16.wmf"/><Relationship Id="rId10" Type="http://schemas.openxmlformats.org/officeDocument/2006/relationships/image" Target="../media/image30.emf"/><Relationship Id="rId4" Type="http://schemas.openxmlformats.org/officeDocument/2006/relationships/image" Target="../media/image17.wmf"/><Relationship Id="rId9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8.bin"/><Relationship Id="rId10" Type="http://schemas.openxmlformats.org/officeDocument/2006/relationships/oleObject" Target="../embeddings/oleObject15.bin"/><Relationship Id="rId19" Type="http://schemas.openxmlformats.org/officeDocument/2006/relationships/oleObject" Target="../embeddings/oleObject24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18619" y="2388854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23444" y="2295191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二次型及其矩阵表示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23158" y="2924496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第七章 二次型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12034" y="2832421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化二次型为标准形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00232" y="35004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48731" y="3429000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正定二次型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1112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71736" y="2548590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二次型的矩阵表示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第一节 二次型及其矩阵表示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41562" y="2586035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71736" y="1928802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二次型的定义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041562" y="1924872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1357298"/>
            <a:ext cx="859882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含有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个变量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kumimoji="1"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系数在数域</a:t>
            </a:r>
            <a:r>
              <a:rPr kumimoji="1"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</a:t>
            </a: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二次</a:t>
            </a:r>
            <a:endParaRPr kumimoji="1"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齐次多项式 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kumimoji="1"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+…+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nn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 </a:t>
            </a:r>
          </a:p>
          <a:p>
            <a:pPr marL="457200" indent="-457200" algn="l">
              <a:lnSpc>
                <a:spcPct val="120000"/>
              </a:lnSpc>
            </a:pP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13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+…+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kumimoji="1" lang="en-US" altLang="zh-CN" sz="32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 marL="457200" indent="-457200">
              <a:lnSpc>
                <a:spcPct val="120000"/>
              </a:lnSpc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称为数域</a:t>
            </a:r>
            <a:r>
              <a:rPr kumimoji="1"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上的一个</a:t>
            </a:r>
            <a:r>
              <a:rPr kumimoji="1"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元</a:t>
            </a:r>
            <a:r>
              <a:rPr kumimoji="1"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二次型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kumimoji="1"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05922548"/>
              </p:ext>
            </p:extLst>
          </p:nvPr>
        </p:nvGraphicFramePr>
        <p:xfrm>
          <a:off x="3071802" y="4714884"/>
          <a:ext cx="4562475" cy="1138238"/>
        </p:xfrm>
        <a:graphic>
          <a:graphicData uri="http://schemas.openxmlformats.org/presentationml/2006/ole">
            <p:oleObj spid="_x0000_s15383" name="公式" r:id="rId3" imgW="1777229" imgH="444307" progId="Equation.3">
              <p:embed/>
            </p:oleObj>
          </a:graphicData>
        </a:graphic>
      </p:graphicFrame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557202" y="4943484"/>
            <a:ext cx="2343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取</a:t>
            </a:r>
            <a:r>
              <a:rPr kumimoji="1"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ij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kumimoji="1"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ji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</a:p>
        </p:txBody>
      </p:sp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581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二次型的定义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9676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build="p" autoUpdateAnimBg="0"/>
      <p:bldP spid="5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47637" y="130132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85656" y="1268471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675062" y="1315155"/>
            <a:ext cx="54147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47637" y="1902618"/>
            <a:ext cx="5493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943600" y="1981200"/>
            <a:ext cx="12490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25425" y="2550320"/>
            <a:ext cx="5493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225426" y="3284538"/>
            <a:ext cx="7529511" cy="2251076"/>
            <a:chOff x="-42" y="1275"/>
            <a:chExt cx="4743" cy="1418"/>
          </a:xfrm>
        </p:grpSpPr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-42" y="1332"/>
              <a:ext cx="17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…, </a:t>
              </a:r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2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712054748"/>
                </p:ext>
              </p:extLst>
            </p:nvPr>
          </p:nvGraphicFramePr>
          <p:xfrm>
            <a:off x="1784" y="1275"/>
            <a:ext cx="2917" cy="1415"/>
          </p:xfrm>
          <a:graphic>
            <a:graphicData uri="http://schemas.openxmlformats.org/presentationml/2006/ole">
              <p:oleObj spid="_x0000_s16407" name="Equation" r:id="rId3" imgW="889000" imgH="914400" progId="Equation.DSMT4">
                <p:embed/>
              </p:oleObj>
            </a:graphicData>
          </a:graphic>
        </p:graphicFrame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1880" y="1336"/>
              <a:ext cx="24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… +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832" y="1678"/>
              <a:ext cx="24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… +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102" y="2020"/>
              <a:ext cx="5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1832" y="2363"/>
              <a:ext cx="24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… + </a:t>
              </a:r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二次型的矩阵表示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568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381000" y="1066800"/>
            <a:ext cx="6705600" cy="2179638"/>
            <a:chOff x="400" y="2860"/>
            <a:chExt cx="4224" cy="1373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400" y="3429"/>
              <a:ext cx="17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(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…, 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i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3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35671609"/>
                </p:ext>
              </p:extLst>
            </p:nvPr>
          </p:nvGraphicFramePr>
          <p:xfrm>
            <a:off x="2187" y="2866"/>
            <a:ext cx="1861" cy="1367"/>
          </p:xfrm>
          <a:graphic>
            <a:graphicData uri="http://schemas.openxmlformats.org/presentationml/2006/ole">
              <p:oleObj spid="_x0000_s11355" name="公式" r:id="rId3" imgW="1333500" imgH="939800" progId="Equation.3">
                <p:embed/>
              </p:oleObj>
            </a:graphicData>
          </a:graphic>
        </p:graphicFrame>
        <p:graphicFrame>
          <p:nvGraphicFramePr>
            <p:cNvPr id="3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21508225"/>
                </p:ext>
              </p:extLst>
            </p:nvPr>
          </p:nvGraphicFramePr>
          <p:xfrm>
            <a:off x="4148" y="2860"/>
            <a:ext cx="476" cy="1367"/>
          </p:xfrm>
          <a:graphic>
            <a:graphicData uri="http://schemas.openxmlformats.org/presentationml/2006/ole">
              <p:oleObj spid="_x0000_s11356" name="公式" r:id="rId4" imgW="444240" imgH="1246680" progId="Equation.3">
                <p:embed/>
              </p:oleObj>
            </a:graphicData>
          </a:graphic>
        </p:graphicFrame>
      </p:grp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534988" y="3124200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1962635" y="3124200"/>
            <a:ext cx="18965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X 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500034" y="4701613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</a:p>
        </p:txBody>
      </p:sp>
      <p:grpSp>
        <p:nvGrpSpPr>
          <p:cNvPr id="47" name="Group 6"/>
          <p:cNvGrpSpPr>
            <a:grpSpLocks/>
          </p:cNvGrpSpPr>
          <p:nvPr/>
        </p:nvGrpSpPr>
        <p:grpSpPr bwMode="auto">
          <a:xfrm>
            <a:off x="6355690" y="4038600"/>
            <a:ext cx="1721510" cy="1981200"/>
            <a:chOff x="4074" y="821"/>
            <a:chExt cx="975" cy="1449"/>
          </a:xfrm>
        </p:grpSpPr>
        <p:graphicFrame>
          <p:nvGraphicFramePr>
            <p:cNvPr id="48" name="Object 7"/>
            <p:cNvGraphicFramePr>
              <a:graphicFrameLocks noChangeAspect="1"/>
            </p:cNvGraphicFramePr>
            <p:nvPr/>
          </p:nvGraphicFramePr>
          <p:xfrm>
            <a:off x="4544" y="821"/>
            <a:ext cx="505" cy="1449"/>
          </p:xfrm>
          <a:graphic>
            <a:graphicData uri="http://schemas.openxmlformats.org/presentationml/2006/ole">
              <p:oleObj spid="_x0000_s11357" name="公式" r:id="rId5" imgW="342751" imgH="939392" progId="Equation.3">
                <p:embed/>
              </p:oleObj>
            </a:graphicData>
          </a:graphic>
        </p:graphicFrame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4074" y="1362"/>
              <a:ext cx="57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</a:p>
          </p:txBody>
        </p:sp>
      </p:grpSp>
      <p:graphicFrame>
        <p:nvGraphicFramePr>
          <p:cNvPr id="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98961330"/>
              </p:ext>
            </p:extLst>
          </p:nvPr>
        </p:nvGraphicFramePr>
        <p:xfrm>
          <a:off x="1625600" y="3721100"/>
          <a:ext cx="3960813" cy="2667000"/>
        </p:xfrm>
        <a:graphic>
          <a:graphicData uri="http://schemas.openxmlformats.org/presentationml/2006/ole">
            <p:oleObj spid="_x0000_s11358" name="Equation" r:id="rId6" imgW="1942920" imgH="1168200" progId="Equation.DSMT4">
              <p:embed/>
            </p:oleObj>
          </a:graphicData>
        </a:graphic>
      </p:graphicFrame>
      <p:sp>
        <p:nvSpPr>
          <p:cNvPr id="6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二次型的矩阵表示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2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2011363" y="2977965"/>
            <a:ext cx="51720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 type="none" w="sm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5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61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dirty="0">
                <a:cs typeface="Times New Roman" panose="02020603050405020304" pitchFamily="18" charset="0"/>
              </a:rPr>
              <a:t>称矩阵 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i="1" dirty="0"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二次型</a:t>
            </a:r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2800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的矩阵</a:t>
            </a:r>
            <a:r>
              <a:rPr lang="zh-CN" altLang="en-US" sz="2800" dirty="0">
                <a:cs typeface="Times New Roman" panose="02020603050405020304" pitchFamily="18" charset="0"/>
              </a:rPr>
              <a:t>，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cs typeface="Times New Roman" panose="02020603050405020304" pitchFamily="18" charset="0"/>
              </a:rPr>
              <a:t>方阵 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的秩 </a:t>
            </a:r>
            <a:r>
              <a:rPr lang="zh-CN" altLang="en-US" sz="2800" dirty="0">
                <a:cs typeface="Times New Roman" panose="02020603050405020304" pitchFamily="18" charset="0"/>
              </a:rPr>
              <a:t>为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二次型的秩</a:t>
            </a:r>
            <a:r>
              <a:rPr lang="zh-CN" altLang="en-US" sz="2800" dirty="0"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3" name="Group 23"/>
          <p:cNvGrpSpPr>
            <a:grpSpLocks/>
          </p:cNvGrpSpPr>
          <p:nvPr/>
        </p:nvGrpSpPr>
        <p:grpSpPr bwMode="auto">
          <a:xfrm>
            <a:off x="762000" y="1761943"/>
            <a:ext cx="4389438" cy="614363"/>
            <a:chOff x="414" y="2608"/>
            <a:chExt cx="2765" cy="387"/>
          </a:xfrm>
        </p:grpSpPr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414" y="2608"/>
              <a:ext cx="6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显然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1211" y="2627"/>
              <a:ext cx="19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zh-CN" altLang="zh-CN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对称矩阵</a:t>
              </a:r>
              <a:endPara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26"/>
          <p:cNvGrpSpPr>
            <a:grpSpLocks/>
          </p:cNvGrpSpPr>
          <p:nvPr/>
        </p:nvGrpSpPr>
        <p:grpSpPr bwMode="auto">
          <a:xfrm>
            <a:off x="2068513" y="2225493"/>
            <a:ext cx="4989513" cy="769938"/>
            <a:chOff x="1237" y="2900"/>
            <a:chExt cx="3143" cy="485"/>
          </a:xfrm>
        </p:grpSpPr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587" y="2950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…, 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3" name="AutoShape 28"/>
            <p:cNvSpPr>
              <a:spLocks noChangeArrowheads="1"/>
            </p:cNvSpPr>
            <p:nvPr/>
          </p:nvSpPr>
          <p:spPr bwMode="auto">
            <a:xfrm>
              <a:off x="3355" y="3081"/>
              <a:ext cx="611" cy="130"/>
            </a:xfrm>
            <a:prstGeom prst="leftRightArrow">
              <a:avLst>
                <a:gd name="adj1" fmla="val 50000"/>
                <a:gd name="adj2" fmla="val 94000"/>
              </a:avLst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 type="none" w="sm" len="lg"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4047" y="2900"/>
              <a:ext cx="333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1237" y="2959"/>
              <a:ext cx="4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</a:p>
          </p:txBody>
        </p:sp>
      </p:grpSp>
      <p:sp>
        <p:nvSpPr>
          <p:cNvPr id="4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二次型的矩阵表示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6071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31460" y="1295400"/>
            <a:ext cx="828464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kumimoji="1"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+…+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nn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 </a:t>
            </a:r>
          </a:p>
          <a:p>
            <a:pPr marL="457200" indent="-457200" algn="l">
              <a:lnSpc>
                <a:spcPct val="120000"/>
              </a:lnSpc>
            </a:pP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13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+…+2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00395762"/>
              </p:ext>
            </p:extLst>
          </p:nvPr>
        </p:nvGraphicFramePr>
        <p:xfrm>
          <a:off x="2554287" y="2324010"/>
          <a:ext cx="5930900" cy="1138238"/>
        </p:xfrm>
        <a:graphic>
          <a:graphicData uri="http://schemas.openxmlformats.org/presentationml/2006/ole">
            <p:oleObj spid="_x0000_s13335" name="Equation" r:id="rId3" imgW="2311400" imgH="444500" progId="Equation.DSMT4">
              <p:embed/>
            </p:oleObj>
          </a:graphicData>
        </a:graphic>
      </p:graphicFrame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268287" y="2552610"/>
            <a:ext cx="2343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取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ij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ji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266700" y="3467010"/>
            <a:ext cx="8510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注：实二次型</a:t>
            </a:r>
            <a:r>
              <a:rPr kumimoji="1"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kumimoji="1" lang="en-US" altLang="zh-CN" sz="3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i="1" baseline="30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altLang="zh-CN" sz="3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实对称矩阵</a:t>
            </a:r>
            <a:r>
              <a:rPr kumimoji="1"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一一对应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268287" y="415281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实二次型的</a:t>
            </a: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平方项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系数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5297487" y="4152810"/>
            <a:ext cx="331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的主对角线元素</a:t>
            </a:r>
            <a:endParaRPr kumimoji="1" 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8557" name="AutoShape 13"/>
          <p:cNvSpPr>
            <a:spLocks noChangeArrowheads="1"/>
          </p:cNvSpPr>
          <p:nvPr/>
        </p:nvSpPr>
        <p:spPr bwMode="auto">
          <a:xfrm>
            <a:off x="4535487" y="4229010"/>
            <a:ext cx="533400" cy="485775"/>
          </a:xfrm>
          <a:prstGeom prst="leftRightArrow">
            <a:avLst>
              <a:gd name="adj1" fmla="val 50000"/>
              <a:gd name="adj2" fmla="val 21961"/>
            </a:avLst>
          </a:prstGeom>
          <a:solidFill>
            <a:schemeClr val="accent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268287" y="4838610"/>
            <a:ext cx="672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实二次型的</a:t>
            </a: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交叉项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的系数 </a:t>
            </a: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的一半</a:t>
            </a:r>
            <a:endParaRPr kumimoji="1" lang="zh-CN" altLang="en-US" sz="3200" b="1" i="1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2249487" y="5524410"/>
            <a:ext cx="3249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的元素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ij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j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kumimoji="1" 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8560" name="AutoShape 16"/>
          <p:cNvSpPr>
            <a:spLocks noChangeArrowheads="1"/>
          </p:cNvSpPr>
          <p:nvPr/>
        </p:nvSpPr>
        <p:spPr bwMode="auto">
          <a:xfrm>
            <a:off x="1487487" y="5600610"/>
            <a:ext cx="533400" cy="485775"/>
          </a:xfrm>
          <a:prstGeom prst="leftRightArrow">
            <a:avLst>
              <a:gd name="adj1" fmla="val 50000"/>
              <a:gd name="adj2" fmla="val 21961"/>
            </a:avLst>
          </a:prstGeom>
          <a:solidFill>
            <a:schemeClr val="accent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二次型的矩阵表示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1979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/>
      <p:bldP spid="108555" grpId="0"/>
      <p:bldP spid="108556" grpId="0"/>
      <p:bldP spid="108557" grpId="0" animBg="1"/>
      <p:bldP spid="108558" grpId="0"/>
      <p:bldP spid="108559" grpId="0"/>
      <p:bldP spid="1085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428596" y="986837"/>
            <a:ext cx="1133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1428728" y="1000108"/>
            <a:ext cx="6891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写出二次型的矩阵及其矩阵表示式：</a:t>
            </a:r>
          </a:p>
        </p:txBody>
      </p:sp>
      <p:graphicFrame>
        <p:nvGraphicFramePr>
          <p:cNvPr id="429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22713605"/>
              </p:ext>
            </p:extLst>
          </p:nvPr>
        </p:nvGraphicFramePr>
        <p:xfrm>
          <a:off x="374650" y="1735138"/>
          <a:ext cx="5810250" cy="584200"/>
        </p:xfrm>
        <a:graphic>
          <a:graphicData uri="http://schemas.openxmlformats.org/presentationml/2006/ole">
            <p:oleObj spid="_x0000_s18854" name="Equation" r:id="rId3" imgW="2413000" imgH="241300" progId="Equation.3">
              <p:embed/>
            </p:oleObj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70351058"/>
              </p:ext>
            </p:extLst>
          </p:nvPr>
        </p:nvGraphicFramePr>
        <p:xfrm>
          <a:off x="6176963" y="1770063"/>
          <a:ext cx="2257425" cy="542925"/>
        </p:xfrm>
        <a:graphic>
          <a:graphicData uri="http://schemas.openxmlformats.org/presentationml/2006/ole">
            <p:oleObj spid="_x0000_s18855" name="Equation" r:id="rId4" imgW="952087" imgH="228501" progId="Equation.3">
              <p:embed/>
            </p:oleObj>
          </a:graphicData>
        </a:graphic>
      </p:graphicFrame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28596" y="2643182"/>
            <a:ext cx="890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29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2670767"/>
              </p:ext>
            </p:extLst>
          </p:nvPr>
        </p:nvGraphicFramePr>
        <p:xfrm>
          <a:off x="1416055" y="2747975"/>
          <a:ext cx="3798887" cy="2538413"/>
        </p:xfrm>
        <a:graphic>
          <a:graphicData uri="http://schemas.openxmlformats.org/presentationml/2006/ole">
            <p:oleObj spid="_x0000_s18856" name="Equation" r:id="rId5" imgW="1206360" imgH="914400" progId="Equation.DSMT4">
              <p:embed/>
            </p:oleObj>
          </a:graphicData>
        </a:graphic>
      </p:graphicFrame>
      <p:graphicFrame>
        <p:nvGraphicFramePr>
          <p:cNvPr id="429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27664559"/>
              </p:ext>
            </p:extLst>
          </p:nvPr>
        </p:nvGraphicFramePr>
        <p:xfrm>
          <a:off x="2540000" y="2828925"/>
          <a:ext cx="209550" cy="387350"/>
        </p:xfrm>
        <a:graphic>
          <a:graphicData uri="http://schemas.openxmlformats.org/presentationml/2006/ole">
            <p:oleObj spid="_x0000_s18857" name="Equation" r:id="rId6" imgW="88707" imgH="164742" progId="Equation.3">
              <p:embed/>
            </p:oleObj>
          </a:graphicData>
        </a:graphic>
      </p:graphicFrame>
      <p:graphicFrame>
        <p:nvGraphicFramePr>
          <p:cNvPr id="429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7320730"/>
              </p:ext>
            </p:extLst>
          </p:nvPr>
        </p:nvGraphicFramePr>
        <p:xfrm>
          <a:off x="3130550" y="2828925"/>
          <a:ext cx="209550" cy="387350"/>
        </p:xfrm>
        <a:graphic>
          <a:graphicData uri="http://schemas.openxmlformats.org/presentationml/2006/ole">
            <p:oleObj spid="_x0000_s18858" name="Equation" r:id="rId7" imgW="88707" imgH="164742" progId="Equation.3">
              <p:embed/>
            </p:oleObj>
          </a:graphicData>
        </a:graphic>
      </p:graphicFrame>
      <p:graphicFrame>
        <p:nvGraphicFramePr>
          <p:cNvPr id="429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8670430"/>
              </p:ext>
            </p:extLst>
          </p:nvPr>
        </p:nvGraphicFramePr>
        <p:xfrm>
          <a:off x="3752850" y="2825750"/>
          <a:ext cx="300038" cy="417513"/>
        </p:xfrm>
        <a:graphic>
          <a:graphicData uri="http://schemas.openxmlformats.org/presentationml/2006/ole">
            <p:oleObj spid="_x0000_s18859" name="Equation" r:id="rId8" imgW="126725" imgH="177415" progId="Equation.3">
              <p:embed/>
            </p:oleObj>
          </a:graphicData>
        </a:graphic>
      </p:graphicFrame>
      <p:graphicFrame>
        <p:nvGraphicFramePr>
          <p:cNvPr id="429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14967559"/>
              </p:ext>
            </p:extLst>
          </p:nvPr>
        </p:nvGraphicFramePr>
        <p:xfrm>
          <a:off x="4416425" y="2835275"/>
          <a:ext cx="298450" cy="415925"/>
        </p:xfrm>
        <a:graphic>
          <a:graphicData uri="http://schemas.openxmlformats.org/presentationml/2006/ole">
            <p:oleObj spid="_x0000_s18860" name="Equation" r:id="rId9" imgW="126725" imgH="177415" progId="Equation.3">
              <p:embed/>
            </p:oleObj>
          </a:graphicData>
        </a:graphic>
      </p:graphicFrame>
      <p:graphicFrame>
        <p:nvGraphicFramePr>
          <p:cNvPr id="429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02407288"/>
              </p:ext>
            </p:extLst>
          </p:nvPr>
        </p:nvGraphicFramePr>
        <p:xfrm>
          <a:off x="2540000" y="3511550"/>
          <a:ext cx="209550" cy="387350"/>
        </p:xfrm>
        <a:graphic>
          <a:graphicData uri="http://schemas.openxmlformats.org/presentationml/2006/ole">
            <p:oleObj spid="_x0000_s18861" name="Equation" r:id="rId10" imgW="88707" imgH="164742" progId="Equation.3">
              <p:embed/>
            </p:oleObj>
          </a:graphicData>
        </a:graphic>
      </p:graphicFrame>
      <p:graphicFrame>
        <p:nvGraphicFramePr>
          <p:cNvPr id="429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63250026"/>
              </p:ext>
            </p:extLst>
          </p:nvPr>
        </p:nvGraphicFramePr>
        <p:xfrm>
          <a:off x="2520950" y="4183063"/>
          <a:ext cx="300038" cy="417512"/>
        </p:xfrm>
        <a:graphic>
          <a:graphicData uri="http://schemas.openxmlformats.org/presentationml/2006/ole">
            <p:oleObj spid="_x0000_s18862" name="Equation" r:id="rId11" imgW="126725" imgH="177415" progId="Equation.3">
              <p:embed/>
            </p:oleObj>
          </a:graphicData>
        </a:graphic>
      </p:graphicFrame>
      <p:graphicFrame>
        <p:nvGraphicFramePr>
          <p:cNvPr id="429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37281027"/>
              </p:ext>
            </p:extLst>
          </p:nvPr>
        </p:nvGraphicFramePr>
        <p:xfrm>
          <a:off x="2516188" y="4783138"/>
          <a:ext cx="300037" cy="417512"/>
        </p:xfrm>
        <a:graphic>
          <a:graphicData uri="http://schemas.openxmlformats.org/presentationml/2006/ole">
            <p:oleObj spid="_x0000_s18863" name="Equation" r:id="rId12" imgW="126725" imgH="177415" progId="Equation.3">
              <p:embed/>
            </p:oleObj>
          </a:graphicData>
        </a:graphic>
      </p:graphicFrame>
      <p:graphicFrame>
        <p:nvGraphicFramePr>
          <p:cNvPr id="4290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22746331"/>
              </p:ext>
            </p:extLst>
          </p:nvPr>
        </p:nvGraphicFramePr>
        <p:xfrm>
          <a:off x="3054350" y="3511550"/>
          <a:ext cx="298450" cy="387350"/>
        </p:xfrm>
        <a:graphic>
          <a:graphicData uri="http://schemas.openxmlformats.org/presentationml/2006/ole">
            <p:oleObj spid="_x0000_s18864" name="Equation" r:id="rId13" imgW="126780" imgH="164814" progId="Equation.3">
              <p:embed/>
            </p:oleObj>
          </a:graphicData>
        </a:graphic>
      </p:graphicFrame>
      <p:graphicFrame>
        <p:nvGraphicFramePr>
          <p:cNvPr id="429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24376929"/>
              </p:ext>
            </p:extLst>
          </p:nvPr>
        </p:nvGraphicFramePr>
        <p:xfrm>
          <a:off x="3794125" y="3511550"/>
          <a:ext cx="268288" cy="417513"/>
        </p:xfrm>
        <a:graphic>
          <a:graphicData uri="http://schemas.openxmlformats.org/presentationml/2006/ole">
            <p:oleObj spid="_x0000_s18865" name="Equation" r:id="rId14" imgW="114102" imgH="177492" progId="Equation.3">
              <p:embed/>
            </p:oleObj>
          </a:graphicData>
        </a:graphic>
      </p:graphicFrame>
      <p:graphicFrame>
        <p:nvGraphicFramePr>
          <p:cNvPr id="429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23127329"/>
              </p:ext>
            </p:extLst>
          </p:nvPr>
        </p:nvGraphicFramePr>
        <p:xfrm>
          <a:off x="4414838" y="3511550"/>
          <a:ext cx="300037" cy="417513"/>
        </p:xfrm>
        <a:graphic>
          <a:graphicData uri="http://schemas.openxmlformats.org/presentationml/2006/ole">
            <p:oleObj spid="_x0000_s18866" name="Equation" r:id="rId15" imgW="126725" imgH="177415" progId="Equation.3">
              <p:embed/>
            </p:oleObj>
          </a:graphicData>
        </a:graphic>
      </p:graphicFrame>
      <p:graphicFrame>
        <p:nvGraphicFramePr>
          <p:cNvPr id="429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0924813"/>
              </p:ext>
            </p:extLst>
          </p:nvPr>
        </p:nvGraphicFramePr>
        <p:xfrm>
          <a:off x="3113088" y="4183063"/>
          <a:ext cx="268287" cy="417512"/>
        </p:xfrm>
        <a:graphic>
          <a:graphicData uri="http://schemas.openxmlformats.org/presentationml/2006/ole">
            <p:oleObj spid="_x0000_s18867" name="Equation" r:id="rId16" imgW="114102" imgH="177492" progId="Equation.3">
              <p:embed/>
            </p:oleObj>
          </a:graphicData>
        </a:graphic>
      </p:graphicFrame>
      <p:graphicFrame>
        <p:nvGraphicFramePr>
          <p:cNvPr id="429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89449336"/>
              </p:ext>
            </p:extLst>
          </p:nvPr>
        </p:nvGraphicFramePr>
        <p:xfrm>
          <a:off x="3092450" y="4783138"/>
          <a:ext cx="300038" cy="417512"/>
        </p:xfrm>
        <a:graphic>
          <a:graphicData uri="http://schemas.openxmlformats.org/presentationml/2006/ole">
            <p:oleObj spid="_x0000_s18868" name="Equation" r:id="rId17" imgW="126725" imgH="177415" progId="Equation.3">
              <p:embed/>
            </p:oleObj>
          </a:graphicData>
        </a:graphic>
      </p:graphicFrame>
      <p:graphicFrame>
        <p:nvGraphicFramePr>
          <p:cNvPr id="429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38778139"/>
              </p:ext>
            </p:extLst>
          </p:nvPr>
        </p:nvGraphicFramePr>
        <p:xfrm>
          <a:off x="3771900" y="4183063"/>
          <a:ext cx="300038" cy="417512"/>
        </p:xfrm>
        <a:graphic>
          <a:graphicData uri="http://schemas.openxmlformats.org/presentationml/2006/ole">
            <p:oleObj spid="_x0000_s18869" name="Equation" r:id="rId18" imgW="126725" imgH="177415" progId="Equation.3">
              <p:embed/>
            </p:oleObj>
          </a:graphicData>
        </a:graphic>
      </p:graphicFrame>
      <p:graphicFrame>
        <p:nvGraphicFramePr>
          <p:cNvPr id="4290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08373147"/>
              </p:ext>
            </p:extLst>
          </p:nvPr>
        </p:nvGraphicFramePr>
        <p:xfrm>
          <a:off x="4233863" y="4183063"/>
          <a:ext cx="538162" cy="387350"/>
        </p:xfrm>
        <a:graphic>
          <a:graphicData uri="http://schemas.openxmlformats.org/presentationml/2006/ole">
            <p:oleObj spid="_x0000_s18870" name="Equation" r:id="rId19" imgW="228501" imgH="165028" progId="Equation.3">
              <p:embed/>
            </p:oleObj>
          </a:graphicData>
        </a:graphic>
      </p:graphicFrame>
      <p:graphicFrame>
        <p:nvGraphicFramePr>
          <p:cNvPr id="4290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46180446"/>
              </p:ext>
            </p:extLst>
          </p:nvPr>
        </p:nvGraphicFramePr>
        <p:xfrm>
          <a:off x="3549650" y="4783138"/>
          <a:ext cx="538163" cy="387350"/>
        </p:xfrm>
        <a:graphic>
          <a:graphicData uri="http://schemas.openxmlformats.org/presentationml/2006/ole">
            <p:oleObj spid="_x0000_s18871" name="Equation" r:id="rId20" imgW="228501" imgH="165028" progId="Equation.3">
              <p:embed/>
            </p:oleObj>
          </a:graphicData>
        </a:graphic>
      </p:graphicFrame>
      <p:graphicFrame>
        <p:nvGraphicFramePr>
          <p:cNvPr id="4290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50063708"/>
              </p:ext>
            </p:extLst>
          </p:nvPr>
        </p:nvGraphicFramePr>
        <p:xfrm>
          <a:off x="4213225" y="4787900"/>
          <a:ext cx="539750" cy="417513"/>
        </p:xfrm>
        <a:graphic>
          <a:graphicData uri="http://schemas.openxmlformats.org/presentationml/2006/ole">
            <p:oleObj spid="_x0000_s18872" name="Equation" r:id="rId21" imgW="228402" imgH="177646" progId="Equation.3">
              <p:embed/>
            </p:oleObj>
          </a:graphicData>
        </a:graphic>
      </p:graphicFrame>
      <p:sp>
        <p:nvSpPr>
          <p:cNvPr id="429080" name="Text Box 24"/>
          <p:cNvSpPr txBox="1">
            <a:spLocks noChangeArrowheads="1"/>
          </p:cNvSpPr>
          <p:nvPr/>
        </p:nvSpPr>
        <p:spPr bwMode="auto">
          <a:xfrm>
            <a:off x="684213" y="527367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4290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10396234"/>
              </p:ext>
            </p:extLst>
          </p:nvPr>
        </p:nvGraphicFramePr>
        <p:xfrm>
          <a:off x="1428728" y="5357826"/>
          <a:ext cx="3233737" cy="523875"/>
        </p:xfrm>
        <a:graphic>
          <a:graphicData uri="http://schemas.openxmlformats.org/presentationml/2006/ole">
            <p:oleObj spid="_x0000_s18873" name="Equation" r:id="rId22" imgW="1549080" imgH="241200" progId="Equation.DSMT4">
              <p:embed/>
            </p:oleObj>
          </a:graphicData>
        </a:graphic>
      </p:graphicFrame>
      <p:grpSp>
        <p:nvGrpSpPr>
          <p:cNvPr id="429082" name="Group 26"/>
          <p:cNvGrpSpPr>
            <a:grpSpLocks/>
          </p:cNvGrpSpPr>
          <p:nvPr/>
        </p:nvGrpSpPr>
        <p:grpSpPr bwMode="auto">
          <a:xfrm>
            <a:off x="5795963" y="2609850"/>
            <a:ext cx="2443162" cy="2625725"/>
            <a:chOff x="3636" y="1405"/>
            <a:chExt cx="1539" cy="1654"/>
          </a:xfrm>
        </p:grpSpPr>
        <p:graphicFrame>
          <p:nvGraphicFramePr>
            <p:cNvPr id="429083" name="Object 27"/>
            <p:cNvGraphicFramePr>
              <a:graphicFrameLocks noChangeAspect="1"/>
            </p:cNvGraphicFramePr>
            <p:nvPr/>
          </p:nvGraphicFramePr>
          <p:xfrm>
            <a:off x="4025" y="1405"/>
            <a:ext cx="1150" cy="1654"/>
          </p:xfrm>
          <a:graphic>
            <a:graphicData uri="http://schemas.openxmlformats.org/presentationml/2006/ole">
              <p:oleObj spid="_x0000_s18874" name="公式" r:id="rId23" imgW="660113" imgH="939392" progId="Equation.3">
                <p:embed/>
              </p:oleObj>
            </a:graphicData>
          </a:graphic>
        </p:graphicFrame>
        <p:sp>
          <p:nvSpPr>
            <p:cNvPr id="429084" name="Text Box 28"/>
            <p:cNvSpPr txBox="1">
              <a:spLocks noChangeArrowheads="1"/>
            </p:cNvSpPr>
            <p:nvPr/>
          </p:nvSpPr>
          <p:spPr bwMode="auto">
            <a:xfrm>
              <a:off x="3636" y="2002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 type="none" w="sm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/>
                <a:t>令</a:t>
              </a:r>
            </a:p>
          </p:txBody>
        </p:sp>
      </p:grpSp>
      <p:sp>
        <p:nvSpPr>
          <p:cNvPr id="3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二次型的矩阵表示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4837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300"/>
                                        <p:tgtEl>
                                          <p:spTgt spid="4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4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2" grpId="0" autoUpdateAnimBg="0"/>
      <p:bldP spid="42908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428596" y="915399"/>
            <a:ext cx="10604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1489046" y="904507"/>
            <a:ext cx="7094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0" lang="zh-CN" altLang="en-US" dirty="0"/>
              <a:t>写出二次型的矩阵和矩阵表示式：</a:t>
            </a:r>
          </a:p>
        </p:txBody>
      </p:sp>
      <p:graphicFrame>
        <p:nvGraphicFramePr>
          <p:cNvPr id="430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9494692"/>
              </p:ext>
            </p:extLst>
          </p:nvPr>
        </p:nvGraphicFramePr>
        <p:xfrm>
          <a:off x="1006475" y="1704975"/>
          <a:ext cx="2597150" cy="606425"/>
        </p:xfrm>
        <a:graphic>
          <a:graphicData uri="http://schemas.openxmlformats.org/presentationml/2006/ole">
            <p:oleObj spid="_x0000_s19678" name="公式" r:id="rId3" imgW="990600" imgH="228600" progId="Equation.3">
              <p:embed/>
            </p:oleObj>
          </a:graphicData>
        </a:graphic>
      </p:graphicFrame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590551" y="2471738"/>
            <a:ext cx="8381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1723332"/>
              </p:ext>
            </p:extLst>
          </p:nvPr>
        </p:nvGraphicFramePr>
        <p:xfrm>
          <a:off x="1339850" y="2603500"/>
          <a:ext cx="3605213" cy="2159000"/>
        </p:xfrm>
        <a:graphic>
          <a:graphicData uri="http://schemas.openxmlformats.org/presentationml/2006/ole">
            <p:oleObj spid="_x0000_s19679" name="Equation" r:id="rId4" imgW="1155600" imgH="914400" progId="Equation.DSMT4">
              <p:embed/>
            </p:oleObj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3941587"/>
              </p:ext>
            </p:extLst>
          </p:nvPr>
        </p:nvGraphicFramePr>
        <p:xfrm>
          <a:off x="2555875" y="2681288"/>
          <a:ext cx="254000" cy="406400"/>
        </p:xfrm>
        <a:graphic>
          <a:graphicData uri="http://schemas.openxmlformats.org/presentationml/2006/ole">
            <p:oleObj spid="_x0000_s19680" name="Equation" r:id="rId5" imgW="88707" imgH="164742" progId="Equation.3">
              <p:embed/>
            </p:oleObj>
          </a:graphicData>
        </a:graphic>
      </p:graphicFrame>
      <p:graphicFrame>
        <p:nvGraphicFramePr>
          <p:cNvPr id="430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84615062"/>
              </p:ext>
            </p:extLst>
          </p:nvPr>
        </p:nvGraphicFramePr>
        <p:xfrm>
          <a:off x="2987675" y="3113088"/>
          <a:ext cx="361950" cy="406400"/>
        </p:xfrm>
        <a:graphic>
          <a:graphicData uri="http://schemas.openxmlformats.org/presentationml/2006/ole">
            <p:oleObj spid="_x0000_s19681" name="Equation" r:id="rId6" imgW="126780" imgH="164814" progId="Equation.3">
              <p:embed/>
            </p:oleObj>
          </a:graphicData>
        </a:graphic>
      </p:graphicFrame>
      <p:graphicFrame>
        <p:nvGraphicFramePr>
          <p:cNvPr id="430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5637716"/>
              </p:ext>
            </p:extLst>
          </p:nvPr>
        </p:nvGraphicFramePr>
        <p:xfrm>
          <a:off x="3419475" y="3689350"/>
          <a:ext cx="361950" cy="434975"/>
        </p:xfrm>
        <a:graphic>
          <a:graphicData uri="http://schemas.openxmlformats.org/presentationml/2006/ole">
            <p:oleObj spid="_x0000_s19682" name="Equation" r:id="rId7" imgW="126725" imgH="177415" progId="Equation.3">
              <p:embed/>
            </p:oleObj>
          </a:graphicData>
        </a:graphic>
      </p:graphicFrame>
      <p:graphicFrame>
        <p:nvGraphicFramePr>
          <p:cNvPr id="430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16625523"/>
              </p:ext>
            </p:extLst>
          </p:nvPr>
        </p:nvGraphicFramePr>
        <p:xfrm>
          <a:off x="3779838" y="4265613"/>
          <a:ext cx="654050" cy="434975"/>
        </p:xfrm>
        <a:graphic>
          <a:graphicData uri="http://schemas.openxmlformats.org/presentationml/2006/ole">
            <p:oleObj spid="_x0000_s19683" name="Equation" r:id="rId8" imgW="228402" imgH="177646" progId="Equation.3">
              <p:embed/>
            </p:oleObj>
          </a:graphicData>
        </a:graphic>
      </p:graphicFrame>
      <p:graphicFrame>
        <p:nvGraphicFramePr>
          <p:cNvPr id="430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48634785"/>
              </p:ext>
            </p:extLst>
          </p:nvPr>
        </p:nvGraphicFramePr>
        <p:xfrm>
          <a:off x="3995738" y="2897188"/>
          <a:ext cx="527050" cy="638175"/>
        </p:xfrm>
        <a:graphic>
          <a:graphicData uri="http://schemas.openxmlformats.org/presentationml/2006/ole">
            <p:oleObj spid="_x0000_s19684" name="Equation" r:id="rId9" imgW="126725" imgH="177415" progId="Equation.3">
              <p:embed/>
            </p:oleObj>
          </a:graphicData>
        </a:graphic>
      </p:graphicFrame>
      <p:graphicFrame>
        <p:nvGraphicFramePr>
          <p:cNvPr id="430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85808162"/>
              </p:ext>
            </p:extLst>
          </p:nvPr>
        </p:nvGraphicFramePr>
        <p:xfrm>
          <a:off x="2411413" y="3689350"/>
          <a:ext cx="527050" cy="638175"/>
        </p:xfrm>
        <a:graphic>
          <a:graphicData uri="http://schemas.openxmlformats.org/presentationml/2006/ole">
            <p:oleObj spid="_x0000_s19685" name="Equation" r:id="rId10" imgW="126725" imgH="177415" progId="Equation.3">
              <p:embed/>
            </p:oleObj>
          </a:graphicData>
        </a:graphic>
      </p:graphicFrame>
      <p:sp>
        <p:nvSpPr>
          <p:cNvPr id="430093" name="Text Box 13"/>
          <p:cNvSpPr txBox="1">
            <a:spLocks noChangeArrowheads="1"/>
          </p:cNvSpPr>
          <p:nvPr/>
        </p:nvSpPr>
        <p:spPr bwMode="auto">
          <a:xfrm>
            <a:off x="0" y="52006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/>
              <a:t>令</a:t>
            </a:r>
          </a:p>
        </p:txBody>
      </p:sp>
      <p:graphicFrame>
        <p:nvGraphicFramePr>
          <p:cNvPr id="430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83717621"/>
              </p:ext>
            </p:extLst>
          </p:nvPr>
        </p:nvGraphicFramePr>
        <p:xfrm>
          <a:off x="755650" y="5200650"/>
          <a:ext cx="3440113" cy="669925"/>
        </p:xfrm>
        <a:graphic>
          <a:graphicData uri="http://schemas.openxmlformats.org/presentationml/2006/ole">
            <p:oleObj spid="_x0000_s19686" name="Equation" r:id="rId11" imgW="1244600" imgH="241300" progId="Equation.3">
              <p:embed/>
            </p:oleObj>
          </a:graphicData>
        </a:graphic>
      </p:graphicFrame>
      <p:sp>
        <p:nvSpPr>
          <p:cNvPr id="430095" name="Text Box 15"/>
          <p:cNvSpPr txBox="1">
            <a:spLocks noChangeArrowheads="1"/>
          </p:cNvSpPr>
          <p:nvPr/>
        </p:nvSpPr>
        <p:spPr bwMode="auto">
          <a:xfrm>
            <a:off x="4211638" y="53451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/>
              <a:t>则</a:t>
            </a:r>
          </a:p>
        </p:txBody>
      </p:sp>
      <p:graphicFrame>
        <p:nvGraphicFramePr>
          <p:cNvPr id="430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73826436"/>
              </p:ext>
            </p:extLst>
          </p:nvPr>
        </p:nvGraphicFramePr>
        <p:xfrm>
          <a:off x="4714876" y="5286388"/>
          <a:ext cx="4271963" cy="660400"/>
        </p:xfrm>
        <a:graphic>
          <a:graphicData uri="http://schemas.openxmlformats.org/presentationml/2006/ole">
            <p:oleObj spid="_x0000_s19687" name="Equation" r:id="rId12" imgW="1549080" imgH="241200" progId="Equation.DSMT4">
              <p:embed/>
            </p:oleObj>
          </a:graphicData>
        </a:graphic>
      </p:graphicFrame>
      <p:sp>
        <p:nvSpPr>
          <p:cNvPr id="430097" name="Text Box 17"/>
          <p:cNvSpPr txBox="1">
            <a:spLocks noChangeArrowheads="1"/>
          </p:cNvSpPr>
          <p:nvPr/>
        </p:nvSpPr>
        <p:spPr bwMode="auto">
          <a:xfrm>
            <a:off x="5219700" y="3544888"/>
            <a:ext cx="3467100" cy="584775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矩阵是</a:t>
            </a:r>
            <a:r>
              <a:rPr lang="zh-CN" altLang="en-US" sz="3200" dirty="0" smtClean="0">
                <a:solidFill>
                  <a:schemeClr val="tx1"/>
                </a:solidFill>
                <a:ea typeface="楷体_GB2312" pitchFamily="49" charset="-122"/>
              </a:rPr>
              <a:t>对角形矩阵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30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8573120"/>
              </p:ext>
            </p:extLst>
          </p:nvPr>
        </p:nvGraphicFramePr>
        <p:xfrm>
          <a:off x="3619500" y="1666875"/>
          <a:ext cx="2763838" cy="606425"/>
        </p:xfrm>
        <a:graphic>
          <a:graphicData uri="http://schemas.openxmlformats.org/presentationml/2006/ole">
            <p:oleObj spid="_x0000_s19688" name="公式" r:id="rId13" imgW="1396080" imgH="292680" progId="Equation.3">
              <p:embed/>
            </p:oleObj>
          </a:graphicData>
        </a:graphic>
      </p:graphicFrame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39624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二次型的矩阵表示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2717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0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build="p" autoUpdateAnimBg="0"/>
      <p:bldP spid="430093" grpId="0" build="p" autoUpdateAnimBg="0"/>
      <p:bldP spid="430095" grpId="0" build="p" autoUpdateAnimBg="0"/>
      <p:bldP spid="430097" grpId="0" animBg="1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1060882</TotalTime>
  <Words>349</Words>
  <Application>Microsoft Office PowerPoint</Application>
  <PresentationFormat>全屏显示(4:3)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自定义设计方案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731</cp:revision>
  <cp:lastPrinted>1601-01-01T00:00:00Z</cp:lastPrinted>
  <dcterms:created xsi:type="dcterms:W3CDTF">1601-01-01T00:00:00Z</dcterms:created>
  <dcterms:modified xsi:type="dcterms:W3CDTF">2016-06-07T12:51:28Z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