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1"/>
  </p:notesMasterIdLst>
  <p:sldIdLst>
    <p:sldId id="922" r:id="rId2"/>
    <p:sldId id="959" r:id="rId3"/>
    <p:sldId id="960" r:id="rId4"/>
    <p:sldId id="923" r:id="rId5"/>
    <p:sldId id="957" r:id="rId6"/>
    <p:sldId id="942" r:id="rId7"/>
    <p:sldId id="943" r:id="rId8"/>
    <p:sldId id="945" r:id="rId9"/>
    <p:sldId id="958" r:id="rId10"/>
    <p:sldId id="956" r:id="rId11"/>
    <p:sldId id="929" r:id="rId12"/>
    <p:sldId id="930" r:id="rId13"/>
    <p:sldId id="931" r:id="rId14"/>
    <p:sldId id="938" r:id="rId15"/>
    <p:sldId id="940" r:id="rId16"/>
    <p:sldId id="946" r:id="rId17"/>
    <p:sldId id="941" r:id="rId18"/>
    <p:sldId id="947" r:id="rId19"/>
    <p:sldId id="948" r:id="rId20"/>
    <p:sldId id="949" r:id="rId21"/>
    <p:sldId id="961" r:id="rId22"/>
    <p:sldId id="950" r:id="rId23"/>
    <p:sldId id="924" r:id="rId24"/>
    <p:sldId id="962" r:id="rId25"/>
    <p:sldId id="952" r:id="rId26"/>
    <p:sldId id="925" r:id="rId27"/>
    <p:sldId id="926" r:id="rId28"/>
    <p:sldId id="953" r:id="rId29"/>
    <p:sldId id="95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94660"/>
  </p:normalViewPr>
  <p:slideViewPr>
    <p:cSldViewPr>
      <p:cViewPr varScale="1">
        <p:scale>
          <a:sx n="81" d="100"/>
          <a:sy n="81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e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132050" y="2350640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36874" y="2256977"/>
            <a:ext cx="5507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用正交变换化实二次型为标准形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</a:t>
            </a: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二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节 化二次型为标准形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132050" y="1810890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36874" y="1717227"/>
            <a:ext cx="5149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用配方法化实二次形为标准形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132050" y="1287670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645735" y="1178787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问题的引出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4"/>
          <p:cNvSpPr>
            <a:spLocks noChangeAspect="1" noChangeArrowheads="1"/>
          </p:cNvSpPr>
          <p:nvPr/>
        </p:nvSpPr>
        <p:spPr bwMode="auto">
          <a:xfrm>
            <a:off x="2140910" y="2873860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45734" y="2780197"/>
            <a:ext cx="58886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二次型在可逆变换下的标准形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4"/>
          <p:cNvSpPr>
            <a:spLocks noChangeAspect="1" noChangeArrowheads="1"/>
          </p:cNvSpPr>
          <p:nvPr/>
        </p:nvSpPr>
        <p:spPr bwMode="auto">
          <a:xfrm>
            <a:off x="2117873" y="3446463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622697" y="3352800"/>
            <a:ext cx="58886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惯性定理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4"/>
          <p:cNvSpPr>
            <a:spLocks noChangeAspect="1" noChangeArrowheads="1"/>
          </p:cNvSpPr>
          <p:nvPr/>
        </p:nvSpPr>
        <p:spPr bwMode="auto">
          <a:xfrm>
            <a:off x="2143108" y="4000504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643174" y="3929066"/>
            <a:ext cx="58886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矩阵的合同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三、用正交变换化实二次型为标准形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1419036" y="852006"/>
            <a:ext cx="6111906" cy="2937034"/>
            <a:chOff x="781" y="92"/>
            <a:chExt cx="3992" cy="2138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942754957"/>
                </p:ext>
              </p:extLst>
            </p:nvPr>
          </p:nvGraphicFramePr>
          <p:xfrm>
            <a:off x="781" y="92"/>
            <a:ext cx="3744" cy="2138"/>
          </p:xfrm>
          <a:graphic>
            <a:graphicData uri="http://schemas.openxmlformats.org/presentationml/2006/ole">
              <p:oleObj spid="_x0000_s75874" name="Equation" r:id="rId3" imgW="2997000" imgH="1422360" progId="Equation.DSMT4">
                <p:embed/>
              </p:oleObj>
            </a:graphicData>
          </a:graphic>
        </p:graphicFrame>
        <p:graphicFrame>
          <p:nvGraphicFramePr>
            <p:cNvPr id="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58475667"/>
                </p:ext>
              </p:extLst>
            </p:nvPr>
          </p:nvGraphicFramePr>
          <p:xfrm>
            <a:off x="2652" y="258"/>
            <a:ext cx="379" cy="346"/>
          </p:xfrm>
          <a:graphic>
            <a:graphicData uri="http://schemas.openxmlformats.org/presentationml/2006/ole">
              <p:oleObj spid="_x0000_s75875" name="Equation" r:id="rId4" imgW="279400" imgH="228600" progId="Equation.DSMT4">
                <p:embed/>
              </p:oleObj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65706638"/>
                </p:ext>
              </p:extLst>
            </p:nvPr>
          </p:nvGraphicFramePr>
          <p:xfrm>
            <a:off x="3405" y="869"/>
            <a:ext cx="315" cy="359"/>
          </p:xfrm>
          <a:graphic>
            <a:graphicData uri="http://schemas.openxmlformats.org/presentationml/2006/ole">
              <p:oleObj spid="_x0000_s75876" name="Equation" r:id="rId5" imgW="291973" imgH="228501" progId="Equation.DSMT4">
                <p:embed/>
              </p:oleObj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84004737"/>
                </p:ext>
              </p:extLst>
            </p:nvPr>
          </p:nvGraphicFramePr>
          <p:xfrm>
            <a:off x="4392" y="1676"/>
            <a:ext cx="381" cy="362"/>
          </p:xfrm>
          <a:graphic>
            <a:graphicData uri="http://schemas.openxmlformats.org/presentationml/2006/ole">
              <p:oleObj spid="_x0000_s75877" name="Equation" r:id="rId6" imgW="330200" imgH="228600" progId="Equation.DSMT4">
                <p:embed/>
              </p:oleObj>
            </a:graphicData>
          </a:graphic>
        </p:graphicFrame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947" y="763"/>
              <a:ext cx="137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2558" y="1348"/>
              <a:ext cx="71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540" y="1560"/>
              <a:ext cx="75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2558" y="126"/>
              <a:ext cx="0" cy="12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311" y="710"/>
              <a:ext cx="0" cy="6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3492" y="1560"/>
              <a:ext cx="0" cy="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239" y="1506"/>
              <a:ext cx="190" cy="479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781" y="338"/>
              <a:ext cx="190" cy="479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0176184"/>
              </p:ext>
            </p:extLst>
          </p:nvPr>
        </p:nvGraphicFramePr>
        <p:xfrm>
          <a:off x="1115616" y="4128160"/>
          <a:ext cx="7250733" cy="2015484"/>
        </p:xfrm>
        <a:graphic>
          <a:graphicData uri="http://schemas.openxmlformats.org/presentationml/2006/ole">
            <p:oleObj spid="_x0000_s75878" name="Equation" r:id="rId7" imgW="2959100" imgH="990600" progId="Equation.DSMT4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H="1">
            <a:off x="3059832" y="2085424"/>
            <a:ext cx="663782" cy="2868551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88024" y="2926882"/>
            <a:ext cx="0" cy="2027093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418735" y="3766415"/>
            <a:ext cx="456833" cy="1118862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标注 44"/>
          <p:cNvSpPr/>
          <p:nvPr/>
        </p:nvSpPr>
        <p:spPr>
          <a:xfrm>
            <a:off x="401216" y="796569"/>
            <a:ext cx="1656184" cy="887975"/>
          </a:xfrm>
          <a:prstGeom prst="wedgeRectCallout">
            <a:avLst>
              <a:gd name="adj1" fmla="val 48539"/>
              <a:gd name="adj2" fmla="val 1014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对于实对称阵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dirty="0"/>
          </a:p>
        </p:txBody>
      </p:sp>
      <p:sp>
        <p:nvSpPr>
          <p:cNvPr id="27" name="矩形标注 26"/>
          <p:cNvSpPr/>
          <p:nvPr/>
        </p:nvSpPr>
        <p:spPr>
          <a:xfrm>
            <a:off x="696612" y="2852936"/>
            <a:ext cx="1656184" cy="887975"/>
          </a:xfrm>
          <a:prstGeom prst="wedgeRectCallout">
            <a:avLst>
              <a:gd name="adj1" fmla="val 43519"/>
              <a:gd name="adj2" fmla="val -938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一定存在正交阵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96367204"/>
              </p:ext>
            </p:extLst>
          </p:nvPr>
        </p:nvGraphicFramePr>
        <p:xfrm>
          <a:off x="7239279" y="2056784"/>
          <a:ext cx="1168675" cy="508120"/>
        </p:xfrm>
        <a:graphic>
          <a:graphicData uri="http://schemas.openxmlformats.org/presentationml/2006/ole">
            <p:oleObj spid="_x0000_s75879" name="Equation" r:id="rId8" imgW="583920" imgH="253800" progId="Equation.DSMT4">
              <p:embed/>
            </p:oleObj>
          </a:graphicData>
        </a:graphic>
      </p:graphicFrame>
      <p:sp>
        <p:nvSpPr>
          <p:cNvPr id="29" name="圆角矩形标注 28"/>
          <p:cNvSpPr/>
          <p:nvPr/>
        </p:nvSpPr>
        <p:spPr>
          <a:xfrm>
            <a:off x="428596" y="3929066"/>
            <a:ext cx="2286016" cy="785818"/>
          </a:xfrm>
          <a:prstGeom prst="wedgeRoundRectCallout">
            <a:avLst>
              <a:gd name="adj1" fmla="val 36641"/>
              <a:gd name="adj2" fmla="val 807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应用施密特正交化方法求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7014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7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60221" y="922337"/>
            <a:ext cx="8439150" cy="3032125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对于任何一个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实二次型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有正交变换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Qy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化为标准形 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… +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               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其中</a:t>
            </a:r>
            <a:r>
              <a:rPr kumimoji="1"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为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个特征值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的列向量是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的对应的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标准正交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特征向量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625319" y="2133599"/>
            <a:ext cx="4800600" cy="609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0" y="2047875"/>
            <a:ext cx="2286000" cy="1085850"/>
          </a:xfrm>
          <a:prstGeom prst="wedgeRectCallout">
            <a:avLst>
              <a:gd name="adj1" fmla="val 66875"/>
              <a:gd name="adj2" fmla="val -10236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正交变换下</a:t>
            </a:r>
          </a:p>
          <a:p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的标准形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92113" y="4714884"/>
            <a:ext cx="8751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zh-CN" altLang="en-US" sz="3200" b="1" dirty="0">
                <a:solidFill>
                  <a:srgbClr val="0000CC"/>
                </a:solidFill>
                <a:latin typeface="宋体" pitchFamily="2" charset="-122"/>
              </a:rPr>
              <a:t>标准形不唯一</a:t>
            </a:r>
            <a:r>
              <a:rPr lang="en-US" altLang="zh-CN" sz="3200" b="1" dirty="0">
                <a:solidFill>
                  <a:srgbClr val="0000CC"/>
                </a:solidFill>
                <a:latin typeface="宋体" pitchFamily="2" charset="-122"/>
              </a:rPr>
              <a:t>,</a:t>
            </a:r>
            <a:r>
              <a:rPr lang="zh-CN" altLang="en-US" sz="3200" b="1" dirty="0">
                <a:solidFill>
                  <a:srgbClr val="0000CC"/>
                </a:solidFill>
              </a:rPr>
              <a:t>与特征值的顺序有关</a:t>
            </a:r>
            <a:r>
              <a:rPr lang="zh-CN" altLang="en-US" dirty="0"/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宋体" pitchFamily="2" charset="-122"/>
              </a:rPr>
              <a:t>；</a:t>
            </a:r>
          </a:p>
          <a:p>
            <a:pPr algn="l">
              <a:buFontTx/>
              <a:buChar char="•"/>
            </a:pPr>
            <a:r>
              <a:rPr lang="zh-CN" altLang="en-US" sz="3200" b="1" dirty="0">
                <a:solidFill>
                  <a:srgbClr val="0000CC"/>
                </a:solidFill>
                <a:latin typeface="宋体" pitchFamily="2" charset="-122"/>
              </a:rPr>
              <a:t>正交矩阵不唯一</a:t>
            </a:r>
            <a:r>
              <a:rPr lang="en-US" altLang="zh-CN" sz="3200" b="1" dirty="0">
                <a:solidFill>
                  <a:srgbClr val="0000CC"/>
                </a:solidFill>
                <a:latin typeface="宋体" pitchFamily="2" charset="-122"/>
              </a:rPr>
              <a:t>,</a:t>
            </a:r>
            <a:r>
              <a:rPr lang="zh-CN" altLang="en-US" sz="3200" b="1" dirty="0">
                <a:solidFill>
                  <a:srgbClr val="0000CC"/>
                </a:solidFill>
                <a:latin typeface="宋体" pitchFamily="2" charset="-122"/>
              </a:rPr>
              <a:t>与选取的正交特征向量有关</a:t>
            </a:r>
            <a:r>
              <a:rPr lang="en-US" altLang="zh-CN" sz="3200" b="1" dirty="0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en-US" altLang="zh-CN" sz="3200" dirty="0">
                <a:solidFill>
                  <a:srgbClr val="0000CC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三、用正交变换化实二次型为标准形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572264" y="428604"/>
            <a:ext cx="2571736" cy="571504"/>
          </a:xfrm>
          <a:prstGeom prst="wedgeRectCallout">
            <a:avLst>
              <a:gd name="adj1" fmla="val 1012"/>
              <a:gd name="adj2" fmla="val 1459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</a:t>
            </a:r>
            <a:r>
              <a:rPr kumimoji="1" lang="en-US" altLang="zh-CN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kumimoji="1" lang="en-US" altLang="zh-CN" sz="22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AQ</a:t>
            </a:r>
            <a:r>
              <a:rPr kumimoji="1" lang="zh-CN" alt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kumimoji="1" lang="zh-CN" altLang="en-US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对角阵</a:t>
            </a:r>
            <a:endParaRPr lang="zh-CN" alt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97840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  <p:bldP spid="12298" grpId="0" animBg="1"/>
      <p:bldP spid="1230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04800" y="849949"/>
            <a:ext cx="7356501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用正交变换把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将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二次型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化为标准形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5800" y="3081974"/>
            <a:ext cx="6847965" cy="159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1)(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2).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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1,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2.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代入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–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=0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求得对应的特征向量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1, 0, 1)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(0, 1, 0)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=(1, 0,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7200" y="2251712"/>
            <a:ext cx="2105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解 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的矩阵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785786" y="4857760"/>
            <a:ext cx="352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单位化可得正交矩阵 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857224" y="5500702"/>
            <a:ext cx="351089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1" lang="en-US" altLang="zh-CN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Qy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得该二次型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的标准形为 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2879143" y="6000768"/>
            <a:ext cx="62648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</a:t>
            </a:r>
            <a:r>
              <a:rPr kumimoji="1"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Qy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Qy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kumimoji="1"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AQ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</a:t>
            </a:r>
            <a:r>
              <a:rPr kumimoji="1"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+2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2743200" y="1786575"/>
            <a:ext cx="3059113" cy="1392238"/>
            <a:chOff x="1872" y="1056"/>
            <a:chExt cx="1927" cy="877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370" y="1061"/>
              <a:ext cx="41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1 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850" y="1061"/>
              <a:ext cx="28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 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3169" y="1056"/>
              <a:ext cx="41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3570" y="1320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</a:p>
          </p:txBody>
        </p:sp>
        <p:sp>
          <p:nvSpPr>
            <p:cNvPr id="13369" name="AutoShape 57"/>
            <p:cNvSpPr>
              <a:spLocks/>
            </p:cNvSpPr>
            <p:nvPr/>
          </p:nvSpPr>
          <p:spPr bwMode="auto">
            <a:xfrm>
              <a:off x="2400" y="1152"/>
              <a:ext cx="48" cy="769"/>
            </a:xfrm>
            <a:prstGeom prst="leftBracket">
              <a:avLst>
                <a:gd name="adj" fmla="val 13350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371" name="AutoShape 59"/>
            <p:cNvSpPr>
              <a:spLocks/>
            </p:cNvSpPr>
            <p:nvPr/>
          </p:nvSpPr>
          <p:spPr bwMode="auto">
            <a:xfrm flipH="1">
              <a:off x="3504" y="1152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1872" y="1344"/>
              <a:ext cx="4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</a:t>
              </a:r>
              <a:endParaRPr kumimoji="1"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3376" name="Group 64"/>
          <p:cNvGrpSpPr>
            <a:grpSpLocks/>
          </p:cNvGrpSpPr>
          <p:nvPr/>
        </p:nvGrpSpPr>
        <p:grpSpPr bwMode="auto">
          <a:xfrm>
            <a:off x="4257702" y="4572008"/>
            <a:ext cx="4243388" cy="1498600"/>
            <a:chOff x="2592" y="2976"/>
            <a:chExt cx="2673" cy="944"/>
          </a:xfrm>
        </p:grpSpPr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2592" y="3240"/>
              <a:ext cx="4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</a:t>
              </a: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3867" y="2976"/>
              <a:ext cx="28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340" y="3283"/>
              <a:ext cx="2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5036" y="325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</a:p>
          </p:txBody>
        </p: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4599" y="3640"/>
              <a:ext cx="263" cy="223"/>
            </a:xfrm>
            <a:custGeom>
              <a:avLst/>
              <a:gdLst>
                <a:gd name="T0" fmla="*/ 0 w 263"/>
                <a:gd name="T1" fmla="*/ 217 h 223"/>
                <a:gd name="T2" fmla="*/ 24 w 263"/>
                <a:gd name="T3" fmla="*/ 130 h 223"/>
                <a:gd name="T4" fmla="*/ 60 w 263"/>
                <a:gd name="T5" fmla="*/ 223 h 223"/>
                <a:gd name="T6" fmla="*/ 98 w 263"/>
                <a:gd name="T7" fmla="*/ 0 h 223"/>
                <a:gd name="T8" fmla="*/ 263 w 263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23">
                  <a:moveTo>
                    <a:pt x="0" y="217"/>
                  </a:moveTo>
                  <a:lnTo>
                    <a:pt x="24" y="130"/>
                  </a:lnTo>
                  <a:lnTo>
                    <a:pt x="60" y="223"/>
                  </a:lnTo>
                  <a:lnTo>
                    <a:pt x="98" y="0"/>
                  </a:lnTo>
                  <a:lnTo>
                    <a:pt x="2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4656" y="3590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3447" y="3640"/>
              <a:ext cx="263" cy="223"/>
            </a:xfrm>
            <a:custGeom>
              <a:avLst/>
              <a:gdLst>
                <a:gd name="T0" fmla="*/ 0 w 263"/>
                <a:gd name="T1" fmla="*/ 217 h 223"/>
                <a:gd name="T2" fmla="*/ 24 w 263"/>
                <a:gd name="T3" fmla="*/ 130 h 223"/>
                <a:gd name="T4" fmla="*/ 60 w 263"/>
                <a:gd name="T5" fmla="*/ 223 h 223"/>
                <a:gd name="T6" fmla="*/ 98 w 263"/>
                <a:gd name="T7" fmla="*/ 0 h 223"/>
                <a:gd name="T8" fmla="*/ 263 w 263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23">
                  <a:moveTo>
                    <a:pt x="0" y="217"/>
                  </a:moveTo>
                  <a:lnTo>
                    <a:pt x="24" y="130"/>
                  </a:lnTo>
                  <a:lnTo>
                    <a:pt x="60" y="223"/>
                  </a:lnTo>
                  <a:lnTo>
                    <a:pt x="98" y="0"/>
                  </a:lnTo>
                  <a:lnTo>
                    <a:pt x="2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3504" y="3590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0" name="Freeform 38"/>
            <p:cNvSpPr>
              <a:spLocks/>
            </p:cNvSpPr>
            <p:nvPr/>
          </p:nvSpPr>
          <p:spPr bwMode="auto">
            <a:xfrm>
              <a:off x="3443" y="3064"/>
              <a:ext cx="263" cy="223"/>
            </a:xfrm>
            <a:custGeom>
              <a:avLst/>
              <a:gdLst>
                <a:gd name="T0" fmla="*/ 0 w 263"/>
                <a:gd name="T1" fmla="*/ 217 h 223"/>
                <a:gd name="T2" fmla="*/ 24 w 263"/>
                <a:gd name="T3" fmla="*/ 130 h 223"/>
                <a:gd name="T4" fmla="*/ 60 w 263"/>
                <a:gd name="T5" fmla="*/ 223 h 223"/>
                <a:gd name="T6" fmla="*/ 98 w 263"/>
                <a:gd name="T7" fmla="*/ 0 h 223"/>
                <a:gd name="T8" fmla="*/ 263 w 263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23">
                  <a:moveTo>
                    <a:pt x="0" y="217"/>
                  </a:moveTo>
                  <a:lnTo>
                    <a:pt x="24" y="130"/>
                  </a:lnTo>
                  <a:lnTo>
                    <a:pt x="60" y="223"/>
                  </a:lnTo>
                  <a:lnTo>
                    <a:pt x="98" y="0"/>
                  </a:lnTo>
                  <a:lnTo>
                    <a:pt x="2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500" y="301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2" name="Freeform 40"/>
            <p:cNvSpPr>
              <a:spLocks/>
            </p:cNvSpPr>
            <p:nvPr/>
          </p:nvSpPr>
          <p:spPr bwMode="auto">
            <a:xfrm>
              <a:off x="4551" y="3074"/>
              <a:ext cx="263" cy="223"/>
            </a:xfrm>
            <a:custGeom>
              <a:avLst/>
              <a:gdLst>
                <a:gd name="T0" fmla="*/ 0 w 263"/>
                <a:gd name="T1" fmla="*/ 217 h 223"/>
                <a:gd name="T2" fmla="*/ 24 w 263"/>
                <a:gd name="T3" fmla="*/ 130 h 223"/>
                <a:gd name="T4" fmla="*/ 60 w 263"/>
                <a:gd name="T5" fmla="*/ 223 h 223"/>
                <a:gd name="T6" fmla="*/ 98 w 263"/>
                <a:gd name="T7" fmla="*/ 0 h 223"/>
                <a:gd name="T8" fmla="*/ 263 w 263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23">
                  <a:moveTo>
                    <a:pt x="0" y="217"/>
                  </a:moveTo>
                  <a:lnTo>
                    <a:pt x="24" y="130"/>
                  </a:lnTo>
                  <a:lnTo>
                    <a:pt x="60" y="223"/>
                  </a:lnTo>
                  <a:lnTo>
                    <a:pt x="98" y="0"/>
                  </a:lnTo>
                  <a:lnTo>
                    <a:pt x="2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4608" y="302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4272" y="2995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 flipH="1">
              <a:off x="4464" y="307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4176" y="3556"/>
              <a:ext cx="3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 flipH="1">
              <a:off x="4512" y="36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3168" y="3571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 flipH="1">
              <a:off x="3360" y="36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3168" y="2985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 flipH="1">
              <a:off x="3360" y="306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4420" y="3283"/>
              <a:ext cx="2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13374" name="AutoShape 62"/>
            <p:cNvSpPr>
              <a:spLocks/>
            </p:cNvSpPr>
            <p:nvPr/>
          </p:nvSpPr>
          <p:spPr bwMode="auto">
            <a:xfrm>
              <a:off x="3168" y="3024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375" name="AutoShape 63"/>
            <p:cNvSpPr>
              <a:spLocks/>
            </p:cNvSpPr>
            <p:nvPr/>
          </p:nvSpPr>
          <p:spPr bwMode="auto">
            <a:xfrm flipH="1">
              <a:off x="4896" y="3072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4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三、用正交变换化实二次型为标准形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49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  <p:bldP spid="13321" grpId="0"/>
      <p:bldP spid="13334" grpId="0"/>
      <p:bldP spid="13363" grpId="0"/>
      <p:bldP spid="13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214282" y="784370"/>
            <a:ext cx="8077852" cy="10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设二次型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经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正交变换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Qy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化成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+4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</a:t>
            </a:r>
            <a:r>
              <a:rPr kumimoji="1" lang="en-US" altLang="zh-CN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a,b,Q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57158" y="3786190"/>
            <a:ext cx="8193269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|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 = |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 = 0 = 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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b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1.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将</a:t>
            </a:r>
            <a:r>
              <a:rPr kumimoji="1"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=0,1,4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代入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–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求得相应的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单位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特征向量  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28600" y="2057400"/>
            <a:ext cx="2106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解 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的矩阵</a:t>
            </a:r>
          </a:p>
        </p:txBody>
      </p:sp>
      <p:grpSp>
        <p:nvGrpSpPr>
          <p:cNvPr id="115723" name="Group 11"/>
          <p:cNvGrpSpPr>
            <a:grpSpLocks/>
          </p:cNvGrpSpPr>
          <p:nvPr/>
        </p:nvGrpSpPr>
        <p:grpSpPr bwMode="auto">
          <a:xfrm>
            <a:off x="2514600" y="1616072"/>
            <a:ext cx="3059113" cy="1384300"/>
            <a:chOff x="1872" y="1061"/>
            <a:chExt cx="1927" cy="872"/>
          </a:xfrm>
        </p:grpSpPr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2440" y="1061"/>
              <a:ext cx="28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2850" y="1061"/>
              <a:ext cx="28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115726" name="Rectangle 14"/>
            <p:cNvSpPr>
              <a:spLocks noChangeArrowheads="1"/>
            </p:cNvSpPr>
            <p:nvPr/>
          </p:nvSpPr>
          <p:spPr bwMode="auto">
            <a:xfrm>
              <a:off x="3239" y="1061"/>
              <a:ext cx="28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3570" y="1320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</a:p>
          </p:txBody>
        </p:sp>
        <p:sp>
          <p:nvSpPr>
            <p:cNvPr id="115728" name="AutoShape 16"/>
            <p:cNvSpPr>
              <a:spLocks/>
            </p:cNvSpPr>
            <p:nvPr/>
          </p:nvSpPr>
          <p:spPr bwMode="auto">
            <a:xfrm>
              <a:off x="2400" y="1152"/>
              <a:ext cx="48" cy="769"/>
            </a:xfrm>
            <a:prstGeom prst="leftBracket">
              <a:avLst>
                <a:gd name="adj" fmla="val 13350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5729" name="AutoShape 17"/>
            <p:cNvSpPr>
              <a:spLocks/>
            </p:cNvSpPr>
            <p:nvPr/>
          </p:nvSpPr>
          <p:spPr bwMode="auto">
            <a:xfrm flipH="1">
              <a:off x="3504" y="1152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>
              <a:off x="1872" y="1344"/>
              <a:ext cx="4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</a:t>
              </a:r>
              <a:endParaRPr kumimoji="1"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15755" name="Rectangle 43"/>
          <p:cNvSpPr>
            <a:spLocks noChangeArrowheads="1"/>
          </p:cNvSpPr>
          <p:nvPr/>
        </p:nvSpPr>
        <p:spPr bwMode="auto">
          <a:xfrm>
            <a:off x="5486400" y="2057400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的矩阵</a:t>
            </a:r>
            <a:endParaRPr kumimoji="1" 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15756" name="Object 44"/>
          <p:cNvGraphicFramePr>
            <a:graphicFrameLocks noChangeAspect="1"/>
          </p:cNvGraphicFramePr>
          <p:nvPr/>
        </p:nvGraphicFramePr>
        <p:xfrm>
          <a:off x="7072330" y="1714488"/>
          <a:ext cx="1905000" cy="1362075"/>
        </p:xfrm>
        <a:graphic>
          <a:graphicData uri="http://schemas.openxmlformats.org/presentationml/2006/ole">
            <p:oleObj spid="_x0000_s30814" name="Equation" r:id="rId3" imgW="977900" imgH="698500" progId="Equation.DSMT4">
              <p:embed/>
            </p:oleObj>
          </a:graphicData>
        </a:graphic>
      </p:graphicFrame>
      <p:sp>
        <p:nvSpPr>
          <p:cNvPr id="115757" name="Rectangle 45"/>
          <p:cNvSpPr>
            <a:spLocks noChangeArrowheads="1"/>
          </p:cNvSpPr>
          <p:nvPr/>
        </p:nvSpPr>
        <p:spPr bwMode="auto">
          <a:xfrm>
            <a:off x="428596" y="297721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115758" name="Object 46"/>
          <p:cNvGraphicFramePr>
            <a:graphicFrameLocks noChangeAspect="1"/>
          </p:cNvGraphicFramePr>
          <p:nvPr/>
        </p:nvGraphicFramePr>
        <p:xfrm>
          <a:off x="1371600" y="2971800"/>
          <a:ext cx="3448050" cy="574675"/>
        </p:xfrm>
        <a:graphic>
          <a:graphicData uri="http://schemas.openxmlformats.org/presentationml/2006/ole">
            <p:oleObj spid="_x0000_s30815" name="Equation" r:id="rId4" imgW="1371600" imgH="228600" progId="Equation.DSMT4">
              <p:embed/>
            </p:oleObj>
          </a:graphicData>
        </a:graphic>
      </p:graphicFrame>
      <p:sp>
        <p:nvSpPr>
          <p:cNvPr id="115759" name="Rectangle 47"/>
          <p:cNvSpPr>
            <a:spLocks noChangeArrowheads="1"/>
          </p:cNvSpPr>
          <p:nvPr/>
        </p:nvSpPr>
        <p:spPr bwMode="auto">
          <a:xfrm>
            <a:off x="330200" y="3429000"/>
            <a:ext cx="2743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相似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15760" name="Rectangle 48"/>
          <p:cNvSpPr>
            <a:spLocks noChangeArrowheads="1"/>
          </p:cNvSpPr>
          <p:nvPr/>
        </p:nvSpPr>
        <p:spPr bwMode="auto">
          <a:xfrm>
            <a:off x="3214678" y="3429000"/>
            <a:ext cx="3887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 </a:t>
            </a:r>
            <a:r>
              <a:rPr kumimoji="1" lang="en-US" altLang="zh-CN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altLang="zh-CN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 =5</a:t>
            </a:r>
          </a:p>
        </p:txBody>
      </p:sp>
      <p:sp>
        <p:nvSpPr>
          <p:cNvPr id="115762" name="Rectangle 50"/>
          <p:cNvSpPr>
            <a:spLocks noChangeArrowheads="1"/>
          </p:cNvSpPr>
          <p:nvPr/>
        </p:nvSpPr>
        <p:spPr bwMode="auto">
          <a:xfrm>
            <a:off x="7500958" y="3429000"/>
            <a:ext cx="1148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 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=3</a:t>
            </a:r>
            <a:endParaRPr kumimoji="1"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15763" name="Object 51"/>
          <p:cNvGraphicFramePr>
            <a:graphicFrameLocks noChangeAspect="1"/>
          </p:cNvGraphicFramePr>
          <p:nvPr/>
        </p:nvGraphicFramePr>
        <p:xfrm>
          <a:off x="361952" y="4786322"/>
          <a:ext cx="4495800" cy="1736725"/>
        </p:xfrm>
        <a:graphic>
          <a:graphicData uri="http://schemas.openxmlformats.org/presentationml/2006/ole">
            <p:oleObj spid="_x0000_s30816" name="Equation" r:id="rId5" imgW="2171700" imgH="838200" progId="Equation.DSMT4">
              <p:embed/>
            </p:oleObj>
          </a:graphicData>
        </a:graphic>
      </p:graphicFrame>
      <p:graphicFrame>
        <p:nvGraphicFramePr>
          <p:cNvPr id="115764" name="Object 52"/>
          <p:cNvGraphicFramePr>
            <a:graphicFrameLocks noChangeAspect="1"/>
          </p:cNvGraphicFramePr>
          <p:nvPr/>
        </p:nvGraphicFramePr>
        <p:xfrm>
          <a:off x="5105400" y="4714884"/>
          <a:ext cx="3429000" cy="1827212"/>
        </p:xfrm>
        <a:graphic>
          <a:graphicData uri="http://schemas.openxmlformats.org/presentationml/2006/ole">
            <p:oleObj spid="_x0000_s30817" name="Equation" r:id="rId6" imgW="1574800" imgH="838200" progId="Equation.DSMT4">
              <p:embed/>
            </p:oleObj>
          </a:graphicData>
        </a:graphic>
      </p:graphicFrame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三、用正交变换化实二次型为标准形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1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  <p:bldP spid="115716" grpId="0"/>
      <p:bldP spid="115755" grpId="0"/>
      <p:bldP spid="115757" grpId="0"/>
      <p:bldP spid="115759" grpId="0"/>
      <p:bldP spid="115760" grpId="0"/>
      <p:bldP spid="1157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28600" y="959786"/>
            <a:ext cx="691567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 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为标准形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1548" name="Group 44"/>
          <p:cNvGrpSpPr>
            <a:grpSpLocks/>
          </p:cNvGrpSpPr>
          <p:nvPr/>
        </p:nvGrpSpPr>
        <p:grpSpPr bwMode="auto">
          <a:xfrm>
            <a:off x="1066800" y="3835392"/>
            <a:ext cx="7754938" cy="860425"/>
            <a:chOff x="912" y="2304"/>
            <a:chExt cx="4885" cy="542"/>
          </a:xfrm>
        </p:grpSpPr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912" y="2371"/>
              <a:ext cx="48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–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|= (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–3)[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  (3+       )][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   (3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)]. </a:t>
              </a:r>
            </a:p>
          </p:txBody>
        </p:sp>
        <p:grpSp>
          <p:nvGrpSpPr>
            <p:cNvPr id="21544" name="Group 40"/>
            <p:cNvGrpSpPr>
              <a:grpSpLocks/>
            </p:cNvGrpSpPr>
            <p:nvPr/>
          </p:nvGrpSpPr>
          <p:grpSpPr bwMode="auto">
            <a:xfrm>
              <a:off x="4416" y="2304"/>
              <a:ext cx="284" cy="542"/>
              <a:chOff x="2845" y="3003"/>
              <a:chExt cx="284" cy="542"/>
            </a:xfrm>
          </p:grpSpPr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21530" name="Line 26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40" name="Group 36"/>
            <p:cNvGrpSpPr>
              <a:grpSpLocks/>
            </p:cNvGrpSpPr>
            <p:nvPr/>
          </p:nvGrpSpPr>
          <p:grpSpPr bwMode="auto">
            <a:xfrm>
              <a:off x="3411" y="2400"/>
              <a:ext cx="429" cy="365"/>
              <a:chOff x="3207" y="3139"/>
              <a:chExt cx="429" cy="365"/>
            </a:xfrm>
          </p:grpSpPr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7" name="Rectangle 33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21541" name="Group 37"/>
            <p:cNvGrpSpPr>
              <a:grpSpLocks/>
            </p:cNvGrpSpPr>
            <p:nvPr/>
          </p:nvGrpSpPr>
          <p:grpSpPr bwMode="auto">
            <a:xfrm>
              <a:off x="5043" y="2400"/>
              <a:ext cx="429" cy="365"/>
              <a:chOff x="3207" y="3139"/>
              <a:chExt cx="429" cy="365"/>
            </a:xfrm>
          </p:grpSpPr>
          <p:sp>
            <p:nvSpPr>
              <p:cNvPr id="21542" name="Freeform 38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21545" name="Group 41"/>
            <p:cNvGrpSpPr>
              <a:grpSpLocks/>
            </p:cNvGrpSpPr>
            <p:nvPr/>
          </p:nvGrpSpPr>
          <p:grpSpPr bwMode="auto">
            <a:xfrm>
              <a:off x="2832" y="2304"/>
              <a:ext cx="284" cy="542"/>
              <a:chOff x="2845" y="3003"/>
              <a:chExt cx="284" cy="542"/>
            </a:xfrm>
          </p:grpSpPr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21547" name="Line 43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357158" y="1986969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解</a:t>
            </a:r>
            <a:endParaRPr kumimoji="1"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1114372" y="1985370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 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1066800" y="4673592"/>
            <a:ext cx="388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但由此可见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可化为 </a:t>
            </a:r>
          </a:p>
        </p:txBody>
      </p:sp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1531938" y="5206992"/>
            <a:ext cx="6697662" cy="914400"/>
            <a:chOff x="672" y="3600"/>
            <a:chExt cx="4219" cy="576"/>
          </a:xfrm>
        </p:grpSpPr>
        <p:sp>
          <p:nvSpPr>
            <p:cNvPr id="21553" name="Rectangle 49"/>
            <p:cNvSpPr>
              <a:spLocks noChangeArrowheads="1"/>
            </p:cNvSpPr>
            <p:nvPr/>
          </p:nvSpPr>
          <p:spPr bwMode="auto">
            <a:xfrm>
              <a:off x="672" y="3667"/>
              <a:ext cx="42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3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   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(3+       )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   (      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3)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1"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 </a:t>
              </a:r>
            </a:p>
          </p:txBody>
        </p:sp>
        <p:grpSp>
          <p:nvGrpSpPr>
            <p:cNvPr id="21554" name="Group 50"/>
            <p:cNvGrpSpPr>
              <a:grpSpLocks/>
            </p:cNvGrpSpPr>
            <p:nvPr/>
          </p:nvGrpSpPr>
          <p:grpSpPr bwMode="auto">
            <a:xfrm>
              <a:off x="3316" y="3600"/>
              <a:ext cx="284" cy="542"/>
              <a:chOff x="2845" y="3003"/>
              <a:chExt cx="284" cy="542"/>
            </a:xfrm>
          </p:grpSpPr>
          <p:sp>
            <p:nvSpPr>
              <p:cNvPr id="21555" name="Rectangle 51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57" name="Group 53"/>
            <p:cNvGrpSpPr>
              <a:grpSpLocks/>
            </p:cNvGrpSpPr>
            <p:nvPr/>
          </p:nvGrpSpPr>
          <p:grpSpPr bwMode="auto">
            <a:xfrm>
              <a:off x="2352" y="3696"/>
              <a:ext cx="429" cy="365"/>
              <a:chOff x="3207" y="3139"/>
              <a:chExt cx="429" cy="365"/>
            </a:xfrm>
          </p:grpSpPr>
          <p:sp>
            <p:nvSpPr>
              <p:cNvPr id="21558" name="Freeform 54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9" name="Rectangle 55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21560" name="Group 56"/>
            <p:cNvGrpSpPr>
              <a:grpSpLocks/>
            </p:cNvGrpSpPr>
            <p:nvPr/>
          </p:nvGrpSpPr>
          <p:grpSpPr bwMode="auto">
            <a:xfrm>
              <a:off x="3600" y="3696"/>
              <a:ext cx="429" cy="365"/>
              <a:chOff x="3207" y="3139"/>
              <a:chExt cx="429" cy="365"/>
            </a:xfrm>
          </p:grpSpPr>
          <p:sp>
            <p:nvSpPr>
              <p:cNvPr id="21561" name="Freeform 57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2" name="Rectangle 58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21563" name="Group 59"/>
            <p:cNvGrpSpPr>
              <a:grpSpLocks/>
            </p:cNvGrpSpPr>
            <p:nvPr/>
          </p:nvGrpSpPr>
          <p:grpSpPr bwMode="auto">
            <a:xfrm>
              <a:off x="1728" y="3634"/>
              <a:ext cx="284" cy="542"/>
              <a:chOff x="2845" y="3003"/>
              <a:chExt cx="284" cy="542"/>
            </a:xfrm>
          </p:grpSpPr>
          <p:sp>
            <p:nvSpPr>
              <p:cNvPr id="21564" name="Rectangle 60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21565" name="Line 61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69" name="Group 65"/>
          <p:cNvGrpSpPr>
            <a:grpSpLocks/>
          </p:cNvGrpSpPr>
          <p:nvPr/>
        </p:nvGrpSpPr>
        <p:grpSpPr bwMode="auto">
          <a:xfrm>
            <a:off x="1524000" y="2357430"/>
            <a:ext cx="6254750" cy="1554162"/>
            <a:chOff x="960" y="1805"/>
            <a:chExt cx="3940" cy="979"/>
          </a:xfrm>
        </p:grpSpPr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478" y="1805"/>
              <a:ext cx="30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786" y="1805"/>
              <a:ext cx="513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3  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4203" y="1805"/>
              <a:ext cx="449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3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 </a:t>
              </a:r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4656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960" y="2112"/>
              <a:ext cx="24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)</a:t>
              </a:r>
              <a:r>
                <a:rPr kumimoji="1"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的矩阵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21567" name="AutoShape 63"/>
            <p:cNvSpPr>
              <a:spLocks/>
            </p:cNvSpPr>
            <p:nvPr/>
          </p:nvSpPr>
          <p:spPr bwMode="auto">
            <a:xfrm>
              <a:off x="3456" y="1920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AutoShape 64"/>
            <p:cNvSpPr>
              <a:spLocks/>
            </p:cNvSpPr>
            <p:nvPr/>
          </p:nvSpPr>
          <p:spPr bwMode="auto">
            <a:xfrm flipH="1">
              <a:off x="4560" y="1920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三、用正交变换化实二次型为标准形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790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9" grpId="0"/>
      <p:bldP spid="21550" grpId="0"/>
      <p:bldP spid="215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89860" y="1066800"/>
            <a:ext cx="7362913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– 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两种不同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的可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逆线性变换下可分别化为下列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标准形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500034" y="2714620"/>
            <a:ext cx="6561138" cy="914400"/>
            <a:chOff x="672" y="3600"/>
            <a:chExt cx="4133" cy="576"/>
          </a:xfrm>
        </p:grpSpPr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672" y="3667"/>
              <a:ext cx="41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3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   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(3+       )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   (      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3)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1"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endPara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3316" y="3600"/>
              <a:ext cx="284" cy="542"/>
              <a:chOff x="2845" y="3003"/>
              <a:chExt cx="284" cy="542"/>
            </a:xfrm>
          </p:grpSpPr>
          <p:sp>
            <p:nvSpPr>
              <p:cNvPr id="69642" name="Rectangle 10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69643" name="Line 11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644" name="Group 12"/>
            <p:cNvGrpSpPr>
              <a:grpSpLocks/>
            </p:cNvGrpSpPr>
            <p:nvPr/>
          </p:nvGrpSpPr>
          <p:grpSpPr bwMode="auto">
            <a:xfrm>
              <a:off x="2352" y="3696"/>
              <a:ext cx="429" cy="365"/>
              <a:chOff x="3207" y="3139"/>
              <a:chExt cx="429" cy="365"/>
            </a:xfrm>
          </p:grpSpPr>
          <p:sp>
            <p:nvSpPr>
              <p:cNvPr id="69645" name="Freeform 13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46" name="Rectangle 14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69647" name="Group 15"/>
            <p:cNvGrpSpPr>
              <a:grpSpLocks/>
            </p:cNvGrpSpPr>
            <p:nvPr/>
          </p:nvGrpSpPr>
          <p:grpSpPr bwMode="auto">
            <a:xfrm>
              <a:off x="3600" y="3696"/>
              <a:ext cx="429" cy="365"/>
              <a:chOff x="3207" y="3139"/>
              <a:chExt cx="429" cy="365"/>
            </a:xfrm>
          </p:grpSpPr>
          <p:sp>
            <p:nvSpPr>
              <p:cNvPr id="69648" name="Freeform 16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49" name="Rectangle 17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69650" name="Group 18"/>
            <p:cNvGrpSpPr>
              <a:grpSpLocks/>
            </p:cNvGrpSpPr>
            <p:nvPr/>
          </p:nvGrpSpPr>
          <p:grpSpPr bwMode="auto">
            <a:xfrm>
              <a:off x="1728" y="3634"/>
              <a:ext cx="284" cy="542"/>
              <a:chOff x="2845" y="3003"/>
              <a:chExt cx="284" cy="542"/>
            </a:xfrm>
          </p:grpSpPr>
          <p:sp>
            <p:nvSpPr>
              <p:cNvPr id="69651" name="Rectangle 19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69652" name="Line 20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28596" y="4643446"/>
            <a:ext cx="3481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– 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9666" name="AutoShape 34"/>
          <p:cNvSpPr>
            <a:spLocks noChangeArrowheads="1"/>
          </p:cNvSpPr>
          <p:nvPr/>
        </p:nvSpPr>
        <p:spPr bwMode="auto">
          <a:xfrm>
            <a:off x="7358082" y="1928802"/>
            <a:ext cx="1285884" cy="928694"/>
          </a:xfrm>
          <a:prstGeom prst="wedgeRoundRectCallout">
            <a:avLst>
              <a:gd name="adj1" fmla="val -84813"/>
              <a:gd name="adj2" fmla="val 43289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b="1" dirty="0" smtClean="0">
                <a:solidFill>
                  <a:schemeClr val="tx2"/>
                </a:solidFill>
              </a:rPr>
              <a:t>正交变换所得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69667" name="AutoShape 35"/>
          <p:cNvSpPr>
            <a:spLocks noChangeArrowheads="1"/>
          </p:cNvSpPr>
          <p:nvPr/>
        </p:nvSpPr>
        <p:spPr bwMode="auto">
          <a:xfrm>
            <a:off x="4572000" y="4071942"/>
            <a:ext cx="2143140" cy="1000132"/>
          </a:xfrm>
          <a:prstGeom prst="wedgeRoundRectCallout">
            <a:avLst>
              <a:gd name="adj1" fmla="val -71520"/>
              <a:gd name="adj2" fmla="val 30850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一般可逆线性变换所得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三、用正交变换化实二次型为标准形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131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3" grpId="0"/>
      <p:bldP spid="69666" grpId="0" animBg="1"/>
      <p:bldP spid="696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9" name="Rectangle 37"/>
          <p:cNvSpPr>
            <a:spLocks noChangeArrowheads="1"/>
          </p:cNvSpPr>
          <p:nvPr/>
        </p:nvSpPr>
        <p:spPr bwMode="auto">
          <a:xfrm>
            <a:off x="357158" y="1000108"/>
            <a:ext cx="83582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应用一般的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可逆线性变换</a:t>
            </a:r>
            <a:r>
              <a:rPr lang="en-US" altLang="zh-CN" sz="3200" b="1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chemeClr val="tx2"/>
                </a:solidFill>
                <a:latin typeface="+mn-ea"/>
                <a:ea typeface="+mn-ea"/>
              </a:rPr>
              <a:t>矩阵为</a:t>
            </a:r>
            <a:r>
              <a:rPr lang="en-US" altLang="zh-CN" sz="3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dirty="0" smtClean="0">
                <a:solidFill>
                  <a:schemeClr val="tx2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得到</a:t>
            </a:r>
            <a:r>
              <a:rPr lang="zh-CN" altLang="en-US" sz="3200" b="1" dirty="0">
                <a:solidFill>
                  <a:schemeClr val="tx2"/>
                </a:solidFill>
              </a:rPr>
              <a:t>的实二次型的标准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形的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系数</a:t>
            </a:r>
            <a:r>
              <a:rPr lang="zh-CN" altLang="en-US" b="1" dirty="0" smtClean="0">
                <a:solidFill>
                  <a:srgbClr val="FF0000"/>
                </a:solidFill>
              </a:rPr>
              <a:t>不一定是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实二次型矩阵的特征值</a:t>
            </a:r>
            <a:r>
              <a:rPr lang="en-US" altLang="zh-CN" b="1" dirty="0" smtClean="0">
                <a:latin typeface="+mn-ea"/>
                <a:ea typeface="+mn-ea"/>
              </a:rPr>
              <a:t>,</a:t>
            </a:r>
            <a:r>
              <a:rPr lang="en-US" altLang="zh-CN" b="1" dirty="0" smtClean="0">
                <a:solidFill>
                  <a:srgbClr val="FF33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2428860" y="2000240"/>
            <a:ext cx="32752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</a:rPr>
              <a:t>标准形也不唯一</a:t>
            </a:r>
            <a:r>
              <a:rPr lang="en-US" altLang="zh-CN" sz="3200" b="1" dirty="0">
                <a:latin typeface="+mn-ea"/>
                <a:ea typeface="+mn-ea"/>
              </a:rPr>
              <a:t>.</a:t>
            </a:r>
            <a:endParaRPr lang="en-US" sz="3200" b="1" dirty="0">
              <a:latin typeface="+mn-ea"/>
              <a:ea typeface="+mn-ea"/>
            </a:endParaRPr>
          </a:p>
        </p:txBody>
      </p: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76199" y="123824"/>
            <a:ext cx="4503765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四、二次型在可逆变换下的标准形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400492" y="3472218"/>
            <a:ext cx="84577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应用正交变换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矩阵为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</a:rPr>
              <a:t>得到的实二次型的标准形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系数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一定是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实二次型矩阵的特征值</a:t>
            </a:r>
            <a:r>
              <a:rPr lang="en-US" altLang="zh-CN" sz="3200" b="1" dirty="0" smtClean="0">
                <a:latin typeface="Times New Roman" pitchFamily="18" charset="0"/>
              </a:rPr>
              <a:t>;</a:t>
            </a:r>
            <a:r>
              <a:rPr lang="en-US" altLang="zh-CN" sz="3200" b="1" dirty="0" smtClean="0">
                <a:solidFill>
                  <a:srgbClr val="FF3300"/>
                </a:solidFill>
              </a:rPr>
              <a:t> </a:t>
            </a:r>
            <a:endParaRPr lang="en-US" altLang="zh-CN" sz="3200" b="1" dirty="0">
              <a:solidFill>
                <a:srgbClr val="FF3300"/>
              </a:solidFill>
            </a:endParaRP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428596" y="4429132"/>
            <a:ext cx="7508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</a:rPr>
              <a:t>且标准形在不计特征值顺序时是唯一的</a:t>
            </a:r>
            <a:r>
              <a:rPr lang="en-US" altLang="zh-CN" sz="3200" b="1" dirty="0">
                <a:latin typeface="+mn-ea"/>
                <a:ea typeface="+mn-ea"/>
              </a:rPr>
              <a:t>.</a:t>
            </a:r>
            <a:r>
              <a:rPr lang="en-US" altLang="zh-CN" sz="3200" b="1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000100" y="2714620"/>
            <a:ext cx="7072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sym typeface="Symbol" pitchFamily="18" charset="2"/>
              </a:rPr>
              <a:t>几何意义：坐标轴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sym typeface="Symbol" pitchFamily="18" charset="2"/>
              </a:rPr>
              <a:t>旋转时几何形状可能改变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071538" y="5286388"/>
            <a:ext cx="6495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sym typeface="Symbol" pitchFamily="18" charset="2"/>
              </a:rPr>
              <a:t>几何意义：几何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sym typeface="Symbol" pitchFamily="18" charset="2"/>
              </a:rPr>
              <a:t>形状不变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sym typeface="Symbol" pitchFamily="18" charset="2"/>
              </a:rPr>
              <a:t>,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sym typeface="Symbol" pitchFamily="18" charset="2"/>
              </a:rPr>
              <a:t>夹角距离不变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3638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9" grpId="0"/>
      <p:bldP spid="69673" grpId="0"/>
      <p:bldP spid="11" grpId="0"/>
      <p:bldP spid="12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07504" y="900009"/>
            <a:ext cx="3464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化二次型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为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标准形 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85720" y="2714620"/>
            <a:ext cx="55034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用配方法化实二次型为标准形 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304800" y="1550988"/>
            <a:ext cx="1865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5638800" y="1543050"/>
            <a:ext cx="309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标准形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endParaRPr 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2133600" y="1476375"/>
            <a:ext cx="3657600" cy="523875"/>
            <a:chOff x="1344" y="930"/>
            <a:chExt cx="2201" cy="330"/>
          </a:xfrm>
        </p:grpSpPr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1344" y="930"/>
              <a:ext cx="22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可逆线性变换</a:t>
              </a:r>
              <a:r>
                <a:rPr lang="en-US" altLang="zh-CN" sz="2800" b="1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x=</a:t>
              </a:r>
              <a:r>
                <a:rPr lang="en-US" altLang="zh-CN" sz="2800" b="1" i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Py</a:t>
              </a:r>
              <a:endPara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1440" y="1248"/>
              <a:ext cx="206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  <p:graphicFrame>
        <p:nvGraphicFramePr>
          <p:cNvPr id="655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6479644"/>
              </p:ext>
            </p:extLst>
          </p:nvPr>
        </p:nvGraphicFramePr>
        <p:xfrm>
          <a:off x="3738587" y="642918"/>
          <a:ext cx="4333875" cy="1138238"/>
        </p:xfrm>
        <a:graphic>
          <a:graphicData uri="http://schemas.openxmlformats.org/presentationml/2006/ole">
            <p:oleObj spid="_x0000_s34841" name="Equation" r:id="rId3" imgW="1688367" imgH="444307" progId="Equation.DSMT4">
              <p:embed/>
            </p:oleObj>
          </a:graphicData>
        </a:graphic>
      </p:graphicFrame>
      <p:sp>
        <p:nvSpPr>
          <p:cNvPr id="65570" name="Rectangle 34"/>
          <p:cNvSpPr>
            <a:spLocks noChangeArrowheads="1"/>
          </p:cNvSpPr>
          <p:nvPr/>
        </p:nvSpPr>
        <p:spPr bwMode="auto">
          <a:xfrm>
            <a:off x="280958" y="3181344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2"/>
                </a:solidFill>
              </a:rPr>
              <a:t>应用的是一般</a:t>
            </a:r>
            <a:r>
              <a:rPr lang="zh-CN" altLang="en-US" sz="2800" b="1" dirty="0">
                <a:solidFill>
                  <a:schemeClr val="tx2"/>
                </a:solidFill>
              </a:rPr>
              <a:t>的可逆线性变换，得到的实二次型的标准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形不</a:t>
            </a:r>
            <a:r>
              <a:rPr lang="zh-CN" altLang="en-US" sz="2800" b="1" dirty="0">
                <a:solidFill>
                  <a:schemeClr val="tx2"/>
                </a:solidFill>
              </a:rPr>
              <a:t>唯一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76199" y="123824"/>
            <a:ext cx="4503765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四、二次型在可逆变换下的标准形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85720" y="4143380"/>
            <a:ext cx="5864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用正交变换化实二次型为标准形 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09638" y="4643449"/>
            <a:ext cx="4864622" cy="681038"/>
            <a:chOff x="394" y="2973"/>
            <a:chExt cx="2972" cy="429"/>
          </a:xfrm>
        </p:grpSpPr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394" y="3043"/>
              <a:ext cx="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实二次型</a:t>
              </a:r>
              <a:endPara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2592" y="3072"/>
              <a:ext cx="7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标准形</a:t>
              </a:r>
              <a:endParaRPr 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1497" y="2973"/>
              <a:ext cx="1008" cy="291"/>
              <a:chOff x="1497" y="2973"/>
              <a:chExt cx="1008" cy="291"/>
            </a:xfrm>
          </p:grpSpPr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1497" y="2973"/>
                <a:ext cx="10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正交变换</a:t>
                </a:r>
                <a:endParaRPr lang="en-US" sz="2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1497" y="3243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</p:grp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300038" y="5334011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实对称阵的正交相似对角化问题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857224" y="5905515"/>
            <a:ext cx="6175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对角线</a:t>
            </a:r>
            <a:r>
              <a:rPr lang="zh-CN" altLang="en-US" sz="2800" b="1" dirty="0" smtClean="0"/>
              <a:t>元素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一定是</a:t>
            </a:r>
            <a:r>
              <a:rPr lang="zh-CN" altLang="en-US" sz="2800" b="1" dirty="0"/>
              <a:t>实对称阵的特征值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  <a:r>
              <a:rPr lang="en-US" altLang="zh-CN" sz="2800" b="1" dirty="0"/>
              <a:t> 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85720" y="2071678"/>
            <a:ext cx="16946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对称阵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143636" y="2143116"/>
            <a:ext cx="17451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kumimoji="1"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 =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endParaRPr 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2214546" y="1976427"/>
            <a:ext cx="3657600" cy="523875"/>
            <a:chOff x="1344" y="939"/>
            <a:chExt cx="2201" cy="330"/>
          </a:xfrm>
        </p:grpSpPr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44" y="939"/>
              <a:ext cx="22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求可逆矩阵</a:t>
              </a:r>
              <a:r>
                <a:rPr lang="en-US" altLang="zh-CN" sz="28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1440" y="1248"/>
              <a:ext cx="206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69356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70" grpId="0"/>
      <p:bldP spid="22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五、惯性定理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54517" y="1071546"/>
            <a:ext cx="8598829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考察：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– 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在两种不同的可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逆线性变换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下分别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化为下列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标准形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182616" y="2514600"/>
            <a:ext cx="6561138" cy="914400"/>
            <a:chOff x="672" y="3600"/>
            <a:chExt cx="4133" cy="576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672" y="3667"/>
              <a:ext cx="41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3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   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(3+       )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    (      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3)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1"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1"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endPara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3316" y="3600"/>
              <a:ext cx="284" cy="542"/>
              <a:chOff x="2845" y="3003"/>
              <a:chExt cx="284" cy="542"/>
            </a:xfrm>
          </p:grpSpPr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2352" y="3696"/>
              <a:ext cx="429" cy="365"/>
              <a:chOff x="3207" y="3139"/>
              <a:chExt cx="429" cy="365"/>
            </a:xfrm>
          </p:grpSpPr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600" y="3696"/>
              <a:ext cx="429" cy="365"/>
              <a:chOff x="3207" y="3139"/>
              <a:chExt cx="429" cy="365"/>
            </a:xfrm>
          </p:grpSpPr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3207" y="3189"/>
                <a:ext cx="381" cy="223"/>
              </a:xfrm>
              <a:custGeom>
                <a:avLst/>
                <a:gdLst>
                  <a:gd name="T0" fmla="*/ 0 w 381"/>
                  <a:gd name="T1" fmla="*/ 217 h 223"/>
                  <a:gd name="T2" fmla="*/ 24 w 381"/>
                  <a:gd name="T3" fmla="*/ 130 h 223"/>
                  <a:gd name="T4" fmla="*/ 60 w 381"/>
                  <a:gd name="T5" fmla="*/ 223 h 223"/>
                  <a:gd name="T6" fmla="*/ 98 w 381"/>
                  <a:gd name="T7" fmla="*/ 0 h 223"/>
                  <a:gd name="T8" fmla="*/ 381 w 381"/>
                  <a:gd name="T9" fmla="*/ 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223">
                    <a:moveTo>
                      <a:pt x="0" y="217"/>
                    </a:moveTo>
                    <a:lnTo>
                      <a:pt x="24" y="130"/>
                    </a:lnTo>
                    <a:lnTo>
                      <a:pt x="60" y="223"/>
                    </a:lnTo>
                    <a:lnTo>
                      <a:pt x="98" y="0"/>
                    </a:lnTo>
                    <a:lnTo>
                      <a:pt x="381" y="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3264" y="31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17</a:t>
                </a:r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728" y="3634"/>
              <a:ext cx="284" cy="542"/>
              <a:chOff x="2845" y="3003"/>
              <a:chExt cx="284" cy="542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2845" y="3003"/>
                <a:ext cx="284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2880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123921" y="3895733"/>
            <a:ext cx="3481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– 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85720" y="5214950"/>
            <a:ext cx="83058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秩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3,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正项个数都为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2,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负项个数都为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01761629"/>
              </p:ext>
            </p:extLst>
          </p:nvPr>
        </p:nvGraphicFramePr>
        <p:xfrm>
          <a:off x="1285852" y="4429132"/>
          <a:ext cx="4168775" cy="676275"/>
        </p:xfrm>
        <a:graphic>
          <a:graphicData uri="http://schemas.openxmlformats.org/presentationml/2006/ole">
            <p:oleObj spid="_x0000_s37911" name="Equation" r:id="rId3" imgW="1485720" imgH="241200" progId="Equation.DSMT4">
              <p:embed/>
            </p:oleObj>
          </a:graphicData>
        </a:graphic>
      </p:graphicFrame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5786446" y="3857628"/>
            <a:ext cx="1533556" cy="642942"/>
          </a:xfrm>
          <a:prstGeom prst="wedgeRoundRectCallout">
            <a:avLst>
              <a:gd name="adj1" fmla="val -76627"/>
              <a:gd name="adj2" fmla="val -64403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规范形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357158" y="26670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正交变换</a:t>
            </a: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357158" y="3881447"/>
            <a:ext cx="18968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</a:t>
            </a:r>
            <a:r>
              <a:rPr kumimoji="1"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逆变换</a:t>
            </a:r>
            <a:endParaRPr kumimoji="1" lang="zh-CN" alt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1357290" y="3181350"/>
          <a:ext cx="4060825" cy="676275"/>
        </p:xfrm>
        <a:graphic>
          <a:graphicData uri="http://schemas.openxmlformats.org/presentationml/2006/ole">
            <p:oleObj spid="_x0000_s37912" name="Equation" r:id="rId4" imgW="1447560" imgH="241200" progId="Equation.DSMT4">
              <p:embed/>
            </p:oleObj>
          </a:graphicData>
        </a:graphic>
      </p:graphicFrame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5786446" y="3857628"/>
            <a:ext cx="1533556" cy="642942"/>
          </a:xfrm>
          <a:prstGeom prst="wedgeRoundRectCallout">
            <a:avLst>
              <a:gd name="adj1" fmla="val -78156"/>
              <a:gd name="adj2" fmla="val 74172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规范形</a:t>
            </a:r>
          </a:p>
        </p:txBody>
      </p:sp>
    </p:spTree>
    <p:extLst>
      <p:ext uri="{BB962C8B-B14F-4D97-AF65-F5344CB8AC3E}">
        <p14:creationId xmlns="" xmlns:p14="http://schemas.microsoft.com/office/powerpoint/2010/main" val="1560964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 animBg="1"/>
      <p:bldP spid="31" grpId="0"/>
      <p:bldP spid="32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五、惯性定理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381000" y="993775"/>
            <a:ext cx="8605882" cy="3637919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惯性定理：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实二次型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总可以通过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2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  <a:p>
            <a:pPr algn="l">
              <a:lnSpc>
                <a:spcPct val="12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可逆线性变换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将其化为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标准形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…+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2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中非零的个数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秩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秩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且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正项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的个数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负项的个数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2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 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是在可逆线性变换下的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不变量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827087" y="3508376"/>
            <a:ext cx="3762376" cy="2065338"/>
            <a:chOff x="384" y="2736"/>
            <a:chExt cx="2370" cy="1301"/>
          </a:xfrm>
        </p:grpSpPr>
        <p:sp>
          <p:nvSpPr>
            <p:cNvPr id="5" name="Rectangle 21"/>
            <p:cNvSpPr>
              <a:spLocks noChangeArrowheads="1"/>
            </p:cNvSpPr>
            <p:nvPr/>
          </p:nvSpPr>
          <p:spPr bwMode="auto">
            <a:xfrm>
              <a:off x="384" y="3642"/>
              <a:ext cx="2370" cy="395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或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的</a:t>
              </a:r>
              <a:r>
                <a:rPr lang="zh-CN" altLang="en-US" sz="3200" b="1" u="sng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2" charset="-122"/>
                </a:rPr>
                <a:t>正惯性指数</a:t>
              </a:r>
              <a:r>
                <a:rPr lang="zh-CN" altLang="en-US" sz="3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2160" y="2736"/>
              <a:ext cx="288" cy="33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H="1">
              <a:off x="1776" y="3072"/>
              <a:ext cx="480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756177" y="3508376"/>
            <a:ext cx="3762374" cy="2065338"/>
            <a:chOff x="2873" y="2736"/>
            <a:chExt cx="2370" cy="1301"/>
          </a:xfrm>
        </p:grpSpPr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873" y="3642"/>
              <a:ext cx="2370" cy="395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或</a:t>
              </a: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的</a:t>
              </a:r>
              <a:r>
                <a:rPr lang="zh-CN" altLang="en-US" sz="3200" b="1" u="sng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2" charset="-122"/>
                </a:rPr>
                <a:t>负惯性指数</a:t>
              </a:r>
              <a:r>
                <a:rPr lang="zh-CN" altLang="en-US" sz="3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3840" y="2736"/>
              <a:ext cx="288" cy="336"/>
            </a:xfrm>
            <a:prstGeom prst="ellips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3984" y="3072"/>
              <a:ext cx="0" cy="57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269907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1000" y="1455279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考虑方程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0375" y="3504741"/>
            <a:ext cx="411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在平面上代表什么曲线？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57422" y="2214554"/>
            <a:ext cx="4760913" cy="882650"/>
            <a:chOff x="1432" y="2445"/>
            <a:chExt cx="2999" cy="556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1432" y="2445"/>
            <a:ext cx="2259" cy="556"/>
          </p:xfrm>
          <a:graphic>
            <a:graphicData uri="http://schemas.openxmlformats.org/presentationml/2006/ole">
              <p:oleObj spid="_x0000_s93186" name="公式" r:id="rId3" imgW="2119320" imgH="508680" progId="Equation.3">
                <p:embed/>
              </p:oleObj>
            </a:graphicData>
          </a:graphic>
        </p:graphicFrame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000" y="2530"/>
              <a:ext cx="4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 dirty="0"/>
                <a:t>(1)</a:t>
              </a:r>
            </a:p>
          </p:txBody>
        </p:sp>
      </p:grp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0480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一、问题的提出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748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 advAuto="1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五、惯性定理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152400" y="11430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28600" algn="l"/>
              </a:tabLst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命题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</a:t>
            </a:r>
            <a:r>
              <a:rPr kumimoji="1"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二次型的秩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和正、负惯性指数可由矩阵的特征值确定。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7158" y="3044645"/>
            <a:ext cx="8134376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推论</a:t>
            </a:r>
            <a:r>
              <a:rPr lang="en-US" altLang="zh-CN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实二次型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总可以通过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  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的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可逆线性变换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唯一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规范</a:t>
            </a:r>
            <a:r>
              <a:rPr lang="zh-CN" altLang="en-US" sz="32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形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b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且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规范形是唯一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28097293"/>
              </p:ext>
            </p:extLst>
          </p:nvPr>
        </p:nvGraphicFramePr>
        <p:xfrm>
          <a:off x="1143000" y="4192407"/>
          <a:ext cx="6967538" cy="633413"/>
        </p:xfrm>
        <a:graphic>
          <a:graphicData uri="http://schemas.openxmlformats.org/presentationml/2006/ole">
            <p:oleObj spid="_x0000_s38936" name="公式" r:id="rId3" imgW="2794000" imgH="254000" progId="Equation.3">
              <p:embed/>
            </p:oleObj>
          </a:graphicData>
        </a:graphic>
      </p:graphicFrame>
      <p:sp>
        <p:nvSpPr>
          <p:cNvPr id="8" name="矩形标注 7"/>
          <p:cNvSpPr/>
          <p:nvPr/>
        </p:nvSpPr>
        <p:spPr>
          <a:xfrm>
            <a:off x="4143372" y="2000240"/>
            <a:ext cx="1214446" cy="642942"/>
          </a:xfrm>
          <a:prstGeom prst="wedgeRectCallout">
            <a:avLst>
              <a:gd name="adj1" fmla="val -35602"/>
              <a:gd name="adj2" fmla="val -997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正特征值个数</a:t>
            </a:r>
            <a:endParaRPr lang="zh-CN" altLang="en-US" sz="2000" b="1" dirty="0"/>
          </a:p>
        </p:txBody>
      </p:sp>
      <p:sp>
        <p:nvSpPr>
          <p:cNvPr id="9" name="矩形标注 8"/>
          <p:cNvSpPr/>
          <p:nvPr/>
        </p:nvSpPr>
        <p:spPr>
          <a:xfrm>
            <a:off x="5429256" y="2000240"/>
            <a:ext cx="1214446" cy="642942"/>
          </a:xfrm>
          <a:prstGeom prst="wedgeRectCallout">
            <a:avLst>
              <a:gd name="adj1" fmla="val -35602"/>
              <a:gd name="adj2" fmla="val -997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负特征值个数</a:t>
            </a:r>
            <a:endParaRPr lang="zh-CN" altLang="en-US" sz="2000" b="1" dirty="0"/>
          </a:p>
        </p:txBody>
      </p:sp>
      <p:sp>
        <p:nvSpPr>
          <p:cNvPr id="10" name="矩形标注 9"/>
          <p:cNvSpPr/>
          <p:nvPr/>
        </p:nvSpPr>
        <p:spPr>
          <a:xfrm>
            <a:off x="2714612" y="2000240"/>
            <a:ext cx="1214446" cy="642942"/>
          </a:xfrm>
          <a:prstGeom prst="wedgeRectCallout">
            <a:avLst>
              <a:gd name="adj1" fmla="val 114"/>
              <a:gd name="adj2" fmla="val -1052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非零特征值个数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269907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71565" y="1857365"/>
            <a:ext cx="1000397" cy="509588"/>
            <a:chOff x="1258" y="864"/>
            <a:chExt cx="602" cy="321"/>
          </a:xfrm>
        </p:grpSpPr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301" y="864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x=</a:t>
              </a:r>
              <a:r>
                <a:rPr lang="en-US" altLang="zh-CN" sz="2400" b="1" i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Py</a:t>
              </a:r>
              <a:endParaRPr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80000" flipV="1">
              <a:off x="1258" y="1156"/>
              <a:ext cx="602" cy="2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143372" y="49207"/>
          <a:ext cx="3643338" cy="950901"/>
        </p:xfrm>
        <a:graphic>
          <a:graphicData uri="http://schemas.openxmlformats.org/presentationml/2006/ole">
            <p:oleObj spid="_x0000_s95234" name="Equation" r:id="rId3" imgW="1688760" imgH="444240" progId="Equation.DSMT4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06" y="2143116"/>
          <a:ext cx="1500198" cy="382501"/>
        </p:xfrm>
        <a:graphic>
          <a:graphicData uri="http://schemas.openxmlformats.org/presentationml/2006/ole">
            <p:oleObj spid="_x0000_s95235" name="Equation" r:id="rId4" imgW="888840" imgH="228600" progId="Equation.DSMT4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571736" y="2093909"/>
          <a:ext cx="2571750" cy="835025"/>
        </p:xfrm>
        <a:graphic>
          <a:graphicData uri="http://schemas.openxmlformats.org/presentationml/2006/ole">
            <p:oleObj spid="_x0000_s95236" name="Equation" r:id="rId5" imgW="1473120" imgH="482400" progId="Equation.DSMT4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967413" y="2157409"/>
          <a:ext cx="3176587" cy="700087"/>
        </p:xfrm>
        <a:graphic>
          <a:graphicData uri="http://schemas.openxmlformats.org/presentationml/2006/ole">
            <p:oleObj spid="_x0000_s95237" name="Equation" r:id="rId6" imgW="2171520" imgH="482400" progId="Equation.DSMT4">
              <p:embed/>
            </p:oleObj>
          </a:graphicData>
        </a:graphic>
      </p:graphicFrame>
      <p:sp>
        <p:nvSpPr>
          <p:cNvPr id="18" name="Line 22"/>
          <p:cNvSpPr>
            <a:spLocks noChangeShapeType="1"/>
          </p:cNvSpPr>
          <p:nvPr/>
        </p:nvSpPr>
        <p:spPr bwMode="auto">
          <a:xfrm rot="300000" flipV="1">
            <a:off x="5144702" y="2323173"/>
            <a:ext cx="782716" cy="77866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133249" y="1895765"/>
            <a:ext cx="1081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y=</a:t>
            </a:r>
            <a:r>
              <a:rPr lang="en-US" altLang="zh-CN" sz="24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Sz</a:t>
            </a:r>
            <a:endParaRPr lang="en-US" altLang="zh-CN" sz="24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3571868" y="1214422"/>
            <a:ext cx="1285884" cy="571504"/>
          </a:xfrm>
          <a:prstGeom prst="wedgeRectCallout">
            <a:avLst>
              <a:gd name="adj1" fmla="val -48333"/>
              <a:gd name="adj2" fmla="val 1019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标准形（不唯一）</a:t>
            </a:r>
            <a:endParaRPr lang="zh-CN" altLang="en-US" sz="2000" dirty="0"/>
          </a:p>
        </p:txBody>
      </p:sp>
      <p:sp>
        <p:nvSpPr>
          <p:cNvPr id="13" name="矩形标注 12"/>
          <p:cNvSpPr/>
          <p:nvPr/>
        </p:nvSpPr>
        <p:spPr>
          <a:xfrm>
            <a:off x="7215206" y="1214422"/>
            <a:ext cx="1143008" cy="642942"/>
          </a:xfrm>
          <a:prstGeom prst="wedgeRectCallout">
            <a:avLst>
              <a:gd name="adj1" fmla="val -45833"/>
              <a:gd name="adj2" fmla="val 1041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规范形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（唯一）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71472" y="4143380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zh-CN" altLang="en-US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00166" y="4000504"/>
            <a:ext cx="1143008" cy="830264"/>
            <a:chOff x="1258" y="864"/>
            <a:chExt cx="602" cy="523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301" y="864"/>
              <a:ext cx="51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kumimoji="1" lang="en-US" altLang="zh-CN" sz="2400" b="1" baseline="300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AP</a:t>
              </a:r>
              <a:endParaRPr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120000" flipV="1">
              <a:off x="1258" y="1156"/>
              <a:ext cx="602" cy="2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85720" y="4714882"/>
          <a:ext cx="912819" cy="357190"/>
        </p:xfrm>
        <a:graphic>
          <a:graphicData uri="http://schemas.openxmlformats.org/presentationml/2006/ole">
            <p:oleObj spid="_x0000_s95238" name="Equation" r:id="rId7" imgW="583920" imgH="22860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786050" y="3786190"/>
          <a:ext cx="2230024" cy="1500198"/>
        </p:xfrm>
        <a:graphic>
          <a:graphicData uri="http://schemas.openxmlformats.org/presentationml/2006/ole">
            <p:oleObj spid="_x0000_s95239" name="Equation" r:id="rId8" imgW="1396800" imgH="939600" progId="Equation.DSMT4">
              <p:embed/>
            </p:oleObj>
          </a:graphicData>
        </a:graphic>
      </p:graphicFrame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214942" y="4000503"/>
            <a:ext cx="1143008" cy="509588"/>
            <a:chOff x="1258" y="864"/>
            <a:chExt cx="602" cy="321"/>
          </a:xfrm>
        </p:grpSpPr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01" y="864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altLang="zh-CN" sz="2400" b="1" baseline="300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</a:t>
              </a:r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endParaRPr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rot="120000" flipV="1">
              <a:off x="1258" y="1156"/>
              <a:ext cx="602" cy="2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429388" y="3857628"/>
          <a:ext cx="2668167" cy="1246189"/>
        </p:xfrm>
        <a:graphic>
          <a:graphicData uri="http://schemas.openxmlformats.org/presentationml/2006/ole">
            <p:oleObj spid="_x0000_s95240" name="Equation" r:id="rId9" imgW="1523880" imgH="711000" progId="Equation.DSMT4">
              <p:embed/>
            </p:oleObj>
          </a:graphicData>
        </a:graphic>
      </p:graphicFrame>
      <p:sp>
        <p:nvSpPr>
          <p:cNvPr id="36" name="矩形标注 35"/>
          <p:cNvSpPr/>
          <p:nvPr/>
        </p:nvSpPr>
        <p:spPr>
          <a:xfrm>
            <a:off x="285720" y="2857496"/>
            <a:ext cx="1785950" cy="428628"/>
          </a:xfrm>
          <a:prstGeom prst="wedgeRectCallout">
            <a:avLst>
              <a:gd name="adj1" fmla="val 45999"/>
              <a:gd name="adj2" fmla="val -142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可逆的线性变换</a:t>
            </a:r>
            <a:endParaRPr lang="zh-CN" altLang="en-US" sz="1800" dirty="0"/>
          </a:p>
        </p:txBody>
      </p:sp>
      <p:sp>
        <p:nvSpPr>
          <p:cNvPr id="39" name="矩形标注 38"/>
          <p:cNvSpPr/>
          <p:nvPr/>
        </p:nvSpPr>
        <p:spPr>
          <a:xfrm>
            <a:off x="5429256" y="2857496"/>
            <a:ext cx="1785950" cy="428628"/>
          </a:xfrm>
          <a:prstGeom prst="wedgeRectCallout">
            <a:avLst>
              <a:gd name="adj1" fmla="val -44134"/>
              <a:gd name="adj2" fmla="val -142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可逆的线性变换</a:t>
            </a:r>
            <a:endParaRPr lang="zh-CN" altLang="en-US" sz="1800" dirty="0"/>
          </a:p>
        </p:txBody>
      </p:sp>
      <p:sp>
        <p:nvSpPr>
          <p:cNvPr id="2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五、惯性定理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86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13" grpId="0" animBg="1"/>
      <p:bldP spid="14" grpId="0"/>
      <p:bldP spid="36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五、惯性定理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57158" y="1049329"/>
            <a:ext cx="85344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阶实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对称阵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的秩为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则存在可逆阵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使得 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14400" y="2694505"/>
            <a:ext cx="156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019800" y="3524768"/>
            <a:ext cx="272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 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p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r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80105"/>
            <a:ext cx="3124200" cy="2333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7286644" y="1571612"/>
            <a:ext cx="1357322" cy="990600"/>
          </a:xfrm>
          <a:prstGeom prst="wedgeRoundRectCallout">
            <a:avLst>
              <a:gd name="adj1" fmla="val -31986"/>
              <a:gd name="adj2" fmla="val 70514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的规范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23880" y="4357702"/>
            <a:ext cx="8534400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阶实对称阵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5562600" y="2618305"/>
            <a:ext cx="41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096000" y="2084905"/>
            <a:ext cx="2286000" cy="1570038"/>
            <a:chOff x="3792" y="2352"/>
            <a:chExt cx="1440" cy="98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792" y="2352"/>
              <a:ext cx="4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128" y="2640"/>
              <a:ext cx="7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p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608" y="2976"/>
              <a:ext cx="5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O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n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endParaRPr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" name="AutoShape 36"/>
            <p:cNvSpPr>
              <a:spLocks/>
            </p:cNvSpPr>
            <p:nvPr/>
          </p:nvSpPr>
          <p:spPr bwMode="auto">
            <a:xfrm>
              <a:off x="3792" y="2400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37"/>
            <p:cNvSpPr>
              <a:spLocks/>
            </p:cNvSpPr>
            <p:nvPr/>
          </p:nvSpPr>
          <p:spPr bwMode="auto">
            <a:xfrm flipH="1">
              <a:off x="5184" y="2448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5002212" y="4929198"/>
            <a:ext cx="4141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的特征值均不为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</a:t>
            </a:r>
            <a:endParaRPr lang="en-US" altLang="zh-CN" sz="32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907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8" grpId="0"/>
      <p:bldP spid="9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六、矩阵的合同（相合）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5720" y="1142984"/>
            <a:ext cx="849632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可逆阵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，则称方阵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相合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zh-CN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合同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4282" y="2571744"/>
            <a:ext cx="691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矩阵间的相合关系也是一种等价关系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4282" y="3105144"/>
            <a:ext cx="7516813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l">
              <a:lnSpc>
                <a:spcPct val="11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反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身性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32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</a:p>
          <a:p>
            <a:pPr marL="342900" indent="-342900" algn="l">
              <a:lnSpc>
                <a:spcPct val="110000"/>
              </a:lnSpc>
              <a:buFontTx/>
              <a:buAutoNum type="arabicParenBoth" startAt="2"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对称性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 marL="342900" indent="-342900" algn="l">
              <a:lnSpc>
                <a:spcPct val="110000"/>
              </a:lnSpc>
              <a:buFontTx/>
              <a:buAutoNum type="arabicParenBoth" startAt="2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传递性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B,C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A,C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71682" y="3714744"/>
            <a:ext cx="18351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endParaRPr lang="en-US" altLang="zh-CN" sz="3200" b="1" baseline="30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76657" y="3638544"/>
            <a:ext cx="50006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BP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BP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</a:p>
        </p:txBody>
      </p:sp>
    </p:spTree>
    <p:extLst>
      <p:ext uri="{BB962C8B-B14F-4D97-AF65-F5344CB8AC3E}">
        <p14:creationId xmlns="" xmlns:p14="http://schemas.microsoft.com/office/powerpoint/2010/main" val="4128064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71565" y="1857365"/>
            <a:ext cx="1000397" cy="509588"/>
            <a:chOff x="1258" y="864"/>
            <a:chExt cx="602" cy="321"/>
          </a:xfrm>
        </p:grpSpPr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301" y="864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x=</a:t>
              </a:r>
              <a:r>
                <a:rPr lang="en-US" altLang="zh-CN" sz="2400" b="1" i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Py</a:t>
              </a:r>
              <a:endParaRPr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80000" flipV="1">
              <a:off x="1258" y="1156"/>
              <a:ext cx="602" cy="2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143372" y="49207"/>
          <a:ext cx="3643338" cy="950901"/>
        </p:xfrm>
        <a:graphic>
          <a:graphicData uri="http://schemas.openxmlformats.org/presentationml/2006/ole">
            <p:oleObj spid="_x0000_s128002" name="Equation" r:id="rId3" imgW="1688760" imgH="444240" progId="Equation.DSMT4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06" y="2143116"/>
          <a:ext cx="1500198" cy="382501"/>
        </p:xfrm>
        <a:graphic>
          <a:graphicData uri="http://schemas.openxmlformats.org/presentationml/2006/ole">
            <p:oleObj spid="_x0000_s128003" name="Equation" r:id="rId4" imgW="888840" imgH="228600" progId="Equation.DSMT4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571736" y="2093909"/>
          <a:ext cx="2571750" cy="835025"/>
        </p:xfrm>
        <a:graphic>
          <a:graphicData uri="http://schemas.openxmlformats.org/presentationml/2006/ole">
            <p:oleObj spid="_x0000_s128004" name="Equation" r:id="rId5" imgW="1473120" imgH="482400" progId="Equation.DSMT4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967413" y="2157409"/>
          <a:ext cx="3176587" cy="700087"/>
        </p:xfrm>
        <a:graphic>
          <a:graphicData uri="http://schemas.openxmlformats.org/presentationml/2006/ole">
            <p:oleObj spid="_x0000_s128005" name="Equation" r:id="rId6" imgW="2171520" imgH="482400" progId="Equation.DSMT4">
              <p:embed/>
            </p:oleObj>
          </a:graphicData>
        </a:graphic>
      </p:graphicFrame>
      <p:sp>
        <p:nvSpPr>
          <p:cNvPr id="18" name="Line 22"/>
          <p:cNvSpPr>
            <a:spLocks noChangeShapeType="1"/>
          </p:cNvSpPr>
          <p:nvPr/>
        </p:nvSpPr>
        <p:spPr bwMode="auto">
          <a:xfrm rot="300000" flipV="1">
            <a:off x="5144702" y="2323173"/>
            <a:ext cx="782716" cy="77866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133249" y="1895765"/>
            <a:ext cx="1081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y=</a:t>
            </a:r>
            <a:r>
              <a:rPr lang="en-US" altLang="zh-CN" sz="24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Sz</a:t>
            </a:r>
            <a:endParaRPr lang="en-US" altLang="zh-CN" sz="24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3571868" y="1214422"/>
            <a:ext cx="1285884" cy="571504"/>
          </a:xfrm>
          <a:prstGeom prst="wedgeRectCallout">
            <a:avLst>
              <a:gd name="adj1" fmla="val -48333"/>
              <a:gd name="adj2" fmla="val 1019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标准形（不唯一）</a:t>
            </a:r>
            <a:endParaRPr lang="zh-CN" altLang="en-US" sz="2000" dirty="0"/>
          </a:p>
        </p:txBody>
      </p:sp>
      <p:sp>
        <p:nvSpPr>
          <p:cNvPr id="13" name="矩形标注 12"/>
          <p:cNvSpPr/>
          <p:nvPr/>
        </p:nvSpPr>
        <p:spPr>
          <a:xfrm>
            <a:off x="7215206" y="1214422"/>
            <a:ext cx="1143008" cy="642942"/>
          </a:xfrm>
          <a:prstGeom prst="wedgeRectCallout">
            <a:avLst>
              <a:gd name="adj1" fmla="val -45833"/>
              <a:gd name="adj2" fmla="val 1041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规范形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（唯一）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71472" y="4143380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zh-CN" altLang="en-US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00166" y="4000504"/>
            <a:ext cx="1143008" cy="830264"/>
            <a:chOff x="1258" y="864"/>
            <a:chExt cx="602" cy="523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301" y="864"/>
              <a:ext cx="51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kumimoji="1" lang="en-US" altLang="zh-CN" sz="2400" b="1" baseline="300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AP</a:t>
              </a:r>
              <a:endParaRPr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120000" flipV="1">
              <a:off x="1258" y="1156"/>
              <a:ext cx="602" cy="2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85720" y="4714882"/>
          <a:ext cx="912819" cy="357190"/>
        </p:xfrm>
        <a:graphic>
          <a:graphicData uri="http://schemas.openxmlformats.org/presentationml/2006/ole">
            <p:oleObj spid="_x0000_s128006" name="Equation" r:id="rId7" imgW="583920" imgH="22860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786050" y="3786190"/>
          <a:ext cx="2230024" cy="1500198"/>
        </p:xfrm>
        <a:graphic>
          <a:graphicData uri="http://schemas.openxmlformats.org/presentationml/2006/ole">
            <p:oleObj spid="_x0000_s128007" name="Equation" r:id="rId8" imgW="1396800" imgH="939600" progId="Equation.DSMT4">
              <p:embed/>
            </p:oleObj>
          </a:graphicData>
        </a:graphic>
      </p:graphicFrame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214942" y="4000503"/>
            <a:ext cx="1143008" cy="509588"/>
            <a:chOff x="1258" y="864"/>
            <a:chExt cx="602" cy="321"/>
          </a:xfrm>
        </p:grpSpPr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01" y="864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1" lang="en-US" altLang="zh-CN" sz="2400" b="1" baseline="300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</a:t>
              </a:r>
              <a:r>
                <a:rPr kumimoji="1" lang="en-US" altLang="zh-CN" sz="24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endParaRPr lang="en-US" altLang="zh-CN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rot="120000" flipV="1">
              <a:off x="1258" y="1156"/>
              <a:ext cx="602" cy="2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429388" y="3857628"/>
          <a:ext cx="2668167" cy="1246189"/>
        </p:xfrm>
        <a:graphic>
          <a:graphicData uri="http://schemas.openxmlformats.org/presentationml/2006/ole">
            <p:oleObj spid="_x0000_s128008" name="Equation" r:id="rId9" imgW="1523880" imgH="711000" progId="Equation.DSMT4">
              <p:embed/>
            </p:oleObj>
          </a:graphicData>
        </a:graphic>
      </p:graphicFrame>
      <p:sp>
        <p:nvSpPr>
          <p:cNvPr id="36" name="矩形标注 35"/>
          <p:cNvSpPr/>
          <p:nvPr/>
        </p:nvSpPr>
        <p:spPr>
          <a:xfrm>
            <a:off x="285720" y="2857496"/>
            <a:ext cx="1785950" cy="428628"/>
          </a:xfrm>
          <a:prstGeom prst="wedgeRectCallout">
            <a:avLst>
              <a:gd name="adj1" fmla="val 45999"/>
              <a:gd name="adj2" fmla="val -142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可逆的线性变换</a:t>
            </a:r>
            <a:endParaRPr lang="zh-CN" altLang="en-US" sz="1800" dirty="0"/>
          </a:p>
        </p:txBody>
      </p:sp>
      <p:sp>
        <p:nvSpPr>
          <p:cNvPr id="37" name="矩形标注 36"/>
          <p:cNvSpPr/>
          <p:nvPr/>
        </p:nvSpPr>
        <p:spPr>
          <a:xfrm>
            <a:off x="571472" y="5214950"/>
            <a:ext cx="1428760" cy="428628"/>
          </a:xfrm>
          <a:prstGeom prst="wedgeRectCallout">
            <a:avLst>
              <a:gd name="adj1" fmla="val 45999"/>
              <a:gd name="adj2" fmla="val -142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相合（合同）</a:t>
            </a:r>
            <a:endParaRPr lang="zh-CN" altLang="en-US" sz="1800" dirty="0"/>
          </a:p>
        </p:txBody>
      </p:sp>
      <p:sp>
        <p:nvSpPr>
          <p:cNvPr id="38" name="矩形标注 37"/>
          <p:cNvSpPr/>
          <p:nvPr/>
        </p:nvSpPr>
        <p:spPr>
          <a:xfrm>
            <a:off x="6072198" y="5286388"/>
            <a:ext cx="1500198" cy="428628"/>
          </a:xfrm>
          <a:prstGeom prst="wedgeRectCallout">
            <a:avLst>
              <a:gd name="adj1" fmla="val -54540"/>
              <a:gd name="adj2" fmla="val -1558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相合（合同）</a:t>
            </a:r>
            <a:endParaRPr lang="zh-CN" altLang="en-US" sz="1800" dirty="0"/>
          </a:p>
        </p:txBody>
      </p:sp>
      <p:sp>
        <p:nvSpPr>
          <p:cNvPr id="39" name="矩形标注 38"/>
          <p:cNvSpPr/>
          <p:nvPr/>
        </p:nvSpPr>
        <p:spPr>
          <a:xfrm>
            <a:off x="5429256" y="2857496"/>
            <a:ext cx="1785950" cy="428628"/>
          </a:xfrm>
          <a:prstGeom prst="wedgeRectCallout">
            <a:avLst>
              <a:gd name="adj1" fmla="val -44134"/>
              <a:gd name="adj2" fmla="val -142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可逆的线性变换</a:t>
            </a:r>
            <a:endParaRPr lang="zh-CN" altLang="en-US" sz="1800" dirty="0"/>
          </a:p>
        </p:txBody>
      </p:sp>
      <p:sp>
        <p:nvSpPr>
          <p:cNvPr id="2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五、惯性定理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86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六、矩阵的合同（相合）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00034" y="1785926"/>
            <a:ext cx="35830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阵一定与</a:t>
            </a:r>
            <a:endParaRPr lang="en-US" altLang="zh-CN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l"/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某个规范形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相合：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7200" y="3644912"/>
            <a:ext cx="41312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实对称阵相合不变量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00562" y="3643314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秩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正负惯性指数</a:t>
            </a:r>
            <a:endParaRPr 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00090" y="4178312"/>
            <a:ext cx="401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阶实对称阵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386290" y="4178312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</a:t>
            </a:r>
            <a:endParaRPr kumimoji="1" 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843490" y="4178312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正负惯性指数相同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386290" y="4559312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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386290" y="4178312"/>
            <a:ext cx="60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endParaRPr kumimoji="1"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8096280" y="1714488"/>
            <a:ext cx="762000" cy="1553288"/>
          </a:xfrm>
          <a:prstGeom prst="wedgeRoundRectCallout">
            <a:avLst>
              <a:gd name="adj1" fmla="val -108542"/>
              <a:gd name="adj2" fmla="val 2005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规范形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176490" y="4635512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</a:rPr>
              <a:t>规范形相同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1690" y="4635512"/>
            <a:ext cx="35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</a:t>
            </a:r>
            <a:endParaRPr kumimoji="1" 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3810000" y="2048576"/>
            <a:ext cx="156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</a:t>
            </a:r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5257800" y="1667576"/>
            <a:ext cx="2286000" cy="1570038"/>
            <a:chOff x="3792" y="2352"/>
            <a:chExt cx="1440" cy="989"/>
          </a:xfrm>
        </p:grpSpPr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3792" y="2352"/>
              <a:ext cx="4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4128" y="2640"/>
              <a:ext cx="7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p</a:t>
              </a: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4608" y="2976"/>
              <a:ext cx="5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O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n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endParaRPr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" name="AutoShape 35"/>
            <p:cNvSpPr>
              <a:spLocks/>
            </p:cNvSpPr>
            <p:nvPr/>
          </p:nvSpPr>
          <p:spPr bwMode="auto">
            <a:xfrm>
              <a:off x="3792" y="2400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36"/>
            <p:cNvSpPr>
              <a:spLocks/>
            </p:cNvSpPr>
            <p:nvPr/>
          </p:nvSpPr>
          <p:spPr bwMode="auto">
            <a:xfrm flipH="1">
              <a:off x="5184" y="2448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84527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5" grpId="1"/>
      <p:bldP spid="16" grpId="0"/>
      <p:bldP spid="17" grpId="0"/>
      <p:bldP spid="18" grpId="0"/>
      <p:bldP spid="19" grpId="0" animBg="1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六、矩阵的合同（相合）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144721" y="1129414"/>
            <a:ext cx="820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命题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是对称阵，则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也是对称阵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1338521" y="2348614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95521" y="1739014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证明：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1414721" y="1739014"/>
            <a:ext cx="586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相合，则存在可逆阵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使得</a:t>
            </a: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3091121" y="2348614"/>
            <a:ext cx="4983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P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271721" y="3713137"/>
            <a:ext cx="7507288" cy="1516063"/>
            <a:chOff x="192" y="3090"/>
            <a:chExt cx="4729" cy="955"/>
          </a:xfrm>
        </p:grpSpPr>
        <p:graphicFrame>
          <p:nvGraphicFramePr>
            <p:cNvPr id="17" name="Object 32"/>
            <p:cNvGraphicFramePr>
              <a:graphicFrameLocks noChangeAspect="1"/>
            </p:cNvGraphicFramePr>
            <p:nvPr/>
          </p:nvGraphicFramePr>
          <p:xfrm>
            <a:off x="960" y="3090"/>
            <a:ext cx="1152" cy="955"/>
          </p:xfrm>
          <a:graphic>
            <a:graphicData uri="http://schemas.openxmlformats.org/presentationml/2006/ole">
              <p:oleObj spid="_x0000_s29722" name="Equation" r:id="rId3" imgW="838200" imgH="698500" progId="Equation.DSMT4">
                <p:embed/>
              </p:oleObj>
            </a:graphicData>
          </a:graphic>
        </p:graphicFrame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192" y="3437"/>
              <a:ext cx="7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3200" b="1">
                  <a:latin typeface="Times New Roman" pitchFamily="18" charset="0"/>
                </a:rPr>
                <a:t>若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/>
                <a:t> </a:t>
              </a: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2064" y="3408"/>
              <a:ext cx="28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3200" b="1">
                  <a:latin typeface="Times New Roman" pitchFamily="18" charset="0"/>
                </a:rPr>
                <a:t>与对角阵相合</a:t>
              </a:r>
              <a:r>
                <a:rPr lang="en-US" altLang="zh-CN" sz="3200" b="1">
                  <a:latin typeface="Times New Roman" pitchFamily="18" charset="0"/>
                </a:rPr>
                <a:t>, </a:t>
              </a:r>
              <a:r>
                <a:rPr lang="zh-CN" altLang="en-US" sz="3200" b="1">
                  <a:latin typeface="Times New Roman" pitchFamily="18" charset="0"/>
                </a:rPr>
                <a:t>则</a:t>
              </a:r>
              <a:r>
                <a:rPr lang="en-US" altLang="zh-CN" sz="3200" b="1">
                  <a:latin typeface="Times New Roman" pitchFamily="18" charset="0"/>
                </a:rPr>
                <a:t>(</a:t>
              </a:r>
              <a:r>
                <a:rPr lang="en-US" altLang="zh-CN" sz="3200" b="1" i="1">
                  <a:latin typeface="Times New Roman" pitchFamily="18" charset="0"/>
                </a:rPr>
                <a:t>x</a:t>
              </a:r>
              <a:r>
                <a:rPr lang="en-US" altLang="zh-CN" sz="3200" b="1">
                  <a:latin typeface="Times New Roman" pitchFamily="18" charset="0"/>
                </a:rPr>
                <a:t>, </a:t>
              </a:r>
              <a:r>
                <a:rPr lang="en-US" altLang="zh-CN" sz="3200" b="1" i="1">
                  <a:latin typeface="Times New Roman" pitchFamily="18" charset="0"/>
                </a:rPr>
                <a:t>y</a:t>
              </a:r>
              <a:r>
                <a:rPr lang="en-US" altLang="zh-CN" sz="3200" b="1">
                  <a:latin typeface="Times New Roman" pitchFamily="18" charset="0"/>
                </a:rPr>
                <a:t>) =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0" name="AutoShape 35"/>
          <p:cNvSpPr>
            <a:spLocks noChangeArrowheads="1"/>
          </p:cNvSpPr>
          <p:nvPr/>
        </p:nvSpPr>
        <p:spPr bwMode="auto">
          <a:xfrm>
            <a:off x="4538921" y="3502882"/>
            <a:ext cx="1176087" cy="638880"/>
          </a:xfrm>
          <a:prstGeom prst="wedgeRoundRectCallout">
            <a:avLst>
              <a:gd name="adj1" fmla="val -51315"/>
              <a:gd name="adj2" fmla="val 88394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对称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7540884" y="4210025"/>
            <a:ext cx="1287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</a:rPr>
              <a:t>(1, </a:t>
            </a:r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2</a:t>
            </a:r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195521" y="3455962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7009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0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六、矩阵的合同（相合）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1828801"/>
            <a:ext cx="6858000" cy="186512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相抵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等价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l">
              <a:lnSpc>
                <a:spcPct val="120000"/>
              </a:lnSpc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676400" y="2057400"/>
            <a:ext cx="3505200" cy="1600200"/>
          </a:xfrm>
          <a:prstGeom prst="ellips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06613" y="2286000"/>
            <a:ext cx="5921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</a:rPr>
              <a:t>相</a:t>
            </a:r>
          </a:p>
          <a:p>
            <a:r>
              <a:rPr lang="zh-CN" altLang="en-US" sz="3200" b="1">
                <a:solidFill>
                  <a:schemeClr val="tx2"/>
                </a:solidFill>
              </a:rPr>
              <a:t>似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600200" y="1143000"/>
            <a:ext cx="5487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四种等价关系之间的相互关系</a:t>
            </a: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2971800" y="1981200"/>
            <a:ext cx="3886200" cy="16002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943600" y="2286000"/>
            <a:ext cx="592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</a:rPr>
              <a:t>相</a:t>
            </a:r>
          </a:p>
          <a:p>
            <a:r>
              <a:rPr lang="zh-CN" altLang="en-US" sz="3200" b="1">
                <a:solidFill>
                  <a:schemeClr val="hlink"/>
                </a:solidFill>
              </a:rPr>
              <a:t>合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571875" y="2290762"/>
            <a:ext cx="1000125" cy="10668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正交</a:t>
            </a:r>
          </a:p>
          <a:p>
            <a:r>
              <a:rPr lang="zh-CN" altLang="en-US" sz="3200" b="1" dirty="0">
                <a:solidFill>
                  <a:srgbClr val="FF0000"/>
                </a:solidFill>
              </a:rPr>
              <a:t>相似</a:t>
            </a:r>
          </a:p>
        </p:txBody>
      </p:sp>
    </p:spTree>
    <p:extLst>
      <p:ext uri="{BB962C8B-B14F-4D97-AF65-F5344CB8AC3E}">
        <p14:creationId xmlns="" xmlns:p14="http://schemas.microsoft.com/office/powerpoint/2010/main" val="1547009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769" name="Group 105"/>
          <p:cNvGraphicFramePr>
            <a:graphicFrameLocks noGrp="1"/>
          </p:cNvGraphicFramePr>
          <p:nvPr/>
        </p:nvGraphicFramePr>
        <p:xfrm>
          <a:off x="152400" y="152400"/>
          <a:ext cx="8920194" cy="6513513"/>
        </p:xfrm>
        <a:graphic>
          <a:graphicData uri="http://schemas.openxmlformats.org/drawingml/2006/table">
            <a:tbl>
              <a:tblPr/>
              <a:tblGrid>
                <a:gridCol w="1187450"/>
                <a:gridCol w="1250950"/>
                <a:gridCol w="2590800"/>
                <a:gridCol w="2057400"/>
                <a:gridCol w="1833594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等价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关系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定义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定    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等价类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代表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不变量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1" u="none" strike="noStrike" cap="none" normalizeH="0" baseline="3000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相似对角形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2" charset="-122"/>
                        <a:ea typeface="黑体" pitchFamily="2" charset="-122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Arial" charset="0"/>
                          <a:sym typeface="Symbol" pitchFamily="18" charset="2"/>
                        </a:rPr>
                        <a:t> 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实对称阵的规范形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05" name="Rectangle 41"/>
          <p:cNvSpPr>
            <a:spLocks noChangeArrowheads="1"/>
          </p:cNvSpPr>
          <p:nvPr/>
        </p:nvSpPr>
        <p:spPr bwMode="auto">
          <a:xfrm>
            <a:off x="1524000" y="2590800"/>
            <a:ext cx="89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i="1" dirty="0" err="1"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latin typeface="Times New Roman" pitchFamily="18" charset="0"/>
              </a:rPr>
              <a:t>n</a:t>
            </a:r>
            <a:r>
              <a:rPr lang="en-US" altLang="zh-CN" sz="3200" b="1" baseline="30000" dirty="0" err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200" b="1" i="1" baseline="30000" dirty="0" err="1">
                <a:latin typeface="Times New Roman" pitchFamily="18" charset="0"/>
              </a:rPr>
              <a:t>n</a:t>
            </a:r>
            <a:endParaRPr lang="en-US" sz="3200" b="1" i="1" baseline="30000" dirty="0">
              <a:latin typeface="Times New Roman" pitchFamily="18" charset="0"/>
            </a:endParaRPr>
          </a:p>
        </p:txBody>
      </p:sp>
      <p:sp>
        <p:nvSpPr>
          <p:cNvPr id="113706" name="Rectangle 42"/>
          <p:cNvSpPr>
            <a:spLocks noChangeArrowheads="1"/>
          </p:cNvSpPr>
          <p:nvPr/>
        </p:nvSpPr>
        <p:spPr bwMode="auto">
          <a:xfrm>
            <a:off x="1447800" y="1371600"/>
            <a:ext cx="95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30000">
                <a:latin typeface="Times New Roman" pitchFamily="18" charset="0"/>
              </a:rPr>
              <a:t>m</a:t>
            </a:r>
            <a:r>
              <a:rPr lang="en-US" altLang="zh-CN" sz="3200" b="1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200" b="1" i="1" baseline="30000">
                <a:latin typeface="Times New Roman" pitchFamily="18" charset="0"/>
              </a:rPr>
              <a:t>n</a:t>
            </a:r>
            <a:endParaRPr lang="en-US" sz="3200" b="1" i="1" baseline="30000">
              <a:latin typeface="Times New Roman" pitchFamily="18" charset="0"/>
            </a:endParaRPr>
          </a:p>
        </p:txBody>
      </p:sp>
      <p:sp>
        <p:nvSpPr>
          <p:cNvPr id="113707" name="Rectangle 43"/>
          <p:cNvSpPr>
            <a:spLocks noChangeArrowheads="1"/>
          </p:cNvSpPr>
          <p:nvPr/>
        </p:nvSpPr>
        <p:spPr bwMode="auto">
          <a:xfrm>
            <a:off x="304800" y="1447800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相抵</a:t>
            </a:r>
            <a:endParaRPr lang="en-US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708" name="Rectangle 44"/>
          <p:cNvSpPr>
            <a:spLocks noChangeArrowheads="1"/>
          </p:cNvSpPr>
          <p:nvPr/>
        </p:nvSpPr>
        <p:spPr bwMode="auto">
          <a:xfrm>
            <a:off x="304800" y="2590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相似</a:t>
            </a:r>
            <a:endParaRPr lang="en-US" sz="2800" b="1">
              <a:solidFill>
                <a:srgbClr val="FF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709" name="Rectangle 45"/>
          <p:cNvSpPr>
            <a:spLocks noChangeArrowheads="1"/>
          </p:cNvSpPr>
          <p:nvPr/>
        </p:nvSpPr>
        <p:spPr bwMode="auto">
          <a:xfrm>
            <a:off x="142844" y="3733800"/>
            <a:ext cx="11430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正交</a:t>
            </a:r>
          </a:p>
          <a:p>
            <a:pPr algn="ctr"/>
            <a:r>
              <a:rPr lang="zh-CN" altLang="en-US" sz="2800" b="1" dirty="0" smtClean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相似</a:t>
            </a:r>
            <a:endParaRPr lang="en-US" altLang="zh-CN" sz="2800" b="1" dirty="0" smtClean="0">
              <a:solidFill>
                <a:srgbClr val="FF00FF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相合</a:t>
            </a:r>
            <a:r>
              <a:rPr lang="en-US" altLang="zh-CN" sz="2800" b="1" dirty="0" smtClean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algn="l"/>
            <a:endParaRPr lang="en-US" sz="2800" b="1" dirty="0">
              <a:solidFill>
                <a:srgbClr val="FF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710" name="Rectangle 46"/>
          <p:cNvSpPr>
            <a:spLocks noChangeArrowheads="1"/>
          </p:cNvSpPr>
          <p:nvPr/>
        </p:nvSpPr>
        <p:spPr bwMode="auto">
          <a:xfrm>
            <a:off x="1357290" y="3810000"/>
            <a:ext cx="1255713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i="1" dirty="0" err="1"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latin typeface="Times New Roman" pitchFamily="18" charset="0"/>
              </a:rPr>
              <a:t>n</a:t>
            </a:r>
            <a:r>
              <a:rPr lang="en-US" altLang="zh-CN" sz="3200" b="1" baseline="30000" dirty="0" err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200" b="1" i="1" baseline="30000" dirty="0" err="1" smtClean="0">
                <a:latin typeface="Times New Roman" pitchFamily="18" charset="0"/>
              </a:rPr>
              <a:t>n</a:t>
            </a:r>
            <a:endParaRPr lang="en-US" altLang="zh-CN" sz="3200" b="1" i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实对称</a:t>
            </a:r>
          </a:p>
        </p:txBody>
      </p:sp>
      <p:sp>
        <p:nvSpPr>
          <p:cNvPr id="113711" name="Rectangle 47"/>
          <p:cNvSpPr>
            <a:spLocks noChangeArrowheads="1"/>
          </p:cNvSpPr>
          <p:nvPr/>
        </p:nvSpPr>
        <p:spPr bwMode="auto">
          <a:xfrm>
            <a:off x="0" y="76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712" name="Object 48"/>
          <p:cNvGraphicFramePr>
            <a:graphicFrameLocks noChangeAspect="1"/>
          </p:cNvGraphicFramePr>
          <p:nvPr/>
        </p:nvGraphicFramePr>
        <p:xfrm>
          <a:off x="2743200" y="1295400"/>
          <a:ext cx="2362200" cy="404813"/>
        </p:xfrm>
        <a:graphic>
          <a:graphicData uri="http://schemas.openxmlformats.org/presentationml/2006/ole">
            <p:oleObj spid="_x0000_s40148" name="Equation" r:id="rId3" imgW="1333500" imgH="228600" progId="Equation.DSMT4">
              <p:embed/>
            </p:oleObj>
          </a:graphicData>
        </a:graphic>
      </p:graphicFrame>
      <p:sp>
        <p:nvSpPr>
          <p:cNvPr id="113713" name="Rectangle 49"/>
          <p:cNvSpPr>
            <a:spLocks noChangeArrowheads="1"/>
          </p:cNvSpPr>
          <p:nvPr/>
        </p:nvSpPr>
        <p:spPr bwMode="auto">
          <a:xfrm>
            <a:off x="5181600" y="12192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相抵标准形</a:t>
            </a:r>
            <a:endParaRPr lang="zh-CN" altLang="en-US" sz="2800" dirty="0">
              <a:solidFill>
                <a:schemeClr val="hlink"/>
              </a:solidFill>
              <a:cs typeface="Times New Roman" pitchFamily="18" charset="0"/>
            </a:endParaRPr>
          </a:p>
        </p:txBody>
      </p:sp>
      <p:graphicFrame>
        <p:nvGraphicFramePr>
          <p:cNvPr id="113714" name="Object 50"/>
          <p:cNvGraphicFramePr>
            <a:graphicFrameLocks noChangeAspect="1"/>
          </p:cNvGraphicFramePr>
          <p:nvPr/>
        </p:nvGraphicFramePr>
        <p:xfrm>
          <a:off x="5857884" y="1643050"/>
          <a:ext cx="685800" cy="533400"/>
        </p:xfrm>
        <a:graphic>
          <a:graphicData uri="http://schemas.openxmlformats.org/presentationml/2006/ole">
            <p:oleObj spid="_x0000_s40149" name="Equation" r:id="rId4" imgW="444240" imgH="343440" progId="Equation.DSMT4">
              <p:embed/>
            </p:oleObj>
          </a:graphicData>
        </a:graphic>
      </p:graphicFrame>
      <p:grpSp>
        <p:nvGrpSpPr>
          <p:cNvPr id="113715" name="Group 51"/>
          <p:cNvGrpSpPr>
            <a:grpSpLocks/>
          </p:cNvGrpSpPr>
          <p:nvPr/>
        </p:nvGrpSpPr>
        <p:grpSpPr bwMode="auto">
          <a:xfrm>
            <a:off x="2743200" y="1676400"/>
            <a:ext cx="2374900" cy="552450"/>
            <a:chOff x="1824" y="1296"/>
            <a:chExt cx="1496" cy="348"/>
          </a:xfrm>
        </p:grpSpPr>
        <p:graphicFrame>
          <p:nvGraphicFramePr>
            <p:cNvPr id="113716" name="Object 52"/>
            <p:cNvGraphicFramePr>
              <a:graphicFrameLocks noChangeAspect="1"/>
            </p:cNvGraphicFramePr>
            <p:nvPr/>
          </p:nvGraphicFramePr>
          <p:xfrm>
            <a:off x="1824" y="1344"/>
            <a:ext cx="480" cy="300"/>
          </p:xfrm>
          <a:graphic>
            <a:graphicData uri="http://schemas.openxmlformats.org/presentationml/2006/ole">
              <p:oleObj spid="_x0000_s40150" name="Equation" r:id="rId5" imgW="380835" imgH="241195" progId="Equation.DSMT4">
                <p:embed/>
              </p:oleObj>
            </a:graphicData>
          </a:graphic>
        </p:graphicFrame>
        <p:sp>
          <p:nvSpPr>
            <p:cNvPr id="113717" name="Rectangle 53"/>
            <p:cNvSpPr>
              <a:spLocks noChangeArrowheads="1"/>
            </p:cNvSpPr>
            <p:nvPr/>
          </p:nvSpPr>
          <p:spPr bwMode="auto">
            <a:xfrm>
              <a:off x="2304" y="129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  <a:cs typeface="Times New Roman" pitchFamily="18" charset="0"/>
                </a:rPr>
                <a:t>为初等阵</a:t>
              </a:r>
              <a:endParaRPr lang="zh-CN" altLang="en-US" sz="28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sp>
        <p:nvSpPr>
          <p:cNvPr id="113718" name="Rectangle 5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719" name="Object 55"/>
          <p:cNvGraphicFramePr>
            <a:graphicFrameLocks noChangeAspect="1"/>
          </p:cNvGraphicFramePr>
          <p:nvPr/>
        </p:nvGraphicFramePr>
        <p:xfrm>
          <a:off x="3067050" y="2379663"/>
          <a:ext cx="1219200" cy="468312"/>
        </p:xfrm>
        <a:graphic>
          <a:graphicData uri="http://schemas.openxmlformats.org/presentationml/2006/ole">
            <p:oleObj spid="_x0000_s40151" name="Equation" r:id="rId6" imgW="571252" imgH="215806" progId="Equation.DSMT4">
              <p:embed/>
            </p:oleObj>
          </a:graphicData>
        </a:graphic>
      </p:graphicFrame>
      <p:sp>
        <p:nvSpPr>
          <p:cNvPr id="113720" name="Rectangle 5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721" name="Object 57"/>
          <p:cNvGraphicFramePr>
            <a:graphicFrameLocks noChangeAspect="1"/>
          </p:cNvGraphicFramePr>
          <p:nvPr/>
        </p:nvGraphicFramePr>
        <p:xfrm>
          <a:off x="3067050" y="2857500"/>
          <a:ext cx="1676400" cy="423863"/>
        </p:xfrm>
        <a:graphic>
          <a:graphicData uri="http://schemas.openxmlformats.org/presentationml/2006/ole">
            <p:oleObj spid="_x0000_s40152" name="Equation" r:id="rId7" imgW="749300" imgH="190500" progId="Equation.DSMT4">
              <p:embed/>
            </p:oleObj>
          </a:graphicData>
        </a:graphic>
      </p:graphicFrame>
      <p:sp>
        <p:nvSpPr>
          <p:cNvPr id="113722" name="Rectangle 5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723" name="Object 59"/>
          <p:cNvGraphicFramePr>
            <a:graphicFrameLocks noChangeAspect="1"/>
          </p:cNvGraphicFramePr>
          <p:nvPr/>
        </p:nvGraphicFramePr>
        <p:xfrm>
          <a:off x="3067050" y="3733800"/>
          <a:ext cx="1828800" cy="477838"/>
        </p:xfrm>
        <a:graphic>
          <a:graphicData uri="http://schemas.openxmlformats.org/presentationml/2006/ole">
            <p:oleObj spid="_x0000_s40153" name="Equation" r:id="rId8" imgW="837836" imgH="215806" progId="Equation.DSMT4">
              <p:embed/>
            </p:oleObj>
          </a:graphicData>
        </a:graphic>
      </p:graphicFrame>
      <p:graphicFrame>
        <p:nvGraphicFramePr>
          <p:cNvPr id="113724" name="Object 60"/>
          <p:cNvGraphicFramePr>
            <a:graphicFrameLocks noChangeAspect="1"/>
          </p:cNvGraphicFramePr>
          <p:nvPr/>
        </p:nvGraphicFramePr>
        <p:xfrm>
          <a:off x="3071802" y="4113223"/>
          <a:ext cx="1651000" cy="887413"/>
        </p:xfrm>
        <a:graphic>
          <a:graphicData uri="http://schemas.openxmlformats.org/presentationml/2006/ole">
            <p:oleObj spid="_x0000_s40154" name="Equation" r:id="rId9" imgW="761669" imgH="406224" progId="Equation.DSMT4">
              <p:embed/>
            </p:oleObj>
          </a:graphicData>
        </a:graphic>
      </p:graphicFrame>
      <p:graphicFrame>
        <p:nvGraphicFramePr>
          <p:cNvPr id="113725" name="Object 61"/>
          <p:cNvGraphicFramePr>
            <a:graphicFrameLocks noChangeAspect="1"/>
          </p:cNvGraphicFramePr>
          <p:nvPr/>
        </p:nvGraphicFramePr>
        <p:xfrm>
          <a:off x="5500694" y="3956884"/>
          <a:ext cx="1450972" cy="1115190"/>
        </p:xfrm>
        <a:graphic>
          <a:graphicData uri="http://schemas.openxmlformats.org/presentationml/2006/ole">
            <p:oleObj spid="_x0000_s40155" name="Equation" r:id="rId10" imgW="1218240" imgH="941400" progId="Equation.DSMT4">
              <p:embed/>
            </p:oleObj>
          </a:graphicData>
        </a:graphic>
      </p:graphicFrame>
      <p:sp>
        <p:nvSpPr>
          <p:cNvPr id="113727" name="Rectangle 63"/>
          <p:cNvSpPr>
            <a:spLocks noChangeArrowheads="1"/>
          </p:cNvSpPr>
          <p:nvPr/>
        </p:nvSpPr>
        <p:spPr bwMode="auto">
          <a:xfrm>
            <a:off x="7324751" y="1428736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</a:rPr>
              <a:t>①</a:t>
            </a:r>
            <a:r>
              <a:rPr lang="zh-CN" altLang="en-US" sz="2800" b="1" dirty="0">
                <a:solidFill>
                  <a:srgbClr val="FF0000"/>
                </a:solidFill>
              </a:rPr>
              <a:t>秩</a:t>
            </a:r>
            <a:r>
              <a:rPr lang="zh-CN" altLang="en-US" dirty="0"/>
              <a:t> </a:t>
            </a:r>
          </a:p>
        </p:txBody>
      </p:sp>
      <p:sp>
        <p:nvSpPr>
          <p:cNvPr id="113728" name="Rectangle 64"/>
          <p:cNvSpPr>
            <a:spLocks noChangeArrowheads="1"/>
          </p:cNvSpPr>
          <p:nvPr/>
        </p:nvSpPr>
        <p:spPr bwMode="auto">
          <a:xfrm>
            <a:off x="7334250" y="2209800"/>
            <a:ext cx="1809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</a:rPr>
              <a:t>②</a:t>
            </a:r>
            <a:r>
              <a:rPr lang="zh-CN" altLang="en-US" sz="2800" b="1" dirty="0">
                <a:solidFill>
                  <a:srgbClr val="FF0000"/>
                </a:solidFill>
              </a:rPr>
              <a:t>特征值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迹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</a:rPr>
              <a:t>行列式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3729" name="Rectangle 65"/>
          <p:cNvSpPr>
            <a:spLocks noChangeArrowheads="1"/>
          </p:cNvSpPr>
          <p:nvPr/>
        </p:nvSpPr>
        <p:spPr bwMode="auto">
          <a:xfrm>
            <a:off x="7358082" y="3786190"/>
            <a:ext cx="1357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</a:rPr>
              <a:t>① ②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13730" name="Rectangle 66"/>
          <p:cNvSpPr>
            <a:spLocks noChangeArrowheads="1"/>
          </p:cNvSpPr>
          <p:nvPr/>
        </p:nvSpPr>
        <p:spPr bwMode="auto">
          <a:xfrm>
            <a:off x="7358082" y="304800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</a:rPr>
              <a:t>①</a:t>
            </a:r>
            <a:r>
              <a:rPr lang="zh-CN" altLang="en-US" sz="2800" b="1" dirty="0">
                <a:solidFill>
                  <a:srgbClr val="FF0000"/>
                </a:solidFill>
              </a:rPr>
              <a:t>秩</a:t>
            </a:r>
            <a:r>
              <a:rPr lang="zh-CN" altLang="en-US" dirty="0"/>
              <a:t> </a:t>
            </a:r>
          </a:p>
        </p:txBody>
      </p:sp>
      <p:sp>
        <p:nvSpPr>
          <p:cNvPr id="113731" name="Rectangle 67"/>
          <p:cNvSpPr>
            <a:spLocks noChangeArrowheads="1"/>
          </p:cNvSpPr>
          <p:nvPr/>
        </p:nvSpPr>
        <p:spPr bwMode="auto">
          <a:xfrm>
            <a:off x="142844" y="5429264"/>
            <a:ext cx="1257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相合</a:t>
            </a:r>
          </a:p>
          <a:p>
            <a:pPr algn="ctr"/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合同</a:t>
            </a:r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13732" name="Rectangle 68"/>
          <p:cNvSpPr>
            <a:spLocks noChangeArrowheads="1"/>
          </p:cNvSpPr>
          <p:nvPr/>
        </p:nvSpPr>
        <p:spPr bwMode="auto">
          <a:xfrm>
            <a:off x="1524000" y="5486400"/>
            <a:ext cx="89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30000">
                <a:latin typeface="Times New Roman" pitchFamily="18" charset="0"/>
              </a:rPr>
              <a:t>n</a:t>
            </a:r>
            <a:r>
              <a:rPr lang="en-US" altLang="zh-CN" sz="3200" b="1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200" b="1" i="1" baseline="30000">
                <a:latin typeface="Times New Roman" pitchFamily="18" charset="0"/>
              </a:rPr>
              <a:t>n</a:t>
            </a:r>
            <a:endParaRPr lang="en-US" sz="3200" b="1" i="1" baseline="30000">
              <a:latin typeface="Times New Roman" pitchFamily="18" charset="0"/>
            </a:endParaRPr>
          </a:p>
        </p:txBody>
      </p:sp>
      <p:graphicFrame>
        <p:nvGraphicFramePr>
          <p:cNvPr id="113733" name="Object 69"/>
          <p:cNvGraphicFramePr>
            <a:graphicFrameLocks noChangeAspect="1"/>
          </p:cNvGraphicFramePr>
          <p:nvPr/>
        </p:nvGraphicFramePr>
        <p:xfrm>
          <a:off x="3019425" y="5237163"/>
          <a:ext cx="1219200" cy="468312"/>
        </p:xfrm>
        <a:graphic>
          <a:graphicData uri="http://schemas.openxmlformats.org/presentationml/2006/ole">
            <p:oleObj spid="_x0000_s40156" name="Equation" r:id="rId11" imgW="571252" imgH="215806" progId="Equation.DSMT4">
              <p:embed/>
            </p:oleObj>
          </a:graphicData>
        </a:graphic>
      </p:graphicFrame>
      <p:graphicFrame>
        <p:nvGraphicFramePr>
          <p:cNvPr id="113734" name="Object 70"/>
          <p:cNvGraphicFramePr>
            <a:graphicFrameLocks noChangeAspect="1"/>
          </p:cNvGraphicFramePr>
          <p:nvPr/>
        </p:nvGraphicFramePr>
        <p:xfrm>
          <a:off x="3048000" y="5715000"/>
          <a:ext cx="1619250" cy="423863"/>
        </p:xfrm>
        <a:graphic>
          <a:graphicData uri="http://schemas.openxmlformats.org/presentationml/2006/ole">
            <p:oleObj spid="_x0000_s40157" name="Equation" r:id="rId12" imgW="723586" imgH="190417" progId="Equation.DSMT4">
              <p:embed/>
            </p:oleObj>
          </a:graphicData>
        </a:graphic>
      </p:graphicFrame>
      <p:sp>
        <p:nvSpPr>
          <p:cNvPr id="113746" name="Rectangle 82"/>
          <p:cNvSpPr>
            <a:spLocks noChangeArrowheads="1"/>
          </p:cNvSpPr>
          <p:nvPr/>
        </p:nvSpPr>
        <p:spPr bwMode="auto">
          <a:xfrm>
            <a:off x="7351713" y="5745163"/>
            <a:ext cx="28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13748" name="Rectangle 84"/>
          <p:cNvSpPr>
            <a:spLocks noChangeArrowheads="1"/>
          </p:cNvSpPr>
          <p:nvPr/>
        </p:nvSpPr>
        <p:spPr bwMode="auto">
          <a:xfrm>
            <a:off x="7264400" y="5072074"/>
            <a:ext cx="18085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④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正负惯性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指数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规范形</a:t>
            </a:r>
          </a:p>
        </p:txBody>
      </p:sp>
      <p:sp>
        <p:nvSpPr>
          <p:cNvPr id="113749" name="Rectangle 85"/>
          <p:cNvSpPr>
            <a:spLocks noChangeArrowheads="1"/>
          </p:cNvSpPr>
          <p:nvPr/>
        </p:nvSpPr>
        <p:spPr bwMode="auto">
          <a:xfrm>
            <a:off x="7286644" y="5858503"/>
            <a:ext cx="1890687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③对称性</a:t>
            </a:r>
          </a:p>
          <a:p>
            <a:pPr algn="l">
              <a:lnSpc>
                <a:spcPts val="28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</a:rPr>
              <a:t>秩</a:t>
            </a:r>
            <a:r>
              <a:rPr lang="zh-CN" altLang="en-US" sz="2400" dirty="0"/>
              <a:t> </a:t>
            </a:r>
          </a:p>
        </p:txBody>
      </p:sp>
      <p:sp>
        <p:nvSpPr>
          <p:cNvPr id="113750" name="Rectangle 86"/>
          <p:cNvSpPr>
            <a:spLocks noChangeArrowheads="1"/>
          </p:cNvSpPr>
          <p:nvPr/>
        </p:nvSpPr>
        <p:spPr bwMode="auto">
          <a:xfrm>
            <a:off x="7358082" y="4429132"/>
            <a:ext cx="1285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③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④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5429256" y="3500438"/>
            <a:ext cx="1747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chemeClr val="hlink"/>
                </a:solidFill>
                <a:sym typeface="Symbol" pitchFamily="18" charset="2"/>
              </a:rPr>
              <a:t></a:t>
            </a:r>
            <a:r>
              <a:rPr lang="en-US" altLang="zh-CN" sz="2400" b="1" i="1" baseline="-25000" dirty="0" err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为特征值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aphicFrame>
        <p:nvGraphicFramePr>
          <p:cNvPr id="40159" name="Object 223"/>
          <p:cNvGraphicFramePr>
            <a:graphicFrameLocks noChangeAspect="1"/>
          </p:cNvGraphicFramePr>
          <p:nvPr/>
        </p:nvGraphicFramePr>
        <p:xfrm>
          <a:off x="5572132" y="2639118"/>
          <a:ext cx="1357322" cy="932758"/>
        </p:xfrm>
        <a:graphic>
          <a:graphicData uri="http://schemas.openxmlformats.org/presentationml/2006/ole">
            <p:oleObj spid="_x0000_s40159" name="Equation" r:id="rId13" imgW="1218240" imgH="941400" progId="Equation.DSMT4">
              <p:embed/>
            </p:oleObj>
          </a:graphicData>
        </a:graphic>
      </p:graphicFrame>
      <p:graphicFrame>
        <p:nvGraphicFramePr>
          <p:cNvPr id="40160" name="Object 224"/>
          <p:cNvGraphicFramePr>
            <a:graphicFrameLocks noChangeAspect="1"/>
          </p:cNvGraphicFramePr>
          <p:nvPr/>
        </p:nvGraphicFramePr>
        <p:xfrm>
          <a:off x="5572132" y="5481541"/>
          <a:ext cx="1428760" cy="1162169"/>
        </p:xfrm>
        <a:graphic>
          <a:graphicData uri="http://schemas.openxmlformats.org/presentationml/2006/ole">
            <p:oleObj spid="_x0000_s40160" name="Equation" r:id="rId14" imgW="914400" imgH="74916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99929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214282" y="1214422"/>
            <a:ext cx="1010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8.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-61912" y="20623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4700" name="Group 12"/>
          <p:cNvGrpSpPr>
            <a:grpSpLocks/>
          </p:cNvGrpSpPr>
          <p:nvPr/>
        </p:nvGrpSpPr>
        <p:grpSpPr bwMode="auto">
          <a:xfrm>
            <a:off x="242888" y="1644872"/>
            <a:ext cx="8712200" cy="1762125"/>
            <a:chOff x="192" y="1774"/>
            <a:chExt cx="5488" cy="1110"/>
          </a:xfrm>
        </p:grpSpPr>
        <p:sp>
          <p:nvSpPr>
            <p:cNvPr id="114701" name="Rectangle 13"/>
            <p:cNvSpPr>
              <a:spLocks noChangeArrowheads="1"/>
            </p:cNvSpPr>
            <p:nvPr/>
          </p:nvSpPr>
          <p:spPr bwMode="auto">
            <a:xfrm>
              <a:off x="192" y="1872"/>
              <a:ext cx="15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3200" b="1">
                  <a:latin typeface="Times New Roman" pitchFamily="18" charset="0"/>
                </a:rPr>
                <a:t>假设矩阵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/>
                <a:t> </a:t>
              </a:r>
            </a:p>
          </p:txBody>
        </p:sp>
        <p:sp>
          <p:nvSpPr>
            <p:cNvPr id="114702" name="Rectangle 14"/>
            <p:cNvSpPr>
              <a:spLocks noChangeArrowheads="1"/>
            </p:cNvSpPr>
            <p:nvPr/>
          </p:nvSpPr>
          <p:spPr bwMode="auto">
            <a:xfrm>
              <a:off x="2304" y="1920"/>
              <a:ext cx="19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3200" b="1">
                  <a:latin typeface="Times New Roman" pitchFamily="18" charset="0"/>
                </a:rPr>
                <a:t>, </a:t>
              </a:r>
              <a:r>
                <a:rPr lang="zh-CN" altLang="en-US" sz="3200" b="1">
                  <a:latin typeface="Times New Roman" pitchFamily="18" charset="0"/>
                </a:rPr>
                <a:t>则在实矩阵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 =</a:t>
              </a:r>
              <a:endParaRPr lang="en-US" altLang="zh-CN" sz="3200">
                <a:latin typeface="Times New Roman" pitchFamily="18" charset="0"/>
              </a:endParaRPr>
            </a:p>
          </p:txBody>
        </p:sp>
        <p:graphicFrame>
          <p:nvGraphicFramePr>
            <p:cNvPr id="114703" name="Object 15"/>
            <p:cNvGraphicFramePr>
              <a:graphicFrameLocks noChangeAspect="1"/>
            </p:cNvGraphicFramePr>
            <p:nvPr/>
          </p:nvGraphicFramePr>
          <p:xfrm>
            <a:off x="1663" y="1774"/>
            <a:ext cx="658" cy="624"/>
          </p:xfrm>
          <a:graphic>
            <a:graphicData uri="http://schemas.openxmlformats.org/presentationml/2006/ole">
              <p:oleObj spid="_x0000_s41088" name="Equation" r:id="rId3" imgW="495085" imgH="469696" progId="Equation.DSMT4">
                <p:embed/>
              </p:oleObj>
            </a:graphicData>
          </a:graphic>
        </p:graphicFrame>
        <p:graphicFrame>
          <p:nvGraphicFramePr>
            <p:cNvPr id="114704" name="Object 16"/>
            <p:cNvGraphicFramePr>
              <a:graphicFrameLocks noChangeAspect="1"/>
            </p:cNvGraphicFramePr>
            <p:nvPr/>
          </p:nvGraphicFramePr>
          <p:xfrm>
            <a:off x="4131" y="1827"/>
            <a:ext cx="619" cy="551"/>
          </p:xfrm>
          <a:graphic>
            <a:graphicData uri="http://schemas.openxmlformats.org/presentationml/2006/ole">
              <p:oleObj spid="_x0000_s41089" name="Equation" r:id="rId4" imgW="520474" imgH="469696" progId="Equation.DSMT4">
                <p:embed/>
              </p:oleObj>
            </a:graphicData>
          </a:graphic>
        </p:graphicFrame>
        <p:graphicFrame>
          <p:nvGraphicFramePr>
            <p:cNvPr id="114705" name="Object 17"/>
            <p:cNvGraphicFramePr>
              <a:graphicFrameLocks noChangeAspect="1"/>
            </p:cNvGraphicFramePr>
            <p:nvPr/>
          </p:nvGraphicFramePr>
          <p:xfrm>
            <a:off x="4689" y="1824"/>
            <a:ext cx="991" cy="563"/>
          </p:xfrm>
          <a:graphic>
            <a:graphicData uri="http://schemas.openxmlformats.org/presentationml/2006/ole">
              <p:oleObj spid="_x0000_s41090" name="Equation" r:id="rId5" imgW="825500" imgH="469900" progId="Equation.DSMT4">
                <p:embed/>
              </p:oleObj>
            </a:graphicData>
          </a:graphic>
        </p:graphicFrame>
        <p:graphicFrame>
          <p:nvGraphicFramePr>
            <p:cNvPr id="114706" name="Object 18"/>
            <p:cNvGraphicFramePr>
              <a:graphicFrameLocks noChangeAspect="1"/>
            </p:cNvGraphicFramePr>
            <p:nvPr/>
          </p:nvGraphicFramePr>
          <p:xfrm>
            <a:off x="233" y="2256"/>
            <a:ext cx="1175" cy="553"/>
          </p:xfrm>
          <a:graphic>
            <a:graphicData uri="http://schemas.openxmlformats.org/presentationml/2006/ole">
              <p:oleObj spid="_x0000_s41091" name="Equation" r:id="rId6" imgW="990170" imgH="469696" progId="Equation.DSMT4">
                <p:embed/>
              </p:oleObj>
            </a:graphicData>
          </a:graphic>
        </p:graphicFrame>
        <p:graphicFrame>
          <p:nvGraphicFramePr>
            <p:cNvPr id="114707" name="Object 19"/>
            <p:cNvGraphicFramePr>
              <a:graphicFrameLocks noChangeAspect="1"/>
            </p:cNvGraphicFramePr>
            <p:nvPr/>
          </p:nvGraphicFramePr>
          <p:xfrm>
            <a:off x="1480" y="2304"/>
            <a:ext cx="1024" cy="580"/>
          </p:xfrm>
          <a:graphic>
            <a:graphicData uri="http://schemas.openxmlformats.org/presentationml/2006/ole">
              <p:oleObj spid="_x0000_s41092" name="Equation" r:id="rId7" imgW="825500" imgH="469900" progId="Equation.DSMT4">
                <p:embed/>
              </p:oleObj>
            </a:graphicData>
          </a:graphic>
        </p:graphicFrame>
        <p:graphicFrame>
          <p:nvGraphicFramePr>
            <p:cNvPr id="114708" name="Object 20"/>
            <p:cNvGraphicFramePr>
              <a:graphicFrameLocks noChangeAspect="1"/>
            </p:cNvGraphicFramePr>
            <p:nvPr/>
          </p:nvGraphicFramePr>
          <p:xfrm>
            <a:off x="2488" y="2256"/>
            <a:ext cx="1024" cy="621"/>
          </p:xfrm>
          <a:graphic>
            <a:graphicData uri="http://schemas.openxmlformats.org/presentationml/2006/ole">
              <p:oleObj spid="_x0000_s41093" name="Equation" r:id="rId8" imgW="774364" imgH="469696" progId="Equation.DSMT4">
                <p:embed/>
              </p:oleObj>
            </a:graphicData>
          </a:graphic>
        </p:graphicFrame>
        <p:sp>
          <p:nvSpPr>
            <p:cNvPr id="114709" name="Rectangle 21"/>
            <p:cNvSpPr>
              <a:spLocks noChangeArrowheads="1"/>
            </p:cNvSpPr>
            <p:nvPr/>
          </p:nvSpPr>
          <p:spPr bwMode="auto">
            <a:xfrm>
              <a:off x="3552" y="2400"/>
              <a:ext cx="5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3200" b="1">
                  <a:latin typeface="Times New Roman" pitchFamily="18" charset="0"/>
                  <a:cs typeface="Times New Roman" pitchFamily="18" charset="0"/>
                </a:rPr>
                <a:t>中</a:t>
              </a: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, </a:t>
              </a:r>
              <a:endParaRPr lang="en-US" altLang="zh-CN" sz="3200">
                <a:latin typeface="Times New Roman" pitchFamily="18" charset="0"/>
              </a:endParaRPr>
            </a:p>
          </p:txBody>
        </p:sp>
      </p:grp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319088" y="3400647"/>
            <a:ext cx="4281488" cy="579438"/>
            <a:chOff x="240" y="2880"/>
            <a:chExt cx="2697" cy="365"/>
          </a:xfrm>
        </p:grpSpPr>
        <p:sp>
          <p:nvSpPr>
            <p:cNvPr id="114711" name="Line 23"/>
            <p:cNvSpPr>
              <a:spLocks noChangeShapeType="1"/>
            </p:cNvSpPr>
            <p:nvPr/>
          </p:nvSpPr>
          <p:spPr bwMode="auto">
            <a:xfrm>
              <a:off x="1824" y="3168"/>
              <a:ext cx="91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240" y="2880"/>
              <a:ext cx="1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3200" b="1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相抵</a:t>
              </a:r>
              <a:r>
                <a:rPr lang="zh-CN" altLang="en-US" sz="3200" b="1">
                  <a:latin typeface="Times New Roman" pitchFamily="18" charset="0"/>
                  <a:cs typeface="Times New Roman" pitchFamily="18" charset="0"/>
                </a:rPr>
                <a:t>的有</a:t>
              </a:r>
              <a:endParaRPr lang="en-US" sz="3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713" name="Rectangle 25"/>
            <p:cNvSpPr>
              <a:spLocks noChangeArrowheads="1"/>
            </p:cNvSpPr>
            <p:nvPr/>
          </p:nvSpPr>
          <p:spPr bwMode="auto">
            <a:xfrm>
              <a:off x="2736" y="2880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  <a:endParaRPr lang="en-US" sz="3200" b="1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319088" y="4086447"/>
            <a:ext cx="4357688" cy="579438"/>
            <a:chOff x="240" y="3312"/>
            <a:chExt cx="2745" cy="36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40" y="3312"/>
              <a:ext cx="16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3200" b="1">
                  <a:latin typeface="Times New Roman" pitchFamily="18" charset="0"/>
                </a:rPr>
                <a:t>与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3200" b="1">
                  <a:solidFill>
                    <a:schemeClr val="tx2"/>
                  </a:solidFill>
                  <a:latin typeface="Times New Roman" pitchFamily="18" charset="0"/>
                </a:rPr>
                <a:t>相似</a:t>
              </a:r>
              <a:r>
                <a:rPr lang="zh-CN" altLang="en-US" sz="3200" b="1">
                  <a:latin typeface="Times New Roman" pitchFamily="18" charset="0"/>
                </a:rPr>
                <a:t>的有</a:t>
              </a:r>
              <a:r>
                <a:rPr lang="zh-CN" altLang="en-US"/>
                <a:t> </a:t>
              </a:r>
            </a:p>
          </p:txBody>
        </p:sp>
        <p:sp>
          <p:nvSpPr>
            <p:cNvPr id="114716" name="Line 28"/>
            <p:cNvSpPr>
              <a:spLocks noChangeShapeType="1"/>
            </p:cNvSpPr>
            <p:nvPr/>
          </p:nvSpPr>
          <p:spPr bwMode="auto">
            <a:xfrm>
              <a:off x="1872" y="3600"/>
              <a:ext cx="9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7" name="Rectangle 29"/>
            <p:cNvSpPr>
              <a:spLocks noChangeArrowheads="1"/>
            </p:cNvSpPr>
            <p:nvPr/>
          </p:nvSpPr>
          <p:spPr bwMode="auto">
            <a:xfrm>
              <a:off x="2784" y="3312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;</a:t>
              </a:r>
              <a:endParaRPr lang="en-US" sz="32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4718" name="Group 30"/>
          <p:cNvGrpSpPr>
            <a:grpSpLocks/>
          </p:cNvGrpSpPr>
          <p:nvPr/>
        </p:nvGrpSpPr>
        <p:grpSpPr bwMode="auto">
          <a:xfrm>
            <a:off x="319088" y="4772247"/>
            <a:ext cx="4340225" cy="579438"/>
            <a:chOff x="240" y="3744"/>
            <a:chExt cx="2734" cy="365"/>
          </a:xfrm>
        </p:grpSpPr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240" y="3744"/>
              <a:ext cx="16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3200" b="1">
                  <a:latin typeface="Times New Roman" pitchFamily="18" charset="0"/>
                </a:rPr>
                <a:t>与</a:t>
              </a:r>
              <a:r>
                <a:rPr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相合</a:t>
              </a:r>
              <a:r>
                <a:rPr lang="zh-CN" altLang="en-US" sz="3200" b="1">
                  <a:latin typeface="Times New Roman" pitchFamily="18" charset="0"/>
                </a:rPr>
                <a:t>的有</a:t>
              </a:r>
              <a:r>
                <a:rPr lang="zh-CN" altLang="en-US"/>
                <a:t> </a:t>
              </a:r>
            </a:p>
          </p:txBody>
        </p:sp>
        <p:sp>
          <p:nvSpPr>
            <p:cNvPr id="114720" name="Line 32"/>
            <p:cNvSpPr>
              <a:spLocks noChangeShapeType="1"/>
            </p:cNvSpPr>
            <p:nvPr/>
          </p:nvSpPr>
          <p:spPr bwMode="auto">
            <a:xfrm>
              <a:off x="1872" y="403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1" name="Rectangle 33"/>
            <p:cNvSpPr>
              <a:spLocks noChangeArrowheads="1"/>
            </p:cNvSpPr>
            <p:nvPr/>
          </p:nvSpPr>
          <p:spPr bwMode="auto">
            <a:xfrm>
              <a:off x="2794" y="374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14722" name="Rectangle 34"/>
          <p:cNvSpPr>
            <a:spLocks noChangeArrowheads="1"/>
          </p:cNvSpPr>
          <p:nvPr/>
        </p:nvSpPr>
        <p:spPr bwMode="auto">
          <a:xfrm>
            <a:off x="2833688" y="3324447"/>
            <a:ext cx="159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B,C,D,F</a:t>
            </a:r>
          </a:p>
        </p:txBody>
      </p:sp>
      <p:sp>
        <p:nvSpPr>
          <p:cNvPr id="114723" name="Rectangle 35"/>
          <p:cNvSpPr>
            <a:spLocks noChangeArrowheads="1"/>
          </p:cNvSpPr>
          <p:nvPr/>
        </p:nvSpPr>
        <p:spPr bwMode="auto">
          <a:xfrm>
            <a:off x="3479801" y="4010247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14724" name="AutoShape 36"/>
          <p:cNvSpPr>
            <a:spLocks noChangeArrowheads="1"/>
          </p:cNvSpPr>
          <p:nvPr/>
        </p:nvSpPr>
        <p:spPr bwMode="auto">
          <a:xfrm>
            <a:off x="4852988" y="3857847"/>
            <a:ext cx="3962400" cy="609600"/>
          </a:xfrm>
          <a:prstGeom prst="wedgeRoundRectCallout">
            <a:avLst>
              <a:gd name="adj1" fmla="val -55287"/>
              <a:gd name="adj2" fmla="val 40106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由迹为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排除法只有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4725" name="AutoShape 37"/>
          <p:cNvSpPr>
            <a:spLocks noChangeArrowheads="1"/>
          </p:cNvSpPr>
          <p:nvPr/>
        </p:nvSpPr>
        <p:spPr bwMode="auto">
          <a:xfrm>
            <a:off x="3912487" y="5381847"/>
            <a:ext cx="3962400" cy="609600"/>
          </a:xfrm>
          <a:prstGeom prst="wedgeRoundRectCallout">
            <a:avLst>
              <a:gd name="adj1" fmla="val -47514"/>
              <a:gd name="adj2" fmla="val -87759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由对称性排除剩下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B,C</a:t>
            </a:r>
          </a:p>
        </p:txBody>
      </p:sp>
      <p:sp>
        <p:nvSpPr>
          <p:cNvPr id="114726" name="Rectangle 38"/>
          <p:cNvSpPr>
            <a:spLocks noChangeArrowheads="1"/>
          </p:cNvSpPr>
          <p:nvPr/>
        </p:nvSpPr>
        <p:spPr bwMode="auto">
          <a:xfrm>
            <a:off x="3143240" y="4643446"/>
            <a:ext cx="82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B,C</a:t>
            </a:r>
          </a:p>
        </p:txBody>
      </p:sp>
      <p:sp>
        <p:nvSpPr>
          <p:cNvPr id="114727" name="AutoShape 39"/>
          <p:cNvSpPr>
            <a:spLocks noChangeArrowheads="1"/>
          </p:cNvSpPr>
          <p:nvPr/>
        </p:nvSpPr>
        <p:spPr bwMode="auto">
          <a:xfrm>
            <a:off x="5576888" y="3095847"/>
            <a:ext cx="2514600" cy="609600"/>
          </a:xfrm>
          <a:prstGeom prst="wedgeRoundRectCallout">
            <a:avLst>
              <a:gd name="adj1" fmla="val -91667"/>
              <a:gd name="adj2" fmla="val 40106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由秩为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确定</a:t>
            </a:r>
            <a:endParaRPr lang="zh-CN" altLang="en-US" sz="2800" b="1" i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14728" name="AutoShape 40"/>
          <p:cNvSpPr>
            <a:spLocks noChangeArrowheads="1"/>
          </p:cNvSpPr>
          <p:nvPr/>
        </p:nvSpPr>
        <p:spPr bwMode="auto">
          <a:xfrm>
            <a:off x="2452688" y="1267047"/>
            <a:ext cx="4419600" cy="533400"/>
          </a:xfrm>
          <a:prstGeom prst="wedgeRoundRectCallout">
            <a:avLst>
              <a:gd name="adj1" fmla="val 42204"/>
              <a:gd name="adj2" fmla="val 77380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latin typeface="Times New Roman" pitchFamily="18" charset="0"/>
              </a:rPr>
              <a:t>特征值也为</a:t>
            </a:r>
            <a:r>
              <a:rPr lang="en-US" altLang="zh-CN" sz="2800" b="1" dirty="0">
                <a:latin typeface="Times New Roman" pitchFamily="18" charset="0"/>
              </a:rPr>
              <a:t>0,2,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=1,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</a:rPr>
              <a:t>=0</a:t>
            </a:r>
            <a:endParaRPr lang="en-US" altLang="zh-CN" sz="2800" b="1" i="1" dirty="0">
              <a:latin typeface="Times New Roman" pitchFamily="18" charset="0"/>
            </a:endParaRPr>
          </a:p>
        </p:txBody>
      </p:sp>
      <p:sp>
        <p:nvSpPr>
          <p:cNvPr id="114729" name="Rectangle 41"/>
          <p:cNvSpPr>
            <a:spLocks noChangeArrowheads="1"/>
          </p:cNvSpPr>
          <p:nvPr/>
        </p:nvSpPr>
        <p:spPr bwMode="auto">
          <a:xfrm>
            <a:off x="4786314" y="4572008"/>
            <a:ext cx="407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有两个不同的特征值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0,1</a:t>
            </a:r>
          </a:p>
        </p:txBody>
      </p:sp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733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六、矩阵的合同（相合）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1815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/>
      <p:bldP spid="114722" grpId="0"/>
      <p:bldP spid="114723" grpId="0"/>
      <p:bldP spid="114724" grpId="0" animBg="1"/>
      <p:bldP spid="114725" grpId="0" animBg="1"/>
      <p:bldP spid="114726" grpId="0"/>
      <p:bldP spid="114727" grpId="0" animBg="1"/>
      <p:bldP spid="114728" grpId="0" animBg="1"/>
      <p:bldP spid="1147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43033" y="1000108"/>
            <a:ext cx="73436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将坐标系（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顺时针旋转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即令</a:t>
            </a: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010867"/>
              </p:ext>
            </p:extLst>
          </p:nvPr>
        </p:nvGraphicFramePr>
        <p:xfrm>
          <a:off x="1558336" y="1503363"/>
          <a:ext cx="2870200" cy="1058862"/>
        </p:xfrm>
        <a:graphic>
          <a:graphicData uri="http://schemas.openxmlformats.org/presentationml/2006/ole">
            <p:oleObj spid="_x0000_s94210" name="公式" r:id="rId3" imgW="1002600" imgH="356040" progId="Equation.3">
              <p:embed/>
            </p:oleObj>
          </a:graphicData>
        </a:graphic>
      </p:graphicFrame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0877318"/>
              </p:ext>
            </p:extLst>
          </p:nvPr>
        </p:nvGraphicFramePr>
        <p:xfrm>
          <a:off x="1558336" y="2644775"/>
          <a:ext cx="2441575" cy="903288"/>
        </p:xfrm>
        <a:graphic>
          <a:graphicData uri="http://schemas.openxmlformats.org/presentationml/2006/ole">
            <p:oleObj spid="_x0000_s94211" name="公式" r:id="rId4" imgW="1548360" imgH="559800" progId="Equation.3">
              <p:embed/>
            </p:oleObj>
          </a:graphicData>
        </a:graphic>
      </p:graphicFrame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211174" y="2339975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397874" y="3724275"/>
            <a:ext cx="61944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则得曲线在坐标系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中的方程：</a:t>
            </a:r>
            <a:endParaRPr lang="zh-CN" altLang="en-US" sz="4000" b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9663236"/>
              </p:ext>
            </p:extLst>
          </p:nvPr>
        </p:nvGraphicFramePr>
        <p:xfrm>
          <a:off x="1656761" y="4437063"/>
          <a:ext cx="1633538" cy="912812"/>
        </p:xfrm>
        <a:graphic>
          <a:graphicData uri="http://schemas.openxmlformats.org/presentationml/2006/ole">
            <p:oleObj spid="_x0000_s94212" name="公式" r:id="rId5" imgW="990000" imgH="546840" progId="Equation.3">
              <p:embed/>
            </p:oleObj>
          </a:graphicData>
        </a:graphic>
      </p:graphicFrame>
      <p:sp>
        <p:nvSpPr>
          <p:cNvPr id="47" name="AutoShape 8"/>
          <p:cNvSpPr>
            <a:spLocks/>
          </p:cNvSpPr>
          <p:nvPr/>
        </p:nvSpPr>
        <p:spPr bwMode="auto">
          <a:xfrm>
            <a:off x="1267824" y="2062163"/>
            <a:ext cx="149225" cy="1176337"/>
          </a:xfrm>
          <a:prstGeom prst="leftBrace">
            <a:avLst>
              <a:gd name="adj1" fmla="val 6569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 type="none" w="sm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3890374" y="4603750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00034" y="5572140"/>
            <a:ext cx="3436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从而曲线为一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5657261" y="5719763"/>
            <a:ext cx="2947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V="1">
            <a:off x="6949486" y="4341813"/>
            <a:ext cx="0" cy="2330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 rot="1838329">
            <a:off x="6125574" y="5232400"/>
            <a:ext cx="1646237" cy="9604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 flipV="1">
            <a:off x="6176374" y="4559300"/>
            <a:ext cx="1714500" cy="2055813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5852524" y="4752975"/>
            <a:ext cx="2193925" cy="191928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5893606"/>
              </p:ext>
            </p:extLst>
          </p:nvPr>
        </p:nvGraphicFramePr>
        <p:xfrm>
          <a:off x="8319499" y="5370513"/>
          <a:ext cx="212725" cy="233362"/>
        </p:xfrm>
        <a:graphic>
          <a:graphicData uri="http://schemas.openxmlformats.org/presentationml/2006/ole">
            <p:oleObj spid="_x0000_s94213" name="Equation" r:id="rId6" imgW="126835" imgH="139518" progId="Equation.3">
              <p:embed/>
            </p:oleObj>
          </a:graphicData>
        </a:graphic>
      </p:graphicFrame>
      <p:graphicFrame>
        <p:nvGraphicFramePr>
          <p:cNvPr id="5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4337061"/>
              </p:ext>
            </p:extLst>
          </p:nvPr>
        </p:nvGraphicFramePr>
        <p:xfrm>
          <a:off x="7017749" y="4389438"/>
          <a:ext cx="233362" cy="276225"/>
        </p:xfrm>
        <a:graphic>
          <a:graphicData uri="http://schemas.openxmlformats.org/presentationml/2006/ole">
            <p:oleObj spid="_x0000_s94214" name="Equation" r:id="rId7" imgW="139579" imgH="164957" progId="Equation.3">
              <p:embed/>
            </p:oleObj>
          </a:graphicData>
        </a:graphic>
      </p:graphicFrame>
      <p:graphicFrame>
        <p:nvGraphicFramePr>
          <p:cNvPr id="5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8569681"/>
              </p:ext>
            </p:extLst>
          </p:nvPr>
        </p:nvGraphicFramePr>
        <p:xfrm>
          <a:off x="7901986" y="6218238"/>
          <a:ext cx="361950" cy="400050"/>
        </p:xfrm>
        <a:graphic>
          <a:graphicData uri="http://schemas.openxmlformats.org/presentationml/2006/ole">
            <p:oleObj spid="_x0000_s94215" name="Equation" r:id="rId8" imgW="152280" imgH="178200" progId="Equation.3">
              <p:embed/>
            </p:oleObj>
          </a:graphicData>
        </a:graphic>
      </p:graphicFrame>
      <p:graphicFrame>
        <p:nvGraphicFramePr>
          <p:cNvPr id="5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7619129"/>
              </p:ext>
            </p:extLst>
          </p:nvPr>
        </p:nvGraphicFramePr>
        <p:xfrm>
          <a:off x="7849599" y="4670425"/>
          <a:ext cx="330200" cy="400050"/>
        </p:xfrm>
        <a:graphic>
          <a:graphicData uri="http://schemas.openxmlformats.org/presentationml/2006/ole">
            <p:oleObj spid="_x0000_s94216" name="Equation" r:id="rId9" imgW="139680" imgH="178200" progId="Equation.3">
              <p:embed/>
            </p:oleObj>
          </a:graphicData>
        </a:graphic>
      </p:graphicFrame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6673261" y="5529263"/>
            <a:ext cx="374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6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0480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一、问题的提出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5214942" y="1571612"/>
            <a:ext cx="3143272" cy="642942"/>
          </a:xfrm>
          <a:prstGeom prst="wedgeRoundRectCallout">
            <a:avLst>
              <a:gd name="adj1" fmla="val -65717"/>
              <a:gd name="adj2" fmla="val 612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线性（旋转）变换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52532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autoUpdateAnimBg="0"/>
      <p:bldP spid="47" grpId="0" animBg="1"/>
      <p:bldP spid="48" grpId="0" build="p" autoUpdateAnimBg="0"/>
      <p:bldP spid="49" grpId="0" autoUpdateAnimBg="0"/>
      <p:bldP spid="50" grpId="0" animBg="1"/>
      <p:bldP spid="51" grpId="0" animBg="1"/>
      <p:bldP spid="52" grpId="0" animBg="1"/>
      <p:bldP spid="53" grpId="0" animBg="1"/>
      <p:bldP spid="54" grpId="0" animBg="1"/>
      <p:bldP spid="59" grpId="0" build="p" autoUpdateAnimBg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0480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一、问题的提出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285720" y="1379517"/>
            <a:ext cx="830868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一个</a:t>
            </a:r>
            <a:r>
              <a:rPr kumimoji="1"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二次型                                      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我们讨论的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主要问题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寻求一个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可逆的线性变换</a:t>
            </a:r>
            <a:r>
              <a:rPr kumimoji="1"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Py</a:t>
            </a:r>
            <a:r>
              <a:rPr kumimoji="1"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化为</a:t>
            </a:r>
            <a:endParaRPr kumimoji="1"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只含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平方项的形式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kumimoji="1"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kumimoji="1"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3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3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kumimoji="1"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称只含平方项的形式为二次型的</a:t>
            </a:r>
            <a:r>
              <a:rPr kumimoji="1" lang="zh-CN" altLang="en-US" sz="32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标准形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3428992" y="1214422"/>
          <a:ext cx="3643313" cy="950913"/>
        </p:xfrm>
        <a:graphic>
          <a:graphicData uri="http://schemas.openxmlformats.org/presentationml/2006/ole">
            <p:oleObj spid="_x0000_s57345" name="Equation" r:id="rId3" imgW="1688760" imgH="4442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5072074"/>
            <a:ext cx="821533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线性变换的矩阵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/>
              <a:t>不同，得到的标准形也不同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3901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autoUpdateAnimBg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2571736" y="3429000"/>
            <a:ext cx="3357586" cy="683264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方法一：配方法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900009"/>
            <a:ext cx="4896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问题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二次型的标准化 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304800" y="1822438"/>
            <a:ext cx="1865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638800" y="1814500"/>
            <a:ext cx="309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标准形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endParaRPr lang="zh-CN" sz="32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2133600" y="1643050"/>
            <a:ext cx="3657600" cy="609600"/>
            <a:chOff x="1344" y="864"/>
            <a:chExt cx="2201" cy="384"/>
          </a:xfrm>
        </p:grpSpPr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1344" y="864"/>
              <a:ext cx="22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可逆线性变换</a:t>
              </a:r>
              <a:r>
                <a:rPr lang="en-US" altLang="zh-CN" sz="2800" b="1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x=</a:t>
              </a:r>
              <a:r>
                <a:rPr lang="en-US" altLang="zh-CN" sz="2800" b="1" i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Py</a:t>
              </a:r>
              <a:endPara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1440" y="1248"/>
              <a:ext cx="206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33901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04825" y="928670"/>
            <a:ext cx="84866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kumimoji="1"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用配方法化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+3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+3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为标准形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11175" y="1554145"/>
            <a:ext cx="48021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en-US" altLang="zh-CN" sz="3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3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+3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+3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0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460500" y="2143107"/>
          <a:ext cx="4210050" cy="630238"/>
        </p:xfrm>
        <a:graphic>
          <a:graphicData uri="http://schemas.openxmlformats.org/presentationml/2006/ole">
            <p:oleObj spid="_x0000_s35930" name="Equation" r:id="rId3" imgW="2131920" imgH="305280" progId="Equation.3">
              <p:embed/>
            </p:oleObj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447800" y="2773345"/>
          <a:ext cx="5634038" cy="625475"/>
        </p:xfrm>
        <a:graphic>
          <a:graphicData uri="http://schemas.openxmlformats.org/presentationml/2006/ole">
            <p:oleObj spid="_x0000_s35931" name="Equation" r:id="rId4" imgW="2880720" imgH="305280" progId="Equation.DSMT4">
              <p:embed/>
            </p:oleObj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524000" y="3459145"/>
          <a:ext cx="4116388" cy="625475"/>
        </p:xfrm>
        <a:graphic>
          <a:graphicData uri="http://schemas.openxmlformats.org/presentationml/2006/ole">
            <p:oleObj spid="_x0000_s35932" name="Equation" r:id="rId5" imgW="2106720" imgH="305280" progId="Equation.3">
              <p:embed/>
            </p:oleObj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914400" y="4754545"/>
            <a:ext cx="661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 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524000" y="4068745"/>
          <a:ext cx="2533650" cy="1911350"/>
        </p:xfrm>
        <a:graphic>
          <a:graphicData uri="http://schemas.openxmlformats.org/presentationml/2006/ole">
            <p:oleObj spid="_x0000_s35933" name="Equation" r:id="rId6" imgW="977900" imgH="736600" progId="Equation.DSMT4">
              <p:embed/>
            </p:oleObj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114800" y="4144945"/>
            <a:ext cx="4121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 </a:t>
            </a:r>
            <a:r>
              <a:rPr kumimoji="1"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0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+3</a:t>
            </a:r>
            <a:r>
              <a:rPr kumimoji="1"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+(8/3)</a:t>
            </a:r>
            <a:r>
              <a:rPr kumimoji="1"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0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685800" y="6019800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所用的可逆线性变换为 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 = P</a:t>
            </a:r>
            <a:r>
              <a:rPr kumimoji="1"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1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endParaRPr kumimoji="1" lang="en-US" altLang="zh-CN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4191000" y="4678345"/>
            <a:ext cx="4745038" cy="1379537"/>
            <a:chOff x="2640" y="3005"/>
            <a:chExt cx="2989" cy="869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2640" y="3233"/>
              <a:ext cx="101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其中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699" y="3245"/>
              <a:ext cx="9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x = Px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. </a:t>
              </a:r>
            </a:p>
          </p:txBody>
        </p:sp>
        <p:grpSp>
          <p:nvGrpSpPr>
            <p:cNvPr id="18465" name="Group 33"/>
            <p:cNvGrpSpPr>
              <a:grpSpLocks/>
            </p:cNvGrpSpPr>
            <p:nvPr/>
          </p:nvGrpSpPr>
          <p:grpSpPr bwMode="auto">
            <a:xfrm>
              <a:off x="3648" y="3005"/>
              <a:ext cx="1103" cy="869"/>
              <a:chOff x="3648" y="3005"/>
              <a:chExt cx="1103" cy="869"/>
            </a:xfrm>
          </p:grpSpPr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3660" y="3005"/>
                <a:ext cx="284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0 </a:t>
                </a:r>
              </a:p>
            </p:txBody>
          </p:sp>
          <p:sp>
            <p:nvSpPr>
              <p:cNvPr id="18452" name="Rectangle 20"/>
              <p:cNvSpPr>
                <a:spLocks noChangeArrowheads="1"/>
              </p:cNvSpPr>
              <p:nvPr/>
            </p:nvSpPr>
            <p:spPr bwMode="auto">
              <a:xfrm>
                <a:off x="4018" y="3009"/>
                <a:ext cx="284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0 </a:t>
                </a:r>
              </a:p>
            </p:txBody>
          </p:sp>
          <p:sp>
            <p:nvSpPr>
              <p:cNvPr id="18453" name="Rectangle 21"/>
              <p:cNvSpPr>
                <a:spLocks noChangeArrowheads="1"/>
              </p:cNvSpPr>
              <p:nvPr/>
            </p:nvSpPr>
            <p:spPr bwMode="auto">
              <a:xfrm>
                <a:off x="4293" y="3005"/>
                <a:ext cx="458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1/3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1 </a:t>
                </a:r>
              </a:p>
            </p:txBody>
          </p:sp>
          <p:sp>
            <p:nvSpPr>
              <p:cNvPr id="18463" name="AutoShape 31"/>
              <p:cNvSpPr>
                <a:spLocks/>
              </p:cNvSpPr>
              <p:nvPr/>
            </p:nvSpPr>
            <p:spPr bwMode="auto">
              <a:xfrm>
                <a:off x="3648" y="3120"/>
                <a:ext cx="48" cy="672"/>
              </a:xfrm>
              <a:prstGeom prst="leftBracket">
                <a:avLst>
                  <a:gd name="adj" fmla="val 1166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AutoShape 32"/>
              <p:cNvSpPr>
                <a:spLocks/>
              </p:cNvSpPr>
              <p:nvPr/>
            </p:nvSpPr>
            <p:spPr bwMode="auto">
              <a:xfrm flipH="1">
                <a:off x="4608" y="3120"/>
                <a:ext cx="48" cy="672"/>
              </a:xfrm>
              <a:prstGeom prst="leftBracket">
                <a:avLst>
                  <a:gd name="adj" fmla="val 1166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4114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二、用配方法化实二次形为标准形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015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uild="p" autoUpdateAnimBg="0"/>
      <p:bldP spid="18440" grpId="0" build="p" autoUpdateAnimBg="0"/>
      <p:bldP spid="18445" grpId="0" build="p" autoUpdateAnimBg="0"/>
      <p:bldP spid="18447" grpId="0" build="p" autoUpdateAnimBg="0"/>
      <p:bldP spid="184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7200" y="654607"/>
            <a:ext cx="855394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配方法化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为标准形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并求所用的可逆线性变换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04825" y="1752600"/>
            <a:ext cx="64203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487488" y="2286000"/>
            <a:ext cx="5634037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[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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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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 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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485900" y="3409950"/>
            <a:ext cx="50355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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477000" y="3409950"/>
            <a:ext cx="19415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914400" y="5486400"/>
            <a:ext cx="3657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所用的可逆线性变</a:t>
            </a:r>
          </a:p>
        </p:txBody>
      </p:sp>
      <p:grpSp>
        <p:nvGrpSpPr>
          <p:cNvPr id="19505" name="Group 49"/>
          <p:cNvGrpSpPr>
            <a:grpSpLocks/>
          </p:cNvGrpSpPr>
          <p:nvPr/>
        </p:nvGrpSpPr>
        <p:grpSpPr bwMode="auto">
          <a:xfrm>
            <a:off x="1447800" y="4038600"/>
            <a:ext cx="3859213" cy="1373188"/>
            <a:chOff x="912" y="2544"/>
            <a:chExt cx="2431" cy="865"/>
          </a:xfrm>
        </p:grpSpPr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912" y="2772"/>
              <a:ext cx="101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其中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2971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x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. </a:t>
              </a: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1932" y="2544"/>
              <a:ext cx="28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 </a:t>
              </a:r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2229" y="2544"/>
              <a:ext cx="40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 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2652" y="2544"/>
              <a:ext cx="28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19501" name="AutoShape 45"/>
            <p:cNvSpPr>
              <a:spLocks/>
            </p:cNvSpPr>
            <p:nvPr/>
          </p:nvSpPr>
          <p:spPr bwMode="auto">
            <a:xfrm>
              <a:off x="1920" y="2688"/>
              <a:ext cx="48" cy="624"/>
            </a:xfrm>
            <a:prstGeom prst="leftBracket">
              <a:avLst>
                <a:gd name="adj" fmla="val 108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AutoShape 46"/>
            <p:cNvSpPr>
              <a:spLocks/>
            </p:cNvSpPr>
            <p:nvPr/>
          </p:nvSpPr>
          <p:spPr bwMode="auto">
            <a:xfrm flipH="1">
              <a:off x="2832" y="2688"/>
              <a:ext cx="48" cy="624"/>
            </a:xfrm>
            <a:prstGeom prst="leftBracket">
              <a:avLst>
                <a:gd name="adj" fmla="val 108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506" name="Group 50"/>
          <p:cNvGrpSpPr>
            <a:grpSpLocks/>
          </p:cNvGrpSpPr>
          <p:nvPr/>
        </p:nvGrpSpPr>
        <p:grpSpPr bwMode="auto">
          <a:xfrm>
            <a:off x="4191000" y="5181600"/>
            <a:ext cx="4302125" cy="1379538"/>
            <a:chOff x="2640" y="3264"/>
            <a:chExt cx="2710" cy="869"/>
          </a:xfrm>
        </p:grpSpPr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2640" y="3497"/>
              <a:ext cx="103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换为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4992" y="3497"/>
              <a:ext cx="3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. 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3660" y="3268"/>
              <a:ext cx="28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 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3933" y="3268"/>
              <a:ext cx="45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1/2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1/2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4381" y="3264"/>
              <a:ext cx="58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3/2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1/2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19503" name="AutoShape 47"/>
            <p:cNvSpPr>
              <a:spLocks/>
            </p:cNvSpPr>
            <p:nvPr/>
          </p:nvSpPr>
          <p:spPr bwMode="auto">
            <a:xfrm>
              <a:off x="3648" y="3360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AutoShape 48"/>
            <p:cNvSpPr>
              <a:spLocks/>
            </p:cNvSpPr>
            <p:nvPr/>
          </p:nvSpPr>
          <p:spPr bwMode="auto">
            <a:xfrm flipH="1">
              <a:off x="4848" y="3360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4114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二、用配方法化实二次形为标准形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6529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uild="p" autoUpdateAnimBg="0"/>
      <p:bldP spid="19464" grpId="0" build="p" autoUpdateAnimBg="0"/>
      <p:bldP spid="19465" grpId="0" build="p" autoUpdateAnimBg="0"/>
      <p:bldP spid="19467" grpId="0" build="p" autoUpdateAnimBg="0"/>
      <p:bldP spid="194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57158" y="831819"/>
            <a:ext cx="75264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用配方法化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为标准形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l"/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并求所用的变换矩阵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57158" y="1785926"/>
            <a:ext cx="707277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解</a:t>
            </a:r>
            <a:r>
              <a:rPr kumimoji="1" lang="en-US" altLang="zh-CN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先配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+8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配方得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+8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                    = 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+6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571736" y="5286388"/>
          <a:ext cx="3495685" cy="1433584"/>
        </p:xfrm>
        <a:graphic>
          <a:graphicData uri="http://schemas.openxmlformats.org/presentationml/2006/ole">
            <p:oleObj spid="_x0000_s36888" name="Equation" r:id="rId3" imgW="2259000" imgH="915840" progId="Equation.DSMT4">
              <p:embed/>
            </p:oleObj>
          </a:graphicData>
        </a:graphic>
      </p:graphicFrame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361976" y="4595818"/>
            <a:ext cx="24384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可逆线性变换</a:t>
            </a: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304800" y="5791200"/>
            <a:ext cx="2188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x=P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1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4857752" y="3714752"/>
            <a:ext cx="3411511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 2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+6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1" lang="en-US" altLang="zh-CN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grpSp>
        <p:nvGrpSpPr>
          <p:cNvPr id="26688" name="Group 64"/>
          <p:cNvGrpSpPr>
            <a:grpSpLocks/>
          </p:cNvGrpSpPr>
          <p:nvPr/>
        </p:nvGrpSpPr>
        <p:grpSpPr bwMode="auto">
          <a:xfrm>
            <a:off x="2647976" y="4214818"/>
            <a:ext cx="3505200" cy="1373188"/>
            <a:chOff x="1440" y="2688"/>
            <a:chExt cx="2208" cy="865"/>
          </a:xfrm>
        </p:grpSpPr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2784" y="2928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y=P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, </a:t>
              </a:r>
            </a:p>
          </p:txBody>
        </p:sp>
        <p:grpSp>
          <p:nvGrpSpPr>
            <p:cNvPr id="26687" name="Group 63"/>
            <p:cNvGrpSpPr>
              <a:grpSpLocks/>
            </p:cNvGrpSpPr>
            <p:nvPr/>
          </p:nvGrpSpPr>
          <p:grpSpPr bwMode="auto">
            <a:xfrm>
              <a:off x="1440" y="2688"/>
              <a:ext cx="1340" cy="865"/>
              <a:chOff x="1440" y="2688"/>
              <a:chExt cx="1340" cy="865"/>
            </a:xfrm>
          </p:grpSpPr>
          <p:sp>
            <p:nvSpPr>
              <p:cNvPr id="26650" name="Rectangle 26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472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= </a:t>
                </a:r>
              </a:p>
            </p:txBody>
          </p:sp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1920" y="2688"/>
                <a:ext cx="284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 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0 </a:t>
                </a:r>
              </a:p>
            </p:txBody>
          </p:sp>
          <p:sp>
            <p:nvSpPr>
              <p:cNvPr id="26653" name="Rectangle 29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351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1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26654" name="Rectangle 3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284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  <a:p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  <a:p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1 </a:t>
                </a:r>
              </a:p>
            </p:txBody>
          </p:sp>
          <p:sp>
            <p:nvSpPr>
              <p:cNvPr id="26683" name="AutoShape 59"/>
              <p:cNvSpPr>
                <a:spLocks/>
              </p:cNvSpPr>
              <p:nvPr/>
            </p:nvSpPr>
            <p:spPr bwMode="auto">
              <a:xfrm>
                <a:off x="1920" y="2784"/>
                <a:ext cx="48" cy="672"/>
              </a:xfrm>
              <a:prstGeom prst="leftBracket">
                <a:avLst>
                  <a:gd name="adj" fmla="val 1166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6684" name="AutoShape 60"/>
              <p:cNvSpPr>
                <a:spLocks/>
              </p:cNvSpPr>
              <p:nvPr/>
            </p:nvSpPr>
            <p:spPr bwMode="auto">
              <a:xfrm flipH="1">
                <a:off x="2688" y="2784"/>
                <a:ext cx="48" cy="672"/>
              </a:xfrm>
              <a:prstGeom prst="leftBracket">
                <a:avLst>
                  <a:gd name="adj" fmla="val 1166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grpSp>
        <p:nvGrpSpPr>
          <p:cNvPr id="26689" name="Group 65"/>
          <p:cNvGrpSpPr>
            <a:grpSpLocks/>
          </p:cNvGrpSpPr>
          <p:nvPr/>
        </p:nvGrpSpPr>
        <p:grpSpPr bwMode="auto">
          <a:xfrm>
            <a:off x="5934108" y="4143380"/>
            <a:ext cx="3352800" cy="1379538"/>
            <a:chOff x="3504" y="2592"/>
            <a:chExt cx="2112" cy="869"/>
          </a:xfrm>
        </p:grpSpPr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3504" y="2880"/>
              <a:ext cx="447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4800" y="2880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=P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y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. </a:t>
              </a: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3936" y="2596"/>
              <a:ext cx="28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 </a:t>
              </a: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4189" y="2596"/>
              <a:ext cx="22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4451" y="2592"/>
              <a:ext cx="40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1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2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26685" name="AutoShape 61"/>
            <p:cNvSpPr>
              <a:spLocks/>
            </p:cNvSpPr>
            <p:nvPr/>
          </p:nvSpPr>
          <p:spPr bwMode="auto">
            <a:xfrm>
              <a:off x="3936" y="273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686" name="AutoShape 62"/>
            <p:cNvSpPr>
              <a:spLocks/>
            </p:cNvSpPr>
            <p:nvPr/>
          </p:nvSpPr>
          <p:spPr bwMode="auto">
            <a:xfrm flipH="1">
              <a:off x="4752" y="273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41148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二、用配方法化实二次形为标准形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4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uild="p" autoUpdateAnimBg="0"/>
      <p:bldP spid="26648" grpId="0"/>
      <p:bldP spid="26678" grpId="0"/>
      <p:bldP spid="266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643042" y="5572140"/>
            <a:ext cx="5929354" cy="683264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方法二：</a:t>
            </a:r>
            <a:r>
              <a:rPr kumimoji="1" lang="zh-CN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实二次型</a:t>
            </a:r>
            <a:r>
              <a:rPr kumimoji="1"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的正交变换法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900009"/>
            <a:ext cx="4896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问题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二次型的标准化 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304800" y="1822438"/>
            <a:ext cx="1865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638800" y="1814500"/>
            <a:ext cx="309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标准形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endParaRPr lang="zh-CN" sz="32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33600" y="1643050"/>
            <a:ext cx="3657600" cy="609600"/>
            <a:chOff x="1344" y="864"/>
            <a:chExt cx="2201" cy="384"/>
          </a:xfrm>
        </p:grpSpPr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1344" y="864"/>
              <a:ext cx="22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可逆线性变换</a:t>
              </a:r>
              <a:r>
                <a:rPr lang="en-US" altLang="zh-CN" sz="2800" b="1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x=</a:t>
              </a:r>
              <a:r>
                <a:rPr lang="en-US" altLang="zh-CN" sz="2800" b="1" i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Py</a:t>
              </a:r>
              <a:endPara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1440" y="1248"/>
              <a:ext cx="206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928662" y="2643182"/>
            <a:ext cx="6793848" cy="159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对于上述可逆的线性变换 </a:t>
            </a:r>
            <a:r>
              <a:rPr kumimoji="1"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 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kumimoji="1" lang="en-US" altLang="zh-CN" sz="2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Py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可得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28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(</a:t>
            </a: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Py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Py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kumimoji="1" lang="en-US" altLang="zh-CN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        = </a:t>
            </a: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kumimoji="1"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28596" y="4786322"/>
            <a:ext cx="16946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对称阵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286512" y="4714884"/>
            <a:ext cx="17451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kumimoji="1" lang="en-US" altLang="zh-CN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 </a:t>
            </a:r>
            <a:r>
              <a:rPr kumimoji="1"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endParaRPr lang="zh-CN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2214546" y="4500570"/>
            <a:ext cx="3657600" cy="609600"/>
            <a:chOff x="1344" y="864"/>
            <a:chExt cx="2201" cy="384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344" y="864"/>
              <a:ext cx="22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求可逆矩阵</a:t>
              </a:r>
              <a:r>
                <a:rPr lang="en-US" altLang="zh-CN" sz="2800" b="1" i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440" y="1248"/>
              <a:ext cx="206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57158" y="4143380"/>
            <a:ext cx="207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问题转化为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033901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uiExpand="1" build="allAtOnce" animBg="1"/>
      <p:bldP spid="12" grpId="0" uiExpand="1" build="p" autoUpdateAnimBg="0"/>
      <p:bldP spid="16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1061471</TotalTime>
  <Words>2097</Words>
  <Application>Microsoft Office PowerPoint</Application>
  <PresentationFormat>全屏显示(4:3)</PresentationFormat>
  <Paragraphs>444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自定义设计方案</vt:lpstr>
      <vt:lpstr>公式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785</cp:revision>
  <cp:lastPrinted>1601-01-01T00:00:00Z</cp:lastPrinted>
  <dcterms:created xsi:type="dcterms:W3CDTF">1601-01-01T00:00:00Z</dcterms:created>
  <dcterms:modified xsi:type="dcterms:W3CDTF">2016-06-13T07:43:10Z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