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6"/>
  </p:notesMasterIdLst>
  <p:sldIdLst>
    <p:sldId id="922" r:id="rId2"/>
    <p:sldId id="924" r:id="rId3"/>
    <p:sldId id="936" r:id="rId4"/>
    <p:sldId id="925" r:id="rId5"/>
    <p:sldId id="926" r:id="rId6"/>
    <p:sldId id="934" r:id="rId7"/>
    <p:sldId id="927" r:id="rId8"/>
    <p:sldId id="928" r:id="rId9"/>
    <p:sldId id="929" r:id="rId10"/>
    <p:sldId id="930" r:id="rId11"/>
    <p:sldId id="931" r:id="rId12"/>
    <p:sldId id="932" r:id="rId13"/>
    <p:sldId id="933" r:id="rId14"/>
    <p:sldId id="935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3" autoAdjust="0"/>
    <p:restoredTop sz="94660"/>
  </p:normalViewPr>
  <p:slideViewPr>
    <p:cSldViewPr>
      <p:cViewPr>
        <p:scale>
          <a:sx n="90" d="100"/>
          <a:sy n="90" d="100"/>
        </p:scale>
        <p:origin x="-83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41562" y="2987842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6387" y="2894179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练习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第三节 正定二次型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41562" y="2448092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46387" y="2354429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4"/>
          <p:cNvSpPr>
            <a:spLocks noChangeAspect="1" noChangeArrowheads="1"/>
          </p:cNvSpPr>
          <p:nvPr/>
        </p:nvSpPr>
        <p:spPr bwMode="auto">
          <a:xfrm>
            <a:off x="2041562" y="1924872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55247" y="1815989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04800" y="71596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762000" y="715962"/>
            <a:ext cx="792003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正定二次型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&gt;0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04800" y="1325562"/>
            <a:ext cx="1508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性质 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676400" y="2087562"/>
            <a:ext cx="6118225" cy="598488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同阶正定矩阵的和仍为正定矩阵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676400" y="1401762"/>
            <a:ext cx="7301038" cy="584775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l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可逆线性变换不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改变实二次型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的正定性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714348" y="2786058"/>
            <a:ext cx="8305800" cy="171739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正定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p=n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的特征值均大于零 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存在可逆阵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使得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的各阶</a:t>
            </a:r>
            <a:r>
              <a:rPr lang="zh-CN" altLang="en-US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顺序主子式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均大于零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642910" y="4572008"/>
            <a:ext cx="83820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解题思想：</a:t>
            </a: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利用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实对称阵的正交相似对角化，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将问题转化为对角阵的关系求解或证明。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1643042" y="5786454"/>
            <a:ext cx="6319359" cy="58477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</a:t>
            </a:r>
            <a:r>
              <a:rPr kumimoji="1"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i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aE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 = |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en-US" altLang="zh-CN" sz="3200" b="1" i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aE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|=(</a:t>
            </a:r>
            <a:r>
              <a:rPr kumimoji="1"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 i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)…(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b="1" i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0" y="354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7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  <p:bldP spid="78856" grpId="0" animBg="1"/>
      <p:bldP spid="78857" grpId="0" animBg="1"/>
      <p:bldP spid="78867" grpId="0" animBg="1"/>
      <p:bldP spid="78880" grpId="0"/>
      <p:bldP spid="788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33400" y="609600"/>
            <a:ext cx="8067675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(04-05)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假设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阶实对称矩阵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并且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57200" y="2286000"/>
            <a:ext cx="4384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证明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: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阶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实对称阵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762000" y="6019800"/>
            <a:ext cx="403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于是 </a:t>
            </a:r>
            <a:r>
              <a:rPr kumimoji="1"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a,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…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&gt; 0. 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611688" y="2286000"/>
            <a:ext cx="43701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则存在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阶正交阵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使得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2362200" y="3124200"/>
            <a:ext cx="237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1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AP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381000" y="5029200"/>
            <a:ext cx="455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则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1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aE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aE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609600" y="4191000"/>
            <a:ext cx="539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并且特征值</a:t>
            </a:r>
            <a:r>
              <a:rPr kumimoji="1"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…,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4668838" y="6019800"/>
            <a:ext cx="4008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所以 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aE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是正定阵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grpSp>
        <p:nvGrpSpPr>
          <p:cNvPr id="82986" name="Group 42"/>
          <p:cNvGrpSpPr>
            <a:grpSpLocks/>
          </p:cNvGrpSpPr>
          <p:nvPr/>
        </p:nvGrpSpPr>
        <p:grpSpPr bwMode="auto">
          <a:xfrm>
            <a:off x="4724400" y="2743200"/>
            <a:ext cx="2216150" cy="1447800"/>
            <a:chOff x="2976" y="1728"/>
            <a:chExt cx="1396" cy="912"/>
          </a:xfrm>
        </p:grpSpPr>
        <p:sp>
          <p:nvSpPr>
            <p:cNvPr id="82957" name="Rectangle 13"/>
            <p:cNvSpPr>
              <a:spLocks noChangeArrowheads="1"/>
            </p:cNvSpPr>
            <p:nvPr/>
          </p:nvSpPr>
          <p:spPr bwMode="auto">
            <a:xfrm>
              <a:off x="2976" y="1728"/>
              <a:ext cx="3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3717" y="2232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82964" name="Object 20"/>
            <p:cNvGraphicFramePr>
              <a:graphicFrameLocks noChangeAspect="1"/>
            </p:cNvGraphicFramePr>
            <p:nvPr/>
          </p:nvGraphicFramePr>
          <p:xfrm>
            <a:off x="3412" y="2021"/>
            <a:ext cx="313" cy="335"/>
          </p:xfrm>
          <a:graphic>
            <a:graphicData uri="http://schemas.openxmlformats.org/presentationml/2006/ole">
              <p:oleObj spid="_x0000_s22538" name="公式" r:id="rId3" imgW="177646" imgH="190335" progId="Equation.3">
                <p:embed/>
              </p:oleObj>
            </a:graphicData>
          </a:graphic>
        </p:graphicFrame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4128" y="20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, </a:t>
              </a:r>
            </a:p>
          </p:txBody>
        </p:sp>
        <p:sp>
          <p:nvSpPr>
            <p:cNvPr id="82984" name="AutoShape 40"/>
            <p:cNvSpPr>
              <a:spLocks/>
            </p:cNvSpPr>
            <p:nvPr/>
          </p:nvSpPr>
          <p:spPr bwMode="auto">
            <a:xfrm>
              <a:off x="3024" y="1776"/>
              <a:ext cx="48" cy="864"/>
            </a:xfrm>
            <a:prstGeom prst="leftBracket">
              <a:avLst>
                <a:gd name="adj" fmla="val 1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AutoShape 41"/>
            <p:cNvSpPr>
              <a:spLocks/>
            </p:cNvSpPr>
            <p:nvPr/>
          </p:nvSpPr>
          <p:spPr bwMode="auto">
            <a:xfrm flipH="1">
              <a:off x="4080" y="1776"/>
              <a:ext cx="48" cy="864"/>
            </a:xfrm>
            <a:prstGeom prst="leftBracket">
              <a:avLst>
                <a:gd name="adj" fmla="val 1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990" name="Group 46"/>
          <p:cNvGrpSpPr>
            <a:grpSpLocks/>
          </p:cNvGrpSpPr>
          <p:nvPr/>
        </p:nvGrpSpPr>
        <p:grpSpPr bwMode="auto">
          <a:xfrm>
            <a:off x="4953000" y="4572000"/>
            <a:ext cx="2901950" cy="1447800"/>
            <a:chOff x="3120" y="2880"/>
            <a:chExt cx="1828" cy="912"/>
          </a:xfrm>
        </p:grpSpPr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3135" y="2880"/>
              <a:ext cx="6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4080" y="3384"/>
              <a:ext cx="7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82976" name="Object 32"/>
            <p:cNvGraphicFramePr>
              <a:graphicFrameLocks noChangeAspect="1"/>
            </p:cNvGraphicFramePr>
            <p:nvPr/>
          </p:nvGraphicFramePr>
          <p:xfrm>
            <a:off x="3744" y="3173"/>
            <a:ext cx="313" cy="335"/>
          </p:xfrm>
          <a:graphic>
            <a:graphicData uri="http://schemas.openxmlformats.org/presentationml/2006/ole">
              <p:oleObj spid="_x0000_s22539" name="公式" r:id="rId4" imgW="177646" imgH="190335" progId="Equation.3">
                <p:embed/>
              </p:oleObj>
            </a:graphicData>
          </a:graphic>
        </p:graphicFrame>
        <p:sp>
          <p:nvSpPr>
            <p:cNvPr id="82977" name="Rectangle 33"/>
            <p:cNvSpPr>
              <a:spLocks noChangeArrowheads="1"/>
            </p:cNvSpPr>
            <p:nvPr/>
          </p:nvSpPr>
          <p:spPr bwMode="auto">
            <a:xfrm>
              <a:off x="4704" y="31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, </a:t>
              </a:r>
            </a:p>
          </p:txBody>
        </p:sp>
        <p:sp>
          <p:nvSpPr>
            <p:cNvPr id="82987" name="AutoShape 43"/>
            <p:cNvSpPr>
              <a:spLocks/>
            </p:cNvSpPr>
            <p:nvPr/>
          </p:nvSpPr>
          <p:spPr bwMode="auto">
            <a:xfrm>
              <a:off x="3120" y="3024"/>
              <a:ext cx="48" cy="720"/>
            </a:xfrm>
            <a:prstGeom prst="leftBracket">
              <a:avLst>
                <a:gd name="adj" fmla="val 1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AutoShape 44"/>
            <p:cNvSpPr>
              <a:spLocks/>
            </p:cNvSpPr>
            <p:nvPr/>
          </p:nvSpPr>
          <p:spPr bwMode="auto">
            <a:xfrm flipH="1">
              <a:off x="4656" y="3072"/>
              <a:ext cx="48" cy="720"/>
            </a:xfrm>
            <a:prstGeom prst="leftBracket">
              <a:avLst>
                <a:gd name="adj" fmla="val 1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8030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  <p:bldP spid="82952" grpId="0"/>
      <p:bldP spid="82953" grpId="0"/>
      <p:bldP spid="82955" grpId="0"/>
      <p:bldP spid="82967" grpId="0"/>
      <p:bldP spid="82978" grpId="0"/>
      <p:bldP spid="829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57200" y="609600"/>
            <a:ext cx="8067675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(04-05)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假设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阶实对称矩阵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并且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kumimoji="1" lang="en-US" altLang="zh-CN" sz="3200">
                <a:latin typeface="Times New Roman" pitchFamily="18" charset="0"/>
              </a:rPr>
              <a:t> 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457200" y="2286000"/>
            <a:ext cx="181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证明</a:t>
            </a:r>
            <a:r>
              <a:rPr kumimoji="1"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(</a:t>
            </a:r>
            <a:r>
              <a:rPr kumimoji="1"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续</a:t>
            </a:r>
            <a:r>
              <a:rPr kumimoji="1"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)</a:t>
            </a:r>
            <a:r>
              <a:rPr kumimoji="1"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09600" y="5562600"/>
            <a:ext cx="520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于是 </a:t>
            </a:r>
            <a:r>
              <a:rPr kumimoji="1"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&gt; 0,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即</a:t>
            </a:r>
            <a:r>
              <a:rPr kumimoji="1"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&gt; 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533400" y="4191000"/>
            <a:ext cx="485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设</a:t>
            </a:r>
            <a:r>
              <a:rPr kumimoji="1"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为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的任一特征值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2230438" y="2286000"/>
            <a:ext cx="3090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aE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是正定阵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091113" y="2286000"/>
            <a:ext cx="4110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同理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bE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是正定阵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457200" y="2895600"/>
            <a:ext cx="691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因为同阶正定矩阵的和仍为正定矩阵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325438" y="3505200"/>
            <a:ext cx="5624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所以 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(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 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也是正定阵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477838" y="4800600"/>
            <a:ext cx="657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则 </a:t>
            </a:r>
            <a:r>
              <a:rPr kumimoji="1"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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(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的特征值</a:t>
            </a:r>
            <a:r>
              <a: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5697538" y="3505200"/>
            <a:ext cx="3446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其特征值均大于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0. </a:t>
            </a:r>
          </a:p>
        </p:txBody>
      </p: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968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/>
      <p:bldP spid="84002" grpId="0"/>
      <p:bldP spid="84005" grpId="0"/>
      <p:bldP spid="84006" grpId="0"/>
      <p:bldP spid="84007" grpId="0"/>
      <p:bldP spid="84008" grpId="0"/>
      <p:bldP spid="840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/>
          <p:cNvGrpSpPr>
            <a:grpSpLocks/>
          </p:cNvGrpSpPr>
          <p:nvPr/>
        </p:nvGrpSpPr>
        <p:grpSpPr bwMode="auto">
          <a:xfrm>
            <a:off x="179388" y="990600"/>
            <a:ext cx="8934450" cy="1401763"/>
            <a:chOff x="113" y="0"/>
            <a:chExt cx="5628" cy="883"/>
          </a:xfrm>
        </p:grpSpPr>
        <p:grpSp>
          <p:nvGrpSpPr>
            <p:cNvPr id="120835" name="Group 3"/>
            <p:cNvGrpSpPr>
              <a:grpSpLocks/>
            </p:cNvGrpSpPr>
            <p:nvPr/>
          </p:nvGrpSpPr>
          <p:grpSpPr bwMode="auto">
            <a:xfrm>
              <a:off x="113" y="0"/>
              <a:ext cx="5628" cy="883"/>
              <a:chOff x="113" y="0"/>
              <a:chExt cx="5628" cy="883"/>
            </a:xfrm>
          </p:grpSpPr>
          <p:sp>
            <p:nvSpPr>
              <p:cNvPr id="120836" name="Rectangle 4"/>
              <p:cNvSpPr>
                <a:spLocks noChangeArrowheads="1"/>
              </p:cNvSpPr>
              <p:nvPr/>
            </p:nvSpPr>
            <p:spPr bwMode="auto">
              <a:xfrm>
                <a:off x="113" y="27"/>
                <a:ext cx="5628" cy="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kumimoji="1" lang="en-US" altLang="zh-CN" sz="3200" b="1">
                    <a:solidFill>
                      <a:schemeClr val="tx2"/>
                    </a:solidFill>
                    <a:latin typeface="Times New Roman" pitchFamily="18" charset="0"/>
                  </a:rPr>
                  <a:t>(03-04)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一</a:t>
                </a:r>
                <a:r>
                  <a:rPr kumimoji="1" lang="en-US" altLang="zh-CN" sz="3200" b="1">
                    <a:solidFill>
                      <a:schemeClr val="tx2"/>
                    </a:solidFill>
                    <a:latin typeface="Times New Roman" pitchFamily="18" charset="0"/>
                  </a:rPr>
                  <a:t>8. 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已知</a:t>
                </a:r>
                <a:r>
                  <a:rPr kumimoji="1" lang="en-US" altLang="zh-CN" sz="3200" b="1" i="1">
                    <a:solidFill>
                      <a:schemeClr val="tx2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="1">
                    <a:solidFill>
                      <a:schemeClr val="tx2"/>
                    </a:solidFill>
                    <a:latin typeface="Times New Roman" pitchFamily="18" charset="0"/>
                  </a:rPr>
                  <a:t> =</a:t>
                </a:r>
                <a:r>
                  <a:rPr kumimoji="1" lang="en-US" altLang="zh-CN" sz="3200">
                    <a:solidFill>
                      <a:schemeClr val="tx2"/>
                    </a:solidFill>
                    <a:latin typeface="Times New Roman" pitchFamily="18" charset="0"/>
                  </a:rPr>
                  <a:t>             </a:t>
                </a:r>
                <a:r>
                  <a:rPr kumimoji="1" lang="en-US" altLang="zh-CN" sz="3200" b="1">
                    <a:solidFill>
                      <a:schemeClr val="tx2"/>
                    </a:solidFill>
                    <a:latin typeface="Times New Roman" pitchFamily="18" charset="0"/>
                  </a:rPr>
                  <a:t>,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若对任意的</a:t>
                </a:r>
                <a:r>
                  <a:rPr kumimoji="1" lang="en-US" altLang="zh-CN" sz="3200" b="1">
                    <a:solidFill>
                      <a:schemeClr val="tx2"/>
                    </a:solidFill>
                    <a:latin typeface="Times New Roman" pitchFamily="18" charset="0"/>
                  </a:rPr>
                  <a:t>2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维列向量</a:t>
                </a:r>
              </a:p>
              <a:p>
                <a:pPr algn="l">
                  <a:lnSpc>
                    <a:spcPct val="130000"/>
                  </a:lnSpc>
                </a:pPr>
                <a:r>
                  <a:rPr kumimoji="1" lang="zh-CN" altLang="en-US" sz="3200" b="1" i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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有</a:t>
                </a:r>
                <a:r>
                  <a:rPr kumimoji="1" lang="zh-CN" altLang="en-US" sz="3200" b="1" i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</a:t>
                </a:r>
                <a:r>
                  <a:rPr kumimoji="1" lang="en-US" altLang="zh-CN" sz="3200" b="1" i="1" baseline="30000">
                    <a:solidFill>
                      <a:schemeClr val="tx2"/>
                    </a:solidFill>
                    <a:latin typeface="Times New Roman" pitchFamily="18" charset="0"/>
                  </a:rPr>
                  <a:t>T</a:t>
                </a:r>
                <a:r>
                  <a:rPr kumimoji="1" lang="en-US" altLang="zh-CN" sz="3200" b="1" i="1">
                    <a:solidFill>
                      <a:schemeClr val="tx2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200" b="1" i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</a:t>
                </a:r>
                <a:r>
                  <a:rPr kumimoji="1" lang="en-US" altLang="zh-CN" sz="3200" b="1">
                    <a:solidFill>
                      <a:schemeClr val="tx2"/>
                    </a:solidFill>
                    <a:latin typeface="Times New Roman" pitchFamily="18" charset="0"/>
                  </a:rPr>
                  <a:t> = 0, 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则</a:t>
                </a:r>
                <a:r>
                  <a:rPr kumimoji="1" lang="en-US" altLang="zh-CN" sz="3200" b="1" i="1">
                    <a:solidFill>
                      <a:schemeClr val="tx2"/>
                    </a:solidFill>
                    <a:latin typeface="Times New Roman" pitchFamily="18" charset="0"/>
                  </a:rPr>
                  <a:t>abcd</a:t>
                </a:r>
                <a:r>
                  <a:rPr kumimoji="1" lang="zh-CN" altLang="en-US" sz="3200" b="1">
                    <a:solidFill>
                      <a:schemeClr val="tx2"/>
                    </a:solidFill>
                    <a:latin typeface="Times New Roman" pitchFamily="18" charset="0"/>
                  </a:rPr>
                  <a:t>满足条件</a:t>
                </a:r>
                <a:endParaRPr kumimoji="1" lang="zh-CN" altLang="en-US" sz="3200" u="sng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20837" name="Object 5"/>
              <p:cNvGraphicFramePr>
                <a:graphicFrameLocks noChangeAspect="1"/>
              </p:cNvGraphicFramePr>
              <p:nvPr/>
            </p:nvGraphicFramePr>
            <p:xfrm>
              <a:off x="2426" y="0"/>
              <a:ext cx="726" cy="572"/>
            </p:xfrm>
            <a:graphic>
              <a:graphicData uri="http://schemas.openxmlformats.org/presentationml/2006/ole">
                <p:oleObj spid="_x0000_s23578" name="Equation" r:id="rId3" imgW="495085" imgH="393529" progId="Equation.DSMT4">
                  <p:embed/>
                </p:oleObj>
              </a:graphicData>
            </a:graphic>
          </p:graphicFrame>
        </p:grp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>
              <a:off x="3515" y="754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580063" y="1611313"/>
            <a:ext cx="303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= 0,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.</a:t>
            </a:r>
            <a:r>
              <a:rPr kumimoji="1" lang="en-US" altLang="zh-CN">
                <a:solidFill>
                  <a:schemeClr val="tx2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03240"/>
              </p:ext>
            </p:extLst>
          </p:nvPr>
        </p:nvGraphicFramePr>
        <p:xfrm>
          <a:off x="250825" y="2474913"/>
          <a:ext cx="2700338" cy="636587"/>
        </p:xfrm>
        <a:graphic>
          <a:graphicData uri="http://schemas.openxmlformats.org/presentationml/2006/ole">
            <p:oleObj spid="_x0000_s23579" name="Equation" r:id="rId4" imgW="1016000" imgH="241300" progId="Equation.DSMT4">
              <p:embed/>
            </p:oleObj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21657230"/>
              </p:ext>
            </p:extLst>
          </p:nvPr>
        </p:nvGraphicFramePr>
        <p:xfrm>
          <a:off x="750888" y="3084513"/>
          <a:ext cx="7172325" cy="795337"/>
        </p:xfrm>
        <a:graphic>
          <a:graphicData uri="http://schemas.openxmlformats.org/presentationml/2006/ole">
            <p:oleObj spid="_x0000_s23580" name="Equation" r:id="rId5" imgW="3187700" imgH="292100" progId="Equation.DSMT4">
              <p:embed/>
            </p:oleObj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44495320"/>
              </p:ext>
            </p:extLst>
          </p:nvPr>
        </p:nvGraphicFramePr>
        <p:xfrm>
          <a:off x="3025775" y="2474913"/>
          <a:ext cx="2768600" cy="636587"/>
        </p:xfrm>
        <a:graphic>
          <a:graphicData uri="http://schemas.openxmlformats.org/presentationml/2006/ole">
            <p:oleObj spid="_x0000_s23581" name="Equation" r:id="rId6" imgW="1040948" imgH="241195" progId="Equation.DSMT4">
              <p:embed/>
            </p:oleObj>
          </a:graphicData>
        </a:graphic>
      </p:graphicFrame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0" y="413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0845" name="Group 13"/>
          <p:cNvGrpSpPr>
            <a:grpSpLocks/>
          </p:cNvGrpSpPr>
          <p:nvPr/>
        </p:nvGrpSpPr>
        <p:grpSpPr bwMode="auto">
          <a:xfrm>
            <a:off x="179388" y="3914775"/>
            <a:ext cx="7993062" cy="1155700"/>
            <a:chOff x="113" y="1842"/>
            <a:chExt cx="5035" cy="728"/>
          </a:xfrm>
        </p:grpSpPr>
        <p:graphicFrame>
          <p:nvGraphicFramePr>
            <p:cNvPr id="120846" name="Object 14"/>
            <p:cNvGraphicFramePr>
              <a:graphicFrameLocks noChangeAspect="1"/>
            </p:cNvGraphicFramePr>
            <p:nvPr/>
          </p:nvGraphicFramePr>
          <p:xfrm>
            <a:off x="249" y="2205"/>
            <a:ext cx="1897" cy="329"/>
          </p:xfrm>
          <a:graphic>
            <a:graphicData uri="http://schemas.openxmlformats.org/presentationml/2006/ole">
              <p:oleObj spid="_x0000_s23582" name="Equation" r:id="rId7" imgW="1155700" imgH="203200" progId="Equation.DSMT4">
                <p:embed/>
              </p:oleObj>
            </a:graphicData>
          </a:graphic>
        </p:graphicFrame>
        <p:sp>
          <p:nvSpPr>
            <p:cNvPr id="120847" name="Rectangle 15"/>
            <p:cNvSpPr>
              <a:spLocks noChangeArrowheads="1"/>
            </p:cNvSpPr>
            <p:nvPr/>
          </p:nvSpPr>
          <p:spPr bwMode="auto">
            <a:xfrm>
              <a:off x="113" y="1842"/>
              <a:ext cx="4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buFontTx/>
                <a:buChar char="•"/>
              </a:pP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已知                  是</a:t>
              </a:r>
              <a:r>
                <a:rPr kumimoji="1" lang="zh-CN" altLang="en-US" sz="3200" b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正定</a:t>
              </a: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矩阵</a:t>
              </a:r>
              <a:r>
                <a:rPr kumimoji="1" lang="en-US" altLang="zh-CN" sz="32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且</a:t>
              </a:r>
              <a:r>
                <a:rPr kumimoji="1" lang="en-US" altLang="zh-CN" sz="3200" b="1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满足条件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120848" name="Rectangle 16"/>
            <p:cNvSpPr>
              <a:spLocks noChangeArrowheads="1"/>
            </p:cNvSpPr>
            <p:nvPr/>
          </p:nvSpPr>
          <p:spPr bwMode="auto">
            <a:xfrm>
              <a:off x="2064" y="2205"/>
              <a:ext cx="21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en-US" altLang="zh-CN" sz="3200" b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则实数</a:t>
              </a:r>
              <a:r>
                <a:rPr kumimoji="1" lang="en-US" altLang="zh-CN" sz="3200" b="1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3200" b="1">
                  <a:latin typeface="Times New Roman" pitchFamily="18" charset="0"/>
                  <a:cs typeface="Times New Roman" pitchFamily="18" charset="0"/>
                </a:rPr>
                <a:t>满足条件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graphicFrame>
          <p:nvGraphicFramePr>
            <p:cNvPr id="120849" name="Object 17"/>
            <p:cNvGraphicFramePr>
              <a:graphicFrameLocks noChangeAspect="1"/>
            </p:cNvGraphicFramePr>
            <p:nvPr/>
          </p:nvGraphicFramePr>
          <p:xfrm>
            <a:off x="839" y="1888"/>
            <a:ext cx="1084" cy="342"/>
          </p:xfrm>
          <a:graphic>
            <a:graphicData uri="http://schemas.openxmlformats.org/presentationml/2006/ole">
              <p:oleObj spid="_x0000_s23583" name="Equation" r:id="rId8" imgW="660113" imgH="203112" progId="Equation.DSMT4">
                <p:embed/>
              </p:oleObj>
            </a:graphicData>
          </a:graphic>
        </p:graphicFrame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4105" y="2523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6732588" y="441960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1.</a:t>
            </a:r>
            <a:endParaRPr kumimoji="1"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0852" name="AutoShape 20"/>
          <p:cNvSpPr>
            <a:spLocks noChangeArrowheads="1"/>
          </p:cNvSpPr>
          <p:nvPr/>
        </p:nvSpPr>
        <p:spPr bwMode="auto">
          <a:xfrm>
            <a:off x="179388" y="5067300"/>
            <a:ext cx="1800225" cy="574675"/>
          </a:xfrm>
          <a:prstGeom prst="wedgeRoundRectCallout">
            <a:avLst>
              <a:gd name="adj1" fmla="val 37477"/>
              <a:gd name="adj2" fmla="val -867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>
                <a:latin typeface="Times New Roman" pitchFamily="18" charset="0"/>
              </a:rPr>
              <a:t>= 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4,1</a:t>
            </a:r>
            <a:endParaRPr 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0853" name="AutoShape 21"/>
          <p:cNvSpPr>
            <a:spLocks noChangeArrowheads="1"/>
          </p:cNvSpPr>
          <p:nvPr/>
        </p:nvSpPr>
        <p:spPr bwMode="auto">
          <a:xfrm>
            <a:off x="1979613" y="5067300"/>
            <a:ext cx="1008062" cy="574675"/>
          </a:xfrm>
          <a:prstGeom prst="wedgeRoundRectCallout">
            <a:avLst>
              <a:gd name="adj1" fmla="val -82145"/>
              <a:gd name="adj2" fmla="val -1692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>
                <a:latin typeface="Times New Roman" pitchFamily="18" charset="0"/>
              </a:rPr>
              <a:t>=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1</a:t>
            </a:r>
            <a:endParaRPr 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0854" name="AutoShape 22"/>
          <p:cNvSpPr>
            <a:spLocks noChangeArrowheads="1"/>
          </p:cNvSpPr>
          <p:nvPr/>
        </p:nvSpPr>
        <p:spPr bwMode="auto">
          <a:xfrm>
            <a:off x="3276600" y="5140325"/>
            <a:ext cx="1727200" cy="574675"/>
          </a:xfrm>
          <a:prstGeom prst="wedgeRoundRectCallout">
            <a:avLst>
              <a:gd name="adj1" fmla="val -85662"/>
              <a:gd name="adj2" fmla="val -1872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CN" sz="3200" b="1" i="1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altLang="zh-CN" sz="32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&gt;0</a:t>
            </a:r>
            <a:endParaRPr 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0855" name="AutoShape 23"/>
          <p:cNvSpPr>
            <a:spLocks noChangeArrowheads="1"/>
          </p:cNvSpPr>
          <p:nvPr/>
        </p:nvSpPr>
        <p:spPr bwMode="auto">
          <a:xfrm>
            <a:off x="5148263" y="5140325"/>
            <a:ext cx="1727200" cy="574675"/>
          </a:xfrm>
          <a:prstGeom prst="wedgeRoundRectCallout">
            <a:avLst>
              <a:gd name="adj1" fmla="val -69759"/>
              <a:gd name="adj2" fmla="val -52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kumimoji="1" lang="en-US" altLang="zh-CN" sz="3200" b="1" i="1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altLang="zh-CN" sz="3200" b="1">
                <a:latin typeface="Times New Roman" pitchFamily="18" charset="0"/>
                <a:sym typeface="Symbol" pitchFamily="18" charset="2"/>
              </a:rPr>
              <a:t>1&gt;0</a:t>
            </a:r>
            <a:endParaRPr lang="en-US" sz="32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60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  <p:bldP spid="120851" grpId="0"/>
      <p:bldP spid="120852" grpId="0" animBg="1"/>
      <p:bldP spid="120853" grpId="0" animBg="1"/>
      <p:bldP spid="120854" grpId="0" animBg="1"/>
      <p:bldP spid="1208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5251449" y="2844800"/>
            <a:ext cx="303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= 0,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1</a:t>
            </a:r>
            <a:r>
              <a:rPr kumimoji="1" lang="en-US" altLang="zh-CN" b="1">
                <a:solidFill>
                  <a:schemeClr val="tx2"/>
                </a:solidFill>
                <a:sym typeface="Symbol" pitchFamily="18" charset="2"/>
              </a:rPr>
              <a:t>.</a:t>
            </a:r>
            <a:r>
              <a:rPr kumimoji="1" lang="en-US" altLang="zh-CN">
                <a:solidFill>
                  <a:schemeClr val="tx2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120857" name="Group 25"/>
          <p:cNvGrpSpPr>
            <a:grpSpLocks/>
          </p:cNvGrpSpPr>
          <p:nvPr/>
        </p:nvGrpSpPr>
        <p:grpSpPr bwMode="auto">
          <a:xfrm>
            <a:off x="66674" y="1981200"/>
            <a:ext cx="8208963" cy="1450975"/>
            <a:chOff x="113" y="3060"/>
            <a:chExt cx="5171" cy="914"/>
          </a:xfrm>
        </p:grpSpPr>
        <p:graphicFrame>
          <p:nvGraphicFramePr>
            <p:cNvPr id="120858" name="Object 26"/>
            <p:cNvGraphicFramePr>
              <a:graphicFrameLocks noChangeAspect="1"/>
            </p:cNvGraphicFramePr>
            <p:nvPr/>
          </p:nvGraphicFramePr>
          <p:xfrm>
            <a:off x="472" y="3060"/>
            <a:ext cx="1308" cy="801"/>
          </p:xfrm>
          <a:graphic>
            <a:graphicData uri="http://schemas.openxmlformats.org/presentationml/2006/ole">
              <p:oleObj spid="_x0000_s24586" name="Equation" r:id="rId3" imgW="761669" imgH="469696" progId="Equation.DSMT4">
                <p:embed/>
              </p:oleObj>
            </a:graphicData>
          </a:graphic>
        </p:graphicFrame>
        <p:sp>
          <p:nvSpPr>
            <p:cNvPr id="120859" name="Rectangle 27"/>
            <p:cNvSpPr>
              <a:spLocks noChangeArrowheads="1"/>
            </p:cNvSpPr>
            <p:nvPr/>
          </p:nvSpPr>
          <p:spPr bwMode="auto">
            <a:xfrm>
              <a:off x="113" y="3249"/>
              <a:ext cx="49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buFontTx/>
                <a:buChar char="•"/>
              </a:pPr>
              <a:r>
                <a:rPr kumimoji="1" lang="zh-CN" altLang="en-US" sz="3200" b="1" dirty="0">
                  <a:latin typeface="Times New Roman" pitchFamily="18" charset="0"/>
                  <a:cs typeface="Times New Roman" pitchFamily="18" charset="0"/>
                </a:rPr>
                <a:t>若                    是</a:t>
              </a:r>
              <a:r>
                <a:rPr kumimoji="1" lang="zh-CN" altLang="en-US" sz="32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正交</a:t>
              </a:r>
              <a:r>
                <a:rPr kumimoji="1" lang="zh-CN" altLang="en-US" sz="3200" b="1" dirty="0">
                  <a:latin typeface="Times New Roman" pitchFamily="18" charset="0"/>
                  <a:cs typeface="Times New Roman" pitchFamily="18" charset="0"/>
                </a:rPr>
                <a:t>矩阵</a:t>
              </a:r>
              <a:r>
                <a:rPr kumimoji="1" lang="en-US" altLang="zh-CN" sz="32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kumimoji="1" lang="zh-CN" altLang="en-US" sz="3200" b="1" dirty="0">
                  <a:latin typeface="Times New Roman" pitchFamily="18" charset="0"/>
                  <a:cs typeface="Times New Roman" pitchFamily="18" charset="0"/>
                </a:rPr>
                <a:t>则</a:t>
              </a:r>
              <a:r>
                <a:rPr kumimoji="1" lang="en-US" altLang="zh-CN" sz="3200" b="1" i="1" dirty="0" err="1">
                  <a:latin typeface="Times New Roman" pitchFamily="18" charset="0"/>
                  <a:cs typeface="Times New Roman" pitchFamily="18" charset="0"/>
                </a:rPr>
                <a:t>a,b,c</a:t>
              </a:r>
              <a:r>
                <a:rPr kumimoji="1" lang="zh-CN" altLang="en-US" sz="3200" b="1" dirty="0">
                  <a:latin typeface="Times New Roman" pitchFamily="18" charset="0"/>
                  <a:cs typeface="Times New Roman" pitchFamily="18" charset="0"/>
                </a:rPr>
                <a:t>满足条件</a:t>
              </a:r>
            </a:p>
          </p:txBody>
        </p:sp>
        <p:sp>
          <p:nvSpPr>
            <p:cNvPr id="120860" name="Line 28"/>
            <p:cNvSpPr>
              <a:spLocks noChangeShapeType="1"/>
            </p:cNvSpPr>
            <p:nvPr/>
          </p:nvSpPr>
          <p:spPr bwMode="auto">
            <a:xfrm>
              <a:off x="3379" y="397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08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8019281"/>
              </p:ext>
            </p:extLst>
          </p:nvPr>
        </p:nvGraphicFramePr>
        <p:xfrm>
          <a:off x="2947987" y="2773362"/>
          <a:ext cx="1655762" cy="1574800"/>
        </p:xfrm>
        <a:graphic>
          <a:graphicData uri="http://schemas.openxmlformats.org/presentationml/2006/ole">
            <p:oleObj spid="_x0000_s24587" name="Equation" r:id="rId4" imgW="774364" imgH="736280" progId="Equation.DSMT4">
              <p:embed/>
            </p:oleObj>
          </a:graphicData>
        </a:graphic>
      </p:graphicFrame>
      <p:sp>
        <p:nvSpPr>
          <p:cNvPr id="3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三、练习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969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76543" y="1147746"/>
            <a:ext cx="1422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24000" y="1071546"/>
            <a:ext cx="7290778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设实二次型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满足对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非零向量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 0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称之为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正定二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次型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正定矩阵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任何非零向量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&lt; 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 </a:t>
            </a:r>
          </a:p>
          <a:p>
            <a:pPr algn="l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称之为</a:t>
            </a:r>
            <a:r>
              <a:rPr lang="zh-CN" altLang="en-US" sz="32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负定二次型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2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负定矩阵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04800" y="4000504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1. 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219200" y="4000504"/>
            <a:ext cx="55867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负定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实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对称矩阵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219200" y="4533904"/>
            <a:ext cx="22098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任何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0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" y="4610104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2.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484563" y="4610104"/>
            <a:ext cx="2438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0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 0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816600" y="4610104"/>
            <a:ext cx="287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并不是</a:t>
            </a:r>
            <a:r>
              <a:rPr lang="zh-CN" altLang="en-US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 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0</a:t>
            </a:r>
            <a:endParaRPr 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04800" y="5219704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3. 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295400" y="5219704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11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22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…+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nn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kumimoji="1" lang="en-US" altLang="zh-CN" b="1" i="1" dirty="0" err="1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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</a:t>
            </a:r>
            <a:endParaRPr lang="zh-CN" altLang="en-US" sz="3200" b="1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295400" y="5753104"/>
            <a:ext cx="367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ii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&gt;0, 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=1,2,…,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9134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32" grpId="0"/>
      <p:bldP spid="30733" grpId="0"/>
      <p:bldP spid="30734" grpId="0"/>
      <p:bldP spid="30735" grpId="0"/>
      <p:bldP spid="30736" grpId="0"/>
      <p:bldP spid="30738" grpId="0"/>
      <p:bldP spid="30739" grpId="0"/>
      <p:bldP spid="30740" grpId="0"/>
      <p:bldP spid="307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76543" y="1219184"/>
            <a:ext cx="12236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524000" y="1142984"/>
            <a:ext cx="7770076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设实二次型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满足对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 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非零向量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≥ 0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称之为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半正定二 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次型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半正定矩阵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200" b="1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zh-CN" alt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任何非零向量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 </a:t>
            </a:r>
            <a:r>
              <a:rPr lang="en-US" altLang="zh-CN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 </a:t>
            </a:r>
          </a:p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称之为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半负定二次型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2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半负定矩阵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04800" y="4071942"/>
            <a:ext cx="699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071538" y="4071942"/>
            <a:ext cx="8072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11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22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…+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nn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kumimoji="1" lang="en-US" altLang="zh-CN" b="1" i="1" dirty="0" err="1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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半正定</a:t>
            </a:r>
            <a:endParaRPr lang="zh-CN" altLang="en-US" sz="3200" b="1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295400" y="4605342"/>
            <a:ext cx="39100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ii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≥ 0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=1,2,…,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483100" y="2336784"/>
          <a:ext cx="914400" cy="184150"/>
        </p:xfrm>
        <a:graphic>
          <a:graphicData uri="http://schemas.openxmlformats.org/presentationml/2006/ole">
            <p:oleObj spid="_x0000_s26626" name="Equation" r:id="rId3" imgW="914400" imgH="184680" progId="Equation.DSMT4">
              <p:embed/>
            </p:oleObj>
          </a:graphicData>
        </a:graphic>
      </p:graphicFrame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071538" y="5168904"/>
            <a:ext cx="8072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11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22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+ …+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nn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kumimoji="1" lang="en-US" altLang="zh-CN" b="1" i="1" dirty="0" err="1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</a:t>
            </a:r>
            <a:r>
              <a:rPr lang="en-US" altLang="zh-CN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半负定</a:t>
            </a:r>
            <a:endParaRPr lang="zh-CN" altLang="en-US" sz="3200" b="1" baseline="30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295400" y="5702304"/>
            <a:ext cx="39100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ii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≤ 0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=1,2,…,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6873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39" grpId="0"/>
      <p:bldP spid="30740" grpId="0"/>
      <p:bldP spid="30741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451884" y="3886200"/>
            <a:ext cx="7340600" cy="598488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命题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同阶正定矩阵的和仍为正定矩阵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451884" y="1219200"/>
            <a:ext cx="8535350" cy="584775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命题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可逆线性变换不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改变实二次型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的正定性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56647" y="1828800"/>
            <a:ext cx="4089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0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&gt;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261884" y="1828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Py, P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可逆</a:t>
            </a: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304246" y="2438400"/>
            <a:ext cx="88397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y=P</a:t>
            </a:r>
            <a:r>
              <a:rPr lang="en-US" altLang="zh-CN" sz="3200" b="1" i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 0</a:t>
            </a:r>
            <a:r>
              <a:rPr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= </a:t>
            </a:r>
            <a:r>
              <a:rPr lang="en-US" altLang="zh-CN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b="1" baseline="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By</a:t>
            </a:r>
            <a:r>
              <a:rPr lang="en-US" altLang="zh-CN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baseline="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</a:t>
            </a:r>
            <a:r>
              <a:rPr lang="en-US" altLang="zh-CN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baseline="30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&gt;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51884" y="3124200"/>
            <a:ext cx="6567824" cy="584775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命题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相合实矩阵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的正定性也相同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223284" y="4495800"/>
            <a:ext cx="677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A,B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正定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则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0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Ax&gt;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Bx&gt;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 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299484" y="5105400"/>
            <a:ext cx="387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+B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56647" y="5638800"/>
            <a:ext cx="574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0,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A+B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Ax+x</a:t>
            </a:r>
            <a:r>
              <a:rPr lang="en-US" altLang="zh-CN" sz="3200" b="1" baseline="30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Bx&gt;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6319284" y="56388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 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正定</a:t>
            </a:r>
            <a:endParaRPr lang="en-US" sz="3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338084" y="5105400"/>
            <a:ext cx="334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</a:t>
            </a:r>
            <a:r>
              <a:rPr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A+B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为实对称的</a:t>
            </a:r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9270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nimBg="1"/>
      <p:bldP spid="77835" grpId="0" animBg="1"/>
      <p:bldP spid="77836" grpId="0"/>
      <p:bldP spid="77837" grpId="0"/>
      <p:bldP spid="77838" grpId="0"/>
      <p:bldP spid="77839" grpId="0" animBg="1"/>
      <p:bldP spid="77840" grpId="0"/>
      <p:bldP spid="77841" grpId="0"/>
      <p:bldP spid="77842" grpId="0"/>
      <p:bldP spid="77843" grpId="0"/>
      <p:bldP spid="778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" y="1676400"/>
            <a:ext cx="8305800" cy="3330575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阶实对称阵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则下列命题等价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   </a:t>
            </a:r>
          </a:p>
          <a:p>
            <a:pPr algn="l">
              <a:lnSpc>
                <a:spcPct val="11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(1)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是正定矩阵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</a:p>
          <a:p>
            <a:pPr algn="l">
              <a:lnSpc>
                <a:spcPct val="11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(2)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的正惯性指数为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</a:p>
          <a:p>
            <a:pPr algn="l">
              <a:lnSpc>
                <a:spcPct val="11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(3)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的特征值均大于零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</a:p>
          <a:p>
            <a:pPr algn="l">
              <a:lnSpc>
                <a:spcPct val="11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(4)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</a:p>
          <a:p>
            <a:pPr algn="l">
              <a:lnSpc>
                <a:spcPct val="11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(5)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存在可逆阵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使得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867400" y="2263775"/>
            <a:ext cx="127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负定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867400" y="2797175"/>
            <a:ext cx="131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 = n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867400" y="3330575"/>
            <a:ext cx="139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 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341938" y="3863975"/>
            <a:ext cx="244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相合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705600" y="4397375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 baseline="30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749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7" grpId="0"/>
      <p:bldP spid="29708" grpId="0"/>
      <p:bldP spid="29709" grpId="0"/>
      <p:bldP spid="29710" grpId="0"/>
      <p:bldP spid="297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84200" y="1371600"/>
            <a:ext cx="827341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9.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设实对称矩阵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O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证明 </a:t>
            </a:r>
          </a:p>
          <a:p>
            <a:pPr algn="l"/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是正定的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84200" y="2370138"/>
            <a:ext cx="85298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证明 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设</a:t>
            </a:r>
            <a:r>
              <a:rPr kumimoji="1"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为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的特征值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则</a:t>
            </a:r>
            <a:r>
              <a:rPr kumimoji="1"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+2=0,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1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或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2, 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651000" y="2903538"/>
            <a:ext cx="6370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因此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的所有可能特征值均大于零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kumimoji="1" lang="en-US" altLang="zh-CN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651000" y="3455988"/>
            <a:ext cx="310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所以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是正定的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2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4626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4" grpId="0"/>
      <p:bldP spid="29705" grpId="0"/>
      <p:bldP spid="297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57200" y="685800"/>
            <a:ext cx="848995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是正定的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阶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实对称矩阵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证明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的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行列式大于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57200" y="1782763"/>
            <a:ext cx="683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证明</a:t>
            </a:r>
            <a:r>
              <a:rPr kumimoji="1" lang="en-US" altLang="zh-CN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因为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是正定的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阶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实对称矩阵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071538" y="5929330"/>
            <a:ext cx="5773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所以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 = 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)…(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 &gt; 1. 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498600" y="2316163"/>
            <a:ext cx="568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所以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的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个</a:t>
            </a:r>
            <a:r>
              <a:rPr kumimoji="1"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…,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均大于零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066800" y="4953000"/>
            <a:ext cx="425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则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Q </a:t>
            </a:r>
            <a:r>
              <a:rPr kumimoji="1"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1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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</a:p>
        </p:txBody>
      </p:sp>
      <p:grpSp>
        <p:nvGrpSpPr>
          <p:cNvPr id="35885" name="Group 45"/>
          <p:cNvGrpSpPr>
            <a:grpSpLocks/>
          </p:cNvGrpSpPr>
          <p:nvPr/>
        </p:nvGrpSpPr>
        <p:grpSpPr bwMode="auto">
          <a:xfrm>
            <a:off x="1447800" y="2895600"/>
            <a:ext cx="6629400" cy="1447800"/>
            <a:chOff x="912" y="1824"/>
            <a:chExt cx="4176" cy="912"/>
          </a:xfrm>
        </p:grpSpPr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912" y="2126"/>
              <a:ext cx="2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设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Q</a:t>
              </a:r>
              <a:r>
                <a:rPr kumimoji="1"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AQ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Q</a:t>
              </a:r>
              <a:r>
                <a:rPr kumimoji="1"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1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AQ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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484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, </a:t>
              </a:r>
            </a:p>
          </p:txBody>
        </p:sp>
        <p:grpSp>
          <p:nvGrpSpPr>
            <p:cNvPr id="35884" name="Group 44"/>
            <p:cNvGrpSpPr>
              <a:grpSpLocks/>
            </p:cNvGrpSpPr>
            <p:nvPr/>
          </p:nvGrpSpPr>
          <p:grpSpPr bwMode="auto">
            <a:xfrm>
              <a:off x="3692" y="1824"/>
              <a:ext cx="1133" cy="912"/>
              <a:chOff x="3692" y="1824"/>
              <a:chExt cx="1133" cy="912"/>
            </a:xfrm>
          </p:grpSpPr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3692" y="1838"/>
                <a:ext cx="38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</a:t>
                </a:r>
                <a:r>
                  <a:rPr lang="en-US" altLang="zh-CN" sz="32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r>
                  <a:rPr lang="en-US" altLang="zh-CN" sz="3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4433" y="2342"/>
                <a:ext cx="3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</a:t>
                </a:r>
                <a:r>
                  <a:rPr lang="en-US" altLang="zh-CN" sz="3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r>
                  <a:rPr lang="en-US" altLang="zh-CN" sz="3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  <p:graphicFrame>
            <p:nvGraphicFramePr>
              <p:cNvPr id="35862" name="Object 22"/>
              <p:cNvGraphicFramePr>
                <a:graphicFrameLocks noChangeAspect="1"/>
              </p:cNvGraphicFramePr>
              <p:nvPr/>
            </p:nvGraphicFramePr>
            <p:xfrm>
              <a:off x="4128" y="2131"/>
              <a:ext cx="313" cy="335"/>
            </p:xfrm>
            <a:graphic>
              <a:graphicData uri="http://schemas.openxmlformats.org/presentationml/2006/ole">
                <p:oleObj spid="_x0000_s20490" name="公式" r:id="rId3" imgW="177646" imgH="190335" progId="Equation.3">
                  <p:embed/>
                </p:oleObj>
              </a:graphicData>
            </a:graphic>
          </p:graphicFrame>
          <p:sp>
            <p:nvSpPr>
              <p:cNvPr id="35882" name="AutoShape 42"/>
              <p:cNvSpPr>
                <a:spLocks/>
              </p:cNvSpPr>
              <p:nvPr/>
            </p:nvSpPr>
            <p:spPr bwMode="auto">
              <a:xfrm>
                <a:off x="3696" y="1872"/>
                <a:ext cx="48" cy="864"/>
              </a:xfrm>
              <a:prstGeom prst="leftBracket">
                <a:avLst>
                  <a:gd name="adj" fmla="val 1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AutoShape 43"/>
              <p:cNvSpPr>
                <a:spLocks/>
              </p:cNvSpPr>
              <p:nvPr/>
            </p:nvSpPr>
            <p:spPr bwMode="auto">
              <a:xfrm flipH="1">
                <a:off x="4752" y="1824"/>
                <a:ext cx="48" cy="864"/>
              </a:xfrm>
              <a:prstGeom prst="leftBracket">
                <a:avLst>
                  <a:gd name="adj" fmla="val 1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888" name="Group 48"/>
          <p:cNvGrpSpPr>
            <a:grpSpLocks/>
          </p:cNvGrpSpPr>
          <p:nvPr/>
        </p:nvGrpSpPr>
        <p:grpSpPr bwMode="auto">
          <a:xfrm>
            <a:off x="5275263" y="4495800"/>
            <a:ext cx="2878137" cy="1379538"/>
            <a:chOff x="3323" y="2832"/>
            <a:chExt cx="1813" cy="869"/>
          </a:xfrm>
        </p:grpSpPr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3323" y="2832"/>
              <a:ext cx="6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+1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4268" y="3336"/>
              <a:ext cx="6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+1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35875" name="Object 35"/>
            <p:cNvGraphicFramePr>
              <a:graphicFrameLocks noChangeAspect="1"/>
            </p:cNvGraphicFramePr>
            <p:nvPr/>
          </p:nvGraphicFramePr>
          <p:xfrm>
            <a:off x="3932" y="3125"/>
            <a:ext cx="313" cy="335"/>
          </p:xfrm>
          <a:graphic>
            <a:graphicData uri="http://schemas.openxmlformats.org/presentationml/2006/ole">
              <p:oleObj spid="_x0000_s20491" name="公式" r:id="rId4" imgW="177646" imgH="190335" progId="Equation.3">
                <p:embed/>
              </p:oleObj>
            </a:graphicData>
          </a:graphic>
        </p:graphicFrame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4892" y="31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, </a:t>
              </a:r>
            </a:p>
          </p:txBody>
        </p:sp>
        <p:sp>
          <p:nvSpPr>
            <p:cNvPr id="35886" name="AutoShape 46"/>
            <p:cNvSpPr>
              <a:spLocks/>
            </p:cNvSpPr>
            <p:nvPr/>
          </p:nvSpPr>
          <p:spPr bwMode="auto">
            <a:xfrm>
              <a:off x="3360" y="2928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AutoShape 47"/>
            <p:cNvSpPr>
              <a:spLocks/>
            </p:cNvSpPr>
            <p:nvPr/>
          </p:nvSpPr>
          <p:spPr bwMode="auto">
            <a:xfrm flipH="1">
              <a:off x="4848" y="2832"/>
              <a:ext cx="48" cy="864"/>
            </a:xfrm>
            <a:prstGeom prst="leftBracket">
              <a:avLst>
                <a:gd name="adj" fmla="val 1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491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9" grpId="0"/>
      <p:bldP spid="35850" grpId="0"/>
      <p:bldP spid="358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752475"/>
            <a:ext cx="6788077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阶实对称矩阵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正定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矩阵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的各阶</a:t>
            </a:r>
            <a:r>
              <a:rPr lang="zh-CN" altLang="en-US" sz="32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顺序主子式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486400" y="2133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…, </a:t>
            </a:r>
          </a:p>
        </p:txBody>
      </p: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2971800" y="1828800"/>
            <a:ext cx="2673350" cy="1066800"/>
            <a:chOff x="1296" y="2496"/>
            <a:chExt cx="1684" cy="672"/>
          </a:xfrm>
        </p:grpSpPr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296" y="2688"/>
              <a:ext cx="6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872" y="264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900" y="2496"/>
              <a:ext cx="87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12 </a:t>
              </a:r>
            </a:p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22 </a:t>
              </a:r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2736" y="264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736" y="26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, </a:t>
              </a:r>
            </a:p>
          </p:txBody>
        </p:sp>
      </p:grp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295400" y="2133600"/>
            <a:ext cx="1573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419600" y="1371600"/>
            <a:ext cx="2019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均大于零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324600" y="2133600"/>
            <a:ext cx="156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|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 </a:t>
            </a:r>
          </a:p>
        </p:txBody>
      </p:sp>
      <p:grpSp>
        <p:nvGrpSpPr>
          <p:cNvPr id="36910" name="Group 46"/>
          <p:cNvGrpSpPr>
            <a:grpSpLocks/>
          </p:cNvGrpSpPr>
          <p:nvPr/>
        </p:nvGrpSpPr>
        <p:grpSpPr bwMode="auto">
          <a:xfrm>
            <a:off x="2676525" y="5135563"/>
            <a:ext cx="3648075" cy="1074737"/>
            <a:chOff x="761" y="3384"/>
            <a:chExt cx="2298" cy="677"/>
          </a:xfrm>
        </p:grpSpPr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1344" y="3389"/>
              <a:ext cx="44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1754" y="3384"/>
              <a:ext cx="44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1344" y="3485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2160" y="348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761" y="3523"/>
              <a:ext cx="6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2208" y="3552"/>
              <a:ext cx="8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30, </a:t>
              </a:r>
            </a:p>
          </p:txBody>
        </p:sp>
      </p:grp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09600" y="838200"/>
            <a:ext cx="8001000" cy="27432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457200" y="6049963"/>
            <a:ext cx="310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故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不是正定的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685800" y="28956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实对称阵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负定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各阶</a:t>
            </a:r>
            <a:r>
              <a:rPr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顺序主子式</a:t>
            </a:r>
            <a:r>
              <a:rPr lang="zh-CN" altLang="en-US" sz="32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负正相间</a:t>
            </a:r>
            <a:endParaRPr lang="zh-CN" sz="3200" b="1" u="sng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36921" name="Group 57"/>
          <p:cNvGrpSpPr>
            <a:grpSpLocks/>
          </p:cNvGrpSpPr>
          <p:nvPr/>
        </p:nvGrpSpPr>
        <p:grpSpPr bwMode="auto">
          <a:xfrm>
            <a:off x="503238" y="3581400"/>
            <a:ext cx="7154862" cy="1562100"/>
            <a:chOff x="317" y="2256"/>
            <a:chExt cx="4507" cy="984"/>
          </a:xfrm>
        </p:grpSpPr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317" y="2549"/>
              <a:ext cx="10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32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例如</a:t>
              </a:r>
              <a:r>
                <a:rPr kumimoji="1"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kumimoji="1"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1340" y="2261"/>
              <a:ext cx="449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4 </a:t>
              </a:r>
            </a:p>
          </p:txBody>
        </p:sp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1750" y="2256"/>
              <a:ext cx="449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 </a:t>
              </a:r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2205" y="2261"/>
              <a:ext cx="30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4 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2588" y="2587"/>
              <a:ext cx="2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中二阶顺序主子式 </a:t>
              </a:r>
            </a:p>
          </p:txBody>
        </p:sp>
        <p:sp>
          <p:nvSpPr>
            <p:cNvPr id="36917" name="AutoShape 53"/>
            <p:cNvSpPr>
              <a:spLocks/>
            </p:cNvSpPr>
            <p:nvPr/>
          </p:nvSpPr>
          <p:spPr bwMode="auto">
            <a:xfrm>
              <a:off x="1344" y="2352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AutoShape 54"/>
            <p:cNvSpPr>
              <a:spLocks/>
            </p:cNvSpPr>
            <p:nvPr/>
          </p:nvSpPr>
          <p:spPr bwMode="auto">
            <a:xfrm flipH="1">
              <a:off x="2448" y="2352"/>
              <a:ext cx="48" cy="816"/>
            </a:xfrm>
            <a:prstGeom prst="leftBracket">
              <a:avLst>
                <a:gd name="adj" fmla="val 14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716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8" grpId="0"/>
      <p:bldP spid="36880" grpId="0"/>
      <p:bldP spid="36885" grpId="0"/>
      <p:bldP spid="36913" grpId="0"/>
      <p:bldP spid="369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04800" y="2239962"/>
            <a:ext cx="379527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解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对应的矩阵为</a:t>
            </a:r>
            <a:endParaRPr lang="zh-CN" altLang="en-US" sz="3200" b="1" u="sng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81000" y="4114800"/>
            <a:ext cx="174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1&gt;0,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457200" y="4953000"/>
            <a:ext cx="3859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= |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|=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(5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+4)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&gt;0</a:t>
            </a:r>
          </a:p>
        </p:txBody>
      </p:sp>
      <p:grpSp>
        <p:nvGrpSpPr>
          <p:cNvPr id="119822" name="Group 14"/>
          <p:cNvGrpSpPr>
            <a:grpSpLocks/>
          </p:cNvGrpSpPr>
          <p:nvPr/>
        </p:nvGrpSpPr>
        <p:grpSpPr bwMode="auto">
          <a:xfrm>
            <a:off x="2286000" y="3894138"/>
            <a:ext cx="4216400" cy="1066800"/>
            <a:chOff x="761" y="3389"/>
            <a:chExt cx="2656" cy="672"/>
          </a:xfrm>
        </p:grpSpPr>
        <p:sp>
          <p:nvSpPr>
            <p:cNvPr id="119823" name="Rectangle 15"/>
            <p:cNvSpPr>
              <a:spLocks noChangeArrowheads="1"/>
            </p:cNvSpPr>
            <p:nvPr/>
          </p:nvSpPr>
          <p:spPr bwMode="auto">
            <a:xfrm>
              <a:off x="1414" y="3389"/>
              <a:ext cx="30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 </a:t>
              </a:r>
            </a:p>
            <a:p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1824" y="3389"/>
              <a:ext cx="30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</a:p>
            <a:p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>
              <a:off x="1344" y="3485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2160" y="348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9827" name="Rectangle 19"/>
            <p:cNvSpPr>
              <a:spLocks noChangeArrowheads="1"/>
            </p:cNvSpPr>
            <p:nvPr/>
          </p:nvSpPr>
          <p:spPr bwMode="auto">
            <a:xfrm>
              <a:off x="761" y="3523"/>
              <a:ext cx="6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 = </a:t>
              </a:r>
            </a:p>
          </p:txBody>
        </p:sp>
        <p:sp>
          <p:nvSpPr>
            <p:cNvPr id="119828" name="Rectangle 20"/>
            <p:cNvSpPr>
              <a:spLocks noChangeArrowheads="1"/>
            </p:cNvSpPr>
            <p:nvPr/>
          </p:nvSpPr>
          <p:spPr bwMode="auto">
            <a:xfrm>
              <a:off x="2208" y="3552"/>
              <a:ext cx="12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= 1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kumimoji="1" lang="en-US" altLang="zh-CN" sz="32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&gt;0</a:t>
              </a: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</a:p>
          </p:txBody>
        </p:sp>
      </p:grp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457200" y="5707063"/>
            <a:ext cx="4529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故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正定 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4/5 &lt;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&lt; 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19842" name="Rectangle 34"/>
          <p:cNvSpPr>
            <a:spLocks noChangeArrowheads="1"/>
          </p:cNvSpPr>
          <p:nvPr/>
        </p:nvSpPr>
        <p:spPr bwMode="auto">
          <a:xfrm>
            <a:off x="381000" y="639762"/>
            <a:ext cx="6955558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11.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为何值时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二次型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是正定的？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1984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5688017"/>
              </p:ext>
            </p:extLst>
          </p:nvPr>
        </p:nvGraphicFramePr>
        <p:xfrm>
          <a:off x="457200" y="1249362"/>
          <a:ext cx="7537450" cy="647700"/>
        </p:xfrm>
        <a:graphic>
          <a:graphicData uri="http://schemas.openxmlformats.org/presentationml/2006/ole">
            <p:oleObj spid="_x0000_s21514" name="Equation" r:id="rId3" imgW="2959100" imgH="254000" progId="Equation.DSMT4">
              <p:embed/>
            </p:oleObj>
          </a:graphicData>
        </a:graphic>
      </p:graphicFrame>
      <p:sp>
        <p:nvSpPr>
          <p:cNvPr id="119844" name="Rectangle 36"/>
          <p:cNvSpPr>
            <a:spLocks noChangeArrowheads="1"/>
          </p:cNvSpPr>
          <p:nvPr/>
        </p:nvSpPr>
        <p:spPr bwMode="auto">
          <a:xfrm>
            <a:off x="392113" y="3382962"/>
            <a:ext cx="6630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正定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的各阶</a:t>
            </a:r>
            <a:r>
              <a:rPr lang="zh-CN" altLang="en-US" sz="32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顺序主子式 </a:t>
            </a:r>
            <a:r>
              <a:rPr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32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i  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&gt; 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endParaRPr 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198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3540687"/>
              </p:ext>
            </p:extLst>
          </p:nvPr>
        </p:nvGraphicFramePr>
        <p:xfrm>
          <a:off x="4191000" y="1858962"/>
          <a:ext cx="2590800" cy="1565275"/>
        </p:xfrm>
        <a:graphic>
          <a:graphicData uri="http://schemas.openxmlformats.org/presentationml/2006/ole">
            <p:oleObj spid="_x0000_s21515" name="Equation" r:id="rId4" imgW="1155700" imgH="698500" progId="Equation.DSMT4">
              <p:embed/>
            </p:oleObj>
          </a:graphicData>
        </a:graphic>
      </p:graphicFrame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76200" y="123824"/>
            <a:ext cx="2514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863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9" grpId="0"/>
      <p:bldP spid="119821" grpId="0"/>
      <p:bldP spid="119830" grpId="0"/>
      <p:bldP spid="11984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1062562</TotalTime>
  <Words>1247</Words>
  <Application>Microsoft Office PowerPoint</Application>
  <PresentationFormat>全屏显示(4:3)</PresentationFormat>
  <Paragraphs>178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自定义设计方案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749</cp:revision>
  <cp:lastPrinted>1601-01-01T00:00:00Z</cp:lastPrinted>
  <dcterms:created xsi:type="dcterms:W3CDTF">1601-01-01T00:00:00Z</dcterms:created>
  <dcterms:modified xsi:type="dcterms:W3CDTF">2016-06-13T07:57:25Z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