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855" r:id="rId3"/>
    <p:sldId id="8666" r:id="rId5"/>
    <p:sldId id="9964" r:id="rId6"/>
    <p:sldId id="8222" r:id="rId7"/>
    <p:sldId id="7881" r:id="rId8"/>
    <p:sldId id="9472" r:id="rId9"/>
    <p:sldId id="7882" r:id="rId10"/>
    <p:sldId id="7883" r:id="rId11"/>
    <p:sldId id="9676" r:id="rId12"/>
    <p:sldId id="9675" r:id="rId13"/>
    <p:sldId id="7884" r:id="rId14"/>
    <p:sldId id="8667" r:id="rId15"/>
    <p:sldId id="8008" r:id="rId16"/>
    <p:sldId id="9391" r:id="rId17"/>
    <p:sldId id="9390" r:id="rId18"/>
    <p:sldId id="9392" r:id="rId19"/>
    <p:sldId id="9678" r:id="rId20"/>
    <p:sldId id="11899" r:id="rId21"/>
    <p:sldId id="11900" r:id="rId22"/>
    <p:sldId id="8013" r:id="rId23"/>
    <p:sldId id="9394" r:id="rId24"/>
    <p:sldId id="8012" r:id="rId25"/>
    <p:sldId id="9898" r:id="rId26"/>
    <p:sldId id="10560" r:id="rId27"/>
    <p:sldId id="9897" r:id="rId28"/>
    <p:sldId id="10558" r:id="rId29"/>
    <p:sldId id="11887" r:id="rId30"/>
    <p:sldId id="10561" r:id="rId31"/>
    <p:sldId id="9930" r:id="rId32"/>
    <p:sldId id="10563" r:id="rId33"/>
    <p:sldId id="10565" r:id="rId34"/>
    <p:sldId id="10566" r:id="rId35"/>
    <p:sldId id="10567" r:id="rId36"/>
    <p:sldId id="11670" r:id="rId37"/>
    <p:sldId id="10568" r:id="rId38"/>
    <p:sldId id="10569" r:id="rId39"/>
    <p:sldId id="11671" r:id="rId40"/>
    <p:sldId id="10570" r:id="rId41"/>
    <p:sldId id="10571" r:id="rId42"/>
    <p:sldId id="9928" r:id="rId43"/>
    <p:sldId id="10718" r:id="rId44"/>
    <p:sldId id="10719" r:id="rId45"/>
    <p:sldId id="10720" r:id="rId46"/>
    <p:sldId id="10721" r:id="rId47"/>
    <p:sldId id="10722" r:id="rId48"/>
    <p:sldId id="10723" r:id="rId49"/>
    <p:sldId id="10724" r:id="rId50"/>
    <p:sldId id="10725" r:id="rId51"/>
    <p:sldId id="10726" r:id="rId52"/>
    <p:sldId id="10727" r:id="rId53"/>
    <p:sldId id="10728" r:id="rId54"/>
    <p:sldId id="10729" r:id="rId55"/>
    <p:sldId id="10730" r:id="rId56"/>
    <p:sldId id="10731" r:id="rId57"/>
    <p:sldId id="10732" r:id="rId58"/>
  </p:sldIdLst>
  <p:sldSz cx="9144000" cy="5144770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AA906"/>
    <a:srgbClr val="FF0000"/>
    <a:srgbClr val="0000FF"/>
    <a:srgbClr val="EEEEEE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0"/>
    <p:restoredTop sz="67690"/>
  </p:normalViewPr>
  <p:slideViewPr>
    <p:cSldViewPr showGuides="1">
      <p:cViewPr varScale="1">
        <p:scale>
          <a:sx n="77" d="100"/>
          <a:sy n="77" d="100"/>
        </p:scale>
        <p:origin x="318" y="72"/>
      </p:cViewPr>
      <p:guideLst>
        <p:guide orient="horz" pos="1899"/>
        <p:guide pos="2880"/>
      </p:guideLst>
    </p:cSldViewPr>
  </p:slideViewPr>
  <p:outlineViewPr>
    <p:cViewPr>
      <p:scale>
        <a:sx n="33" d="100"/>
        <a:sy n="33" d="100"/>
      </p:scale>
      <p:origin x="96" y="104322"/>
    </p:cViewPr>
  </p:outlin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9353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/>
              <a:t>课后题？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55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茅海建老师所列书单：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课堂讨论书目（每周一本）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孔飞力：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叫魂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——1768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年中国妖术大恐慌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，上海三联书店，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1999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王庆成：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太平天国的文献与历史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海外文献的刊布和文献史事的研究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，社会科学文献出版社，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黄彰健：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戊戌变法史研究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，中研院历史语言研究所专刊之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54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，台北，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1970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年，上海书店出版社，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2007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石泉：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甲午战争前后之晚清政局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，生活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?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读书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?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新知三联书店，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1997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裴宜理：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上海罢工：中国工人政治研究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，江苏人民出版社，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施坚雅：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中国农村市场和社会结构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，中国社会科学出版社，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1998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何炳棣：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明初以降人口相及相关问题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1368-1953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，生活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?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读书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?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新知三联书店，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朱荫贵：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国家干预经济与中日近代化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轮船招商局与三菱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?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日本邮船会社的比较研究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，东方出版社，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1994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杨念群：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再造“病人”：中西医冲突下的空间政治（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1832-1895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，中国人民大学出版社，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2006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马敏：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官商之间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社会巨变中的近代绅商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，天津人民出版社，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1995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张仲礼：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中国绅士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关于其在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世纪中国社会作用的研究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，上海社会科学院出版社，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王德昭：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清代科举制度研究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，中华书局，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1984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朱维铮：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求索真文明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晚清学术史论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，上海古籍出版社，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1996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顾潮：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顾颉刚年谱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，中国社会科学出版社，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史景迁：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天安门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知识分子与中国革命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，中央编译出版社，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1998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进一步扩大阅读的书目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柯文：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在中国发现历史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中国中心观在美国的兴起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，中华书局，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1989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王亚南：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中国官僚政治研究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，中国社会科学出版社，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1981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陈旭麓：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近代中国社会的新陈代谢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，上海人民出版社，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戴逸：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《18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世纪的中国与世界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?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导言卷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，辽海出版社，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1999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蔡鸿生：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俄罗斯馆记事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（增订本），中华书局，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2006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吴义雄：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条约口岸体制的酝酿：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世纪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年代中英关系研究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，中华书局，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2009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魏斐德：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大门口的陌生人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——1839-1861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年间华南的社会动乱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，中国社会科学出版社，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1988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孔祥吉：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康有为变法奏议研究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，辽宁教育出版社，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1988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李细珠：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张之洞与清末新政研究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，上海书店出版社，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陈志让：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军绅政权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近代中国的军阀时期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，生活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?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读书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?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新知三联书店，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1980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张启雄：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外蒙主权归属交涉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1911-1916》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，中研院近代史研究所专刊之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77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，台北，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1995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戚其章：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甲午战争国际关系史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，人民出版社，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1994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陶文钊：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中美关系史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1911-1950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，重庆出版社，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年（上海人民出版社有新版）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吕一燃主编：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中国近代边界史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，四川人民出版社，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2007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张玉法：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民国初年的政党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，中研院近代史研究所专刊之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49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，台北，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1985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王奇生：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党员、党权与党争：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1924-1949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年中国国民党组织形态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，上海书店出版社，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陈永发：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中国共产革命七十年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，联经出版事业公司（台北），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1998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杨奎松：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中国人民共和国建国史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，江西人民出版社，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2009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滋贺秀三：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中国家族法原理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，法律出版社，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梁治平：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清代习惯法：社会与国家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，中国政法大学出版社，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1996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瞿同祖：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中国法律与中国社会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，中华书局，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1981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张仲礼：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中国绅士的收入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，上海社会科学院出版社，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黄宗智：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民事审判与民间调解：清代的表达与实践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，中国社会科学出版社，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1998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滋贺秀三等：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明清时期的民事审判与民间契约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，法律出版社，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1998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郑振满：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明清福建家庭组织与社会变迁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，湖南教育出版社，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年，中国人民大学出版社，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2009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夫马进：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中国善会善堂史研究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，商务印书馆，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2005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黄宗智：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华北的小农经济与社会变迁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，中华书局，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年度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从翰香编主编：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近代冀鲁豫农村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，中国社会科学出版社，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1995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杜赞奇：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文化、权力与国家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——1900-1942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年的华北农村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，江苏人民出版社，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1996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李明珠：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中国近代蚕丝业及外销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1842-1937》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，上海社会科学出版社，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1996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陈慈玉：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近代中国茶叶的发展与世界市场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，中研院经济研究所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〈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现代经济探讨丛书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〉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第六种，台北，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1982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滨下武志：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近代中国的国际契机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朝贡贸易体系与近代亚洲经济圈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，中国社会科学出版社，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1999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樊百川：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中国轮船航运史的兴起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，四川人民出版社，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1985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年，中国社会科学出版社，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2007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曹树基：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中国人口史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第五卷，清时期，复旦大学出版社，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彭泽益：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十九世纪后半期的中国财政与经济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，人民出版社，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1983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周育民：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晚清财政与社会变迁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，上海人民出版社，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白吉尔：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中国资产阶级的黄金时代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1911-1937》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，上海人民出版社，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1994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王笛：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街头文化：成都公共空间、下层民众与地方政治，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1870-1930》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，中国人民大学，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2006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陈方正：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继承与叛逆：现代科学为何出现于西方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，生活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?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读书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?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新知三联书店，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2009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李天纲：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中国礼仪之争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历史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?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文献与意义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，上海古籍出版社，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1998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沟口雄三：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中国前近代思想之曲折与展开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，上海人民出版社，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1997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熊月之：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西学东渐与晚清社会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，上海人民出版社，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1994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狭间直树编：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梁启超、明治日本与西方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日本京都大学人文科学研究所共同研究报告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，社会科学文献出版社，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萧公权：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近代中国与新世界：康有为与大同思想研究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，江苏人民出版社，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1997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周策纵：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五四运动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现代中国的思想革命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，江苏人民出版社，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1996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吕芳上：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从学生运动到运动学生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民国八年至十八年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，中研院近代史研究所专刊之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71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，台北，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1994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罗志田：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近代中国史学十论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，复旦大学出版社，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杨国强：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百年嬗蜕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中国近代的士与社会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，上海三联书店，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1997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李泽厚：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中国现代思想史论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，东方出版社，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1987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墨子刻：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摆脱困境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新儒学与中国政治文化的演进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，江苏人民出版社，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1996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艾恺：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最后一个儒家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梁漱溟与现代中国的困境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，湖南人民出版社，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1988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桑兵：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国学与汉学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近代中外学界交往录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，浙江人民出版社，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1999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邹振环：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晚清西方地理学在中国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以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1815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年至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1911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年西方地理学译著的传播与影响为中心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，上海古籍出版社，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阎国栋：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俄国汉学史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，人民出版社，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2006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王奇生老师所列书单：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政党研究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［英］伦纳德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•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夏皮罗：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一个英国学者笔下的苏共党史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，东方出版社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［美］易劳逸：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流产的革命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毁灭的种子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，中国青年出版社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1989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张玉法：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民国初年的政党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，台北近史所专刊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1985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年，长沙岳麓书社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2004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杨奎松：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国民党的联共与反共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，社会科学文献出版社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2008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邓野：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联合政府与一党训政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，社会科学文献出版社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日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石川祯浩：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中国共产党成立史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，中国社会科学出版社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2006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陈永发：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中国共产革命七十年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》(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上、下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，台北联经出版事业公司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闻黎明：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第三种力量与抗战时期的中国政治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，上海书店出版社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2004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王奇生：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党员、党权与党争：中国国民党的组织形态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，上海书店出版社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阶级研究：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彼得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•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盖伊：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施尼兹勒的世纪：中产阶级文化的形成，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1815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－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1914》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，北京大学出版社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2006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约翰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•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斯梅尔：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中产阶级文化的起源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，上海人民出版社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2006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［英］汤普森：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英国工人阶级的形成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，译林出版社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人物研究：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法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雅克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•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勒高夫：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圣路易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，商务印书馆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萧邦齐：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血路：革命中国中的沈定一（玄庐）传奇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，江苏人民出版社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1999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城市与乡村：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施坚雅主编：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中华帝国晚期的城市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，中华书局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施坚雅：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中国农村的市场和社会结构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，中国社会科学出版社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1998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杜赞奇：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文化、权力与国家：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1900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－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1942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年的华北农村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，江苏人民出版社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1994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民众抗争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裴宜理：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华北的叛乱者与革命者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，商务印书馆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2007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裴宜理：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上海罢工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，江苏人民出版社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［美］白凯：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长江下游地区的地租、赋税与农民的反抗斗争，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1840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－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1950》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，上海书店出版社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2005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王冠华：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寻求正义：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1905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－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1906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年的抵制美货运动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，江苏人民出版社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2008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吕芳上：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从学生运动到运动学生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，台北中研院近史所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1994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文化史：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瑞士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雅各布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•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布克哈特：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意大利文艺复兴时期的文化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，商务印书馆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2007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英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彼得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•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伯克：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意大利文艺复兴时期的文化与社会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，东方出版社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2007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英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]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彼得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•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伯克：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欧洲近代早期的大众文化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，上海人民出版社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2005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彼得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•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盖伊：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历史学家的三堂小说课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，北京大学出版社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2006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王笛：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街头文化：成都公共空间、下层民众与地方政治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，中国人民大学出版社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2006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社会史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罗伯特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•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达恩顿：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启蒙运动的生意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，三联书店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2005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法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勒华拉杜里：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蒙塔尤：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1294-1324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年奥克西坦尼的一个小山村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，商务印书馆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1997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日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兹贺秀三等：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明清时期的民事审判与民间契约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，法律出版社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1998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黄宗智：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民事审判与民间调解：清代的表达与实践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，中国社会科学出版社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1998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黄宗智：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法典、习俗与司法实践：清代与民国的比较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，上海书店出版社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2007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瞿同祖：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清代地方政府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，法律出版社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杨念群：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再造“病人”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，中国人民大学出版社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2006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经济史：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曾小萍：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州县官的银两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，中国人民大学出版社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2005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黄宗智：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华北的小农经济与社会变迁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，中华书局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黄宗智：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长江三角洲小农家庭与乡村发展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，中华书局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法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雅克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•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勒高夫：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钱袋与永生：中世纪的经济与宗教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，上海世纪出版集团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2007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思想史：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［美］浦嘉珉：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中国与达尔文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，江苏人民出版社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2008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［美］阿里夫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•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德里克：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中国革命中的无政府主义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，广西师范大学出版社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2006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军阀研究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陈志让：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军绅政权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，广西师范大学出版社，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2008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齐锡生：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中国的军阀政治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，中国人民大学出版社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事件研究：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相蓝欣：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义和团战争的起源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，华东师范大学出版社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周锡瑞：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义和团运动的起源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，江苏人民出版社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1995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柯文：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历史三调：作为事件、经历和神话的义和团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，江苏人民出版社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年。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理论、方法：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赵鼎新：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社会与政治运动讲义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，社会科学文献出版社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2006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 </a:t>
            </a: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［英］帕拉蕾丝－伯克：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新史学：自白与对话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，北京大学出版社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2006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年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17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1413"/>
            <a:ext cx="5483225" cy="3086100"/>
          </a:xfrm>
          <a:ln>
            <a:solidFill>
              <a:srgbClr val="000000"/>
            </a:solidFill>
            <a:miter/>
          </a:ln>
        </p:spPr>
      </p:sp>
      <p:sp>
        <p:nvSpPr>
          <p:cNvPr id="214019" name="备注占位符 2"/>
          <p:cNvSpPr>
            <a:spLocks noGrp="1"/>
          </p:cNvSpPr>
          <p:nvPr>
            <p:ph type="body"/>
          </p:nvPr>
        </p:nvSpPr>
        <p:spPr>
          <a:xfrm>
            <a:off x="684213" y="4398963"/>
            <a:ext cx="5486400" cy="3600450"/>
          </a:xfrm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214020" name="灯片编号占位符 3"/>
          <p:cNvSpPr txBox="1">
            <a:spLocks noGrp="1"/>
          </p:cNvSpPr>
          <p:nvPr/>
        </p:nvSpPr>
        <p:spPr>
          <a:xfrm>
            <a:off x="3883025" y="86836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1413"/>
            <a:ext cx="5483225" cy="3086100"/>
          </a:xfrm>
          <a:ln>
            <a:solidFill>
              <a:srgbClr val="000000"/>
            </a:solidFill>
            <a:miter/>
          </a:ln>
        </p:spPr>
      </p:sp>
      <p:sp>
        <p:nvSpPr>
          <p:cNvPr id="216067" name="备注占位符 2"/>
          <p:cNvSpPr>
            <a:spLocks noGrp="1"/>
          </p:cNvSpPr>
          <p:nvPr>
            <p:ph type="body"/>
          </p:nvPr>
        </p:nvSpPr>
        <p:spPr>
          <a:xfrm>
            <a:off x="684213" y="4398963"/>
            <a:ext cx="5486400" cy="3600450"/>
          </a:xfrm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16068" name="灯片编号占位符 3"/>
          <p:cNvSpPr txBox="1">
            <a:spLocks noGrp="1"/>
          </p:cNvSpPr>
          <p:nvPr/>
        </p:nvSpPr>
        <p:spPr>
          <a:xfrm>
            <a:off x="3883025" y="86836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2222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222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2263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263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22937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293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23245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324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2355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355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648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64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69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740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740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7715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7920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8739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1413"/>
            <a:ext cx="5483225" cy="3086100"/>
          </a:xfrm>
          <a:ln>
            <a:solidFill>
              <a:srgbClr val="000000"/>
            </a:solidFill>
            <a:miter/>
          </a:ln>
        </p:spPr>
      </p:sp>
      <p:sp>
        <p:nvSpPr>
          <p:cNvPr id="191491" name="备注占位符 2"/>
          <p:cNvSpPr>
            <a:spLocks noGrp="1"/>
          </p:cNvSpPr>
          <p:nvPr>
            <p:ph type="body"/>
          </p:nvPr>
        </p:nvSpPr>
        <p:spPr>
          <a:xfrm>
            <a:off x="684213" y="4398963"/>
            <a:ext cx="5486400" cy="3600450"/>
          </a:xfrm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1492" name="灯片编号占位符 3"/>
          <p:cNvSpPr txBox="1">
            <a:spLocks noGrp="1"/>
          </p:cNvSpPr>
          <p:nvPr/>
        </p:nvSpPr>
        <p:spPr>
          <a:xfrm>
            <a:off x="3883025" y="86836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 descr="hzhb_002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171450"/>
            <a:ext cx="2819400" cy="457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013" y="2286000"/>
            <a:ext cx="7772400" cy="847725"/>
          </a:xfrm>
        </p:spPr>
        <p:txBody>
          <a:bodyPr/>
          <a:lstStyle>
            <a:lvl1pPr>
              <a:defRPr sz="36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82850" y="3248025"/>
            <a:ext cx="6400800" cy="881063"/>
          </a:xfrm>
        </p:spPr>
        <p:txBody>
          <a:bodyPr/>
          <a:lstStyle>
            <a:lvl1pPr marL="0" indent="0" algn="r">
              <a:buFontTx/>
              <a:buNone/>
              <a:defRPr sz="28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1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1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zh-CN" sz="14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noProof="1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94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94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4038600" cy="16208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208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2973388"/>
            <a:ext cx="4038600" cy="16224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2973388"/>
            <a:ext cx="4038600" cy="16224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56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208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973388"/>
            <a:ext cx="4038600" cy="16224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jpeg"/><Relationship Id="rId14" Type="http://schemas.openxmlformats.org/officeDocument/2006/relationships/image" Target="../media/image3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/>
          </a:p>
        </p:txBody>
      </p:sp>
      <p:pic>
        <p:nvPicPr>
          <p:cNvPr id="1031" name="图片 8" descr="hzhb_002.jp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096000" y="171450"/>
            <a:ext cx="2819400" cy="4572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 thruBlk="1"/>
  </p:transition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course.buaa.edu.cn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hyperlink" Target="mailto:songfangfang_buaa@163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://v.ifeng.com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/>
          <p:nvPr/>
        </p:nvSpPr>
        <p:spPr>
          <a:xfrm>
            <a:off x="757238" y="1060450"/>
            <a:ext cx="8596312" cy="2430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lvl="0" indent="-342900"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5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《</a:t>
            </a:r>
            <a:r>
              <a:rPr lang="zh-CN" altLang="en-US" sz="5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中国近现代史纲要</a:t>
            </a:r>
            <a:r>
              <a:rPr lang="en-US" altLang="zh-CN" sz="5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》</a:t>
            </a:r>
            <a:endParaRPr lang="en-US" altLang="zh-CN" sz="5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lvl="0" indent="-342900"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5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课堂展示及作业指导</a:t>
            </a:r>
            <a:endParaRPr lang="zh-CN" altLang="en-US" sz="5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lvl="0" indent="-342900"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春季学期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周五班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419475" y="4194175"/>
            <a:ext cx="6049963" cy="571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lvl="0" eaLnBrk="1" fontAlgn="base" hangingPunct="1">
              <a:spcBef>
                <a:spcPct val="50000"/>
              </a:spcBef>
            </a:pPr>
            <a:r>
              <a:rPr lang="en-US" altLang="zh-CN" sz="4400" b="0" strike="noStrike" noProof="1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ea"/>
              </a:rPr>
              <a:t> </a:t>
            </a:r>
            <a:endParaRPr lang="en-US" altLang="zh-CN" sz="4400" b="0" strike="noStrike" noProof="1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Rectangle 4"/>
          <p:cNvSpPr>
            <a:spLocks noGrp="1"/>
          </p:cNvSpPr>
          <p:nvPr>
            <p:ph type="ctr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dirty="0">
                <a:latin typeface="+mj-lt"/>
                <a:ea typeface="+mj-ea"/>
                <a:cs typeface="+mj-cs"/>
              </a:rPr>
              <a:t>  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3077" name="Rectangle 5"/>
          <p:cNvSpPr>
            <a:spLocks noGrp="1"/>
          </p:cNvSpPr>
          <p:nvPr>
            <p:ph type="subTitle" idx="1"/>
          </p:nvPr>
        </p:nvSpPr>
        <p:spPr>
          <a:xfrm>
            <a:off x="3306763" y="3416300"/>
            <a:ext cx="4752975" cy="542925"/>
          </a:xfrm>
        </p:spPr>
        <p:txBody>
          <a:bodyPr wrap="square" lIns="91440" tIns="45720" rIns="91440" bIns="45720" anchor="t"/>
          <a:lstStyle/>
          <a:p>
            <a:pPr marL="342900" indent="-342900" eaLnBrk="1" hangingPunct="1">
              <a:spcBef>
                <a:spcPct val="50000"/>
              </a:spcBef>
            </a:pPr>
            <a:r>
              <a:rPr lang="zh-CN" altLang="en-US" sz="3600" b="1" dirty="0">
                <a:latin typeface="+mn-lt"/>
                <a:ea typeface="+mn-ea"/>
                <a:cs typeface="+mn-cs"/>
                <a:sym typeface="Arial" panose="020B0604020202020204" pitchFamily="34" charset="0"/>
              </a:rPr>
              <a:t>宋芳芳</a:t>
            </a:r>
            <a:endParaRPr lang="zh-CN" altLang="en-US" sz="3600" b="1" dirty="0"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342900" indent="-342900" eaLnBrk="1" hangingPunct="1">
              <a:spcBef>
                <a:spcPct val="50000"/>
              </a:spcBef>
            </a:pP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Arial" panose="020B0604020202020204" pitchFamily="34" charset="0"/>
              </a:rPr>
              <a:t>马克思主义学院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Arial" panose="020B0604020202020204" pitchFamily="34" charset="0"/>
            </a:endParaRPr>
          </a:p>
          <a:p>
            <a:pPr marL="342900" indent="-342900" eaLnBrk="1" hangingPunct="1">
              <a:lnSpc>
                <a:spcPct val="130000"/>
              </a:lnSpc>
            </a:pP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标题 3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endParaRPr lang="zh-CN" altLang="en-US" dirty="0"/>
          </a:p>
        </p:txBody>
      </p:sp>
      <p:pic>
        <p:nvPicPr>
          <p:cNvPr id="165890" name="内容占位符 7" descr="晚清卷.png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04800" y="744538"/>
            <a:ext cx="2057400" cy="2593975"/>
          </a:xfrm>
        </p:spPr>
      </p:pic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4114800" y="1200150"/>
            <a:ext cx="4876800" cy="3657600"/>
          </a:xfrm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参考书目：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王建朗、黄克武主编，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《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两岸新编中国近代史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》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（民国卷），社会科学文献出版社，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2016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年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6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月；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《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两岸新编中国近代史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》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（晚清卷）社会科学文献出版社，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2016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年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9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月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5892" name="图片 8" descr="民国卷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11338"/>
            <a:ext cx="2043113" cy="2792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2"/>
          <p:cNvSpPr>
            <a:spLocks noGrp="1"/>
          </p:cNvSpPr>
          <p:nvPr>
            <p:ph type="title"/>
          </p:nvPr>
        </p:nvSpPr>
        <p:spPr>
          <a:xfrm>
            <a:off x="609600" y="400050"/>
            <a:ext cx="7924800" cy="422275"/>
          </a:xfrm>
        </p:spPr>
        <p:txBody>
          <a:bodyPr wrap="square" lIns="91440" tIns="45720" rIns="91440" bIns="45720" anchor="ctr"/>
          <a:lstStyle/>
          <a:p>
            <a:pPr lvl="0" algn="l" eaLnBrk="1" hangingPunct="1"/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8459788" cy="2517775"/>
          </a:xfrm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参考书目：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剑桥中国史系列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》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《剑桥中国晚清史》（上下），中国社会科学出版社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《剑桥中华民国史》（上下），中国社会科学出版社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《剑桥中华人民共和国史》（上下），中国社会科学出版社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2228" name="图片 4" descr="剑桥 系列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3544888"/>
            <a:ext cx="5334000" cy="1428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29" name="图片 5" descr="剑桥晚清史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087688"/>
            <a:ext cx="1676400" cy="19288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30" name="图片 6" descr="cambirdge late q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087688"/>
            <a:ext cx="1685925" cy="1908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nimBg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algn="l" eaLnBrk="1" hangingPunct="1"/>
            <a:endParaRPr lang="zh-CN" altLang="en-US" b="1" dirty="0"/>
          </a:p>
        </p:txBody>
      </p:sp>
      <p:sp>
        <p:nvSpPr>
          <p:cNvPr id="53251" name="Rectangle 6"/>
          <p:cNvSpPr>
            <a:spLocks noGrp="1"/>
          </p:cNvSpPr>
          <p:nvPr>
            <p:ph idx="1"/>
          </p:nvPr>
        </p:nvSpPr>
        <p:spPr>
          <a:ln>
            <a:solidFill>
              <a:srgbClr val="A6A6A6"/>
            </a:solidFill>
            <a:miter/>
          </a:ln>
        </p:spPr>
        <p:txBody>
          <a:bodyPr wrap="square" lIns="91440" tIns="45720" rIns="91440" bIns="45720" anchor="t"/>
          <a:lstStyle/>
          <a:p>
            <a:pPr algn="just" eaLnBrk="1" hangingPunct="1">
              <a:lnSpc>
                <a:spcPct val="80000"/>
              </a:lnSpc>
            </a:pPr>
            <a:r>
              <a:rPr lang="zh-CN" altLang="en-US" sz="2800" b="1" dirty="0">
                <a:latin typeface="微软雅黑" panose="020B0503020204020204" pitchFamily="34" charset="-122"/>
              </a:rPr>
              <a:t>课堂内外</a:t>
            </a:r>
            <a:endParaRPr lang="en-US" altLang="zh-CN" sz="2800" b="1" dirty="0"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zh-CN" altLang="en-US" sz="2800" b="1" dirty="0">
                <a:latin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</a:rPr>
              <a:t>）课程中心</a:t>
            </a:r>
            <a:endParaRPr lang="zh-CN" altLang="en-US" sz="2800" b="1" dirty="0">
              <a:latin typeface="微软雅黑" panose="020B0503020204020204" pitchFamily="34" charset="-122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hlinkClick r:id="rId1"/>
              </a:rPr>
              <a:t>http://course.buaa.edu.cn/</a:t>
            </a:r>
            <a:endParaRPr lang="en-US" altLang="zh-CN" sz="2800" b="1" dirty="0">
              <a:latin typeface="微软雅黑" panose="020B0503020204020204" pitchFamily="34" charset="-122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zh-CN" altLang="en-US" sz="2800" b="1" dirty="0">
                <a:latin typeface="微软雅黑" panose="020B0503020204020204" pitchFamily="34" charset="-122"/>
              </a:rPr>
              <a:t>《中国近现代史纲要》宋芳芳</a:t>
            </a:r>
            <a:endParaRPr lang="en-US" altLang="zh-CN" sz="2800" b="1" dirty="0">
              <a:latin typeface="微软雅黑" panose="020B0503020204020204" pitchFamily="34" charset="-122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zh-CN" altLang="en-US" sz="2800" b="1" dirty="0">
                <a:latin typeface="微软雅黑" panose="020B0503020204020204" pitchFamily="34" charset="-122"/>
              </a:rPr>
              <a:t>课件、资料、讨论、提交作业</a:t>
            </a:r>
            <a:endParaRPr lang="en-US" altLang="zh-CN" sz="2800" b="1" dirty="0">
              <a:latin typeface="微软雅黑" panose="020B0503020204020204" pitchFamily="34" charset="-122"/>
            </a:endParaRPr>
          </a:p>
          <a:p>
            <a:pPr lvl="1" algn="just" eaLnBrk="1" hangingPunct="1">
              <a:lnSpc>
                <a:spcPct val="80000"/>
              </a:lnSpc>
            </a:pPr>
            <a:endParaRPr lang="en-US" altLang="zh-CN" sz="2800" b="1" dirty="0"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zh-CN" altLang="en-US" sz="2800" b="1" dirty="0">
                <a:latin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</a:rPr>
              <a:t>）慕课</a:t>
            </a:r>
            <a:endParaRPr lang="zh-CN" altLang="en-US" sz="2800" b="1" dirty="0">
              <a:latin typeface="微软雅黑" panose="020B0503020204020204" pitchFamily="34" charset="-122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zh-CN" altLang="en-US" sz="2800" b="1" dirty="0">
                <a:latin typeface="微软雅黑" panose="020B0503020204020204" pitchFamily="34" charset="-122"/>
              </a:rPr>
              <a:t>清华、武大、浙大、中南</a:t>
            </a:r>
            <a:r>
              <a:rPr lang="en-US" altLang="zh-CN" sz="2800" b="1" dirty="0">
                <a:latin typeface="微软雅黑" panose="020B0503020204020204" pitchFamily="34" charset="-122"/>
              </a:rPr>
              <a:t>……</a:t>
            </a:r>
            <a:endParaRPr lang="en-US" altLang="zh-CN" sz="2800" b="1" dirty="0"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80000"/>
              </a:lnSpc>
            </a:pPr>
            <a:endParaRPr lang="zh-CN" altLang="en-US" sz="2800" b="1" dirty="0">
              <a:latin typeface="微软雅黑" panose="020B0503020204020204" pitchFamily="34" charset="-122"/>
            </a:endParaRPr>
          </a:p>
          <a:p>
            <a:pPr algn="just" eaLnBrk="1" hangingPunct="1">
              <a:lnSpc>
                <a:spcPct val="80000"/>
              </a:lnSpc>
            </a:pPr>
            <a:endParaRPr lang="zh-CN" altLang="en-US" sz="2800" b="1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b="1" dirty="0"/>
              <a:t>（四）怎么考？</a:t>
            </a:r>
            <a:endParaRPr lang="zh-CN" altLang="en-US" b="1" dirty="0"/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457200" y="1277938"/>
            <a:ext cx="8229600" cy="3317875"/>
          </a:xfrm>
          <a:ln>
            <a:solidFill>
              <a:srgbClr val="A6A6A6"/>
            </a:solidFill>
            <a:miter/>
          </a:ln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sym typeface="Arial" panose="020B0604020202020204" pitchFamily="34" charset="0"/>
              </a:rPr>
              <a:t>1 、考试形式</a:t>
            </a:r>
            <a:endParaRPr lang="zh-CN" altLang="en-US" sz="2800" b="1" dirty="0"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en-US" sz="2800" b="1" dirty="0">
                <a:latin typeface="微软雅黑" panose="020B0503020204020204" pitchFamily="34" charset="-122"/>
                <a:sym typeface="Arial" panose="020B0604020202020204" pitchFamily="34" charset="0"/>
              </a:rPr>
              <a:t>期末半开卷考试（</a:t>
            </a:r>
            <a:r>
              <a:rPr lang="en-US" altLang="zh-CN" sz="2800" b="1" dirty="0">
                <a:latin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2800" b="1" dirty="0">
                <a:latin typeface="微软雅黑" panose="020B0503020204020204" pitchFamily="34" charset="-122"/>
                <a:sym typeface="Arial" panose="020B0604020202020204" pitchFamily="34" charset="0"/>
              </a:rPr>
              <a:t>0分）+平时成绩（</a:t>
            </a:r>
            <a:r>
              <a:rPr lang="en-US" altLang="zh-CN" sz="2800" b="1" dirty="0">
                <a:latin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2800" b="1" dirty="0">
                <a:latin typeface="微软雅黑" panose="020B0503020204020204" pitchFamily="34" charset="-122"/>
                <a:sym typeface="Arial" panose="020B0604020202020204" pitchFamily="34" charset="0"/>
              </a:rPr>
              <a:t>0分）</a:t>
            </a:r>
            <a:endParaRPr lang="zh-CN" altLang="en-US" sz="2800" b="1" dirty="0"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sym typeface="Arial" panose="020B0604020202020204" pitchFamily="34" charset="0"/>
              </a:rPr>
              <a:t>2、期末考试题型</a:t>
            </a:r>
            <a:endParaRPr lang="zh-CN" altLang="en-US" sz="2800" b="1" dirty="0"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en-US" sz="2800" b="1" dirty="0">
                <a:latin typeface="微软雅黑" panose="020B0503020204020204" pitchFamily="34" charset="-122"/>
                <a:sym typeface="Arial" panose="020B0604020202020204" pitchFamily="34" charset="0"/>
              </a:rPr>
              <a:t>题型有辨析题、论述题、材料题等。</a:t>
            </a:r>
            <a:endParaRPr lang="zh-CN" altLang="en-US" sz="2800" b="1" dirty="0"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en-US" sz="2800" b="1" dirty="0">
                <a:latin typeface="微软雅黑" panose="020B0503020204020204" pitchFamily="34" charset="-122"/>
                <a:sym typeface="Arial" panose="020B0604020202020204" pitchFamily="34" charset="0"/>
              </a:rPr>
              <a:t>主要考察学生应用基础知识和理论分析问题、解决问题的能力。</a:t>
            </a:r>
            <a:endParaRPr lang="zh-CN" altLang="en-US" sz="2800" b="1" dirty="0"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nimBg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algn="l"/>
            <a:r>
              <a:rPr lang="zh-CN" altLang="en-US" b="1" dirty="0"/>
              <a:t>（四）怎么考</a:t>
            </a:r>
            <a:endParaRPr lang="zh-CN" altLang="en-US" b="1" dirty="0"/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>
          <a:xfrm>
            <a:off x="152400" y="1200150"/>
            <a:ext cx="8534400" cy="3832225"/>
          </a:xfrm>
          <a:ln>
            <a:solidFill>
              <a:srgbClr val="A6A6A6"/>
            </a:solidFill>
            <a:miter/>
          </a:ln>
        </p:spPr>
        <p:txBody>
          <a:bodyPr wrap="square" lIns="91440" tIns="45720" rIns="91440" bIns="45720" anchor="t"/>
          <a:lstStyle/>
          <a:p>
            <a:r>
              <a:rPr lang="en-US" altLang="zh-CN" sz="2800" b="1" dirty="0"/>
              <a:t>3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latin typeface="微软雅黑" panose="020B0503020204020204" pitchFamily="34" charset="-122"/>
                <a:sym typeface="Arial" panose="020B0604020202020204" pitchFamily="34" charset="0"/>
              </a:rPr>
              <a:t>平时成绩（</a:t>
            </a:r>
            <a:r>
              <a:rPr lang="en-US" altLang="zh-CN" sz="2800" b="1" dirty="0">
                <a:latin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2800" b="1" dirty="0">
                <a:latin typeface="微软雅黑" panose="020B0503020204020204" pitchFamily="34" charset="-122"/>
                <a:sym typeface="Arial" panose="020B0604020202020204" pitchFamily="34" charset="0"/>
              </a:rPr>
              <a:t>0分）</a:t>
            </a:r>
            <a:endParaRPr lang="zh-CN" altLang="en-US" sz="2800" b="1" dirty="0"/>
          </a:p>
          <a:p>
            <a:r>
              <a:rPr lang="zh-CN" altLang="en-US" sz="2800" b="1" dirty="0"/>
              <a:t>本课程平时成绩占</a:t>
            </a:r>
            <a:r>
              <a:rPr lang="en-US" altLang="zh-CN" sz="2800" b="1" dirty="0"/>
              <a:t>40</a:t>
            </a:r>
            <a:r>
              <a:rPr lang="zh-CN" altLang="en-US" sz="2800" b="1" dirty="0"/>
              <a:t>分，主要包括以下几部分：</a:t>
            </a:r>
            <a:endParaRPr lang="en-US" altLang="zh-CN" sz="2800" b="1" dirty="0"/>
          </a:p>
          <a:p>
            <a:pPr lvl="1"/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）撰写读书报告（推荐书单）或者参观体会、观影报告；任选其一（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0分）。</a:t>
            </a:r>
            <a:endParaRPr lang="zh-CN" altLang="en-US" sz="2800" b="1" dirty="0"/>
          </a:p>
          <a:p>
            <a:pPr lvl="1"/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）课堂展示：历史情景剧。可配合其他形式如演讲、微电影、PPT展示，诗歌朗诵、辩论赛等（</a:t>
            </a:r>
            <a:r>
              <a:rPr lang="en-US" altLang="zh-CN" sz="2800" b="1" dirty="0"/>
              <a:t>15</a:t>
            </a:r>
            <a:r>
              <a:rPr lang="zh-CN" altLang="en-US" sz="2800" b="1" dirty="0"/>
              <a:t>分）</a:t>
            </a:r>
            <a:endParaRPr lang="zh-CN" altLang="en-US" sz="2800" b="1" dirty="0"/>
          </a:p>
          <a:p>
            <a:pPr lvl="1"/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）出勤和参与课堂教学活动（</a:t>
            </a:r>
            <a:r>
              <a:rPr lang="en-US" altLang="zh-CN" sz="2800" b="1" dirty="0"/>
              <a:t>15</a:t>
            </a:r>
            <a:r>
              <a:rPr lang="zh-CN" altLang="en-US" sz="2800" b="1" dirty="0"/>
              <a:t>分）。</a:t>
            </a:r>
            <a:endParaRPr lang="zh-CN" altLang="en-US" sz="2800" b="1" dirty="0"/>
          </a:p>
          <a:p>
            <a:endParaRPr lang="zh-CN" altLang="en-US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nimBg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309563"/>
          </a:xfrm>
        </p:spPr>
        <p:txBody>
          <a:bodyPr wrap="square" lIns="91440" tIns="45720" rIns="91440" bIns="45720" anchor="ctr"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588963"/>
            <a:ext cx="8458200" cy="4441825"/>
          </a:xfrm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</a:rPr>
              <a:t>（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</a:rPr>
              <a:t>）撰写读书报告（推荐书单）或者参观体会、观影报告；任选其一（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</a:rPr>
              <a:t>0分）。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</a:rPr>
              <a:t>其中，对读书或观影报告的要求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</a:rPr>
              <a:t>图书及影像请在教师课后指定的参考文献内选取。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</a:rPr>
              <a:t>若自选，需预先征得教师同意。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软雅黑" panose="020B0503020204020204" pitchFamily="34" charset="-122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</a:rPr>
              <a:t>字数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</a:rPr>
              <a:t>：不少于3000字。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</a:rPr>
              <a:t>文体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</a:rPr>
              <a:t>：不限，需列出参考文献来源。议论文应有注释（尽量使用脚注）。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</a:rPr>
              <a:t>推荐使用图书馆图书资源及论文数据库，慎用网络资源。引用明确，注释规范。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</a:rPr>
              <a:t>抄袭者计0分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</a:rPr>
              <a:t>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3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3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6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9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309563"/>
          </a:xfrm>
        </p:spPr>
        <p:txBody>
          <a:bodyPr wrap="square" lIns="91440" tIns="45720" rIns="91440" bIns="45720" anchor="ctr"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612775"/>
            <a:ext cx="8610600" cy="4192588"/>
          </a:xfrm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）撰写读书报告（推荐书单）或者参观体会、观影报告；任选其一（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分）。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提交：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纸版一份，电子版一份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纸版，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57400" marR="0" lvl="4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若手写：400字稿纸，字迹整齐。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14550" marR="0" lvl="4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zh-CN" altLang="en-US" sz="2000" b="1" strike="noStrike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sym typeface="+mn-ea"/>
              </a:rPr>
              <a:t>若打印，A4，装订，标题居中；标题三号字；标题下写清姓名、学号，院系班级；正文小四号字，1.5倍行距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同时上传电子版至纲要课的课程中心。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提交期限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：第1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周上课结束之前。逾期未交者每延迟一周扣2分，扣完为止  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algn="l"/>
            <a:r>
              <a:rPr lang="zh-CN" altLang="en-US" b="1" dirty="0"/>
              <a:t>（四）怎么考？ </a:t>
            </a:r>
            <a:endParaRPr lang="zh-CN" altLang="en-US" b="1" dirty="0"/>
          </a:p>
        </p:txBody>
      </p:sp>
      <p:sp>
        <p:nvSpPr>
          <p:cNvPr id="176130" name="内容占位符 2"/>
          <p:cNvSpPr>
            <a:spLocks noGrp="1"/>
          </p:cNvSpPr>
          <p:nvPr>
            <p:ph idx="1"/>
          </p:nvPr>
        </p:nvSpPr>
        <p:spPr>
          <a:xfrm>
            <a:off x="457200" y="820738"/>
            <a:ext cx="8229600" cy="4227512"/>
          </a:xfrm>
          <a:ln>
            <a:solidFill>
              <a:srgbClr val="A6A6A6"/>
            </a:solidFill>
            <a:miter/>
          </a:ln>
        </p:spPr>
        <p:txBody>
          <a:bodyPr wrap="square" lIns="91440" tIns="45720" rIns="91440" bIns="45720" anchor="t"/>
          <a:lstStyle/>
          <a:p>
            <a:pPr eaLnBrk="1" latinLnBrk="0" hangingPunct="1">
              <a:lnSpc>
                <a:spcPts val="3075"/>
              </a:lnSpc>
              <a:spcBef>
                <a:spcPct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</a:rPr>
              <a:t>）课堂展示（</a:t>
            </a:r>
            <a:r>
              <a:rPr lang="en-US" altLang="zh-CN" sz="2400" b="1" dirty="0">
                <a:latin typeface="微软雅黑" panose="020B0503020204020204" pitchFamily="34" charset="-122"/>
              </a:rPr>
              <a:t>15</a:t>
            </a:r>
            <a:r>
              <a:rPr lang="zh-CN" altLang="en-US" sz="2400" b="1" dirty="0">
                <a:latin typeface="微软雅黑" panose="020B0503020204020204" pitchFamily="34" charset="-122"/>
              </a:rPr>
              <a:t>分）</a:t>
            </a:r>
            <a:endParaRPr lang="zh-CN" altLang="en-US" sz="2400" b="1" dirty="0"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1" latinLnBrk="0" hangingPunct="1">
              <a:lnSpc>
                <a:spcPts val="3075"/>
              </a:lnSpc>
              <a:spcBef>
                <a:spcPct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</a:rPr>
              <a:t>①课堂展示的选题与形式</a:t>
            </a:r>
            <a:endParaRPr lang="zh-CN" altLang="en-US" sz="2400" b="1" dirty="0">
              <a:latin typeface="微软雅黑" panose="020B0503020204020204" pitchFamily="34" charset="-122"/>
            </a:endParaRPr>
          </a:p>
          <a:p>
            <a:pPr lvl="2" eaLnBrk="1" latinLnBrk="0" hangingPunct="1">
              <a:lnSpc>
                <a:spcPts val="3075"/>
              </a:lnSpc>
              <a:spcBef>
                <a:spcPct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</a:rPr>
              <a:t>选题：</a:t>
            </a:r>
            <a:endParaRPr lang="zh-CN" altLang="en-US" sz="2400" b="1" dirty="0">
              <a:latin typeface="微软雅黑" panose="020B0503020204020204" pitchFamily="34" charset="-122"/>
            </a:endParaRPr>
          </a:p>
          <a:p>
            <a:pPr lvl="3" eaLnBrk="1" latinLnBrk="0" hangingPunct="1">
              <a:lnSpc>
                <a:spcPts val="3075"/>
              </a:lnSpc>
              <a:spcBef>
                <a:spcPct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</a:rPr>
              <a:t>教师提供参考选题或自选题。</a:t>
            </a:r>
            <a:endParaRPr lang="zh-CN" altLang="en-US" sz="2400" b="1" dirty="0">
              <a:latin typeface="微软雅黑" panose="020B0503020204020204" pitchFamily="34" charset="-122"/>
            </a:endParaRPr>
          </a:p>
          <a:p>
            <a:pPr lvl="2" eaLnBrk="1" latinLnBrk="0" hangingPunct="1">
              <a:lnSpc>
                <a:spcPts val="3075"/>
              </a:lnSpc>
              <a:spcBef>
                <a:spcPct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</a:rPr>
              <a:t>形式</a:t>
            </a:r>
            <a:r>
              <a:rPr lang="zh-CN" altLang="en-US" sz="2400" b="1" dirty="0">
                <a:latin typeface="微软雅黑" panose="020B0503020204020204" pitchFamily="34" charset="-122"/>
                <a:sym typeface="微软雅黑" panose="020B0503020204020204" pitchFamily="34" charset="-122"/>
              </a:rPr>
              <a:t>：历史情景剧。可配合其他形式如演讲、微电影、PPT展示，诗歌朗诵、辩论赛等</a:t>
            </a:r>
            <a:endParaRPr lang="zh-CN" altLang="en-US" sz="2400" b="1" dirty="0">
              <a:latin typeface="微软雅黑" panose="020B0503020204020204" pitchFamily="34" charset="-122"/>
            </a:endParaRPr>
          </a:p>
          <a:p>
            <a:pPr lvl="2" eaLnBrk="1" latinLnBrk="0" hangingPunct="1">
              <a:lnSpc>
                <a:spcPts val="3075"/>
              </a:lnSpc>
              <a:spcBef>
                <a:spcPct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</a:rPr>
              <a:t>时间：</a:t>
            </a:r>
            <a:endParaRPr lang="zh-CN" altLang="en-US" sz="2400" b="1" dirty="0">
              <a:latin typeface="微软雅黑" panose="020B0503020204020204" pitchFamily="34" charset="-122"/>
            </a:endParaRPr>
          </a:p>
          <a:p>
            <a:pPr lvl="3" eaLnBrk="1" latinLnBrk="0" hangingPunct="1">
              <a:lnSpc>
                <a:spcPts val="3075"/>
              </a:lnSpc>
              <a:spcBef>
                <a:spcPct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</a:rPr>
              <a:t>展示15分钟。答疑（</a:t>
            </a:r>
            <a:r>
              <a:rPr lang="en-US" altLang="zh-CN" sz="2400" b="1" dirty="0">
                <a:latin typeface="微软雅黑" panose="020B0503020204020204" pitchFamily="34" charset="-122"/>
              </a:rPr>
              <a:t>1~3</a:t>
            </a:r>
            <a:r>
              <a:rPr lang="zh-CN" altLang="en-US" sz="2400" b="1" dirty="0">
                <a:latin typeface="微软雅黑" panose="020B0503020204020204" pitchFamily="34" charset="-122"/>
              </a:rPr>
              <a:t>个问题）：</a:t>
            </a:r>
            <a:r>
              <a:rPr lang="en-US" altLang="zh-CN" sz="2400" b="1" dirty="0">
                <a:latin typeface="微软雅黑" panose="020B0503020204020204" pitchFamily="34" charset="-122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</a:rPr>
              <a:t>分钟内。</a:t>
            </a:r>
            <a:endParaRPr lang="zh-CN" altLang="en-US" sz="2400" b="1" dirty="0">
              <a:latin typeface="微软雅黑" panose="020B0503020204020204" pitchFamily="34" charset="-122"/>
            </a:endParaRPr>
          </a:p>
          <a:p>
            <a:pPr lvl="3" eaLnBrk="1" latinLnBrk="0" hangingPunct="1">
              <a:lnSpc>
                <a:spcPts val="3075"/>
              </a:lnSpc>
              <a:spcBef>
                <a:spcPct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</a:rPr>
              <a:t>每组除课堂展示之外，需随堂提供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</a:rPr>
              <a:t>ppt及课堂展示书面报告（含剧本及分工）</a:t>
            </a:r>
            <a:r>
              <a:rPr lang="zh-CN" altLang="en-US" sz="2400" b="1" dirty="0">
                <a:latin typeface="微软雅黑" panose="020B0503020204020204" pitchFamily="34" charset="-122"/>
              </a:rPr>
              <a:t>。</a:t>
            </a:r>
            <a:endParaRPr lang="zh-CN" altLang="en-US" sz="2400" b="1" dirty="0">
              <a:latin typeface="微软雅黑" panose="020B0503020204020204" pitchFamily="34" charset="-122"/>
            </a:endParaRPr>
          </a:p>
          <a:p>
            <a:endParaRPr lang="zh-CN" altLang="en-US" sz="2400" b="1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2"/>
          <p:cNvSpPr>
            <a:spLocks noGrp="1"/>
          </p:cNvSpPr>
          <p:nvPr>
            <p:ph type="title"/>
          </p:nvPr>
        </p:nvSpPr>
        <p:spPr>
          <a:xfrm>
            <a:off x="496570" y="-60325"/>
            <a:ext cx="8229600" cy="857250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b="1" dirty="0"/>
              <a:t>（四）怎么考？</a:t>
            </a:r>
            <a:endParaRPr lang="zh-CN" altLang="en-US" b="1" dirty="0"/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>
          <a:xfrm>
            <a:off x="173990" y="465455"/>
            <a:ext cx="8895715" cy="4540250"/>
          </a:xfrm>
          <a:ln>
            <a:solidFill>
              <a:srgbClr val="A6A6A6"/>
            </a:solidFill>
            <a:miter/>
          </a:ln>
        </p:spPr>
        <p:txBody>
          <a:bodyPr wrap="square" lIns="91440" tIns="45720" rIns="91440" bIns="45720" anchor="t"/>
          <a:lstStyle/>
          <a:p>
            <a:pPr eaLnBrk="1" latinLnBrk="0" hangingPunct="1">
              <a:lnSpc>
                <a:spcPts val="3275"/>
              </a:lnSpc>
              <a:spcBef>
                <a:spcPct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  <a:sym typeface="Arial" panose="020B0604020202020204" pitchFamily="34" charset="0"/>
              </a:rPr>
              <a:t>（2）课堂展示：</a:t>
            </a:r>
            <a:r>
              <a:rPr lang="en-US" altLang="zh-CN" sz="2400" b="1" dirty="0">
                <a:latin typeface="微软雅黑" panose="020B0503020204020204" pitchFamily="34" charset="-122"/>
                <a:sym typeface="Arial" panose="020B0604020202020204" pitchFamily="34" charset="0"/>
              </a:rPr>
              <a:t>15</a:t>
            </a:r>
            <a:r>
              <a:rPr lang="zh-CN" altLang="en-US" sz="2400" b="1" dirty="0">
                <a:latin typeface="微软雅黑" panose="020B0503020204020204" pitchFamily="34" charset="-122"/>
                <a:sym typeface="Arial" panose="020B0604020202020204" pitchFamily="34" charset="0"/>
              </a:rPr>
              <a:t>分</a:t>
            </a:r>
            <a:endParaRPr lang="en-US" altLang="zh-CN" sz="2400" b="1" dirty="0"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1" latinLnBrk="0" hangingPunct="1">
              <a:lnSpc>
                <a:spcPts val="3275"/>
              </a:lnSpc>
              <a:spcBef>
                <a:spcPct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</a:rPr>
              <a:t>②学生分组</a:t>
            </a:r>
            <a:endParaRPr lang="zh-CN" altLang="en-US" sz="2400" b="1" dirty="0">
              <a:latin typeface="微软雅黑" panose="020B0503020204020204" pitchFamily="34" charset="-122"/>
            </a:endParaRPr>
          </a:p>
          <a:p>
            <a:pPr lvl="2" eaLnBrk="1" latinLnBrk="0" hangingPunct="1">
              <a:lnSpc>
                <a:spcPts val="3275"/>
              </a:lnSpc>
              <a:spcBef>
                <a:spcPct val="0"/>
              </a:spcBef>
            </a:pPr>
            <a:r>
              <a:rPr lang="en-US" altLang="zh-CN" sz="2000" b="1" dirty="0">
                <a:latin typeface="微软雅黑" panose="020B0503020204020204" pitchFamily="34" charset="-122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</a:rPr>
              <a:t>分组：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</a:rPr>
              <a:t>选课名单确定前，自由分组（每组不超过</a:t>
            </a:r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</a:rPr>
              <a:t>15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</a:rPr>
              <a:t>人）</a:t>
            </a:r>
            <a:r>
              <a:rPr lang="zh-CN" altLang="en-US" sz="2000" b="1" dirty="0">
                <a:latin typeface="微软雅黑" panose="020B0503020204020204" pitchFamily="34" charset="-122"/>
              </a:rPr>
              <a:t>；选课名单确定后，在（第四周？）课堂上教师根据选课学生人数，分成</a:t>
            </a:r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</a:rPr>
              <a:t>16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</a:rPr>
              <a:t>组</a:t>
            </a:r>
            <a:r>
              <a:rPr lang="zh-CN" altLang="en-US" sz="2000" b="1" dirty="0">
                <a:latin typeface="微软雅黑" panose="020B0503020204020204" pitchFamily="34" charset="-122"/>
              </a:rPr>
              <a:t>（选课集中院系将根据小班分组），临时指定联络员一位，加小组微信；小组内再自选组长一人，负责联络、组织工作；</a:t>
            </a:r>
            <a:endParaRPr lang="zh-CN" altLang="en-US" sz="2000" b="1" dirty="0">
              <a:latin typeface="微软雅黑" panose="020B0503020204020204" pitchFamily="34" charset="-122"/>
            </a:endParaRPr>
          </a:p>
          <a:p>
            <a:pPr lvl="2" eaLnBrk="1" latinLnBrk="0" hangingPunct="1">
              <a:lnSpc>
                <a:spcPts val="3275"/>
              </a:lnSpc>
              <a:spcBef>
                <a:spcPct val="0"/>
              </a:spcBef>
            </a:pPr>
            <a:r>
              <a:rPr lang="en-US" altLang="zh-CN" sz="2400" b="1" dirty="0">
                <a:latin typeface="微软雅黑" panose="020B0503020204020204" pitchFamily="34" charset="-122"/>
              </a:rPr>
              <a:t>B</a:t>
            </a:r>
            <a:r>
              <a:rPr lang="zh-CN" altLang="en-US" sz="2400" b="1" dirty="0">
                <a:latin typeface="微软雅黑" panose="020B0503020204020204" pitchFamily="34" charset="-122"/>
              </a:rPr>
              <a:t>确定选题：</a:t>
            </a:r>
            <a:r>
              <a:rPr lang="zh-CN" altLang="en-US" sz="2000" b="1" dirty="0">
                <a:latin typeface="微软雅黑" panose="020B0503020204020204" pitchFamily="34" charset="-122"/>
              </a:rPr>
              <a:t>各组申报选题和最终分组（最晚为第四周的周日</a:t>
            </a:r>
            <a:r>
              <a:rPr lang="en-US" altLang="zh-CN" sz="2000" b="1" dirty="0">
                <a:latin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</a:rPr>
              <a:t>月</a:t>
            </a:r>
            <a:r>
              <a:rPr lang="en-US" altLang="zh-CN" sz="2000" b="1" dirty="0">
                <a:latin typeface="微软雅黑" panose="020B0503020204020204" pitchFamily="34" charset="-122"/>
              </a:rPr>
              <a:t>26</a:t>
            </a:r>
            <a:r>
              <a:rPr lang="zh-CN" altLang="en-US" sz="2000" b="1" dirty="0">
                <a:latin typeface="微软雅黑" panose="020B0503020204020204" pitchFamily="34" charset="-122"/>
              </a:rPr>
              <a:t>日前）。本组课堂展示周两周前将剧本发给老师审阅（之前可就剧本构思、资料等与老师、同学讨论）</a:t>
            </a:r>
            <a:endParaRPr lang="zh-CN" altLang="en-US" sz="2000" b="1" dirty="0">
              <a:latin typeface="微软雅黑" panose="020B0503020204020204" pitchFamily="34" charset="-122"/>
            </a:endParaRPr>
          </a:p>
          <a:p>
            <a:pPr lvl="2" eaLnBrk="1" latinLnBrk="0" hangingPunct="1">
              <a:lnSpc>
                <a:spcPts val="3275"/>
              </a:lnSpc>
              <a:spcBef>
                <a:spcPct val="0"/>
              </a:spcBef>
            </a:pPr>
            <a:r>
              <a:rPr lang="en-US" altLang="zh-CN" sz="2400" b="1" dirty="0">
                <a:latin typeface="微软雅黑" panose="020B0503020204020204" pitchFamily="34" charset="-122"/>
              </a:rPr>
              <a:t>C</a:t>
            </a:r>
            <a:r>
              <a:rPr lang="zh-CN" altLang="en-US" sz="2400" b="1" dirty="0">
                <a:latin typeface="微软雅黑" panose="020B0503020204020204" pitchFamily="34" charset="-122"/>
              </a:rPr>
              <a:t>确定展示时间：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lvl="3" eaLnBrk="1" latinLnBrk="0" hangingPunct="1">
              <a:lnSpc>
                <a:spcPts val="3275"/>
              </a:lnSpc>
              <a:spcBef>
                <a:spcPct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</a:rPr>
              <a:t>第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</a:rPr>
              <a:t>周公布课堂展示安排。第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</a:rPr>
              <a:t>7</a:t>
            </a:r>
            <a:r>
              <a:rPr lang="zh-CN" altLang="en-US" sz="2400" b="1" dirty="0">
                <a:latin typeface="微软雅黑" panose="020B0503020204020204" pitchFamily="34" charset="-122"/>
              </a:rPr>
              <a:t>周起开始安排课堂展示。</a:t>
            </a:r>
            <a:endParaRPr lang="en-US" altLang="zh-CN" sz="2400" b="1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56590"/>
            <a:ext cx="8229600" cy="4320540"/>
          </a:xfrm>
        </p:spPr>
        <p:txBody>
          <a:bodyPr/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即、流程：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前三周，自由分组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sym typeface="+mn-ea"/>
              </a:rPr>
              <a:t>（每组不超过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sym typeface="+mn-ea"/>
              </a:rPr>
              <a:t>15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sym typeface="+mn-ea"/>
              </a:rPr>
              <a:t>人）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优先申报选题（先占先得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第三周选课人员确定后，尚未加入小组者，由教师在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第四周课堂，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初步指定小组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→课下各组调整和反馈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（组员可流动）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、申报和调整选题（</a:t>
            </a:r>
            <a:r>
              <a:rPr lang="zh-CN" altLang="en-US" sz="24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第四周周日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26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→第五周课堂，公布各组展示顺序与选题（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第七周展示小组最晚于第五周周日前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，请将剧本发给老师审阅；之前可就剧本构思、资料等与老师、同学讨论。以此类推）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xfrm>
            <a:off x="609600" y="400050"/>
            <a:ext cx="7924800" cy="422275"/>
          </a:xfrm>
        </p:spPr>
        <p:txBody>
          <a:bodyPr wrap="square" lIns="91440" tIns="45720" rIns="91440" bIns="45720" anchor="ctr"/>
          <a:lstStyle/>
          <a:p>
            <a:pPr lvl="0" algn="l" eaLnBrk="1" hangingPunct="1"/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71550"/>
            <a:ext cx="7848600" cy="3773488"/>
          </a:xfrm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主讲教师联系方式：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</a:rPr>
              <a:t>电子邮箱：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hlinkClick r:id="rId1"/>
              </a:rPr>
              <a:t>sff_buaa@163.com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</a:rPr>
              <a:t>手机：13716111870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助教：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朱海燕：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17801001747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/>
          </p:cNvSpPr>
          <p:nvPr>
            <p:ph idx="1"/>
          </p:nvPr>
        </p:nvSpPr>
        <p:spPr>
          <a:xfrm>
            <a:off x="201930" y="208915"/>
            <a:ext cx="8697595" cy="4809490"/>
          </a:xfrm>
          <a:ln>
            <a:solidFill>
              <a:srgbClr val="A6A6A6"/>
            </a:solidFill>
            <a:miter/>
          </a:ln>
        </p:spPr>
        <p:txBody>
          <a:bodyPr wrap="square" lIns="91440" tIns="45720" rIns="91440" bIns="45720" anchor="t"/>
          <a:lstStyle/>
          <a:p>
            <a:pPr eaLnBrk="1" latinLnBrk="0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  <a:sym typeface="Arial" panose="020B0604020202020204" pitchFamily="34" charset="0"/>
              </a:rPr>
              <a:t>（2） 课堂展示</a:t>
            </a:r>
            <a:endParaRPr lang="zh-CN" altLang="en-US" sz="2400" b="1" dirty="0"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</a:rPr>
              <a:t>③课堂展示评分</a:t>
            </a:r>
            <a:endParaRPr lang="zh-CN" altLang="en-US" sz="2400" b="1" dirty="0">
              <a:latin typeface="微软雅黑" panose="020B0503020204020204" pitchFamily="34" charset="-122"/>
            </a:endParaRPr>
          </a:p>
          <a:p>
            <a:pPr lvl="1" eaLnBrk="1" latinLnBrk="0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</a:rPr>
              <a:t>百分制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lvl="2" eaLnBrk="1" latinLnBrk="0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  <a:sym typeface="Arial" panose="020B0604020202020204" pitchFamily="34" charset="0"/>
              </a:rPr>
              <a:t>当</a:t>
            </a:r>
            <a:r>
              <a:rPr lang="zh-CN" altLang="en-US" sz="2000" b="1" dirty="0">
                <a:latin typeface="微软雅黑" panose="020B0503020204020204" pitchFamily="34" charset="-122"/>
                <a:sym typeface="Arial" panose="020B0604020202020204" pitchFamily="34" charset="0"/>
              </a:rPr>
              <a:t>堂评分满分</a:t>
            </a:r>
            <a:r>
              <a:rPr lang="en-US" altLang="zh-CN" sz="2000" b="1" dirty="0">
                <a:latin typeface="微软雅黑" panose="020B0503020204020204" pitchFamily="34" charset="-122"/>
                <a:sym typeface="Arial" panose="020B0604020202020204" pitchFamily="34" charset="0"/>
              </a:rPr>
              <a:t>:80</a:t>
            </a:r>
            <a:r>
              <a:rPr lang="zh-CN" altLang="en-US" sz="2000" b="1" dirty="0">
                <a:latin typeface="微软雅黑" panose="020B0503020204020204" pitchFamily="34" charset="-122"/>
                <a:sym typeface="Arial" panose="020B0604020202020204" pitchFamily="34" charset="0"/>
              </a:rPr>
              <a:t>分（即在最终成绩中为</a:t>
            </a:r>
            <a:r>
              <a:rPr lang="en-US" altLang="zh-CN" sz="2000" b="1" dirty="0">
                <a:latin typeface="微软雅黑" panose="020B0503020204020204" pitchFamily="34" charset="-122"/>
                <a:sym typeface="Arial" panose="020B0604020202020204" pitchFamily="34" charset="0"/>
              </a:rPr>
              <a:t>12</a:t>
            </a:r>
            <a:r>
              <a:rPr lang="zh-CN" altLang="en-US" sz="2000" b="1" dirty="0">
                <a:latin typeface="微软雅黑" panose="020B0503020204020204" pitchFamily="34" charset="-122"/>
                <a:sym typeface="Arial" panose="020B0604020202020204" pitchFamily="34" charset="0"/>
              </a:rPr>
              <a:t>分）（最终分</a:t>
            </a:r>
            <a:r>
              <a:rPr lang="en-US" altLang="zh-CN" sz="2000" b="1" dirty="0">
                <a:latin typeface="微软雅黑" panose="020B0503020204020204" pitchFamily="34" charset="-122"/>
                <a:sym typeface="Arial" panose="020B0604020202020204" pitchFamily="34" charset="0"/>
              </a:rPr>
              <a:t>=</a:t>
            </a:r>
            <a:r>
              <a:rPr lang="zh-CN" altLang="en-US" sz="2000" b="1" dirty="0">
                <a:latin typeface="微软雅黑" panose="020B0503020204020204" pitchFamily="34" charset="-122"/>
                <a:sym typeface="Arial" panose="020B0604020202020204" pitchFamily="34" charset="0"/>
              </a:rPr>
              <a:t>学生评委50%+教师50%）（学生评委扣除</a:t>
            </a:r>
            <a:r>
              <a:rPr lang="en-US" altLang="zh-CN" sz="2000" b="1" dirty="0">
                <a:latin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sym typeface="Arial" panose="020B0604020202020204" pitchFamily="34" charset="0"/>
              </a:rPr>
              <a:t>个最高分和</a:t>
            </a:r>
            <a:r>
              <a:rPr lang="en-US" altLang="zh-CN" sz="2000" b="1" dirty="0">
                <a:latin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sym typeface="Arial" panose="020B0604020202020204" pitchFamily="34" charset="0"/>
              </a:rPr>
              <a:t>个最低分后，其余</a:t>
            </a:r>
            <a:r>
              <a:rPr lang="en-US" altLang="zh-CN" sz="2000" b="1" dirty="0">
                <a:latin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2000" b="1" dirty="0">
                <a:latin typeface="微软雅黑" panose="020B0503020204020204" pitchFamily="34" charset="-122"/>
                <a:sym typeface="Arial" panose="020B0604020202020204" pitchFamily="34" charset="0"/>
              </a:rPr>
              <a:t>个分数之和平均）</a:t>
            </a:r>
            <a:endParaRPr lang="zh-CN" altLang="en-US" sz="2000" b="1" dirty="0"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 lvl="2" eaLnBrk="1" latinLnBrk="0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>
                <a:latin typeface="微软雅黑" panose="020B0503020204020204" pitchFamily="34" charset="-122"/>
                <a:sym typeface="Arial" panose="020B0604020202020204" pitchFamily="34" charset="0"/>
              </a:rPr>
              <a:t>小组自评分满分：</a:t>
            </a:r>
            <a:r>
              <a:rPr lang="en-US" altLang="zh-CN" sz="2000" b="1" dirty="0">
                <a:latin typeface="微软雅黑" panose="020B0503020204020204" pitchFamily="34" charset="-122"/>
                <a:sym typeface="Arial" panose="020B0604020202020204" pitchFamily="34" charset="0"/>
              </a:rPr>
              <a:t>20</a:t>
            </a:r>
            <a:r>
              <a:rPr lang="zh-CN" altLang="en-US" sz="2000" b="1" dirty="0">
                <a:latin typeface="微软雅黑" panose="020B0503020204020204" pitchFamily="34" charset="-122"/>
                <a:sym typeface="Arial" panose="020B0604020202020204" pitchFamily="34" charset="0"/>
              </a:rPr>
              <a:t>分（即在最终成绩中为</a:t>
            </a:r>
            <a:r>
              <a:rPr lang="en-US" altLang="zh-CN" sz="2000" b="1" dirty="0">
                <a:latin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sym typeface="Arial" panose="020B0604020202020204" pitchFamily="34" charset="0"/>
              </a:rPr>
              <a:t>分）（根据组员的分工和表现打分，请在课堂展示报告中标注）</a:t>
            </a:r>
            <a:endParaRPr lang="zh-CN" altLang="en-US" sz="2000" b="1" dirty="0"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1" latinLnBrk="0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</a:rPr>
              <a:t>学生评委：</a:t>
            </a:r>
            <a:r>
              <a:rPr lang="en-US" altLang="zh-CN" sz="2400" b="1" dirty="0">
                <a:latin typeface="微软雅黑" panose="020B0503020204020204" pitchFamily="34" charset="-122"/>
              </a:rPr>
              <a:t> 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lvl="2" eaLnBrk="1" latinLnBrk="0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>
                <a:latin typeface="微软雅黑" panose="020B0503020204020204" pitchFamily="34" charset="-122"/>
              </a:rPr>
              <a:t>每组评委成员构成：非本次展示组学生、同一展示小组成员不超</a:t>
            </a:r>
            <a:r>
              <a:rPr lang="en-US" altLang="zh-CN" sz="2000" b="1" dirty="0">
                <a:latin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</a:rPr>
              <a:t>名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，</a:t>
            </a:r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人</a:t>
            </a:r>
            <a:r>
              <a:rPr lang="zh-CN" altLang="en-US" sz="2000" b="1" dirty="0">
                <a:latin typeface="微软雅黑" panose="020B0503020204020204" pitchFamily="34" charset="-122"/>
              </a:rPr>
              <a:t>。至少担任一次。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</a:rPr>
              <a:t>未担任过评委者</a:t>
            </a:r>
            <a:r>
              <a:rPr lang="zh-CN" altLang="en-US" sz="2000" b="1" dirty="0">
                <a:latin typeface="微软雅黑" panose="020B0503020204020204" pitchFamily="34" charset="-122"/>
              </a:rPr>
              <a:t>以课堂发言或提问或手写感悟</a:t>
            </a:r>
            <a:r>
              <a:rPr lang="en-US" altLang="zh-CN" sz="2000" b="1" dirty="0">
                <a:latin typeface="微软雅黑" panose="020B0503020204020204" pitchFamily="34" charset="-122"/>
              </a:rPr>
              <a:t>300</a:t>
            </a:r>
            <a:r>
              <a:rPr lang="zh-CN" altLang="en-US" sz="2000" b="1" dirty="0">
                <a:latin typeface="微软雅黑" panose="020B0503020204020204" pitchFamily="34" charset="-122"/>
              </a:rPr>
              <a:t>字等形式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</a:rPr>
              <a:t>折抵一次</a:t>
            </a:r>
            <a:r>
              <a:rPr lang="zh-CN" altLang="en-US" sz="2000" b="1" dirty="0">
                <a:latin typeface="微软雅黑" panose="020B0503020204020204" pitchFamily="34" charset="-122"/>
              </a:rPr>
              <a:t>。</a:t>
            </a:r>
            <a:endParaRPr lang="zh-CN" altLang="en-US" sz="2000" b="1" dirty="0">
              <a:latin typeface="微软雅黑" panose="020B0503020204020204" pitchFamily="34" charset="-122"/>
            </a:endParaRPr>
          </a:p>
          <a:p>
            <a:pPr lvl="2" eaLnBrk="1" latinLnBrk="0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>
                <a:latin typeface="微软雅黑" panose="020B0503020204020204" pitchFamily="34" charset="-122"/>
              </a:rPr>
              <a:t>学生评委主席一人，负责计算平均分。</a:t>
            </a:r>
            <a:endParaRPr lang="en-US" altLang="zh-CN" sz="2000" b="1" dirty="0">
              <a:latin typeface="微软雅黑" panose="020B0503020204020204" pitchFamily="34" charset="-122"/>
            </a:endParaRPr>
          </a:p>
          <a:p>
            <a:pPr lvl="2" eaLnBrk="1" latinLnBrk="0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>
                <a:latin typeface="微软雅黑" panose="020B0503020204020204" pitchFamily="34" charset="-122"/>
              </a:rPr>
              <a:t>评委应认真评分，成绩上报助教</a:t>
            </a:r>
            <a:r>
              <a:rPr lang="en-US" altLang="zh-CN" sz="2000" b="1" dirty="0">
                <a:latin typeface="微软雅黑" panose="020B0503020204020204" pitchFamily="34" charset="-122"/>
              </a:rPr>
              <a:t>.</a:t>
            </a:r>
            <a:endParaRPr lang="zh-CN" altLang="en-US" sz="2000" b="1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2"/>
          <p:cNvSpPr>
            <a:spLocks noGrp="1"/>
          </p:cNvSpPr>
          <p:nvPr>
            <p:ph type="title"/>
          </p:nvPr>
        </p:nvSpPr>
        <p:spPr>
          <a:xfrm>
            <a:off x="381000" y="206375"/>
            <a:ext cx="8305800" cy="461963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b="1" dirty="0"/>
              <a:t>（四）怎么考？</a:t>
            </a:r>
            <a:endParaRPr lang="zh-CN" altLang="en-US" b="1" dirty="0"/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>
          <a:xfrm>
            <a:off x="76200" y="592138"/>
            <a:ext cx="8991600" cy="4424362"/>
          </a:xfrm>
          <a:ln>
            <a:solidFill>
              <a:srgbClr val="A6A6A6"/>
            </a:solidFill>
            <a:miter/>
          </a:ln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sym typeface="Arial" panose="020B0604020202020204" pitchFamily="34" charset="0"/>
              </a:rPr>
              <a:t>（2） 课堂展示</a:t>
            </a:r>
            <a:endParaRPr lang="zh-CN" altLang="en-US" sz="2800" b="1" dirty="0"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</a:rPr>
              <a:t>③课堂展示评分</a:t>
            </a:r>
            <a:endParaRPr lang="zh-CN" altLang="en-US" sz="2800" b="1" dirty="0">
              <a:latin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800" b="1" dirty="0">
                <a:latin typeface="微软雅黑" panose="020B0503020204020204" pitchFamily="34" charset="-122"/>
              </a:rPr>
              <a:t>评分标准</a:t>
            </a:r>
            <a:endParaRPr lang="zh-CN" altLang="en-US" sz="2800" b="1" dirty="0">
              <a:latin typeface="微软雅黑" panose="020B0503020204020204" pitchFamily="34" charset="-122"/>
            </a:endParaRPr>
          </a:p>
          <a:p>
            <a:pPr lvl="2" eaLnBrk="1" hangingPunct="1"/>
            <a:r>
              <a:rPr lang="zh-CN" altLang="en-US" sz="2800" b="1" dirty="0">
                <a:latin typeface="微软雅黑" panose="020B0503020204020204" pitchFamily="34" charset="-122"/>
              </a:rPr>
              <a:t>选题符合本课程的教学范围；方向明确；立意新颖、具有较强的理论意义和现实意义；</a:t>
            </a:r>
            <a:endParaRPr lang="zh-CN" altLang="en-US" sz="2800" b="1" dirty="0">
              <a:latin typeface="微软雅黑" panose="020B0503020204020204" pitchFamily="34" charset="-122"/>
            </a:endParaRPr>
          </a:p>
          <a:p>
            <a:pPr lvl="2" eaLnBrk="1" hangingPunct="1"/>
            <a:r>
              <a:rPr lang="zh-CN" altLang="en-US" sz="2800" b="1" dirty="0">
                <a:latin typeface="微软雅黑" panose="020B0503020204020204" pitchFamily="34" charset="-122"/>
              </a:rPr>
              <a:t>逻辑严密、层次清晰，论证有力；</a:t>
            </a:r>
            <a:endParaRPr lang="zh-CN" altLang="en-US" sz="2800" b="1" dirty="0">
              <a:latin typeface="微软雅黑" panose="020B0503020204020204" pitchFamily="34" charset="-122"/>
            </a:endParaRPr>
          </a:p>
          <a:p>
            <a:pPr lvl="2" eaLnBrk="1" hangingPunct="1"/>
            <a:r>
              <a:rPr lang="zh-CN" altLang="en-US" sz="2800" b="1" dirty="0">
                <a:latin typeface="微软雅黑" panose="020B0503020204020204" pitchFamily="34" charset="-122"/>
              </a:rPr>
              <a:t>资料丰富、科学规范；</a:t>
            </a:r>
            <a:endParaRPr lang="zh-CN" altLang="en-US" sz="2800" b="1" dirty="0">
              <a:latin typeface="微软雅黑" panose="020B0503020204020204" pitchFamily="34" charset="-122"/>
            </a:endParaRPr>
          </a:p>
          <a:p>
            <a:pPr lvl="2" eaLnBrk="1" hangingPunct="1"/>
            <a:r>
              <a:rPr lang="zh-CN" altLang="en-US" sz="2800" b="1" dirty="0">
                <a:latin typeface="微软雅黑" panose="020B0503020204020204" pitchFamily="34" charset="-122"/>
              </a:rPr>
              <a:t>表达流畅，得体；</a:t>
            </a:r>
            <a:endParaRPr lang="zh-CN" altLang="en-US" sz="2800" b="1" dirty="0">
              <a:latin typeface="微软雅黑" panose="020B0503020204020204" pitchFamily="34" charset="-122"/>
            </a:endParaRPr>
          </a:p>
          <a:p>
            <a:pPr lvl="2" eaLnBrk="1" hangingPunct="1"/>
            <a:r>
              <a:rPr lang="zh-CN" altLang="en-US" sz="2800" b="1" dirty="0">
                <a:latin typeface="微软雅黑" panose="020B0503020204020204" pitchFamily="34" charset="-122"/>
              </a:rPr>
              <a:t>体现思想性、知识性、文化艺术性的统一。</a:t>
            </a:r>
            <a:endParaRPr lang="zh-CN" altLang="en-US" sz="2800" b="1" dirty="0">
              <a:latin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sz="1600" b="1" dirty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600" dirty="0"/>
          </a:p>
          <a:p>
            <a:pPr eaLnBrk="1" hangingPunct="1">
              <a:lnSpc>
                <a:spcPct val="80000"/>
              </a:lnSpc>
            </a:pPr>
            <a:endParaRPr lang="zh-CN" altLang="en-US" sz="1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b="1" dirty="0"/>
              <a:t>（四）怎么考？</a:t>
            </a:r>
            <a:endParaRPr lang="zh-CN" altLang="en-US" b="1" dirty="0"/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457200" y="874713"/>
            <a:ext cx="8229600" cy="4049712"/>
          </a:xfrm>
          <a:ln>
            <a:solidFill>
              <a:srgbClr val="A6A6A6"/>
            </a:solidFill>
            <a:miter/>
          </a:ln>
        </p:spPr>
        <p:txBody>
          <a:bodyPr wrap="square" lIns="91440" tIns="45720" rIns="91440" bIns="45720" anchor="t"/>
          <a:lstStyle/>
          <a:p>
            <a:pPr eaLnBrk="1" latinLnBrk="0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>
                <a:latin typeface="微软雅黑" panose="020B0503020204020204" pitchFamily="34" charset="-122"/>
                <a:sym typeface="Arial" panose="020B0604020202020204" pitchFamily="34" charset="0"/>
              </a:rPr>
              <a:t>（3）出勤和参与课堂教学活动 </a:t>
            </a:r>
            <a:r>
              <a:rPr lang="en-US" altLang="zh-CN" sz="2800" b="1" dirty="0">
                <a:latin typeface="微软雅黑" panose="020B0503020204020204" pitchFamily="34" charset="-122"/>
                <a:sym typeface="Arial" panose="020B0604020202020204" pitchFamily="34" charset="0"/>
              </a:rPr>
              <a:t>15</a:t>
            </a:r>
            <a:r>
              <a:rPr lang="zh-CN" altLang="en-US" sz="2800" b="1" dirty="0">
                <a:latin typeface="微软雅黑" panose="020B0503020204020204" pitchFamily="34" charset="-122"/>
                <a:sym typeface="Arial" panose="020B0604020202020204" pitchFamily="34" charset="0"/>
              </a:rPr>
              <a:t>分</a:t>
            </a:r>
            <a:endParaRPr lang="zh-CN" altLang="en-US" sz="2800" b="1" dirty="0"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1" latinLnBrk="0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>
                <a:sym typeface="Arial" panose="020B0604020202020204" pitchFamily="34" charset="0"/>
              </a:rPr>
              <a:t>如有事假、病假，请课前向助教或教师提供请假条。</a:t>
            </a:r>
            <a:r>
              <a:rPr lang="zh-CN" altLang="en-US" sz="2800" b="1" dirty="0">
                <a:latin typeface="微软雅黑" panose="020B0503020204020204" pitchFamily="34" charset="-122"/>
                <a:sym typeface="Arial" panose="020B0604020202020204" pitchFamily="34" charset="0"/>
              </a:rPr>
              <a:t>无故缺席者每次扣2分。</a:t>
            </a:r>
            <a:endParaRPr lang="zh-CN" altLang="en-US" sz="2800" b="1" dirty="0"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1" latinLnBrk="0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/>
              <a:t>积极参与上课讨论发言者（向老师或展示小组提问、回答问题）可酌情加分。</a:t>
            </a:r>
            <a:endParaRPr lang="zh-CN" altLang="en-US" sz="2800" b="1" dirty="0"/>
          </a:p>
          <a:p>
            <a:pPr lvl="1" eaLnBrk="1" hangingPunct="1"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   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任意多边形 10"/>
          <p:cNvSpPr/>
          <p:nvPr/>
        </p:nvSpPr>
        <p:spPr>
          <a:xfrm>
            <a:off x="0" y="2241550"/>
            <a:ext cx="9144000" cy="1687513"/>
          </a:xfrm>
          <a:custGeom>
            <a:avLst/>
            <a:gdLst/>
            <a:ahLst/>
            <a:cxnLst>
              <a:cxn ang="0">
                <a:pos x="0" y="783124"/>
              </a:cxn>
              <a:cxn ang="0">
                <a:pos x="9144000" y="1610874"/>
              </a:cxn>
              <a:cxn ang="0">
                <a:pos x="9144000" y="1657912"/>
              </a:cxn>
              <a:cxn ang="0">
                <a:pos x="0" y="890721"/>
              </a:cxn>
              <a:cxn ang="0">
                <a:pos x="0" y="783124"/>
              </a:cxn>
            </a:cxnLst>
            <a:rect l="0" t="0" r="0" b="0"/>
            <a:pathLst>
              <a:path w="9144000" h="1688812">
                <a:moveTo>
                  <a:pt x="0" y="797721"/>
                </a:moveTo>
                <a:cubicBezTo>
                  <a:pt x="1714500" y="-118242"/>
                  <a:pt x="5314950" y="-688842"/>
                  <a:pt x="9144000" y="1640898"/>
                </a:cubicBezTo>
                <a:lnTo>
                  <a:pt x="9144000" y="1688812"/>
                </a:lnTo>
                <a:cubicBezTo>
                  <a:pt x="6400800" y="428191"/>
                  <a:pt x="3457575" y="-346656"/>
                  <a:pt x="0" y="907323"/>
                </a:cubicBezTo>
                <a:lnTo>
                  <a:pt x="0" y="797721"/>
                </a:lnTo>
                <a:close/>
              </a:path>
            </a:pathLst>
          </a:custGeom>
          <a:solidFill>
            <a:srgbClr val="015F02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0466" name="文本框 14"/>
          <p:cNvSpPr txBox="1"/>
          <p:nvPr/>
        </p:nvSpPr>
        <p:spPr>
          <a:xfrm>
            <a:off x="1612900" y="3397250"/>
            <a:ext cx="5400675" cy="5461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 algn="just"/>
            <a:r>
              <a:rPr lang="zh-CN" altLang="en-US" sz="3600" b="0" dirty="0">
                <a:solidFill>
                  <a:srgbClr val="015F02"/>
                </a:solidFill>
                <a:latin typeface="Calibri Light" panose="020F0302020204030204" pitchFamily="34" charset="0"/>
                <a:ea typeface="微软雅黑" panose="020B0503020204020204" pitchFamily="34" charset="-122"/>
              </a:rPr>
              <a:t>历史情景剧 指导</a:t>
            </a:r>
            <a:endParaRPr lang="zh-CN" altLang="en-US" sz="3600" b="0" dirty="0">
              <a:solidFill>
                <a:srgbClr val="015F02"/>
              </a:solidFill>
              <a:latin typeface="Calibri Light" panose="020F03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0467" name="任意多边形 6"/>
          <p:cNvSpPr/>
          <p:nvPr/>
        </p:nvSpPr>
        <p:spPr>
          <a:xfrm>
            <a:off x="0" y="2498725"/>
            <a:ext cx="9153525" cy="1504950"/>
          </a:xfrm>
          <a:custGeom>
            <a:avLst/>
            <a:gdLst/>
            <a:ahLst/>
            <a:cxnLst>
              <a:cxn ang="0">
                <a:pos x="0" y="614311"/>
              </a:cxn>
              <a:cxn ang="0">
                <a:pos x="9153525" y="1420060"/>
              </a:cxn>
              <a:cxn ang="0">
                <a:pos x="9144005" y="1506146"/>
              </a:cxn>
              <a:cxn ang="0">
                <a:pos x="0" y="724009"/>
              </a:cxn>
              <a:cxn ang="0">
                <a:pos x="0" y="614311"/>
              </a:cxn>
            </a:cxnLst>
            <a:rect l="0" t="0" r="0" b="0"/>
            <a:pathLst>
              <a:path w="9153525" h="1504898">
                <a:moveTo>
                  <a:pt x="0" y="613807"/>
                </a:moveTo>
                <a:cubicBezTo>
                  <a:pt x="1933575" y="-73556"/>
                  <a:pt x="4972050" y="-596531"/>
                  <a:pt x="9153525" y="1418884"/>
                </a:cubicBezTo>
                <a:lnTo>
                  <a:pt x="9144000" y="1504898"/>
                </a:lnTo>
                <a:cubicBezTo>
                  <a:pt x="7581900" y="720527"/>
                  <a:pt x="3390900" y="-368645"/>
                  <a:pt x="0" y="723409"/>
                </a:cubicBezTo>
                <a:lnTo>
                  <a:pt x="0" y="613807"/>
                </a:lnTo>
                <a:close/>
              </a:path>
            </a:pathLst>
          </a:custGeom>
          <a:solidFill>
            <a:srgbClr val="709B04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zh-CN" altLang="en-US" b="1"/>
              <a:t>一、选题参考</a:t>
            </a:r>
            <a:endParaRPr lang="zh-CN" altLang="en-US" b="1"/>
          </a:p>
        </p:txBody>
      </p:sp>
      <p:sp>
        <p:nvSpPr>
          <p:cNvPr id="192514" name="内容占位符 2"/>
          <p:cNvSpPr>
            <a:spLocks noGrp="1"/>
          </p:cNvSpPr>
          <p:nvPr>
            <p:ph idx="1"/>
          </p:nvPr>
        </p:nvSpPr>
        <p:spPr>
          <a:ln>
            <a:solidFill>
              <a:srgbClr val="A6A6A6"/>
            </a:solidFill>
            <a:miter/>
          </a:ln>
        </p:spPr>
        <p:txBody>
          <a:bodyPr anchor="t"/>
          <a:lstStyle/>
          <a:p>
            <a:r>
              <a:rPr lang="en-US" altLang="zh-CN" sz="2800" b="1" dirty="0"/>
              <a:t>1</a:t>
            </a:r>
            <a:r>
              <a:rPr lang="zh-CN" altLang="en-US" sz="2800" b="1" dirty="0"/>
              <a:t>、全班</a:t>
            </a:r>
            <a:r>
              <a:rPr lang="zh-CN" altLang="en-US" sz="2800" b="1" dirty="0" smtClean="0"/>
              <a:t>分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16</a:t>
            </a:r>
            <a:r>
              <a:rPr lang="zh-CN" altLang="en-US" sz="2800" b="1" dirty="0" smtClean="0"/>
              <a:t>组</a:t>
            </a:r>
            <a:r>
              <a:rPr lang="zh-CN" altLang="en-US" sz="2800" b="1" dirty="0"/>
              <a:t>，每组选其一。</a:t>
            </a:r>
            <a:endParaRPr lang="zh-CN" altLang="en-US" sz="2800" b="1" dirty="0"/>
          </a:p>
          <a:p>
            <a:r>
              <a:rPr lang="en-US" altLang="zh-CN" sz="2800" b="1" dirty="0"/>
              <a:t>2</a:t>
            </a:r>
            <a:r>
              <a:rPr lang="zh-CN" altLang="en-US" sz="2800" b="1" dirty="0"/>
              <a:t>、若有两组均选一题，则按报名先后顺序，先报名组中选，后报名组需另选其他题目。</a:t>
            </a:r>
            <a:endParaRPr lang="zh-CN" altLang="en-US" sz="2800" b="1" dirty="0"/>
          </a:p>
          <a:p>
            <a:r>
              <a:rPr lang="en-US" altLang="zh-CN" sz="2800" b="1" dirty="0">
                <a:latin typeface="微软雅黑" panose="020B0503020204020204" pitchFamily="34" charset="-122"/>
              </a:rPr>
              <a:t>3</a:t>
            </a:r>
            <a:r>
              <a:rPr lang="zh-CN" altLang="en-US" sz="2800" b="1" dirty="0">
                <a:latin typeface="微软雅黑" panose="020B0503020204020204" pitchFamily="34" charset="-122"/>
              </a:rPr>
              <a:t>、</a:t>
            </a:r>
            <a:r>
              <a:rPr lang="en-US" altLang="zh-CN" sz="2800" b="1" dirty="0">
                <a:latin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</a:rPr>
              <a:t>个自选题的名额。自选题需得到教师认可。且不得与其他指定题目重合。</a:t>
            </a:r>
            <a:endParaRPr lang="zh-CN" altLang="en-US" sz="2800" b="1" dirty="0">
              <a:latin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</a:rPr>
              <a:t>4</a:t>
            </a:r>
            <a:r>
              <a:rPr lang="zh-CN" altLang="en-US" sz="2800" b="1" dirty="0">
                <a:latin typeface="微软雅黑" panose="020B0503020204020204" pitchFamily="34" charset="-122"/>
              </a:rPr>
              <a:t>选题仅为一个范围。不必面面俱到。</a:t>
            </a:r>
            <a:endParaRPr lang="zh-CN" altLang="en-US" sz="2800" b="1" dirty="0">
              <a:latin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algn="l"/>
            <a:r>
              <a:rPr lang="zh-CN" altLang="en-US" b="1" dirty="0"/>
              <a:t>历史情景剧 指定选题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rtl="0" fontAlgn="base" latinLnBrk="0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kumimoji="0" lang="zh-CN" altLang="en-US" sz="2800" b="1" i="0" u="none" strike="noStrike" kern="0" cap="none" spc="0" normalizeH="0" baseline="0" noProof="1">
                <a:solidFill>
                  <a:schemeClr val="bg1"/>
                </a:solidFill>
                <a:cs typeface="+mn-cs"/>
              </a:rPr>
              <a:t>（1）鸦片战争等反侵略战争失败的原因和教训。</a:t>
            </a:r>
            <a:endParaRPr kumimoji="0" lang="zh-CN" altLang="en-US" sz="2800" b="1" i="0" u="none" strike="noStrike" kern="0" cap="none" spc="0" normalizeH="0" baseline="0" noProof="1">
              <a:solidFill>
                <a:schemeClr val="bg1"/>
              </a:solidFill>
              <a:cs typeface="+mn-cs"/>
            </a:endParaRPr>
          </a:p>
          <a:p>
            <a:pPr marL="342900" marR="0" lvl="0" indent="-342900" algn="l" rtl="0" fontAlgn="base" latinLnBrk="0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kumimoji="0" lang="zh-CN" altLang="en-US" sz="2800" b="1" i="0" u="none" strike="noStrike" kern="0" cap="none" spc="0" normalizeH="0" baseline="0" noProof="1">
                <a:solidFill>
                  <a:schemeClr val="bg1"/>
                </a:solidFill>
                <a:cs typeface="+mn-cs"/>
              </a:rPr>
              <a:t>（2）太平天国运动的意义和失败的原因、教训。</a:t>
            </a:r>
            <a:endParaRPr kumimoji="0" lang="zh-CN" altLang="en-US" sz="2800" b="1" i="0" u="none" strike="noStrike" kern="0" cap="none" spc="0" normalizeH="0" baseline="0" noProof="1">
              <a:solidFill>
                <a:schemeClr val="bg1"/>
              </a:solidFill>
              <a:cs typeface="+mn-cs"/>
            </a:endParaRPr>
          </a:p>
          <a:p>
            <a:pPr marL="342900" marR="0" lvl="0" indent="-342900" algn="l" rtl="0" fontAlgn="base" latinLnBrk="0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kumimoji="0" lang="zh-CN" altLang="en-US" sz="2800" b="1" i="0" u="none" strike="noStrike" kern="0" cap="none" spc="0" normalizeH="0" baseline="0" noProof="1">
                <a:solidFill>
                  <a:schemeClr val="bg1"/>
                </a:solidFill>
                <a:cs typeface="+mn-cs"/>
              </a:rPr>
              <a:t>（3）洋务运动的性质和失败的原因、教训。</a:t>
            </a:r>
            <a:endParaRPr kumimoji="0" lang="zh-CN" altLang="en-US" sz="2800" b="1" i="0" u="none" strike="noStrike" kern="0" cap="none" spc="0" normalizeH="0" baseline="0" noProof="1">
              <a:solidFill>
                <a:schemeClr val="bg1"/>
              </a:solidFill>
              <a:cs typeface="+mn-cs"/>
            </a:endParaRPr>
          </a:p>
          <a:p>
            <a:pPr marL="342900" marR="0" lvl="0" indent="-342900" algn="l" rtl="0" fontAlgn="base" latinLnBrk="0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kumimoji="0" lang="zh-CN" altLang="en-US" sz="2800" b="1" i="0" u="none" strike="noStrike" kern="0" cap="none" spc="0" normalizeH="0" baseline="0" noProof="1">
                <a:solidFill>
                  <a:schemeClr val="bg1"/>
                </a:solidFill>
                <a:cs typeface="+mn-cs"/>
              </a:rPr>
              <a:t>（4）戊戌维新运动的意义和失败的原因、教训。</a:t>
            </a:r>
            <a:endParaRPr kumimoji="0" lang="zh-CN" altLang="en-US" sz="2800" b="1" i="0" u="none" strike="noStrike" kern="0" cap="none" spc="0" normalizeH="0" baseline="0" noProof="1">
              <a:solidFill>
                <a:schemeClr val="bg1"/>
              </a:solidFill>
              <a:cs typeface="+mn-cs"/>
            </a:endParaRPr>
          </a:p>
          <a:p>
            <a:pPr marL="342900" marR="0" lvl="0" indent="-342900" algn="l" rtl="0" fontAlgn="base" latinLnBrk="0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kumimoji="0" lang="zh-CN" altLang="en-US" sz="2800" b="1" i="0" u="none" strike="noStrike" kern="0" cap="none" spc="0" normalizeH="0" baseline="0" noProof="1">
                <a:solidFill>
                  <a:schemeClr val="bg1"/>
                </a:solidFill>
                <a:cs typeface="+mn-cs"/>
              </a:rPr>
              <a:t>（5）晚清</a:t>
            </a:r>
            <a:r>
              <a:rPr kumimoji="0" lang="zh-CN" altLang="en-US" sz="2800" b="1" i="0" u="none" strike="noStrike" kern="0" cap="none" spc="0" normalizeH="0" baseline="0" noProof="1" smtClean="0">
                <a:solidFill>
                  <a:schemeClr val="bg1"/>
                </a:solidFill>
                <a:cs typeface="+mn-cs"/>
              </a:rPr>
              <a:t>新政。</a:t>
            </a:r>
            <a:endParaRPr kumimoji="0" lang="zh-CN" altLang="en-US" sz="2800" b="1" i="0" u="none" strike="noStrike" kern="0" cap="none" spc="0" normalizeH="0" baseline="0" noProof="1">
              <a:solidFill>
                <a:schemeClr val="bg1"/>
              </a:solidFill>
              <a:cs typeface="+mn-cs"/>
            </a:endParaRPr>
          </a:p>
          <a:p>
            <a:pPr marL="342900" marR="0" lvl="0" indent="-342900" algn="l" rtl="0" fontAlgn="base" latinLnBrk="0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kumimoji="0" lang="zh-CN" altLang="en-US" sz="2800" b="1" i="0" u="none" strike="noStrike" kern="0" cap="none" spc="0" normalizeH="0" baseline="0" noProof="1">
                <a:solidFill>
                  <a:schemeClr val="bg1"/>
                </a:solidFill>
                <a:cs typeface="+mn-cs"/>
              </a:rPr>
              <a:t>（6）辛亥革命的意义及失败原因。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fontAlgn="base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fontAlgn="base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58813"/>
            <a:ext cx="8499475" cy="4357688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fontAlgn="base"/>
            <a:r>
              <a:rPr lang="zh-CN" altLang="en-US" sz="2800" b="1" strike="noStrike" noProof="1"/>
              <a:t>（</a:t>
            </a:r>
            <a:r>
              <a:rPr lang="en-US" altLang="zh-CN" sz="2800" b="1" strike="noStrike" noProof="1"/>
              <a:t>7</a:t>
            </a:r>
            <a:r>
              <a:rPr lang="zh-CN" altLang="en-US" sz="2800" b="1" strike="noStrike" noProof="1"/>
              <a:t>）新文化运动和五四运动的意义。</a:t>
            </a:r>
            <a:endParaRPr lang="zh-CN" altLang="en-US" sz="2800" b="1" strike="noStrike" noProof="1"/>
          </a:p>
          <a:p>
            <a:pPr fontAlgn="base"/>
            <a:r>
              <a:rPr lang="zh-CN" altLang="en-US" sz="2800" b="1" strike="noStrike" noProof="1"/>
              <a:t>（</a:t>
            </a:r>
            <a:r>
              <a:rPr lang="en-US" altLang="zh-CN" sz="2800" b="1" strike="noStrike" noProof="1"/>
              <a:t>8</a:t>
            </a:r>
            <a:r>
              <a:rPr lang="zh-CN" altLang="en-US" sz="2800" b="1" strike="noStrike" noProof="1"/>
              <a:t>）中国的先进分子为什么和怎样选择了马克思主义？</a:t>
            </a:r>
            <a:endParaRPr lang="zh-CN" altLang="en-US" sz="2800" b="1" strike="noStrike" noProof="1"/>
          </a:p>
          <a:p>
            <a:pPr fontAlgn="base"/>
            <a:r>
              <a:rPr lang="zh-CN" altLang="en-US" sz="2800" b="1" strike="noStrike" noProof="1"/>
              <a:t>（</a:t>
            </a:r>
            <a:r>
              <a:rPr lang="en-US" altLang="zh-CN" sz="2800" b="1" strike="noStrike" noProof="1"/>
              <a:t>9</a:t>
            </a:r>
            <a:r>
              <a:rPr lang="zh-CN" altLang="en-US" sz="2800" b="1" strike="noStrike" noProof="1"/>
              <a:t>）国民大革命为何失败（国共为何分裂）？</a:t>
            </a:r>
            <a:endParaRPr lang="zh-CN" altLang="en-US" sz="2800" b="1" strike="noStrike" noProof="1"/>
          </a:p>
          <a:p>
            <a:pPr fontAlgn="base"/>
            <a:r>
              <a:rPr lang="zh-CN" altLang="en-US" sz="2800" b="1" strike="noStrike" noProof="1"/>
              <a:t>（</a:t>
            </a:r>
            <a:r>
              <a:rPr lang="en-US" altLang="zh-CN" sz="2800" b="1" strike="noStrike" noProof="1"/>
              <a:t>10</a:t>
            </a:r>
            <a:r>
              <a:rPr lang="zh-CN" altLang="en-US" sz="2800" b="1" strike="noStrike" noProof="1"/>
              <a:t>）中国共产党人如何探索和开辟中国革命新道路的。</a:t>
            </a:r>
            <a:endParaRPr lang="zh-CN" altLang="en-US" sz="2800" b="1" strike="noStrike" noProof="1"/>
          </a:p>
          <a:p>
            <a:pPr fontAlgn="base"/>
            <a:r>
              <a:rPr lang="zh-CN" altLang="en-US" sz="2800" b="1" strike="noStrike" noProof="1"/>
              <a:t>（</a:t>
            </a:r>
            <a:r>
              <a:rPr lang="en-US" altLang="zh-CN" sz="2800" b="1" strike="noStrike" noProof="1"/>
              <a:t>11</a:t>
            </a:r>
            <a:r>
              <a:rPr lang="zh-CN" altLang="en-US" sz="2800" b="1" strike="noStrike" noProof="1"/>
              <a:t>）</a:t>
            </a:r>
            <a:r>
              <a:rPr lang="zh-CN" altLang="en-US" sz="2800" b="1" strike="noStrike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中国共产党的中流砥柱作用是中国人民抗日战争胜利的关键</a:t>
            </a:r>
            <a:endParaRPr lang="zh-CN" altLang="en-US" sz="2800" b="1" strike="noStrike" noProof="1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97634" name="内容占位符 2"/>
          <p:cNvSpPr>
            <a:spLocks noGrp="1"/>
          </p:cNvSpPr>
          <p:nvPr>
            <p:ph idx="1"/>
          </p:nvPr>
        </p:nvSpPr>
        <p:spPr>
          <a:xfrm>
            <a:off x="457200" y="882650"/>
            <a:ext cx="8229600" cy="3938588"/>
          </a:xfrm>
          <a:ln>
            <a:solidFill>
              <a:srgbClr val="A6A6A6"/>
            </a:solidFill>
            <a:miter/>
          </a:ln>
        </p:spPr>
        <p:txBody>
          <a:bodyPr anchor="t"/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</a:rPr>
              <a:t>12</a:t>
            </a:r>
            <a:r>
              <a:rPr lang="zh-CN" altLang="en-US" sz="2800" b="1" dirty="0">
                <a:latin typeface="微软雅黑" panose="020B0503020204020204" pitchFamily="34" charset="-122"/>
              </a:rPr>
              <a:t>）抗日战争胜利后，国民党政府为什么会陷入全民的包围中并迅速走向崩溃？（中国共产党为何能领导中国革命取得胜利？）</a:t>
            </a:r>
            <a:endParaRPr lang="zh-CN" altLang="en-US" sz="2800" b="1" dirty="0">
              <a:latin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</a:rPr>
              <a:t>13</a:t>
            </a:r>
            <a:r>
              <a:rPr lang="zh-CN" altLang="en-US" sz="2800" b="1" dirty="0">
                <a:latin typeface="微软雅黑" panose="020B0503020204020204" pitchFamily="34" charset="-122"/>
              </a:rPr>
              <a:t>）怎样理解社会主义制度在中国的</a:t>
            </a:r>
            <a:r>
              <a:rPr lang="zh-CN" altLang="en-US" sz="2800" b="1" dirty="0" smtClean="0">
                <a:latin typeface="微软雅黑" panose="020B0503020204020204" pitchFamily="34" charset="-122"/>
              </a:rPr>
              <a:t>确立是历史</a:t>
            </a:r>
            <a:r>
              <a:rPr lang="zh-CN" altLang="en-US" sz="2800" b="1" dirty="0">
                <a:latin typeface="微软雅黑" panose="020B0503020204020204" pitchFamily="34" charset="-122"/>
              </a:rPr>
              <a:t>和人民的选择？</a:t>
            </a:r>
            <a:endParaRPr lang="zh-CN" altLang="en-US" sz="2800" b="1" dirty="0">
              <a:latin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</a:rPr>
              <a:t>14</a:t>
            </a:r>
            <a:r>
              <a:rPr lang="zh-CN" altLang="en-US" sz="2800" b="1" dirty="0">
                <a:latin typeface="微软雅黑" panose="020B0503020204020204" pitchFamily="34" charset="-122"/>
              </a:rPr>
              <a:t>）中国如何探索社会主义建设道路？</a:t>
            </a:r>
            <a:endParaRPr lang="zh-CN" altLang="en-US" sz="2800" b="1" dirty="0">
              <a:latin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</a:rPr>
              <a:t>15</a:t>
            </a:r>
            <a:r>
              <a:rPr lang="zh-CN" altLang="en-US" sz="2800" b="1" dirty="0">
                <a:latin typeface="微软雅黑" panose="020B0503020204020204" pitchFamily="34" charset="-122"/>
              </a:rPr>
              <a:t>）自选题</a:t>
            </a:r>
            <a:r>
              <a:rPr lang="en-US" altLang="zh-CN" sz="2800" b="1" dirty="0">
                <a:latin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</a:rPr>
              <a:t>（需得到教师认可）</a:t>
            </a:r>
            <a:endParaRPr lang="zh-CN" altLang="en-US" sz="2800" b="1" dirty="0">
              <a:latin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</a:rPr>
              <a:t>16</a:t>
            </a:r>
            <a:r>
              <a:rPr lang="zh-CN" altLang="en-US" sz="2800" b="1" dirty="0">
                <a:latin typeface="微软雅黑" panose="020B0503020204020204" pitchFamily="34" charset="-122"/>
              </a:rPr>
              <a:t>）自</a:t>
            </a:r>
            <a:r>
              <a:rPr lang="zh-CN" altLang="en-US" sz="2800" b="1" dirty="0" smtClean="0">
                <a:latin typeface="微软雅黑" panose="020B0503020204020204" pitchFamily="34" charset="-122"/>
              </a:rPr>
              <a:t>选题</a:t>
            </a:r>
            <a:r>
              <a:rPr lang="en-US" altLang="zh-CN" sz="2800" b="1" dirty="0" smtClean="0">
                <a:latin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latin typeface="微软雅黑" panose="020B0503020204020204" pitchFamily="34" charset="-122"/>
              </a:rPr>
              <a:t>（</a:t>
            </a:r>
            <a:r>
              <a:rPr lang="zh-CN" altLang="en-US" sz="2800" b="1" dirty="0">
                <a:latin typeface="微软雅黑" panose="020B0503020204020204" pitchFamily="34" charset="-122"/>
              </a:rPr>
              <a:t>需得到教师认可）</a:t>
            </a:r>
            <a:endParaRPr lang="zh-CN" altLang="en-US" sz="2800" b="1" dirty="0">
              <a:latin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zh-CN" altLang="en-US" b="1"/>
              <a:t>二、剧本指导</a:t>
            </a:r>
            <a:endParaRPr lang="zh-CN" altLang="en-US" b="1"/>
          </a:p>
        </p:txBody>
      </p:sp>
      <p:sp>
        <p:nvSpPr>
          <p:cNvPr id="19968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sz="2800" b="1"/>
              <a:t>历史剧主体部分需尊重史实。言之有据。请注明史实出处。</a:t>
            </a:r>
            <a:endParaRPr lang="zh-CN" altLang="en-US" sz="2800" b="1"/>
          </a:p>
          <a:p>
            <a:r>
              <a:rPr lang="zh-CN" altLang="en-US" sz="2800" b="1"/>
              <a:t>提供若干史料及历史研究著作供参考。（亦可参考 读书报告的参考文献目录）</a:t>
            </a:r>
            <a:endParaRPr lang="zh-CN" altLang="en-US" sz="2800" b="1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endParaRPr lang="zh-CN" altLang="en-US" dirty="0"/>
          </a:p>
        </p:txBody>
      </p:sp>
      <p:sp>
        <p:nvSpPr>
          <p:cNvPr id="200706" name="内容占位符 2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r>
              <a:rPr lang="en-US" altLang="zh-CN" sz="2800" b="1" dirty="0"/>
              <a:t>1</a:t>
            </a:r>
            <a:r>
              <a:rPr lang="zh-CN" altLang="en-US" sz="2800" b="1" dirty="0"/>
              <a:t>、史料文献</a:t>
            </a:r>
            <a:endParaRPr lang="en-US" altLang="zh-CN" sz="2800" b="1" dirty="0"/>
          </a:p>
          <a:p>
            <a:r>
              <a:rPr lang="zh-CN" altLang="en-US" sz="2400" b="1" dirty="0"/>
              <a:t>中国史学会自</a:t>
            </a:r>
            <a:r>
              <a:rPr lang="en-US" altLang="zh-CN" sz="2400" b="1" dirty="0"/>
              <a:t>1950</a:t>
            </a:r>
            <a:r>
              <a:rPr lang="zh-CN" altLang="en-US" sz="2400" b="1" dirty="0"/>
              <a:t>年代以来编辑出版的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中国近代史资料丛刊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正续编</a:t>
            </a:r>
            <a:endParaRPr lang="zh-CN" altLang="en-US" sz="2400" b="1" dirty="0"/>
          </a:p>
          <a:p>
            <a:r>
              <a:rPr lang="zh-CN" altLang="en-US" sz="2400" b="1" dirty="0"/>
              <a:t>正编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鸦片战争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第二次鸦片战争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洋务运动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中法战争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甲午战争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戊戌变法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辛亥革命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等。</a:t>
            </a:r>
            <a:endParaRPr lang="zh-CN" altLang="en-US" sz="2400" b="1" dirty="0"/>
          </a:p>
          <a:p>
            <a:r>
              <a:rPr lang="zh-CN" altLang="en-US" sz="2400" b="1" dirty="0"/>
              <a:t>续编部分有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中法战争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中日甲午战争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北洋军阀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抗日战争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等等。</a:t>
            </a:r>
            <a:endParaRPr lang="zh-CN" altLang="en-US" sz="2400" b="1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Office Hour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Wingdings" panose="05000000000000000000" pitchFamily="2" charset="2"/>
              </a:rPr>
              <a:t>：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Wingdings" panose="05000000000000000000" pitchFamily="2" charset="2"/>
              </a:rPr>
              <a:t>(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请提前联系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~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）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学院路校区（周二）：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</a:rPr>
              <a:t>14:00~15:00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</a:rPr>
              <a:t>（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</a:rPr>
              <a:t>@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</a:rPr>
              <a:t>图书馆西配楼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</a:rPr>
              <a:t>303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</a:rPr>
              <a:t>）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沙河校区（周五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）：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</a:rPr>
              <a:t>14:00~15:00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</a:rPr>
              <a:t>（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</a:rPr>
              <a:t>@J3-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</a:rPr>
              <a:t>教师休息室）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</a:rPr>
              <a:t> or 20:25~21:25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</a:rPr>
              <a:t>（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</a:rPr>
              <a:t>@J3-</a:t>
            </a:r>
            <a:r>
              <a:rPr lang="zh-CN" altLang="en-US" sz="2800" b="1" strike="noStrike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教师休息室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</a:rPr>
              <a:t>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375"/>
            <a:ext cx="8229600" cy="4735513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fontAlgn="base"/>
            <a:r>
              <a:rPr lang="en-US" altLang="zh-CN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、历史专著</a:t>
            </a:r>
            <a:endParaRPr lang="zh-CN" altLang="en-US" sz="2400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zh-CN" altLang="en-US" sz="2400" b="1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第一章 反侵略战争</a:t>
            </a:r>
            <a:endParaRPr lang="zh-CN" altLang="en-US" sz="2400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茅海建：《天朝的崩溃</a:t>
            </a:r>
            <a:r>
              <a:rPr lang="en-US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鸦片战争再研究》，北京三联</a:t>
            </a:r>
            <a:r>
              <a:rPr lang="en-US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2005</a:t>
            </a:r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年版</a:t>
            </a:r>
            <a:endParaRPr lang="zh-CN" altLang="zh-CN" b="1" strike="noStrike" kern="120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夏笠：《第二次鸦片战争史》，上海书店出版社</a:t>
            </a:r>
            <a:r>
              <a:rPr lang="en-US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2007</a:t>
            </a:r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endParaRPr lang="zh-CN" altLang="zh-CN" b="1" strike="noStrike" kern="120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茅海建：《近代的尺度：两次鸦片战争军事与外交》（修订本），三联书店</a:t>
            </a:r>
            <a:r>
              <a:rPr lang="en-US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2011</a:t>
            </a:r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年。</a:t>
            </a:r>
            <a:endParaRPr lang="zh-CN" altLang="zh-CN" b="1" strike="noStrike" kern="120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邵循正：《中法越南战争始末考》，河北教育出版社，</a:t>
            </a:r>
            <a:r>
              <a:rPr lang="en-US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2000</a:t>
            </a:r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年。</a:t>
            </a:r>
            <a:endParaRPr lang="zh-CN" altLang="zh-CN" b="1" strike="noStrike" kern="120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戚其章：《甲午战争史》，上海人民出版社，</a:t>
            </a:r>
            <a:r>
              <a:rPr lang="en-US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2008</a:t>
            </a:r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年。</a:t>
            </a:r>
            <a:endParaRPr lang="zh-CN" altLang="zh-CN" b="1" strike="noStrike" kern="120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石泉：《甲午战争前后之晚清政局》，三联书店，</a:t>
            </a:r>
            <a:r>
              <a:rPr lang="en-US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2003</a:t>
            </a:r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年。</a:t>
            </a:r>
            <a:endParaRPr lang="zh-CN" altLang="zh-CN" b="1" strike="noStrike" kern="120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柯文：《历史三调：作为事件、经历和神话的义和团》，江苏人民出版社，</a:t>
            </a:r>
            <a:r>
              <a:rPr lang="en-US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2000</a:t>
            </a:r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年。</a:t>
            </a:r>
            <a:endParaRPr lang="zh-CN" altLang="zh-CN" b="1" strike="noStrike" kern="120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周锡瑞：《义和团运动的起源》，江苏人民出版社，</a:t>
            </a:r>
            <a:r>
              <a:rPr lang="en-US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2010</a:t>
            </a:r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年。</a:t>
            </a:r>
            <a:endParaRPr lang="zh-CN" altLang="zh-CN" b="1" strike="noStrike" kern="120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路遥：《义和团运动史》，齐鲁书社，</a:t>
            </a:r>
            <a:r>
              <a:rPr lang="en-US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1988</a:t>
            </a:r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年。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base"/>
            <a:endParaRPr lang="zh-CN" altLang="en-US" b="1" strike="noStrike" noProof="1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15938"/>
            <a:ext cx="8229600" cy="4229100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fontAlgn="base"/>
            <a:r>
              <a:rPr lang="zh-CN" altLang="en-US" sz="2800" b="1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第二章 早期探索：</a:t>
            </a:r>
            <a:endParaRPr lang="zh-CN" altLang="en-US" sz="2800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罗尔纲：《太平天国史（四册）》，中华书局</a:t>
            </a:r>
            <a:r>
              <a:rPr lang="en-US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1991</a:t>
            </a:r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年。</a:t>
            </a:r>
            <a:endParaRPr lang="zh-CN" altLang="zh-CN" b="1" strike="noStrike" kern="120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（美）史景迁 著</a:t>
            </a:r>
            <a:r>
              <a:rPr lang="en-US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宋庆葆 等译：《太平天国》，广西师范大学出版社，</a:t>
            </a:r>
            <a:r>
              <a:rPr lang="en-US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2011</a:t>
            </a:r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年。</a:t>
            </a:r>
            <a:endParaRPr lang="zh-CN" altLang="zh-CN" b="1" strike="noStrike" kern="120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美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裴士锋著，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黄中宪译：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天国之秋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社会科学文献出版社，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2014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endParaRPr lang="zh-CN" altLang="en-US" b="1" strike="noStrike" kern="1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孔飞力着，谢亮生、杨品泉、谢思炜译：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中华帝国晚期的叛乱及其敌人：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1796-1864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年的军事化与社会结构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》﹝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北京：中国社会科学院，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1990﹞</a:t>
            </a:r>
            <a:endParaRPr lang="en-US" altLang="zh-CN" b="1" strike="noStrike" kern="1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夏东元：《洋务运动史》，华东师范大学出版社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1996</a:t>
            </a:r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年。</a:t>
            </a:r>
            <a:endParaRPr lang="zh-CN" altLang="zh-CN" b="1" strike="noStrike" kern="1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茅海建：《戊戌变法史事考》，三联书店，</a:t>
            </a:r>
            <a:r>
              <a:rPr lang="en-US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2005</a:t>
            </a:r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年。</a:t>
            </a:r>
            <a:endParaRPr lang="zh-CN" altLang="zh-CN" b="1" strike="noStrike" kern="120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黄彰健：《戊戌变法史研究》，上海书店出版社，</a:t>
            </a:r>
            <a:r>
              <a:rPr lang="en-US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2007</a:t>
            </a:r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年。</a:t>
            </a:r>
            <a:endParaRPr lang="zh-CN" altLang="en-US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fontAlgn="base"/>
            <a:r>
              <a:rPr lang="zh-CN" altLang="en-US" sz="2800" b="1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第三章 晚</a:t>
            </a:r>
            <a:r>
              <a:rPr lang="zh-CN" altLang="en-US" sz="2800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清新政与辛亥革命</a:t>
            </a:r>
            <a:endParaRPr lang="zh-CN" altLang="en-US" sz="2800" b="1" strike="noStrike" kern="120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桑兵：《庚子勤王与清末新政》，北京大学出版社，</a:t>
            </a:r>
            <a:r>
              <a:rPr lang="en-US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2004</a:t>
            </a:r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年。</a:t>
            </a:r>
            <a:endParaRPr lang="zh-CN" altLang="zh-CN" b="1" strike="noStrike" kern="120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侯宜杰 ：《二十世纪初中国政治改革风潮</a:t>
            </a:r>
            <a:r>
              <a:rPr lang="en-US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清末立宪运动史》，中国人民大学出版社，</a:t>
            </a:r>
            <a:r>
              <a:rPr lang="en-US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2011</a:t>
            </a:r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年。</a:t>
            </a:r>
            <a:endParaRPr lang="zh-CN" altLang="zh-CN" b="1" strike="noStrike" kern="120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胡绳武、金冲及：《辛亥革命史稿》，上海人民出版社，</a:t>
            </a:r>
            <a:r>
              <a:rPr lang="en-US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1984</a:t>
            </a:r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年。</a:t>
            </a:r>
            <a:endParaRPr lang="zh-CN" altLang="zh-CN" b="1" strike="noStrike" kern="120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杨天石：《帝国的终结：辛亥革命简史》，岳麓书社，</a:t>
            </a:r>
            <a:r>
              <a:rPr lang="en-US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2011</a:t>
            </a:r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年。</a:t>
            </a:r>
            <a:endParaRPr lang="zh-CN" altLang="zh-CN" b="1" strike="noStrike" kern="120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base"/>
            <a:endParaRPr lang="en-US" altLang="zh-CN" b="1" strike="noStrike" noProof="1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fontAlgn="base"/>
            <a:r>
              <a:rPr lang="zh-CN" altLang="en-US" sz="2800" b="1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第四章 （一） 新文化运动五四运动</a:t>
            </a:r>
            <a:endParaRPr lang="zh-CN" altLang="en-US" sz="2800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陈志让：《军绅政权》，三联书店，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1980 </a:t>
            </a:r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endParaRPr lang="zh-CN" altLang="zh-CN" b="1" strike="noStrike" kern="1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陶菊隐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北洋军阀统治时期史话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endParaRPr lang="en-US" altLang="zh-CN" b="1" strike="noStrike" kern="1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彭明：《研究系与五四时期新文化运动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1920</a:t>
            </a:r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年前后为中心》，中山大学出版社，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2003</a:t>
            </a:r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年。</a:t>
            </a:r>
            <a:endParaRPr lang="zh-CN" altLang="zh-CN" b="1" strike="noStrike" kern="1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周策纵：《五四运动：现代中国的思想革命》，江苏人民出版社，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1999</a:t>
            </a:r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年。</a:t>
            </a:r>
            <a:endParaRPr lang="zh-CN" altLang="zh-CN" b="1" strike="noStrike" kern="1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彭明：《五四运动史》，人民出版社，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1998</a:t>
            </a:r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年。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75" y="1247775"/>
            <a:ext cx="8480425" cy="3733800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fontAlgn="base"/>
            <a:r>
              <a:rPr lang="zh-CN" altLang="en-US" sz="2800" b="1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第四章 （二）中国共产党诞生与国民大革命</a:t>
            </a:r>
            <a:endParaRPr lang="zh-CN" altLang="en-US" sz="2800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（日）石川禎浩：《中国共产党成立史》，中国社会科学出版社，</a:t>
            </a:r>
            <a:r>
              <a:rPr lang="en-US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2006</a:t>
            </a:r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年。</a:t>
            </a:r>
            <a:endParaRPr lang="zh-CN" altLang="zh-CN" b="1" strike="noStrike" kern="1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王奇生：《党员、党权与党争：</a:t>
            </a:r>
            <a:r>
              <a:rPr lang="en-US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1924-1949</a:t>
            </a:r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年中国国民党的组织形态（修订本）》，华文出版社，</a:t>
            </a:r>
            <a:r>
              <a:rPr lang="en-US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2010</a:t>
            </a:r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年。</a:t>
            </a:r>
            <a:endParaRPr kumimoji="0" lang="zh-C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fontAlgn="base"/>
            <a:r>
              <a:rPr lang="zh-CN" altLang="en-US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金以林 ：</a:t>
            </a:r>
            <a:r>
              <a:rPr lang="en-US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altLang="en-US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国民党高层的派系政治</a:t>
            </a:r>
            <a:r>
              <a:rPr lang="en-US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endParaRPr lang="en-US" altLang="zh-CN" b="1" strike="noStrike" kern="120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en-US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杨天石：</a:t>
            </a:r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《寻找真实的蒋介石：蒋介石日记解读》，山西人民出版社，</a:t>
            </a:r>
            <a:r>
              <a:rPr lang="en-US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2010</a:t>
            </a:r>
            <a:r>
              <a:rPr lang="zh-CN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lang="en-US" altLang="zh-CN" b="1" strike="noStrike" kern="120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（美）萧邦齐：《血路：革命中国中的沈定一传奇》</a:t>
            </a:r>
            <a:r>
              <a:rPr lang="zh-CN" altLang="en-US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江苏人民出版社，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2010年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base"/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fontAlgn="base"/>
            <a:endParaRPr lang="zh-CN" altLang="en-US" strike="noStrike" noProof="1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fontAlgn="base"/>
            <a:r>
              <a:rPr lang="zh-CN" altLang="en-US" sz="2800" b="1" strike="noStrike" kern="12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第五章 革命新道路</a:t>
            </a:r>
            <a:endParaRPr lang="zh-CN" altLang="en-US" sz="2800" b="1" strike="noStrike" kern="1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小科布尔：《上海资本家与国民政府》，中国社会科学出版社，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1988 </a:t>
            </a:r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br>
              <a:rPr lang="en-US" altLang="zh-CN" b="1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黄道炫：《张力与限界：中央苏区的革命（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1933-1934</a:t>
            </a:r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）》，社会科学文献出版社，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2011</a:t>
            </a:r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年。</a:t>
            </a:r>
            <a:br>
              <a:rPr lang="en-US" altLang="zh-CN" sz="2400" b="1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fontAlgn="base"/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fontAlgn="base"/>
            <a:endParaRPr lang="zh-CN" altLang="en-US" strike="noStrike" noProof="1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fontAlgn="base"/>
            <a:r>
              <a:rPr lang="zh-CN" altLang="en-US" sz="2800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第六章 抗日战争</a:t>
            </a:r>
            <a:endParaRPr lang="zh-CN" altLang="en-US" sz="2800" b="1" strike="noStrike" kern="1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杨奎松：《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中间地带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的革命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国际大背景下看中共成功之道》，山西人民出版社，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2010</a:t>
            </a:r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年。</a:t>
            </a:r>
            <a:endParaRPr lang="zh-CN" altLang="zh-CN" b="1" strike="noStrike" kern="1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柯博文：《走向最后关头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中国民族国家构建中的日本因素》</a:t>
            </a:r>
            <a:endParaRPr lang="en-US" altLang="zh-CN" b="1" strike="noStrike" noProof="1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fontAlgn="base"/>
            <a:r>
              <a:rPr lang="zh-CN" altLang="en-US" sz="2800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第七章 解放战争</a:t>
            </a:r>
            <a:endParaRPr lang="zh-CN" altLang="en-US" sz="2800" b="1" strike="noStrike" kern="1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邓野：《联合政府与一党训政：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1944-1946</a:t>
            </a:r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间国共政争》（修订版），社会科学文献出版社，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2011</a:t>
            </a:r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年。</a:t>
            </a:r>
            <a:endParaRPr lang="en-US" altLang="zh-CN" b="1" strike="noStrike" kern="1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汪朝光：《国共政争与中国命运，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1945-1949</a:t>
            </a:r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》，社会科学文献出版社，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2010</a:t>
            </a:r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年。</a:t>
            </a:r>
            <a:endParaRPr lang="zh-CN" altLang="zh-CN" b="1" strike="noStrike" kern="1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胡</a:t>
            </a:r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素珊：《中国的内战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1945 </a:t>
            </a:r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－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1949 </a:t>
            </a:r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年的中国》，中国青年出版社，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1997 </a:t>
            </a:r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endParaRPr kumimoji="0" lang="zh-C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b="1" strike="noStrike" noProof="1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fontAlgn="base"/>
            <a:r>
              <a:rPr lang="zh-CN" altLang="en-US" sz="2800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第八章 社会主义制度的确立</a:t>
            </a:r>
            <a:endParaRPr lang="zh-CN" altLang="en-US" sz="2800" b="1" strike="noStrike" kern="1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林蕴晖，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凯歌进行的时期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，河南人民出版社，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1989</a:t>
            </a:r>
            <a:endParaRPr lang="en-US" altLang="zh-CN" b="1" strike="noStrike" kern="1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杨奎松：《毛泽东与莫斯科的恩恩怨怨》，江西人民出版社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2008</a:t>
            </a:r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年版</a:t>
            </a:r>
            <a:endParaRPr lang="zh-CN" altLang="zh-CN" b="1" strike="noStrike" kern="1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杨奎松：《中华人民共和国建国史研究（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册）》，江西人民出版社，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2009</a:t>
            </a:r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年。</a:t>
            </a:r>
            <a:endParaRPr lang="zh-CN" altLang="zh-CN" b="1" strike="noStrike" kern="1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韩丁：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翻身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，北京出版社，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1980 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endParaRPr lang="zh-CN" altLang="en-US" b="1" strike="noStrike" kern="1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endParaRPr lang="zh-CN" altLang="en-US" b="1" strike="noStrike" kern="1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375"/>
            <a:ext cx="8229600" cy="4868545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fontAlgn="base"/>
            <a:r>
              <a:rPr lang="zh-CN" altLang="en-US" sz="2800" b="1" strike="noStrike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曲折</a:t>
            </a:r>
            <a:r>
              <a:rPr lang="zh-CN" altLang="en-US" sz="2800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探索</a:t>
            </a:r>
            <a:endParaRPr lang="zh-CN" altLang="en-US" sz="2800" b="1" strike="noStrike" kern="1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中共中央文献研究室，《关于建国以来党的若干历史问题的决议注释本》 ，人民出版社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1983</a:t>
            </a:r>
            <a:endParaRPr lang="en-US" altLang="zh-CN" b="1" strike="noStrike" kern="1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 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丛进：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曲折发展的岁月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，河南人民出版社，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1989 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endParaRPr lang="zh-CN" altLang="en-US" b="1" strike="noStrike" kern="1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王年一：《大动乱的年代》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，河南人民出版社，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1989 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endParaRPr lang="zh-CN" altLang="en-US" b="1" strike="noStrike" kern="1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费里曼等：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中国乡村－社会主义国家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，社会科学文献出版社，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2002 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endParaRPr lang="zh-CN" altLang="en-US" b="1" strike="noStrike" kern="1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郑谦：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中国是怎样从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文革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走向改革的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:“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文革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十八讲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，北京出版社，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2015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endParaRPr lang="zh-CN" altLang="en-US" b="1" strike="noStrike" kern="1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endParaRPr lang="zh-CN" altLang="en-US" b="1" strike="noStrike" kern="1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en-US" sz="2800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第十章 改革开放</a:t>
            </a:r>
            <a:endParaRPr lang="zh-CN" altLang="en-US" sz="2800" b="1" strike="noStrike" kern="1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/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中共中央党史研究室第三研究部，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中国改革开放史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，辽宁人民出版社</a:t>
            </a:r>
            <a:r>
              <a:rPr lang="en-US" altLang="zh-CN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2002</a:t>
            </a:r>
            <a:r>
              <a:rPr lang="zh-CN" altLang="en-US" b="1" strike="noStrike" kern="1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fontAlgn="base"/>
            <a:endParaRPr lang="zh-CN" altLang="en-US" b="1" strike="noStrike" noProof="1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2"/>
          <p:cNvSpPr>
            <a:spLocks noGrp="1"/>
          </p:cNvSpPr>
          <p:nvPr>
            <p:ph type="title"/>
          </p:nvPr>
        </p:nvSpPr>
        <p:spPr>
          <a:xfrm>
            <a:off x="609600" y="400050"/>
            <a:ext cx="7924800" cy="422275"/>
          </a:xfrm>
        </p:spPr>
        <p:txBody>
          <a:bodyPr wrap="square" lIns="91440" tIns="45720" rIns="91440" bIns="45720" anchor="ctr"/>
          <a:lstStyle/>
          <a:p>
            <a:pPr lvl="0" algn="l" eaLnBrk="1" hangingPunct="1"/>
            <a:endParaRPr lang="zh-CN" altLang="en-US" b="1" dirty="0"/>
          </a:p>
        </p:txBody>
      </p:sp>
      <p:sp>
        <p:nvSpPr>
          <p:cNvPr id="48131" name="Rectangle 6"/>
          <p:cNvSpPr>
            <a:spLocks noGrp="1" noChangeArrowheads="1"/>
          </p:cNvSpPr>
          <p:nvPr>
            <p:ph sz="half" idx="4294967295"/>
          </p:nvPr>
        </p:nvSpPr>
        <p:spPr>
          <a:xfrm>
            <a:off x="3048000" y="1201738"/>
            <a:ext cx="5715000" cy="3678238"/>
          </a:xfrm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教材及参考书目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教材：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《中国近现代史纲要》（201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5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年修订版），高等教育出版社 ，201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5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年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pic>
        <p:nvPicPr>
          <p:cNvPr id="158723" name="图片 4" descr="201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735138"/>
            <a:ext cx="2724150" cy="2724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任意多边形 10"/>
          <p:cNvSpPr/>
          <p:nvPr/>
        </p:nvSpPr>
        <p:spPr>
          <a:xfrm>
            <a:off x="0" y="2241550"/>
            <a:ext cx="9144000" cy="1687513"/>
          </a:xfrm>
          <a:custGeom>
            <a:avLst/>
            <a:gdLst/>
            <a:ahLst/>
            <a:cxnLst>
              <a:cxn ang="0">
                <a:pos x="0" y="783124"/>
              </a:cxn>
              <a:cxn ang="0">
                <a:pos x="9144000" y="1610874"/>
              </a:cxn>
              <a:cxn ang="0">
                <a:pos x="9144000" y="1657912"/>
              </a:cxn>
              <a:cxn ang="0">
                <a:pos x="0" y="890721"/>
              </a:cxn>
              <a:cxn ang="0">
                <a:pos x="0" y="783124"/>
              </a:cxn>
            </a:cxnLst>
            <a:rect l="0" t="0" r="0" b="0"/>
            <a:pathLst>
              <a:path w="9144000" h="1688812">
                <a:moveTo>
                  <a:pt x="0" y="797721"/>
                </a:moveTo>
                <a:cubicBezTo>
                  <a:pt x="1714500" y="-118242"/>
                  <a:pt x="5314950" y="-688842"/>
                  <a:pt x="9144000" y="1640898"/>
                </a:cubicBezTo>
                <a:lnTo>
                  <a:pt x="9144000" y="1688812"/>
                </a:lnTo>
                <a:cubicBezTo>
                  <a:pt x="6400800" y="428191"/>
                  <a:pt x="3457575" y="-346656"/>
                  <a:pt x="0" y="907323"/>
                </a:cubicBezTo>
                <a:lnTo>
                  <a:pt x="0" y="797721"/>
                </a:lnTo>
                <a:close/>
              </a:path>
            </a:pathLst>
          </a:custGeom>
          <a:solidFill>
            <a:srgbClr val="015F02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2994" name="文本框 14"/>
          <p:cNvSpPr txBox="1"/>
          <p:nvPr/>
        </p:nvSpPr>
        <p:spPr>
          <a:xfrm>
            <a:off x="1612900" y="3397250"/>
            <a:ext cx="5400675" cy="5461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 algn="just"/>
            <a:r>
              <a:rPr lang="zh-CN" altLang="en-US" sz="2800" b="0" dirty="0">
                <a:solidFill>
                  <a:srgbClr val="015F02"/>
                </a:solidFill>
                <a:latin typeface="Calibri Light" panose="020F0302020204030204" pitchFamily="34" charset="0"/>
                <a:ea typeface="微软雅黑" panose="020B0503020204020204" pitchFamily="34" charset="-122"/>
              </a:rPr>
              <a:t>读书报告  部分选题</a:t>
            </a:r>
            <a:endParaRPr lang="zh-CN" altLang="en-US" sz="2800" b="0" dirty="0">
              <a:solidFill>
                <a:srgbClr val="015F02"/>
              </a:solidFill>
              <a:latin typeface="Calibri Light" panose="020F03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2995" name="任意多边形 6"/>
          <p:cNvSpPr/>
          <p:nvPr/>
        </p:nvSpPr>
        <p:spPr>
          <a:xfrm>
            <a:off x="0" y="2498725"/>
            <a:ext cx="9153525" cy="1504950"/>
          </a:xfrm>
          <a:custGeom>
            <a:avLst/>
            <a:gdLst/>
            <a:ahLst/>
            <a:cxnLst>
              <a:cxn ang="0">
                <a:pos x="0" y="614311"/>
              </a:cxn>
              <a:cxn ang="0">
                <a:pos x="9153525" y="1420060"/>
              </a:cxn>
              <a:cxn ang="0">
                <a:pos x="9144005" y="1506146"/>
              </a:cxn>
              <a:cxn ang="0">
                <a:pos x="0" y="724009"/>
              </a:cxn>
              <a:cxn ang="0">
                <a:pos x="0" y="614311"/>
              </a:cxn>
            </a:cxnLst>
            <a:rect l="0" t="0" r="0" b="0"/>
            <a:pathLst>
              <a:path w="9153525" h="1504898">
                <a:moveTo>
                  <a:pt x="0" y="613807"/>
                </a:moveTo>
                <a:cubicBezTo>
                  <a:pt x="1933575" y="-73556"/>
                  <a:pt x="4972050" y="-596531"/>
                  <a:pt x="9153525" y="1418884"/>
                </a:cubicBezTo>
                <a:lnTo>
                  <a:pt x="9144000" y="1504898"/>
                </a:lnTo>
                <a:cubicBezTo>
                  <a:pt x="7581900" y="720527"/>
                  <a:pt x="3390900" y="-368645"/>
                  <a:pt x="0" y="723409"/>
                </a:cubicBezTo>
                <a:lnTo>
                  <a:pt x="0" y="613807"/>
                </a:lnTo>
                <a:close/>
              </a:path>
            </a:pathLst>
          </a:custGeom>
          <a:solidFill>
            <a:srgbClr val="709B04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任意多边形 10"/>
          <p:cNvSpPr/>
          <p:nvPr/>
        </p:nvSpPr>
        <p:spPr>
          <a:xfrm>
            <a:off x="0" y="2241550"/>
            <a:ext cx="9144000" cy="1687513"/>
          </a:xfrm>
          <a:custGeom>
            <a:avLst/>
            <a:gdLst/>
            <a:ahLst/>
            <a:cxnLst>
              <a:cxn ang="0">
                <a:pos x="0" y="790997"/>
              </a:cxn>
              <a:cxn ang="0">
                <a:pos x="9144000" y="1627071"/>
              </a:cxn>
              <a:cxn ang="0">
                <a:pos x="9144000" y="1674578"/>
              </a:cxn>
              <a:cxn ang="0">
                <a:pos x="0" y="899675"/>
              </a:cxn>
              <a:cxn ang="0">
                <a:pos x="0" y="790997"/>
              </a:cxn>
            </a:cxnLst>
            <a:rect l="0" t="0" r="0" b="0"/>
            <a:pathLst>
              <a:path w="9144000" h="1688812">
                <a:moveTo>
                  <a:pt x="0" y="797721"/>
                </a:moveTo>
                <a:cubicBezTo>
                  <a:pt x="1714500" y="-118242"/>
                  <a:pt x="5314950" y="-688842"/>
                  <a:pt x="9144000" y="1640898"/>
                </a:cubicBezTo>
                <a:lnTo>
                  <a:pt x="9144000" y="1688812"/>
                </a:lnTo>
                <a:cubicBezTo>
                  <a:pt x="6400800" y="428191"/>
                  <a:pt x="3457575" y="-346656"/>
                  <a:pt x="0" y="907323"/>
                </a:cubicBezTo>
                <a:lnTo>
                  <a:pt x="0" y="797721"/>
                </a:lnTo>
                <a:close/>
              </a:path>
            </a:pathLst>
          </a:custGeom>
          <a:solidFill>
            <a:srgbClr val="015F02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42" name="文本框 14"/>
          <p:cNvSpPr txBox="1"/>
          <p:nvPr/>
        </p:nvSpPr>
        <p:spPr>
          <a:xfrm>
            <a:off x="1612900" y="3397250"/>
            <a:ext cx="5400675" cy="5461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 algn="just"/>
            <a:r>
              <a:rPr lang="zh-CN" altLang="en-US" sz="2800" b="0" dirty="0">
                <a:solidFill>
                  <a:srgbClr val="015F02"/>
                </a:solidFill>
                <a:latin typeface="Calibri Light" panose="020F0302020204030204" pitchFamily="34" charset="0"/>
                <a:ea typeface="微软雅黑" panose="020B0503020204020204" pitchFamily="34" charset="-122"/>
              </a:rPr>
              <a:t>观影报告（纪录片）  部分选题</a:t>
            </a:r>
            <a:endParaRPr lang="zh-CN" altLang="en-US" sz="2800" b="0" dirty="0">
              <a:solidFill>
                <a:srgbClr val="015F02"/>
              </a:solidFill>
              <a:latin typeface="Calibri Light" panose="020F03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5043" name="任意多边形 6"/>
          <p:cNvSpPr/>
          <p:nvPr/>
        </p:nvSpPr>
        <p:spPr>
          <a:xfrm>
            <a:off x="0" y="2498725"/>
            <a:ext cx="9153525" cy="1504950"/>
          </a:xfrm>
          <a:custGeom>
            <a:avLst/>
            <a:gdLst/>
            <a:ahLst/>
            <a:cxnLst>
              <a:cxn ang="0">
                <a:pos x="0" y="614038"/>
              </a:cxn>
              <a:cxn ang="0">
                <a:pos x="9153525" y="1419423"/>
              </a:cxn>
              <a:cxn ang="0">
                <a:pos x="9144005" y="1505470"/>
              </a:cxn>
              <a:cxn ang="0">
                <a:pos x="0" y="723684"/>
              </a:cxn>
              <a:cxn ang="0">
                <a:pos x="0" y="614038"/>
              </a:cxn>
            </a:cxnLst>
            <a:rect l="0" t="0" r="0" b="0"/>
            <a:pathLst>
              <a:path w="9153525" h="1504898">
                <a:moveTo>
                  <a:pt x="0" y="613807"/>
                </a:moveTo>
                <a:cubicBezTo>
                  <a:pt x="1933575" y="-73556"/>
                  <a:pt x="4972050" y="-596531"/>
                  <a:pt x="9153525" y="1418884"/>
                </a:cubicBezTo>
                <a:lnTo>
                  <a:pt x="9144000" y="1504898"/>
                </a:lnTo>
                <a:cubicBezTo>
                  <a:pt x="7581900" y="720527"/>
                  <a:pt x="3390900" y="-368645"/>
                  <a:pt x="0" y="723409"/>
                </a:cubicBezTo>
                <a:lnTo>
                  <a:pt x="0" y="613807"/>
                </a:lnTo>
                <a:close/>
              </a:path>
            </a:pathLst>
          </a:custGeom>
          <a:solidFill>
            <a:srgbClr val="709B04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Rectangle 2"/>
          <p:cNvSpPr>
            <a:spLocks noGrp="1"/>
          </p:cNvSpPr>
          <p:nvPr>
            <p:ph type="title"/>
          </p:nvPr>
        </p:nvSpPr>
        <p:spPr>
          <a:xfrm>
            <a:off x="457200" y="206375"/>
            <a:ext cx="5105400" cy="857250"/>
          </a:xfrm>
        </p:spPr>
        <p:txBody>
          <a:bodyPr wrap="square" lIns="91440" tIns="45720" rIns="91440" bIns="45720" anchor="ctr"/>
          <a:lstStyle/>
          <a:p>
            <a:pPr lvl="0" eaLnBrk="1" hangingPunct="1"/>
            <a:r>
              <a:rPr lang="zh-CN" altLang="en-US" sz="2400" dirty="0">
                <a:latin typeface="微软雅黑" panose="020B0503020204020204" pitchFamily="34" charset="-122"/>
              </a:rPr>
              <a:t>凤凰大视野 纪录片 部分目录</a:t>
            </a:r>
            <a:r>
              <a:rPr lang="zh-CN" altLang="en-US" sz="2400" dirty="0">
                <a:ea typeface="宋体" panose="02010600030101010101" pitchFamily="2" charset="-122"/>
                <a:hlinkClick r:id="rId1"/>
              </a:rPr>
              <a:t>http://v.ifeng.com/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217090" name="内容占位符 3"/>
          <p:cNvSpPr>
            <a:spLocks noGrp="1"/>
          </p:cNvSpPr>
          <p:nvPr>
            <p:ph sz="half" idx="4294967295"/>
          </p:nvPr>
        </p:nvSpPr>
        <p:spPr>
          <a:xfrm>
            <a:off x="762000" y="1143000"/>
            <a:ext cx="7391400" cy="3659188"/>
          </a:xfrm>
        </p:spPr>
        <p:txBody>
          <a:bodyPr wrap="square" lIns="91440" tIns="45720" rIns="91440" bIns="45720" anchor="t"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indent="-342900" eaLnBrk="1" hangingPunct="1">
              <a:lnSpc>
                <a:spcPct val="90000"/>
              </a:lnSpc>
            </a:pPr>
            <a:r>
              <a:rPr lang="zh-CN" altLang="zh-CN" sz="2400" dirty="0"/>
              <a:t>《西风东渐</a:t>
            </a:r>
            <a:r>
              <a:rPr lang="zh-CN" altLang="en-US" sz="2400" dirty="0"/>
              <a:t>：</a:t>
            </a:r>
            <a:r>
              <a:rPr lang="zh-CN" altLang="zh-CN" sz="2400" dirty="0"/>
              <a:t>近代中国的西方身影》</a:t>
            </a:r>
            <a:r>
              <a:rPr lang="en-US" altLang="zh-CN" sz="2400" dirty="0"/>
              <a:t>(1-5)</a:t>
            </a:r>
            <a:endParaRPr lang="en-US" altLang="zh-CN" sz="2400" dirty="0"/>
          </a:p>
          <a:p>
            <a:pPr lvl="0" indent="-342900" eaLnBrk="1" hangingPunct="1">
              <a:lnSpc>
                <a:spcPct val="90000"/>
              </a:lnSpc>
            </a:pPr>
            <a:r>
              <a:rPr lang="en-US" altLang="zh-CN" sz="2400" dirty="0"/>
              <a:t>《</a:t>
            </a:r>
            <a:r>
              <a:rPr lang="zh-CN" altLang="en-US" sz="2400" dirty="0"/>
              <a:t>太平天国</a:t>
            </a:r>
            <a:r>
              <a:rPr lang="en-US" altLang="zh-CN" sz="2400" dirty="0"/>
              <a:t>》 (1-10)</a:t>
            </a:r>
            <a:endParaRPr lang="en-US" altLang="zh-CN" sz="2400" dirty="0"/>
          </a:p>
          <a:p>
            <a:pPr lvl="0" indent="-342900" eaLnBrk="1" hangingPunct="1">
              <a:lnSpc>
                <a:spcPct val="90000"/>
              </a:lnSpc>
            </a:pPr>
            <a:r>
              <a:rPr lang="zh-CN" altLang="zh-CN" sz="2400" dirty="0"/>
              <a:t>《近人曾国藩》</a:t>
            </a:r>
            <a:r>
              <a:rPr lang="en-US" altLang="zh-CN" sz="2400" dirty="0"/>
              <a:t>(1-10)</a:t>
            </a:r>
            <a:endParaRPr lang="en-US" altLang="zh-CN" sz="2400" dirty="0"/>
          </a:p>
          <a:p>
            <a:pPr lvl="0" indent="-342900" eaLnBrk="1" hangingPunct="1">
              <a:lnSpc>
                <a:spcPct val="9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</a:rPr>
              <a:t>血色黄昏：李鸿章的洋务生涯</a:t>
            </a:r>
            <a:r>
              <a:rPr lang="en-US" altLang="zh-CN" sz="2400" dirty="0">
                <a:latin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</a:rPr>
              <a:t>（1-10）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lvl="0" indent="-342900" eaLnBrk="1" hangingPunct="1">
              <a:lnSpc>
                <a:spcPct val="90000"/>
              </a:lnSpc>
            </a:pPr>
            <a:r>
              <a:rPr lang="zh-CN" altLang="zh-CN" sz="2400" dirty="0"/>
              <a:t>《路在何方</a:t>
            </a:r>
            <a:r>
              <a:rPr lang="zh-CN" altLang="en-US" sz="2400" dirty="0"/>
              <a:t>：</a:t>
            </a:r>
            <a:r>
              <a:rPr lang="zh-CN" altLang="zh-CN" sz="2400" dirty="0"/>
              <a:t>中国铁路曲折往事》</a:t>
            </a:r>
            <a:r>
              <a:rPr lang="en-US" altLang="zh-CN" sz="2400" dirty="0"/>
              <a:t>(1-5)</a:t>
            </a:r>
            <a:endParaRPr lang="en-US" altLang="zh-CN" sz="2400" dirty="0"/>
          </a:p>
          <a:p>
            <a:pPr lvl="0" indent="-342900" eaLnBrk="1" hangingPunct="1">
              <a:lnSpc>
                <a:spcPct val="90000"/>
              </a:lnSpc>
            </a:pPr>
            <a:r>
              <a:rPr lang="zh-CN" altLang="zh-CN" sz="2400" dirty="0"/>
              <a:t>《百年航程</a:t>
            </a:r>
            <a:r>
              <a:rPr lang="zh-CN" altLang="en-US" sz="2400" dirty="0"/>
              <a:t>：</a:t>
            </a:r>
            <a:r>
              <a:rPr lang="zh-CN" altLang="zh-CN" sz="2400" dirty="0"/>
              <a:t>招商局</a:t>
            </a:r>
            <a:r>
              <a:rPr lang="en-US" altLang="zh-CN" sz="2400" dirty="0"/>
              <a:t>135</a:t>
            </a:r>
            <a:r>
              <a:rPr lang="zh-CN" altLang="zh-CN" sz="2400" dirty="0"/>
              <a:t>年》</a:t>
            </a:r>
            <a:r>
              <a:rPr lang="en-US" altLang="zh-CN" sz="2400" dirty="0"/>
              <a:t>(1-5)</a:t>
            </a:r>
            <a:endParaRPr lang="en-US" altLang="zh-CN" sz="2400" dirty="0"/>
          </a:p>
          <a:p>
            <a:pPr lvl="0" indent="-342900" eaLnBrk="1" hangingPunct="1">
              <a:lnSpc>
                <a:spcPct val="90000"/>
              </a:lnSpc>
            </a:pPr>
            <a:r>
              <a:rPr lang="en-US" altLang="zh-CN" sz="2400" dirty="0"/>
              <a:t>《</a:t>
            </a:r>
            <a:r>
              <a:rPr lang="zh-CN" altLang="zh-CN" sz="2400" dirty="0"/>
              <a:t>国难</a:t>
            </a:r>
            <a:r>
              <a:rPr lang="en-US" altLang="zh-CN" sz="2400" dirty="0"/>
              <a:t>1900</a:t>
            </a:r>
            <a:r>
              <a:rPr lang="zh-CN" altLang="zh-CN" sz="2400" dirty="0"/>
              <a:t>：义和团事件始末</a:t>
            </a:r>
            <a:r>
              <a:rPr lang="en-US" altLang="zh-CN" sz="2400" dirty="0"/>
              <a:t>》</a:t>
            </a:r>
            <a:r>
              <a:rPr lang="zh-CN" altLang="en-US" sz="2400" dirty="0"/>
              <a:t>（</a:t>
            </a:r>
            <a:r>
              <a:rPr lang="en-US" altLang="zh-CN" sz="2400" dirty="0"/>
              <a:t>1-5)</a:t>
            </a:r>
            <a:endParaRPr lang="en-US" altLang="zh-CN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algn="l"/>
            <a:r>
              <a:rPr lang="zh-CN" altLang="en-US" dirty="0">
                <a:latin typeface="微软雅黑" panose="020B0503020204020204" pitchFamily="34" charset="-122"/>
              </a:rPr>
              <a:t>凤凰大视野 纪录片 部分目录</a:t>
            </a:r>
            <a:endParaRPr lang="zh-CN" altLang="en-US" dirty="0"/>
          </a:p>
        </p:txBody>
      </p:sp>
      <p:sp>
        <p:nvSpPr>
          <p:cNvPr id="218114" name="内容占位符 2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</a:rPr>
              <a:t>回望梁启超</a:t>
            </a:r>
            <a:r>
              <a:rPr lang="en-US" altLang="zh-CN" sz="2400" dirty="0">
                <a:latin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</a:rPr>
              <a:t>(1-5集)</a:t>
            </a:r>
            <a:endParaRPr lang="zh-CN" altLang="en-US" sz="2400" dirty="0">
              <a:latin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</a:rPr>
              <a:t>山高水长：孙中山和辛亥人物</a:t>
            </a:r>
            <a:r>
              <a:rPr lang="en-US" altLang="zh-CN" sz="2400" dirty="0">
                <a:latin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</a:rPr>
              <a:t>（1-10) </a:t>
            </a:r>
            <a:r>
              <a:rPr lang="zh-CN" altLang="zh-CN" sz="1800" dirty="0"/>
              <a:t>李鸿章、梁启超、袁世凯、黄兴、宋教仁</a:t>
            </a:r>
            <a:r>
              <a:rPr lang="zh-CN" altLang="en-US" sz="1800" dirty="0"/>
              <a:t>、</a:t>
            </a:r>
            <a:r>
              <a:rPr lang="zh-CN" altLang="zh-CN" sz="1800" dirty="0"/>
              <a:t>汪精卫、蒋介石、张静江、日本帮会政要、宋庆龄</a:t>
            </a:r>
            <a:endParaRPr lang="zh-CN" altLang="zh-CN" sz="1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</a:rPr>
              <a:t>袁氏当国</a:t>
            </a:r>
            <a:r>
              <a:rPr lang="en-US" altLang="zh-CN" sz="2400" dirty="0">
                <a:latin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</a:rPr>
              <a:t>(1-10集)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《</a:t>
            </a:r>
            <a:r>
              <a:rPr lang="zh-CN" altLang="zh-CN" sz="2400" dirty="0"/>
              <a:t>风雨独秀 五四人物志</a:t>
            </a:r>
            <a:r>
              <a:rPr lang="en-US" altLang="zh-CN" sz="2400" dirty="0"/>
              <a:t>》(1-5)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《</a:t>
            </a:r>
            <a:r>
              <a:rPr lang="zh-CN" altLang="en-US" sz="2400" dirty="0"/>
              <a:t>民国“纸牌屋”</a:t>
            </a:r>
            <a:r>
              <a:rPr lang="en-US" altLang="zh-CN" sz="2400" dirty="0"/>
              <a:t>》</a:t>
            </a:r>
            <a:r>
              <a:rPr lang="zh-CN" altLang="en-US" sz="2400" dirty="0"/>
              <a:t>（</a:t>
            </a:r>
            <a:r>
              <a:rPr lang="en-US" altLang="zh-CN" sz="2400" dirty="0"/>
              <a:t>1-10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《</a:t>
            </a:r>
            <a:r>
              <a:rPr lang="zh-CN" altLang="zh-CN" sz="2400" dirty="0"/>
              <a:t>沉浮</a:t>
            </a:r>
            <a:r>
              <a:rPr lang="zh-CN" altLang="en-US" sz="2400" dirty="0"/>
              <a:t>：</a:t>
            </a:r>
            <a:r>
              <a:rPr lang="zh-CN" altLang="zh-CN" sz="2400" dirty="0"/>
              <a:t>回望中国民族企业家</a:t>
            </a:r>
            <a:r>
              <a:rPr lang="en-US" altLang="zh-CN" sz="2400" dirty="0"/>
              <a:t>》</a:t>
            </a:r>
            <a:r>
              <a:rPr lang="zh-CN" altLang="en-US" sz="2400" dirty="0"/>
              <a:t>（</a:t>
            </a:r>
            <a:r>
              <a:rPr lang="en-US" altLang="zh-CN" sz="2400" dirty="0"/>
              <a:t>1-5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zh-CN" altLang="en-US" dirty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algn="l"/>
            <a:r>
              <a:rPr lang="zh-CN" altLang="en-US" dirty="0">
                <a:latin typeface="微软雅黑" panose="020B0503020204020204" pitchFamily="34" charset="-122"/>
              </a:rPr>
              <a:t>凤凰大视野 纪录片 部分目录</a:t>
            </a:r>
            <a:endParaRPr lang="zh-CN" altLang="en-US" dirty="0"/>
          </a:p>
        </p:txBody>
      </p:sp>
      <p:sp>
        <p:nvSpPr>
          <p:cNvPr id="219138" name="内容占位符 2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</a:rPr>
              <a:t>中国共产党1921</a:t>
            </a:r>
            <a:r>
              <a:rPr lang="en-US" altLang="zh-CN" sz="2400" dirty="0">
                <a:latin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</a:rPr>
              <a:t>（1-5)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zh-CN" sz="2400" dirty="0"/>
              <a:t>《红尘往事：共产国际在中国》</a:t>
            </a:r>
            <a:r>
              <a:rPr lang="en-US" altLang="zh-CN" sz="2400" dirty="0"/>
              <a:t>(1-5)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《</a:t>
            </a:r>
            <a:r>
              <a:rPr lang="zh-CN" altLang="en-US" sz="2400" dirty="0"/>
              <a:t>四渡赤水：隐秘的较量</a:t>
            </a:r>
            <a:r>
              <a:rPr lang="en-US" altLang="zh-CN" sz="2400" dirty="0"/>
              <a:t>》</a:t>
            </a:r>
            <a:r>
              <a:rPr lang="zh-CN" altLang="en-US" sz="2400" dirty="0"/>
              <a:t>（</a:t>
            </a:r>
            <a:r>
              <a:rPr lang="en-US" altLang="zh-CN" sz="2400" dirty="0"/>
              <a:t>1-10</a:t>
            </a:r>
            <a:r>
              <a:rPr lang="zh-CN" altLang="en-US" sz="2400" dirty="0"/>
              <a:t>）</a:t>
            </a:r>
            <a:endParaRPr lang="zh-CN" altLang="en-US" sz="2400" dirty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zh-CN" sz="2400" dirty="0"/>
              <a:t>《刘志丹和陕甘红军的传奇故事》</a:t>
            </a:r>
            <a:r>
              <a:rPr lang="en-US" altLang="zh-CN" sz="2400" dirty="0"/>
              <a:t>(1-5)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zh-CN" sz="2400" dirty="0"/>
              <a:t>《东行漫记</a:t>
            </a:r>
            <a:r>
              <a:rPr lang="en-US" altLang="zh-CN" sz="2400" dirty="0"/>
              <a:t>-</a:t>
            </a:r>
            <a:r>
              <a:rPr lang="zh-CN" altLang="zh-CN" sz="2400" dirty="0"/>
              <a:t>红色中国的外国人士》</a:t>
            </a:r>
            <a:r>
              <a:rPr lang="en-US" altLang="zh-CN" sz="2400" dirty="0"/>
              <a:t>(1-10)</a:t>
            </a:r>
            <a:r>
              <a:rPr lang="zh-CN" altLang="en-US" sz="1800" dirty="0"/>
              <a:t>（</a:t>
            </a:r>
            <a:r>
              <a:rPr lang="zh-CN" altLang="zh-CN" sz="1800" dirty="0"/>
              <a:t>鲍罗廷、鲍罗廷、史沫特莱、白求恩、柯棣华</a:t>
            </a:r>
            <a:r>
              <a:rPr lang="zh-CN" altLang="en-US" sz="1800" dirty="0"/>
              <a:t>、</a:t>
            </a:r>
            <a:r>
              <a:rPr lang="zh-CN" altLang="zh-CN" sz="1800" dirty="0"/>
              <a:t>马海德、斯特朗、路易</a:t>
            </a:r>
            <a:r>
              <a:rPr lang="en-US" altLang="zh-CN" sz="1800" dirty="0"/>
              <a:t>-</a:t>
            </a:r>
            <a:r>
              <a:rPr lang="zh-CN" altLang="zh-CN" sz="1800" dirty="0"/>
              <a:t>艾黎、爱波斯坦、斯诺、李德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algn="l"/>
            <a:r>
              <a:rPr lang="zh-CN" altLang="en-US" dirty="0">
                <a:latin typeface="微软雅黑" panose="020B0503020204020204" pitchFamily="34" charset="-122"/>
              </a:rPr>
              <a:t>凤凰大视野 纪录片 部分目录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黑血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日军对华细菌战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》 (1-5)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《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抗战第一枪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东北抗联血战实录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》 (1-5)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《将军一去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东北抗日将领殉国录》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(1-5)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韩家霖 刘桂五 杨靖宇 赵一曼 赵尚志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《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将军一去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抗战将领殉国录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》(1-5)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赵登禹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佟麟阁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谢晋元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左权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张自忠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《华北抗战将领殉国录》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(1-5)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郝梦龄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范筑先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刘震东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易良品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武士敏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b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49338"/>
            <a:ext cx="8229600" cy="35464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《决胜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台儿庄战役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70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周年祭》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(1-5)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《百团大战》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(1-5)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《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孤城落日：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衡阳血战全纪录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》 (1-5)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《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抗战中的中国空军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》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1-10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决死长空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八一四空战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空战英豪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金陵遗恨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浴血长空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武汉空战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人道远征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重庆大轰炸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第十四航空队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胜利天翼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《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中国远征军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》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(1-10)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铁血锄奸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》(1-5)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《晋察冀画报抗战纪事》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(1-5)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《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历史关口：蒋介石日记1931-1945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》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(1-5)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《一个老兵的传奇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史迪威的中国往事》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(1-5)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《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1937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年中国文化界纪事》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(1-5)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《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西安事变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》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(1-5)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《潜伏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延安谍战》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(1-10)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《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同室操戈：皖南事变揭秘》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(1-5)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Rectangle 2"/>
          <p:cNvSpPr>
            <a:spLocks noGrp="1"/>
          </p:cNvSpPr>
          <p:nvPr>
            <p:ph type="title"/>
          </p:nvPr>
        </p:nvSpPr>
        <p:spPr>
          <a:xfrm>
            <a:off x="533400" y="211138"/>
            <a:ext cx="5334000" cy="857250"/>
          </a:xfrm>
        </p:spPr>
        <p:txBody>
          <a:bodyPr wrap="square" lIns="91440" tIns="45720" rIns="91440" bIns="45720" anchor="ctr"/>
          <a:lstStyle/>
          <a:p>
            <a:pPr lvl="0" algn="l" eaLnBrk="1" hangingPunct="1"/>
            <a:r>
              <a:rPr lang="zh-CN" altLang="en-US" sz="2400" dirty="0">
                <a:latin typeface="微软雅黑" panose="020B0503020204020204" pitchFamily="34" charset="-122"/>
              </a:rPr>
              <a:t>凤凰大视野 纪录片 部分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224258" name="内容占位符 5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382000" cy="3454400"/>
          </a:xfrm>
        </p:spPr>
        <p:txBody>
          <a:bodyPr wrap="square" lIns="91440" tIns="45720" rIns="91440" bIns="45720" anchor="t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lvl="0" indent="-342900" eaLnBrk="1" hangingPunct="1">
              <a:lnSpc>
                <a:spcPct val="9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</a:rPr>
              <a:t>较量：西柏坡1948纪事</a:t>
            </a:r>
            <a:r>
              <a:rPr lang="en-US" altLang="zh-CN" sz="2400" dirty="0">
                <a:latin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</a:rPr>
              <a:t>(1-5) 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lvl="0" indent="-342900" eaLnBrk="1" hangingPunct="1">
              <a:lnSpc>
                <a:spcPct val="9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</a:rPr>
              <a:t>铁马冰河：东北解放战争全记录</a:t>
            </a:r>
            <a:r>
              <a:rPr lang="en-US" altLang="zh-CN" sz="2400" dirty="0">
                <a:latin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</a:rPr>
              <a:t>(1-10)</a:t>
            </a:r>
            <a:endParaRPr lang="zh-CN" altLang="en-US" sz="2400" dirty="0">
              <a:latin typeface="微软雅黑" panose="020B0503020204020204" pitchFamily="34" charset="-122"/>
            </a:endParaRPr>
          </a:p>
          <a:p>
            <a:pPr lvl="0" indent="-342900" eaLnBrk="1" hangingPunct="1">
              <a:lnSpc>
                <a:spcPct val="90000"/>
              </a:lnSpc>
            </a:pPr>
            <a:r>
              <a:rPr lang="en-US" altLang="zh-CN" sz="2400" dirty="0"/>
              <a:t>《</a:t>
            </a:r>
            <a:r>
              <a:rPr lang="zh-CN" altLang="zh-CN" sz="2400" dirty="0"/>
              <a:t>生死对决</a:t>
            </a:r>
            <a:r>
              <a:rPr lang="zh-CN" altLang="en-US" sz="2400" dirty="0"/>
              <a:t>：</a:t>
            </a:r>
            <a:r>
              <a:rPr lang="zh-CN" altLang="zh-CN" sz="2400" dirty="0"/>
              <a:t>淮海战役全纪录</a:t>
            </a:r>
            <a:r>
              <a:rPr lang="en-US" altLang="zh-CN" sz="2400" dirty="0"/>
              <a:t>》(1-10) </a:t>
            </a:r>
            <a:endParaRPr lang="en-US" altLang="zh-CN" sz="2400" dirty="0"/>
          </a:p>
          <a:p>
            <a:pPr lvl="0" indent="-342900" eaLnBrk="1" hangingPunct="1">
              <a:lnSpc>
                <a:spcPct val="90000"/>
              </a:lnSpc>
            </a:pPr>
            <a:r>
              <a:rPr lang="en-US" altLang="zh-CN" sz="2400" dirty="0"/>
              <a:t>《</a:t>
            </a:r>
            <a:r>
              <a:rPr lang="zh-CN" altLang="zh-CN" sz="2400" dirty="0"/>
              <a:t>铸剑为犁</a:t>
            </a:r>
            <a:r>
              <a:rPr lang="zh-CN" altLang="en-US" sz="2400" dirty="0"/>
              <a:t>：</a:t>
            </a:r>
            <a:r>
              <a:rPr lang="zh-CN" altLang="zh-CN" sz="2400" dirty="0"/>
              <a:t>平津战役全纪录</a:t>
            </a:r>
            <a:r>
              <a:rPr lang="en-US" altLang="zh-CN" sz="2400" dirty="0"/>
              <a:t>》</a:t>
            </a:r>
            <a:r>
              <a:rPr lang="zh-CN" altLang="zh-CN" sz="2400" dirty="0"/>
              <a:t>（</a:t>
            </a:r>
            <a:r>
              <a:rPr lang="en-US" altLang="zh-CN" sz="2400" dirty="0"/>
              <a:t>1-10)</a:t>
            </a:r>
            <a:endParaRPr lang="en-US" altLang="zh-CN" sz="2400" dirty="0"/>
          </a:p>
          <a:p>
            <a:pPr lvl="0" indent="-342900" eaLnBrk="1" hangingPunct="1">
              <a:lnSpc>
                <a:spcPct val="90000"/>
              </a:lnSpc>
            </a:pPr>
            <a:r>
              <a:rPr lang="zh-CN" altLang="zh-CN" sz="2400" dirty="0"/>
              <a:t>《血色黎明之渣滓洞看守所纪事》</a:t>
            </a:r>
            <a:r>
              <a:rPr lang="en-US" altLang="zh-CN" sz="2400" dirty="0"/>
              <a:t>(1-5)</a:t>
            </a:r>
            <a:endParaRPr lang="en-US" altLang="zh-CN" sz="2400" dirty="0"/>
          </a:p>
          <a:p>
            <a:pPr lvl="0" indent="-342900" eaLnBrk="1" hangingPunct="1">
              <a:lnSpc>
                <a:spcPct val="90000"/>
              </a:lnSpc>
            </a:pPr>
            <a:r>
              <a:rPr lang="zh-CN" altLang="zh-CN" sz="2400" dirty="0"/>
              <a:t>《飞鹰前传</a:t>
            </a:r>
            <a:r>
              <a:rPr lang="zh-CN" altLang="en-US" sz="2400" dirty="0"/>
              <a:t>：</a:t>
            </a:r>
            <a:r>
              <a:rPr lang="zh-CN" altLang="zh-CN" sz="2400" dirty="0"/>
              <a:t>东北老航校风云往事》</a:t>
            </a:r>
            <a:r>
              <a:rPr lang="en-US" altLang="zh-CN" sz="2400" dirty="0"/>
              <a:t>(1-5)</a:t>
            </a:r>
            <a:br>
              <a:rPr lang="en-US" altLang="zh-CN" sz="2000" dirty="0"/>
            </a:b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endParaRPr lang="zh-CN" altLang="en-US" dirty="0"/>
          </a:p>
        </p:txBody>
      </p:sp>
      <p:sp>
        <p:nvSpPr>
          <p:cNvPr id="225282" name="内容占位符 2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zh-CN" sz="2400" dirty="0"/>
              <a:t>《异国青春：抗美援朝</a:t>
            </a:r>
            <a:r>
              <a:rPr lang="en-US" altLang="zh-CN" sz="2400" dirty="0"/>
              <a:t>60</a:t>
            </a:r>
            <a:r>
              <a:rPr lang="zh-CN" altLang="zh-CN" sz="2400" dirty="0"/>
              <a:t>周年祭》</a:t>
            </a:r>
            <a:r>
              <a:rPr lang="en-US" altLang="zh-CN" sz="2400" dirty="0"/>
              <a:t>(1-5)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《</a:t>
            </a:r>
            <a:r>
              <a:rPr lang="zh-CN" altLang="zh-CN" sz="2400" dirty="0"/>
              <a:t>冰与火：朝鲜战争实录</a:t>
            </a:r>
            <a:r>
              <a:rPr lang="en-US" altLang="zh-CN" sz="2400" dirty="0"/>
              <a:t>》</a:t>
            </a:r>
            <a:r>
              <a:rPr lang="zh-CN" altLang="en-US" sz="2400" dirty="0"/>
              <a:t>（</a:t>
            </a:r>
            <a:r>
              <a:rPr lang="en-US" altLang="zh-CN" sz="2400" dirty="0"/>
              <a:t>1-5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zh-CN" sz="2400" dirty="0"/>
              <a:t>《断刀：朝鲜战场大逆转》</a:t>
            </a:r>
            <a:r>
              <a:rPr lang="en-US" altLang="zh-CN" sz="2400" dirty="0"/>
              <a:t>(1-10)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zh-CN" sz="2400" dirty="0"/>
              <a:t>《欲火雄鹰</a:t>
            </a:r>
            <a:r>
              <a:rPr lang="zh-CN" altLang="en-US" sz="2400" dirty="0"/>
              <a:t>：</a:t>
            </a:r>
            <a:r>
              <a:rPr lang="zh-CN" altLang="zh-CN" sz="2400" dirty="0"/>
              <a:t>朝鲜战争空中对决》</a:t>
            </a:r>
            <a:r>
              <a:rPr lang="en-US" altLang="zh-CN" sz="2400" dirty="0"/>
              <a:t>(1-5)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zh-CN" sz="2400" dirty="0"/>
              <a:t>《上甘岭》</a:t>
            </a:r>
            <a:r>
              <a:rPr lang="en-US" altLang="zh-CN" sz="2400" dirty="0"/>
              <a:t>(1-10)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zh-CN" sz="2400" dirty="0"/>
              <a:t>《林海雪源</a:t>
            </a:r>
            <a:r>
              <a:rPr lang="en-US" altLang="zh-CN" sz="2400" dirty="0"/>
              <a:t>-</a:t>
            </a:r>
            <a:r>
              <a:rPr lang="zh-CN" altLang="zh-CN" sz="2400" dirty="0"/>
              <a:t>东北剿匪记》</a:t>
            </a:r>
            <a:r>
              <a:rPr lang="en-US" altLang="zh-CN" sz="2400" dirty="0"/>
              <a:t>(1-10) 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zh-CN" sz="2400" dirty="0"/>
              <a:t>《荡寇志</a:t>
            </a:r>
            <a:r>
              <a:rPr lang="en-US" altLang="zh-CN" sz="2400" dirty="0"/>
              <a:t>-</a:t>
            </a:r>
            <a:r>
              <a:rPr lang="zh-CN" altLang="zh-CN" sz="2400" dirty="0"/>
              <a:t>湘西剿匪记》</a:t>
            </a:r>
            <a:r>
              <a:rPr lang="en-US" altLang="zh-CN" sz="2400" dirty="0"/>
              <a:t>(1-5)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2"/>
          <p:cNvSpPr>
            <a:spLocks noGrp="1"/>
          </p:cNvSpPr>
          <p:nvPr>
            <p:ph type="title"/>
          </p:nvPr>
        </p:nvSpPr>
        <p:spPr>
          <a:xfrm>
            <a:off x="609600" y="400050"/>
            <a:ext cx="7924800" cy="422275"/>
          </a:xfrm>
        </p:spPr>
        <p:txBody>
          <a:bodyPr wrap="square" lIns="91440" tIns="45720" rIns="91440" bIns="45720" anchor="ctr"/>
          <a:lstStyle/>
          <a:p>
            <a:pPr lvl="0" algn="l" eaLnBrk="1" hangingPunct="1"/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20738"/>
            <a:ext cx="8458200" cy="1979613"/>
          </a:xfrm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参考书目：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陈旭麓：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《近代中国社会的新陈代谢》，上海人民出版社，1992年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pic>
        <p:nvPicPr>
          <p:cNvPr id="159747" name="图片 4" descr="陈旭麓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3101975"/>
            <a:ext cx="1570038" cy="1962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9748" name="图片 5" descr="陈旭麓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101975"/>
            <a:ext cx="1335088" cy="1963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9749" name="图片 6" descr="陈旭lu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178175"/>
            <a:ext cx="1295400" cy="1846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9750" name="图片 7" descr="陈旭麓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101975"/>
            <a:ext cx="1485900" cy="1981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nimBg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algn="l"/>
            <a:r>
              <a:rPr lang="zh-CN" altLang="en-US" dirty="0">
                <a:latin typeface="微软雅黑" panose="020B0503020204020204" pitchFamily="34" charset="-122"/>
              </a:rPr>
              <a:t>凤凰大视野 纪录片 部分目录</a:t>
            </a:r>
            <a:endParaRPr lang="zh-CN" altLang="en-US" dirty="0"/>
          </a:p>
        </p:txBody>
      </p:sp>
      <p:sp>
        <p:nvSpPr>
          <p:cNvPr id="227330" name="内容占位符 2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eaLnBrk="1" hangingPunct="1"/>
            <a:r>
              <a:rPr lang="zh-CN" altLang="zh-CN" sz="2400" dirty="0"/>
              <a:t>《共和国</a:t>
            </a:r>
            <a:r>
              <a:rPr lang="en-US" altLang="zh-CN" sz="2400" dirty="0"/>
              <a:t>60</a:t>
            </a:r>
            <a:r>
              <a:rPr lang="zh-CN" altLang="zh-CN" sz="2400" dirty="0"/>
              <a:t>年科学往事</a:t>
            </a:r>
            <a:r>
              <a:rPr lang="en-US" altLang="zh-CN" sz="2400" dirty="0"/>
              <a:t>-</a:t>
            </a:r>
            <a:r>
              <a:rPr lang="zh-CN" altLang="zh-CN" sz="2400" dirty="0"/>
              <a:t>向科学进军》</a:t>
            </a:r>
            <a:r>
              <a:rPr lang="en-US" altLang="zh-CN" sz="2400" dirty="0"/>
              <a:t>(1-5)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《</a:t>
            </a:r>
            <a:r>
              <a:rPr lang="zh-CN" altLang="zh-CN" sz="2400" dirty="0"/>
              <a:t>国之大器</a:t>
            </a:r>
            <a:r>
              <a:rPr lang="zh-CN" altLang="en-US" sz="2400" dirty="0"/>
              <a:t>：</a:t>
            </a:r>
            <a:r>
              <a:rPr lang="zh-CN" altLang="zh-CN" sz="2400" dirty="0"/>
              <a:t>当代中国两弹一星事业</a:t>
            </a:r>
            <a:r>
              <a:rPr lang="en-US" altLang="zh-CN" sz="2400" dirty="0"/>
              <a:t>》</a:t>
            </a:r>
            <a:r>
              <a:rPr lang="zh-CN" altLang="zh-CN" sz="2400" dirty="0"/>
              <a:t>（</a:t>
            </a:r>
            <a:r>
              <a:rPr lang="en-US" altLang="zh-CN" sz="2400" dirty="0"/>
              <a:t>1-10)</a:t>
            </a:r>
            <a:endParaRPr lang="en-US" altLang="zh-CN" sz="2400" dirty="0"/>
          </a:p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</a:rPr>
              <a:t>五十年代留苏学子的往事</a:t>
            </a:r>
            <a:r>
              <a:rPr lang="en-US" altLang="zh-CN" sz="2400" dirty="0">
                <a:latin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</a:rPr>
              <a:t>（1-5）</a:t>
            </a:r>
            <a:endParaRPr lang="zh-CN" altLang="en-US" sz="2400" dirty="0">
              <a:latin typeface="微软雅黑" panose="020B0503020204020204" pitchFamily="34" charset="-122"/>
            </a:endParaRPr>
          </a:p>
          <a:p>
            <a:pPr eaLnBrk="1" hangingPunct="1"/>
            <a:r>
              <a:rPr lang="zh-CN" altLang="zh-CN" sz="2400" dirty="0"/>
              <a:t>《莫斯科中山大学往事》</a:t>
            </a:r>
            <a:r>
              <a:rPr lang="en-US" altLang="zh-CN" sz="2400" dirty="0"/>
              <a:t>(1-5)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《</a:t>
            </a:r>
            <a:r>
              <a:rPr lang="zh-CN" altLang="zh-CN" sz="2400" dirty="0"/>
              <a:t>哈军工的峥嵘岁月》</a:t>
            </a:r>
            <a:r>
              <a:rPr lang="en-US" altLang="zh-CN" sz="2400" dirty="0"/>
              <a:t>(1-5)</a:t>
            </a:r>
            <a:endParaRPr lang="en-US" altLang="zh-CN" sz="2400" dirty="0"/>
          </a:p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</a:rPr>
              <a:t>我的大学：记工农兵大学生</a:t>
            </a:r>
            <a:r>
              <a:rPr lang="en-US" altLang="zh-CN" sz="2400" dirty="0">
                <a:latin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</a:rPr>
              <a:t>（1-5）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algn="l"/>
            <a:r>
              <a:rPr lang="zh-CN" altLang="en-US" dirty="0">
                <a:latin typeface="微软雅黑" panose="020B0503020204020204" pitchFamily="34" charset="-122"/>
              </a:rPr>
              <a:t>凤凰大视野 纪录片 部分目录</a:t>
            </a:r>
            <a:endParaRPr lang="zh-CN" altLang="en-US" dirty="0"/>
          </a:p>
        </p:txBody>
      </p:sp>
      <p:sp>
        <p:nvSpPr>
          <p:cNvPr id="228354" name="内容占位符 2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r>
              <a:rPr lang="en-US" altLang="zh-CN" sz="2400" dirty="0"/>
              <a:t>《</a:t>
            </a:r>
            <a:r>
              <a:rPr lang="zh-CN" altLang="en-US" sz="2400" dirty="0"/>
              <a:t>滚滚红轮：</a:t>
            </a:r>
            <a:r>
              <a:rPr lang="en-US" altLang="zh-CN" sz="2400" dirty="0"/>
              <a:t>50</a:t>
            </a:r>
            <a:r>
              <a:rPr lang="zh-CN" altLang="en-US" sz="2400" dirty="0"/>
              <a:t>年代工业记忆</a:t>
            </a:r>
            <a:r>
              <a:rPr lang="en-US" altLang="zh-CN" sz="2400" dirty="0"/>
              <a:t>》 (1-5)</a:t>
            </a:r>
            <a:endParaRPr lang="en-US" altLang="zh-CN" sz="2400" dirty="0"/>
          </a:p>
          <a:p>
            <a:r>
              <a:rPr lang="en-US" altLang="zh-CN" sz="2400" dirty="0"/>
              <a:t>《</a:t>
            </a:r>
            <a:r>
              <a:rPr lang="zh-CN" altLang="zh-CN" sz="2400" dirty="0"/>
              <a:t>披荆斩棘</a:t>
            </a:r>
            <a:r>
              <a:rPr lang="zh-CN" altLang="en-US" sz="2400" dirty="0"/>
              <a:t>：</a:t>
            </a:r>
            <a:r>
              <a:rPr lang="zh-CN" altLang="zh-CN" sz="2400" dirty="0"/>
              <a:t>工业学大庆</a:t>
            </a:r>
            <a:r>
              <a:rPr lang="en-US" altLang="zh-CN" sz="2400" dirty="0"/>
              <a:t>》</a:t>
            </a:r>
            <a:r>
              <a:rPr lang="zh-CN" altLang="zh-CN" sz="2400" dirty="0"/>
              <a:t>（</a:t>
            </a:r>
            <a:r>
              <a:rPr lang="en-US" altLang="zh-CN" sz="2400" dirty="0"/>
              <a:t>1-5</a:t>
            </a:r>
            <a:r>
              <a:rPr lang="zh-CN" altLang="zh-CN" sz="2400" dirty="0"/>
              <a:t>）</a:t>
            </a:r>
            <a:r>
              <a:rPr lang="zh-CN" altLang="zh-CN" sz="1800" dirty="0"/>
              <a:t>发现大庆</a:t>
            </a:r>
            <a:r>
              <a:rPr lang="zh-CN" altLang="en-US" sz="1800" dirty="0"/>
              <a:t>、</a:t>
            </a:r>
            <a:r>
              <a:rPr lang="zh-CN" altLang="zh-CN" sz="1800" dirty="0"/>
              <a:t>扎根东北</a:t>
            </a:r>
            <a:r>
              <a:rPr lang="zh-CN" altLang="en-US" sz="1800" dirty="0"/>
              <a:t>、</a:t>
            </a:r>
            <a:r>
              <a:rPr lang="zh-CN" altLang="zh-CN" sz="1800" dirty="0"/>
              <a:t>铁人之歌</a:t>
            </a:r>
            <a:r>
              <a:rPr lang="zh-CN" altLang="en-US" sz="1800" dirty="0"/>
              <a:t>、</a:t>
            </a:r>
            <a:r>
              <a:rPr lang="zh-CN" altLang="zh-CN" sz="1800" dirty="0"/>
              <a:t>热血丹心</a:t>
            </a:r>
            <a:r>
              <a:rPr lang="zh-CN" altLang="en-US" sz="1800" dirty="0"/>
              <a:t>、</a:t>
            </a:r>
            <a:r>
              <a:rPr lang="zh-CN" altLang="zh-CN" sz="1800" dirty="0"/>
              <a:t>红旗飘飘</a:t>
            </a:r>
            <a:endParaRPr lang="en-US" altLang="zh-CN" sz="1800" dirty="0"/>
          </a:p>
          <a:p>
            <a:r>
              <a:rPr lang="en-US" altLang="zh-CN" sz="2400" dirty="0"/>
              <a:t>《</a:t>
            </a:r>
            <a:r>
              <a:rPr lang="zh-CN" altLang="zh-CN" sz="2400" dirty="0"/>
              <a:t>疾风麦浪 农业学大寨运动始末</a:t>
            </a:r>
            <a:r>
              <a:rPr lang="en-US" altLang="zh-CN" sz="2400" dirty="0"/>
              <a:t>》</a:t>
            </a:r>
            <a:r>
              <a:rPr lang="zh-CN" altLang="zh-CN" sz="2400" dirty="0"/>
              <a:t>（</a:t>
            </a:r>
            <a:r>
              <a:rPr lang="en-US" altLang="zh-CN" sz="2400" dirty="0"/>
              <a:t>1-5</a:t>
            </a:r>
            <a:r>
              <a:rPr lang="zh-CN" altLang="zh-CN" sz="2400" dirty="0"/>
              <a:t>）</a:t>
            </a:r>
            <a:endParaRPr lang="zh-CN" altLang="en-US" sz="2400" dirty="0"/>
          </a:p>
          <a:p>
            <a:r>
              <a:rPr lang="zh-CN" altLang="zh-CN" sz="2400" dirty="0"/>
              <a:t>《三线往事》</a:t>
            </a:r>
            <a:r>
              <a:rPr lang="en-US" altLang="zh-CN" sz="2400" dirty="0"/>
              <a:t>(1-10)</a:t>
            </a:r>
            <a:endParaRPr lang="en-US" altLang="zh-CN" sz="2400" dirty="0"/>
          </a:p>
          <a:p>
            <a:pPr eaLnBrk="1" hangingPunct="1"/>
            <a:r>
              <a:rPr lang="zh-CN" altLang="zh-CN" sz="2400" dirty="0"/>
              <a:t>《中美苏外交风云录》</a:t>
            </a:r>
            <a:r>
              <a:rPr lang="en-US" altLang="zh-CN" sz="2400" dirty="0"/>
              <a:t>(1-5)</a:t>
            </a:r>
            <a:endParaRPr lang="en-US" altLang="zh-CN" sz="2400" dirty="0"/>
          </a:p>
          <a:p>
            <a:pPr eaLnBrk="1" hangingPunct="1"/>
            <a:r>
              <a:rPr lang="zh-CN" altLang="zh-CN" sz="2400" dirty="0"/>
              <a:t>《东风破：中苏关系变迁揭秘》</a:t>
            </a:r>
            <a:r>
              <a:rPr lang="en-US" altLang="zh-CN" sz="2400" dirty="0"/>
              <a:t>(1-5)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《</a:t>
            </a:r>
            <a:r>
              <a:rPr lang="zh-CN" altLang="zh-CN" sz="2400" dirty="0"/>
              <a:t>铁幕下的抉择：中苏同盟兴衰录</a:t>
            </a:r>
            <a:r>
              <a:rPr lang="en-US" altLang="zh-CN" sz="2400" dirty="0"/>
              <a:t>》</a:t>
            </a:r>
            <a:r>
              <a:rPr lang="zh-CN" altLang="zh-CN" sz="2400" dirty="0"/>
              <a:t>（</a:t>
            </a:r>
            <a:r>
              <a:rPr lang="en-US" altLang="zh-CN" sz="2400" dirty="0"/>
              <a:t>1-5</a:t>
            </a:r>
            <a:r>
              <a:rPr lang="zh-CN" altLang="zh-CN" sz="2400" dirty="0"/>
              <a:t>）</a:t>
            </a:r>
            <a:endParaRPr lang="en-US" altLang="zh-CN" sz="2400" dirty="0"/>
          </a:p>
          <a:p>
            <a:r>
              <a:rPr lang="zh-CN" altLang="zh-CN" sz="2400" dirty="0"/>
              <a:t>《中国与联合国</a:t>
            </a:r>
            <a:r>
              <a:rPr lang="en-US" altLang="zh-CN" sz="2400" dirty="0"/>
              <a:t>65</a:t>
            </a:r>
            <a:r>
              <a:rPr lang="zh-CN" altLang="zh-CN" sz="2400" dirty="0"/>
              <a:t>年纪事》</a:t>
            </a:r>
            <a:r>
              <a:rPr lang="en-US" altLang="zh-CN" sz="2400" dirty="0"/>
              <a:t>(1-5)</a:t>
            </a:r>
            <a:endParaRPr lang="en-US" altLang="zh-CN" sz="2400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algn="l"/>
            <a:r>
              <a:rPr lang="zh-CN" altLang="en-US" dirty="0">
                <a:latin typeface="微软雅黑" panose="020B0503020204020204" pitchFamily="34" charset="-122"/>
              </a:rPr>
              <a:t>凤凰大视野 纪录片 部分目录</a:t>
            </a:r>
            <a:endParaRPr lang="zh-CN" altLang="en-US" dirty="0"/>
          </a:p>
        </p:txBody>
      </p:sp>
      <p:sp>
        <p:nvSpPr>
          <p:cNvPr id="230402" name="内容占位符 2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r>
              <a:rPr lang="en-US" altLang="zh-CN" sz="2400" dirty="0"/>
              <a:t>《</a:t>
            </a:r>
            <a:r>
              <a:rPr lang="zh-CN" altLang="zh-CN" sz="2400" dirty="0"/>
              <a:t>说不尽毛泽东</a:t>
            </a:r>
            <a:r>
              <a:rPr lang="en-US" altLang="zh-CN" sz="2400" dirty="0"/>
              <a:t>》</a:t>
            </a:r>
            <a:r>
              <a:rPr lang="zh-CN" altLang="en-US" sz="2400" dirty="0"/>
              <a:t>（</a:t>
            </a:r>
            <a:r>
              <a:rPr lang="en-US" altLang="zh-CN" sz="2400" dirty="0"/>
              <a:t>1-10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/>
              <a:t>《</a:t>
            </a:r>
            <a:r>
              <a:rPr lang="zh-CN" altLang="zh-CN" sz="2400" dirty="0"/>
              <a:t>身边的毛泽东</a:t>
            </a:r>
            <a:r>
              <a:rPr lang="en-US" altLang="zh-CN" sz="2400" dirty="0"/>
              <a:t>》</a:t>
            </a:r>
            <a:r>
              <a:rPr lang="zh-CN" altLang="en-US" sz="2400" dirty="0"/>
              <a:t>（</a:t>
            </a:r>
            <a:r>
              <a:rPr lang="en-US" altLang="zh-CN" sz="2400" dirty="0"/>
              <a:t>1-5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/>
              <a:t>《</a:t>
            </a:r>
            <a:r>
              <a:rPr lang="zh-CN" altLang="zh-CN" sz="2400" dirty="0"/>
              <a:t>身边的刘少奇</a:t>
            </a:r>
            <a:r>
              <a:rPr lang="en-US" altLang="zh-CN" sz="2400" dirty="0"/>
              <a:t>》</a:t>
            </a:r>
            <a:r>
              <a:rPr lang="zh-CN" altLang="en-US" sz="2400" dirty="0"/>
              <a:t> （</a:t>
            </a:r>
            <a:r>
              <a:rPr lang="en-US" altLang="zh-CN" sz="2400" dirty="0"/>
              <a:t>1-5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zh-CN" sz="2400" dirty="0"/>
              <a:t>《身边周恩来》</a:t>
            </a:r>
            <a:r>
              <a:rPr lang="en-US" altLang="zh-CN" sz="2400" dirty="0"/>
              <a:t>(1-5) </a:t>
            </a:r>
            <a:endParaRPr lang="en-US" altLang="zh-CN" sz="2400" dirty="0"/>
          </a:p>
          <a:p>
            <a:r>
              <a:rPr lang="zh-CN" altLang="zh-CN" sz="2400" dirty="0"/>
              <a:t>《忘不了邓小平》</a:t>
            </a:r>
            <a:r>
              <a:rPr lang="en-US" altLang="zh-CN" sz="2400" dirty="0"/>
              <a:t>(1-5) </a:t>
            </a:r>
            <a:endParaRPr lang="en-US" altLang="zh-CN" sz="2400" dirty="0"/>
          </a:p>
          <a:p>
            <a:r>
              <a:rPr lang="zh-CN" altLang="zh-CN" sz="2400" dirty="0"/>
              <a:t>《寻找英雄》</a:t>
            </a:r>
            <a:r>
              <a:rPr lang="en-US" altLang="zh-CN" sz="2400" dirty="0"/>
              <a:t>(1-5) </a:t>
            </a:r>
            <a:r>
              <a:rPr lang="zh-CN" altLang="zh-CN" sz="1800" dirty="0"/>
              <a:t>时传祥、雷锋、王杰、欧阳海、焦裕禄</a:t>
            </a:r>
            <a:endParaRPr lang="en-US" altLang="zh-CN" sz="1800" dirty="0"/>
          </a:p>
          <a:p>
            <a:r>
              <a:rPr lang="zh-CN" altLang="zh-CN" sz="2400" dirty="0"/>
              <a:t>《生命的光芒》</a:t>
            </a:r>
            <a:r>
              <a:rPr lang="en-US" altLang="zh-CN" sz="2400" dirty="0"/>
              <a:t>(1-5) </a:t>
            </a:r>
            <a:r>
              <a:rPr lang="zh-CN" altLang="zh-CN" sz="1800" dirty="0"/>
              <a:t>季羡林、周有光、钱伟长、侯仁之、吴冠中</a:t>
            </a:r>
            <a:endParaRPr lang="en-US" altLang="zh-CN" sz="1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algn="l"/>
            <a:r>
              <a:rPr lang="zh-CN" altLang="en-US" dirty="0">
                <a:latin typeface="微软雅黑" panose="020B0503020204020204" pitchFamily="34" charset="-122"/>
              </a:rPr>
              <a:t>凤凰大视野 纪录片 部分目录</a:t>
            </a:r>
            <a:endParaRPr lang="zh-CN" altLang="en-US" dirty="0"/>
          </a:p>
        </p:txBody>
      </p:sp>
      <p:sp>
        <p:nvSpPr>
          <p:cNvPr id="231426" name="内容占位符 2"/>
          <p:cNvSpPr>
            <a:spLocks noGrp="1"/>
          </p:cNvSpPr>
          <p:nvPr>
            <p:ph idx="1"/>
          </p:nvPr>
        </p:nvSpPr>
        <p:spPr>
          <a:xfrm>
            <a:off x="457200" y="1049338"/>
            <a:ext cx="8229600" cy="3546475"/>
          </a:xfrm>
        </p:spPr>
        <p:txBody>
          <a:bodyPr wrap="square" lIns="91440" tIns="45720" rIns="91440" bIns="45720" anchor="t"/>
          <a:lstStyle/>
          <a:p>
            <a:r>
              <a:rPr lang="en-US" altLang="zh-CN" sz="2400" dirty="0">
                <a:latin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</a:rPr>
              <a:t>惊蛰：1976年10月纪事</a:t>
            </a:r>
            <a:r>
              <a:rPr lang="en-US" altLang="zh-CN" sz="2400" dirty="0">
                <a:latin typeface="微软雅黑" panose="020B0503020204020204" pitchFamily="34" charset="-122"/>
              </a:rPr>
              <a:t>》</a:t>
            </a:r>
            <a:endParaRPr lang="zh-CN" altLang="en-US" sz="2400" dirty="0">
              <a:latin typeface="微软雅黑" panose="020B0503020204020204" pitchFamily="34" charset="-122"/>
            </a:endParaRPr>
          </a:p>
          <a:p>
            <a:r>
              <a:rPr lang="zh-CN" altLang="en-US" sz="2400" dirty="0"/>
              <a:t> </a:t>
            </a:r>
            <a:r>
              <a:rPr lang="en-US" altLang="zh-CN" sz="2400" dirty="0"/>
              <a:t>《</a:t>
            </a:r>
            <a:r>
              <a:rPr lang="zh-CN" altLang="en-US" sz="2400" dirty="0"/>
              <a:t>春雷：邓小平九二南巡始末</a:t>
            </a:r>
            <a:r>
              <a:rPr lang="en-US" altLang="zh-CN" sz="2400" dirty="0"/>
              <a:t>》</a:t>
            </a:r>
            <a:r>
              <a:rPr lang="zh-CN" altLang="en-US" sz="2400" dirty="0"/>
              <a:t>（</a:t>
            </a:r>
            <a:r>
              <a:rPr lang="en-US" altLang="zh-CN" sz="2400" dirty="0"/>
              <a:t>1-5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zh-CN" sz="2400" dirty="0"/>
              <a:t>《龙的传说</a:t>
            </a:r>
            <a:r>
              <a:rPr lang="zh-CN" altLang="en-US" sz="2400" dirty="0"/>
              <a:t>：</a:t>
            </a:r>
            <a:r>
              <a:rPr lang="zh-CN" altLang="zh-CN" sz="2400" dirty="0"/>
              <a:t>改革</a:t>
            </a:r>
            <a:r>
              <a:rPr lang="en-US" altLang="zh-CN" sz="2400" dirty="0"/>
              <a:t>30</a:t>
            </a:r>
            <a:r>
              <a:rPr lang="zh-CN" altLang="zh-CN" sz="2400" dirty="0"/>
              <a:t>年记事》</a:t>
            </a:r>
            <a:r>
              <a:rPr lang="en-US" altLang="zh-CN" sz="2400" dirty="0"/>
              <a:t>(1-5)</a:t>
            </a:r>
            <a:endParaRPr lang="en-US" altLang="zh-CN" sz="2400" dirty="0"/>
          </a:p>
          <a:p>
            <a:r>
              <a:rPr lang="en-US" altLang="zh-CN" sz="2400" dirty="0"/>
              <a:t>《</a:t>
            </a:r>
            <a:r>
              <a:rPr lang="zh-CN" altLang="zh-CN" sz="2400" dirty="0"/>
              <a:t>龙的传说：改革开放</a:t>
            </a:r>
            <a:r>
              <a:rPr lang="en-US" altLang="zh-CN" sz="2400" dirty="0"/>
              <a:t>30</a:t>
            </a:r>
            <a:r>
              <a:rPr lang="zh-CN" altLang="zh-CN" sz="2400" dirty="0"/>
              <a:t>年 私人斯国</a:t>
            </a:r>
            <a:r>
              <a:rPr lang="en-US" altLang="zh-CN" sz="2400" dirty="0"/>
              <a:t>》(1-5)</a:t>
            </a:r>
            <a:endParaRPr lang="en-US" altLang="zh-CN" sz="2400" dirty="0"/>
          </a:p>
          <a:p>
            <a:r>
              <a:rPr lang="en-US" altLang="zh-CN" sz="2400" dirty="0"/>
              <a:t>《</a:t>
            </a:r>
            <a:r>
              <a:rPr lang="zh-CN" altLang="zh-CN" sz="2400" dirty="0"/>
              <a:t>龙的传说：改革开放</a:t>
            </a:r>
            <a:r>
              <a:rPr lang="en-US" altLang="zh-CN" sz="2400" dirty="0"/>
              <a:t>30</a:t>
            </a:r>
            <a:r>
              <a:rPr lang="zh-CN" altLang="zh-CN" sz="2400" dirty="0"/>
              <a:t>年 国企改革</a:t>
            </a:r>
            <a:r>
              <a:rPr lang="en-US" altLang="zh-CN" sz="2400" dirty="0"/>
              <a:t>》</a:t>
            </a:r>
            <a:r>
              <a:rPr lang="zh-CN" altLang="en-US" sz="2400" dirty="0"/>
              <a:t>（</a:t>
            </a:r>
            <a:r>
              <a:rPr lang="en-US" altLang="zh-CN" sz="2400" dirty="0"/>
              <a:t>1-2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/>
              <a:t>《</a:t>
            </a:r>
            <a:r>
              <a:rPr lang="zh-CN" altLang="en-US" sz="2400" dirty="0"/>
              <a:t>先行者：深圳特区发展纪事</a:t>
            </a:r>
            <a:r>
              <a:rPr lang="en-US" altLang="zh-CN" sz="2400" dirty="0"/>
              <a:t>》</a:t>
            </a:r>
            <a:r>
              <a:rPr lang="zh-CN" altLang="en-US" sz="2400" dirty="0"/>
              <a:t>（</a:t>
            </a:r>
            <a:r>
              <a:rPr lang="en-US" altLang="zh-CN" sz="2400" dirty="0"/>
              <a:t>1-5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r>
              <a:rPr lang="zh-CN" altLang="zh-CN" sz="2400" dirty="0"/>
              <a:t>《改革开放初期蛇口纪事》</a:t>
            </a:r>
            <a:r>
              <a:rPr lang="en-US" altLang="zh-CN" sz="2400" dirty="0"/>
              <a:t>(1-5)</a:t>
            </a:r>
            <a:endParaRPr lang="en-US" altLang="zh-CN" sz="2400" dirty="0"/>
          </a:p>
          <a:p>
            <a:r>
              <a:rPr lang="zh-CN" altLang="zh-CN" sz="2400" dirty="0"/>
              <a:t>《改革开放</a:t>
            </a:r>
            <a:r>
              <a:rPr lang="en-US" altLang="zh-CN" sz="2400" dirty="0"/>
              <a:t>30</a:t>
            </a:r>
            <a:r>
              <a:rPr lang="zh-CN" altLang="zh-CN" sz="2400" dirty="0"/>
              <a:t>年文化记忆》</a:t>
            </a:r>
            <a:r>
              <a:rPr lang="en-US" altLang="zh-CN" sz="2400" dirty="0"/>
              <a:t>(1-5)</a:t>
            </a:r>
            <a:endParaRPr lang="en-US" altLang="zh-CN" sz="2400" dirty="0"/>
          </a:p>
          <a:p>
            <a:r>
              <a:rPr lang="en-US" altLang="zh-CN" sz="2400" dirty="0"/>
              <a:t>《</a:t>
            </a:r>
            <a:r>
              <a:rPr lang="zh-CN" altLang="zh-CN" sz="2400" dirty="0"/>
              <a:t>中信公司</a:t>
            </a:r>
            <a:r>
              <a:rPr lang="en-US" altLang="zh-CN" sz="2400" dirty="0"/>
              <a:t>30</a:t>
            </a:r>
            <a:r>
              <a:rPr lang="zh-CN" altLang="zh-CN" sz="2400" dirty="0"/>
              <a:t>年特别纪事</a:t>
            </a:r>
            <a:r>
              <a:rPr lang="en-US" altLang="zh-CN" sz="2400" dirty="0"/>
              <a:t>》(1-5)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endParaRPr lang="zh-CN" altLang="en-US" dirty="0"/>
          </a:p>
        </p:txBody>
      </p:sp>
      <p:sp>
        <p:nvSpPr>
          <p:cNvPr id="233474" name="内容占位符 2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r>
              <a:rPr lang="zh-CN" altLang="en-US" sz="2400" b="1" dirty="0"/>
              <a:t>大型历史文献纪录片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苦难辉煌</a:t>
            </a:r>
            <a:r>
              <a:rPr lang="en-US" altLang="zh-CN" sz="2400" b="1" dirty="0"/>
              <a:t>》(</a:t>
            </a:r>
            <a:r>
              <a:rPr lang="zh-CN" altLang="en-US" sz="2400" b="1" dirty="0"/>
              <a:t>全</a:t>
            </a:r>
            <a:r>
              <a:rPr lang="en-US" altLang="zh-CN" sz="2400" b="1" dirty="0"/>
              <a:t>12</a:t>
            </a:r>
            <a:r>
              <a:rPr lang="zh-CN" altLang="en-US" sz="2400" b="1" dirty="0"/>
              <a:t>集</a:t>
            </a:r>
            <a:r>
              <a:rPr lang="en-US" altLang="zh-CN" sz="2400" b="1" dirty="0"/>
              <a:t>)</a:t>
            </a:r>
            <a:endParaRPr lang="zh-CN" altLang="en-US" sz="2400" b="1" dirty="0"/>
          </a:p>
          <a:p>
            <a:endParaRPr lang="zh-CN" altLang="en-US" dirty="0"/>
          </a:p>
        </p:txBody>
      </p:sp>
      <p:pic>
        <p:nvPicPr>
          <p:cNvPr id="233475" name="图片 4" descr="苦难辉煌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1735138"/>
            <a:ext cx="5287963" cy="2970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Rectangle 2"/>
          <p:cNvSpPr>
            <a:spLocks noGrp="1"/>
          </p:cNvSpPr>
          <p:nvPr>
            <p:ph type="title"/>
          </p:nvPr>
        </p:nvSpPr>
        <p:spPr>
          <a:xfrm>
            <a:off x="609600" y="400050"/>
            <a:ext cx="7924800" cy="422275"/>
          </a:xfrm>
        </p:spPr>
        <p:txBody>
          <a:bodyPr wrap="square" lIns="91440" tIns="45720" rIns="91440" bIns="45720" anchor="ctr"/>
          <a:lstStyle/>
          <a:p>
            <a:pPr lvl="0" algn="l" eaLnBrk="1" hangingPunct="1"/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34498" name="Rectangle 3"/>
          <p:cNvSpPr>
            <a:spLocks noGrp="1"/>
          </p:cNvSpPr>
          <p:nvPr>
            <p:ph type="body"/>
          </p:nvPr>
        </p:nvSpPr>
        <p:spPr>
          <a:xfrm>
            <a:off x="4038600" y="1354138"/>
            <a:ext cx="4724400" cy="3468687"/>
          </a:xfrm>
        </p:spPr>
        <p:txBody>
          <a:bodyPr wrap="square" lIns="91440" tIns="45720" rIns="91440" bIns="45720" anchor="t"/>
          <a:lstStyle/>
          <a:p>
            <a:pPr lvl="0" indent="-342900" eaLnBrk="1" hangingPunct="1"/>
            <a:r>
              <a:rPr lang="zh-CN" altLang="en-US" sz="2400" b="1" dirty="0">
                <a:latin typeface="微软雅黑" panose="020B0503020204020204" pitchFamily="34" charset="-122"/>
              </a:rPr>
              <a:t>纪录片  《张纯如 南京大屠杀》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lvl="0" indent="-342900" eaLnBrk="1" hangingPunct="1"/>
            <a:r>
              <a:rPr lang="zh-CN" altLang="en-US" sz="2400" dirty="0">
                <a:latin typeface="微软雅黑" panose="020B0503020204020204" pitchFamily="34" charset="-122"/>
              </a:rPr>
              <a:t>美籍华裔作家张纯如（Iris Chang 1968.3.28—2004.11.9）</a:t>
            </a:r>
            <a:endParaRPr lang="zh-CN" altLang="en-US" sz="2400" dirty="0">
              <a:latin typeface="微软雅黑" panose="020B0503020204020204" pitchFamily="34" charset="-122"/>
            </a:endParaRPr>
          </a:p>
          <a:p>
            <a:pPr lvl="0" indent="-342900" eaLnBrk="1" hangingPunct="1"/>
            <a:endParaRPr lang="zh-CN" altLang="en-US" sz="1800" dirty="0">
              <a:latin typeface="微软雅黑" panose="020B0503020204020204" pitchFamily="34" charset="-122"/>
            </a:endParaRPr>
          </a:p>
        </p:txBody>
      </p:sp>
      <p:pic>
        <p:nvPicPr>
          <p:cNvPr id="234499" name="Picture 4" descr="张纯如 南京大屠杀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049338"/>
            <a:ext cx="2644775" cy="3714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6200" y="1200150"/>
            <a:ext cx="4800600" cy="1981200"/>
          </a:xfrm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参考书目：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王宪明、蔡乐苏主编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:《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中国近现代史述要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》,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清华大学出版社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,2008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年版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160771" name="图片 3" descr="王宪明、蔡乐苏主编《中国近现代史述要》,清华大学出版社,2008年版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973138"/>
            <a:ext cx="3046413" cy="3790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2"/>
          <p:cNvSpPr>
            <a:spLocks noGrp="1"/>
          </p:cNvSpPr>
          <p:nvPr>
            <p:ph type="title"/>
          </p:nvPr>
        </p:nvSpPr>
        <p:spPr>
          <a:xfrm>
            <a:off x="609600" y="400050"/>
            <a:ext cx="7924800" cy="422275"/>
          </a:xfrm>
        </p:spPr>
        <p:txBody>
          <a:bodyPr wrap="square" lIns="91440" tIns="45720" rIns="91440" bIns="45720" anchor="ctr"/>
          <a:lstStyle/>
          <a:p>
            <a:pPr lvl="0" algn="l" eaLnBrk="1" hangingPunct="1"/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57300"/>
            <a:ext cx="4191000" cy="3487738"/>
          </a:xfrm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参考书目：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（美）史景迁：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《追寻现代中国：1600-1912年的中国历史》，上海远东出版社，2005年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pic>
        <p:nvPicPr>
          <p:cNvPr id="50180" name="Picture 5" descr="the search for modern chi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8988" y="1049338"/>
            <a:ext cx="2403475" cy="3921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nimBg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2"/>
          <p:cNvSpPr>
            <a:spLocks noGrp="1"/>
          </p:cNvSpPr>
          <p:nvPr>
            <p:ph type="title"/>
          </p:nvPr>
        </p:nvSpPr>
        <p:spPr>
          <a:xfrm>
            <a:off x="609600" y="400050"/>
            <a:ext cx="7924800" cy="422275"/>
          </a:xfrm>
        </p:spPr>
        <p:txBody>
          <a:bodyPr wrap="square" lIns="91440" tIns="45720" rIns="91440" bIns="45720" anchor="ctr"/>
          <a:lstStyle/>
          <a:p>
            <a:pPr lvl="0" algn="l" eaLnBrk="1" hangingPunct="1"/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3562350"/>
            <a:ext cx="8229600" cy="1506538"/>
          </a:xfrm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参考书目：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徐中约《中国近代史：中国的奋斗》（插图重校第6版）世界图书出版公司，2013年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pic>
        <p:nvPicPr>
          <p:cNvPr id="51204" name="Picture 6" descr="徐中约 中国近代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914400"/>
            <a:ext cx="2819400" cy="2725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05" name="Picture 7" descr="the rise of modern chin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973138"/>
            <a:ext cx="2209800" cy="2598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nimBg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endParaRPr lang="zh-CN" altLang="en-US" dirty="0"/>
          </a:p>
        </p:txBody>
      </p:sp>
      <p:pic>
        <p:nvPicPr>
          <p:cNvPr id="163842" name="内容占位符 4" descr="中国近代通史（10卷套装修订版）.jpg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33400" y="592138"/>
            <a:ext cx="3009900" cy="2360612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参考书目：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《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中国近代通史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》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10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卷套装修订版）江苏人民出版社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(2009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年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9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月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日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163844" name="图片 5" descr="中国近代通史（10卷套装修订版）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811338"/>
            <a:ext cx="2068513" cy="3143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黑红旋律商务PPT">
  <a:themeElements>
    <a:clrScheme name="黑红旋律商务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黑红旋律商务PP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黑红旋律商务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黑红旋律商务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黑红旋律商务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黑红旋律商务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黑红旋律商务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黑红旋律商务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黑红旋律商务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黑红旋律商务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黑红旋律商务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黑红旋律商务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黑红旋律商务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黑红旋律商务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6707</Words>
  <Application>WPS 演示</Application>
  <PresentationFormat>自定义</PresentationFormat>
  <Paragraphs>428</Paragraphs>
  <Slides>55</Slides>
  <Notes>84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83" baseType="lpstr">
      <vt:lpstr>Arial</vt:lpstr>
      <vt:lpstr>宋体</vt:lpstr>
      <vt:lpstr>Wingdings</vt:lpstr>
      <vt:lpstr>微软雅黑</vt:lpstr>
      <vt:lpstr>Calibri</vt:lpstr>
      <vt:lpstr>楷体_GB2312</vt:lpstr>
      <vt:lpstr>隶书</vt:lpstr>
      <vt:lpstr>华文新魏</vt:lpstr>
      <vt:lpstr>黑体</vt:lpstr>
      <vt:lpstr>华文琥珀</vt:lpstr>
      <vt:lpstr>新宋体</vt:lpstr>
      <vt:lpstr>华文彩云</vt:lpstr>
      <vt:lpstr>Verdana</vt:lpstr>
      <vt:lpstr>Gulim</vt:lpstr>
      <vt:lpstr>楷体</vt:lpstr>
      <vt:lpstr>幼圆</vt:lpstr>
      <vt:lpstr>Calibri</vt:lpstr>
      <vt:lpstr>华文行楷</vt:lpstr>
      <vt:lpstr>Gungsuh</vt:lpstr>
      <vt:lpstr>仿宋_GB2312</vt:lpstr>
      <vt:lpstr>Wingdings</vt:lpstr>
      <vt:lpstr>Times New Roman</vt:lpstr>
      <vt:lpstr>Calibri Light</vt:lpstr>
      <vt:lpstr>Segoe Print</vt:lpstr>
      <vt:lpstr>Malgun Gothic</vt:lpstr>
      <vt:lpstr>仿宋</vt:lpstr>
      <vt:lpstr>微软雅黑</vt:lpstr>
      <vt:lpstr>黑红旋律商务PPT</vt:lpstr>
      <vt:lpstr>  </vt:lpstr>
      <vt:lpstr>PowerPoint 演示文稿</vt:lpstr>
      <vt:lpstr>PowerPoint 演示文稿</vt:lpstr>
      <vt:lpstr>（三）怎么学？</vt:lpstr>
      <vt:lpstr>（三）怎么学？</vt:lpstr>
      <vt:lpstr>PowerPoint 演示文稿</vt:lpstr>
      <vt:lpstr>（三）怎么学？</vt:lpstr>
      <vt:lpstr>（三）怎么学？</vt:lpstr>
      <vt:lpstr>PowerPoint 演示文稿</vt:lpstr>
      <vt:lpstr>PowerPoint 演示文稿</vt:lpstr>
      <vt:lpstr>（三）怎么学？</vt:lpstr>
      <vt:lpstr>（三）怎么学？</vt:lpstr>
      <vt:lpstr>（四）怎么考？</vt:lpstr>
      <vt:lpstr>（四）怎么考</vt:lpstr>
      <vt:lpstr>PowerPoint 演示文稿</vt:lpstr>
      <vt:lpstr>PowerPoint 演示文稿</vt:lpstr>
      <vt:lpstr>（四）怎么考？ </vt:lpstr>
      <vt:lpstr>（四）怎么考？</vt:lpstr>
      <vt:lpstr>PowerPoint 演示文稿</vt:lpstr>
      <vt:lpstr>PowerPoint 演示文稿</vt:lpstr>
      <vt:lpstr>（四）怎么考？</vt:lpstr>
      <vt:lpstr>（四）怎么考？</vt:lpstr>
      <vt:lpstr>PowerPoint 演示文稿</vt:lpstr>
      <vt:lpstr>一、选题参考</vt:lpstr>
      <vt:lpstr>历史情景剧 指定选题</vt:lpstr>
      <vt:lpstr>PowerPoint 演示文稿</vt:lpstr>
      <vt:lpstr>PowerPoint 演示文稿</vt:lpstr>
      <vt:lpstr>二、剧本指导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凤凰大视野 纪录片 部分目录http://v.ifeng.com/ </vt:lpstr>
      <vt:lpstr>凤凰大视野 纪录片 部分目录</vt:lpstr>
      <vt:lpstr>凤凰大视野 纪录片 部分目录</vt:lpstr>
      <vt:lpstr>凤凰大视野 纪录片 部分目录</vt:lpstr>
      <vt:lpstr>PowerPoint 演示文稿</vt:lpstr>
      <vt:lpstr>PowerPoint 演示文稿</vt:lpstr>
      <vt:lpstr>凤凰大视野 纪录片 部分</vt:lpstr>
      <vt:lpstr>PowerPoint 演示文稿</vt:lpstr>
      <vt:lpstr>凤凰大视野 纪录片 部分目录</vt:lpstr>
      <vt:lpstr>凤凰大视野 纪录片 部分目录</vt:lpstr>
      <vt:lpstr>凤凰大视野 纪录片 部分目录</vt:lpstr>
      <vt:lpstr>凤凰大视野 纪录片 部分目录</vt:lpstr>
      <vt:lpstr>PowerPoint 演示文稿</vt:lpstr>
      <vt:lpstr>PowerPoint 演示文稿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Sung Ha, Park</dc:creator>
  <cp:lastModifiedBy>lenovo</cp:lastModifiedBy>
  <cp:revision>798</cp:revision>
  <dcterms:created xsi:type="dcterms:W3CDTF">2005-02-25T08:08:00Z</dcterms:created>
  <dcterms:modified xsi:type="dcterms:W3CDTF">2017-03-04T09:14:05Z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