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8"/>
  </p:notesMasterIdLst>
  <p:sldIdLst>
    <p:sldId id="497" r:id="rId2"/>
    <p:sldId id="564" r:id="rId3"/>
    <p:sldId id="565" r:id="rId4"/>
    <p:sldId id="566" r:id="rId5"/>
    <p:sldId id="567" r:id="rId6"/>
    <p:sldId id="568" r:id="rId7"/>
    <p:sldId id="569" r:id="rId8"/>
    <p:sldId id="571" r:id="rId9"/>
    <p:sldId id="570" r:id="rId10"/>
    <p:sldId id="572" r:id="rId11"/>
    <p:sldId id="573" r:id="rId12"/>
    <p:sldId id="576" r:id="rId13"/>
    <p:sldId id="575" r:id="rId14"/>
    <p:sldId id="577" r:id="rId15"/>
    <p:sldId id="574" r:id="rId16"/>
    <p:sldId id="578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ebuser" initials="c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79304" autoAdjust="0"/>
  </p:normalViewPr>
  <p:slideViewPr>
    <p:cSldViewPr>
      <p:cViewPr varScale="1">
        <p:scale>
          <a:sx n="47" d="100"/>
          <a:sy n="47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7" Type="http://schemas.openxmlformats.org/officeDocument/2006/relationships/image" Target="../media/image42.wmf"/><Relationship Id="rId2" Type="http://schemas.openxmlformats.org/officeDocument/2006/relationships/image" Target="../media/image37.e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37.e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e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414CED-02C2-4DAD-965E-AAC4811CF4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5628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414CED-02C2-4DAD-965E-AAC4811CF41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8160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D486D26-92C2-4570-9AB7-11BF15EED9AE}" type="slidenum">
              <a:rPr lang="en-US" altLang="zh-CN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D486D26-92C2-4570-9AB7-11BF15EED9AE}" type="slidenum">
              <a:rPr lang="en-US" altLang="zh-CN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D486D26-92C2-4570-9AB7-11BF15EED9AE}" type="slidenum">
              <a:rPr lang="en-US" altLang="zh-CN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D486D26-92C2-4570-9AB7-11BF15EED9AE}" type="slidenum">
              <a:rPr lang="en-US" altLang="zh-CN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D486D26-92C2-4570-9AB7-11BF15EED9AE}" type="slidenum">
              <a:rPr lang="en-US" altLang="zh-CN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D486D26-92C2-4570-9AB7-11BF15EED9AE}" type="slidenum">
              <a:rPr lang="en-US" altLang="zh-CN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D486D26-92C2-4570-9AB7-11BF15EED9AE}" type="slidenum">
              <a:rPr lang="en-US" altLang="zh-CN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D486D26-92C2-4570-9AB7-11BF15EED9AE}" type="slidenum">
              <a:rPr lang="en-US" altLang="zh-CN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D486D26-92C2-4570-9AB7-11BF15EED9AE}" type="slidenum">
              <a:rPr lang="en-US" altLang="zh-CN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D486D26-92C2-4570-9AB7-11BF15EED9AE}" type="slidenum">
              <a:rPr lang="en-US" altLang="zh-CN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D486D26-92C2-4570-9AB7-11BF15EED9AE}" type="slidenum">
              <a:rPr lang="en-US" altLang="zh-CN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D486D26-92C2-4570-9AB7-11BF15EED9AE}" type="slidenum">
              <a:rPr lang="en-US" altLang="zh-CN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D486D26-92C2-4570-9AB7-11BF15EED9AE}" type="slidenum">
              <a:rPr lang="en-US" altLang="zh-CN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D486D26-92C2-4570-9AB7-11BF15EED9AE}" type="slidenum">
              <a:rPr lang="en-US" altLang="zh-CN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BB976-0B9B-43D7-B874-2AC3EBFC60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56" y="6525344"/>
            <a:ext cx="7380312" cy="28803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zh-CN" altLang="en-US" smtClean="0"/>
              <a:t>数字信号处理         北京航空航天大学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87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zh-CN" altLang="en-US" smtClean="0"/>
              <a:t>数字信号处理         北京航空航天大学</a:t>
            </a: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159CF-09D6-428C-A7A5-EA9A42CE8B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628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zh-CN" altLang="en-US" smtClean="0"/>
              <a:t>数字信号处理         北京航空航天大学</a:t>
            </a: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3C744-DEE9-479B-A29F-51CAA27BFE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125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8"/>
            <a:ext cx="8229600" cy="69269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960F3-FA55-4C4D-9239-BCC0EE0CB7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56" y="6525344"/>
            <a:ext cx="7380312" cy="28803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zh-CN" altLang="en-US" smtClean="0"/>
              <a:t>数字信号处理         北京航空航天大学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11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zh-CN" altLang="en-US" smtClean="0"/>
              <a:t>数字信号处理         北京航空航天大学</a:t>
            </a: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761BB-2E58-4B9E-9446-83883A29E1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687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zh-CN" altLang="en-US" smtClean="0"/>
              <a:t>数字信号处理         北京航空航天大学</a:t>
            </a: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4539F-928F-4B7D-A0FF-A85AC3375B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556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zh-CN" altLang="en-US" smtClean="0"/>
              <a:t>数字信号处理         北京航空航天大学</a:t>
            </a:r>
            <a:endParaRPr lang="en-US" altLang="zh-CN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67ACD-C788-47C7-B575-B643593DEB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4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zh-CN" altLang="en-US" smtClean="0"/>
              <a:t>数字信号处理         北京航空航天大学</a:t>
            </a: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AAA9C-6D11-4829-A535-9E9CFB4752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907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459788" y="96838"/>
            <a:ext cx="684212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80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3D7AD-D75F-4C7C-94A8-2401C78D6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56" y="6525344"/>
            <a:ext cx="7380312" cy="28803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zh-CN" altLang="en-US" smtClean="0"/>
              <a:t>数字信号处理         北京航空航天大学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4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zh-CN" altLang="en-US" smtClean="0"/>
              <a:t>数字信号处理         北京航空航天大学</a:t>
            </a: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450A8-75CA-44A2-ACD4-9DC4C2EFCB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070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zh-CN" altLang="en-US" smtClean="0"/>
              <a:t>数字信号处理         北京航空航天大学</a:t>
            </a: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15813-C239-40F1-BB73-79C1CF8CB2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260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0" y="774700"/>
            <a:ext cx="9144000" cy="68263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25000">
                <a:srgbClr val="01A78F"/>
              </a:gs>
              <a:gs pos="50000">
                <a:srgbClr val="FFFF00"/>
              </a:gs>
              <a:gs pos="75000">
                <a:srgbClr val="FF6633"/>
              </a:gs>
              <a:gs pos="100000">
                <a:srgbClr val="FF3399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2800" smtClean="0">
              <a:latin typeface="Tahoma" pitchFamily="34" charset="0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56" y="6525344"/>
            <a:ext cx="7380312" cy="28803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zh-CN" altLang="en-US" smtClean="0"/>
              <a:t>数字信号处理         北京航空航天大学</a:t>
            </a:r>
            <a:endParaRPr lang="zh-CN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4368" y="6525344"/>
            <a:ext cx="1224136" cy="332656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56A78C00-B508-453C-A812-83583B1B9D5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45"/>
          <p:cNvSpPr>
            <a:spLocks noChangeArrowheads="1"/>
          </p:cNvSpPr>
          <p:nvPr userDrawn="1"/>
        </p:nvSpPr>
        <p:spPr bwMode="auto">
          <a:xfrm>
            <a:off x="0" y="6479442"/>
            <a:ext cx="9144000" cy="45902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25000">
                <a:srgbClr val="01A78F"/>
              </a:gs>
              <a:gs pos="50000">
                <a:srgbClr val="FFFF00"/>
              </a:gs>
              <a:gs pos="75000">
                <a:srgbClr val="FF6633"/>
              </a:gs>
              <a:gs pos="100000">
                <a:srgbClr val="FF3399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2800" smtClean="0"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71" r:id="rId7"/>
    <p:sldLayoutId id="2147484067" r:id="rId8"/>
    <p:sldLayoutId id="2147484068" r:id="rId9"/>
    <p:sldLayoutId id="2147484069" r:id="rId10"/>
    <p:sldLayoutId id="214748407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7.bin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8.wmf"/><Relationship Id="rId4" Type="http://schemas.openxmlformats.org/officeDocument/2006/relationships/notesSlide" Target="../notesSlides/notesSlide10.xml"/><Relationship Id="rId9" Type="http://schemas.openxmlformats.org/officeDocument/2006/relationships/oleObject" Target="../embeddings/oleObject2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30.bin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2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2.bin"/><Relationship Id="rId2" Type="http://schemas.openxmlformats.org/officeDocument/2006/relationships/tags" Target="../tags/tag11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8.emf"/><Relationship Id="rId4" Type="http://schemas.openxmlformats.org/officeDocument/2006/relationships/notesSlide" Target="../notesSlides/notesSlide12.xml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44.bin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4.wmf"/><Relationship Id="rId4" Type="http://schemas.openxmlformats.org/officeDocument/2006/relationships/notesSlide" Target="../notesSlides/notesSlide13.xml"/><Relationship Id="rId9" Type="http://schemas.openxmlformats.org/officeDocument/2006/relationships/oleObject" Target="../embeddings/oleObject4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oleObject" Target="../embeddings/oleObject50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8.wmf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7.wmf"/><Relationship Id="rId4" Type="http://schemas.openxmlformats.org/officeDocument/2006/relationships/notesSlide" Target="../notesSlides/notesSlide14.xml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5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2" Type="http://schemas.openxmlformats.org/officeDocument/2006/relationships/tags" Target="../tags/tag2.xml"/><Relationship Id="rId16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3.wmf"/><Relationship Id="rId4" Type="http://schemas.openxmlformats.org/officeDocument/2006/relationships/notesSlide" Target="../notesSlides/notesSlide3.xml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8.bin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notesSlide" Target="../notesSlides/notesSlide4.xml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4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notesSlide" Target="../notesSlides/notesSlide5.xml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6.bin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notesSlide" Target="../notesSlides/notesSlide6.xml"/><Relationship Id="rId9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2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notesSlide" Target="../notesSlides/notesSlide7.xml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4.bin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emf"/><Relationship Id="rId4" Type="http://schemas.openxmlformats.org/officeDocument/2006/relationships/notesSlide" Target="../notesSlides/notesSlide9.xml"/><Relationship Id="rId9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21626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数字信号处理</a:t>
            </a:r>
            <a:r>
              <a:rPr lang="en-US" altLang="zh-CN" b="1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b="1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b="1" smtClean="0">
                <a:latin typeface="楷体" panose="02010609060101010101" pitchFamily="49" charset="-122"/>
                <a:ea typeface="楷体" panose="02010609060101010101" pitchFamily="49" charset="-122"/>
              </a:rPr>
              <a:t>8-9</a:t>
            </a: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讲  离散傅里叶变换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27784" y="4321522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smtClean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4000" b="1" smtClean="0"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zh-CN" altLang="en-US" sz="4000" b="1">
                <a:latin typeface="楷体" panose="02010609060101010101" pitchFamily="49" charset="-122"/>
                <a:ea typeface="楷体" panose="02010609060101010101" pitchFamily="49" charset="-122"/>
              </a:rPr>
              <a:t>及</a:t>
            </a:r>
            <a:r>
              <a:rPr lang="zh-CN" altLang="en-US" sz="4000" b="1" smtClean="0">
                <a:latin typeface="楷体" panose="02010609060101010101" pitchFamily="49" charset="-122"/>
                <a:ea typeface="楷体" panose="02010609060101010101" pitchFamily="49" charset="-122"/>
              </a:rPr>
              <a:t>性质</a:t>
            </a:r>
            <a:endParaRPr lang="zh-CN" altLang="en-US" sz="40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486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23"/>
    </mc:Choice>
    <mc:Fallback xmlns="">
      <p:transition spd="slow" advTm="3162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00921" y="764704"/>
            <a:ext cx="84226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3200" b="1" smtClean="0">
                <a:latin typeface="楷体" panose="02010609060101010101" pitchFamily="49" charset="-122"/>
                <a:ea typeface="楷体" panose="02010609060101010101" pitchFamily="49" charset="-122"/>
              </a:rPr>
              <a:t>隐含周期性</a:t>
            </a:r>
            <a:endParaRPr lang="en-US" altLang="zh-CN" sz="3200" b="1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361950" y="44450"/>
            <a:ext cx="84248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离散傅里叶变换的性质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3D7AD-D75F-4C7C-94A8-2401C78D6EE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0" y="6525344"/>
            <a:ext cx="7380312" cy="288032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数字信号处理         北京航空航天大学</a:t>
            </a:r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095547"/>
              </p:ext>
            </p:extLst>
          </p:nvPr>
        </p:nvGraphicFramePr>
        <p:xfrm>
          <a:off x="1691680" y="3140968"/>
          <a:ext cx="22320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5" imgW="850531" imgH="241195" progId="Equation.DSMT4">
                  <p:embed/>
                </p:oleObj>
              </mc:Choice>
              <mc:Fallback>
                <p:oleObj name="Equation" r:id="rId5" imgW="850531" imgH="24119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140968"/>
                        <a:ext cx="223202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615636"/>
              </p:ext>
            </p:extLst>
          </p:nvPr>
        </p:nvGraphicFramePr>
        <p:xfrm>
          <a:off x="1549196" y="4509120"/>
          <a:ext cx="7239001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7" imgW="3162240" imgH="431640" progId="Equation.DSMT4">
                  <p:embed/>
                </p:oleObj>
              </mc:Choice>
              <mc:Fallback>
                <p:oleObj name="Equation" r:id="rId7" imgW="316224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196" y="4509120"/>
                        <a:ext cx="7239001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585023"/>
              </p:ext>
            </p:extLst>
          </p:nvPr>
        </p:nvGraphicFramePr>
        <p:xfrm>
          <a:off x="1746250" y="1601788"/>
          <a:ext cx="1833563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9" imgW="698400" imgH="342720" progId="Equation.DSMT4">
                  <p:embed/>
                </p:oleObj>
              </mc:Choice>
              <mc:Fallback>
                <p:oleObj name="Equation" r:id="rId9" imgW="6984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1601788"/>
                        <a:ext cx="1833563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下箭头 13"/>
          <p:cNvSpPr/>
          <p:nvPr/>
        </p:nvSpPr>
        <p:spPr>
          <a:xfrm>
            <a:off x="2483768" y="2636912"/>
            <a:ext cx="219488" cy="36004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2483768" y="3933056"/>
            <a:ext cx="219488" cy="36004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4267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57"/>
    </mc:Choice>
    <mc:Fallback xmlns="">
      <p:transition spd="slow" advTm="805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00921" y="764704"/>
            <a:ext cx="84226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3200" b="1" smtClean="0">
                <a:latin typeface="楷体" panose="02010609060101010101" pitchFamily="49" charset="-122"/>
                <a:ea typeface="楷体" panose="02010609060101010101" pitchFamily="49" charset="-122"/>
              </a:rPr>
              <a:t>循环移位（圆周移位）性质</a:t>
            </a:r>
            <a:endParaRPr lang="en-US" altLang="zh-CN" sz="3200" b="1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361950" y="44450"/>
            <a:ext cx="84248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离散傅里叶变换的性质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3D7AD-D75F-4C7C-94A8-2401C78D6EE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0" y="6525344"/>
            <a:ext cx="7380312" cy="288032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数字信号处理         北京航空航天大学</a:t>
            </a:r>
            <a:endParaRPr lang="en-US" altLang="zh-CN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22025" y="1555577"/>
            <a:ext cx="363824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n"/>
              <a:defRPr sz="2800" b="1">
                <a:solidFill>
                  <a:srgbClr val="262626"/>
                </a:solidFill>
                <a:latin typeface="Calibri" pitchFamily="34" charset="0"/>
              </a:defRPr>
            </a:lvl1pPr>
            <a:lvl2pPr marL="741363" indent="-28416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p"/>
              <a:defRPr sz="2800" b="1">
                <a:solidFill>
                  <a:srgbClr val="262626"/>
                </a:solidFill>
                <a:latin typeface="Calibri" pitchFamily="34" charset="0"/>
              </a:defRPr>
            </a:lvl2pPr>
            <a:lvl3pPr marL="1141413" indent="-22701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800" b="1">
                <a:solidFill>
                  <a:srgbClr val="262626"/>
                </a:solidFill>
                <a:latin typeface="Calibri" pitchFamily="34" charset="0"/>
              </a:defRPr>
            </a:lvl3pPr>
            <a:lvl4pPr marL="1598613" indent="-22701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u"/>
              <a:defRPr sz="2800" b="1">
                <a:solidFill>
                  <a:srgbClr val="262626"/>
                </a:solidFill>
                <a:latin typeface="Calibri" pitchFamily="34" charset="0"/>
              </a:defRPr>
            </a:lvl4pPr>
            <a:lvl5pPr marL="2055813" indent="-227013" eaLnBrk="0" hangingPunct="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5pPr>
            <a:lvl6pPr marL="25130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6pPr>
            <a:lvl7pPr marL="29702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7pPr>
            <a:lvl8pPr marL="34274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8pPr>
            <a:lvl9pPr marL="38846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）循环移位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007115"/>
              </p:ext>
            </p:extLst>
          </p:nvPr>
        </p:nvGraphicFramePr>
        <p:xfrm>
          <a:off x="1475655" y="2420888"/>
          <a:ext cx="5728731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5" imgW="2031840" imgH="431640" progId="Equation.DSMT4">
                  <p:embed/>
                </p:oleObj>
              </mc:Choice>
              <mc:Fallback>
                <p:oleObj name="Equation" r:id="rId5" imgW="203184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5" y="2420888"/>
                        <a:ext cx="5728731" cy="1224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440724"/>
              </p:ext>
            </p:extLst>
          </p:nvPr>
        </p:nvGraphicFramePr>
        <p:xfrm>
          <a:off x="1480220" y="4149080"/>
          <a:ext cx="7268244" cy="62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7" imgW="2667000" imgH="228600" progId="Equation.DSMT4">
                  <p:embed/>
                </p:oleObj>
              </mc:Choice>
              <mc:Fallback>
                <p:oleObj name="Equation" r:id="rId7" imgW="26670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0220" y="4149080"/>
                        <a:ext cx="7268244" cy="626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下箭头 10"/>
          <p:cNvSpPr/>
          <p:nvPr/>
        </p:nvSpPr>
        <p:spPr>
          <a:xfrm>
            <a:off x="4464637" y="3573016"/>
            <a:ext cx="219488" cy="36004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9377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57"/>
    </mc:Choice>
    <mc:Fallback xmlns="">
      <p:transition spd="slow" advTm="8057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n"/>
              <a:defRPr sz="2800" b="1">
                <a:solidFill>
                  <a:srgbClr val="262626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p"/>
              <a:defRPr sz="2800" b="1">
                <a:solidFill>
                  <a:srgbClr val="262626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800" b="1">
                <a:solidFill>
                  <a:srgbClr val="262626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u"/>
              <a:defRPr sz="2800" b="1">
                <a:solidFill>
                  <a:srgbClr val="262626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9A0CAFE-5705-4A75-A253-CD151A8FAB8E}" type="slidenum">
              <a:rPr lang="en-US" altLang="zh-CN" sz="120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20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2754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142875"/>
            <a:ext cx="8229600" cy="642938"/>
          </a:xfrm>
        </p:spPr>
        <p:txBody>
          <a:bodyPr/>
          <a:lstStyle/>
          <a:p>
            <a:pPr eaLnBrk="1" hangingPunct="1">
              <a:defRPr/>
            </a:pPr>
            <a:endParaRPr lang="zh-CN" altLang="zh-CN" dirty="0"/>
          </a:p>
        </p:txBody>
      </p:sp>
      <p:grpSp>
        <p:nvGrpSpPr>
          <p:cNvPr id="70660" name="Group 97"/>
          <p:cNvGrpSpPr>
            <a:grpSpLocks/>
          </p:cNvGrpSpPr>
          <p:nvPr/>
        </p:nvGrpSpPr>
        <p:grpSpPr bwMode="auto">
          <a:xfrm>
            <a:off x="3533775" y="260350"/>
            <a:ext cx="5610225" cy="1550988"/>
            <a:chOff x="2128" y="119"/>
            <a:chExt cx="3696" cy="1158"/>
          </a:xfrm>
        </p:grpSpPr>
        <p:sp>
          <p:nvSpPr>
            <p:cNvPr id="102553" name="AutoShape 9"/>
            <p:cNvSpPr>
              <a:spLocks noChangeAspect="1" noChangeArrowheads="1" noTextEdit="1"/>
            </p:cNvSpPr>
            <p:nvPr/>
          </p:nvSpPr>
          <p:spPr bwMode="auto">
            <a:xfrm>
              <a:off x="2128" y="119"/>
              <a:ext cx="3632" cy="1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4" name="Rectangle 11"/>
            <p:cNvSpPr>
              <a:spLocks noChangeArrowheads="1"/>
            </p:cNvSpPr>
            <p:nvPr/>
          </p:nvSpPr>
          <p:spPr bwMode="auto">
            <a:xfrm>
              <a:off x="2128" y="119"/>
              <a:ext cx="3696" cy="1158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55" name="Rectangle 12"/>
            <p:cNvSpPr>
              <a:spLocks noChangeArrowheads="1"/>
            </p:cNvSpPr>
            <p:nvPr/>
          </p:nvSpPr>
          <p:spPr bwMode="auto">
            <a:xfrm>
              <a:off x="2134" y="292"/>
              <a:ext cx="720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                   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56" name="Line 20"/>
            <p:cNvSpPr>
              <a:spLocks noChangeShapeType="1"/>
            </p:cNvSpPr>
            <p:nvPr/>
          </p:nvSpPr>
          <p:spPr bwMode="auto">
            <a:xfrm flipV="1">
              <a:off x="2281" y="874"/>
              <a:ext cx="1" cy="12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7" name="Line 21"/>
            <p:cNvSpPr>
              <a:spLocks noChangeShapeType="1"/>
            </p:cNvSpPr>
            <p:nvPr/>
          </p:nvSpPr>
          <p:spPr bwMode="auto">
            <a:xfrm flipV="1">
              <a:off x="2524" y="752"/>
              <a:ext cx="1" cy="24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8" name="Line 22"/>
            <p:cNvSpPr>
              <a:spLocks noChangeShapeType="1"/>
            </p:cNvSpPr>
            <p:nvPr/>
          </p:nvSpPr>
          <p:spPr bwMode="auto">
            <a:xfrm flipV="1">
              <a:off x="2761" y="644"/>
              <a:ext cx="1" cy="35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9" name="Line 23"/>
            <p:cNvSpPr>
              <a:spLocks noChangeShapeType="1"/>
            </p:cNvSpPr>
            <p:nvPr/>
          </p:nvSpPr>
          <p:spPr bwMode="auto">
            <a:xfrm flipV="1">
              <a:off x="3004" y="528"/>
              <a:ext cx="1" cy="46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0" name="Line 24"/>
            <p:cNvSpPr>
              <a:spLocks noChangeShapeType="1"/>
            </p:cNvSpPr>
            <p:nvPr/>
          </p:nvSpPr>
          <p:spPr bwMode="auto">
            <a:xfrm flipV="1">
              <a:off x="3241" y="407"/>
              <a:ext cx="1" cy="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1" name="Line 25"/>
            <p:cNvSpPr>
              <a:spLocks noChangeShapeType="1"/>
            </p:cNvSpPr>
            <p:nvPr/>
          </p:nvSpPr>
          <p:spPr bwMode="auto">
            <a:xfrm flipV="1">
              <a:off x="3484" y="874"/>
              <a:ext cx="1" cy="12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2" name="Line 26"/>
            <p:cNvSpPr>
              <a:spLocks noChangeShapeType="1"/>
            </p:cNvSpPr>
            <p:nvPr/>
          </p:nvSpPr>
          <p:spPr bwMode="auto">
            <a:xfrm flipV="1">
              <a:off x="3720" y="752"/>
              <a:ext cx="1" cy="24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3" name="Line 27"/>
            <p:cNvSpPr>
              <a:spLocks noChangeShapeType="1"/>
            </p:cNvSpPr>
            <p:nvPr/>
          </p:nvSpPr>
          <p:spPr bwMode="auto">
            <a:xfrm flipV="1">
              <a:off x="3957" y="644"/>
              <a:ext cx="1" cy="35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4" name="Line 28"/>
            <p:cNvSpPr>
              <a:spLocks noChangeShapeType="1"/>
            </p:cNvSpPr>
            <p:nvPr/>
          </p:nvSpPr>
          <p:spPr bwMode="auto">
            <a:xfrm flipV="1">
              <a:off x="4187" y="528"/>
              <a:ext cx="1" cy="46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5" name="Line 29"/>
            <p:cNvSpPr>
              <a:spLocks noChangeShapeType="1"/>
            </p:cNvSpPr>
            <p:nvPr/>
          </p:nvSpPr>
          <p:spPr bwMode="auto">
            <a:xfrm flipV="1">
              <a:off x="4430" y="407"/>
              <a:ext cx="1" cy="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6" name="Line 30"/>
            <p:cNvSpPr>
              <a:spLocks noChangeShapeType="1"/>
            </p:cNvSpPr>
            <p:nvPr/>
          </p:nvSpPr>
          <p:spPr bwMode="auto">
            <a:xfrm flipV="1">
              <a:off x="4667" y="874"/>
              <a:ext cx="1" cy="12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7" name="Line 31"/>
            <p:cNvSpPr>
              <a:spLocks noChangeShapeType="1"/>
            </p:cNvSpPr>
            <p:nvPr/>
          </p:nvSpPr>
          <p:spPr bwMode="auto">
            <a:xfrm flipV="1">
              <a:off x="4903" y="752"/>
              <a:ext cx="1" cy="24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8" name="Line 32"/>
            <p:cNvSpPr>
              <a:spLocks noChangeShapeType="1"/>
            </p:cNvSpPr>
            <p:nvPr/>
          </p:nvSpPr>
          <p:spPr bwMode="auto">
            <a:xfrm flipV="1">
              <a:off x="5146" y="644"/>
              <a:ext cx="1" cy="35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9" name="Line 33"/>
            <p:cNvSpPr>
              <a:spLocks noChangeShapeType="1"/>
            </p:cNvSpPr>
            <p:nvPr/>
          </p:nvSpPr>
          <p:spPr bwMode="auto">
            <a:xfrm flipV="1">
              <a:off x="5383" y="528"/>
              <a:ext cx="1" cy="46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0" name="Line 34"/>
            <p:cNvSpPr>
              <a:spLocks noChangeShapeType="1"/>
            </p:cNvSpPr>
            <p:nvPr/>
          </p:nvSpPr>
          <p:spPr bwMode="auto">
            <a:xfrm flipV="1">
              <a:off x="5626" y="407"/>
              <a:ext cx="1" cy="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1" name="Oval 35"/>
            <p:cNvSpPr>
              <a:spLocks noChangeArrowheads="1"/>
            </p:cNvSpPr>
            <p:nvPr/>
          </p:nvSpPr>
          <p:spPr bwMode="auto">
            <a:xfrm>
              <a:off x="2269" y="861"/>
              <a:ext cx="57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72" name="Oval 36"/>
            <p:cNvSpPr>
              <a:spLocks noChangeArrowheads="1"/>
            </p:cNvSpPr>
            <p:nvPr/>
          </p:nvSpPr>
          <p:spPr bwMode="auto">
            <a:xfrm>
              <a:off x="2269" y="861"/>
              <a:ext cx="57" cy="58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73" name="Oval 37"/>
            <p:cNvSpPr>
              <a:spLocks noChangeArrowheads="1"/>
            </p:cNvSpPr>
            <p:nvPr/>
          </p:nvSpPr>
          <p:spPr bwMode="auto">
            <a:xfrm>
              <a:off x="2512" y="740"/>
              <a:ext cx="51" cy="5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74" name="Oval 38"/>
            <p:cNvSpPr>
              <a:spLocks noChangeArrowheads="1"/>
            </p:cNvSpPr>
            <p:nvPr/>
          </p:nvSpPr>
          <p:spPr bwMode="auto">
            <a:xfrm>
              <a:off x="2512" y="740"/>
              <a:ext cx="51" cy="57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75" name="Oval 39"/>
            <p:cNvSpPr>
              <a:spLocks noChangeArrowheads="1"/>
            </p:cNvSpPr>
            <p:nvPr/>
          </p:nvSpPr>
          <p:spPr bwMode="auto">
            <a:xfrm>
              <a:off x="2748" y="637"/>
              <a:ext cx="58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76" name="Oval 40"/>
            <p:cNvSpPr>
              <a:spLocks noChangeArrowheads="1"/>
            </p:cNvSpPr>
            <p:nvPr/>
          </p:nvSpPr>
          <p:spPr bwMode="auto">
            <a:xfrm>
              <a:off x="2748" y="637"/>
              <a:ext cx="58" cy="51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77" name="Oval 41"/>
            <p:cNvSpPr>
              <a:spLocks noChangeArrowheads="1"/>
            </p:cNvSpPr>
            <p:nvPr/>
          </p:nvSpPr>
          <p:spPr bwMode="auto">
            <a:xfrm>
              <a:off x="2991" y="516"/>
              <a:ext cx="51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78" name="Oval 42"/>
            <p:cNvSpPr>
              <a:spLocks noChangeArrowheads="1"/>
            </p:cNvSpPr>
            <p:nvPr/>
          </p:nvSpPr>
          <p:spPr bwMode="auto">
            <a:xfrm>
              <a:off x="2991" y="516"/>
              <a:ext cx="51" cy="51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79" name="Oval 43"/>
            <p:cNvSpPr>
              <a:spLocks noChangeArrowheads="1"/>
            </p:cNvSpPr>
            <p:nvPr/>
          </p:nvSpPr>
          <p:spPr bwMode="auto">
            <a:xfrm>
              <a:off x="3228" y="394"/>
              <a:ext cx="57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80" name="Oval 44"/>
            <p:cNvSpPr>
              <a:spLocks noChangeArrowheads="1"/>
            </p:cNvSpPr>
            <p:nvPr/>
          </p:nvSpPr>
          <p:spPr bwMode="auto">
            <a:xfrm>
              <a:off x="3228" y="394"/>
              <a:ext cx="57" cy="58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81" name="Oval 45"/>
            <p:cNvSpPr>
              <a:spLocks noChangeArrowheads="1"/>
            </p:cNvSpPr>
            <p:nvPr/>
          </p:nvSpPr>
          <p:spPr bwMode="auto">
            <a:xfrm>
              <a:off x="3471" y="861"/>
              <a:ext cx="51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82" name="Oval 46"/>
            <p:cNvSpPr>
              <a:spLocks noChangeArrowheads="1"/>
            </p:cNvSpPr>
            <p:nvPr/>
          </p:nvSpPr>
          <p:spPr bwMode="auto">
            <a:xfrm>
              <a:off x="3471" y="861"/>
              <a:ext cx="51" cy="58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83" name="Oval 47"/>
            <p:cNvSpPr>
              <a:spLocks noChangeArrowheads="1"/>
            </p:cNvSpPr>
            <p:nvPr/>
          </p:nvSpPr>
          <p:spPr bwMode="auto">
            <a:xfrm>
              <a:off x="3707" y="740"/>
              <a:ext cx="58" cy="5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84" name="Oval 48"/>
            <p:cNvSpPr>
              <a:spLocks noChangeArrowheads="1"/>
            </p:cNvSpPr>
            <p:nvPr/>
          </p:nvSpPr>
          <p:spPr bwMode="auto">
            <a:xfrm>
              <a:off x="3707" y="740"/>
              <a:ext cx="58" cy="57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85" name="Oval 49"/>
            <p:cNvSpPr>
              <a:spLocks noChangeArrowheads="1"/>
            </p:cNvSpPr>
            <p:nvPr/>
          </p:nvSpPr>
          <p:spPr bwMode="auto">
            <a:xfrm>
              <a:off x="3950" y="637"/>
              <a:ext cx="52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86" name="Oval 50"/>
            <p:cNvSpPr>
              <a:spLocks noChangeArrowheads="1"/>
            </p:cNvSpPr>
            <p:nvPr/>
          </p:nvSpPr>
          <p:spPr bwMode="auto">
            <a:xfrm>
              <a:off x="3950" y="637"/>
              <a:ext cx="52" cy="51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87" name="Oval 51"/>
            <p:cNvSpPr>
              <a:spLocks noChangeArrowheads="1"/>
            </p:cNvSpPr>
            <p:nvPr/>
          </p:nvSpPr>
          <p:spPr bwMode="auto">
            <a:xfrm>
              <a:off x="4174" y="516"/>
              <a:ext cx="58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88" name="Oval 52"/>
            <p:cNvSpPr>
              <a:spLocks noChangeArrowheads="1"/>
            </p:cNvSpPr>
            <p:nvPr/>
          </p:nvSpPr>
          <p:spPr bwMode="auto">
            <a:xfrm>
              <a:off x="4174" y="516"/>
              <a:ext cx="58" cy="51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89" name="Oval 53"/>
            <p:cNvSpPr>
              <a:spLocks noChangeArrowheads="1"/>
            </p:cNvSpPr>
            <p:nvPr/>
          </p:nvSpPr>
          <p:spPr bwMode="auto">
            <a:xfrm>
              <a:off x="4417" y="394"/>
              <a:ext cx="51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90" name="Oval 54"/>
            <p:cNvSpPr>
              <a:spLocks noChangeArrowheads="1"/>
            </p:cNvSpPr>
            <p:nvPr/>
          </p:nvSpPr>
          <p:spPr bwMode="auto">
            <a:xfrm>
              <a:off x="4417" y="394"/>
              <a:ext cx="51" cy="58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91" name="Oval 55"/>
            <p:cNvSpPr>
              <a:spLocks noChangeArrowheads="1"/>
            </p:cNvSpPr>
            <p:nvPr/>
          </p:nvSpPr>
          <p:spPr bwMode="auto">
            <a:xfrm>
              <a:off x="4654" y="861"/>
              <a:ext cx="57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92" name="Oval 56"/>
            <p:cNvSpPr>
              <a:spLocks noChangeArrowheads="1"/>
            </p:cNvSpPr>
            <p:nvPr/>
          </p:nvSpPr>
          <p:spPr bwMode="auto">
            <a:xfrm>
              <a:off x="4654" y="861"/>
              <a:ext cx="57" cy="58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93" name="Oval 57"/>
            <p:cNvSpPr>
              <a:spLocks noChangeArrowheads="1"/>
            </p:cNvSpPr>
            <p:nvPr/>
          </p:nvSpPr>
          <p:spPr bwMode="auto">
            <a:xfrm>
              <a:off x="4897" y="740"/>
              <a:ext cx="51" cy="5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94" name="Oval 58"/>
            <p:cNvSpPr>
              <a:spLocks noChangeArrowheads="1"/>
            </p:cNvSpPr>
            <p:nvPr/>
          </p:nvSpPr>
          <p:spPr bwMode="auto">
            <a:xfrm>
              <a:off x="4897" y="740"/>
              <a:ext cx="51" cy="57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95" name="Oval 59"/>
            <p:cNvSpPr>
              <a:spLocks noChangeArrowheads="1"/>
            </p:cNvSpPr>
            <p:nvPr/>
          </p:nvSpPr>
          <p:spPr bwMode="auto">
            <a:xfrm>
              <a:off x="5133" y="637"/>
              <a:ext cx="58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96" name="Oval 60"/>
            <p:cNvSpPr>
              <a:spLocks noChangeArrowheads="1"/>
            </p:cNvSpPr>
            <p:nvPr/>
          </p:nvSpPr>
          <p:spPr bwMode="auto">
            <a:xfrm>
              <a:off x="5133" y="637"/>
              <a:ext cx="58" cy="51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97" name="Oval 61"/>
            <p:cNvSpPr>
              <a:spLocks noChangeArrowheads="1"/>
            </p:cNvSpPr>
            <p:nvPr/>
          </p:nvSpPr>
          <p:spPr bwMode="auto">
            <a:xfrm>
              <a:off x="5376" y="516"/>
              <a:ext cx="51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98" name="Oval 62"/>
            <p:cNvSpPr>
              <a:spLocks noChangeArrowheads="1"/>
            </p:cNvSpPr>
            <p:nvPr/>
          </p:nvSpPr>
          <p:spPr bwMode="auto">
            <a:xfrm>
              <a:off x="5376" y="516"/>
              <a:ext cx="51" cy="51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99" name="Oval 63"/>
            <p:cNvSpPr>
              <a:spLocks noChangeArrowheads="1"/>
            </p:cNvSpPr>
            <p:nvPr/>
          </p:nvSpPr>
          <p:spPr bwMode="auto">
            <a:xfrm>
              <a:off x="5613" y="394"/>
              <a:ext cx="51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600" name="Oval 64"/>
            <p:cNvSpPr>
              <a:spLocks noChangeArrowheads="1"/>
            </p:cNvSpPr>
            <p:nvPr/>
          </p:nvSpPr>
          <p:spPr bwMode="auto">
            <a:xfrm>
              <a:off x="5613" y="394"/>
              <a:ext cx="51" cy="58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601" name="Line 65"/>
            <p:cNvSpPr>
              <a:spLocks noChangeShapeType="1"/>
            </p:cNvSpPr>
            <p:nvPr/>
          </p:nvSpPr>
          <p:spPr bwMode="auto">
            <a:xfrm>
              <a:off x="2281" y="995"/>
              <a:ext cx="334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2" name="Rectangle 66"/>
            <p:cNvSpPr>
              <a:spLocks noChangeArrowheads="1"/>
            </p:cNvSpPr>
            <p:nvPr/>
          </p:nvSpPr>
          <p:spPr bwMode="auto">
            <a:xfrm>
              <a:off x="2211" y="995"/>
              <a:ext cx="2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603" name="Rectangle 67"/>
            <p:cNvSpPr>
              <a:spLocks noChangeArrowheads="1"/>
            </p:cNvSpPr>
            <p:nvPr/>
          </p:nvSpPr>
          <p:spPr bwMode="auto">
            <a:xfrm>
              <a:off x="2211" y="1040"/>
              <a:ext cx="133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-5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604" name="Rectangle 68"/>
            <p:cNvSpPr>
              <a:spLocks noChangeArrowheads="1"/>
            </p:cNvSpPr>
            <p:nvPr/>
          </p:nvSpPr>
          <p:spPr bwMode="auto">
            <a:xfrm>
              <a:off x="2454" y="995"/>
              <a:ext cx="20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605" name="Rectangle 69"/>
            <p:cNvSpPr>
              <a:spLocks noChangeArrowheads="1"/>
            </p:cNvSpPr>
            <p:nvPr/>
          </p:nvSpPr>
          <p:spPr bwMode="auto">
            <a:xfrm>
              <a:off x="2448" y="1040"/>
              <a:ext cx="13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-4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606" name="Rectangle 70"/>
            <p:cNvSpPr>
              <a:spLocks noChangeArrowheads="1"/>
            </p:cNvSpPr>
            <p:nvPr/>
          </p:nvSpPr>
          <p:spPr bwMode="auto">
            <a:xfrm>
              <a:off x="2691" y="995"/>
              <a:ext cx="2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607" name="Rectangle 71"/>
            <p:cNvSpPr>
              <a:spLocks noChangeArrowheads="1"/>
            </p:cNvSpPr>
            <p:nvPr/>
          </p:nvSpPr>
          <p:spPr bwMode="auto">
            <a:xfrm>
              <a:off x="2691" y="1040"/>
              <a:ext cx="13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-3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608" name="Rectangle 72"/>
            <p:cNvSpPr>
              <a:spLocks noChangeArrowheads="1"/>
            </p:cNvSpPr>
            <p:nvPr/>
          </p:nvSpPr>
          <p:spPr bwMode="auto">
            <a:xfrm>
              <a:off x="2927" y="995"/>
              <a:ext cx="2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609" name="Rectangle 73"/>
            <p:cNvSpPr>
              <a:spLocks noChangeArrowheads="1"/>
            </p:cNvSpPr>
            <p:nvPr/>
          </p:nvSpPr>
          <p:spPr bwMode="auto">
            <a:xfrm>
              <a:off x="2927" y="1040"/>
              <a:ext cx="13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-2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610" name="Rectangle 74"/>
            <p:cNvSpPr>
              <a:spLocks noChangeArrowheads="1"/>
            </p:cNvSpPr>
            <p:nvPr/>
          </p:nvSpPr>
          <p:spPr bwMode="auto">
            <a:xfrm>
              <a:off x="3170" y="995"/>
              <a:ext cx="2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611" name="Rectangle 75"/>
            <p:cNvSpPr>
              <a:spLocks noChangeArrowheads="1"/>
            </p:cNvSpPr>
            <p:nvPr/>
          </p:nvSpPr>
          <p:spPr bwMode="auto">
            <a:xfrm>
              <a:off x="3170" y="1040"/>
              <a:ext cx="13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-1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612" name="Rectangle 76"/>
            <p:cNvSpPr>
              <a:spLocks noChangeArrowheads="1"/>
            </p:cNvSpPr>
            <p:nvPr/>
          </p:nvSpPr>
          <p:spPr bwMode="auto">
            <a:xfrm>
              <a:off x="3432" y="995"/>
              <a:ext cx="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613" name="Rectangle 77"/>
            <p:cNvSpPr>
              <a:spLocks noChangeArrowheads="1"/>
            </p:cNvSpPr>
            <p:nvPr/>
          </p:nvSpPr>
          <p:spPr bwMode="auto">
            <a:xfrm>
              <a:off x="3432" y="1040"/>
              <a:ext cx="8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614" name="Rectangle 78"/>
            <p:cNvSpPr>
              <a:spLocks noChangeArrowheads="1"/>
            </p:cNvSpPr>
            <p:nvPr/>
          </p:nvSpPr>
          <p:spPr bwMode="auto">
            <a:xfrm>
              <a:off x="3675" y="995"/>
              <a:ext cx="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615" name="Rectangle 79"/>
            <p:cNvSpPr>
              <a:spLocks noChangeArrowheads="1"/>
            </p:cNvSpPr>
            <p:nvPr/>
          </p:nvSpPr>
          <p:spPr bwMode="auto">
            <a:xfrm>
              <a:off x="3669" y="1040"/>
              <a:ext cx="83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616" name="Rectangle 80"/>
            <p:cNvSpPr>
              <a:spLocks noChangeArrowheads="1"/>
            </p:cNvSpPr>
            <p:nvPr/>
          </p:nvSpPr>
          <p:spPr bwMode="auto">
            <a:xfrm>
              <a:off x="3912" y="995"/>
              <a:ext cx="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617" name="Rectangle 81"/>
            <p:cNvSpPr>
              <a:spLocks noChangeArrowheads="1"/>
            </p:cNvSpPr>
            <p:nvPr/>
          </p:nvSpPr>
          <p:spPr bwMode="auto">
            <a:xfrm>
              <a:off x="3912" y="1040"/>
              <a:ext cx="8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618" name="Rectangle 82"/>
            <p:cNvSpPr>
              <a:spLocks noChangeArrowheads="1"/>
            </p:cNvSpPr>
            <p:nvPr/>
          </p:nvSpPr>
          <p:spPr bwMode="auto">
            <a:xfrm>
              <a:off x="4142" y="995"/>
              <a:ext cx="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619" name="Rectangle 83"/>
            <p:cNvSpPr>
              <a:spLocks noChangeArrowheads="1"/>
            </p:cNvSpPr>
            <p:nvPr/>
          </p:nvSpPr>
          <p:spPr bwMode="auto">
            <a:xfrm>
              <a:off x="4142" y="1040"/>
              <a:ext cx="8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620" name="Rectangle 84"/>
            <p:cNvSpPr>
              <a:spLocks noChangeArrowheads="1"/>
            </p:cNvSpPr>
            <p:nvPr/>
          </p:nvSpPr>
          <p:spPr bwMode="auto">
            <a:xfrm>
              <a:off x="4379" y="995"/>
              <a:ext cx="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621" name="Rectangle 85"/>
            <p:cNvSpPr>
              <a:spLocks noChangeArrowheads="1"/>
            </p:cNvSpPr>
            <p:nvPr/>
          </p:nvSpPr>
          <p:spPr bwMode="auto">
            <a:xfrm>
              <a:off x="4379" y="1040"/>
              <a:ext cx="83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622" name="Rectangle 86"/>
            <p:cNvSpPr>
              <a:spLocks noChangeArrowheads="1"/>
            </p:cNvSpPr>
            <p:nvPr/>
          </p:nvSpPr>
          <p:spPr bwMode="auto">
            <a:xfrm>
              <a:off x="4622" y="995"/>
              <a:ext cx="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623" name="Rectangle 87"/>
            <p:cNvSpPr>
              <a:spLocks noChangeArrowheads="1"/>
            </p:cNvSpPr>
            <p:nvPr/>
          </p:nvSpPr>
          <p:spPr bwMode="auto">
            <a:xfrm>
              <a:off x="4622" y="1040"/>
              <a:ext cx="8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624" name="Rectangle 88"/>
            <p:cNvSpPr>
              <a:spLocks noChangeArrowheads="1"/>
            </p:cNvSpPr>
            <p:nvPr/>
          </p:nvSpPr>
          <p:spPr bwMode="auto">
            <a:xfrm>
              <a:off x="4858" y="995"/>
              <a:ext cx="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625" name="Rectangle 89"/>
            <p:cNvSpPr>
              <a:spLocks noChangeArrowheads="1"/>
            </p:cNvSpPr>
            <p:nvPr/>
          </p:nvSpPr>
          <p:spPr bwMode="auto">
            <a:xfrm>
              <a:off x="4858" y="1040"/>
              <a:ext cx="83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626" name="Rectangle 90"/>
            <p:cNvSpPr>
              <a:spLocks noChangeArrowheads="1"/>
            </p:cNvSpPr>
            <p:nvPr/>
          </p:nvSpPr>
          <p:spPr bwMode="auto">
            <a:xfrm>
              <a:off x="5095" y="995"/>
              <a:ext cx="1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627" name="Rectangle 91"/>
            <p:cNvSpPr>
              <a:spLocks noChangeArrowheads="1"/>
            </p:cNvSpPr>
            <p:nvPr/>
          </p:nvSpPr>
          <p:spPr bwMode="auto">
            <a:xfrm>
              <a:off x="5095" y="1040"/>
              <a:ext cx="8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7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628" name="Rectangle 92"/>
            <p:cNvSpPr>
              <a:spLocks noChangeArrowheads="1"/>
            </p:cNvSpPr>
            <p:nvPr/>
          </p:nvSpPr>
          <p:spPr bwMode="auto">
            <a:xfrm>
              <a:off x="5338" y="995"/>
              <a:ext cx="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629" name="Rectangle 93"/>
            <p:cNvSpPr>
              <a:spLocks noChangeArrowheads="1"/>
            </p:cNvSpPr>
            <p:nvPr/>
          </p:nvSpPr>
          <p:spPr bwMode="auto">
            <a:xfrm>
              <a:off x="5338" y="1040"/>
              <a:ext cx="83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8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630" name="Rectangle 94"/>
            <p:cNvSpPr>
              <a:spLocks noChangeArrowheads="1"/>
            </p:cNvSpPr>
            <p:nvPr/>
          </p:nvSpPr>
          <p:spPr bwMode="auto">
            <a:xfrm>
              <a:off x="5575" y="995"/>
              <a:ext cx="1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631" name="Rectangle 95"/>
            <p:cNvSpPr>
              <a:spLocks noChangeArrowheads="1"/>
            </p:cNvSpPr>
            <p:nvPr/>
          </p:nvSpPr>
          <p:spPr bwMode="auto">
            <a:xfrm>
              <a:off x="5575" y="1040"/>
              <a:ext cx="8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9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graphicFrame>
          <p:nvGraphicFramePr>
            <p:cNvPr id="102632" name="Object 96"/>
            <p:cNvGraphicFramePr>
              <a:graphicFrameLocks noChangeAspect="1"/>
            </p:cNvGraphicFramePr>
            <p:nvPr/>
          </p:nvGraphicFramePr>
          <p:xfrm>
            <a:off x="3439" y="164"/>
            <a:ext cx="456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8" name="Equation" r:id="rId3" imgW="368300" imgH="228600" progId="Equation.DSMT4">
                    <p:embed/>
                  </p:oleObj>
                </mc:Choice>
                <mc:Fallback>
                  <p:oleObj name="Equation" r:id="rId3" imgW="3683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9" y="164"/>
                          <a:ext cx="456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05" name="AutoShape 98"/>
          <p:cNvSpPr>
            <a:spLocks noChangeAspect="1" noChangeArrowheads="1" noTextEdit="1"/>
          </p:cNvSpPr>
          <p:nvPr/>
        </p:nvSpPr>
        <p:spPr bwMode="auto">
          <a:xfrm>
            <a:off x="38100" y="247650"/>
            <a:ext cx="3155950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6" name="Rectangle 100"/>
          <p:cNvSpPr>
            <a:spLocks noChangeArrowheads="1"/>
          </p:cNvSpPr>
          <p:nvPr/>
        </p:nvSpPr>
        <p:spPr bwMode="auto">
          <a:xfrm>
            <a:off x="0" y="260350"/>
            <a:ext cx="4238625" cy="1841500"/>
          </a:xfrm>
          <a:prstGeom prst="rect">
            <a:avLst/>
          </a:prstGeom>
          <a:solidFill>
            <a:srgbClr val="FFFFFF"/>
          </a:solidFill>
          <a:ln w="2063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n"/>
              <a:defRPr sz="2800" b="1">
                <a:solidFill>
                  <a:srgbClr val="262626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p"/>
              <a:defRPr sz="2800" b="1">
                <a:solidFill>
                  <a:srgbClr val="262626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800" b="1">
                <a:solidFill>
                  <a:srgbClr val="262626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u"/>
              <a:defRPr sz="2800" b="1">
                <a:solidFill>
                  <a:srgbClr val="262626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600">
              <a:solidFill>
                <a:srgbClr val="0768B2"/>
              </a:solidFill>
              <a:latin typeface="Arial" charset="0"/>
            </a:endParaRPr>
          </a:p>
        </p:txBody>
      </p:sp>
      <p:sp>
        <p:nvSpPr>
          <p:cNvPr id="102407" name="Rectangle 101"/>
          <p:cNvSpPr>
            <a:spLocks noChangeArrowheads="1"/>
          </p:cNvSpPr>
          <p:nvPr/>
        </p:nvSpPr>
        <p:spPr bwMode="auto">
          <a:xfrm>
            <a:off x="47625" y="349250"/>
            <a:ext cx="514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n"/>
              <a:defRPr sz="2800" b="1">
                <a:solidFill>
                  <a:srgbClr val="262626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p"/>
              <a:defRPr sz="2800" b="1">
                <a:solidFill>
                  <a:srgbClr val="262626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800" b="1">
                <a:solidFill>
                  <a:srgbClr val="262626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u"/>
              <a:defRPr sz="2800" b="1">
                <a:solidFill>
                  <a:srgbClr val="262626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Times New Roman" pitchFamily="18" charset="0"/>
              </a:rPr>
              <a:t>         </a:t>
            </a:r>
            <a:endParaRPr lang="en-US" altLang="zh-CN" sz="1600">
              <a:solidFill>
                <a:srgbClr val="0768B2"/>
              </a:solidFill>
              <a:latin typeface="Arial" charset="0"/>
            </a:endParaRPr>
          </a:p>
        </p:txBody>
      </p:sp>
      <p:grpSp>
        <p:nvGrpSpPr>
          <p:cNvPr id="102408" name="Group 218"/>
          <p:cNvGrpSpPr>
            <a:grpSpLocks/>
          </p:cNvGrpSpPr>
          <p:nvPr/>
        </p:nvGrpSpPr>
        <p:grpSpPr bwMode="auto">
          <a:xfrm>
            <a:off x="169863" y="293688"/>
            <a:ext cx="3740150" cy="1693862"/>
            <a:chOff x="107" y="185"/>
            <a:chExt cx="2356" cy="1067"/>
          </a:xfrm>
        </p:grpSpPr>
        <p:sp>
          <p:nvSpPr>
            <p:cNvPr id="102526" name="Line 110"/>
            <p:cNvSpPr>
              <a:spLocks noChangeShapeType="1"/>
            </p:cNvSpPr>
            <p:nvPr/>
          </p:nvSpPr>
          <p:spPr bwMode="auto">
            <a:xfrm flipV="1">
              <a:off x="794" y="899"/>
              <a:ext cx="1" cy="12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7" name="Line 111"/>
            <p:cNvSpPr>
              <a:spLocks noChangeShapeType="1"/>
            </p:cNvSpPr>
            <p:nvPr/>
          </p:nvSpPr>
          <p:spPr bwMode="auto">
            <a:xfrm flipV="1">
              <a:off x="1032" y="777"/>
              <a:ext cx="1" cy="24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8" name="Line 112"/>
            <p:cNvSpPr>
              <a:spLocks noChangeShapeType="1"/>
            </p:cNvSpPr>
            <p:nvPr/>
          </p:nvSpPr>
          <p:spPr bwMode="auto">
            <a:xfrm flipV="1">
              <a:off x="1269" y="669"/>
              <a:ext cx="1" cy="35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9" name="Line 113"/>
            <p:cNvSpPr>
              <a:spLocks noChangeShapeType="1"/>
            </p:cNvSpPr>
            <p:nvPr/>
          </p:nvSpPr>
          <p:spPr bwMode="auto">
            <a:xfrm flipV="1">
              <a:off x="1500" y="553"/>
              <a:ext cx="1" cy="46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0" name="Line 114"/>
            <p:cNvSpPr>
              <a:spLocks noChangeShapeType="1"/>
            </p:cNvSpPr>
            <p:nvPr/>
          </p:nvSpPr>
          <p:spPr bwMode="auto">
            <a:xfrm flipV="1">
              <a:off x="1744" y="431"/>
              <a:ext cx="1" cy="59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1" name="Oval 115"/>
            <p:cNvSpPr>
              <a:spLocks noChangeArrowheads="1"/>
            </p:cNvSpPr>
            <p:nvPr/>
          </p:nvSpPr>
          <p:spPr bwMode="auto">
            <a:xfrm>
              <a:off x="781" y="886"/>
              <a:ext cx="52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32" name="Oval 116"/>
            <p:cNvSpPr>
              <a:spLocks noChangeArrowheads="1"/>
            </p:cNvSpPr>
            <p:nvPr/>
          </p:nvSpPr>
          <p:spPr bwMode="auto">
            <a:xfrm>
              <a:off x="781" y="886"/>
              <a:ext cx="52" cy="58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33" name="Oval 117"/>
            <p:cNvSpPr>
              <a:spLocks noChangeArrowheads="1"/>
            </p:cNvSpPr>
            <p:nvPr/>
          </p:nvSpPr>
          <p:spPr bwMode="auto">
            <a:xfrm>
              <a:off x="1019" y="765"/>
              <a:ext cx="58" cy="5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34" name="Oval 118"/>
            <p:cNvSpPr>
              <a:spLocks noChangeArrowheads="1"/>
            </p:cNvSpPr>
            <p:nvPr/>
          </p:nvSpPr>
          <p:spPr bwMode="auto">
            <a:xfrm>
              <a:off x="1019" y="765"/>
              <a:ext cx="58" cy="57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35" name="Oval 119"/>
            <p:cNvSpPr>
              <a:spLocks noChangeArrowheads="1"/>
            </p:cNvSpPr>
            <p:nvPr/>
          </p:nvSpPr>
          <p:spPr bwMode="auto">
            <a:xfrm>
              <a:off x="1263" y="662"/>
              <a:ext cx="51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36" name="Oval 120"/>
            <p:cNvSpPr>
              <a:spLocks noChangeArrowheads="1"/>
            </p:cNvSpPr>
            <p:nvPr/>
          </p:nvSpPr>
          <p:spPr bwMode="auto">
            <a:xfrm>
              <a:off x="1263" y="662"/>
              <a:ext cx="51" cy="51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37" name="Oval 121"/>
            <p:cNvSpPr>
              <a:spLocks noChangeArrowheads="1"/>
            </p:cNvSpPr>
            <p:nvPr/>
          </p:nvSpPr>
          <p:spPr bwMode="auto">
            <a:xfrm>
              <a:off x="1487" y="540"/>
              <a:ext cx="58" cy="5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38" name="Oval 122"/>
            <p:cNvSpPr>
              <a:spLocks noChangeArrowheads="1"/>
            </p:cNvSpPr>
            <p:nvPr/>
          </p:nvSpPr>
          <p:spPr bwMode="auto">
            <a:xfrm>
              <a:off x="1487" y="540"/>
              <a:ext cx="58" cy="52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39" name="Oval 123"/>
            <p:cNvSpPr>
              <a:spLocks noChangeArrowheads="1"/>
            </p:cNvSpPr>
            <p:nvPr/>
          </p:nvSpPr>
          <p:spPr bwMode="auto">
            <a:xfrm>
              <a:off x="1731" y="419"/>
              <a:ext cx="52" cy="5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40" name="Oval 124"/>
            <p:cNvSpPr>
              <a:spLocks noChangeArrowheads="1"/>
            </p:cNvSpPr>
            <p:nvPr/>
          </p:nvSpPr>
          <p:spPr bwMode="auto">
            <a:xfrm>
              <a:off x="1731" y="419"/>
              <a:ext cx="52" cy="57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41" name="Line 125"/>
            <p:cNvSpPr>
              <a:spLocks noChangeShapeType="1"/>
            </p:cNvSpPr>
            <p:nvPr/>
          </p:nvSpPr>
          <p:spPr bwMode="auto">
            <a:xfrm>
              <a:off x="107" y="1008"/>
              <a:ext cx="2356" cy="1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2" name="Rectangle 126"/>
            <p:cNvSpPr>
              <a:spLocks noChangeArrowheads="1"/>
            </p:cNvSpPr>
            <p:nvPr/>
          </p:nvSpPr>
          <p:spPr bwMode="auto">
            <a:xfrm>
              <a:off x="743" y="1021"/>
              <a:ext cx="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43" name="Rectangle 127"/>
            <p:cNvSpPr>
              <a:spLocks noChangeArrowheads="1"/>
            </p:cNvSpPr>
            <p:nvPr/>
          </p:nvSpPr>
          <p:spPr bwMode="auto">
            <a:xfrm>
              <a:off x="743" y="1066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44" name="Rectangle 128"/>
            <p:cNvSpPr>
              <a:spLocks noChangeArrowheads="1"/>
            </p:cNvSpPr>
            <p:nvPr/>
          </p:nvSpPr>
          <p:spPr bwMode="auto">
            <a:xfrm>
              <a:off x="987" y="1021"/>
              <a:ext cx="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45" name="Rectangle 129"/>
            <p:cNvSpPr>
              <a:spLocks noChangeArrowheads="1"/>
            </p:cNvSpPr>
            <p:nvPr/>
          </p:nvSpPr>
          <p:spPr bwMode="auto">
            <a:xfrm>
              <a:off x="980" y="1066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46" name="Rectangle 130"/>
            <p:cNvSpPr>
              <a:spLocks noChangeArrowheads="1"/>
            </p:cNvSpPr>
            <p:nvPr/>
          </p:nvSpPr>
          <p:spPr bwMode="auto">
            <a:xfrm>
              <a:off x="1224" y="1021"/>
              <a:ext cx="1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47" name="Rectangle 131"/>
            <p:cNvSpPr>
              <a:spLocks noChangeArrowheads="1"/>
            </p:cNvSpPr>
            <p:nvPr/>
          </p:nvSpPr>
          <p:spPr bwMode="auto">
            <a:xfrm>
              <a:off x="1224" y="1066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48" name="Rectangle 132"/>
            <p:cNvSpPr>
              <a:spLocks noChangeArrowheads="1"/>
            </p:cNvSpPr>
            <p:nvPr/>
          </p:nvSpPr>
          <p:spPr bwMode="auto">
            <a:xfrm>
              <a:off x="1455" y="1021"/>
              <a:ext cx="1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49" name="Rectangle 133"/>
            <p:cNvSpPr>
              <a:spLocks noChangeArrowheads="1"/>
            </p:cNvSpPr>
            <p:nvPr/>
          </p:nvSpPr>
          <p:spPr bwMode="auto">
            <a:xfrm>
              <a:off x="1455" y="1066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50" name="Rectangle 134"/>
            <p:cNvSpPr>
              <a:spLocks noChangeArrowheads="1"/>
            </p:cNvSpPr>
            <p:nvPr/>
          </p:nvSpPr>
          <p:spPr bwMode="auto">
            <a:xfrm>
              <a:off x="1693" y="1021"/>
              <a:ext cx="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51" name="Rectangle 135"/>
            <p:cNvSpPr>
              <a:spLocks noChangeArrowheads="1"/>
            </p:cNvSpPr>
            <p:nvPr/>
          </p:nvSpPr>
          <p:spPr bwMode="auto">
            <a:xfrm>
              <a:off x="1693" y="1066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graphicFrame>
          <p:nvGraphicFramePr>
            <p:cNvPr id="102552" name="Object 217"/>
            <p:cNvGraphicFramePr>
              <a:graphicFrameLocks noChangeAspect="1"/>
            </p:cNvGraphicFramePr>
            <p:nvPr/>
          </p:nvGraphicFramePr>
          <p:xfrm>
            <a:off x="521" y="185"/>
            <a:ext cx="104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9" name="Equation" r:id="rId5" imgW="736600" imgH="203200" progId="Equation.DSMT4">
                    <p:embed/>
                  </p:oleObj>
                </mc:Choice>
                <mc:Fallback>
                  <p:oleObj name="Equation" r:id="rId5" imgW="7366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85"/>
                          <a:ext cx="1044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0665" name="Group 309"/>
          <p:cNvGrpSpPr>
            <a:grpSpLocks/>
          </p:cNvGrpSpPr>
          <p:nvPr/>
        </p:nvGrpSpPr>
        <p:grpSpPr bwMode="auto">
          <a:xfrm>
            <a:off x="3486150" y="2205038"/>
            <a:ext cx="5657850" cy="1987550"/>
            <a:chOff x="2128" y="1434"/>
            <a:chExt cx="3696" cy="1284"/>
          </a:xfrm>
        </p:grpSpPr>
        <p:sp>
          <p:nvSpPr>
            <p:cNvPr id="102446" name="AutoShape 219"/>
            <p:cNvSpPr>
              <a:spLocks noChangeAspect="1" noChangeArrowheads="1" noTextEdit="1"/>
            </p:cNvSpPr>
            <p:nvPr/>
          </p:nvSpPr>
          <p:spPr bwMode="auto">
            <a:xfrm>
              <a:off x="2128" y="1560"/>
              <a:ext cx="3632" cy="1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7" name="Rectangle 221"/>
            <p:cNvSpPr>
              <a:spLocks noChangeArrowheads="1"/>
            </p:cNvSpPr>
            <p:nvPr/>
          </p:nvSpPr>
          <p:spPr bwMode="auto">
            <a:xfrm>
              <a:off x="2128" y="1560"/>
              <a:ext cx="3696" cy="1158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48" name="Rectangle 222"/>
            <p:cNvSpPr>
              <a:spLocks noChangeArrowheads="1"/>
            </p:cNvSpPr>
            <p:nvPr/>
          </p:nvSpPr>
          <p:spPr bwMode="auto">
            <a:xfrm>
              <a:off x="2134" y="1733"/>
              <a:ext cx="4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           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49" name="Line 232"/>
            <p:cNvSpPr>
              <a:spLocks noChangeShapeType="1"/>
            </p:cNvSpPr>
            <p:nvPr/>
          </p:nvSpPr>
          <p:spPr bwMode="auto">
            <a:xfrm flipV="1">
              <a:off x="2281" y="2085"/>
              <a:ext cx="1" cy="35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0" name="Line 233"/>
            <p:cNvSpPr>
              <a:spLocks noChangeShapeType="1"/>
            </p:cNvSpPr>
            <p:nvPr/>
          </p:nvSpPr>
          <p:spPr bwMode="auto">
            <a:xfrm flipV="1">
              <a:off x="2524" y="1969"/>
              <a:ext cx="1" cy="46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1" name="Line 234"/>
            <p:cNvSpPr>
              <a:spLocks noChangeShapeType="1"/>
            </p:cNvSpPr>
            <p:nvPr/>
          </p:nvSpPr>
          <p:spPr bwMode="auto">
            <a:xfrm flipV="1">
              <a:off x="2761" y="1848"/>
              <a:ext cx="1" cy="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2" name="Line 235"/>
            <p:cNvSpPr>
              <a:spLocks noChangeShapeType="1"/>
            </p:cNvSpPr>
            <p:nvPr/>
          </p:nvSpPr>
          <p:spPr bwMode="auto">
            <a:xfrm flipV="1">
              <a:off x="3004" y="2315"/>
              <a:ext cx="1" cy="12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3" name="Line 236"/>
            <p:cNvSpPr>
              <a:spLocks noChangeShapeType="1"/>
            </p:cNvSpPr>
            <p:nvPr/>
          </p:nvSpPr>
          <p:spPr bwMode="auto">
            <a:xfrm flipV="1">
              <a:off x="3241" y="2193"/>
              <a:ext cx="1" cy="24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4" name="Line 237"/>
            <p:cNvSpPr>
              <a:spLocks noChangeShapeType="1"/>
            </p:cNvSpPr>
            <p:nvPr/>
          </p:nvSpPr>
          <p:spPr bwMode="auto">
            <a:xfrm flipV="1">
              <a:off x="3484" y="2085"/>
              <a:ext cx="1" cy="35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5" name="Line 238"/>
            <p:cNvSpPr>
              <a:spLocks noChangeShapeType="1"/>
            </p:cNvSpPr>
            <p:nvPr/>
          </p:nvSpPr>
          <p:spPr bwMode="auto">
            <a:xfrm flipV="1">
              <a:off x="3720" y="1969"/>
              <a:ext cx="1" cy="46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6" name="Line 239"/>
            <p:cNvSpPr>
              <a:spLocks noChangeShapeType="1"/>
            </p:cNvSpPr>
            <p:nvPr/>
          </p:nvSpPr>
          <p:spPr bwMode="auto">
            <a:xfrm flipV="1">
              <a:off x="3957" y="1848"/>
              <a:ext cx="1" cy="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7" name="Line 240"/>
            <p:cNvSpPr>
              <a:spLocks noChangeShapeType="1"/>
            </p:cNvSpPr>
            <p:nvPr/>
          </p:nvSpPr>
          <p:spPr bwMode="auto">
            <a:xfrm flipV="1">
              <a:off x="4187" y="2315"/>
              <a:ext cx="1" cy="12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8" name="Line 241"/>
            <p:cNvSpPr>
              <a:spLocks noChangeShapeType="1"/>
            </p:cNvSpPr>
            <p:nvPr/>
          </p:nvSpPr>
          <p:spPr bwMode="auto">
            <a:xfrm flipV="1">
              <a:off x="4430" y="2193"/>
              <a:ext cx="1" cy="24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9" name="Line 242"/>
            <p:cNvSpPr>
              <a:spLocks noChangeShapeType="1"/>
            </p:cNvSpPr>
            <p:nvPr/>
          </p:nvSpPr>
          <p:spPr bwMode="auto">
            <a:xfrm flipV="1">
              <a:off x="4667" y="2085"/>
              <a:ext cx="1" cy="35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0" name="Line 243"/>
            <p:cNvSpPr>
              <a:spLocks noChangeShapeType="1"/>
            </p:cNvSpPr>
            <p:nvPr/>
          </p:nvSpPr>
          <p:spPr bwMode="auto">
            <a:xfrm flipV="1">
              <a:off x="4903" y="1969"/>
              <a:ext cx="1" cy="46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1" name="Line 244"/>
            <p:cNvSpPr>
              <a:spLocks noChangeShapeType="1"/>
            </p:cNvSpPr>
            <p:nvPr/>
          </p:nvSpPr>
          <p:spPr bwMode="auto">
            <a:xfrm flipV="1">
              <a:off x="5146" y="1848"/>
              <a:ext cx="1" cy="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2" name="Line 245"/>
            <p:cNvSpPr>
              <a:spLocks noChangeShapeType="1"/>
            </p:cNvSpPr>
            <p:nvPr/>
          </p:nvSpPr>
          <p:spPr bwMode="auto">
            <a:xfrm flipV="1">
              <a:off x="5383" y="2315"/>
              <a:ext cx="1" cy="12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3" name="Line 246"/>
            <p:cNvSpPr>
              <a:spLocks noChangeShapeType="1"/>
            </p:cNvSpPr>
            <p:nvPr/>
          </p:nvSpPr>
          <p:spPr bwMode="auto">
            <a:xfrm flipV="1">
              <a:off x="5626" y="2193"/>
              <a:ext cx="1" cy="24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4" name="Oval 247"/>
            <p:cNvSpPr>
              <a:spLocks noChangeArrowheads="1"/>
            </p:cNvSpPr>
            <p:nvPr/>
          </p:nvSpPr>
          <p:spPr bwMode="auto">
            <a:xfrm>
              <a:off x="2269" y="2078"/>
              <a:ext cx="57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65" name="Oval 248"/>
            <p:cNvSpPr>
              <a:spLocks noChangeArrowheads="1"/>
            </p:cNvSpPr>
            <p:nvPr/>
          </p:nvSpPr>
          <p:spPr bwMode="auto">
            <a:xfrm>
              <a:off x="2269" y="2078"/>
              <a:ext cx="57" cy="51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66" name="Oval 249"/>
            <p:cNvSpPr>
              <a:spLocks noChangeArrowheads="1"/>
            </p:cNvSpPr>
            <p:nvPr/>
          </p:nvSpPr>
          <p:spPr bwMode="auto">
            <a:xfrm>
              <a:off x="2512" y="1957"/>
              <a:ext cx="51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67" name="Oval 250"/>
            <p:cNvSpPr>
              <a:spLocks noChangeArrowheads="1"/>
            </p:cNvSpPr>
            <p:nvPr/>
          </p:nvSpPr>
          <p:spPr bwMode="auto">
            <a:xfrm>
              <a:off x="2512" y="1957"/>
              <a:ext cx="51" cy="51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68" name="Oval 251"/>
            <p:cNvSpPr>
              <a:spLocks noChangeArrowheads="1"/>
            </p:cNvSpPr>
            <p:nvPr/>
          </p:nvSpPr>
          <p:spPr bwMode="auto">
            <a:xfrm>
              <a:off x="2748" y="1835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69" name="Oval 252"/>
            <p:cNvSpPr>
              <a:spLocks noChangeArrowheads="1"/>
            </p:cNvSpPr>
            <p:nvPr/>
          </p:nvSpPr>
          <p:spPr bwMode="auto">
            <a:xfrm>
              <a:off x="2748" y="1835"/>
              <a:ext cx="58" cy="58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70" name="Oval 253"/>
            <p:cNvSpPr>
              <a:spLocks noChangeArrowheads="1"/>
            </p:cNvSpPr>
            <p:nvPr/>
          </p:nvSpPr>
          <p:spPr bwMode="auto">
            <a:xfrm>
              <a:off x="2991" y="2302"/>
              <a:ext cx="51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71" name="Oval 254"/>
            <p:cNvSpPr>
              <a:spLocks noChangeArrowheads="1"/>
            </p:cNvSpPr>
            <p:nvPr/>
          </p:nvSpPr>
          <p:spPr bwMode="auto">
            <a:xfrm>
              <a:off x="2991" y="2302"/>
              <a:ext cx="51" cy="58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72" name="Oval 255"/>
            <p:cNvSpPr>
              <a:spLocks noChangeArrowheads="1"/>
            </p:cNvSpPr>
            <p:nvPr/>
          </p:nvSpPr>
          <p:spPr bwMode="auto">
            <a:xfrm>
              <a:off x="3228" y="2181"/>
              <a:ext cx="57" cy="5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73" name="Oval 256"/>
            <p:cNvSpPr>
              <a:spLocks noChangeArrowheads="1"/>
            </p:cNvSpPr>
            <p:nvPr/>
          </p:nvSpPr>
          <p:spPr bwMode="auto">
            <a:xfrm>
              <a:off x="3228" y="2181"/>
              <a:ext cx="57" cy="57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74" name="Oval 257"/>
            <p:cNvSpPr>
              <a:spLocks noChangeArrowheads="1"/>
            </p:cNvSpPr>
            <p:nvPr/>
          </p:nvSpPr>
          <p:spPr bwMode="auto">
            <a:xfrm>
              <a:off x="3471" y="2078"/>
              <a:ext cx="51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75" name="Oval 258"/>
            <p:cNvSpPr>
              <a:spLocks noChangeArrowheads="1"/>
            </p:cNvSpPr>
            <p:nvPr/>
          </p:nvSpPr>
          <p:spPr bwMode="auto">
            <a:xfrm>
              <a:off x="3471" y="2078"/>
              <a:ext cx="51" cy="51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76" name="Oval 259"/>
            <p:cNvSpPr>
              <a:spLocks noChangeArrowheads="1"/>
            </p:cNvSpPr>
            <p:nvPr/>
          </p:nvSpPr>
          <p:spPr bwMode="auto">
            <a:xfrm>
              <a:off x="3707" y="1957"/>
              <a:ext cx="58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77" name="Oval 260"/>
            <p:cNvSpPr>
              <a:spLocks noChangeArrowheads="1"/>
            </p:cNvSpPr>
            <p:nvPr/>
          </p:nvSpPr>
          <p:spPr bwMode="auto">
            <a:xfrm>
              <a:off x="3707" y="1957"/>
              <a:ext cx="58" cy="51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78" name="Oval 261"/>
            <p:cNvSpPr>
              <a:spLocks noChangeArrowheads="1"/>
            </p:cNvSpPr>
            <p:nvPr/>
          </p:nvSpPr>
          <p:spPr bwMode="auto">
            <a:xfrm>
              <a:off x="3950" y="1835"/>
              <a:ext cx="52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79" name="Oval 262"/>
            <p:cNvSpPr>
              <a:spLocks noChangeArrowheads="1"/>
            </p:cNvSpPr>
            <p:nvPr/>
          </p:nvSpPr>
          <p:spPr bwMode="auto">
            <a:xfrm>
              <a:off x="3950" y="1835"/>
              <a:ext cx="52" cy="58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80" name="Oval 263"/>
            <p:cNvSpPr>
              <a:spLocks noChangeArrowheads="1"/>
            </p:cNvSpPr>
            <p:nvPr/>
          </p:nvSpPr>
          <p:spPr bwMode="auto">
            <a:xfrm>
              <a:off x="4174" y="2302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81" name="Oval 264"/>
            <p:cNvSpPr>
              <a:spLocks noChangeArrowheads="1"/>
            </p:cNvSpPr>
            <p:nvPr/>
          </p:nvSpPr>
          <p:spPr bwMode="auto">
            <a:xfrm>
              <a:off x="4174" y="2302"/>
              <a:ext cx="58" cy="58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82" name="Oval 265"/>
            <p:cNvSpPr>
              <a:spLocks noChangeArrowheads="1"/>
            </p:cNvSpPr>
            <p:nvPr/>
          </p:nvSpPr>
          <p:spPr bwMode="auto">
            <a:xfrm>
              <a:off x="4417" y="2181"/>
              <a:ext cx="51" cy="5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83" name="Oval 266"/>
            <p:cNvSpPr>
              <a:spLocks noChangeArrowheads="1"/>
            </p:cNvSpPr>
            <p:nvPr/>
          </p:nvSpPr>
          <p:spPr bwMode="auto">
            <a:xfrm>
              <a:off x="4417" y="2181"/>
              <a:ext cx="51" cy="57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84" name="Oval 267"/>
            <p:cNvSpPr>
              <a:spLocks noChangeArrowheads="1"/>
            </p:cNvSpPr>
            <p:nvPr/>
          </p:nvSpPr>
          <p:spPr bwMode="auto">
            <a:xfrm>
              <a:off x="4654" y="2078"/>
              <a:ext cx="57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85" name="Oval 268"/>
            <p:cNvSpPr>
              <a:spLocks noChangeArrowheads="1"/>
            </p:cNvSpPr>
            <p:nvPr/>
          </p:nvSpPr>
          <p:spPr bwMode="auto">
            <a:xfrm>
              <a:off x="4654" y="2078"/>
              <a:ext cx="57" cy="51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86" name="Oval 269"/>
            <p:cNvSpPr>
              <a:spLocks noChangeArrowheads="1"/>
            </p:cNvSpPr>
            <p:nvPr/>
          </p:nvSpPr>
          <p:spPr bwMode="auto">
            <a:xfrm>
              <a:off x="4897" y="1957"/>
              <a:ext cx="51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87" name="Oval 270"/>
            <p:cNvSpPr>
              <a:spLocks noChangeArrowheads="1"/>
            </p:cNvSpPr>
            <p:nvPr/>
          </p:nvSpPr>
          <p:spPr bwMode="auto">
            <a:xfrm>
              <a:off x="4897" y="1957"/>
              <a:ext cx="51" cy="51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88" name="Oval 271"/>
            <p:cNvSpPr>
              <a:spLocks noChangeArrowheads="1"/>
            </p:cNvSpPr>
            <p:nvPr/>
          </p:nvSpPr>
          <p:spPr bwMode="auto">
            <a:xfrm>
              <a:off x="5133" y="1835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89" name="Oval 272"/>
            <p:cNvSpPr>
              <a:spLocks noChangeArrowheads="1"/>
            </p:cNvSpPr>
            <p:nvPr/>
          </p:nvSpPr>
          <p:spPr bwMode="auto">
            <a:xfrm>
              <a:off x="5133" y="1835"/>
              <a:ext cx="58" cy="58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90" name="Oval 273"/>
            <p:cNvSpPr>
              <a:spLocks noChangeArrowheads="1"/>
            </p:cNvSpPr>
            <p:nvPr/>
          </p:nvSpPr>
          <p:spPr bwMode="auto">
            <a:xfrm>
              <a:off x="5376" y="2302"/>
              <a:ext cx="51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91" name="Oval 274"/>
            <p:cNvSpPr>
              <a:spLocks noChangeArrowheads="1"/>
            </p:cNvSpPr>
            <p:nvPr/>
          </p:nvSpPr>
          <p:spPr bwMode="auto">
            <a:xfrm>
              <a:off x="5376" y="2302"/>
              <a:ext cx="51" cy="58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92" name="Oval 275"/>
            <p:cNvSpPr>
              <a:spLocks noChangeArrowheads="1"/>
            </p:cNvSpPr>
            <p:nvPr/>
          </p:nvSpPr>
          <p:spPr bwMode="auto">
            <a:xfrm>
              <a:off x="5613" y="2181"/>
              <a:ext cx="51" cy="5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93" name="Oval 276"/>
            <p:cNvSpPr>
              <a:spLocks noChangeArrowheads="1"/>
            </p:cNvSpPr>
            <p:nvPr/>
          </p:nvSpPr>
          <p:spPr bwMode="auto">
            <a:xfrm>
              <a:off x="5613" y="2181"/>
              <a:ext cx="51" cy="57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94" name="Line 277"/>
            <p:cNvSpPr>
              <a:spLocks noChangeShapeType="1"/>
            </p:cNvSpPr>
            <p:nvPr/>
          </p:nvSpPr>
          <p:spPr bwMode="auto">
            <a:xfrm>
              <a:off x="2281" y="2436"/>
              <a:ext cx="334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5" name="Rectangle 278"/>
            <p:cNvSpPr>
              <a:spLocks noChangeArrowheads="1"/>
            </p:cNvSpPr>
            <p:nvPr/>
          </p:nvSpPr>
          <p:spPr bwMode="auto">
            <a:xfrm>
              <a:off x="2211" y="2436"/>
              <a:ext cx="2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96" name="Rectangle 279"/>
            <p:cNvSpPr>
              <a:spLocks noChangeArrowheads="1"/>
            </p:cNvSpPr>
            <p:nvPr/>
          </p:nvSpPr>
          <p:spPr bwMode="auto">
            <a:xfrm>
              <a:off x="2211" y="2481"/>
              <a:ext cx="13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-5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97" name="Rectangle 280"/>
            <p:cNvSpPr>
              <a:spLocks noChangeArrowheads="1"/>
            </p:cNvSpPr>
            <p:nvPr/>
          </p:nvSpPr>
          <p:spPr bwMode="auto">
            <a:xfrm>
              <a:off x="2454" y="2436"/>
              <a:ext cx="20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98" name="Rectangle 281"/>
            <p:cNvSpPr>
              <a:spLocks noChangeArrowheads="1"/>
            </p:cNvSpPr>
            <p:nvPr/>
          </p:nvSpPr>
          <p:spPr bwMode="auto">
            <a:xfrm>
              <a:off x="2448" y="2481"/>
              <a:ext cx="1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-4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99" name="Rectangle 282"/>
            <p:cNvSpPr>
              <a:spLocks noChangeArrowheads="1"/>
            </p:cNvSpPr>
            <p:nvPr/>
          </p:nvSpPr>
          <p:spPr bwMode="auto">
            <a:xfrm>
              <a:off x="2691" y="2436"/>
              <a:ext cx="2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00" name="Rectangle 283"/>
            <p:cNvSpPr>
              <a:spLocks noChangeArrowheads="1"/>
            </p:cNvSpPr>
            <p:nvPr/>
          </p:nvSpPr>
          <p:spPr bwMode="auto">
            <a:xfrm>
              <a:off x="2691" y="2481"/>
              <a:ext cx="1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-3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01" name="Rectangle 284"/>
            <p:cNvSpPr>
              <a:spLocks noChangeArrowheads="1"/>
            </p:cNvSpPr>
            <p:nvPr/>
          </p:nvSpPr>
          <p:spPr bwMode="auto">
            <a:xfrm>
              <a:off x="2927" y="2436"/>
              <a:ext cx="2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02" name="Rectangle 285"/>
            <p:cNvSpPr>
              <a:spLocks noChangeArrowheads="1"/>
            </p:cNvSpPr>
            <p:nvPr/>
          </p:nvSpPr>
          <p:spPr bwMode="auto">
            <a:xfrm>
              <a:off x="2927" y="2481"/>
              <a:ext cx="1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-2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03" name="Rectangle 286"/>
            <p:cNvSpPr>
              <a:spLocks noChangeArrowheads="1"/>
            </p:cNvSpPr>
            <p:nvPr/>
          </p:nvSpPr>
          <p:spPr bwMode="auto">
            <a:xfrm>
              <a:off x="3170" y="2436"/>
              <a:ext cx="2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04" name="Rectangle 287"/>
            <p:cNvSpPr>
              <a:spLocks noChangeArrowheads="1"/>
            </p:cNvSpPr>
            <p:nvPr/>
          </p:nvSpPr>
          <p:spPr bwMode="auto">
            <a:xfrm>
              <a:off x="3170" y="2481"/>
              <a:ext cx="1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-1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05" name="Rectangle 288"/>
            <p:cNvSpPr>
              <a:spLocks noChangeArrowheads="1"/>
            </p:cNvSpPr>
            <p:nvPr/>
          </p:nvSpPr>
          <p:spPr bwMode="auto">
            <a:xfrm>
              <a:off x="3432" y="2436"/>
              <a:ext cx="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06" name="Rectangle 289"/>
            <p:cNvSpPr>
              <a:spLocks noChangeArrowheads="1"/>
            </p:cNvSpPr>
            <p:nvPr/>
          </p:nvSpPr>
          <p:spPr bwMode="auto">
            <a:xfrm>
              <a:off x="3432" y="2481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07" name="Rectangle 290"/>
            <p:cNvSpPr>
              <a:spLocks noChangeArrowheads="1"/>
            </p:cNvSpPr>
            <p:nvPr/>
          </p:nvSpPr>
          <p:spPr bwMode="auto">
            <a:xfrm>
              <a:off x="3675" y="2436"/>
              <a:ext cx="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08" name="Rectangle 291"/>
            <p:cNvSpPr>
              <a:spLocks noChangeArrowheads="1"/>
            </p:cNvSpPr>
            <p:nvPr/>
          </p:nvSpPr>
          <p:spPr bwMode="auto">
            <a:xfrm>
              <a:off x="3669" y="2481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09" name="Rectangle 292"/>
            <p:cNvSpPr>
              <a:spLocks noChangeArrowheads="1"/>
            </p:cNvSpPr>
            <p:nvPr/>
          </p:nvSpPr>
          <p:spPr bwMode="auto">
            <a:xfrm>
              <a:off x="3912" y="2436"/>
              <a:ext cx="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10" name="Rectangle 293"/>
            <p:cNvSpPr>
              <a:spLocks noChangeArrowheads="1"/>
            </p:cNvSpPr>
            <p:nvPr/>
          </p:nvSpPr>
          <p:spPr bwMode="auto">
            <a:xfrm>
              <a:off x="3912" y="2481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11" name="Rectangle 294"/>
            <p:cNvSpPr>
              <a:spLocks noChangeArrowheads="1"/>
            </p:cNvSpPr>
            <p:nvPr/>
          </p:nvSpPr>
          <p:spPr bwMode="auto">
            <a:xfrm>
              <a:off x="4142" y="2436"/>
              <a:ext cx="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12" name="Rectangle 295"/>
            <p:cNvSpPr>
              <a:spLocks noChangeArrowheads="1"/>
            </p:cNvSpPr>
            <p:nvPr/>
          </p:nvSpPr>
          <p:spPr bwMode="auto">
            <a:xfrm>
              <a:off x="4142" y="2481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13" name="Rectangle 296"/>
            <p:cNvSpPr>
              <a:spLocks noChangeArrowheads="1"/>
            </p:cNvSpPr>
            <p:nvPr/>
          </p:nvSpPr>
          <p:spPr bwMode="auto">
            <a:xfrm>
              <a:off x="4379" y="2436"/>
              <a:ext cx="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14" name="Rectangle 297"/>
            <p:cNvSpPr>
              <a:spLocks noChangeArrowheads="1"/>
            </p:cNvSpPr>
            <p:nvPr/>
          </p:nvSpPr>
          <p:spPr bwMode="auto">
            <a:xfrm>
              <a:off x="4379" y="2481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15" name="Rectangle 298"/>
            <p:cNvSpPr>
              <a:spLocks noChangeArrowheads="1"/>
            </p:cNvSpPr>
            <p:nvPr/>
          </p:nvSpPr>
          <p:spPr bwMode="auto">
            <a:xfrm>
              <a:off x="4622" y="2436"/>
              <a:ext cx="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16" name="Rectangle 299"/>
            <p:cNvSpPr>
              <a:spLocks noChangeArrowheads="1"/>
            </p:cNvSpPr>
            <p:nvPr/>
          </p:nvSpPr>
          <p:spPr bwMode="auto">
            <a:xfrm>
              <a:off x="4622" y="2481"/>
              <a:ext cx="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17" name="Rectangle 300"/>
            <p:cNvSpPr>
              <a:spLocks noChangeArrowheads="1"/>
            </p:cNvSpPr>
            <p:nvPr/>
          </p:nvSpPr>
          <p:spPr bwMode="auto">
            <a:xfrm>
              <a:off x="4858" y="2436"/>
              <a:ext cx="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18" name="Rectangle 301"/>
            <p:cNvSpPr>
              <a:spLocks noChangeArrowheads="1"/>
            </p:cNvSpPr>
            <p:nvPr/>
          </p:nvSpPr>
          <p:spPr bwMode="auto">
            <a:xfrm>
              <a:off x="4858" y="2481"/>
              <a:ext cx="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19" name="Rectangle 302"/>
            <p:cNvSpPr>
              <a:spLocks noChangeArrowheads="1"/>
            </p:cNvSpPr>
            <p:nvPr/>
          </p:nvSpPr>
          <p:spPr bwMode="auto">
            <a:xfrm>
              <a:off x="5095" y="2436"/>
              <a:ext cx="1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20" name="Rectangle 303"/>
            <p:cNvSpPr>
              <a:spLocks noChangeArrowheads="1"/>
            </p:cNvSpPr>
            <p:nvPr/>
          </p:nvSpPr>
          <p:spPr bwMode="auto">
            <a:xfrm>
              <a:off x="5095" y="2481"/>
              <a:ext cx="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7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21" name="Rectangle 304"/>
            <p:cNvSpPr>
              <a:spLocks noChangeArrowheads="1"/>
            </p:cNvSpPr>
            <p:nvPr/>
          </p:nvSpPr>
          <p:spPr bwMode="auto">
            <a:xfrm>
              <a:off x="5338" y="2436"/>
              <a:ext cx="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22" name="Rectangle 305"/>
            <p:cNvSpPr>
              <a:spLocks noChangeArrowheads="1"/>
            </p:cNvSpPr>
            <p:nvPr/>
          </p:nvSpPr>
          <p:spPr bwMode="auto">
            <a:xfrm>
              <a:off x="5338" y="2481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8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23" name="Rectangle 306"/>
            <p:cNvSpPr>
              <a:spLocks noChangeArrowheads="1"/>
            </p:cNvSpPr>
            <p:nvPr/>
          </p:nvSpPr>
          <p:spPr bwMode="auto">
            <a:xfrm>
              <a:off x="5575" y="2436"/>
              <a:ext cx="1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524" name="Rectangle 307"/>
            <p:cNvSpPr>
              <a:spLocks noChangeArrowheads="1"/>
            </p:cNvSpPr>
            <p:nvPr/>
          </p:nvSpPr>
          <p:spPr bwMode="auto">
            <a:xfrm>
              <a:off x="5575" y="2481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9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graphicFrame>
          <p:nvGraphicFramePr>
            <p:cNvPr id="102525" name="Object 308"/>
            <p:cNvGraphicFramePr>
              <a:graphicFrameLocks noChangeAspect="1"/>
            </p:cNvGraphicFramePr>
            <p:nvPr/>
          </p:nvGraphicFramePr>
          <p:xfrm>
            <a:off x="3288" y="1434"/>
            <a:ext cx="868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0" name="Equation" r:id="rId7" imgW="571252" imgH="228501" progId="Equation.DSMT4">
                    <p:embed/>
                  </p:oleObj>
                </mc:Choice>
                <mc:Fallback>
                  <p:oleObj name="Equation" r:id="rId7" imgW="571252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1434"/>
                          <a:ext cx="868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10" name="AutoShape 310"/>
          <p:cNvSpPr>
            <a:spLocks noChangeAspect="1" noChangeArrowheads="1" noTextEdit="1"/>
          </p:cNvSpPr>
          <p:nvPr/>
        </p:nvSpPr>
        <p:spPr bwMode="auto">
          <a:xfrm>
            <a:off x="3378200" y="4762500"/>
            <a:ext cx="57658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1" name="Rectangle 312"/>
          <p:cNvSpPr>
            <a:spLocks noChangeArrowheads="1"/>
          </p:cNvSpPr>
          <p:nvPr/>
        </p:nvSpPr>
        <p:spPr bwMode="auto">
          <a:xfrm>
            <a:off x="3440113" y="4694238"/>
            <a:ext cx="5867400" cy="1838325"/>
          </a:xfrm>
          <a:prstGeom prst="rect">
            <a:avLst/>
          </a:prstGeom>
          <a:solidFill>
            <a:srgbClr val="FFFFFF"/>
          </a:solidFill>
          <a:ln w="2063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n"/>
              <a:defRPr sz="2800" b="1">
                <a:solidFill>
                  <a:srgbClr val="262626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p"/>
              <a:defRPr sz="2800" b="1">
                <a:solidFill>
                  <a:srgbClr val="262626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800" b="1">
                <a:solidFill>
                  <a:srgbClr val="262626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u"/>
              <a:defRPr sz="2800" b="1">
                <a:solidFill>
                  <a:srgbClr val="262626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600">
              <a:solidFill>
                <a:srgbClr val="0768B2"/>
              </a:solidFill>
              <a:latin typeface="Arial" charset="0"/>
            </a:endParaRPr>
          </a:p>
        </p:txBody>
      </p:sp>
      <p:grpSp>
        <p:nvGrpSpPr>
          <p:cNvPr id="70668" name="Group 352"/>
          <p:cNvGrpSpPr>
            <a:grpSpLocks/>
          </p:cNvGrpSpPr>
          <p:nvPr/>
        </p:nvGrpSpPr>
        <p:grpSpPr bwMode="auto">
          <a:xfrm>
            <a:off x="3492500" y="4581525"/>
            <a:ext cx="5222875" cy="1795463"/>
            <a:chOff x="2134" y="2931"/>
            <a:chExt cx="3492" cy="1176"/>
          </a:xfrm>
        </p:grpSpPr>
        <p:sp>
          <p:nvSpPr>
            <p:cNvPr id="102418" name="Rectangle 313"/>
            <p:cNvSpPr>
              <a:spLocks noChangeArrowheads="1"/>
            </p:cNvSpPr>
            <p:nvPr/>
          </p:nvSpPr>
          <p:spPr bwMode="auto">
            <a:xfrm>
              <a:off x="2134" y="3166"/>
              <a:ext cx="191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    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19" name="Line 325"/>
            <p:cNvSpPr>
              <a:spLocks noChangeShapeType="1"/>
            </p:cNvSpPr>
            <p:nvPr/>
          </p:nvSpPr>
          <p:spPr bwMode="auto">
            <a:xfrm flipV="1">
              <a:off x="3484" y="3525"/>
              <a:ext cx="1" cy="35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0" name="Line 326"/>
            <p:cNvSpPr>
              <a:spLocks noChangeShapeType="1"/>
            </p:cNvSpPr>
            <p:nvPr/>
          </p:nvSpPr>
          <p:spPr bwMode="auto">
            <a:xfrm flipV="1">
              <a:off x="3720" y="3409"/>
              <a:ext cx="1" cy="46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1" name="Line 327"/>
            <p:cNvSpPr>
              <a:spLocks noChangeShapeType="1"/>
            </p:cNvSpPr>
            <p:nvPr/>
          </p:nvSpPr>
          <p:spPr bwMode="auto">
            <a:xfrm flipV="1">
              <a:off x="3957" y="3288"/>
              <a:ext cx="1" cy="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2" name="Line 328"/>
            <p:cNvSpPr>
              <a:spLocks noChangeShapeType="1"/>
            </p:cNvSpPr>
            <p:nvPr/>
          </p:nvSpPr>
          <p:spPr bwMode="auto">
            <a:xfrm flipV="1">
              <a:off x="4187" y="3755"/>
              <a:ext cx="1" cy="12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3" name="Line 329"/>
            <p:cNvSpPr>
              <a:spLocks noChangeShapeType="1"/>
            </p:cNvSpPr>
            <p:nvPr/>
          </p:nvSpPr>
          <p:spPr bwMode="auto">
            <a:xfrm flipV="1">
              <a:off x="4430" y="3633"/>
              <a:ext cx="1" cy="24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4" name="Oval 330"/>
            <p:cNvSpPr>
              <a:spLocks noChangeArrowheads="1"/>
            </p:cNvSpPr>
            <p:nvPr/>
          </p:nvSpPr>
          <p:spPr bwMode="auto">
            <a:xfrm>
              <a:off x="3471" y="3518"/>
              <a:ext cx="51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25" name="Oval 331"/>
            <p:cNvSpPr>
              <a:spLocks noChangeArrowheads="1"/>
            </p:cNvSpPr>
            <p:nvPr/>
          </p:nvSpPr>
          <p:spPr bwMode="auto">
            <a:xfrm>
              <a:off x="3471" y="3518"/>
              <a:ext cx="51" cy="51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26" name="Oval 332"/>
            <p:cNvSpPr>
              <a:spLocks noChangeArrowheads="1"/>
            </p:cNvSpPr>
            <p:nvPr/>
          </p:nvSpPr>
          <p:spPr bwMode="auto">
            <a:xfrm>
              <a:off x="3707" y="3397"/>
              <a:ext cx="58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27" name="Oval 333"/>
            <p:cNvSpPr>
              <a:spLocks noChangeArrowheads="1"/>
            </p:cNvSpPr>
            <p:nvPr/>
          </p:nvSpPr>
          <p:spPr bwMode="auto">
            <a:xfrm>
              <a:off x="3707" y="3397"/>
              <a:ext cx="58" cy="51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28" name="Oval 334"/>
            <p:cNvSpPr>
              <a:spLocks noChangeArrowheads="1"/>
            </p:cNvSpPr>
            <p:nvPr/>
          </p:nvSpPr>
          <p:spPr bwMode="auto">
            <a:xfrm>
              <a:off x="3950" y="3275"/>
              <a:ext cx="52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29" name="Oval 335"/>
            <p:cNvSpPr>
              <a:spLocks noChangeArrowheads="1"/>
            </p:cNvSpPr>
            <p:nvPr/>
          </p:nvSpPr>
          <p:spPr bwMode="auto">
            <a:xfrm>
              <a:off x="3950" y="3275"/>
              <a:ext cx="52" cy="58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30" name="Oval 336"/>
            <p:cNvSpPr>
              <a:spLocks noChangeArrowheads="1"/>
            </p:cNvSpPr>
            <p:nvPr/>
          </p:nvSpPr>
          <p:spPr bwMode="auto">
            <a:xfrm>
              <a:off x="4174" y="3742"/>
              <a:ext cx="58" cy="5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31" name="Oval 337"/>
            <p:cNvSpPr>
              <a:spLocks noChangeArrowheads="1"/>
            </p:cNvSpPr>
            <p:nvPr/>
          </p:nvSpPr>
          <p:spPr bwMode="auto">
            <a:xfrm>
              <a:off x="4174" y="3742"/>
              <a:ext cx="58" cy="58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32" name="Oval 338"/>
            <p:cNvSpPr>
              <a:spLocks noChangeArrowheads="1"/>
            </p:cNvSpPr>
            <p:nvPr/>
          </p:nvSpPr>
          <p:spPr bwMode="auto">
            <a:xfrm>
              <a:off x="4417" y="3621"/>
              <a:ext cx="51" cy="5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33" name="Oval 339"/>
            <p:cNvSpPr>
              <a:spLocks noChangeArrowheads="1"/>
            </p:cNvSpPr>
            <p:nvPr/>
          </p:nvSpPr>
          <p:spPr bwMode="auto">
            <a:xfrm>
              <a:off x="4417" y="3621"/>
              <a:ext cx="51" cy="57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34" name="Line 340"/>
            <p:cNvSpPr>
              <a:spLocks noChangeShapeType="1"/>
            </p:cNvSpPr>
            <p:nvPr/>
          </p:nvSpPr>
          <p:spPr bwMode="auto">
            <a:xfrm>
              <a:off x="2281" y="3876"/>
              <a:ext cx="334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5" name="Rectangle 341"/>
            <p:cNvSpPr>
              <a:spLocks noChangeArrowheads="1"/>
            </p:cNvSpPr>
            <p:nvPr/>
          </p:nvSpPr>
          <p:spPr bwMode="auto">
            <a:xfrm>
              <a:off x="3432" y="3876"/>
              <a:ext cx="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36" name="Rectangle 342"/>
            <p:cNvSpPr>
              <a:spLocks noChangeArrowheads="1"/>
            </p:cNvSpPr>
            <p:nvPr/>
          </p:nvSpPr>
          <p:spPr bwMode="auto">
            <a:xfrm>
              <a:off x="3432" y="3921"/>
              <a:ext cx="85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37" name="Rectangle 343"/>
            <p:cNvSpPr>
              <a:spLocks noChangeArrowheads="1"/>
            </p:cNvSpPr>
            <p:nvPr/>
          </p:nvSpPr>
          <p:spPr bwMode="auto">
            <a:xfrm>
              <a:off x="3675" y="3876"/>
              <a:ext cx="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38" name="Rectangle 344"/>
            <p:cNvSpPr>
              <a:spLocks noChangeArrowheads="1"/>
            </p:cNvSpPr>
            <p:nvPr/>
          </p:nvSpPr>
          <p:spPr bwMode="auto">
            <a:xfrm>
              <a:off x="3669" y="3921"/>
              <a:ext cx="85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39" name="Rectangle 345"/>
            <p:cNvSpPr>
              <a:spLocks noChangeArrowheads="1"/>
            </p:cNvSpPr>
            <p:nvPr/>
          </p:nvSpPr>
          <p:spPr bwMode="auto">
            <a:xfrm>
              <a:off x="3912" y="3876"/>
              <a:ext cx="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40" name="Rectangle 346"/>
            <p:cNvSpPr>
              <a:spLocks noChangeArrowheads="1"/>
            </p:cNvSpPr>
            <p:nvPr/>
          </p:nvSpPr>
          <p:spPr bwMode="auto">
            <a:xfrm>
              <a:off x="3912" y="3921"/>
              <a:ext cx="85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41" name="Rectangle 347"/>
            <p:cNvSpPr>
              <a:spLocks noChangeArrowheads="1"/>
            </p:cNvSpPr>
            <p:nvPr/>
          </p:nvSpPr>
          <p:spPr bwMode="auto">
            <a:xfrm>
              <a:off x="4142" y="3876"/>
              <a:ext cx="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42" name="Rectangle 348"/>
            <p:cNvSpPr>
              <a:spLocks noChangeArrowheads="1"/>
            </p:cNvSpPr>
            <p:nvPr/>
          </p:nvSpPr>
          <p:spPr bwMode="auto">
            <a:xfrm>
              <a:off x="4142" y="3921"/>
              <a:ext cx="85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43" name="Rectangle 349"/>
            <p:cNvSpPr>
              <a:spLocks noChangeArrowheads="1"/>
            </p:cNvSpPr>
            <p:nvPr/>
          </p:nvSpPr>
          <p:spPr bwMode="auto">
            <a:xfrm>
              <a:off x="4379" y="3876"/>
              <a:ext cx="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768B2"/>
                </a:solidFill>
                <a:latin typeface="Arial" charset="0"/>
              </a:endParaRPr>
            </a:p>
          </p:txBody>
        </p:sp>
        <p:sp>
          <p:nvSpPr>
            <p:cNvPr id="102444" name="Rectangle 350"/>
            <p:cNvSpPr>
              <a:spLocks noChangeArrowheads="1"/>
            </p:cNvSpPr>
            <p:nvPr/>
          </p:nvSpPr>
          <p:spPr bwMode="auto">
            <a:xfrm>
              <a:off x="4379" y="3921"/>
              <a:ext cx="85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n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1pPr>
              <a:lvl2pPr marL="742950" indent="-28575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p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2pPr>
              <a:lvl3pPr marL="11430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l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3pPr>
              <a:lvl4pPr marL="16002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Wingdings" pitchFamily="2" charset="2"/>
                <a:buChar char="u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4pPr>
              <a:lvl5pPr marL="2057400" indent="-228600" eaLnBrk="0" hangingPunct="0">
                <a:lnSpc>
                  <a:spcPct val="130000"/>
                </a:lnSpc>
                <a:spcBef>
                  <a:spcPct val="20000"/>
                </a:spcBef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b="1">
                  <a:solidFill>
                    <a:srgbClr val="262626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zh-CN" sz="1600">
                <a:solidFill>
                  <a:srgbClr val="0768B2"/>
                </a:solidFill>
                <a:latin typeface="Arial" charset="0"/>
              </a:endParaRPr>
            </a:p>
          </p:txBody>
        </p:sp>
        <p:graphicFrame>
          <p:nvGraphicFramePr>
            <p:cNvPr id="102445" name="Object 351"/>
            <p:cNvGraphicFramePr>
              <a:graphicFrameLocks noChangeAspect="1"/>
            </p:cNvGraphicFramePr>
            <p:nvPr/>
          </p:nvGraphicFramePr>
          <p:xfrm>
            <a:off x="3061" y="2931"/>
            <a:ext cx="1389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1" name="Equation" r:id="rId9" imgW="914400" imgH="228600" progId="Equation.DSMT4">
                    <p:embed/>
                  </p:oleObj>
                </mc:Choice>
                <mc:Fallback>
                  <p:oleObj name="Equation" r:id="rId9" imgW="914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2931"/>
                          <a:ext cx="1389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3138" name="Object 386"/>
          <p:cNvGraphicFramePr>
            <a:graphicFrameLocks noChangeAspect="1"/>
          </p:cNvGraphicFramePr>
          <p:nvPr/>
        </p:nvGraphicFramePr>
        <p:xfrm>
          <a:off x="0" y="3213100"/>
          <a:ext cx="3313113" cy="281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Visio" r:id="rId11" imgW="2047395" imgH="1741304" progId="Visio.Drawing.11">
                  <p:embed/>
                </p:oleObj>
              </mc:Choice>
              <mc:Fallback>
                <p:oleObj name="Visio" r:id="rId11" imgW="2047395" imgH="17413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13100"/>
                        <a:ext cx="3313113" cy="281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 flipH="1">
            <a:off x="5537200" y="696913"/>
            <a:ext cx="79375" cy="567055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/>
          <p:nvPr/>
        </p:nvCxnSpPr>
        <p:spPr>
          <a:xfrm flipH="1">
            <a:off x="6948488" y="849313"/>
            <a:ext cx="79375" cy="567055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26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361950" y="44450"/>
            <a:ext cx="84248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离散傅里叶变换的性质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3D7AD-D75F-4C7C-94A8-2401C78D6EE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0" y="6525344"/>
            <a:ext cx="7380312" cy="288032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数字信号处理         北京航空航天大学</a:t>
            </a:r>
            <a:endParaRPr lang="en-US" altLang="zh-CN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0" y="836712"/>
            <a:ext cx="473800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n"/>
              <a:defRPr sz="2800" b="1">
                <a:solidFill>
                  <a:srgbClr val="262626"/>
                </a:solidFill>
                <a:latin typeface="Calibri" pitchFamily="34" charset="0"/>
              </a:defRPr>
            </a:lvl1pPr>
            <a:lvl2pPr marL="741363" indent="-28416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p"/>
              <a:defRPr sz="2800" b="1">
                <a:solidFill>
                  <a:srgbClr val="262626"/>
                </a:solidFill>
                <a:latin typeface="Calibri" pitchFamily="34" charset="0"/>
              </a:defRPr>
            </a:lvl2pPr>
            <a:lvl3pPr marL="1141413" indent="-22701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800" b="1">
                <a:solidFill>
                  <a:srgbClr val="262626"/>
                </a:solidFill>
                <a:latin typeface="Calibri" pitchFamily="34" charset="0"/>
              </a:defRPr>
            </a:lvl3pPr>
            <a:lvl4pPr marL="1598613" indent="-22701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u"/>
              <a:defRPr sz="2800" b="1">
                <a:solidFill>
                  <a:srgbClr val="262626"/>
                </a:solidFill>
                <a:latin typeface="Calibri" pitchFamily="34" charset="0"/>
              </a:defRPr>
            </a:lvl4pPr>
            <a:lvl5pPr marL="2055813" indent="-227013" eaLnBrk="0" hangingPunct="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5pPr>
            <a:lvl6pPr marL="25130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6pPr>
            <a:lvl7pPr marL="29702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7pPr>
            <a:lvl8pPr marL="34274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8pPr>
            <a:lvl9pPr marL="38846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）时域循环移位定理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76362"/>
              </p:ext>
            </p:extLst>
          </p:nvPr>
        </p:nvGraphicFramePr>
        <p:xfrm>
          <a:off x="4386217" y="1485999"/>
          <a:ext cx="46799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8" name="Equation" r:id="rId5" imgW="2044700" imgH="228600" progId="Equation.DSMT4">
                  <p:embed/>
                </p:oleObj>
              </mc:Choice>
              <mc:Fallback>
                <p:oleObj name="Equation" r:id="rId5" imgW="20447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17" y="1485999"/>
                        <a:ext cx="46799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806061"/>
              </p:ext>
            </p:extLst>
          </p:nvPr>
        </p:nvGraphicFramePr>
        <p:xfrm>
          <a:off x="784678" y="1488638"/>
          <a:ext cx="31686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name="Equation" r:id="rId7" imgW="1171543" imgH="142795" progId="Equation.DSMT4">
                  <p:embed/>
                </p:oleObj>
              </mc:Choice>
              <mc:Fallback>
                <p:oleObj name="Equation" r:id="rId7" imgW="1171543" imgH="1427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678" y="1488638"/>
                        <a:ext cx="316865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320650"/>
              </p:ext>
            </p:extLst>
          </p:nvPr>
        </p:nvGraphicFramePr>
        <p:xfrm>
          <a:off x="1907704" y="2204864"/>
          <a:ext cx="49688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Equation" r:id="rId9" imgW="1943034" imgH="152512" progId="Equation.DSMT4">
                  <p:embed/>
                </p:oleObj>
              </mc:Choice>
              <mc:Fallback>
                <p:oleObj name="Equation" r:id="rId9" imgW="1943034" imgH="1525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204864"/>
                        <a:ext cx="496887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397312"/>
              </p:ext>
            </p:extLst>
          </p:nvPr>
        </p:nvGraphicFramePr>
        <p:xfrm>
          <a:off x="1280046" y="2780928"/>
          <a:ext cx="696436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Equation" r:id="rId11" imgW="3048000" imgH="431800" progId="Equation.DSMT4">
                  <p:embed/>
                </p:oleObj>
              </mc:Choice>
              <mc:Fallback>
                <p:oleObj name="Equation" r:id="rId11" imgW="30480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046" y="2780928"/>
                        <a:ext cx="6964362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525246"/>
              </p:ext>
            </p:extLst>
          </p:nvPr>
        </p:nvGraphicFramePr>
        <p:xfrm>
          <a:off x="1992139" y="3717032"/>
          <a:ext cx="596423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2" name="Equation" r:id="rId13" imgW="2616120" imgH="431640" progId="Equation.DSMT4">
                  <p:embed/>
                </p:oleObj>
              </mc:Choice>
              <mc:Fallback>
                <p:oleObj name="Equation" r:id="rId13" imgW="261612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139" y="3717032"/>
                        <a:ext cx="596423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762379"/>
              </p:ext>
            </p:extLst>
          </p:nvPr>
        </p:nvGraphicFramePr>
        <p:xfrm>
          <a:off x="2051720" y="4797152"/>
          <a:ext cx="57102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name="Equation" r:id="rId15" imgW="2552400" imgH="431640" progId="Equation.DSMT4">
                  <p:embed/>
                </p:oleObj>
              </mc:Choice>
              <mc:Fallback>
                <p:oleObj name="Equation" r:id="rId15" imgW="255240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797152"/>
                        <a:ext cx="571023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469250"/>
              </p:ext>
            </p:extLst>
          </p:nvPr>
        </p:nvGraphicFramePr>
        <p:xfrm>
          <a:off x="2123728" y="5877272"/>
          <a:ext cx="173196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" name="Equation" r:id="rId17" imgW="787400" imgH="241300" progId="Equation.DSMT4">
                  <p:embed/>
                </p:oleObj>
              </mc:Choice>
              <mc:Fallback>
                <p:oleObj name="Equation" r:id="rId17" imgW="787400" imgH="241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877272"/>
                        <a:ext cx="173196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下箭头 18"/>
          <p:cNvSpPr/>
          <p:nvPr/>
        </p:nvSpPr>
        <p:spPr>
          <a:xfrm>
            <a:off x="4067944" y="1844824"/>
            <a:ext cx="219488" cy="36004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0" y="2780928"/>
            <a:ext cx="363824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n"/>
              <a:defRPr sz="2800" b="1">
                <a:solidFill>
                  <a:srgbClr val="262626"/>
                </a:solidFill>
                <a:latin typeface="Calibri" pitchFamily="34" charset="0"/>
              </a:defRPr>
            </a:lvl1pPr>
            <a:lvl2pPr marL="741363" indent="-28416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p"/>
              <a:defRPr sz="2800" b="1">
                <a:solidFill>
                  <a:srgbClr val="262626"/>
                </a:solidFill>
                <a:latin typeface="Calibri" pitchFamily="34" charset="0"/>
              </a:defRPr>
            </a:lvl2pPr>
            <a:lvl3pPr marL="1141413" indent="-22701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800" b="1">
                <a:solidFill>
                  <a:srgbClr val="262626"/>
                </a:solidFill>
                <a:latin typeface="Calibri" pitchFamily="34" charset="0"/>
              </a:defRPr>
            </a:lvl3pPr>
            <a:lvl4pPr marL="1598613" indent="-22701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u"/>
              <a:defRPr sz="2800" b="1">
                <a:solidFill>
                  <a:srgbClr val="262626"/>
                </a:solidFill>
                <a:latin typeface="Calibri" pitchFamily="34" charset="0"/>
              </a:defRPr>
            </a:lvl4pPr>
            <a:lvl5pPr marL="2055813" indent="-227013" eaLnBrk="0" hangingPunct="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5pPr>
            <a:lvl6pPr marL="25130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6pPr>
            <a:lvl7pPr marL="29702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7pPr>
            <a:lvl8pPr marL="34274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8pPr>
            <a:lvl9pPr marL="38846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mtClean="0"/>
              <a:t>证明：</a:t>
            </a:r>
            <a:endParaRPr lang="en-US" altLang="zh-CN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5400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57"/>
    </mc:Choice>
    <mc:Fallback xmlns="">
      <p:transition spd="slow" advTm="8057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361950" y="44450"/>
            <a:ext cx="84248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离散傅里叶变换的性质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3D7AD-D75F-4C7C-94A8-2401C78D6EE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0" y="6525344"/>
            <a:ext cx="7380312" cy="288032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数字信号处理         北京航空航天大学</a:t>
            </a:r>
            <a:endParaRPr lang="en-US" altLang="zh-CN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0" y="836712"/>
            <a:ext cx="473800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n"/>
              <a:defRPr sz="2800" b="1">
                <a:solidFill>
                  <a:srgbClr val="262626"/>
                </a:solidFill>
                <a:latin typeface="Calibri" pitchFamily="34" charset="0"/>
              </a:defRPr>
            </a:lvl1pPr>
            <a:lvl2pPr marL="741363" indent="-28416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p"/>
              <a:defRPr sz="2800" b="1">
                <a:solidFill>
                  <a:srgbClr val="262626"/>
                </a:solidFill>
                <a:latin typeface="Calibri" pitchFamily="34" charset="0"/>
              </a:defRPr>
            </a:lvl2pPr>
            <a:lvl3pPr marL="1141413" indent="-22701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800" b="1">
                <a:solidFill>
                  <a:srgbClr val="262626"/>
                </a:solidFill>
                <a:latin typeface="Calibri" pitchFamily="34" charset="0"/>
              </a:defRPr>
            </a:lvl3pPr>
            <a:lvl4pPr marL="1598613" indent="-22701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u"/>
              <a:defRPr sz="2800" b="1">
                <a:solidFill>
                  <a:srgbClr val="262626"/>
                </a:solidFill>
                <a:latin typeface="Calibri" pitchFamily="34" charset="0"/>
              </a:defRPr>
            </a:lvl4pPr>
            <a:lvl5pPr marL="2055813" indent="-227013" eaLnBrk="0" hangingPunct="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5pPr>
            <a:lvl6pPr marL="25130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6pPr>
            <a:lvl7pPr marL="29702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7pPr>
            <a:lvl8pPr marL="34274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8pPr>
            <a:lvl9pPr marL="38846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）频域循环移位定理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186421"/>
              </p:ext>
            </p:extLst>
          </p:nvPr>
        </p:nvGraphicFramePr>
        <p:xfrm>
          <a:off x="3925888" y="1916113"/>
          <a:ext cx="46799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Equation" r:id="rId5" imgW="2044440" imgH="241200" progId="Equation.DSMT4">
                  <p:embed/>
                </p:oleObj>
              </mc:Choice>
              <mc:Fallback>
                <p:oleObj name="Equation" r:id="rId5" imgW="2044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888" y="1916113"/>
                        <a:ext cx="467995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97165"/>
              </p:ext>
            </p:extLst>
          </p:nvPr>
        </p:nvGraphicFramePr>
        <p:xfrm>
          <a:off x="329590" y="1940545"/>
          <a:ext cx="31686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Equation" r:id="rId7" imgW="1171543" imgH="142795" progId="Equation.DSMT4">
                  <p:embed/>
                </p:oleObj>
              </mc:Choice>
              <mc:Fallback>
                <p:oleObj name="Equation" r:id="rId7" imgW="1171543" imgH="1427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90" y="1940545"/>
                        <a:ext cx="316865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下箭头 18"/>
          <p:cNvSpPr/>
          <p:nvPr/>
        </p:nvSpPr>
        <p:spPr>
          <a:xfrm>
            <a:off x="3819904" y="2780928"/>
            <a:ext cx="392056" cy="57606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80465"/>
              </p:ext>
            </p:extLst>
          </p:nvPr>
        </p:nvGraphicFramePr>
        <p:xfrm>
          <a:off x="361950" y="3861048"/>
          <a:ext cx="85058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Equation" r:id="rId9" imgW="2628720" imgH="241200" progId="Equation.DSMT4">
                  <p:embed/>
                </p:oleObj>
              </mc:Choice>
              <mc:Fallback>
                <p:oleObj name="Equation" r:id="rId9" imgW="262872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3861048"/>
                        <a:ext cx="8505825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61658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57"/>
    </mc:Choice>
    <mc:Fallback xmlns="">
      <p:transition spd="slow" advTm="8057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00921" y="764704"/>
            <a:ext cx="84226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3200" b="1" smtClean="0">
                <a:latin typeface="楷体" panose="02010609060101010101" pitchFamily="49" charset="-122"/>
                <a:ea typeface="楷体" panose="02010609060101010101" pitchFamily="49" charset="-122"/>
              </a:rPr>
              <a:t>复共轭序列的</a:t>
            </a:r>
            <a:r>
              <a:rPr lang="en-US" altLang="zh-CN" sz="3200" b="1" smtClean="0">
                <a:latin typeface="楷体" panose="02010609060101010101" pitchFamily="49" charset="-122"/>
                <a:ea typeface="楷体" panose="02010609060101010101" pitchFamily="49" charset="-122"/>
              </a:rPr>
              <a:t>DFT</a:t>
            </a: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361950" y="44450"/>
            <a:ext cx="84248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离散傅里叶变换的性质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3D7AD-D75F-4C7C-94A8-2401C78D6EE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0" y="6525344"/>
            <a:ext cx="7380312" cy="288032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数字信号处理         北京航空航天大学</a:t>
            </a:r>
            <a:endParaRPr lang="en-US" altLang="zh-CN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00921" y="3277359"/>
            <a:ext cx="1518751" cy="4755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400" b="1" kern="0" smtClean="0">
                <a:solidFill>
                  <a:srgbClr val="262626"/>
                </a:solidFill>
              </a:rPr>
              <a:t>证明：</a:t>
            </a:r>
            <a:endParaRPr lang="en-US" altLang="zh-CN" sz="2400" b="1" kern="0" smtClean="0">
              <a:solidFill>
                <a:srgbClr val="262626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23519" y="1484784"/>
            <a:ext cx="1353631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n"/>
              <a:defRPr sz="2800" b="1">
                <a:solidFill>
                  <a:srgbClr val="262626"/>
                </a:solidFill>
                <a:latin typeface="Calibri" pitchFamily="34" charset="0"/>
              </a:defRPr>
            </a:lvl1pPr>
            <a:lvl2pPr marL="741363" indent="-28416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p"/>
              <a:defRPr sz="2800" b="1">
                <a:solidFill>
                  <a:srgbClr val="262626"/>
                </a:solidFill>
                <a:latin typeface="Calibri" pitchFamily="34" charset="0"/>
              </a:defRPr>
            </a:lvl2pPr>
            <a:lvl3pPr marL="1141413" indent="-22701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800" b="1">
                <a:solidFill>
                  <a:srgbClr val="262626"/>
                </a:solidFill>
                <a:latin typeface="Calibri" pitchFamily="34" charset="0"/>
              </a:defRPr>
            </a:lvl3pPr>
            <a:lvl4pPr marL="1598613" indent="-22701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u"/>
              <a:defRPr sz="2800" b="1">
                <a:solidFill>
                  <a:srgbClr val="262626"/>
                </a:solidFill>
                <a:latin typeface="Calibri" pitchFamily="34" charset="0"/>
              </a:defRPr>
            </a:lvl4pPr>
            <a:lvl5pPr marL="2055813" indent="-227013" eaLnBrk="0" hangingPunct="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5pPr>
            <a:lvl6pPr marL="25130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6pPr>
            <a:lvl7pPr marL="29702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7pPr>
            <a:lvl8pPr marL="34274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8pPr>
            <a:lvl9pPr marL="38846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若：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667626"/>
              </p:ext>
            </p:extLst>
          </p:nvPr>
        </p:nvGraphicFramePr>
        <p:xfrm>
          <a:off x="1440651" y="1545108"/>
          <a:ext cx="31686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Equation" r:id="rId5" imgW="1171543" imgH="142795" progId="Equation.DSMT4">
                  <p:embed/>
                </p:oleObj>
              </mc:Choice>
              <mc:Fallback>
                <p:oleObj name="Equation" r:id="rId5" imgW="1171543" imgH="14279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651" y="1545108"/>
                        <a:ext cx="316865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434235"/>
              </p:ext>
            </p:extLst>
          </p:nvPr>
        </p:nvGraphicFramePr>
        <p:xfrm>
          <a:off x="1451303" y="2532037"/>
          <a:ext cx="7335510" cy="577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Equation" r:id="rId7" imgW="2724243" imgH="152512" progId="Equation.DSMT4">
                  <p:embed/>
                </p:oleObj>
              </mc:Choice>
              <mc:Fallback>
                <p:oleObj name="Equation" r:id="rId7" imgW="2724243" imgH="1525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1303" y="2532037"/>
                        <a:ext cx="7335510" cy="577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23518" y="2460030"/>
            <a:ext cx="1353631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n"/>
              <a:defRPr sz="2800" b="1">
                <a:solidFill>
                  <a:srgbClr val="262626"/>
                </a:solidFill>
                <a:latin typeface="Calibri" pitchFamily="34" charset="0"/>
              </a:defRPr>
            </a:lvl1pPr>
            <a:lvl2pPr marL="741363" indent="-28416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p"/>
              <a:defRPr sz="2800" b="1">
                <a:solidFill>
                  <a:srgbClr val="262626"/>
                </a:solidFill>
                <a:latin typeface="Calibri" pitchFamily="34" charset="0"/>
              </a:defRPr>
            </a:lvl2pPr>
            <a:lvl3pPr marL="1141413" indent="-22701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800" b="1">
                <a:solidFill>
                  <a:srgbClr val="262626"/>
                </a:solidFill>
                <a:latin typeface="Calibri" pitchFamily="34" charset="0"/>
              </a:defRPr>
            </a:lvl3pPr>
            <a:lvl4pPr marL="1598613" indent="-22701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u"/>
              <a:defRPr sz="2800" b="1">
                <a:solidFill>
                  <a:srgbClr val="262626"/>
                </a:solidFill>
                <a:latin typeface="Calibri" pitchFamily="34" charset="0"/>
              </a:defRPr>
            </a:lvl4pPr>
            <a:lvl5pPr marL="2055813" indent="-227013" eaLnBrk="0" hangingPunct="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5pPr>
            <a:lvl6pPr marL="25130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6pPr>
            <a:lvl7pPr marL="29702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7pPr>
            <a:lvl8pPr marL="34274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8pPr>
            <a:lvl9pPr marL="38846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则：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116013" y="3225800"/>
          <a:ext cx="6964362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" name="Equation" r:id="rId9" imgW="3048000" imgH="482600" progId="Equation.DSMT4">
                  <p:embed/>
                </p:oleObj>
              </mc:Choice>
              <mc:Fallback>
                <p:oleObj name="Equation" r:id="rId9" imgW="30480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225800"/>
                        <a:ext cx="6964362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001906"/>
              </p:ext>
            </p:extLst>
          </p:nvPr>
        </p:nvGraphicFramePr>
        <p:xfrm>
          <a:off x="2699792" y="4437112"/>
          <a:ext cx="426561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0" name="Equation" r:id="rId11" imgW="1866600" imgH="431640" progId="Equation.DSMT4">
                  <p:embed/>
                </p:oleObj>
              </mc:Choice>
              <mc:Fallback>
                <p:oleObj name="Equation" r:id="rId11" imgW="186660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437112"/>
                        <a:ext cx="4265612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739489"/>
              </p:ext>
            </p:extLst>
          </p:nvPr>
        </p:nvGraphicFramePr>
        <p:xfrm>
          <a:off x="3253405" y="5733256"/>
          <a:ext cx="21177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Equation" r:id="rId13" imgW="876300" imgH="203200" progId="Equation.DSMT4">
                  <p:embed/>
                </p:oleObj>
              </mc:Choice>
              <mc:Fallback>
                <p:oleObj name="Equation" r:id="rId13" imgW="876300" imgH="203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3405" y="5733256"/>
                        <a:ext cx="211772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16986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57"/>
    </mc:Choice>
    <mc:Fallback xmlns="">
      <p:transition spd="slow" advTm="8057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361950" y="44450"/>
            <a:ext cx="84248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32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32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次作业（</a:t>
            </a:r>
            <a:r>
              <a:rPr lang="en-US" altLang="zh-CN" sz="32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2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32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32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日）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3D7AD-D75F-4C7C-94A8-2401C78D6EE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0" y="6525344"/>
            <a:ext cx="7380312" cy="288032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数字信号处理         北京航空航天大学</a:t>
            </a:r>
            <a:endParaRPr lang="en-US" altLang="zh-CN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19075" y="1071563"/>
            <a:ext cx="8467725" cy="48053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1313" indent="-341313" eaLnBrk="1" hangingPunct="1">
              <a:defRPr/>
            </a:pPr>
            <a:r>
              <a:rPr lang="zh-CN" altLang="en-US" b="1" kern="0" smtClean="0">
                <a:solidFill>
                  <a:srgbClr val="26262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课后作业</a:t>
            </a:r>
          </a:p>
          <a:p>
            <a:pPr marL="341313" indent="17463" eaLnBrk="1" hangingPunct="1">
              <a:buFont typeface="Wingdings" pitchFamily="2" charset="2"/>
              <a:buChar char="Ø"/>
              <a:defRPr/>
            </a:pPr>
            <a:r>
              <a:rPr lang="en-US" altLang="zh-CN" b="1" kern="0" smtClean="0">
                <a:solidFill>
                  <a:srgbClr val="26262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3.7</a:t>
            </a:r>
            <a:r>
              <a:rPr lang="zh-CN" altLang="en-US" b="1" kern="0" smtClean="0">
                <a:solidFill>
                  <a:srgbClr val="26262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，并给出所证明结论的物理意义</a:t>
            </a:r>
          </a:p>
          <a:p>
            <a:pPr marL="341313" indent="-341313" eaLnBrk="1" hangingPunct="1">
              <a:defRPr/>
            </a:pPr>
            <a:endParaRPr lang="zh-CN" altLang="en-US" b="1" kern="0" smtClean="0">
              <a:solidFill>
                <a:srgbClr val="26262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1313" indent="-341313" eaLnBrk="1" hangingPunct="1">
              <a:defRPr/>
            </a:pPr>
            <a:r>
              <a:rPr lang="zh-CN" altLang="en-US" b="1" kern="0" smtClean="0">
                <a:solidFill>
                  <a:srgbClr val="26262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补充作业</a:t>
            </a:r>
          </a:p>
          <a:p>
            <a:pPr marL="341313" indent="17463" eaLnBrk="1" hangingPunct="1">
              <a:buFont typeface="Wingdings" pitchFamily="2" charset="2"/>
              <a:buChar char="Ø"/>
              <a:defRPr/>
            </a:pPr>
            <a:r>
              <a:rPr lang="zh-CN" altLang="en-US" b="1" kern="0" smtClean="0">
                <a:solidFill>
                  <a:srgbClr val="26262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已知长度为</a:t>
            </a:r>
            <a:r>
              <a:rPr lang="en-US" altLang="zh-CN" b="1" kern="0" smtClean="0">
                <a:solidFill>
                  <a:srgbClr val="26262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b="1" kern="0" smtClean="0">
                <a:solidFill>
                  <a:srgbClr val="26262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的序列</a:t>
            </a:r>
            <a:r>
              <a:rPr lang="en-US" altLang="zh-CN" b="1" kern="0" smtClean="0">
                <a:solidFill>
                  <a:srgbClr val="26262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x[n]</a:t>
            </a:r>
            <a:r>
              <a:rPr lang="zh-CN" altLang="en-US" b="1" kern="0" smtClean="0">
                <a:solidFill>
                  <a:srgbClr val="26262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是绝对可求和的，从频域角度出发，给出它的离散时间傅里叶变换（</a:t>
            </a:r>
            <a:r>
              <a:rPr lang="en-US" altLang="zh-CN" b="1" kern="0" smtClean="0">
                <a:solidFill>
                  <a:srgbClr val="26262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DTFT</a:t>
            </a:r>
            <a:r>
              <a:rPr lang="zh-CN" altLang="en-US" b="1" kern="0" smtClean="0">
                <a:solidFill>
                  <a:srgbClr val="26262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）、</a:t>
            </a:r>
            <a:r>
              <a:rPr lang="en-US" altLang="zh-CN" b="1" kern="0" smtClean="0">
                <a:solidFill>
                  <a:srgbClr val="26262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b="1" kern="0" smtClean="0">
                <a:solidFill>
                  <a:srgbClr val="26262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变换、离散傅里叶变换（</a:t>
            </a:r>
            <a:r>
              <a:rPr lang="en-US" altLang="zh-CN" b="1" kern="0" smtClean="0">
                <a:solidFill>
                  <a:srgbClr val="26262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DFT</a:t>
            </a:r>
            <a:r>
              <a:rPr lang="zh-CN" altLang="en-US" b="1" kern="0" smtClean="0">
                <a:solidFill>
                  <a:srgbClr val="26262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）之间的联系。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b="1" kern="0" smtClean="0">
              <a:solidFill>
                <a:srgbClr val="26262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958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57"/>
    </mc:Choice>
    <mc:Fallback xmlns="">
      <p:transition spd="slow" advTm="805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023938" y="19939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64117" y="1052736"/>
            <a:ext cx="8422695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3600" b="1" smtClean="0">
                <a:latin typeface="楷体" panose="02010609060101010101" pitchFamily="49" charset="-122"/>
                <a:ea typeface="楷体" panose="02010609060101010101" pitchFamily="49" charset="-122"/>
              </a:rPr>
              <a:t>离散傅里叶变换定义</a:t>
            </a:r>
            <a:endParaRPr lang="en-US" altLang="zh-CN" sz="3600" b="1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100137" indent="-57150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DFT</a:t>
            </a: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endParaRPr lang="en-US" altLang="zh-CN" sz="2800" b="1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100137" indent="-57150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DFT</a:t>
            </a: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ZT</a:t>
            </a: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之间的关系</a:t>
            </a:r>
            <a:endParaRPr lang="en-US" altLang="zh-CN" sz="2800" b="1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100137" indent="-57150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DFT</a:t>
            </a: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DFS</a:t>
            </a: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之间的关系</a:t>
            </a:r>
            <a:endParaRPr lang="en-US" altLang="zh-CN" sz="2800" b="1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100137" indent="-57150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DFT</a:t>
            </a: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的矩阵表示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361950" y="44450"/>
            <a:ext cx="84248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离散傅里叶变换的定义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3D7AD-D75F-4C7C-94A8-2401C78D6EE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0" y="6525344"/>
            <a:ext cx="7380312" cy="288032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数字信号处理         北京航空航天大学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236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57"/>
    </mc:Choice>
    <mc:Fallback xmlns="">
      <p:transition spd="slow" advTm="805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64117" y="1052736"/>
            <a:ext cx="84226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</a:rPr>
              <a:t>主值序列、周期序列与主值序列</a:t>
            </a:r>
            <a:r>
              <a:rPr lang="zh-CN" altLang="en-US" sz="3600" b="1" smtClean="0">
                <a:latin typeface="楷体" panose="02010609060101010101" pitchFamily="49" charset="-122"/>
                <a:ea typeface="楷体" panose="02010609060101010101" pitchFamily="49" charset="-122"/>
              </a:rPr>
              <a:t>关系</a:t>
            </a:r>
            <a:endParaRPr lang="en-US" altLang="zh-CN" sz="3200" b="1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361950" y="44450"/>
            <a:ext cx="84248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离散傅里叶变换的定义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3D7AD-D75F-4C7C-94A8-2401C78D6EE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0" y="6525344"/>
            <a:ext cx="7380312" cy="288032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数字信号处理         北京航空航天大学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971372"/>
              </p:ext>
            </p:extLst>
          </p:nvPr>
        </p:nvGraphicFramePr>
        <p:xfrm>
          <a:off x="295831" y="2634295"/>
          <a:ext cx="4010094" cy="1030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5" imgW="1778000" imgH="457200" progId="Equation.DSMT4">
                  <p:embed/>
                </p:oleObj>
              </mc:Choice>
              <mc:Fallback>
                <p:oleObj name="Equation" r:id="rId5" imgW="17780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831" y="2634295"/>
                        <a:ext cx="4010094" cy="1030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下箭头 4"/>
          <p:cNvSpPr/>
          <p:nvPr/>
        </p:nvSpPr>
        <p:spPr>
          <a:xfrm>
            <a:off x="2082473" y="3786423"/>
            <a:ext cx="219488" cy="36004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712150"/>
              </p:ext>
            </p:extLst>
          </p:nvPr>
        </p:nvGraphicFramePr>
        <p:xfrm>
          <a:off x="393749" y="4243439"/>
          <a:ext cx="3816424" cy="63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Equation" r:id="rId7" imgW="1104900" imgH="228600" progId="Equation.DSMT4">
                  <p:embed/>
                </p:oleObj>
              </mc:Choice>
              <mc:Fallback>
                <p:oleObj name="Equation" r:id="rId7" imgW="11049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49" y="4243439"/>
                        <a:ext cx="3816424" cy="639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下箭头 9"/>
          <p:cNvSpPr/>
          <p:nvPr/>
        </p:nvSpPr>
        <p:spPr>
          <a:xfrm>
            <a:off x="2125129" y="5082567"/>
            <a:ext cx="219488" cy="36004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514162"/>
              </p:ext>
            </p:extLst>
          </p:nvPr>
        </p:nvGraphicFramePr>
        <p:xfrm>
          <a:off x="226073" y="5323559"/>
          <a:ext cx="4237087" cy="975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Equation" r:id="rId9" imgW="1866600" imgH="431640" progId="Equation.DSMT4">
                  <p:embed/>
                </p:oleObj>
              </mc:Choice>
              <mc:Fallback>
                <p:oleObj name="Equation" r:id="rId9" imgW="186660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73" y="5323559"/>
                        <a:ext cx="4237087" cy="975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69200"/>
              </p:ext>
            </p:extLst>
          </p:nvPr>
        </p:nvGraphicFramePr>
        <p:xfrm>
          <a:off x="4773712" y="2562287"/>
          <a:ext cx="4013101" cy="102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Equation" r:id="rId11" imgW="1892300" imgH="482600" progId="Equation.DSMT4">
                  <p:embed/>
                </p:oleObj>
              </mc:Choice>
              <mc:Fallback>
                <p:oleObj name="Equation" r:id="rId11" imgW="18923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712" y="2562287"/>
                        <a:ext cx="4013101" cy="1023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026533"/>
              </p:ext>
            </p:extLst>
          </p:nvPr>
        </p:nvGraphicFramePr>
        <p:xfrm>
          <a:off x="4860033" y="5374001"/>
          <a:ext cx="3926780" cy="935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Equation" r:id="rId13" imgW="2031840" imgH="431640" progId="Equation.DSMT4">
                  <p:embed/>
                </p:oleObj>
              </mc:Choice>
              <mc:Fallback>
                <p:oleObj name="Equation" r:id="rId13" imgW="203184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3" y="5374001"/>
                        <a:ext cx="3926780" cy="935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下箭头 13"/>
          <p:cNvSpPr/>
          <p:nvPr/>
        </p:nvSpPr>
        <p:spPr>
          <a:xfrm>
            <a:off x="6516216" y="3786423"/>
            <a:ext cx="219488" cy="36004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6558872" y="5082567"/>
            <a:ext cx="219488" cy="36004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085973"/>
              </p:ext>
            </p:extLst>
          </p:nvPr>
        </p:nvGraphicFramePr>
        <p:xfrm>
          <a:off x="4652963" y="4290479"/>
          <a:ext cx="4167187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Equation" r:id="rId15" imgW="1206360" imgH="241200" progId="Equation.DSMT4">
                  <p:embed/>
                </p:oleObj>
              </mc:Choice>
              <mc:Fallback>
                <p:oleObj name="Equation" r:id="rId15" imgW="1206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4290479"/>
                        <a:ext cx="4167187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64118" y="1851467"/>
            <a:ext cx="84226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        时域                   频域</a:t>
            </a:r>
            <a:endParaRPr lang="en-US" altLang="zh-CN" sz="2800" b="1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1650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57"/>
    </mc:Choice>
    <mc:Fallback xmlns="">
      <p:transition spd="slow" advTm="805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64117" y="1052736"/>
            <a:ext cx="84226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3200" b="1" smtClean="0">
                <a:latin typeface="楷体" panose="02010609060101010101" pitchFamily="49" charset="-122"/>
                <a:ea typeface="楷体" panose="02010609060101010101" pitchFamily="49" charset="-122"/>
              </a:rPr>
              <a:t>DFT</a:t>
            </a:r>
            <a:r>
              <a:rPr lang="zh-CN" altLang="en-US" sz="3200" b="1" smtClean="0"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endParaRPr lang="en-US" altLang="zh-CN" sz="3200" b="1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361950" y="44450"/>
            <a:ext cx="84248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离散傅里叶变换的定义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3D7AD-D75F-4C7C-94A8-2401C78D6EE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0" y="6525344"/>
            <a:ext cx="7380312" cy="288032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数字信号处理         北京航空航天大学</a:t>
            </a:r>
            <a:endParaRPr lang="en-US" altLang="zh-CN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64118" y="1851467"/>
            <a:ext cx="842269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i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(n)</a:t>
            </a:r>
            <a:r>
              <a:rPr lang="zh-CN" altLang="en-US" sz="2800" b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一个长度为</a:t>
            </a:r>
            <a:r>
              <a:rPr lang="en-US" altLang="zh-CN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的有限长序列</a:t>
            </a:r>
            <a:r>
              <a:rPr lang="zh-CN" altLang="en-US" sz="2800" b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(n)</a:t>
            </a:r>
            <a:r>
              <a:rPr lang="zh-CN" altLang="en-US" sz="2800" b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点离散傅立叶</a:t>
            </a:r>
            <a:r>
              <a:rPr lang="zh-CN" altLang="en-US" sz="2800" b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变换</a:t>
            </a:r>
            <a:r>
              <a:rPr lang="zh-CN" altLang="en-US" sz="2800" b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800" b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800" b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：</a:t>
            </a:r>
            <a:endParaRPr lang="zh-CN" altLang="en-US" sz="28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36287"/>
              </p:ext>
            </p:extLst>
          </p:nvPr>
        </p:nvGraphicFramePr>
        <p:xfrm>
          <a:off x="364118" y="3140968"/>
          <a:ext cx="75739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5" imgW="3162240" imgH="444240" progId="Equation.DSMT4">
                  <p:embed/>
                </p:oleObj>
              </mc:Choice>
              <mc:Fallback>
                <p:oleObj name="Equation" r:id="rId5" imgW="316224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18" y="3140968"/>
                        <a:ext cx="75739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970587"/>
              </p:ext>
            </p:extLst>
          </p:nvPr>
        </p:nvGraphicFramePr>
        <p:xfrm>
          <a:off x="304800" y="5286375"/>
          <a:ext cx="78232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7" imgW="3403440" imgH="444240" progId="Equation.DSMT4">
                  <p:embed/>
                </p:oleObj>
              </mc:Choice>
              <mc:Fallback>
                <p:oleObj name="Equation" r:id="rId7" imgW="340344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286375"/>
                        <a:ext cx="782320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355630" y="4365104"/>
            <a:ext cx="84226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800" b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点离散</a:t>
            </a:r>
            <a:r>
              <a:rPr lang="zh-CN" altLang="en-US" sz="2800" b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傅立叶反变换为：</a:t>
            </a:r>
            <a:endParaRPr lang="zh-CN" altLang="en-US" sz="28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763445"/>
              </p:ext>
            </p:extLst>
          </p:nvPr>
        </p:nvGraphicFramePr>
        <p:xfrm>
          <a:off x="3997615" y="2321272"/>
          <a:ext cx="115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9" imgW="482400" imgH="177480" progId="Equation.DSMT4">
                  <p:embed/>
                </p:oleObj>
              </mc:Choice>
              <mc:Fallback>
                <p:oleObj name="Equation" r:id="rId9" imgW="4824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615" y="2321272"/>
                        <a:ext cx="1155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8770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57"/>
    </mc:Choice>
    <mc:Fallback xmlns="">
      <p:transition spd="slow" advTm="805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64117" y="1052736"/>
            <a:ext cx="84226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3200" b="1" smtClean="0">
                <a:latin typeface="楷体" panose="02010609060101010101" pitchFamily="49" charset="-122"/>
                <a:ea typeface="楷体" panose="02010609060101010101" pitchFamily="49" charset="-122"/>
              </a:rPr>
              <a:t>DFT</a:t>
            </a:r>
            <a:r>
              <a:rPr lang="zh-CN" altLang="en-US" sz="3200" b="1" smtClean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3200" b="1" smtClean="0">
                <a:latin typeface="楷体" panose="02010609060101010101" pitchFamily="49" charset="-122"/>
                <a:ea typeface="楷体" panose="02010609060101010101" pitchFamily="49" charset="-122"/>
              </a:rPr>
              <a:t>ZT</a:t>
            </a:r>
            <a:r>
              <a:rPr lang="zh-CN" altLang="en-US" sz="3200" b="1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3200" b="1" smtClean="0">
                <a:latin typeface="楷体" panose="02010609060101010101" pitchFamily="49" charset="-122"/>
                <a:ea typeface="楷体" panose="02010609060101010101" pitchFamily="49" charset="-122"/>
              </a:rPr>
              <a:t>DTFT</a:t>
            </a:r>
            <a:r>
              <a:rPr lang="zh-CN" altLang="en-US" sz="3200" b="1" smtClean="0">
                <a:latin typeface="楷体" panose="02010609060101010101" pitchFamily="49" charset="-122"/>
                <a:ea typeface="楷体" panose="02010609060101010101" pitchFamily="49" charset="-122"/>
              </a:rPr>
              <a:t>之间的关系</a:t>
            </a:r>
            <a:endParaRPr lang="en-US" altLang="zh-CN" sz="3200" b="1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361950" y="44450"/>
            <a:ext cx="84248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离散傅里叶变换的定义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3D7AD-D75F-4C7C-94A8-2401C78D6EE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0" y="6525344"/>
            <a:ext cx="7380312" cy="288032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数字信号处理         北京航空航天大学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743098"/>
              </p:ext>
            </p:extLst>
          </p:nvPr>
        </p:nvGraphicFramePr>
        <p:xfrm>
          <a:off x="376238" y="1844675"/>
          <a:ext cx="5554662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Equation" r:id="rId5" imgW="2705040" imgH="431640" progId="Equation.DSMT4">
                  <p:embed/>
                </p:oleObj>
              </mc:Choice>
              <mc:Fallback>
                <p:oleObj name="Equation" r:id="rId5" imgW="270504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1844675"/>
                        <a:ext cx="5554662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30944"/>
              </p:ext>
            </p:extLst>
          </p:nvPr>
        </p:nvGraphicFramePr>
        <p:xfrm>
          <a:off x="387350" y="3148013"/>
          <a:ext cx="7440613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Equation" r:id="rId7" imgW="4089240" imgH="469800" progId="Equation.DSMT4">
                  <p:embed/>
                </p:oleObj>
              </mc:Choice>
              <mc:Fallback>
                <p:oleObj name="Equation" r:id="rId7" imgW="4089240" imgH="469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3148013"/>
                        <a:ext cx="7440613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758629"/>
              </p:ext>
            </p:extLst>
          </p:nvPr>
        </p:nvGraphicFramePr>
        <p:xfrm>
          <a:off x="206375" y="4365625"/>
          <a:ext cx="89090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Equation" r:id="rId9" imgW="4025880" imgH="444240" progId="Equation.DSMT4">
                  <p:embed/>
                </p:oleObj>
              </mc:Choice>
              <mc:Fallback>
                <p:oleObj name="Equation" r:id="rId9" imgW="4025880" imgH="4442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4365625"/>
                        <a:ext cx="8909050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109948"/>
              </p:ext>
            </p:extLst>
          </p:nvPr>
        </p:nvGraphicFramePr>
        <p:xfrm>
          <a:off x="151101" y="5589240"/>
          <a:ext cx="884872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Equation" r:id="rId11" imgW="3759200" imgH="279400" progId="Equation.DSMT4">
                  <p:embed/>
                </p:oleObj>
              </mc:Choice>
              <mc:Fallback>
                <p:oleObj name="Equation" r:id="rId11" imgW="3759200" imgH="279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01" y="5589240"/>
                        <a:ext cx="8848725" cy="7762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929079"/>
              </p:ext>
            </p:extLst>
          </p:nvPr>
        </p:nvGraphicFramePr>
        <p:xfrm>
          <a:off x="6660232" y="1916187"/>
          <a:ext cx="14017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Equation" r:id="rId13" imgW="710891" imgH="342751" progId="Equation.DSMT4">
                  <p:embed/>
                </p:oleObj>
              </mc:Choice>
              <mc:Fallback>
                <p:oleObj name="Equation" r:id="rId13" imgW="710891" imgH="342751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1916187"/>
                        <a:ext cx="140176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下箭头 14"/>
          <p:cNvSpPr/>
          <p:nvPr/>
        </p:nvSpPr>
        <p:spPr>
          <a:xfrm>
            <a:off x="1619672" y="2636912"/>
            <a:ext cx="219488" cy="36004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1619672" y="4005064"/>
            <a:ext cx="219488" cy="36004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8296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57"/>
    </mc:Choice>
    <mc:Fallback xmlns="">
      <p:transition spd="slow" advTm="805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00921" y="1010732"/>
            <a:ext cx="84226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3200" b="1" smtClean="0">
                <a:latin typeface="楷体" panose="02010609060101010101" pitchFamily="49" charset="-122"/>
                <a:ea typeface="楷体" panose="02010609060101010101" pitchFamily="49" charset="-122"/>
              </a:rPr>
              <a:t>DFT</a:t>
            </a:r>
            <a:r>
              <a:rPr lang="zh-CN" altLang="en-US" sz="3200" b="1" smtClean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3200" b="1" smtClean="0">
                <a:latin typeface="楷体" panose="02010609060101010101" pitchFamily="49" charset="-122"/>
                <a:ea typeface="楷体" panose="02010609060101010101" pitchFamily="49" charset="-122"/>
              </a:rPr>
              <a:t>DFS</a:t>
            </a:r>
            <a:r>
              <a:rPr lang="zh-CN" altLang="en-US" sz="3200" b="1" smtClean="0">
                <a:latin typeface="楷体" panose="02010609060101010101" pitchFamily="49" charset="-122"/>
                <a:ea typeface="楷体" panose="02010609060101010101" pitchFamily="49" charset="-122"/>
              </a:rPr>
              <a:t>之间的关系</a:t>
            </a:r>
            <a:endParaRPr lang="en-US" altLang="zh-CN" sz="3200" b="1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361950" y="44450"/>
            <a:ext cx="84248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离散傅里叶变换的定义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3D7AD-D75F-4C7C-94A8-2401C78D6EE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0" y="6525344"/>
            <a:ext cx="7380312" cy="288032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数字信号处理         北京航空航天大学</a:t>
            </a:r>
            <a:endParaRPr lang="en-US" altLang="zh-CN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0885" y="3471614"/>
            <a:ext cx="3673475" cy="6492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 b="1" kern="0" smtClean="0">
                <a:solidFill>
                  <a:srgbClr val="262626"/>
                </a:solidFill>
                <a:ea typeface="宋体" pitchFamily="2" charset="-122"/>
              </a:rPr>
              <a:t>有限长序列的</a:t>
            </a:r>
            <a:r>
              <a:rPr lang="en-US" altLang="zh-CN" sz="2800" b="1" kern="0" smtClean="0">
                <a:solidFill>
                  <a:srgbClr val="262626"/>
                </a:solidFill>
              </a:rPr>
              <a:t>DFT</a:t>
            </a: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64755"/>
              </p:ext>
            </p:extLst>
          </p:nvPr>
        </p:nvGraphicFramePr>
        <p:xfrm>
          <a:off x="3610858" y="1520353"/>
          <a:ext cx="4691063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5" imgW="2336760" imgH="888840" progId="Equation.DSMT4">
                  <p:embed/>
                </p:oleObj>
              </mc:Choice>
              <mc:Fallback>
                <p:oleObj name="Equation" r:id="rId5" imgW="23367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0858" y="1520353"/>
                        <a:ext cx="4691063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747047"/>
              </p:ext>
            </p:extLst>
          </p:nvPr>
        </p:nvGraphicFramePr>
        <p:xfrm>
          <a:off x="3640138" y="3578225"/>
          <a:ext cx="4670425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7" imgW="2323800" imgH="863280" progId="Equation.DSMT4">
                  <p:embed/>
                </p:oleObj>
              </mc:Choice>
              <mc:Fallback>
                <p:oleObj name="Equation" r:id="rId7" imgW="232380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138" y="3578225"/>
                        <a:ext cx="4670425" cy="172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149097"/>
              </p:ext>
            </p:extLst>
          </p:nvPr>
        </p:nvGraphicFramePr>
        <p:xfrm>
          <a:off x="1309007" y="5422478"/>
          <a:ext cx="61214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9" imgW="2768600" imgH="431800" progId="Equation.DSMT4">
                  <p:embed/>
                </p:oleObj>
              </mc:Choice>
              <mc:Fallback>
                <p:oleObj name="Equation" r:id="rId9" imgW="2768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007" y="5422478"/>
                        <a:ext cx="6121400" cy="9588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6480968" y="2637631"/>
            <a:ext cx="1871663" cy="5048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445250" y="4586833"/>
            <a:ext cx="1943100" cy="5032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22025" y="1801341"/>
            <a:ext cx="363824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n"/>
              <a:defRPr sz="2800" b="1">
                <a:solidFill>
                  <a:srgbClr val="262626"/>
                </a:solidFill>
                <a:latin typeface="Calibri" pitchFamily="34" charset="0"/>
              </a:defRPr>
            </a:lvl1pPr>
            <a:lvl2pPr marL="741363" indent="-28416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p"/>
              <a:defRPr sz="2800" b="1">
                <a:solidFill>
                  <a:srgbClr val="262626"/>
                </a:solidFill>
                <a:latin typeface="Calibri" pitchFamily="34" charset="0"/>
              </a:defRPr>
            </a:lvl2pPr>
            <a:lvl3pPr marL="1141413" indent="-22701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800" b="1">
                <a:solidFill>
                  <a:srgbClr val="262626"/>
                </a:solidFill>
                <a:latin typeface="Calibri" pitchFamily="34" charset="0"/>
              </a:defRPr>
            </a:lvl3pPr>
            <a:lvl4pPr marL="1598613" indent="-22701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u"/>
              <a:defRPr sz="2800" b="1">
                <a:solidFill>
                  <a:srgbClr val="262626"/>
                </a:solidFill>
                <a:latin typeface="Calibri" pitchFamily="34" charset="0"/>
              </a:defRPr>
            </a:lvl4pPr>
            <a:lvl5pPr marL="2055813" indent="-227013" eaLnBrk="0" hangingPunct="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5pPr>
            <a:lvl6pPr marL="25130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6pPr>
            <a:lvl7pPr marL="29702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7pPr>
            <a:lvl8pPr marL="34274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8pPr>
            <a:lvl9pPr marL="38846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/>
              <a:t>周期序列的</a:t>
            </a:r>
            <a:r>
              <a:rPr lang="en-US" altLang="zh-CN"/>
              <a:t>DFS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81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57"/>
    </mc:Choice>
    <mc:Fallback xmlns="">
      <p:transition spd="slow" advTm="805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00921" y="764704"/>
            <a:ext cx="84226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3200" b="1" smtClean="0">
                <a:latin typeface="楷体" panose="02010609060101010101" pitchFamily="49" charset="-122"/>
                <a:ea typeface="楷体" panose="02010609060101010101" pitchFamily="49" charset="-122"/>
              </a:rPr>
              <a:t>DFT</a:t>
            </a:r>
            <a:r>
              <a:rPr lang="zh-CN" altLang="en-US" sz="3200" b="1" smtClean="0">
                <a:latin typeface="楷体" panose="02010609060101010101" pitchFamily="49" charset="-122"/>
                <a:ea typeface="楷体" panose="02010609060101010101" pitchFamily="49" charset="-122"/>
              </a:rPr>
              <a:t>的矩阵表示</a:t>
            </a:r>
            <a:endParaRPr lang="en-US" altLang="zh-CN" sz="3200" b="1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361950" y="44450"/>
            <a:ext cx="84248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离散傅里叶变换的定义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3D7AD-D75F-4C7C-94A8-2401C78D6EE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0" y="6525344"/>
            <a:ext cx="7380312" cy="288032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数字信号处理         北京航空航天大学</a:t>
            </a:r>
            <a:endParaRPr lang="en-US" altLang="zh-CN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71989" y="3737202"/>
            <a:ext cx="3673475" cy="4755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2400" b="1" kern="0" smtClean="0">
                <a:solidFill>
                  <a:srgbClr val="262626"/>
                </a:solidFill>
              </a:rPr>
              <a:t>IDFT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22025" y="1409031"/>
            <a:ext cx="363824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n"/>
              <a:defRPr sz="2800" b="1">
                <a:solidFill>
                  <a:srgbClr val="262626"/>
                </a:solidFill>
                <a:latin typeface="Calibri" pitchFamily="34" charset="0"/>
              </a:defRPr>
            </a:lvl1pPr>
            <a:lvl2pPr marL="741363" indent="-28416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p"/>
              <a:defRPr sz="2800" b="1">
                <a:solidFill>
                  <a:srgbClr val="262626"/>
                </a:solidFill>
                <a:latin typeface="Calibri" pitchFamily="34" charset="0"/>
              </a:defRPr>
            </a:lvl2pPr>
            <a:lvl3pPr marL="1141413" indent="-22701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800" b="1">
                <a:solidFill>
                  <a:srgbClr val="262626"/>
                </a:solidFill>
                <a:latin typeface="Calibri" pitchFamily="34" charset="0"/>
              </a:defRPr>
            </a:lvl3pPr>
            <a:lvl4pPr marL="1598613" indent="-22701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u"/>
              <a:defRPr sz="2800" b="1">
                <a:solidFill>
                  <a:srgbClr val="262626"/>
                </a:solidFill>
                <a:latin typeface="Calibri" pitchFamily="34" charset="0"/>
              </a:defRPr>
            </a:lvl4pPr>
            <a:lvl5pPr marL="2055813" indent="-227013" eaLnBrk="0" hangingPunct="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5pPr>
            <a:lvl6pPr marL="25130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6pPr>
            <a:lvl7pPr marL="29702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7pPr>
            <a:lvl8pPr marL="34274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8pPr>
            <a:lvl9pPr marL="38846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mtClean="0"/>
              <a:t>DFT</a:t>
            </a:r>
            <a:endParaRPr lang="en-US" altLang="zh-CN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029557"/>
              </p:ext>
            </p:extLst>
          </p:nvPr>
        </p:nvGraphicFramePr>
        <p:xfrm>
          <a:off x="1403648" y="1340768"/>
          <a:ext cx="554831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Equation" r:id="rId5" imgW="3022600" imgH="431800" progId="Equation.DSMT4">
                  <p:embed/>
                </p:oleObj>
              </mc:Choice>
              <mc:Fallback>
                <p:oleObj name="Equation" r:id="rId5" imgW="3022600" imgH="4318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340768"/>
                        <a:ext cx="5548312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526199"/>
              </p:ext>
            </p:extLst>
          </p:nvPr>
        </p:nvGraphicFramePr>
        <p:xfrm>
          <a:off x="594766" y="2090326"/>
          <a:ext cx="7959229" cy="144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Equation" r:id="rId7" imgW="5168880" imgH="939600" progId="Equation.DSMT4">
                  <p:embed/>
                </p:oleObj>
              </mc:Choice>
              <mc:Fallback>
                <p:oleObj name="Equation" r:id="rId7" imgW="5168880" imgH="939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766" y="2090326"/>
                        <a:ext cx="7959229" cy="144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977409"/>
              </p:ext>
            </p:extLst>
          </p:nvPr>
        </p:nvGraphicFramePr>
        <p:xfrm>
          <a:off x="1593949" y="3573016"/>
          <a:ext cx="5960863" cy="803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Equation" r:id="rId9" imgW="3251160" imgH="431640" progId="Equation.DSMT4">
                  <p:embed/>
                </p:oleObj>
              </mc:Choice>
              <mc:Fallback>
                <p:oleObj name="Equation" r:id="rId9" imgW="3251160" imgH="431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949" y="3573016"/>
                        <a:ext cx="5960863" cy="8039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442922"/>
              </p:ext>
            </p:extLst>
          </p:nvPr>
        </p:nvGraphicFramePr>
        <p:xfrm>
          <a:off x="535297" y="4433554"/>
          <a:ext cx="8078167" cy="1496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Equation" r:id="rId11" imgW="5587920" imgH="939600" progId="Equation.DSMT4">
                  <p:embed/>
                </p:oleObj>
              </mc:Choice>
              <mc:Fallback>
                <p:oleObj name="Equation" r:id="rId11" imgW="5587920" imgH="939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297" y="4433554"/>
                        <a:ext cx="8078167" cy="1496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77753"/>
              </p:ext>
            </p:extLst>
          </p:nvPr>
        </p:nvGraphicFramePr>
        <p:xfrm>
          <a:off x="3264997" y="5949280"/>
          <a:ext cx="1283736" cy="651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tion" r:id="rId13" imgW="774360" imgH="393480" progId="Equation.DSMT4">
                  <p:embed/>
                </p:oleObj>
              </mc:Choice>
              <mc:Fallback>
                <p:oleObj name="Equation" r:id="rId13" imgW="77436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4997" y="5949280"/>
                        <a:ext cx="1283736" cy="651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6050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57"/>
    </mc:Choice>
    <mc:Fallback xmlns="">
      <p:transition spd="slow" advTm="805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023938" y="19939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64117" y="1052736"/>
            <a:ext cx="8422695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3600" b="1" smtClean="0">
                <a:latin typeface="楷体" panose="02010609060101010101" pitchFamily="49" charset="-122"/>
                <a:ea typeface="楷体" panose="02010609060101010101" pitchFamily="49" charset="-122"/>
              </a:rPr>
              <a:t>离散傅里叶变换性质</a:t>
            </a:r>
            <a:endParaRPr lang="en-US" altLang="zh-CN" sz="3600" b="1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100137" indent="-571500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线性性质</a:t>
            </a:r>
            <a:endParaRPr lang="en-US" altLang="zh-CN" sz="2800" b="1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100137" indent="-571500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隐含周期性质</a:t>
            </a:r>
            <a:endParaRPr lang="en-US" altLang="zh-CN" sz="2800" b="1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100137" indent="-571500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循环移位性质</a:t>
            </a:r>
            <a:endParaRPr lang="en-US" altLang="zh-CN" sz="2800" b="1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100137" indent="-571500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复共轭序列的</a:t>
            </a:r>
            <a:r>
              <a:rPr lang="en-US" altLang="zh-CN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DFT</a:t>
            </a:r>
          </a:p>
          <a:p>
            <a:pPr marL="1100137" indent="-571500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循环卷积定理（时域、频域）</a:t>
            </a:r>
            <a:endParaRPr lang="en-US" altLang="zh-CN" sz="2800" b="1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100137" indent="-571500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离散巴塞伐尔定理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361950" y="44450"/>
            <a:ext cx="84248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离散傅里叶变换的性质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3D7AD-D75F-4C7C-94A8-2401C78D6EE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0" y="6525344"/>
            <a:ext cx="7380312" cy="288032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数字信号处理         北京航空航天大学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452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57"/>
    </mc:Choice>
    <mc:Fallback xmlns="">
      <p:transition spd="slow" advTm="805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00921" y="764704"/>
            <a:ext cx="84226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spcBef>
                <a:spcPct val="5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3200" b="1" smtClean="0">
                <a:latin typeface="楷体" panose="02010609060101010101" pitchFamily="49" charset="-122"/>
                <a:ea typeface="楷体" panose="02010609060101010101" pitchFamily="49" charset="-122"/>
              </a:rPr>
              <a:t>线性性质</a:t>
            </a:r>
            <a:endParaRPr lang="en-US" altLang="zh-CN" sz="3200" b="1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361950" y="44450"/>
            <a:ext cx="84248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离散傅里叶变换的性质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3D7AD-D75F-4C7C-94A8-2401C78D6EE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0" y="6525344"/>
            <a:ext cx="7380312" cy="288032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数字信号处理         北京航空航天大学</a:t>
            </a:r>
            <a:endParaRPr lang="en-US" altLang="zh-CN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19075" y="1381299"/>
            <a:ext cx="8467725" cy="113330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kern="0" smtClean="0">
                <a:solidFill>
                  <a:srgbClr val="26262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i="1" kern="0" smtClean="0">
                <a:solidFill>
                  <a:srgbClr val="26262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kern="0" baseline="-25000" smtClean="0">
                <a:solidFill>
                  <a:srgbClr val="26262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kern="0" smtClean="0">
                <a:solidFill>
                  <a:srgbClr val="26262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(n)</a:t>
            </a:r>
            <a:r>
              <a:rPr lang="zh-CN" altLang="en-US" kern="0" smtClean="0">
                <a:solidFill>
                  <a:srgbClr val="26262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0" smtClean="0">
                <a:solidFill>
                  <a:srgbClr val="26262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kern="0" baseline="-25000" smtClean="0">
                <a:solidFill>
                  <a:srgbClr val="26262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kern="0" smtClean="0">
                <a:solidFill>
                  <a:srgbClr val="26262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(n)</a:t>
            </a:r>
            <a:r>
              <a:rPr lang="zh-CN" altLang="en-US" kern="0" smtClean="0">
                <a:solidFill>
                  <a:srgbClr val="26262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为有限长序列，长度分别为</a:t>
            </a:r>
            <a:r>
              <a:rPr lang="en-US" altLang="zh-CN" i="1" kern="0" smtClean="0">
                <a:solidFill>
                  <a:srgbClr val="26262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kern="0" baseline="-25000" smtClean="0">
                <a:solidFill>
                  <a:srgbClr val="26262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kern="0" smtClean="0">
                <a:solidFill>
                  <a:srgbClr val="26262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0" smtClean="0">
                <a:solidFill>
                  <a:srgbClr val="26262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kern="0" baseline="-25000" smtClean="0">
                <a:solidFill>
                  <a:srgbClr val="26262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kern="0" smtClean="0">
                <a:solidFill>
                  <a:srgbClr val="26262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，它们的</a:t>
            </a:r>
            <a:r>
              <a:rPr lang="en-US" altLang="zh-CN" kern="0" smtClean="0">
                <a:solidFill>
                  <a:srgbClr val="26262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kern="0" smtClean="0">
                <a:solidFill>
                  <a:srgbClr val="26262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点离散付里叶变换分别为：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n"/>
              <a:defRPr sz="2800" b="1">
                <a:solidFill>
                  <a:srgbClr val="262626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p"/>
              <a:defRPr sz="2800" b="1">
                <a:solidFill>
                  <a:srgbClr val="262626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800" b="1">
                <a:solidFill>
                  <a:srgbClr val="262626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u"/>
              <a:defRPr sz="2800" b="1">
                <a:solidFill>
                  <a:srgbClr val="262626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chemeClr val="bg2"/>
              </a:buClr>
              <a:buSzPct val="75000"/>
            </a:pPr>
            <a:endParaRPr lang="zh-CN" altLang="zh-CN" sz="240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198440"/>
              </p:ext>
            </p:extLst>
          </p:nvPr>
        </p:nvGraphicFramePr>
        <p:xfrm>
          <a:off x="651493" y="2514600"/>
          <a:ext cx="732155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5" imgW="2466990" imgH="371429" progId="Equation.DSMT4">
                  <p:embed/>
                </p:oleObj>
              </mc:Choice>
              <mc:Fallback>
                <p:oleObj name="Equation" r:id="rId5" imgW="2466990" imgH="3714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493" y="2514600"/>
                        <a:ext cx="732155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383179"/>
              </p:ext>
            </p:extLst>
          </p:nvPr>
        </p:nvGraphicFramePr>
        <p:xfrm>
          <a:off x="978554" y="3980681"/>
          <a:ext cx="3897312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Equation" r:id="rId7" imgW="1276280" imgH="142795" progId="Equation.DSMT4">
                  <p:embed/>
                </p:oleObj>
              </mc:Choice>
              <mc:Fallback>
                <p:oleObj name="Equation" r:id="rId7" imgW="1276280" imgH="1427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554" y="3980681"/>
                        <a:ext cx="3897312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096817"/>
              </p:ext>
            </p:extLst>
          </p:nvPr>
        </p:nvGraphicFramePr>
        <p:xfrm>
          <a:off x="928945" y="4762231"/>
          <a:ext cx="8088312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9" imgW="2733691" imgH="142795" progId="Equation.DSMT4">
                  <p:embed/>
                </p:oleObj>
              </mc:Choice>
              <mc:Fallback>
                <p:oleObj name="Equation" r:id="rId9" imgW="2733691" imgH="1427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945" y="4762231"/>
                        <a:ext cx="8088312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219075" y="3933056"/>
            <a:ext cx="147260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n"/>
              <a:defRPr sz="2800" b="1">
                <a:solidFill>
                  <a:srgbClr val="262626"/>
                </a:solidFill>
                <a:latin typeface="Calibri" pitchFamily="34" charset="0"/>
              </a:defRPr>
            </a:lvl1pPr>
            <a:lvl2pPr marL="741363" indent="-28416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p"/>
              <a:defRPr sz="2800" b="1">
                <a:solidFill>
                  <a:srgbClr val="262626"/>
                </a:solidFill>
                <a:latin typeface="Calibri" pitchFamily="34" charset="0"/>
              </a:defRPr>
            </a:lvl2pPr>
            <a:lvl3pPr marL="1141413" indent="-22701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800" b="1">
                <a:solidFill>
                  <a:srgbClr val="262626"/>
                </a:solidFill>
                <a:latin typeface="Calibri" pitchFamily="34" charset="0"/>
              </a:defRPr>
            </a:lvl3pPr>
            <a:lvl4pPr marL="1598613" indent="-22701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u"/>
              <a:defRPr sz="2800" b="1">
                <a:solidFill>
                  <a:srgbClr val="262626"/>
                </a:solidFill>
                <a:latin typeface="Calibri" pitchFamily="34" charset="0"/>
              </a:defRPr>
            </a:lvl4pPr>
            <a:lvl5pPr marL="2055813" indent="-227013" eaLnBrk="0" hangingPunct="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5pPr>
            <a:lvl6pPr marL="25130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6pPr>
            <a:lvl7pPr marL="29702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7pPr>
            <a:lvl8pPr marL="34274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8pPr>
            <a:lvl9pPr marL="38846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若：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19075" y="4714606"/>
            <a:ext cx="147260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n"/>
              <a:defRPr sz="2800" b="1">
                <a:solidFill>
                  <a:srgbClr val="262626"/>
                </a:solidFill>
                <a:latin typeface="Calibri" pitchFamily="34" charset="0"/>
              </a:defRPr>
            </a:lvl1pPr>
            <a:lvl2pPr marL="741363" indent="-28416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p"/>
              <a:defRPr sz="2800" b="1">
                <a:solidFill>
                  <a:srgbClr val="262626"/>
                </a:solidFill>
                <a:latin typeface="Calibri" pitchFamily="34" charset="0"/>
              </a:defRPr>
            </a:lvl2pPr>
            <a:lvl3pPr marL="1141413" indent="-22701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800" b="1">
                <a:solidFill>
                  <a:srgbClr val="262626"/>
                </a:solidFill>
                <a:latin typeface="Calibri" pitchFamily="34" charset="0"/>
              </a:defRPr>
            </a:lvl3pPr>
            <a:lvl4pPr marL="1598613" indent="-227013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u"/>
              <a:defRPr sz="2800" b="1">
                <a:solidFill>
                  <a:srgbClr val="262626"/>
                </a:solidFill>
                <a:latin typeface="Calibri" pitchFamily="34" charset="0"/>
              </a:defRPr>
            </a:lvl4pPr>
            <a:lvl5pPr marL="2055813" indent="-227013" eaLnBrk="0" hangingPunct="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5pPr>
            <a:lvl6pPr marL="25130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6pPr>
            <a:lvl7pPr marL="29702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7pPr>
            <a:lvl8pPr marL="34274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8pPr>
            <a:lvl9pPr marL="3884613" indent="-227013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>
                <a:solidFill>
                  <a:srgbClr val="262626"/>
                </a:solidFill>
                <a:latin typeface="Calibri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则：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319088" y="5545078"/>
            <a:ext cx="8467725" cy="5032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kern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式中，</a:t>
            </a:r>
            <a:r>
              <a:rPr lang="en-US" altLang="zh-CN" i="1" kern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kern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i="1" kern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kern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为任意常数。</a:t>
            </a:r>
            <a:endParaRPr lang="zh-CN" altLang="en-US" ker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3754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57"/>
    </mc:Choice>
    <mc:Fallback xmlns="">
      <p:transition spd="slow" advTm="8057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"/>
</p:tagLst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13124</TotalTime>
  <Words>427</Words>
  <Application>Microsoft Office PowerPoint</Application>
  <PresentationFormat>全屏显示(4:3)</PresentationFormat>
  <Paragraphs>148</Paragraphs>
  <Slides>16</Slides>
  <Notes>15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1_默认设计模板</vt:lpstr>
      <vt:lpstr>Equation</vt:lpstr>
      <vt:lpstr>MathType 6.0 Equation</vt:lpstr>
      <vt:lpstr>Visio</vt:lpstr>
      <vt:lpstr>数字信号处理 第8-9讲  离散傅里叶变换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数字信号处理 第8-9讲    离散傅里叶变换 </dc:title>
  <dc:creator>E304</dc:creator>
  <cp:lastModifiedBy>webuser</cp:lastModifiedBy>
  <cp:revision>27</cp:revision>
  <dcterms:created xsi:type="dcterms:W3CDTF">2014-01-11T14:35:27Z</dcterms:created>
  <dcterms:modified xsi:type="dcterms:W3CDTF">2019-04-04T02:45:20Z</dcterms:modified>
</cp:coreProperties>
</file>