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4"/>
  </p:notesMasterIdLst>
  <p:handoutMasterIdLst>
    <p:handoutMasterId r:id="rId15"/>
  </p:handoutMasterIdLst>
  <p:sldIdLst>
    <p:sldId id="962" r:id="rId2"/>
    <p:sldId id="963" r:id="rId3"/>
    <p:sldId id="964" r:id="rId4"/>
    <p:sldId id="966" r:id="rId5"/>
    <p:sldId id="967" r:id="rId6"/>
    <p:sldId id="968" r:id="rId7"/>
    <p:sldId id="969" r:id="rId8"/>
    <p:sldId id="970" r:id="rId9"/>
    <p:sldId id="972" r:id="rId10"/>
    <p:sldId id="976" r:id="rId11"/>
    <p:sldId id="971" r:id="rId12"/>
    <p:sldId id="977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291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ec.hc360.com/list/zl_jcdl.s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hyperlink" Target="http://info.ec.hc360.com/list/bandaoti_cpcs.s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4395855" y="2994794"/>
            <a:ext cx="34002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err="1"/>
              <a:t>模拟</a:t>
            </a:r>
            <a:r>
              <a:rPr lang="zh-CN" altLang="en-US" sz="4000" b="1" dirty="0"/>
              <a:t>电路</a:t>
            </a:r>
            <a:r>
              <a:rPr lang="en-US" altLang="zh-CN" sz="4000" b="1" dirty="0" err="1"/>
              <a:t>概述</a:t>
            </a:r>
            <a:r>
              <a:rPr lang="en-US" altLang="zh-CN" sz="4000" b="1" dirty="0"/>
              <a:t> 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10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2E2FA-1D1E-4852-8EE5-213C03D5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世界集成电路产业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FB255-0BB9-4E35-B89E-6E1301751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latin typeface="Times New Roman" pitchFamily="18" charset="0"/>
              </a:rPr>
              <a:t>世界集成电路产业一直以3-4倍于国民经济增长速度发展。</a:t>
            </a:r>
          </a:p>
          <a:p>
            <a:r>
              <a:rPr lang="zh-CN" altLang="zh-CN" b="1" dirty="0">
                <a:latin typeface="Times New Roman" pitchFamily="18" charset="0"/>
              </a:rPr>
              <a:t>衡量集成电路产业技术水平的两个重要参数是</a:t>
            </a:r>
            <a:r>
              <a:rPr lang="en-US" altLang="zh-CN" b="1" dirty="0">
                <a:latin typeface="Times New Roman" pitchFamily="18" charset="0"/>
              </a:rPr>
              <a:t>:</a:t>
            </a:r>
            <a:r>
              <a:rPr lang="zh-CN" altLang="zh-CN" b="1" dirty="0">
                <a:latin typeface="Times New Roman" pitchFamily="18" charset="0"/>
              </a:rPr>
              <a:t> 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</a:rPr>
              <a:t>晶圆直径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Times New Roman" pitchFamily="18" charset="0"/>
              </a:rPr>
              <a:t>特征尺寸</a:t>
            </a:r>
            <a:endParaRPr lang="en-US" altLang="zh-CN" b="1" dirty="0">
              <a:latin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</a:rPr>
              <a:t>世界超大集成电路生产的主流工艺水平是直径为</a:t>
            </a:r>
            <a:r>
              <a:rPr lang="en-US" altLang="zh-CN" b="1" dirty="0">
                <a:latin typeface="Times New Roman" pitchFamily="18" charset="0"/>
              </a:rPr>
              <a:t>12</a:t>
            </a:r>
            <a:r>
              <a:rPr lang="zh-CN" altLang="en-US" b="1" dirty="0">
                <a:latin typeface="Times New Roman" pitchFamily="18" charset="0"/>
              </a:rPr>
              <a:t>英寸(</a:t>
            </a:r>
            <a:r>
              <a:rPr lang="en-US" altLang="zh-CN" b="1" dirty="0">
                <a:latin typeface="Times New Roman" pitchFamily="18" charset="0"/>
              </a:rPr>
              <a:t>3</a:t>
            </a:r>
            <a:r>
              <a:rPr lang="zh-CN" altLang="en-US" b="1" dirty="0">
                <a:latin typeface="Times New Roman" pitchFamily="18" charset="0"/>
              </a:rPr>
              <a:t>00</a:t>
            </a:r>
            <a:r>
              <a:rPr lang="en-US" altLang="zh-CN" b="1" dirty="0">
                <a:latin typeface="Times New Roman" pitchFamily="18" charset="0"/>
              </a:rPr>
              <a:t>mm)</a:t>
            </a:r>
            <a:r>
              <a:rPr lang="zh-CN" altLang="en-US" b="1" dirty="0">
                <a:latin typeface="Times New Roman" pitchFamily="18" charset="0"/>
              </a:rPr>
              <a:t>硅晶圆片，光刻精度（特征尺寸）为</a:t>
            </a:r>
            <a:r>
              <a:rPr lang="en-US" altLang="zh-CN" b="1" dirty="0">
                <a:latin typeface="Times New Roman" pitchFamily="18" charset="0"/>
              </a:rPr>
              <a:t>45nmh</a:t>
            </a:r>
            <a:r>
              <a:rPr lang="zh-CN" altLang="en-US" b="1" dirty="0">
                <a:latin typeface="Times New Roman" pitchFamily="18" charset="0"/>
              </a:rPr>
              <a:t>和</a:t>
            </a:r>
            <a:r>
              <a:rPr lang="en-US" altLang="zh-CN" b="1" dirty="0">
                <a:latin typeface="Times New Roman" pitchFamily="18" charset="0"/>
              </a:rPr>
              <a:t>32nm</a:t>
            </a:r>
            <a:r>
              <a:rPr lang="zh-CN" altLang="en-US" b="1" dirty="0">
                <a:latin typeface="Times New Roman" pitchFamily="18" charset="0"/>
              </a:rPr>
              <a:t>，目前最高工艺水平已达到</a:t>
            </a:r>
            <a:r>
              <a:rPr lang="en-US" altLang="zh-CN" b="1" dirty="0">
                <a:latin typeface="Times New Roman" pitchFamily="18" charset="0"/>
              </a:rPr>
              <a:t>7nm</a:t>
            </a:r>
            <a:r>
              <a:rPr lang="zh-CN" altLang="en-US" b="1" dirty="0">
                <a:latin typeface="Times New Roman" pitchFamily="18" charset="0"/>
              </a:rPr>
              <a:t>、1</a:t>
            </a:r>
            <a:r>
              <a:rPr lang="en-US" altLang="zh-CN" b="1" dirty="0">
                <a:latin typeface="Times New Roman" pitchFamily="18" charset="0"/>
              </a:rPr>
              <a:t>8</a:t>
            </a:r>
            <a:r>
              <a:rPr lang="zh-CN" altLang="en-US" b="1" dirty="0">
                <a:latin typeface="Times New Roman" pitchFamily="18" charset="0"/>
              </a:rPr>
              <a:t>英寸（</a:t>
            </a:r>
            <a:r>
              <a:rPr lang="en-US" altLang="zh-CN" b="1" dirty="0">
                <a:latin typeface="Times New Roman" pitchFamily="18" charset="0"/>
              </a:rPr>
              <a:t>45</a:t>
            </a:r>
            <a:r>
              <a:rPr lang="zh-CN" altLang="en-US" b="1" dirty="0">
                <a:latin typeface="Times New Roman" pitchFamily="18" charset="0"/>
              </a:rPr>
              <a:t>0</a:t>
            </a:r>
            <a:r>
              <a:rPr lang="en-US" altLang="zh-CN" b="1" dirty="0">
                <a:latin typeface="Times New Roman" pitchFamily="18" charset="0"/>
              </a:rPr>
              <a:t>mm）</a:t>
            </a:r>
            <a:r>
              <a:rPr lang="zh-CN" altLang="en-US" b="1" dirty="0">
                <a:latin typeface="Times New Roman" pitchFamily="18" charset="0"/>
              </a:rPr>
              <a:t>水平。</a:t>
            </a:r>
            <a:endParaRPr lang="en-US" altLang="zh-CN" b="1" dirty="0">
              <a:latin typeface="Times New Roman" pitchFamily="18" charset="0"/>
            </a:endParaRPr>
          </a:p>
          <a:p>
            <a:pPr>
              <a:defRPr/>
            </a:pPr>
            <a:r>
              <a:rPr lang="zh-CN" altLang="en-US" b="1" dirty="0">
                <a:latin typeface="Times New Roman" pitchFamily="18" charset="0"/>
              </a:rPr>
              <a:t>世界最高水平的单片集成电路芯片上所容纳的元器件数量已经超过</a:t>
            </a:r>
            <a:r>
              <a:rPr lang="en-US" altLang="zh-CN" b="1" dirty="0">
                <a:latin typeface="Times New Roman" pitchFamily="18" charset="0"/>
              </a:rPr>
              <a:t>80</a:t>
            </a:r>
            <a:r>
              <a:rPr lang="zh-CN" altLang="en-US" b="1" dirty="0">
                <a:latin typeface="Times New Roman" pitchFamily="18" charset="0"/>
              </a:rPr>
              <a:t>亿个。</a:t>
            </a:r>
            <a:endParaRPr lang="en-US" altLang="zh-CN" b="1" dirty="0">
              <a:latin typeface="Times New Roman" pitchFamily="18" charset="0"/>
            </a:endParaRPr>
          </a:p>
          <a:p>
            <a:pPr>
              <a:defRPr/>
            </a:pPr>
            <a:r>
              <a:rPr lang="zh-CN" altLang="en-US" b="1" dirty="0">
                <a:latin typeface="Times New Roman" pitchFamily="18" charset="0"/>
              </a:rPr>
              <a:t>向</a:t>
            </a:r>
            <a:r>
              <a:rPr lang="en-US" altLang="zh-CN" b="1" dirty="0">
                <a:latin typeface="Times New Roman" pitchFamily="18" charset="0"/>
              </a:rPr>
              <a:t>SOC</a:t>
            </a:r>
            <a:r>
              <a:rPr lang="zh-CN" altLang="en-US" b="1" dirty="0">
                <a:latin typeface="Times New Roman" pitchFamily="18" charset="0"/>
              </a:rPr>
              <a:t>（</a:t>
            </a:r>
            <a:r>
              <a:rPr lang="en-US" altLang="zh-CN" b="1" dirty="0">
                <a:latin typeface="Times New Roman" pitchFamily="18" charset="0"/>
              </a:rPr>
              <a:t>System on Chip)</a:t>
            </a:r>
            <a:r>
              <a:rPr lang="zh-CN" altLang="en-US" b="1" dirty="0">
                <a:latin typeface="Times New Roman" pitchFamily="18" charset="0"/>
              </a:rPr>
              <a:t>发展</a:t>
            </a:r>
          </a:p>
          <a:p>
            <a:pPr>
              <a:defRPr/>
            </a:pP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7C53F7-7791-4CE3-AC4A-AB433402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16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AC628-E559-4D0B-8FDF-6D8C8EF4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noProof="1"/>
              <a:t>IC</a:t>
            </a:r>
            <a:r>
              <a:rPr lang="zh-CN" altLang="en-US" noProof="1"/>
              <a:t>发展速度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A9B17C-B4C9-4F07-8169-B4292987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6F3DB2B-9ACB-44A2-9AA3-90C00D0EF6CD}"/>
              </a:ext>
            </a:extLst>
          </p:cNvPr>
          <p:cNvSpPr txBox="1"/>
          <p:nvPr/>
        </p:nvSpPr>
        <p:spPr>
          <a:xfrm>
            <a:off x="3366319" y="586582"/>
            <a:ext cx="4840288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5000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graphicFrame>
        <p:nvGraphicFramePr>
          <p:cNvPr id="7" name="Group 83">
            <a:extLst>
              <a:ext uri="{FF2B5EF4-FFF2-40B4-BE49-F238E27FC236}">
                <a16:creationId xmlns:a16="http://schemas.microsoft.com/office/drawing/2014/main" id="{0874CFA3-566A-4D7A-ACC3-D03EF9B11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45908"/>
              </p:ext>
            </p:extLst>
          </p:nvPr>
        </p:nvGraphicFramePr>
        <p:xfrm>
          <a:off x="1991544" y="1124744"/>
          <a:ext cx="7872413" cy="5478461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39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ea typeface="宋体" charset="-122"/>
                      </a:endParaRPr>
                    </a:p>
                  </a:txBody>
                  <a:tcPr marT="45946" marB="459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1959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1970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2000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2005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7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特征尺寸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um</a:t>
                      </a:r>
                    </a:p>
                  </a:txBody>
                  <a:tcPr marT="45946" marB="459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25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0.18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0.13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7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硅片直径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mm</a:t>
                      </a:r>
                    </a:p>
                  </a:txBody>
                  <a:tcPr marT="45946" marB="459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30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200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300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80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电源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V</a:t>
                      </a:r>
                    </a:p>
                  </a:txBody>
                  <a:tcPr marT="45946" marB="459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39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集成度</a:t>
                      </a:r>
                    </a:p>
                  </a:txBody>
                  <a:tcPr marT="45946" marB="459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2200" b="1" i="0" u="none" strike="noStrike" cap="none" normalizeH="0" baseline="5000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2200" b="1" i="0" u="none" strike="noStrike" cap="none" normalizeH="0" baseline="5000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2200" b="1" i="0" u="none" strike="noStrike" cap="none" normalizeH="0" baseline="5000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77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MPU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主频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Hz</a:t>
                      </a:r>
                    </a:p>
                  </a:txBody>
                  <a:tcPr marT="45946" marB="459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ea typeface="宋体" charset="-122"/>
                      </a:endParaRP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800k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1G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5G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77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DRAM bit</a:t>
                      </a:r>
                    </a:p>
                  </a:txBody>
                  <a:tcPr marT="45946" marB="459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  <a:ea typeface="宋体" charset="-122"/>
                      </a:endParaRP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1k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1G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3G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577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管子价格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$</a:t>
                      </a:r>
                    </a:p>
                  </a:txBody>
                  <a:tcPr marT="45946" marB="459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0.3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2200" b="1" i="0" u="none" strike="noStrike" cap="none" normalizeH="0" baseline="5000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-6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2200" b="1" i="0" u="none" strike="noStrike" cap="none" normalizeH="0" baseline="5000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ea typeface="宋体" charset="-122"/>
                        </a:rPr>
                        <a:t>-8</a:t>
                      </a:r>
                    </a:p>
                  </a:txBody>
                  <a:tcPr marT="45946" marB="459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9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1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15FCB-C4FD-49F5-BFE5-E59085B6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IC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EDA</a:t>
            </a:r>
            <a:r>
              <a:rPr lang="zh-CN" altLang="en-US" dirty="0">
                <a:sym typeface="+mn-ea"/>
              </a:rPr>
              <a:t>的概念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D8212-1D7A-4964-AF26-0B07A62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/>
              <a:t>IC即集成电路是采用半导体制作工艺，在一块较小的单晶硅片上制作上许多晶体管及电阻器、电容器等元器件，并按照多层布线或遂道布线的方法将元器件组合成完整的电子电路。</a:t>
            </a:r>
          </a:p>
          <a:p>
            <a:pPr>
              <a:defRPr/>
            </a:pPr>
            <a:endParaRPr lang="zh-CN" altLang="en-US" noProof="1"/>
          </a:p>
          <a:p>
            <a:pPr>
              <a:defRPr/>
            </a:pPr>
            <a:r>
              <a:rPr lang="zh-CN" altLang="en-US" noProof="1"/>
              <a:t>EDA是电子设计自动化（Electronic Design Automation）的缩写，以计算机为工作平台，融合了应用电子技术、计算机技术、信息处理及智能化技术的最新成果，进行电子产品的自动设计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2314CD-17FF-4219-B863-103D854C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5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34E19-F517-4164-9CF0-41EB37ED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</a:t>
            </a:r>
            <a:r>
              <a:rPr lang="zh-CN" altLang="en-US" dirty="0"/>
              <a:t>的发展带动</a:t>
            </a:r>
            <a:r>
              <a:rPr lang="en-US" altLang="zh-CN" dirty="0"/>
              <a:t>EDA</a:t>
            </a:r>
            <a:r>
              <a:rPr lang="zh-CN" altLang="en-US" dirty="0"/>
              <a:t>的进步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CF604F-C512-4E30-B01A-CA36C31D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193046-D1F1-462B-B055-7E0B1FBB87CA}"/>
              </a:ext>
            </a:extLst>
          </p:cNvPr>
          <p:cNvSpPr txBox="1">
            <a:spLocks/>
          </p:cNvSpPr>
          <p:nvPr/>
        </p:nvSpPr>
        <p:spPr>
          <a:xfrm>
            <a:off x="2279576" y="1700808"/>
            <a:ext cx="6497638" cy="72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sz="32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b="1" noProof="1"/>
              <a:t>IC</a:t>
            </a:r>
            <a:r>
              <a:rPr lang="zh-CN" altLang="en-US" sz="2800" b="1" noProof="1"/>
              <a:t>的生产由设计、制造、封装业组成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192DDCF-4EF5-4050-AAF4-92E6F40163BD}"/>
              </a:ext>
            </a:extLst>
          </p:cNvPr>
          <p:cNvSpPr/>
          <p:nvPr/>
        </p:nvSpPr>
        <p:spPr>
          <a:xfrm>
            <a:off x="5071989" y="2534245"/>
            <a:ext cx="1814512" cy="1854200"/>
          </a:xfrm>
          <a:prstGeom prst="flowChartMagneticDisk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algn="ctr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b="1" noProof="1">
                <a:latin typeface="Arial Black" pitchFamily="34" charset="0"/>
              </a:rPr>
              <a:t>设计</a:t>
            </a: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CEB2419D-A5E7-4417-BAE4-08020B0A25F0}"/>
              </a:ext>
            </a:extLst>
          </p:cNvPr>
          <p:cNvSpPr/>
          <p:nvPr/>
        </p:nvSpPr>
        <p:spPr>
          <a:xfrm>
            <a:off x="4613201" y="4564658"/>
            <a:ext cx="2503488" cy="533400"/>
          </a:xfrm>
          <a:prstGeom prst="rightArrow">
            <a:avLst>
              <a:gd name="adj1" fmla="val 41074"/>
              <a:gd name="adj2" fmla="val 7055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  <p:grpSp>
        <p:nvGrpSpPr>
          <p:cNvPr id="8" name="Group 30">
            <a:extLst>
              <a:ext uri="{FF2B5EF4-FFF2-40B4-BE49-F238E27FC236}">
                <a16:creationId xmlns:a16="http://schemas.microsoft.com/office/drawing/2014/main" id="{60EEE85F-DA59-4897-9319-D1BF4E6A4513}"/>
              </a:ext>
            </a:extLst>
          </p:cNvPr>
          <p:cNvGrpSpPr>
            <a:grpSpLocks/>
          </p:cNvGrpSpPr>
          <p:nvPr/>
        </p:nvGrpSpPr>
        <p:grpSpPr bwMode="auto">
          <a:xfrm>
            <a:off x="7431014" y="3575645"/>
            <a:ext cx="2225675" cy="2289175"/>
            <a:chOff x="3755" y="2550"/>
            <a:chExt cx="1402" cy="1442"/>
          </a:xfrm>
        </p:grpSpPr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507CF68F-341C-40C1-8A08-EEBB98A15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" y="2840"/>
              <a:ext cx="1402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125EBDAF-2FB7-4521-AC5A-A76783AC529F}"/>
                </a:ext>
              </a:extLst>
            </p:cNvPr>
            <p:cNvSpPr txBox="1"/>
            <p:nvPr/>
          </p:nvSpPr>
          <p:spPr>
            <a:xfrm>
              <a:off x="4293" y="2550"/>
              <a:ext cx="554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2400" b="1" noProof="1">
                  <a:solidFill>
                    <a:srgbClr val="FF0000"/>
                  </a:solidFill>
                </a:rPr>
                <a:t>封装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5F192F26-289B-4807-99B5-73F47380FBBD}"/>
              </a:ext>
            </a:extLst>
          </p:cNvPr>
          <p:cNvGrpSpPr>
            <a:grpSpLocks/>
          </p:cNvGrpSpPr>
          <p:nvPr/>
        </p:nvGrpSpPr>
        <p:grpSpPr bwMode="auto">
          <a:xfrm>
            <a:off x="2281164" y="3596283"/>
            <a:ext cx="2108200" cy="2343150"/>
            <a:chOff x="905" y="2437"/>
            <a:chExt cx="1328" cy="1476"/>
          </a:xfrm>
        </p:grpSpPr>
        <p:pic>
          <p:nvPicPr>
            <p:cNvPr id="12" name="Picture 25">
              <a:extLst>
                <a:ext uri="{FF2B5EF4-FFF2-40B4-BE49-F238E27FC236}">
                  <a16:creationId xmlns:a16="http://schemas.microsoft.com/office/drawing/2014/main" id="{DDD332FE-0C73-4705-AA00-82851BBFA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" y="2724"/>
              <a:ext cx="1328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27">
              <a:extLst>
                <a:ext uri="{FF2B5EF4-FFF2-40B4-BE49-F238E27FC236}">
                  <a16:creationId xmlns:a16="http://schemas.microsoft.com/office/drawing/2014/main" id="{1AB2B960-068F-44B3-A017-6EC3D143D916}"/>
                </a:ext>
              </a:extLst>
            </p:cNvPr>
            <p:cNvSpPr txBox="1"/>
            <p:nvPr/>
          </p:nvSpPr>
          <p:spPr>
            <a:xfrm>
              <a:off x="1253" y="2437"/>
              <a:ext cx="576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8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2400" b="1" noProof="1">
                  <a:solidFill>
                    <a:srgbClr val="FF0000"/>
                  </a:solidFill>
                </a:rPr>
                <a:t>制造</a:t>
              </a:r>
            </a:p>
          </p:txBody>
        </p:sp>
      </p:grpSp>
      <p:sp>
        <p:nvSpPr>
          <p:cNvPr id="14" name="AutoShape 13">
            <a:extLst>
              <a:ext uri="{FF2B5EF4-FFF2-40B4-BE49-F238E27FC236}">
                <a16:creationId xmlns:a16="http://schemas.microsoft.com/office/drawing/2014/main" id="{50E971F0-09B5-4B14-AABC-1E8DBD53F84A}"/>
              </a:ext>
            </a:extLst>
          </p:cNvPr>
          <p:cNvSpPr/>
          <p:nvPr/>
        </p:nvSpPr>
        <p:spPr>
          <a:xfrm rot="8522098">
            <a:off x="4090914" y="3796308"/>
            <a:ext cx="877887" cy="533400"/>
          </a:xfrm>
          <a:prstGeom prst="rightArrow">
            <a:avLst>
              <a:gd name="adj1" fmla="val 50000"/>
              <a:gd name="adj2" fmla="val 4114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>
                <a:srgbClr val="000000"/>
              </a:buClr>
              <a:buFont typeface="Wingdings" pitchFamily="2" charset="2"/>
              <a:buNone/>
              <a:defRPr/>
            </a:pPr>
            <a:endParaRPr lang="zh-CN" altLang="en-US" sz="1800" b="1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4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5D30F-69EF-44BC-B19F-1AD73524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集成电路发展历程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DC106-C061-4525-B664-58DAC376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1950</a:t>
            </a:r>
            <a:r>
              <a:rPr lang="zh-CN" altLang="zh-CN" dirty="0"/>
              <a:t>年：结型晶体管诞生；</a:t>
            </a:r>
          </a:p>
          <a:p>
            <a:pPr>
              <a:defRPr/>
            </a:pPr>
            <a:r>
              <a:rPr lang="en-US" altLang="zh-CN" dirty="0"/>
              <a:t>1951</a:t>
            </a:r>
            <a:r>
              <a:rPr lang="zh-CN" altLang="zh-CN" dirty="0"/>
              <a:t>年：</a:t>
            </a:r>
            <a:r>
              <a:rPr lang="zh-CN" altLang="en-US" dirty="0"/>
              <a:t>场效应晶体管</a:t>
            </a:r>
            <a:r>
              <a:rPr lang="zh-CN" altLang="zh-CN" dirty="0"/>
              <a:t>发明；　</a:t>
            </a:r>
          </a:p>
          <a:p>
            <a:pPr>
              <a:defRPr/>
            </a:pPr>
            <a:r>
              <a:rPr lang="en-US" altLang="zh-CN" dirty="0"/>
              <a:t>1958</a:t>
            </a:r>
            <a:r>
              <a:rPr lang="zh-CN" altLang="zh-CN" dirty="0"/>
              <a:t>年：集成电路产生，开创了世界</a:t>
            </a:r>
            <a:r>
              <a:rPr lang="zh-CN" altLang="en-US" dirty="0"/>
              <a:t>微电子学</a:t>
            </a:r>
            <a:r>
              <a:rPr lang="zh-CN" altLang="zh-CN" dirty="0"/>
              <a:t>的历史；　</a:t>
            </a:r>
          </a:p>
          <a:p>
            <a:pPr>
              <a:defRPr/>
            </a:pPr>
            <a:r>
              <a:rPr lang="en-US" altLang="zh-CN" dirty="0"/>
              <a:t>1962</a:t>
            </a:r>
            <a:r>
              <a:rPr lang="zh-CN" altLang="zh-CN" dirty="0"/>
              <a:t>年： </a:t>
            </a:r>
            <a:r>
              <a:rPr lang="en-US" altLang="zh-CN" dirty="0"/>
              <a:t>MOS</a:t>
            </a:r>
            <a:r>
              <a:rPr lang="zh-CN" altLang="zh-CN" dirty="0"/>
              <a:t>场效应晶体管发明；</a:t>
            </a:r>
          </a:p>
          <a:p>
            <a:pPr>
              <a:defRPr/>
            </a:pPr>
            <a:r>
              <a:rPr lang="en-US" altLang="zh-CN" dirty="0"/>
              <a:t>1963</a:t>
            </a:r>
            <a:r>
              <a:rPr lang="zh-CN" altLang="zh-CN" dirty="0"/>
              <a:t>年：首次提出</a:t>
            </a:r>
            <a:r>
              <a:rPr lang="en-US" altLang="zh-CN" dirty="0"/>
              <a:t>CMOS</a:t>
            </a:r>
            <a:r>
              <a:rPr lang="zh-CN" altLang="zh-CN" dirty="0"/>
              <a:t>技术，今天，</a:t>
            </a:r>
            <a:r>
              <a:rPr lang="en-US" altLang="zh-CN" dirty="0"/>
              <a:t>95%</a:t>
            </a:r>
            <a:r>
              <a:rPr lang="zh-CN" altLang="zh-CN" dirty="0"/>
              <a:t>以上的</a:t>
            </a:r>
            <a:r>
              <a:rPr lang="zh-CN" altLang="en-US" dirty="0"/>
              <a:t>集成电路芯片</a:t>
            </a:r>
            <a:r>
              <a:rPr lang="zh-CN" altLang="zh-CN" dirty="0"/>
              <a:t>都是基于</a:t>
            </a:r>
            <a:r>
              <a:rPr lang="en-US" altLang="zh-CN" dirty="0"/>
              <a:t>CMOS</a:t>
            </a:r>
            <a:r>
              <a:rPr lang="zh-CN" altLang="zh-CN" dirty="0"/>
              <a:t>工艺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1966</a:t>
            </a:r>
            <a:r>
              <a:rPr lang="zh-CN" altLang="zh-CN" dirty="0"/>
              <a:t>年：美国</a:t>
            </a:r>
            <a:r>
              <a:rPr lang="en-US" altLang="zh-CN" dirty="0"/>
              <a:t>RCA</a:t>
            </a:r>
            <a:r>
              <a:rPr lang="zh-CN" altLang="zh-CN" dirty="0"/>
              <a:t>公司研制出</a:t>
            </a:r>
            <a:r>
              <a:rPr lang="en-US" altLang="zh-CN" dirty="0"/>
              <a:t>CMOS</a:t>
            </a:r>
            <a:r>
              <a:rPr lang="zh-CN" altLang="zh-CN" dirty="0"/>
              <a:t>集成电路并研制出第一块门阵列（</a:t>
            </a:r>
            <a:r>
              <a:rPr lang="en-US" altLang="zh-CN" dirty="0"/>
              <a:t>50</a:t>
            </a:r>
            <a:r>
              <a:rPr lang="zh-CN" altLang="zh-CN" dirty="0"/>
              <a:t>门）；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70D69-BA59-407C-B78A-EFCC23F4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6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8E7C0-60CA-4B0F-B2AE-15F1FA64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集成电路发展历程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2386F-4180-416A-BE82-7F31F878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/>
              <a:t>1971</a:t>
            </a:r>
            <a:r>
              <a:rPr lang="zh-CN" altLang="zh-CN" dirty="0"/>
              <a:t>年：</a:t>
            </a:r>
            <a:r>
              <a:rPr lang="en-US" altLang="zh-CN" dirty="0"/>
              <a:t>Intel</a:t>
            </a:r>
            <a:r>
              <a:rPr lang="zh-CN" altLang="zh-CN" dirty="0"/>
              <a:t>推出</a:t>
            </a:r>
            <a:r>
              <a:rPr lang="en-US" altLang="zh-CN" dirty="0"/>
              <a:t>1kb</a:t>
            </a:r>
            <a:r>
              <a:rPr lang="zh-CN" altLang="zh-CN" dirty="0"/>
              <a:t>动态</a:t>
            </a:r>
            <a:r>
              <a:rPr lang="zh-CN" altLang="en-US" dirty="0"/>
              <a:t>随机存储器</a:t>
            </a:r>
            <a:r>
              <a:rPr lang="zh-CN" altLang="zh-CN" dirty="0"/>
              <a:t>（</a:t>
            </a:r>
            <a:r>
              <a:rPr lang="en-US" altLang="zh-CN" dirty="0"/>
              <a:t>DRAM</a:t>
            </a:r>
            <a:r>
              <a:rPr lang="zh-CN" altLang="zh-CN" dirty="0"/>
              <a:t>），标志着大规模集成电路出现；</a:t>
            </a:r>
          </a:p>
          <a:p>
            <a:pPr>
              <a:defRPr/>
            </a:pPr>
            <a:r>
              <a:rPr lang="en-US" altLang="zh-CN" dirty="0"/>
              <a:t>1978</a:t>
            </a:r>
            <a:r>
              <a:rPr lang="zh-CN" altLang="zh-CN" dirty="0"/>
              <a:t>年：</a:t>
            </a:r>
            <a:r>
              <a:rPr lang="en-US" altLang="zh-CN" dirty="0"/>
              <a:t>64kb  DRAM</a:t>
            </a:r>
            <a:r>
              <a:rPr lang="zh-CN" altLang="zh-CN" dirty="0"/>
              <a:t>诞生，不足</a:t>
            </a:r>
            <a:r>
              <a:rPr lang="en-US" altLang="zh-CN" dirty="0"/>
              <a:t>0.5cm</a:t>
            </a:r>
            <a:r>
              <a:rPr lang="en-US" altLang="zh-CN" baseline="30000" dirty="0"/>
              <a:t>2</a:t>
            </a:r>
            <a:r>
              <a:rPr lang="zh-CN" altLang="zh-CN" dirty="0"/>
              <a:t>的</a:t>
            </a:r>
            <a:r>
              <a:rPr lang="zh-CN" altLang="en-US" dirty="0"/>
              <a:t>硅片</a:t>
            </a:r>
            <a:r>
              <a:rPr lang="zh-CN" altLang="zh-CN" dirty="0"/>
              <a:t>上集成了</a:t>
            </a:r>
            <a:r>
              <a:rPr lang="en-US" altLang="zh-CN" dirty="0"/>
              <a:t>14</a:t>
            </a:r>
            <a:r>
              <a:rPr lang="zh-CN" altLang="zh-CN" dirty="0"/>
              <a:t>万个晶体管，标志着超大规模集成电路（</a:t>
            </a:r>
            <a:r>
              <a:rPr lang="en-US" altLang="zh-CN" dirty="0"/>
              <a:t>VLSI</a:t>
            </a:r>
            <a:r>
              <a:rPr lang="zh-CN" altLang="zh-CN" dirty="0"/>
              <a:t>）时代的来临；　</a:t>
            </a:r>
          </a:p>
          <a:p>
            <a:pPr>
              <a:defRPr/>
            </a:pPr>
            <a:r>
              <a:rPr lang="en-US" altLang="zh-CN" dirty="0"/>
              <a:t>1988</a:t>
            </a:r>
            <a:r>
              <a:rPr lang="zh-CN" altLang="zh-CN" dirty="0"/>
              <a:t>年：</a:t>
            </a:r>
            <a:r>
              <a:rPr lang="en-US" altLang="zh-CN" dirty="0"/>
              <a:t>16M DRAM</a:t>
            </a:r>
            <a:r>
              <a:rPr lang="zh-CN" altLang="zh-CN" dirty="0"/>
              <a:t>问世，</a:t>
            </a:r>
            <a:r>
              <a:rPr lang="en-US" altLang="zh-CN" dirty="0"/>
              <a:t>1cm</a:t>
            </a:r>
            <a:r>
              <a:rPr lang="en-US" altLang="zh-CN" baseline="30000" dirty="0"/>
              <a:t>2</a:t>
            </a:r>
            <a:r>
              <a:rPr lang="zh-CN" altLang="zh-CN" dirty="0"/>
              <a:t>大小的硅片上集成有</a:t>
            </a:r>
            <a:r>
              <a:rPr lang="en-US" altLang="zh-CN" dirty="0"/>
              <a:t>3500</a:t>
            </a:r>
            <a:r>
              <a:rPr lang="zh-CN" altLang="zh-CN" dirty="0"/>
              <a:t>万个晶体管</a:t>
            </a:r>
          </a:p>
          <a:p>
            <a:pPr>
              <a:defRPr/>
            </a:pPr>
            <a:r>
              <a:rPr lang="en-US" altLang="zh-CN" dirty="0"/>
              <a:t>1989</a:t>
            </a:r>
            <a:r>
              <a:rPr lang="zh-CN" altLang="zh-CN" dirty="0"/>
              <a:t>年：</a:t>
            </a:r>
            <a:r>
              <a:rPr lang="en-US" altLang="zh-CN" dirty="0"/>
              <a:t>486</a:t>
            </a:r>
            <a:r>
              <a:rPr lang="zh-CN" altLang="zh-CN" dirty="0"/>
              <a:t>微处理器推出，</a:t>
            </a:r>
            <a:r>
              <a:rPr lang="en-US" altLang="zh-CN" dirty="0"/>
              <a:t>25MHz</a:t>
            </a:r>
            <a:r>
              <a:rPr lang="zh-CN" altLang="zh-CN" dirty="0"/>
              <a:t>，</a:t>
            </a:r>
            <a:r>
              <a:rPr lang="en-US" altLang="zh-CN" dirty="0"/>
              <a:t>1μm</a:t>
            </a:r>
            <a:r>
              <a:rPr lang="zh-CN" altLang="zh-CN" dirty="0"/>
              <a:t>工艺，后来</a:t>
            </a:r>
            <a:r>
              <a:rPr lang="en-US" altLang="zh-CN" dirty="0"/>
              <a:t>50MHz</a:t>
            </a:r>
            <a:r>
              <a:rPr lang="zh-CN" altLang="en-US" dirty="0"/>
              <a:t>芯片</a:t>
            </a:r>
            <a:r>
              <a:rPr lang="zh-CN" altLang="zh-CN" dirty="0"/>
              <a:t>采用</a:t>
            </a:r>
            <a:r>
              <a:rPr lang="en-US" altLang="zh-CN" dirty="0"/>
              <a:t> 0.8μm</a:t>
            </a:r>
            <a:r>
              <a:rPr lang="zh-CN" altLang="zh-CN" dirty="0"/>
              <a:t>工艺；　</a:t>
            </a:r>
          </a:p>
          <a:p>
            <a:pPr>
              <a:defRPr/>
            </a:pPr>
            <a:r>
              <a:rPr lang="en-US" altLang="zh-CN" dirty="0"/>
              <a:t>1993</a:t>
            </a:r>
            <a:r>
              <a:rPr lang="zh-CN" altLang="zh-CN" dirty="0"/>
              <a:t>年：</a:t>
            </a:r>
            <a:r>
              <a:rPr lang="en-US" altLang="zh-CN" dirty="0"/>
              <a:t>66MHz</a:t>
            </a:r>
            <a:r>
              <a:rPr lang="zh-CN" altLang="zh-CN" dirty="0"/>
              <a:t>奔腾处理器推出，采用</a:t>
            </a:r>
            <a:r>
              <a:rPr lang="en-US" altLang="zh-CN" dirty="0"/>
              <a:t>0.6μ</a:t>
            </a:r>
            <a:r>
              <a:rPr lang="zh-CN" altLang="zh-CN" dirty="0"/>
              <a:t>ｍ工艺；　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20E39-D6A6-4079-ABB3-2158A8D8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155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178E8-A63D-4685-B537-58AEE32B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集成电路发展历程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1BC90-D084-4B81-B1FA-024FEF15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1995</a:t>
            </a:r>
            <a:r>
              <a:rPr lang="zh-CN" altLang="zh-CN" dirty="0"/>
              <a:t>年：</a:t>
            </a:r>
            <a:r>
              <a:rPr lang="en-US" altLang="zh-CN" dirty="0"/>
              <a:t>Pentium Pro</a:t>
            </a:r>
            <a:r>
              <a:rPr lang="zh-CN" altLang="en-US" dirty="0"/>
              <a:t>（高能奔腾，</a:t>
            </a:r>
            <a:r>
              <a:rPr lang="en-US" altLang="zh-CN" dirty="0"/>
              <a:t>686</a:t>
            </a:r>
            <a:r>
              <a:rPr lang="zh-CN" altLang="en-US" dirty="0"/>
              <a:t>级的</a:t>
            </a:r>
            <a:r>
              <a:rPr lang="en-US" altLang="zh-CN" dirty="0"/>
              <a:t>CPU </a:t>
            </a:r>
            <a:r>
              <a:rPr lang="zh-CN" altLang="en-US" dirty="0"/>
              <a:t>）</a:t>
            </a:r>
            <a:r>
              <a:rPr lang="en-US" altLang="zh-CN" dirty="0"/>
              <a:t>, 133MHz</a:t>
            </a:r>
            <a:r>
              <a:rPr lang="zh-CN" altLang="zh-CN" dirty="0"/>
              <a:t>，采用</a:t>
            </a:r>
            <a:r>
              <a:rPr lang="en-US" altLang="zh-CN" dirty="0"/>
              <a:t>0.6-0.35μ</a:t>
            </a:r>
            <a:r>
              <a:rPr lang="zh-CN" altLang="zh-CN" dirty="0"/>
              <a:t>ｍ工艺； </a:t>
            </a:r>
          </a:p>
          <a:p>
            <a:pPr>
              <a:defRPr/>
            </a:pPr>
            <a:r>
              <a:rPr lang="en-US" altLang="zh-CN" dirty="0"/>
              <a:t>1997</a:t>
            </a:r>
            <a:r>
              <a:rPr lang="zh-CN" altLang="zh-CN" dirty="0"/>
              <a:t>年：</a:t>
            </a:r>
            <a:r>
              <a:rPr lang="en-US" altLang="zh-CN" dirty="0"/>
              <a:t>300MHz</a:t>
            </a:r>
            <a:r>
              <a:rPr lang="zh-CN" altLang="zh-CN" dirty="0"/>
              <a:t>奔腾Ⅱ问世，采用</a:t>
            </a:r>
            <a:r>
              <a:rPr lang="en-US" altLang="zh-CN" dirty="0"/>
              <a:t>0.25μ</a:t>
            </a:r>
            <a:r>
              <a:rPr lang="zh-CN" altLang="zh-CN" dirty="0"/>
              <a:t>ｍ工艺；　</a:t>
            </a:r>
          </a:p>
          <a:p>
            <a:pPr>
              <a:defRPr/>
            </a:pPr>
            <a:r>
              <a:rPr lang="en-US" altLang="zh-CN" dirty="0"/>
              <a:t>1999</a:t>
            </a:r>
            <a:r>
              <a:rPr lang="zh-CN" altLang="zh-CN" dirty="0"/>
              <a:t>年：奔腾Ⅲ问世，</a:t>
            </a:r>
            <a:r>
              <a:rPr lang="en-US" altLang="zh-CN" dirty="0"/>
              <a:t>450MHz</a:t>
            </a:r>
            <a:r>
              <a:rPr lang="zh-CN" altLang="zh-CN" dirty="0"/>
              <a:t>，采用</a:t>
            </a:r>
            <a:r>
              <a:rPr lang="en-US" altLang="zh-CN" dirty="0"/>
              <a:t>0.25μ</a:t>
            </a:r>
            <a:r>
              <a:rPr lang="zh-CN" altLang="zh-CN" dirty="0"/>
              <a:t>ｍ工艺，后采用</a:t>
            </a:r>
            <a:r>
              <a:rPr lang="en-US" altLang="zh-CN" dirty="0"/>
              <a:t>0.18μm</a:t>
            </a:r>
            <a:r>
              <a:rPr lang="zh-CN" altLang="zh-CN" dirty="0"/>
              <a:t>工艺；　　</a:t>
            </a:r>
          </a:p>
          <a:p>
            <a:pPr>
              <a:defRPr/>
            </a:pPr>
            <a:r>
              <a:rPr lang="en-US" altLang="zh-CN" noProof="1"/>
              <a:t>2000</a:t>
            </a:r>
            <a:r>
              <a:rPr lang="zh-CN" altLang="zh-CN" noProof="1"/>
              <a:t>年：奔腾</a:t>
            </a:r>
            <a:r>
              <a:rPr lang="en-US" altLang="zh-CN" noProof="1"/>
              <a:t>4</a:t>
            </a:r>
            <a:r>
              <a:rPr lang="zh-CN" altLang="zh-CN" noProof="1"/>
              <a:t>问世，</a:t>
            </a:r>
            <a:r>
              <a:rPr lang="en-US" altLang="zh-CN" noProof="1"/>
              <a:t>1.5GHz</a:t>
            </a:r>
            <a:r>
              <a:rPr lang="zh-CN" altLang="zh-CN" noProof="1"/>
              <a:t>，</a:t>
            </a:r>
            <a:r>
              <a:rPr lang="en-US" altLang="zh-CN" noProof="1"/>
              <a:t>0.18μ</a:t>
            </a:r>
            <a:r>
              <a:rPr lang="zh-CN" altLang="zh-CN" noProof="1"/>
              <a:t>ｍ工艺；</a:t>
            </a:r>
          </a:p>
          <a:p>
            <a:pPr>
              <a:defRPr/>
            </a:pPr>
            <a:r>
              <a:rPr lang="en-US" altLang="zh-CN" noProof="1"/>
              <a:t>2001</a:t>
            </a:r>
            <a:r>
              <a:rPr lang="zh-CN" altLang="zh-CN" noProof="1"/>
              <a:t>年：</a:t>
            </a:r>
            <a:r>
              <a:rPr lang="en-US" altLang="zh-CN" noProof="1"/>
              <a:t>Intel </a:t>
            </a:r>
            <a:r>
              <a:rPr lang="zh-CN" altLang="zh-CN" noProof="1"/>
              <a:t>采用</a:t>
            </a:r>
            <a:r>
              <a:rPr lang="en-US" altLang="zh-CN" noProof="1"/>
              <a:t>0.13μ</a:t>
            </a:r>
            <a:r>
              <a:rPr lang="zh-CN" altLang="zh-CN" noProof="1"/>
              <a:t>ｍ工艺；　</a:t>
            </a:r>
          </a:p>
          <a:p>
            <a:pPr>
              <a:defRPr/>
            </a:pPr>
            <a:r>
              <a:rPr lang="en-US" altLang="zh-CN" noProof="1"/>
              <a:t>2003</a:t>
            </a:r>
            <a:r>
              <a:rPr lang="zh-CN" altLang="zh-CN" noProof="1"/>
              <a:t>年：奔腾</a:t>
            </a:r>
            <a:r>
              <a:rPr lang="en-US" altLang="zh-CN" noProof="1"/>
              <a:t>4 E</a:t>
            </a:r>
            <a:r>
              <a:rPr lang="zh-CN" altLang="zh-CN" noProof="1"/>
              <a:t>系列推出，采用</a:t>
            </a:r>
            <a:r>
              <a:rPr lang="en-US" altLang="zh-CN" noProof="1"/>
              <a:t>90nm</a:t>
            </a:r>
            <a:r>
              <a:rPr lang="zh-CN" altLang="zh-CN" noProof="1"/>
              <a:t>工艺；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4D386F-8267-4E7C-BCA7-9C1AFD4F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132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E5E2-62CA-462F-8C3A-57594259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集成电路发展历程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091DB-BF1C-4F26-BDCE-46B75C50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noProof="1"/>
              <a:t>2005</a:t>
            </a:r>
            <a:r>
              <a:rPr lang="zh-CN" altLang="zh-CN" noProof="1"/>
              <a:t>年：</a:t>
            </a:r>
            <a:r>
              <a:rPr lang="en-US" altLang="zh-CN" noProof="1"/>
              <a:t>intel </a:t>
            </a:r>
            <a:r>
              <a:rPr lang="zh-CN" altLang="zh-CN" noProof="1"/>
              <a:t>酷睿</a:t>
            </a:r>
            <a:r>
              <a:rPr lang="en-US" altLang="zh-CN" noProof="1"/>
              <a:t>2</a:t>
            </a:r>
            <a:r>
              <a:rPr lang="zh-CN" altLang="zh-CN" noProof="1"/>
              <a:t>系列上市，采用</a:t>
            </a:r>
            <a:r>
              <a:rPr lang="en-US" altLang="zh-CN" noProof="1"/>
              <a:t>65nm</a:t>
            </a:r>
            <a:r>
              <a:rPr lang="zh-CN" altLang="zh-CN" noProof="1"/>
              <a:t>工艺；　</a:t>
            </a:r>
          </a:p>
          <a:p>
            <a:pPr>
              <a:defRPr/>
            </a:pPr>
            <a:r>
              <a:rPr lang="en-US" altLang="zh-CN" noProof="1"/>
              <a:t>2007</a:t>
            </a:r>
            <a:r>
              <a:rPr lang="zh-CN" altLang="zh-CN" noProof="1"/>
              <a:t>年： 基于全新</a:t>
            </a:r>
            <a:r>
              <a:rPr lang="en-US" altLang="zh-CN" noProof="1"/>
              <a:t>45</a:t>
            </a:r>
            <a:r>
              <a:rPr lang="zh-CN" altLang="zh-CN" noProof="1"/>
              <a:t>纳米</a:t>
            </a:r>
            <a:r>
              <a:rPr lang="en-US" altLang="zh-CN" noProof="1"/>
              <a:t>High-K</a:t>
            </a:r>
            <a:r>
              <a:rPr lang="zh-CN" altLang="zh-CN" noProof="1"/>
              <a:t>工艺的</a:t>
            </a:r>
            <a:r>
              <a:rPr lang="en-US" altLang="zh-CN" noProof="1"/>
              <a:t>intel</a:t>
            </a:r>
            <a:r>
              <a:rPr lang="zh-CN" altLang="zh-CN" noProof="1"/>
              <a:t>酷睿</a:t>
            </a:r>
            <a:r>
              <a:rPr lang="en-US" altLang="zh-CN" noProof="1"/>
              <a:t>2  E7/E8/E9</a:t>
            </a:r>
            <a:r>
              <a:rPr lang="zh-CN" altLang="zh-CN" noProof="1"/>
              <a:t>上市</a:t>
            </a:r>
            <a:r>
              <a:rPr lang="zh-CN" altLang="en-US" noProof="1"/>
              <a:t>；</a:t>
            </a:r>
            <a:endParaRPr lang="zh-CN" altLang="zh-CN" noProof="1"/>
          </a:p>
          <a:p>
            <a:pPr>
              <a:defRPr/>
            </a:pPr>
            <a:r>
              <a:rPr lang="en-US" altLang="zh-CN" noProof="1"/>
              <a:t>2009</a:t>
            </a:r>
            <a:r>
              <a:rPr lang="zh-CN" altLang="zh-CN" noProof="1"/>
              <a:t>年：</a:t>
            </a:r>
            <a:r>
              <a:rPr lang="en-US" altLang="zh-CN" noProof="1"/>
              <a:t>intel</a:t>
            </a:r>
            <a:r>
              <a:rPr lang="zh-CN" altLang="zh-CN" noProof="1"/>
              <a:t>酷睿</a:t>
            </a:r>
            <a:r>
              <a:rPr lang="en-US" altLang="zh-CN" noProof="1"/>
              <a:t>i</a:t>
            </a:r>
            <a:r>
              <a:rPr lang="zh-CN" altLang="zh-CN" noProof="1"/>
              <a:t>系列全新推出，采用的</a:t>
            </a:r>
            <a:r>
              <a:rPr lang="en-US" altLang="zh-CN" noProof="1"/>
              <a:t>32nm</a:t>
            </a:r>
            <a:r>
              <a:rPr lang="zh-CN" altLang="zh-CN" noProof="1"/>
              <a:t>工艺</a:t>
            </a:r>
            <a:r>
              <a:rPr lang="zh-CN" altLang="en-US" noProof="1"/>
              <a:t>；</a:t>
            </a:r>
            <a:endParaRPr lang="en-US" altLang="zh-CN" noProof="1"/>
          </a:p>
          <a:p>
            <a:pPr>
              <a:defRPr/>
            </a:pPr>
            <a:r>
              <a:rPr lang="en-US" altLang="zh-CN" noProof="1"/>
              <a:t>2011</a:t>
            </a:r>
            <a:r>
              <a:rPr lang="zh-CN" altLang="zh-CN" noProof="1"/>
              <a:t>年底，</a:t>
            </a:r>
            <a:r>
              <a:rPr lang="en-US" altLang="zh-CN" noProof="1"/>
              <a:t>intel14nm</a:t>
            </a:r>
            <a:r>
              <a:rPr lang="zh-CN" altLang="zh-CN" noProof="1"/>
              <a:t>工艺</a:t>
            </a:r>
            <a:r>
              <a:rPr lang="zh-CN" altLang="en-US" noProof="1"/>
              <a:t>芯片</a:t>
            </a:r>
            <a:r>
              <a:rPr lang="zh-CN" altLang="zh-CN" noProof="1"/>
              <a:t>已经完成设计</a:t>
            </a:r>
            <a:r>
              <a:rPr lang="zh-CN" altLang="en-US" noProof="1"/>
              <a:t>；</a:t>
            </a:r>
            <a:endParaRPr lang="en-US" altLang="zh-CN" noProof="1"/>
          </a:p>
          <a:p>
            <a:pPr>
              <a:defRPr/>
            </a:pPr>
            <a:r>
              <a:rPr lang="en-US" altLang="zh-CN" noProof="1"/>
              <a:t>2013</a:t>
            </a:r>
            <a:r>
              <a:rPr lang="zh-CN" altLang="en-US" noProof="1"/>
              <a:t>年，</a:t>
            </a:r>
            <a:r>
              <a:rPr lang="en-US" altLang="zh-CN" noProof="1"/>
              <a:t>intel</a:t>
            </a:r>
            <a:r>
              <a:rPr lang="zh-CN" altLang="en-US" noProof="1"/>
              <a:t>的</a:t>
            </a:r>
            <a:r>
              <a:rPr lang="en-US" altLang="zh-CN" noProof="1"/>
              <a:t>14nm</a:t>
            </a:r>
            <a:r>
              <a:rPr lang="zh-CN" altLang="en-US" noProof="1"/>
              <a:t>工艺</a:t>
            </a:r>
            <a:r>
              <a:rPr lang="en-US" altLang="zh-CN" noProof="1"/>
              <a:t>CPU</a:t>
            </a:r>
            <a:r>
              <a:rPr lang="zh-CN" altLang="en-US" noProof="1"/>
              <a:t>已经流片成功。</a:t>
            </a:r>
          </a:p>
          <a:p>
            <a:pPr>
              <a:defRPr/>
            </a:pPr>
            <a:r>
              <a:rPr lang="en-US" altLang="zh-CN" noProof="1"/>
              <a:t>2015</a:t>
            </a:r>
            <a:r>
              <a:rPr lang="zh-CN" altLang="en-US" noProof="1"/>
              <a:t>年， </a:t>
            </a:r>
            <a:r>
              <a:rPr lang="en-US" altLang="zh-CN" noProof="1"/>
              <a:t>Intel酷睿 i7-6700K处理器</a:t>
            </a:r>
            <a:r>
              <a:rPr lang="zh-CN" altLang="en-US" dirty="0"/>
              <a:t>采用</a:t>
            </a:r>
            <a:r>
              <a:rPr lang="en-US" altLang="zh-CN" dirty="0"/>
              <a:t>14nm</a:t>
            </a:r>
            <a:r>
              <a:rPr lang="zh-CN" altLang="en-US" dirty="0"/>
              <a:t>工艺</a:t>
            </a:r>
            <a:r>
              <a:rPr lang="zh-CN" altLang="en-US" noProof="1">
                <a:sym typeface="+mn-ea"/>
              </a:rPr>
              <a:t>；</a:t>
            </a:r>
            <a:endParaRPr lang="en-US" altLang="zh-CN" noProof="1">
              <a:sym typeface="+mn-ea"/>
            </a:endParaRPr>
          </a:p>
          <a:p>
            <a:pPr>
              <a:defRPr/>
            </a:pPr>
            <a:r>
              <a:rPr lang="en-US" altLang="zh-CN" dirty="0"/>
              <a:t>2018</a:t>
            </a:r>
            <a:r>
              <a:rPr lang="zh-CN" altLang="en-US" dirty="0"/>
              <a:t>年推出的高通骁龙</a:t>
            </a:r>
            <a:r>
              <a:rPr lang="en-US" altLang="zh-CN" dirty="0"/>
              <a:t>845</a:t>
            </a:r>
            <a:r>
              <a:rPr lang="zh-CN" altLang="en-US" dirty="0"/>
              <a:t>采用</a:t>
            </a:r>
            <a:r>
              <a:rPr lang="en-US" altLang="zh-CN" dirty="0"/>
              <a:t>10nm</a:t>
            </a:r>
            <a:r>
              <a:rPr lang="zh-CN" altLang="en-US" dirty="0"/>
              <a:t>工艺；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2018</a:t>
            </a:r>
            <a:r>
              <a:rPr lang="zh-CN" altLang="en-US" dirty="0"/>
              <a:t>年推出的华为麒麟</a:t>
            </a:r>
            <a:r>
              <a:rPr lang="en-US" altLang="zh-CN" dirty="0"/>
              <a:t>980</a:t>
            </a:r>
            <a:r>
              <a:rPr lang="zh-CN" altLang="en-US" dirty="0"/>
              <a:t>采用</a:t>
            </a:r>
            <a:r>
              <a:rPr lang="en-US" altLang="zh-CN" dirty="0"/>
              <a:t>7nm</a:t>
            </a:r>
            <a:r>
              <a:rPr lang="zh-CN" altLang="en-US" dirty="0"/>
              <a:t>工艺；</a:t>
            </a:r>
            <a:endParaRPr lang="zh-CN" altLang="en-US" noProof="1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BE5ECB-9968-4BFC-B8AD-2D31CBD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94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E3FDD-621C-4711-8EDC-19D22E95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摩尔定律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9C235-B3B4-4F1F-B603-A50E8F57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" y="1231923"/>
            <a:ext cx="4748758" cy="4980211"/>
          </a:xfrm>
        </p:spPr>
        <p:txBody>
          <a:bodyPr>
            <a:normAutofit/>
          </a:bodyPr>
          <a:lstStyle/>
          <a:p>
            <a:r>
              <a:rPr lang="zh-CN" altLang="zh-CN" sz="2800" noProof="1"/>
              <a:t>摩尔定律是由英特尔</a:t>
            </a:r>
            <a:r>
              <a:rPr lang="en-US" altLang="zh-CN" sz="2800" noProof="1"/>
              <a:t>(Intel)</a:t>
            </a:r>
            <a:r>
              <a:rPr lang="zh-CN" altLang="zh-CN" sz="2800" noProof="1"/>
              <a:t>创始人之一戈登</a:t>
            </a:r>
            <a:r>
              <a:rPr lang="en-US" altLang="zh-CN" sz="2800" noProof="1"/>
              <a:t>•</a:t>
            </a:r>
            <a:r>
              <a:rPr lang="zh-CN" altLang="zh-CN" sz="2800" noProof="1"/>
              <a:t>摩尔（</a:t>
            </a:r>
            <a:r>
              <a:rPr lang="en-US" altLang="zh-CN" sz="2800" noProof="1"/>
              <a:t>GordonMoore</a:t>
            </a:r>
            <a:r>
              <a:rPr lang="zh-CN" altLang="zh-CN" sz="2800" noProof="1"/>
              <a:t>）提出来的。其内容为：</a:t>
            </a:r>
            <a:r>
              <a:rPr lang="en-US" altLang="zh-CN" sz="2800" noProof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集成电路</a:t>
            </a:r>
            <a:r>
              <a:rPr lang="zh-CN" altLang="zh-CN" sz="2800" noProof="1"/>
              <a:t>上可容纳的</a:t>
            </a:r>
            <a:r>
              <a:rPr lang="en-US" altLang="zh-CN" sz="2800" noProof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晶体管</a:t>
            </a:r>
            <a:r>
              <a:rPr lang="zh-CN" altLang="zh-CN" sz="2800" noProof="1"/>
              <a:t>数目，约每隔</a:t>
            </a:r>
            <a:r>
              <a:rPr lang="en-US" altLang="zh-CN" sz="2800" noProof="1"/>
              <a:t>18</a:t>
            </a:r>
            <a:r>
              <a:rPr lang="zh-CN" altLang="zh-CN" sz="2800" noProof="1"/>
              <a:t>个月便会增加一倍，性能也将提升一倍，而价格下降一半；或者说，每一美元所能买到的电脑性能，将每隔</a:t>
            </a:r>
            <a:r>
              <a:rPr lang="en-US" altLang="zh-CN" sz="2800" noProof="1"/>
              <a:t>18</a:t>
            </a:r>
            <a:r>
              <a:rPr lang="zh-CN" altLang="zh-CN" sz="2800" noProof="1"/>
              <a:t>个月翻两番。这一定律揭示了信息技术进步的速度。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9FEA52-ABEB-4FB2-88FF-D276D143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C38E547B-DFF7-4099-9B7D-10EC0B2D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2" y="1084253"/>
            <a:ext cx="6353175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3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E55BD-A3F6-44CA-AC31-DA16DA3F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摩尔定律验证举例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6ED60-FF8D-432D-9DF5-E5FA0E25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2000</a:t>
            </a:r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年的晶体管单价为：</a:t>
            </a:r>
            <a:r>
              <a:rPr lang="en-US" altLang="zh-CN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10</a:t>
            </a:r>
            <a:r>
              <a:rPr lang="en-US" altLang="zh-CN" b="1" baseline="50000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-6</a:t>
            </a:r>
          </a:p>
          <a:p>
            <a:endParaRPr lang="en-US" altLang="zh-CN" b="1" baseline="50000" dirty="0">
              <a:solidFill>
                <a:srgbClr val="0000FF"/>
              </a:solidFill>
              <a:latin typeface="Verdana" pitchFamily="34" charset="0"/>
              <a:ea typeface="宋体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2005</a:t>
            </a:r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年的晶体管单价为：</a:t>
            </a:r>
            <a:r>
              <a:rPr lang="en-US" altLang="zh-CN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10</a:t>
            </a:r>
            <a:r>
              <a:rPr lang="en-US" altLang="zh-CN" b="1" baseline="50000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-8</a:t>
            </a:r>
          </a:p>
          <a:p>
            <a:pPr marL="0" indent="0">
              <a:buNone/>
            </a:pPr>
            <a:endParaRPr lang="en-US" altLang="zh-CN" b="1" baseline="50000" dirty="0">
              <a:solidFill>
                <a:srgbClr val="0000FF"/>
              </a:solidFill>
              <a:latin typeface="Verdana" pitchFamily="34" charset="0"/>
              <a:ea typeface="宋体" charset="-122"/>
            </a:endParaRPr>
          </a:p>
          <a:p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根据摩尔定律计算：</a:t>
            </a:r>
            <a:endParaRPr lang="en-US" altLang="zh-CN" b="1" dirty="0">
              <a:solidFill>
                <a:srgbClr val="0000FF"/>
              </a:solidFill>
              <a:latin typeface="Verdana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）</a:t>
            </a:r>
            <a:r>
              <a:rPr lang="zh-CN" altLang="en-US" b="1" baseline="50000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（（</a:t>
            </a:r>
            <a:r>
              <a:rPr lang="en-US" altLang="zh-CN" b="1" baseline="50000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2005-2000</a:t>
            </a:r>
            <a:r>
              <a:rPr lang="zh-CN" altLang="en-US" b="1" baseline="50000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）*</a:t>
            </a:r>
            <a:r>
              <a:rPr lang="en-US" altLang="zh-CN" b="1" baseline="50000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12</a:t>
            </a:r>
            <a:r>
              <a:rPr lang="zh-CN" altLang="en-US" b="1" baseline="50000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）</a:t>
            </a:r>
            <a:r>
              <a:rPr lang="en-US" altLang="zh-CN" b="1" baseline="50000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/18</a:t>
            </a:r>
            <a:r>
              <a:rPr lang="zh-CN" altLang="en-US" b="1" baseline="50000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）</a:t>
            </a:r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= 4</a:t>
            </a:r>
            <a:r>
              <a:rPr lang="en-US" altLang="zh-CN" b="1" baseline="50000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3.33</a:t>
            </a:r>
            <a:r>
              <a:rPr lang="en-US" altLang="zh-CN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 = 101</a:t>
            </a:r>
          </a:p>
          <a:p>
            <a:endParaRPr lang="en-US" altLang="zh-CN" b="1" baseline="50000" dirty="0">
              <a:solidFill>
                <a:srgbClr val="0000FF"/>
              </a:solidFill>
              <a:latin typeface="Verdana" pitchFamily="34" charset="0"/>
              <a:ea typeface="宋体" charset="-122"/>
            </a:endParaRPr>
          </a:p>
          <a:p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真实数据统计结果：</a:t>
            </a:r>
            <a:endParaRPr lang="en-US" altLang="zh-CN" b="1" dirty="0">
              <a:solidFill>
                <a:srgbClr val="0000FF"/>
              </a:solidFill>
              <a:latin typeface="Verdana" pitchFamily="34" charset="0"/>
              <a:ea typeface="宋体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（ </a:t>
            </a:r>
            <a:r>
              <a:rPr lang="en-US" altLang="zh-CN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10</a:t>
            </a:r>
            <a:r>
              <a:rPr lang="en-US" altLang="zh-CN" b="1" baseline="50000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-6 </a:t>
            </a:r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）</a:t>
            </a:r>
            <a:r>
              <a:rPr lang="en-US" altLang="zh-CN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10</a:t>
            </a:r>
            <a:r>
              <a:rPr lang="en-US" altLang="zh-CN" b="1" baseline="50000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-8</a:t>
            </a:r>
            <a:r>
              <a:rPr lang="zh-CN" altLang="en-US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 ）</a:t>
            </a:r>
            <a:r>
              <a:rPr lang="en-US" altLang="zh-CN" b="1" dirty="0">
                <a:solidFill>
                  <a:srgbClr val="0000FF"/>
                </a:solidFill>
                <a:latin typeface="Verdana" pitchFamily="34" charset="0"/>
                <a:ea typeface="宋体" charset="-122"/>
              </a:rPr>
              <a:t>= 100</a:t>
            </a:r>
            <a:endParaRPr lang="en-US" altLang="zh-CN" b="1" baseline="50000" dirty="0">
              <a:solidFill>
                <a:srgbClr val="0000FF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235DCF-554E-4F95-8A1E-BDB88CF4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04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|12.7|23.4|2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47.5|12.5|8|14.8|2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6|20.1|11.8|6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2.3|8.2|12.3|9.3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3|20|24.9|7.3|6.5|9.9|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31.9|71.9"/>
</p:tagLst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23937</TotalTime>
  <Words>811</Words>
  <Application>Microsoft Office PowerPoint</Application>
  <PresentationFormat>宽屏</PresentationFormat>
  <Paragraphs>103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楷体</vt:lpstr>
      <vt:lpstr>Arial</vt:lpstr>
      <vt:lpstr>Arial Black</vt:lpstr>
      <vt:lpstr>Calibri</vt:lpstr>
      <vt:lpstr>Times New Roman</vt:lpstr>
      <vt:lpstr>Verdana</vt:lpstr>
      <vt:lpstr>Wingdings</vt:lpstr>
      <vt:lpstr>北航物理电子</vt:lpstr>
      <vt:lpstr>PowerPoint 演示文稿</vt:lpstr>
      <vt:lpstr>IC和EDA的概念</vt:lpstr>
      <vt:lpstr>IC的发展带动EDA的进步</vt:lpstr>
      <vt:lpstr>集成电路发展历程</vt:lpstr>
      <vt:lpstr>集成电路发展历程</vt:lpstr>
      <vt:lpstr>集成电路发展历程</vt:lpstr>
      <vt:lpstr>集成电路发展历程</vt:lpstr>
      <vt:lpstr>摩尔定律</vt:lpstr>
      <vt:lpstr>摩尔定律验证举例</vt:lpstr>
      <vt:lpstr>世界集成电路产业</vt:lpstr>
      <vt:lpstr>IC发展速度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418</cp:revision>
  <cp:lastPrinted>2018-03-06T04:28:22Z</cp:lastPrinted>
  <dcterms:created xsi:type="dcterms:W3CDTF">2009-09-09T11:10:02Z</dcterms:created>
  <dcterms:modified xsi:type="dcterms:W3CDTF">2020-02-26T13:25:59Z</dcterms:modified>
</cp:coreProperties>
</file>