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962" r:id="rId2"/>
    <p:sldId id="979" r:id="rId3"/>
    <p:sldId id="977" r:id="rId4"/>
    <p:sldId id="978" r:id="rId5"/>
    <p:sldId id="980" r:id="rId6"/>
    <p:sldId id="981" r:id="rId7"/>
    <p:sldId id="982" r:id="rId8"/>
    <p:sldId id="983" r:id="rId9"/>
    <p:sldId id="984" r:id="rId10"/>
    <p:sldId id="985" r:id="rId11"/>
    <p:sldId id="964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91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hyperlink" Target="http://baike.baidu.com/albums/5195251/5222742.html#-1,-1,0$8367d1fc5d4523c3b901a0b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://baike.baidu.com/albums/5195251/5222742.html#-1,-1,0$f765756087662e05ebf8f8b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3887703" y="2793789"/>
            <a:ext cx="49552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集成电路的制造过程</a:t>
            </a:r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F53C4-681A-44B2-BA68-A4DCA975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芯片封装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1681A6-54F7-4377-A1B2-24E403C7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5" name="图片 5" descr="http://imgsrc.baidu.com/baike/abpic/item/8367d1fc5d4523c3b901a0b1.jpg">
            <a:hlinkClick r:id="rId2"/>
            <a:extLst>
              <a:ext uri="{FF2B5EF4-FFF2-40B4-BE49-F238E27FC236}">
                <a16:creationId xmlns:a16="http://schemas.microsoft.com/office/drawing/2014/main" id="{BD8F2CDC-E158-4E81-83C6-38C1A857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136650"/>
            <a:ext cx="1905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 descr="http://imgsrc.baidu.com/baike/abpic/item/f765756087662e05ebf8f8bc.jpg">
            <a:hlinkClick r:id="rId4"/>
            <a:extLst>
              <a:ext uri="{FF2B5EF4-FFF2-40B4-BE49-F238E27FC236}">
                <a16:creationId xmlns:a16="http://schemas.microsoft.com/office/drawing/2014/main" id="{ACC11151-3112-480E-BCC5-4E6C0D5B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136650"/>
            <a:ext cx="1905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t28\Desktop\EDA上课\晶的课件\20120221第一次课程\34XX02.jpg">
            <a:extLst>
              <a:ext uri="{FF2B5EF4-FFF2-40B4-BE49-F238E27FC236}">
                <a16:creationId xmlns:a16="http://schemas.microsoft.com/office/drawing/2014/main" id="{A091B30E-D13A-44A7-A31D-E487F900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776538"/>
            <a:ext cx="530225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t28\Desktop\EDA上课\晶的课件\20120221第一次课程\281814409SPM_SMD.jpg">
            <a:extLst>
              <a:ext uri="{FF2B5EF4-FFF2-40B4-BE49-F238E27FC236}">
                <a16:creationId xmlns:a16="http://schemas.microsoft.com/office/drawing/2014/main" id="{A1BD9B85-132C-498B-8371-9280D62E3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10" y="3743731"/>
            <a:ext cx="3069679" cy="306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C:\Users\t28\Desktop\EDA上课\晶的课件\20120221第一次课程\100025150-13051-ssl2103-1.jpg">
            <a:extLst>
              <a:ext uri="{FF2B5EF4-FFF2-40B4-BE49-F238E27FC236}">
                <a16:creationId xmlns:a16="http://schemas.microsoft.com/office/drawing/2014/main" id="{EC616406-6C1E-4B1E-B636-7F3727C10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859302"/>
            <a:ext cx="359727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51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45104-F208-4798-8774-91917B94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</a:t>
            </a:r>
            <a:r>
              <a:rPr lang="zh-CN" altLang="en-US" dirty="0"/>
              <a:t>生产主要流程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69D5BD-9D67-4646-93A4-DF0DA090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C636857-733F-4E2D-A6AD-BDCEC96AF84B}"/>
              </a:ext>
            </a:extLst>
          </p:cNvPr>
          <p:cNvSpPr txBox="1"/>
          <p:nvPr/>
        </p:nvSpPr>
        <p:spPr>
          <a:xfrm>
            <a:off x="4226967" y="1418159"/>
            <a:ext cx="1363663" cy="519112"/>
          </a:xfrm>
          <a:prstGeom prst="rect">
            <a:avLst/>
          </a:prstGeom>
          <a:solidFill>
            <a:schemeClr val="folHlink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800" b="1" noProof="1">
                <a:solidFill>
                  <a:schemeClr val="bg1"/>
                </a:solidFill>
              </a:rPr>
              <a:t>需求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5B9683D-0E84-4161-9C94-D0347835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792" y="2492896"/>
            <a:ext cx="1363663" cy="51911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设计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921BF9F-13CD-4CFA-A5F5-F071C86E1DB1}"/>
              </a:ext>
            </a:extLst>
          </p:cNvPr>
          <p:cNvSpPr txBox="1"/>
          <p:nvPr/>
        </p:nvSpPr>
        <p:spPr>
          <a:xfrm>
            <a:off x="5954167" y="3234259"/>
            <a:ext cx="3089275" cy="519112"/>
          </a:xfrm>
          <a:prstGeom prst="rect">
            <a:avLst/>
          </a:prstGeom>
          <a:solidFill>
            <a:srgbClr val="000080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800" b="1" noProof="1">
                <a:solidFill>
                  <a:schemeClr val="bg1"/>
                </a:solidFill>
              </a:rPr>
              <a:t>材料（单晶硅等）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9A15CDA-2209-4AB4-AE98-AA65F8958C3E}"/>
              </a:ext>
            </a:extLst>
          </p:cNvPr>
          <p:cNvSpPr txBox="1"/>
          <p:nvPr/>
        </p:nvSpPr>
        <p:spPr>
          <a:xfrm>
            <a:off x="2860130" y="3234259"/>
            <a:ext cx="1363662" cy="519112"/>
          </a:xfrm>
          <a:prstGeom prst="rect">
            <a:avLst/>
          </a:prstGeom>
          <a:solidFill>
            <a:srgbClr val="008000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800" b="1" noProof="1">
                <a:solidFill>
                  <a:schemeClr val="bg1"/>
                </a:solidFill>
              </a:rPr>
              <a:t>掩膜版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82321B8-5909-4F12-A815-A75D9667B80E}"/>
              </a:ext>
            </a:extLst>
          </p:cNvPr>
          <p:cNvSpPr txBox="1"/>
          <p:nvPr/>
        </p:nvSpPr>
        <p:spPr>
          <a:xfrm>
            <a:off x="1539330" y="4424884"/>
            <a:ext cx="1639887" cy="457200"/>
          </a:xfrm>
          <a:prstGeom prst="rect">
            <a:avLst/>
          </a:prstGeom>
          <a:solidFill>
            <a:srgbClr val="008000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400" b="1" noProof="1">
                <a:solidFill>
                  <a:schemeClr val="bg1"/>
                </a:solidFill>
              </a:rPr>
              <a:t>芯片制作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5BC42F4-BC04-46DD-90F7-8B51ADDA0E53}"/>
              </a:ext>
            </a:extLst>
          </p:cNvPr>
          <p:cNvSpPr txBox="1"/>
          <p:nvPr/>
        </p:nvSpPr>
        <p:spPr>
          <a:xfrm>
            <a:off x="3542755" y="4424884"/>
            <a:ext cx="1641475" cy="457200"/>
          </a:xfrm>
          <a:prstGeom prst="rect">
            <a:avLst/>
          </a:prstGeom>
          <a:solidFill>
            <a:srgbClr val="008000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400" b="1" noProof="1">
                <a:solidFill>
                  <a:schemeClr val="bg1"/>
                </a:solidFill>
              </a:rPr>
              <a:t>芯片检测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56260A70-551A-401E-AD79-A3A1671DE78A}"/>
              </a:ext>
            </a:extLst>
          </p:cNvPr>
          <p:cNvSpPr txBox="1"/>
          <p:nvPr/>
        </p:nvSpPr>
        <p:spPr>
          <a:xfrm>
            <a:off x="5733505" y="4424884"/>
            <a:ext cx="1363662" cy="457200"/>
          </a:xfrm>
          <a:prstGeom prst="rect">
            <a:avLst/>
          </a:prstGeom>
          <a:solidFill>
            <a:srgbClr val="008000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400" b="1" noProof="1">
                <a:solidFill>
                  <a:schemeClr val="bg1"/>
                </a:solidFill>
              </a:rPr>
              <a:t>封装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A5C3B43F-8AFF-42A0-8F8A-CCC75A64DCDC}"/>
              </a:ext>
            </a:extLst>
          </p:cNvPr>
          <p:cNvSpPr txBox="1"/>
          <p:nvPr/>
        </p:nvSpPr>
        <p:spPr>
          <a:xfrm>
            <a:off x="7679780" y="4424884"/>
            <a:ext cx="1363662" cy="457200"/>
          </a:xfrm>
          <a:prstGeom prst="rect">
            <a:avLst/>
          </a:prstGeom>
          <a:solidFill>
            <a:srgbClr val="008000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400" b="1" noProof="1">
                <a:solidFill>
                  <a:schemeClr val="bg1"/>
                </a:solidFill>
              </a:rPr>
              <a:t>测试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BB2F68B6-0AD3-414A-98CE-7BFC6607CD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6405" y="2686571"/>
            <a:ext cx="6873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4A34DC68-B8DD-4578-8A50-A14E8F319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6405" y="2686571"/>
            <a:ext cx="6350" cy="547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511E8712-57A6-40E2-9F66-96177ED03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92" y="3443809"/>
            <a:ext cx="1730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CF0A456-C97F-4689-B62C-67C0DD433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6742" y="3443809"/>
            <a:ext cx="0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05750F84-7EA5-4712-8149-5C9D155EB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430" y="3951809"/>
            <a:ext cx="2627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E25256BF-13E0-4469-85D7-A68C89C35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430" y="3953396"/>
            <a:ext cx="6350" cy="471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94E67F51-558D-41E6-B01F-8153AFEA1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217" y="4632846"/>
            <a:ext cx="363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08D6A556-DB0A-4C91-B566-983613979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230" y="4632846"/>
            <a:ext cx="549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81E7FBF5-81B7-4E69-BC2F-72FFAD14C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7167" y="4632846"/>
            <a:ext cx="582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0F2715BD-8A66-438D-9186-2BD84F63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705" y="4882084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6B16D80C-7911-448E-B1EA-6BD237037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4942" y="4882084"/>
            <a:ext cx="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B50106CF-D903-45C4-AD8B-7BF74EA33F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2717" y="5834584"/>
            <a:ext cx="501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98AFC20B-8A9B-4898-BFF2-73DA01697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5405" y="2686571"/>
            <a:ext cx="0" cy="3135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6E9834EF-41B4-4645-938B-56EBF882FC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7455" y="2686571"/>
            <a:ext cx="3917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C375D3AD-AA4F-4E5D-845B-A98E087F1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3555" y="1937271"/>
            <a:ext cx="0" cy="568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02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3B648-9DFA-4079-A8B2-8A94E076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</a:t>
            </a:r>
            <a:r>
              <a:rPr lang="zh-CN" altLang="en-US" dirty="0"/>
              <a:t>制造过程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39C15-A40A-4D74-8C80-E6E4CCFF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531AEE2B-D188-4F40-8C1A-B4D60FA516D8}"/>
              </a:ext>
            </a:extLst>
          </p:cNvPr>
          <p:cNvGrpSpPr>
            <a:grpSpLocks/>
          </p:cNvGrpSpPr>
          <p:nvPr/>
        </p:nvGrpSpPr>
        <p:grpSpPr bwMode="auto">
          <a:xfrm>
            <a:off x="2163440" y="1629941"/>
            <a:ext cx="1538288" cy="1276350"/>
            <a:chOff x="438" y="1111"/>
            <a:chExt cx="969" cy="804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EC8563F4-088C-4FB8-A289-3C0B4F6D7AB1}"/>
                </a:ext>
              </a:extLst>
            </p:cNvPr>
            <p:cNvSpPr/>
            <p:nvPr/>
          </p:nvSpPr>
          <p:spPr>
            <a:xfrm rot="5400000">
              <a:off x="655" y="890"/>
              <a:ext cx="532" cy="969"/>
            </a:xfrm>
            <a:prstGeom prst="can">
              <a:avLst>
                <a:gd name="adj" fmla="val 45532"/>
              </a:avLst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6A236110-756A-408B-AA5E-511BE2DB380C}"/>
                </a:ext>
              </a:extLst>
            </p:cNvPr>
            <p:cNvSpPr txBox="1"/>
            <p:nvPr/>
          </p:nvSpPr>
          <p:spPr>
            <a:xfrm>
              <a:off x="635" y="1684"/>
              <a:ext cx="465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FF0000"/>
                  </a:solidFill>
                </a:rPr>
                <a:t>硅棒</a:t>
              </a: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DDD14BBA-F461-4C37-A4BB-D43864606BFC}"/>
              </a:ext>
            </a:extLst>
          </p:cNvPr>
          <p:cNvGrpSpPr>
            <a:grpSpLocks/>
          </p:cNvGrpSpPr>
          <p:nvPr/>
        </p:nvGrpSpPr>
        <p:grpSpPr bwMode="auto">
          <a:xfrm>
            <a:off x="4838378" y="1529928"/>
            <a:ext cx="882650" cy="1422400"/>
            <a:chOff x="1784" y="1048"/>
            <a:chExt cx="556" cy="896"/>
          </a:xfrm>
        </p:grpSpPr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0E33E005-38AB-4783-AD8B-1277AE224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4" y="1048"/>
              <a:ext cx="556" cy="581"/>
              <a:chOff x="2348" y="1168"/>
              <a:chExt cx="556" cy="581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CDC28029-4518-4B68-92F6-EBE9FCD31B59}"/>
                  </a:ext>
                </a:extLst>
              </p:cNvPr>
              <p:cNvSpPr/>
              <p:nvPr/>
            </p:nvSpPr>
            <p:spPr>
              <a:xfrm>
                <a:off x="2590" y="1168"/>
                <a:ext cx="314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595959"/>
                  </a:gs>
                </a:gsLst>
                <a:path path="rect">
                  <a:fillToRect r="100000" b="10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4D326290-DFFF-4B2C-9BD4-3C92530E0301}"/>
                  </a:ext>
                </a:extLst>
              </p:cNvPr>
              <p:cNvSpPr/>
              <p:nvPr/>
            </p:nvSpPr>
            <p:spPr>
              <a:xfrm>
                <a:off x="2517" y="1168"/>
                <a:ext cx="290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595959"/>
                  </a:gs>
                </a:gsLst>
                <a:path path="rect">
                  <a:fillToRect r="100000" b="10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CBA0459A-69AA-4296-B4F9-85D93DBCFBFB}"/>
                  </a:ext>
                </a:extLst>
              </p:cNvPr>
              <p:cNvSpPr/>
              <p:nvPr/>
            </p:nvSpPr>
            <p:spPr>
              <a:xfrm>
                <a:off x="2348" y="1168"/>
                <a:ext cx="338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595959"/>
                  </a:gs>
                </a:gsLst>
                <a:path path="rect">
                  <a:fillToRect r="100000" b="10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</p:grpSp>
        <p:sp>
          <p:nvSpPr>
            <p:cNvPr id="10" name="Text Box 36">
              <a:extLst>
                <a:ext uri="{FF2B5EF4-FFF2-40B4-BE49-F238E27FC236}">
                  <a16:creationId xmlns:a16="http://schemas.microsoft.com/office/drawing/2014/main" id="{F2139441-F525-4601-9202-243C5771956A}"/>
                </a:ext>
              </a:extLst>
            </p:cNvPr>
            <p:cNvSpPr txBox="1"/>
            <p:nvPr/>
          </p:nvSpPr>
          <p:spPr>
            <a:xfrm>
              <a:off x="1817" y="1713"/>
              <a:ext cx="421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FF0000"/>
                  </a:solidFill>
                </a:rPr>
                <a:t>硅片</a:t>
              </a:r>
            </a:p>
          </p:txBody>
        </p:sp>
      </p:grpSp>
      <p:grpSp>
        <p:nvGrpSpPr>
          <p:cNvPr id="14" name="Group 39">
            <a:extLst>
              <a:ext uri="{FF2B5EF4-FFF2-40B4-BE49-F238E27FC236}">
                <a16:creationId xmlns:a16="http://schemas.microsoft.com/office/drawing/2014/main" id="{A470E3A3-F1A2-4581-A37B-D3538867CCE6}"/>
              </a:ext>
            </a:extLst>
          </p:cNvPr>
          <p:cNvGrpSpPr>
            <a:grpSpLocks/>
          </p:cNvGrpSpPr>
          <p:nvPr/>
        </p:nvGrpSpPr>
        <p:grpSpPr bwMode="auto">
          <a:xfrm>
            <a:off x="3754115" y="1636291"/>
            <a:ext cx="1006475" cy="444500"/>
            <a:chOff x="1440" y="1115"/>
            <a:chExt cx="634" cy="280"/>
          </a:xfrm>
        </p:grpSpPr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C32720B5-CCD8-45F8-9AA5-0BF6C4D29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387"/>
              <a:ext cx="634" cy="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38">
              <a:extLst>
                <a:ext uri="{FF2B5EF4-FFF2-40B4-BE49-F238E27FC236}">
                  <a16:creationId xmlns:a16="http://schemas.microsoft.com/office/drawing/2014/main" id="{1A2CC357-3F83-4ADF-8E6D-522090494CED}"/>
                </a:ext>
              </a:extLst>
            </p:cNvPr>
            <p:cNvSpPr txBox="1"/>
            <p:nvPr/>
          </p:nvSpPr>
          <p:spPr>
            <a:xfrm>
              <a:off x="1528" y="1115"/>
              <a:ext cx="430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chemeClr val="bg2"/>
                  </a:solidFill>
                </a:rPr>
                <a:t>切片</a:t>
              </a:r>
            </a:p>
          </p:txBody>
        </p:sp>
      </p:grpSp>
      <p:sp>
        <p:nvSpPr>
          <p:cNvPr id="17" name="Line 101">
            <a:extLst>
              <a:ext uri="{FF2B5EF4-FFF2-40B4-BE49-F238E27FC236}">
                <a16:creationId xmlns:a16="http://schemas.microsoft.com/office/drawing/2014/main" id="{5CB24BAD-0E4A-4AC3-9C48-F54692F5C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6278" y="2058566"/>
            <a:ext cx="587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3">
            <a:extLst>
              <a:ext uri="{FF2B5EF4-FFF2-40B4-BE49-F238E27FC236}">
                <a16:creationId xmlns:a16="http://schemas.microsoft.com/office/drawing/2014/main" id="{EC3DB4CD-779E-42F6-86A6-AF7AA797FC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88115" y="2398291"/>
            <a:ext cx="11113" cy="5635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Group 121">
            <a:extLst>
              <a:ext uri="{FF2B5EF4-FFF2-40B4-BE49-F238E27FC236}">
                <a16:creationId xmlns:a16="http://schemas.microsoft.com/office/drawing/2014/main" id="{68B94B42-4D5B-4245-BA05-DCD593A963BA}"/>
              </a:ext>
            </a:extLst>
          </p:cNvPr>
          <p:cNvGrpSpPr>
            <a:grpSpLocks/>
          </p:cNvGrpSpPr>
          <p:nvPr/>
        </p:nvGrpSpPr>
        <p:grpSpPr bwMode="auto">
          <a:xfrm>
            <a:off x="6602090" y="3279353"/>
            <a:ext cx="1992313" cy="503238"/>
            <a:chOff x="3234" y="2150"/>
            <a:chExt cx="1255" cy="317"/>
          </a:xfrm>
        </p:grpSpPr>
        <p:sp>
          <p:nvSpPr>
            <p:cNvPr id="20" name="Line 106">
              <a:extLst>
                <a:ext uri="{FF2B5EF4-FFF2-40B4-BE49-F238E27FC236}">
                  <a16:creationId xmlns:a16="http://schemas.microsoft.com/office/drawing/2014/main" id="{39A0BB48-D462-46BF-8574-6778F0E6C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4" y="2466"/>
              <a:ext cx="125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07">
              <a:extLst>
                <a:ext uri="{FF2B5EF4-FFF2-40B4-BE49-F238E27FC236}">
                  <a16:creationId xmlns:a16="http://schemas.microsoft.com/office/drawing/2014/main" id="{E3522E98-691A-444B-ADC4-9A1A77193D40}"/>
                </a:ext>
              </a:extLst>
            </p:cNvPr>
            <p:cNvSpPr txBox="1"/>
            <p:nvPr/>
          </p:nvSpPr>
          <p:spPr>
            <a:xfrm>
              <a:off x="3507" y="2150"/>
              <a:ext cx="782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000000"/>
                  </a:solidFill>
                </a:rPr>
                <a:t>硅片测试</a:t>
              </a:r>
            </a:p>
          </p:txBody>
        </p:sp>
      </p:grpSp>
      <p:grpSp>
        <p:nvGrpSpPr>
          <p:cNvPr id="22" name="Group 123">
            <a:extLst>
              <a:ext uri="{FF2B5EF4-FFF2-40B4-BE49-F238E27FC236}">
                <a16:creationId xmlns:a16="http://schemas.microsoft.com/office/drawing/2014/main" id="{41677E97-AB22-4B24-9B22-9CB2E383B0A0}"/>
              </a:ext>
            </a:extLst>
          </p:cNvPr>
          <p:cNvGrpSpPr>
            <a:grpSpLocks/>
          </p:cNvGrpSpPr>
          <p:nvPr/>
        </p:nvGrpSpPr>
        <p:grpSpPr bwMode="auto">
          <a:xfrm>
            <a:off x="3754115" y="3303166"/>
            <a:ext cx="1558925" cy="466725"/>
            <a:chOff x="1440" y="2165"/>
            <a:chExt cx="982" cy="294"/>
          </a:xfrm>
        </p:grpSpPr>
        <p:sp>
          <p:nvSpPr>
            <p:cNvPr id="23" name="Line 108">
              <a:extLst>
                <a:ext uri="{FF2B5EF4-FFF2-40B4-BE49-F238E27FC236}">
                  <a16:creationId xmlns:a16="http://schemas.microsoft.com/office/drawing/2014/main" id="{D69D3E5B-7A0F-4424-BA03-250D97622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457"/>
              <a:ext cx="982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09">
              <a:extLst>
                <a:ext uri="{FF2B5EF4-FFF2-40B4-BE49-F238E27FC236}">
                  <a16:creationId xmlns:a16="http://schemas.microsoft.com/office/drawing/2014/main" id="{BB95E8F5-0FC9-49C4-9AB8-9A5549698049}"/>
                </a:ext>
              </a:extLst>
            </p:cNvPr>
            <p:cNvSpPr txBox="1"/>
            <p:nvPr/>
          </p:nvSpPr>
          <p:spPr>
            <a:xfrm>
              <a:off x="1704" y="2165"/>
              <a:ext cx="457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000000"/>
                  </a:solidFill>
                </a:rPr>
                <a:t>键合</a:t>
              </a:r>
            </a:p>
          </p:txBody>
        </p:sp>
      </p:grpSp>
      <p:sp>
        <p:nvSpPr>
          <p:cNvPr id="25" name="Line 115">
            <a:extLst>
              <a:ext uri="{FF2B5EF4-FFF2-40B4-BE49-F238E27FC236}">
                <a16:creationId xmlns:a16="http://schemas.microsoft.com/office/drawing/2014/main" id="{6A09220B-113F-4B13-805D-2FA5166F6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2690" y="4690641"/>
            <a:ext cx="11113" cy="5445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16">
            <a:extLst>
              <a:ext uri="{FF2B5EF4-FFF2-40B4-BE49-F238E27FC236}">
                <a16:creationId xmlns:a16="http://schemas.microsoft.com/office/drawing/2014/main" id="{0D97AB7C-83B5-4D79-B58A-E7C84BFEB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3803" y="524785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05">
            <a:extLst>
              <a:ext uri="{FF2B5EF4-FFF2-40B4-BE49-F238E27FC236}">
                <a16:creationId xmlns:a16="http://schemas.microsoft.com/office/drawing/2014/main" id="{DA114067-8016-459A-9688-77A4B357C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3340" y="5198641"/>
            <a:ext cx="1090613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Oval 100">
            <a:extLst>
              <a:ext uri="{FF2B5EF4-FFF2-40B4-BE49-F238E27FC236}">
                <a16:creationId xmlns:a16="http://schemas.microsoft.com/office/drawing/2014/main" id="{21B813EF-AF9A-42E4-B317-7F46656972D6}"/>
              </a:ext>
            </a:extLst>
          </p:cNvPr>
          <p:cNvSpPr/>
          <p:nvPr/>
        </p:nvSpPr>
        <p:spPr>
          <a:xfrm>
            <a:off x="6456040" y="1772816"/>
            <a:ext cx="3848100" cy="5191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000000"/>
                </a:solidFill>
              </a:rPr>
              <a:t>光刻、注入、</a:t>
            </a:r>
            <a:r>
              <a:rPr lang="zh-CN" altLang="en-US" sz="1800" b="1" noProof="1">
                <a:solidFill>
                  <a:srgbClr val="000000"/>
                </a:solidFill>
                <a:hlinkClick r:id="rId3" action="ppaction://hlinksldjump"/>
              </a:rPr>
              <a:t>扩散</a:t>
            </a:r>
            <a:r>
              <a:rPr lang="zh-CN" altLang="en-US" sz="1800" b="1" noProof="1">
                <a:solidFill>
                  <a:srgbClr val="000000"/>
                </a:solidFill>
              </a:rPr>
              <a:t>、刻蚀</a:t>
            </a:r>
          </a:p>
        </p:txBody>
      </p:sp>
      <p:grpSp>
        <p:nvGrpSpPr>
          <p:cNvPr id="29" name="Group 601">
            <a:extLst>
              <a:ext uri="{FF2B5EF4-FFF2-40B4-BE49-F238E27FC236}">
                <a16:creationId xmlns:a16="http://schemas.microsoft.com/office/drawing/2014/main" id="{600B4520-C644-4A3A-ACA0-5D03D0424ADE}"/>
              </a:ext>
            </a:extLst>
          </p:cNvPr>
          <p:cNvGrpSpPr>
            <a:grpSpLocks/>
          </p:cNvGrpSpPr>
          <p:nvPr/>
        </p:nvGrpSpPr>
        <p:grpSpPr bwMode="auto">
          <a:xfrm>
            <a:off x="2228528" y="3304753"/>
            <a:ext cx="1258887" cy="1257300"/>
            <a:chOff x="360" y="2040"/>
            <a:chExt cx="793" cy="792"/>
          </a:xfrm>
        </p:grpSpPr>
        <p:sp>
          <p:nvSpPr>
            <p:cNvPr id="30" name="Text Box 112">
              <a:extLst>
                <a:ext uri="{FF2B5EF4-FFF2-40B4-BE49-F238E27FC236}">
                  <a16:creationId xmlns:a16="http://schemas.microsoft.com/office/drawing/2014/main" id="{30F8FF1B-6AC4-4AFD-9E4F-9A3727001DBB}"/>
                </a:ext>
              </a:extLst>
            </p:cNvPr>
            <p:cNvSpPr txBox="1"/>
            <p:nvPr/>
          </p:nvSpPr>
          <p:spPr>
            <a:xfrm>
              <a:off x="403" y="2601"/>
              <a:ext cx="729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FF0000"/>
                  </a:solidFill>
                </a:rPr>
                <a:t>芯片封装</a:t>
              </a:r>
            </a:p>
          </p:txBody>
        </p:sp>
        <p:grpSp>
          <p:nvGrpSpPr>
            <p:cNvPr id="31" name="Group 373">
              <a:extLst>
                <a:ext uri="{FF2B5EF4-FFF2-40B4-BE49-F238E27FC236}">
                  <a16:creationId xmlns:a16="http://schemas.microsoft.com/office/drawing/2014/main" id="{86242203-7651-4675-AF66-CA44D7AF0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2040"/>
              <a:ext cx="793" cy="583"/>
              <a:chOff x="4197" y="3107"/>
              <a:chExt cx="793" cy="583"/>
            </a:xfrm>
          </p:grpSpPr>
          <p:grpSp>
            <p:nvGrpSpPr>
              <p:cNvPr id="32" name="Group 328">
                <a:extLst>
                  <a:ext uri="{FF2B5EF4-FFF2-40B4-BE49-F238E27FC236}">
                    <a16:creationId xmlns:a16="http://schemas.microsoft.com/office/drawing/2014/main" id="{C449BC0E-A471-4AF0-8608-A305296006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4680" y="3053"/>
                <a:ext cx="247" cy="351"/>
                <a:chOff x="4234" y="3157"/>
                <a:chExt cx="247" cy="351"/>
              </a:xfrm>
            </p:grpSpPr>
            <p:sp>
              <p:nvSpPr>
                <p:cNvPr id="42" name="Rectangle 327">
                  <a:extLst>
                    <a:ext uri="{FF2B5EF4-FFF2-40B4-BE49-F238E27FC236}">
                      <a16:creationId xmlns:a16="http://schemas.microsoft.com/office/drawing/2014/main" id="{697ED832-0255-4A80-B235-FCA880A4B354}"/>
                    </a:ext>
                  </a:extLst>
                </p:cNvPr>
                <p:cNvSpPr/>
                <p:nvPr/>
              </p:nvSpPr>
              <p:spPr>
                <a:xfrm>
                  <a:off x="4234" y="3157"/>
                  <a:ext cx="247" cy="351"/>
                </a:xfrm>
                <a:prstGeom prst="rect">
                  <a:avLst/>
                </a:prstGeom>
                <a:gradFill rotWithShape="1">
                  <a:gsLst>
                    <a:gs pos="0">
                      <a:srgbClr val="666666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  <a:miter/>
                </a:ln>
                <a:effectLst>
                  <a:outerShdw dist="53882" dir="2699999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43" name="Rectangle 326">
                  <a:extLst>
                    <a:ext uri="{FF2B5EF4-FFF2-40B4-BE49-F238E27FC236}">
                      <a16:creationId xmlns:a16="http://schemas.microsoft.com/office/drawing/2014/main" id="{F950F7F0-4630-4DC2-B2B1-E46CCC3ADAEE}"/>
                    </a:ext>
                  </a:extLst>
                </p:cNvPr>
                <p:cNvSpPr/>
                <p:nvPr/>
              </p:nvSpPr>
              <p:spPr>
                <a:xfrm>
                  <a:off x="4294" y="3216"/>
                  <a:ext cx="135" cy="224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59595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  <a:miter/>
                </a:ln>
                <a:effectLst>
                  <a:outerShdw dist="53882" dir="2699999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</p:grpSp>
          <p:grpSp>
            <p:nvGrpSpPr>
              <p:cNvPr id="33" name="Group 332">
                <a:extLst>
                  <a:ext uri="{FF2B5EF4-FFF2-40B4-BE49-F238E27FC236}">
                    <a16:creationId xmlns:a16="http://schemas.microsoft.com/office/drawing/2014/main" id="{88074E6D-471E-4092-9D91-42FF55D6D7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4243" y="3066"/>
                <a:ext cx="247" cy="344"/>
                <a:chOff x="4234" y="3157"/>
                <a:chExt cx="247" cy="351"/>
              </a:xfrm>
            </p:grpSpPr>
            <p:sp>
              <p:nvSpPr>
                <p:cNvPr id="40" name="Rectangle 333">
                  <a:extLst>
                    <a:ext uri="{FF2B5EF4-FFF2-40B4-BE49-F238E27FC236}">
                      <a16:creationId xmlns:a16="http://schemas.microsoft.com/office/drawing/2014/main" id="{86DE6FF8-C73D-42DA-97D1-A77FA8F77C41}"/>
                    </a:ext>
                  </a:extLst>
                </p:cNvPr>
                <p:cNvSpPr/>
                <p:nvPr/>
              </p:nvSpPr>
              <p:spPr>
                <a:xfrm>
                  <a:off x="4234" y="3149"/>
                  <a:ext cx="247" cy="351"/>
                </a:xfrm>
                <a:prstGeom prst="rect">
                  <a:avLst/>
                </a:prstGeom>
                <a:gradFill rotWithShape="1">
                  <a:gsLst>
                    <a:gs pos="0">
                      <a:srgbClr val="666666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  <a:miter/>
                </a:ln>
                <a:effectLst>
                  <a:outerShdw dist="53882" dir="2699999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41" name="Rectangle 334">
                  <a:extLst>
                    <a:ext uri="{FF2B5EF4-FFF2-40B4-BE49-F238E27FC236}">
                      <a16:creationId xmlns:a16="http://schemas.microsoft.com/office/drawing/2014/main" id="{FFF43A48-9E4B-4B95-A0A6-8E78DCB5FDFF}"/>
                    </a:ext>
                  </a:extLst>
                </p:cNvPr>
                <p:cNvSpPr/>
                <p:nvPr/>
              </p:nvSpPr>
              <p:spPr>
                <a:xfrm>
                  <a:off x="4292" y="3228"/>
                  <a:ext cx="135" cy="21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59595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  <a:miter/>
                </a:ln>
                <a:effectLst>
                  <a:outerShdw dist="53882" dir="2699999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</p:grpSp>
          <p:grpSp>
            <p:nvGrpSpPr>
              <p:cNvPr id="34" name="Group 335">
                <a:extLst>
                  <a:ext uri="{FF2B5EF4-FFF2-40B4-BE49-F238E27FC236}">
                    <a16:creationId xmlns:a16="http://schemas.microsoft.com/office/drawing/2014/main" id="{C1DB4737-A36C-4D40-A8DC-B46B93937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4689" y="3381"/>
                <a:ext cx="247" cy="351"/>
                <a:chOff x="4234" y="3157"/>
                <a:chExt cx="247" cy="351"/>
              </a:xfrm>
            </p:grpSpPr>
            <p:sp>
              <p:nvSpPr>
                <p:cNvPr id="38" name="Rectangle 336">
                  <a:extLst>
                    <a:ext uri="{FF2B5EF4-FFF2-40B4-BE49-F238E27FC236}">
                      <a16:creationId xmlns:a16="http://schemas.microsoft.com/office/drawing/2014/main" id="{EB767EB2-58C8-4165-BF95-B3DF7BAB0265}"/>
                    </a:ext>
                  </a:extLst>
                </p:cNvPr>
                <p:cNvSpPr/>
                <p:nvPr/>
              </p:nvSpPr>
              <p:spPr>
                <a:xfrm>
                  <a:off x="4234" y="3157"/>
                  <a:ext cx="247" cy="351"/>
                </a:xfrm>
                <a:prstGeom prst="rect">
                  <a:avLst/>
                </a:prstGeom>
                <a:gradFill rotWithShape="1">
                  <a:gsLst>
                    <a:gs pos="0">
                      <a:srgbClr val="666666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  <a:miter/>
                </a:ln>
                <a:effectLst>
                  <a:outerShdw dist="53882" dir="2699999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39" name="Rectangle 337">
                  <a:extLst>
                    <a:ext uri="{FF2B5EF4-FFF2-40B4-BE49-F238E27FC236}">
                      <a16:creationId xmlns:a16="http://schemas.microsoft.com/office/drawing/2014/main" id="{0A98DD9D-353C-4BCF-87FC-9CD75BDD2EE2}"/>
                    </a:ext>
                  </a:extLst>
                </p:cNvPr>
                <p:cNvSpPr/>
                <p:nvPr/>
              </p:nvSpPr>
              <p:spPr>
                <a:xfrm>
                  <a:off x="4294" y="3216"/>
                  <a:ext cx="135" cy="224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59595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  <a:miter/>
                </a:ln>
                <a:effectLst>
                  <a:outerShdw dist="53882" dir="2699999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</p:grpSp>
          <p:grpSp>
            <p:nvGrpSpPr>
              <p:cNvPr id="35" name="Group 338">
                <a:extLst>
                  <a:ext uri="{FF2B5EF4-FFF2-40B4-BE49-F238E27FC236}">
                    <a16:creationId xmlns:a16="http://schemas.microsoft.com/office/drawing/2014/main" id="{59A04314-FFB0-4711-8F9B-DA85B3614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4260" y="3389"/>
                <a:ext cx="247" cy="351"/>
                <a:chOff x="4234" y="3157"/>
                <a:chExt cx="247" cy="351"/>
              </a:xfrm>
            </p:grpSpPr>
            <p:sp>
              <p:nvSpPr>
                <p:cNvPr id="36" name="Rectangle 339">
                  <a:extLst>
                    <a:ext uri="{FF2B5EF4-FFF2-40B4-BE49-F238E27FC236}">
                      <a16:creationId xmlns:a16="http://schemas.microsoft.com/office/drawing/2014/main" id="{2C177FEA-4117-4B3A-B362-A448BC048048}"/>
                    </a:ext>
                  </a:extLst>
                </p:cNvPr>
                <p:cNvSpPr/>
                <p:nvPr/>
              </p:nvSpPr>
              <p:spPr>
                <a:xfrm>
                  <a:off x="4234" y="3157"/>
                  <a:ext cx="247" cy="351"/>
                </a:xfrm>
                <a:prstGeom prst="rect">
                  <a:avLst/>
                </a:prstGeom>
                <a:gradFill rotWithShape="1">
                  <a:gsLst>
                    <a:gs pos="0">
                      <a:srgbClr val="666666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  <a:miter/>
                </a:ln>
                <a:effectLst>
                  <a:outerShdw dist="53882" dir="2699999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37" name="Rectangle 340">
                  <a:extLst>
                    <a:ext uri="{FF2B5EF4-FFF2-40B4-BE49-F238E27FC236}">
                      <a16:creationId xmlns:a16="http://schemas.microsoft.com/office/drawing/2014/main" id="{75C251E3-2F84-4B5B-BDC1-A161B8FD23D6}"/>
                    </a:ext>
                  </a:extLst>
                </p:cNvPr>
                <p:cNvSpPr/>
                <p:nvPr/>
              </p:nvSpPr>
              <p:spPr>
                <a:xfrm>
                  <a:off x="4294" y="3216"/>
                  <a:ext cx="135" cy="224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59595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  <a:miter/>
                </a:ln>
                <a:effectLst>
                  <a:outerShdw dist="53882" dir="2699999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</p:grpSp>
        </p:grpSp>
      </p:grpSp>
      <p:grpSp>
        <p:nvGrpSpPr>
          <p:cNvPr id="44" name="Group 390">
            <a:extLst>
              <a:ext uri="{FF2B5EF4-FFF2-40B4-BE49-F238E27FC236}">
                <a16:creationId xmlns:a16="http://schemas.microsoft.com/office/drawing/2014/main" id="{88AE027D-A735-4C7F-A587-5DA01126A9F8}"/>
              </a:ext>
            </a:extLst>
          </p:cNvPr>
          <p:cNvGrpSpPr>
            <a:grpSpLocks/>
          </p:cNvGrpSpPr>
          <p:nvPr/>
        </p:nvGrpSpPr>
        <p:grpSpPr bwMode="auto">
          <a:xfrm>
            <a:off x="5662290" y="3146003"/>
            <a:ext cx="762000" cy="1460500"/>
            <a:chOff x="2642" y="2066"/>
            <a:chExt cx="480" cy="920"/>
          </a:xfrm>
        </p:grpSpPr>
        <p:sp>
          <p:nvSpPr>
            <p:cNvPr id="45" name="Text Box 111">
              <a:extLst>
                <a:ext uri="{FF2B5EF4-FFF2-40B4-BE49-F238E27FC236}">
                  <a16:creationId xmlns:a16="http://schemas.microsoft.com/office/drawing/2014/main" id="{74DEF6B5-A5F4-4792-A622-50ABE86435AA}"/>
                </a:ext>
              </a:extLst>
            </p:cNvPr>
            <p:cNvSpPr txBox="1"/>
            <p:nvPr/>
          </p:nvSpPr>
          <p:spPr>
            <a:xfrm>
              <a:off x="2651" y="2755"/>
              <a:ext cx="471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FF0000"/>
                  </a:solidFill>
                </a:rPr>
                <a:t>划片</a:t>
              </a:r>
            </a:p>
          </p:txBody>
        </p:sp>
        <p:sp>
          <p:nvSpPr>
            <p:cNvPr id="46" name="Rectangle 357">
              <a:extLst>
                <a:ext uri="{FF2B5EF4-FFF2-40B4-BE49-F238E27FC236}">
                  <a16:creationId xmlns:a16="http://schemas.microsoft.com/office/drawing/2014/main" id="{DF66219E-4203-4710-ACBF-7307BD778E16}"/>
                </a:ext>
              </a:extLst>
            </p:cNvPr>
            <p:cNvSpPr/>
            <p:nvPr/>
          </p:nvSpPr>
          <p:spPr>
            <a:xfrm>
              <a:off x="2753" y="2073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47" name="Rectangle 358">
              <a:extLst>
                <a:ext uri="{FF2B5EF4-FFF2-40B4-BE49-F238E27FC236}">
                  <a16:creationId xmlns:a16="http://schemas.microsoft.com/office/drawing/2014/main" id="{19654198-0974-450B-9BCA-9C049B2C4E79}"/>
                </a:ext>
              </a:extLst>
            </p:cNvPr>
            <p:cNvSpPr/>
            <p:nvPr/>
          </p:nvSpPr>
          <p:spPr>
            <a:xfrm>
              <a:off x="2889" y="2066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48" name="Rectangle 360">
              <a:extLst>
                <a:ext uri="{FF2B5EF4-FFF2-40B4-BE49-F238E27FC236}">
                  <a16:creationId xmlns:a16="http://schemas.microsoft.com/office/drawing/2014/main" id="{F2CAA233-AD05-4C11-9396-750F44167721}"/>
                </a:ext>
              </a:extLst>
            </p:cNvPr>
            <p:cNvSpPr/>
            <p:nvPr/>
          </p:nvSpPr>
          <p:spPr>
            <a:xfrm>
              <a:off x="2769" y="2231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49" name="Rectangle 361">
              <a:extLst>
                <a:ext uri="{FF2B5EF4-FFF2-40B4-BE49-F238E27FC236}">
                  <a16:creationId xmlns:a16="http://schemas.microsoft.com/office/drawing/2014/main" id="{9CA9DB91-C420-46C5-8B65-A5D2CFE4A775}"/>
                </a:ext>
              </a:extLst>
            </p:cNvPr>
            <p:cNvSpPr/>
            <p:nvPr/>
          </p:nvSpPr>
          <p:spPr>
            <a:xfrm>
              <a:off x="2642" y="2231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50" name="Rectangle 362">
              <a:extLst>
                <a:ext uri="{FF2B5EF4-FFF2-40B4-BE49-F238E27FC236}">
                  <a16:creationId xmlns:a16="http://schemas.microsoft.com/office/drawing/2014/main" id="{181BAA86-F088-49DA-9751-66642CDEF4D5}"/>
                </a:ext>
              </a:extLst>
            </p:cNvPr>
            <p:cNvSpPr/>
            <p:nvPr/>
          </p:nvSpPr>
          <p:spPr>
            <a:xfrm>
              <a:off x="2642" y="2403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51" name="Rectangle 363">
              <a:extLst>
                <a:ext uri="{FF2B5EF4-FFF2-40B4-BE49-F238E27FC236}">
                  <a16:creationId xmlns:a16="http://schemas.microsoft.com/office/drawing/2014/main" id="{FC8E7B15-EB67-42C9-B5F1-18A59988F8A8}"/>
                </a:ext>
              </a:extLst>
            </p:cNvPr>
            <p:cNvSpPr/>
            <p:nvPr/>
          </p:nvSpPr>
          <p:spPr>
            <a:xfrm>
              <a:off x="2716" y="2546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52" name="Rectangle 364">
              <a:extLst>
                <a:ext uri="{FF2B5EF4-FFF2-40B4-BE49-F238E27FC236}">
                  <a16:creationId xmlns:a16="http://schemas.microsoft.com/office/drawing/2014/main" id="{5B9A83C2-A21A-4C3A-ACA7-8E63C6759AC3}"/>
                </a:ext>
              </a:extLst>
            </p:cNvPr>
            <p:cNvSpPr/>
            <p:nvPr/>
          </p:nvSpPr>
          <p:spPr>
            <a:xfrm>
              <a:off x="2947" y="2546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53" name="Rectangle 365">
              <a:extLst>
                <a:ext uri="{FF2B5EF4-FFF2-40B4-BE49-F238E27FC236}">
                  <a16:creationId xmlns:a16="http://schemas.microsoft.com/office/drawing/2014/main" id="{0D615D24-7A1E-4F77-9FF1-4F37BE866DF3}"/>
                </a:ext>
              </a:extLst>
            </p:cNvPr>
            <p:cNvSpPr/>
            <p:nvPr/>
          </p:nvSpPr>
          <p:spPr>
            <a:xfrm>
              <a:off x="3000" y="2403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54" name="Rectangle 366">
              <a:extLst>
                <a:ext uri="{FF2B5EF4-FFF2-40B4-BE49-F238E27FC236}">
                  <a16:creationId xmlns:a16="http://schemas.microsoft.com/office/drawing/2014/main" id="{B014C0C1-E2A7-4540-AB30-AA72C26287F9}"/>
                </a:ext>
              </a:extLst>
            </p:cNvPr>
            <p:cNvSpPr/>
            <p:nvPr/>
          </p:nvSpPr>
          <p:spPr>
            <a:xfrm>
              <a:off x="2820" y="2613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55" name="Rectangle 367">
              <a:extLst>
                <a:ext uri="{FF2B5EF4-FFF2-40B4-BE49-F238E27FC236}">
                  <a16:creationId xmlns:a16="http://schemas.microsoft.com/office/drawing/2014/main" id="{CA562E72-A285-43FD-B5F0-538845100879}"/>
                </a:ext>
              </a:extLst>
            </p:cNvPr>
            <p:cNvSpPr/>
            <p:nvPr/>
          </p:nvSpPr>
          <p:spPr>
            <a:xfrm>
              <a:off x="2881" y="2231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56" name="Rectangle 368">
              <a:extLst>
                <a:ext uri="{FF2B5EF4-FFF2-40B4-BE49-F238E27FC236}">
                  <a16:creationId xmlns:a16="http://schemas.microsoft.com/office/drawing/2014/main" id="{4D0C85CC-0583-4683-A184-C59C76EAC60F}"/>
                </a:ext>
              </a:extLst>
            </p:cNvPr>
            <p:cNvSpPr/>
            <p:nvPr/>
          </p:nvSpPr>
          <p:spPr>
            <a:xfrm>
              <a:off x="2993" y="2224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57" name="Rectangle 369">
              <a:extLst>
                <a:ext uri="{FF2B5EF4-FFF2-40B4-BE49-F238E27FC236}">
                  <a16:creationId xmlns:a16="http://schemas.microsoft.com/office/drawing/2014/main" id="{7E087B80-B340-4897-8ED1-BEF2645B17F0}"/>
                </a:ext>
              </a:extLst>
            </p:cNvPr>
            <p:cNvSpPr/>
            <p:nvPr/>
          </p:nvSpPr>
          <p:spPr>
            <a:xfrm>
              <a:off x="2768" y="2403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58" name="Rectangle 370">
              <a:extLst>
                <a:ext uri="{FF2B5EF4-FFF2-40B4-BE49-F238E27FC236}">
                  <a16:creationId xmlns:a16="http://schemas.microsoft.com/office/drawing/2014/main" id="{0F0AD78C-18CC-4473-BE07-038CD9D5FCB7}"/>
                </a:ext>
              </a:extLst>
            </p:cNvPr>
            <p:cNvSpPr/>
            <p:nvPr/>
          </p:nvSpPr>
          <p:spPr>
            <a:xfrm>
              <a:off x="2880" y="2403"/>
              <a:ext cx="82" cy="120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F4F4F"/>
                </a:gs>
              </a:gsLst>
              <a:lin ang="2700000" scaled="1"/>
              <a:tileRect/>
            </a:gradFill>
            <a:ln w="9525">
              <a:noFill/>
              <a:miter/>
            </a:ln>
            <a:effectLst>
              <a:outerShdw dist="28398" dir="3806096" algn="ctr" rotWithShape="0">
                <a:srgbClr val="808080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</p:grpSp>
      <p:grpSp>
        <p:nvGrpSpPr>
          <p:cNvPr id="59" name="Group 602">
            <a:extLst>
              <a:ext uri="{FF2B5EF4-FFF2-40B4-BE49-F238E27FC236}">
                <a16:creationId xmlns:a16="http://schemas.microsoft.com/office/drawing/2014/main" id="{38580C89-B3ED-4762-87BF-FD6459008ECE}"/>
              </a:ext>
            </a:extLst>
          </p:cNvPr>
          <p:cNvGrpSpPr>
            <a:grpSpLocks/>
          </p:cNvGrpSpPr>
          <p:nvPr/>
        </p:nvGrpSpPr>
        <p:grpSpPr bwMode="auto">
          <a:xfrm>
            <a:off x="3773165" y="4787478"/>
            <a:ext cx="1301750" cy="1414463"/>
            <a:chOff x="1452" y="3100"/>
            <a:chExt cx="820" cy="891"/>
          </a:xfrm>
        </p:grpSpPr>
        <p:grpSp>
          <p:nvGrpSpPr>
            <p:cNvPr id="60" name="Group 600">
              <a:extLst>
                <a:ext uri="{FF2B5EF4-FFF2-40B4-BE49-F238E27FC236}">
                  <a16:creationId xmlns:a16="http://schemas.microsoft.com/office/drawing/2014/main" id="{4FEB18DD-34EB-4CA2-BC08-A533A7BD9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2" y="3100"/>
              <a:ext cx="820" cy="891"/>
              <a:chOff x="1452" y="3100"/>
              <a:chExt cx="820" cy="891"/>
            </a:xfrm>
          </p:grpSpPr>
          <p:sp>
            <p:nvSpPr>
              <p:cNvPr id="64" name="Text Box 117">
                <a:extLst>
                  <a:ext uri="{FF2B5EF4-FFF2-40B4-BE49-F238E27FC236}">
                    <a16:creationId xmlns:a16="http://schemas.microsoft.com/office/drawing/2014/main" id="{DB1BAF8B-F7B8-480B-9305-B6C93DB6095A}"/>
                  </a:ext>
                </a:extLst>
              </p:cNvPr>
              <p:cNvSpPr txBox="1"/>
              <p:nvPr/>
            </p:nvSpPr>
            <p:spPr>
              <a:xfrm>
                <a:off x="1543" y="3760"/>
                <a:ext cx="729" cy="23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r>
                  <a:rPr lang="zh-CN" altLang="en-US" sz="1800" b="1" noProof="1">
                    <a:solidFill>
                      <a:srgbClr val="FF0000"/>
                    </a:solidFill>
                  </a:rPr>
                  <a:t>芯片测试</a:t>
                </a:r>
              </a:p>
            </p:txBody>
          </p:sp>
          <p:grpSp>
            <p:nvGrpSpPr>
              <p:cNvPr id="65" name="Group 556">
                <a:extLst>
                  <a:ext uri="{FF2B5EF4-FFF2-40B4-BE49-F238E27FC236}">
                    <a16:creationId xmlns:a16="http://schemas.microsoft.com/office/drawing/2014/main" id="{CA6DBEA5-1CE4-4753-93E6-583E1AAB20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2" y="3100"/>
                <a:ext cx="793" cy="583"/>
                <a:chOff x="4197" y="3107"/>
                <a:chExt cx="793" cy="583"/>
              </a:xfrm>
            </p:grpSpPr>
            <p:grpSp>
              <p:nvGrpSpPr>
                <p:cNvPr id="66" name="Group 557">
                  <a:extLst>
                    <a:ext uri="{FF2B5EF4-FFF2-40B4-BE49-F238E27FC236}">
                      <a16:creationId xmlns:a16="http://schemas.microsoft.com/office/drawing/2014/main" id="{F05C2FC5-9D0A-49E2-8A0E-88F2E0A731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4680" y="3053"/>
                  <a:ext cx="247" cy="351"/>
                  <a:chOff x="4234" y="3157"/>
                  <a:chExt cx="247" cy="351"/>
                </a:xfrm>
              </p:grpSpPr>
              <p:sp>
                <p:nvSpPr>
                  <p:cNvPr id="76" name="Rectangle 558">
                    <a:extLst>
                      <a:ext uri="{FF2B5EF4-FFF2-40B4-BE49-F238E27FC236}">
                        <a16:creationId xmlns:a16="http://schemas.microsoft.com/office/drawing/2014/main" id="{EB3DA61C-85C2-4A52-80D5-DD64EAECA484}"/>
                      </a:ext>
                    </a:extLst>
                  </p:cNvPr>
                  <p:cNvSpPr/>
                  <p:nvPr/>
                </p:nvSpPr>
                <p:spPr>
                  <a:xfrm>
                    <a:off x="4234" y="3157"/>
                    <a:ext cx="247" cy="35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DDDDDD"/>
                      </a:gs>
                    </a:gsLst>
                    <a:lin ang="18900000" scaled="1"/>
                    <a:tileRect/>
                  </a:gradFill>
                  <a:ln w="9525">
                    <a:noFill/>
                    <a:miter/>
                  </a:ln>
                  <a:effectLst>
                    <a:outerShdw dist="53882" dir="2699999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8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Font typeface="Wingdings" pitchFamily="2" charset="2"/>
                      <a:buNone/>
                      <a:defRPr/>
                    </a:pPr>
                    <a:endParaRPr lang="zh-CN" altLang="en-US" sz="1800" b="1" noProof="1"/>
                  </a:p>
                </p:txBody>
              </p:sp>
              <p:sp>
                <p:nvSpPr>
                  <p:cNvPr id="77" name="Rectangle 559">
                    <a:extLst>
                      <a:ext uri="{FF2B5EF4-FFF2-40B4-BE49-F238E27FC236}">
                        <a16:creationId xmlns:a16="http://schemas.microsoft.com/office/drawing/2014/main" id="{C3A8ED57-231E-46F9-AFF8-EAC0805C8FE5}"/>
                      </a:ext>
                    </a:extLst>
                  </p:cNvPr>
                  <p:cNvSpPr/>
                  <p:nvPr/>
                </p:nvSpPr>
                <p:spPr>
                  <a:xfrm>
                    <a:off x="4294" y="3216"/>
                    <a:ext cx="135" cy="22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>
                    <a:noFill/>
                    <a:miter/>
                  </a:ln>
                  <a:effectLst>
                    <a:outerShdw dist="53882" dir="2699999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8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Font typeface="Wingdings" pitchFamily="2" charset="2"/>
                      <a:buNone/>
                      <a:defRPr/>
                    </a:pPr>
                    <a:endParaRPr lang="zh-CN" altLang="en-US" sz="1800" b="1" noProof="1"/>
                  </a:p>
                </p:txBody>
              </p:sp>
            </p:grpSp>
            <p:grpSp>
              <p:nvGrpSpPr>
                <p:cNvPr id="67" name="Group 560">
                  <a:extLst>
                    <a:ext uri="{FF2B5EF4-FFF2-40B4-BE49-F238E27FC236}">
                      <a16:creationId xmlns:a16="http://schemas.microsoft.com/office/drawing/2014/main" id="{AAB0288A-8579-4CA1-9091-360CE3928C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4243" y="3066"/>
                  <a:ext cx="247" cy="344"/>
                  <a:chOff x="4234" y="3157"/>
                  <a:chExt cx="247" cy="351"/>
                </a:xfrm>
              </p:grpSpPr>
              <p:sp>
                <p:nvSpPr>
                  <p:cNvPr id="74" name="Rectangle 561">
                    <a:extLst>
                      <a:ext uri="{FF2B5EF4-FFF2-40B4-BE49-F238E27FC236}">
                        <a16:creationId xmlns:a16="http://schemas.microsoft.com/office/drawing/2014/main" id="{4A90FAD8-D37D-4C6E-A381-F7AB7F2AA73B}"/>
                      </a:ext>
                    </a:extLst>
                  </p:cNvPr>
                  <p:cNvSpPr/>
                  <p:nvPr/>
                </p:nvSpPr>
                <p:spPr>
                  <a:xfrm>
                    <a:off x="4234" y="3149"/>
                    <a:ext cx="247" cy="35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DDDDDD"/>
                      </a:gs>
                    </a:gsLst>
                    <a:lin ang="18900000" scaled="1"/>
                    <a:tileRect/>
                  </a:gradFill>
                  <a:ln w="9525">
                    <a:noFill/>
                    <a:miter/>
                  </a:ln>
                  <a:effectLst>
                    <a:outerShdw dist="53882" dir="2699999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8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Font typeface="Wingdings" pitchFamily="2" charset="2"/>
                      <a:buNone/>
                      <a:defRPr/>
                    </a:pPr>
                    <a:endParaRPr lang="zh-CN" altLang="en-US" sz="1800" b="1" noProof="1"/>
                  </a:p>
                </p:txBody>
              </p:sp>
              <p:sp>
                <p:nvSpPr>
                  <p:cNvPr id="75" name="Rectangle 562">
                    <a:extLst>
                      <a:ext uri="{FF2B5EF4-FFF2-40B4-BE49-F238E27FC236}">
                        <a16:creationId xmlns:a16="http://schemas.microsoft.com/office/drawing/2014/main" id="{E4E8BFE9-7875-4998-899C-7AA68F5A1136}"/>
                      </a:ext>
                    </a:extLst>
                  </p:cNvPr>
                  <p:cNvSpPr/>
                  <p:nvPr/>
                </p:nvSpPr>
                <p:spPr>
                  <a:xfrm>
                    <a:off x="4288" y="3228"/>
                    <a:ext cx="135" cy="21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>
                    <a:noFill/>
                    <a:miter/>
                  </a:ln>
                  <a:effectLst>
                    <a:outerShdw dist="53882" dir="2699999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8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Font typeface="Wingdings" pitchFamily="2" charset="2"/>
                      <a:buNone/>
                      <a:defRPr/>
                    </a:pPr>
                    <a:endParaRPr lang="zh-CN" altLang="en-US" sz="1800" b="1" noProof="1"/>
                  </a:p>
                </p:txBody>
              </p:sp>
            </p:grpSp>
            <p:grpSp>
              <p:nvGrpSpPr>
                <p:cNvPr id="68" name="Group 563">
                  <a:extLst>
                    <a:ext uri="{FF2B5EF4-FFF2-40B4-BE49-F238E27FC236}">
                      <a16:creationId xmlns:a16="http://schemas.microsoft.com/office/drawing/2014/main" id="{8A3446DE-6685-4F75-A863-152554EAF1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4689" y="3381"/>
                  <a:ext cx="247" cy="351"/>
                  <a:chOff x="4234" y="3157"/>
                  <a:chExt cx="247" cy="351"/>
                </a:xfrm>
              </p:grpSpPr>
              <p:sp>
                <p:nvSpPr>
                  <p:cNvPr id="72" name="Rectangle 564">
                    <a:extLst>
                      <a:ext uri="{FF2B5EF4-FFF2-40B4-BE49-F238E27FC236}">
                        <a16:creationId xmlns:a16="http://schemas.microsoft.com/office/drawing/2014/main" id="{4C415B22-08B5-4E5E-93EB-D3E9AECB62B1}"/>
                      </a:ext>
                    </a:extLst>
                  </p:cNvPr>
                  <p:cNvSpPr/>
                  <p:nvPr/>
                </p:nvSpPr>
                <p:spPr>
                  <a:xfrm>
                    <a:off x="4234" y="3157"/>
                    <a:ext cx="247" cy="35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DDDDDD"/>
                      </a:gs>
                    </a:gsLst>
                    <a:lin ang="18900000" scaled="1"/>
                    <a:tileRect/>
                  </a:gradFill>
                  <a:ln w="9525">
                    <a:noFill/>
                    <a:miter/>
                  </a:ln>
                  <a:effectLst>
                    <a:outerShdw dist="53882" dir="2699999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8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Font typeface="Wingdings" pitchFamily="2" charset="2"/>
                      <a:buNone/>
                      <a:defRPr/>
                    </a:pPr>
                    <a:endParaRPr lang="zh-CN" altLang="en-US" sz="1800" b="1" noProof="1"/>
                  </a:p>
                </p:txBody>
              </p:sp>
              <p:sp>
                <p:nvSpPr>
                  <p:cNvPr id="73" name="Rectangle 565">
                    <a:extLst>
                      <a:ext uri="{FF2B5EF4-FFF2-40B4-BE49-F238E27FC236}">
                        <a16:creationId xmlns:a16="http://schemas.microsoft.com/office/drawing/2014/main" id="{893E0585-701E-458E-9E49-4D008BAFC42D}"/>
                      </a:ext>
                    </a:extLst>
                  </p:cNvPr>
                  <p:cNvSpPr/>
                  <p:nvPr/>
                </p:nvSpPr>
                <p:spPr>
                  <a:xfrm>
                    <a:off x="4294" y="3216"/>
                    <a:ext cx="135" cy="22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>
                    <a:noFill/>
                    <a:miter/>
                  </a:ln>
                  <a:effectLst>
                    <a:outerShdw dist="53882" dir="2699999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8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Font typeface="Wingdings" pitchFamily="2" charset="2"/>
                      <a:buNone/>
                      <a:defRPr/>
                    </a:pPr>
                    <a:endParaRPr lang="zh-CN" altLang="en-US" sz="1800" b="1" noProof="1"/>
                  </a:p>
                </p:txBody>
              </p:sp>
            </p:grpSp>
            <p:grpSp>
              <p:nvGrpSpPr>
                <p:cNvPr id="69" name="Group 566">
                  <a:extLst>
                    <a:ext uri="{FF2B5EF4-FFF2-40B4-BE49-F238E27FC236}">
                      <a16:creationId xmlns:a16="http://schemas.microsoft.com/office/drawing/2014/main" id="{8E93BF59-8638-4883-A285-DB5CFA6C4B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4260" y="3389"/>
                  <a:ext cx="247" cy="351"/>
                  <a:chOff x="4234" y="3157"/>
                  <a:chExt cx="247" cy="351"/>
                </a:xfrm>
              </p:grpSpPr>
              <p:sp>
                <p:nvSpPr>
                  <p:cNvPr id="70" name="Rectangle 567">
                    <a:extLst>
                      <a:ext uri="{FF2B5EF4-FFF2-40B4-BE49-F238E27FC236}">
                        <a16:creationId xmlns:a16="http://schemas.microsoft.com/office/drawing/2014/main" id="{45E430AC-E603-49B6-AA35-609A0255C2FA}"/>
                      </a:ext>
                    </a:extLst>
                  </p:cNvPr>
                  <p:cNvSpPr/>
                  <p:nvPr/>
                </p:nvSpPr>
                <p:spPr>
                  <a:xfrm>
                    <a:off x="4234" y="3157"/>
                    <a:ext cx="247" cy="35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DDDDDD"/>
                      </a:gs>
                    </a:gsLst>
                    <a:lin ang="18900000" scaled="1"/>
                    <a:tileRect/>
                  </a:gradFill>
                  <a:ln w="9525">
                    <a:noFill/>
                    <a:miter/>
                  </a:ln>
                  <a:effectLst>
                    <a:outerShdw dist="53882" dir="2699999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8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Font typeface="Wingdings" pitchFamily="2" charset="2"/>
                      <a:buNone/>
                      <a:defRPr/>
                    </a:pPr>
                    <a:endParaRPr lang="zh-CN" altLang="en-US" sz="1800" b="1" noProof="1"/>
                  </a:p>
                </p:txBody>
              </p:sp>
              <p:sp>
                <p:nvSpPr>
                  <p:cNvPr id="71" name="Rectangle 568">
                    <a:extLst>
                      <a:ext uri="{FF2B5EF4-FFF2-40B4-BE49-F238E27FC236}">
                        <a16:creationId xmlns:a16="http://schemas.microsoft.com/office/drawing/2014/main" id="{E5982E07-147D-4851-8A9D-FB13D6D6C4F4}"/>
                      </a:ext>
                    </a:extLst>
                  </p:cNvPr>
                  <p:cNvSpPr/>
                  <p:nvPr/>
                </p:nvSpPr>
                <p:spPr>
                  <a:xfrm>
                    <a:off x="4294" y="3216"/>
                    <a:ext cx="135" cy="22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0C0C0"/>
                      </a:gs>
                      <a:gs pos="100000">
                        <a:srgbClr val="595959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>
                    <a:noFill/>
                    <a:miter/>
                  </a:ln>
                  <a:effectLst>
                    <a:outerShdw dist="53882" dir="2699999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8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</a:defRPr>
                    </a:lvl5pPr>
                  </a:lstStyle>
                  <a:p>
                    <a:pPr marL="0" indent="0"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Font typeface="Wingdings" pitchFamily="2" charset="2"/>
                      <a:buNone/>
                      <a:defRPr/>
                    </a:pPr>
                    <a:endParaRPr lang="zh-CN" altLang="en-US" sz="1800" b="1" noProof="1"/>
                  </a:p>
                </p:txBody>
              </p:sp>
            </p:grpSp>
          </p:grpSp>
        </p:grpSp>
        <p:grpSp>
          <p:nvGrpSpPr>
            <p:cNvPr id="61" name="Group 374">
              <a:extLst>
                <a:ext uri="{FF2B5EF4-FFF2-40B4-BE49-F238E27FC236}">
                  <a16:creationId xmlns:a16="http://schemas.microsoft.com/office/drawing/2014/main" id="{D3E7EFE1-E18A-465D-B8B4-42C693F2C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3133"/>
              <a:ext cx="247" cy="192"/>
              <a:chOff x="1961" y="3185"/>
              <a:chExt cx="247" cy="192"/>
            </a:xfrm>
          </p:grpSpPr>
          <p:sp>
            <p:nvSpPr>
              <p:cNvPr id="62" name="Line 118">
                <a:extLst>
                  <a:ext uri="{FF2B5EF4-FFF2-40B4-BE49-F238E27FC236}">
                    <a16:creationId xmlns:a16="http://schemas.microsoft.com/office/drawing/2014/main" id="{5A132249-A6B5-4A53-8150-8B1A7BF5E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185"/>
                <a:ext cx="20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19">
                <a:extLst>
                  <a:ext uri="{FF2B5EF4-FFF2-40B4-BE49-F238E27FC236}">
                    <a16:creationId xmlns:a16="http://schemas.microsoft.com/office/drawing/2014/main" id="{4C217A6F-A2B1-445F-998A-41B062AF1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1" y="3198"/>
                <a:ext cx="247" cy="1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8" name="Group 599">
            <a:extLst>
              <a:ext uri="{FF2B5EF4-FFF2-40B4-BE49-F238E27FC236}">
                <a16:creationId xmlns:a16="http://schemas.microsoft.com/office/drawing/2014/main" id="{DDCFDE78-FB3A-4DB7-A5B2-CE4D0BBC00B5}"/>
              </a:ext>
            </a:extLst>
          </p:cNvPr>
          <p:cNvGrpSpPr>
            <a:grpSpLocks/>
          </p:cNvGrpSpPr>
          <p:nvPr/>
        </p:nvGrpSpPr>
        <p:grpSpPr bwMode="auto">
          <a:xfrm>
            <a:off x="8302303" y="2998366"/>
            <a:ext cx="1651000" cy="1638300"/>
            <a:chOff x="4305" y="2008"/>
            <a:chExt cx="1040" cy="1032"/>
          </a:xfrm>
        </p:grpSpPr>
        <p:sp>
          <p:nvSpPr>
            <p:cNvPr id="79" name="Text Box 110">
              <a:extLst>
                <a:ext uri="{FF2B5EF4-FFF2-40B4-BE49-F238E27FC236}">
                  <a16:creationId xmlns:a16="http://schemas.microsoft.com/office/drawing/2014/main" id="{B40D37AC-DAB9-4633-BF39-4DF4E4EB3639}"/>
                </a:ext>
              </a:extLst>
            </p:cNvPr>
            <p:cNvSpPr txBox="1"/>
            <p:nvPr/>
          </p:nvSpPr>
          <p:spPr>
            <a:xfrm>
              <a:off x="4305" y="2809"/>
              <a:ext cx="1040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FF0000"/>
                  </a:solidFill>
                </a:rPr>
                <a:t>刻蚀后的硅片</a:t>
              </a:r>
            </a:p>
          </p:txBody>
        </p:sp>
        <p:grpSp>
          <p:nvGrpSpPr>
            <p:cNvPr id="80" name="Group 598">
              <a:extLst>
                <a:ext uri="{FF2B5EF4-FFF2-40B4-BE49-F238E27FC236}">
                  <a16:creationId xmlns:a16="http://schemas.microsoft.com/office/drawing/2014/main" id="{DD64BC92-A576-431A-BC58-4F8877BC4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" y="2008"/>
              <a:ext cx="573" cy="776"/>
              <a:chOff x="4572" y="2008"/>
              <a:chExt cx="573" cy="776"/>
            </a:xfrm>
          </p:grpSpPr>
          <p:sp>
            <p:nvSpPr>
              <p:cNvPr id="81" name="Rectangle 506">
                <a:extLst>
                  <a:ext uri="{FF2B5EF4-FFF2-40B4-BE49-F238E27FC236}">
                    <a16:creationId xmlns:a16="http://schemas.microsoft.com/office/drawing/2014/main" id="{7D281F49-A7E1-4EB1-9218-EC2FED75D41A}"/>
                  </a:ext>
                </a:extLst>
              </p:cNvPr>
              <p:cNvSpPr/>
              <p:nvPr/>
            </p:nvSpPr>
            <p:spPr>
              <a:xfrm>
                <a:off x="4695" y="216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82" name="Rectangle 507">
                <a:extLst>
                  <a:ext uri="{FF2B5EF4-FFF2-40B4-BE49-F238E27FC236}">
                    <a16:creationId xmlns:a16="http://schemas.microsoft.com/office/drawing/2014/main" id="{A7C6F5A5-45FB-4DE7-AE49-EED58E82FFC0}"/>
                  </a:ext>
                </a:extLst>
              </p:cNvPr>
              <p:cNvSpPr/>
              <p:nvPr/>
            </p:nvSpPr>
            <p:spPr>
              <a:xfrm>
                <a:off x="4778" y="216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83" name="Rectangle 508">
                <a:extLst>
                  <a:ext uri="{FF2B5EF4-FFF2-40B4-BE49-F238E27FC236}">
                    <a16:creationId xmlns:a16="http://schemas.microsoft.com/office/drawing/2014/main" id="{21D36CE9-DFDF-4645-9695-4671E51F46D5}"/>
                  </a:ext>
                </a:extLst>
              </p:cNvPr>
              <p:cNvSpPr/>
              <p:nvPr/>
            </p:nvSpPr>
            <p:spPr>
              <a:xfrm>
                <a:off x="4859" y="216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84" name="Rectangle 509">
                <a:extLst>
                  <a:ext uri="{FF2B5EF4-FFF2-40B4-BE49-F238E27FC236}">
                    <a16:creationId xmlns:a16="http://schemas.microsoft.com/office/drawing/2014/main" id="{6BD658AF-8D67-404E-9313-F4521746BE98}"/>
                  </a:ext>
                </a:extLst>
              </p:cNvPr>
              <p:cNvSpPr/>
              <p:nvPr/>
            </p:nvSpPr>
            <p:spPr>
              <a:xfrm>
                <a:off x="4628" y="228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85" name="Rectangle 510">
                <a:extLst>
                  <a:ext uri="{FF2B5EF4-FFF2-40B4-BE49-F238E27FC236}">
                    <a16:creationId xmlns:a16="http://schemas.microsoft.com/office/drawing/2014/main" id="{93F3225E-11EF-408E-A560-AA0B9FB4F5CC}"/>
                  </a:ext>
                </a:extLst>
              </p:cNvPr>
              <p:cNvSpPr/>
              <p:nvPr/>
            </p:nvSpPr>
            <p:spPr>
              <a:xfrm>
                <a:off x="4710" y="228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86" name="Rectangle 511">
                <a:extLst>
                  <a:ext uri="{FF2B5EF4-FFF2-40B4-BE49-F238E27FC236}">
                    <a16:creationId xmlns:a16="http://schemas.microsoft.com/office/drawing/2014/main" id="{5237BAA8-14C5-4B3B-9678-0DFB52EE7A21}"/>
                  </a:ext>
                </a:extLst>
              </p:cNvPr>
              <p:cNvSpPr/>
              <p:nvPr/>
            </p:nvSpPr>
            <p:spPr>
              <a:xfrm>
                <a:off x="4784" y="228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87" name="Rectangle 512">
                <a:extLst>
                  <a:ext uri="{FF2B5EF4-FFF2-40B4-BE49-F238E27FC236}">
                    <a16:creationId xmlns:a16="http://schemas.microsoft.com/office/drawing/2014/main" id="{FD7CA817-F2A3-42F3-8C86-BBB7A3369B8A}"/>
                  </a:ext>
                </a:extLst>
              </p:cNvPr>
              <p:cNvSpPr/>
              <p:nvPr/>
            </p:nvSpPr>
            <p:spPr>
              <a:xfrm>
                <a:off x="4859" y="228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88" name="Rectangle 513">
                <a:extLst>
                  <a:ext uri="{FF2B5EF4-FFF2-40B4-BE49-F238E27FC236}">
                    <a16:creationId xmlns:a16="http://schemas.microsoft.com/office/drawing/2014/main" id="{BD5FF5F1-A2FE-4686-956B-453872A39674}"/>
                  </a:ext>
                </a:extLst>
              </p:cNvPr>
              <p:cNvSpPr/>
              <p:nvPr/>
            </p:nvSpPr>
            <p:spPr>
              <a:xfrm>
                <a:off x="4941" y="228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89" name="Rectangle 514">
                <a:extLst>
                  <a:ext uri="{FF2B5EF4-FFF2-40B4-BE49-F238E27FC236}">
                    <a16:creationId xmlns:a16="http://schemas.microsoft.com/office/drawing/2014/main" id="{C7271F46-5115-4F03-8CC0-0F72FDCD4171}"/>
                  </a:ext>
                </a:extLst>
              </p:cNvPr>
              <p:cNvSpPr/>
              <p:nvPr/>
            </p:nvSpPr>
            <p:spPr>
              <a:xfrm>
                <a:off x="4627" y="240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0" name="Rectangle 515">
                <a:extLst>
                  <a:ext uri="{FF2B5EF4-FFF2-40B4-BE49-F238E27FC236}">
                    <a16:creationId xmlns:a16="http://schemas.microsoft.com/office/drawing/2014/main" id="{61DB2689-07FC-43F6-938C-E700AF4F8805}"/>
                  </a:ext>
                </a:extLst>
              </p:cNvPr>
              <p:cNvSpPr/>
              <p:nvPr/>
            </p:nvSpPr>
            <p:spPr>
              <a:xfrm>
                <a:off x="4709" y="240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1" name="Rectangle 516">
                <a:extLst>
                  <a:ext uri="{FF2B5EF4-FFF2-40B4-BE49-F238E27FC236}">
                    <a16:creationId xmlns:a16="http://schemas.microsoft.com/office/drawing/2014/main" id="{74C14187-84E0-423A-8190-3C8EA5FFC06D}"/>
                  </a:ext>
                </a:extLst>
              </p:cNvPr>
              <p:cNvSpPr/>
              <p:nvPr/>
            </p:nvSpPr>
            <p:spPr>
              <a:xfrm>
                <a:off x="4791" y="240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2" name="Rectangle 517">
                <a:extLst>
                  <a:ext uri="{FF2B5EF4-FFF2-40B4-BE49-F238E27FC236}">
                    <a16:creationId xmlns:a16="http://schemas.microsoft.com/office/drawing/2014/main" id="{838E7F63-5E6B-4AA1-B020-C995A032CFFF}"/>
                  </a:ext>
                </a:extLst>
              </p:cNvPr>
              <p:cNvSpPr/>
              <p:nvPr/>
            </p:nvSpPr>
            <p:spPr>
              <a:xfrm>
                <a:off x="4873" y="240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3" name="Rectangle 518">
                <a:extLst>
                  <a:ext uri="{FF2B5EF4-FFF2-40B4-BE49-F238E27FC236}">
                    <a16:creationId xmlns:a16="http://schemas.microsoft.com/office/drawing/2014/main" id="{4DAA4E15-CB5F-4E49-8A14-97F739266AB5}"/>
                  </a:ext>
                </a:extLst>
              </p:cNvPr>
              <p:cNvSpPr/>
              <p:nvPr/>
            </p:nvSpPr>
            <p:spPr>
              <a:xfrm>
                <a:off x="4948" y="240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4" name="Rectangle 519">
                <a:extLst>
                  <a:ext uri="{FF2B5EF4-FFF2-40B4-BE49-F238E27FC236}">
                    <a16:creationId xmlns:a16="http://schemas.microsoft.com/office/drawing/2014/main" id="{4982CB89-BE5C-40A8-8F35-DC768FC08B93}"/>
                  </a:ext>
                </a:extLst>
              </p:cNvPr>
              <p:cNvSpPr/>
              <p:nvPr/>
            </p:nvSpPr>
            <p:spPr>
              <a:xfrm>
                <a:off x="4709" y="2524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5" name="Rectangle 520">
                <a:extLst>
                  <a:ext uri="{FF2B5EF4-FFF2-40B4-BE49-F238E27FC236}">
                    <a16:creationId xmlns:a16="http://schemas.microsoft.com/office/drawing/2014/main" id="{66C86E66-C899-4B3C-8C2A-E4A948396F20}"/>
                  </a:ext>
                </a:extLst>
              </p:cNvPr>
              <p:cNvSpPr/>
              <p:nvPr/>
            </p:nvSpPr>
            <p:spPr>
              <a:xfrm>
                <a:off x="4791" y="2524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6" name="Rectangle 521">
                <a:extLst>
                  <a:ext uri="{FF2B5EF4-FFF2-40B4-BE49-F238E27FC236}">
                    <a16:creationId xmlns:a16="http://schemas.microsoft.com/office/drawing/2014/main" id="{54F42670-A4F4-4CF4-99E2-074CB4271273}"/>
                  </a:ext>
                </a:extLst>
              </p:cNvPr>
              <p:cNvSpPr/>
              <p:nvPr/>
            </p:nvSpPr>
            <p:spPr>
              <a:xfrm>
                <a:off x="4873" y="2524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7" name="Rectangle 522">
                <a:extLst>
                  <a:ext uri="{FF2B5EF4-FFF2-40B4-BE49-F238E27FC236}">
                    <a16:creationId xmlns:a16="http://schemas.microsoft.com/office/drawing/2014/main" id="{F460891D-E33E-44C0-A941-5288BFD13A22}"/>
                  </a:ext>
                </a:extLst>
              </p:cNvPr>
              <p:cNvSpPr/>
              <p:nvPr/>
            </p:nvSpPr>
            <p:spPr>
              <a:xfrm>
                <a:off x="4768" y="2046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8" name="Rectangle 523">
                <a:extLst>
                  <a:ext uri="{FF2B5EF4-FFF2-40B4-BE49-F238E27FC236}">
                    <a16:creationId xmlns:a16="http://schemas.microsoft.com/office/drawing/2014/main" id="{48C3C552-69F9-4B38-8121-B30A31204E0F}"/>
                  </a:ext>
                </a:extLst>
              </p:cNvPr>
              <p:cNvSpPr/>
              <p:nvPr/>
            </p:nvSpPr>
            <p:spPr>
              <a:xfrm>
                <a:off x="4790" y="2644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99" name="Rectangle 524">
                <a:extLst>
                  <a:ext uri="{FF2B5EF4-FFF2-40B4-BE49-F238E27FC236}">
                    <a16:creationId xmlns:a16="http://schemas.microsoft.com/office/drawing/2014/main" id="{865D4D02-4C8B-4182-926A-AE2577F5C60E}"/>
                  </a:ext>
                </a:extLst>
              </p:cNvPr>
              <p:cNvSpPr/>
              <p:nvPr/>
            </p:nvSpPr>
            <p:spPr>
              <a:xfrm>
                <a:off x="4940" y="216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0" name="Rectangle 525">
                <a:extLst>
                  <a:ext uri="{FF2B5EF4-FFF2-40B4-BE49-F238E27FC236}">
                    <a16:creationId xmlns:a16="http://schemas.microsoft.com/office/drawing/2014/main" id="{E4E6E215-C8C4-4C80-852D-1F230817D13E}"/>
                  </a:ext>
                </a:extLst>
              </p:cNvPr>
              <p:cNvSpPr/>
              <p:nvPr/>
            </p:nvSpPr>
            <p:spPr>
              <a:xfrm>
                <a:off x="4611" y="2158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1" name="Rectangle 526">
                <a:extLst>
                  <a:ext uri="{FF2B5EF4-FFF2-40B4-BE49-F238E27FC236}">
                    <a16:creationId xmlns:a16="http://schemas.microsoft.com/office/drawing/2014/main" id="{D18E2E8D-E8E1-44E8-97FF-08F1527B276D}"/>
                  </a:ext>
                </a:extLst>
              </p:cNvPr>
              <p:cNvSpPr/>
              <p:nvPr/>
            </p:nvSpPr>
            <p:spPr>
              <a:xfrm>
                <a:off x="4783" y="2277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2" name="Rectangle 527">
                <a:extLst>
                  <a:ext uri="{FF2B5EF4-FFF2-40B4-BE49-F238E27FC236}">
                    <a16:creationId xmlns:a16="http://schemas.microsoft.com/office/drawing/2014/main" id="{006008EB-1DCE-420A-B7E7-1BC6E2205AD7}"/>
                  </a:ext>
                </a:extLst>
              </p:cNvPr>
              <p:cNvSpPr/>
              <p:nvPr/>
            </p:nvSpPr>
            <p:spPr>
              <a:xfrm>
                <a:off x="4625" y="2173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3" name="Rectangle 528">
                <a:extLst>
                  <a:ext uri="{FF2B5EF4-FFF2-40B4-BE49-F238E27FC236}">
                    <a16:creationId xmlns:a16="http://schemas.microsoft.com/office/drawing/2014/main" id="{F60CD8F5-C9D7-4D95-9862-938B367B21B9}"/>
                  </a:ext>
                </a:extLst>
              </p:cNvPr>
              <p:cNvSpPr/>
              <p:nvPr/>
            </p:nvSpPr>
            <p:spPr>
              <a:xfrm>
                <a:off x="4783" y="2292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4" name="Rectangle 529">
                <a:extLst>
                  <a:ext uri="{FF2B5EF4-FFF2-40B4-BE49-F238E27FC236}">
                    <a16:creationId xmlns:a16="http://schemas.microsoft.com/office/drawing/2014/main" id="{5142C0C8-5179-4B43-A945-6F5CCD2D647E}"/>
                  </a:ext>
                </a:extLst>
              </p:cNvPr>
              <p:cNvSpPr/>
              <p:nvPr/>
            </p:nvSpPr>
            <p:spPr>
              <a:xfrm>
                <a:off x="4626" y="252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5" name="Rectangle 530">
                <a:extLst>
                  <a:ext uri="{FF2B5EF4-FFF2-40B4-BE49-F238E27FC236}">
                    <a16:creationId xmlns:a16="http://schemas.microsoft.com/office/drawing/2014/main" id="{75665D7C-A2E1-4DBF-8724-79946EABA6E3}"/>
                  </a:ext>
                </a:extLst>
              </p:cNvPr>
              <p:cNvSpPr/>
              <p:nvPr/>
            </p:nvSpPr>
            <p:spPr>
              <a:xfrm>
                <a:off x="4955" y="2524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6" name="Rectangle 531">
                <a:extLst>
                  <a:ext uri="{FF2B5EF4-FFF2-40B4-BE49-F238E27FC236}">
                    <a16:creationId xmlns:a16="http://schemas.microsoft.com/office/drawing/2014/main" id="{7868E8EE-9DC8-4263-BC0D-111828ED14F7}"/>
                  </a:ext>
                </a:extLst>
              </p:cNvPr>
              <p:cNvSpPr/>
              <p:nvPr/>
            </p:nvSpPr>
            <p:spPr>
              <a:xfrm>
                <a:off x="4947" y="2644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7" name="Rectangle 532">
                <a:extLst>
                  <a:ext uri="{FF2B5EF4-FFF2-40B4-BE49-F238E27FC236}">
                    <a16:creationId xmlns:a16="http://schemas.microsoft.com/office/drawing/2014/main" id="{354AE03B-75EA-45AB-AE46-3BF6DBA3958D}"/>
                  </a:ext>
                </a:extLst>
              </p:cNvPr>
              <p:cNvSpPr/>
              <p:nvPr/>
            </p:nvSpPr>
            <p:spPr>
              <a:xfrm>
                <a:off x="4872" y="2644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8" name="Rectangle 533">
                <a:extLst>
                  <a:ext uri="{FF2B5EF4-FFF2-40B4-BE49-F238E27FC236}">
                    <a16:creationId xmlns:a16="http://schemas.microsoft.com/office/drawing/2014/main" id="{2F71C77E-271F-47B8-AE58-9139447715E8}"/>
                  </a:ext>
                </a:extLst>
              </p:cNvPr>
              <p:cNvSpPr/>
              <p:nvPr/>
            </p:nvSpPr>
            <p:spPr>
              <a:xfrm>
                <a:off x="4709" y="2644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09" name="Rectangle 534">
                <a:extLst>
                  <a:ext uri="{FF2B5EF4-FFF2-40B4-BE49-F238E27FC236}">
                    <a16:creationId xmlns:a16="http://schemas.microsoft.com/office/drawing/2014/main" id="{3AEDFF5B-23A8-4F17-A770-13BDCF90F03E}"/>
                  </a:ext>
                </a:extLst>
              </p:cNvPr>
              <p:cNvSpPr/>
              <p:nvPr/>
            </p:nvSpPr>
            <p:spPr>
              <a:xfrm>
                <a:off x="4851" y="2046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0" name="Rectangle 535">
                <a:extLst>
                  <a:ext uri="{FF2B5EF4-FFF2-40B4-BE49-F238E27FC236}">
                    <a16:creationId xmlns:a16="http://schemas.microsoft.com/office/drawing/2014/main" id="{FCBACB9B-41F3-4125-811D-1AF87C241DEF}"/>
                  </a:ext>
                </a:extLst>
              </p:cNvPr>
              <p:cNvSpPr/>
              <p:nvPr/>
            </p:nvSpPr>
            <p:spPr>
              <a:xfrm>
                <a:off x="4686" y="2046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1" name="Rectangle 536">
                <a:extLst>
                  <a:ext uri="{FF2B5EF4-FFF2-40B4-BE49-F238E27FC236}">
                    <a16:creationId xmlns:a16="http://schemas.microsoft.com/office/drawing/2014/main" id="{C141724A-0F8F-4616-9FBA-72E8F0BD997C}"/>
                  </a:ext>
                </a:extLst>
              </p:cNvPr>
              <p:cNvSpPr/>
              <p:nvPr/>
            </p:nvSpPr>
            <p:spPr>
              <a:xfrm>
                <a:off x="4769" y="2046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2" name="Rectangle 537">
                <a:extLst>
                  <a:ext uri="{FF2B5EF4-FFF2-40B4-BE49-F238E27FC236}">
                    <a16:creationId xmlns:a16="http://schemas.microsoft.com/office/drawing/2014/main" id="{DB90E47E-5876-49A5-AF6D-00CC32A365B5}"/>
                  </a:ext>
                </a:extLst>
              </p:cNvPr>
              <p:cNvSpPr/>
              <p:nvPr/>
            </p:nvSpPr>
            <p:spPr>
              <a:xfrm>
                <a:off x="4686" y="2039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3" name="Rectangle 538">
                <a:extLst>
                  <a:ext uri="{FF2B5EF4-FFF2-40B4-BE49-F238E27FC236}">
                    <a16:creationId xmlns:a16="http://schemas.microsoft.com/office/drawing/2014/main" id="{44A44077-A2DC-4C18-94A1-5724F4E19941}"/>
                  </a:ext>
                </a:extLst>
              </p:cNvPr>
              <p:cNvSpPr/>
              <p:nvPr/>
            </p:nvSpPr>
            <p:spPr>
              <a:xfrm>
                <a:off x="4858" y="2046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4" name="Rectangle 539">
                <a:extLst>
                  <a:ext uri="{FF2B5EF4-FFF2-40B4-BE49-F238E27FC236}">
                    <a16:creationId xmlns:a16="http://schemas.microsoft.com/office/drawing/2014/main" id="{4B0092FA-4ABA-4BA0-81DB-11893130C27E}"/>
                  </a:ext>
                </a:extLst>
              </p:cNvPr>
              <p:cNvSpPr/>
              <p:nvPr/>
            </p:nvSpPr>
            <p:spPr>
              <a:xfrm>
                <a:off x="4693" y="2039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5" name="Rectangle 540">
                <a:extLst>
                  <a:ext uri="{FF2B5EF4-FFF2-40B4-BE49-F238E27FC236}">
                    <a16:creationId xmlns:a16="http://schemas.microsoft.com/office/drawing/2014/main" id="{2917E1DA-95C6-4ECC-B24D-94C74E625C1F}"/>
                  </a:ext>
                </a:extLst>
              </p:cNvPr>
              <p:cNvSpPr/>
              <p:nvPr/>
            </p:nvSpPr>
            <p:spPr>
              <a:xfrm>
                <a:off x="4940" y="2045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6" name="Rectangle 541">
                <a:extLst>
                  <a:ext uri="{FF2B5EF4-FFF2-40B4-BE49-F238E27FC236}">
                    <a16:creationId xmlns:a16="http://schemas.microsoft.com/office/drawing/2014/main" id="{AF71CD3C-2ED6-4765-AFBD-5DABD563CEE3}"/>
                  </a:ext>
                </a:extLst>
              </p:cNvPr>
              <p:cNvSpPr/>
              <p:nvPr/>
            </p:nvSpPr>
            <p:spPr>
              <a:xfrm>
                <a:off x="5024" y="2277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7" name="Rectangle 542">
                <a:extLst>
                  <a:ext uri="{FF2B5EF4-FFF2-40B4-BE49-F238E27FC236}">
                    <a16:creationId xmlns:a16="http://schemas.microsoft.com/office/drawing/2014/main" id="{FDA19352-AD33-47A9-B622-283C91A78BF6}"/>
                  </a:ext>
                </a:extLst>
              </p:cNvPr>
              <p:cNvSpPr/>
              <p:nvPr/>
            </p:nvSpPr>
            <p:spPr>
              <a:xfrm>
                <a:off x="5031" y="2397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8" name="Rectangle 543">
                <a:extLst>
                  <a:ext uri="{FF2B5EF4-FFF2-40B4-BE49-F238E27FC236}">
                    <a16:creationId xmlns:a16="http://schemas.microsoft.com/office/drawing/2014/main" id="{042AE5ED-E69B-4AC1-8AF1-E5E4150450E5}"/>
                  </a:ext>
                </a:extLst>
              </p:cNvPr>
              <p:cNvSpPr/>
              <p:nvPr/>
            </p:nvSpPr>
            <p:spPr>
              <a:xfrm>
                <a:off x="5016" y="2157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19" name="Rectangle 544">
                <a:extLst>
                  <a:ext uri="{FF2B5EF4-FFF2-40B4-BE49-F238E27FC236}">
                    <a16:creationId xmlns:a16="http://schemas.microsoft.com/office/drawing/2014/main" id="{CAB8E682-862C-40E3-9E7C-E5C9B33E1944}"/>
                  </a:ext>
                </a:extLst>
              </p:cNvPr>
              <p:cNvSpPr/>
              <p:nvPr/>
            </p:nvSpPr>
            <p:spPr>
              <a:xfrm>
                <a:off x="5038" y="2516"/>
                <a:ext cx="82" cy="120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0" name="Oval 545">
                <a:extLst>
                  <a:ext uri="{FF2B5EF4-FFF2-40B4-BE49-F238E27FC236}">
                    <a16:creationId xmlns:a16="http://schemas.microsoft.com/office/drawing/2014/main" id="{3F806741-1403-418D-A4BC-52EA9E0586B8}"/>
                  </a:ext>
                </a:extLst>
              </p:cNvPr>
              <p:cNvSpPr/>
              <p:nvPr/>
            </p:nvSpPr>
            <p:spPr>
              <a:xfrm>
                <a:off x="4626" y="2042"/>
                <a:ext cx="464" cy="710"/>
              </a:xfrm>
              <a:prstGeom prst="ellipse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1" name="Rectangle 546">
                <a:extLst>
                  <a:ext uri="{FF2B5EF4-FFF2-40B4-BE49-F238E27FC236}">
                    <a16:creationId xmlns:a16="http://schemas.microsoft.com/office/drawing/2014/main" id="{9A29E3AB-7CCD-4317-BC98-D1FB97E93DD2}"/>
                  </a:ext>
                </a:extLst>
              </p:cNvPr>
              <p:cNvSpPr/>
              <p:nvPr/>
            </p:nvSpPr>
            <p:spPr>
              <a:xfrm rot="2108553">
                <a:off x="4898" y="2008"/>
                <a:ext cx="171" cy="72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2" name="Rectangle 547">
                <a:extLst>
                  <a:ext uri="{FF2B5EF4-FFF2-40B4-BE49-F238E27FC236}">
                    <a16:creationId xmlns:a16="http://schemas.microsoft.com/office/drawing/2014/main" id="{E45921BD-5666-4C4B-B35B-0FEE28F7B9A1}"/>
                  </a:ext>
                </a:extLst>
              </p:cNvPr>
              <p:cNvSpPr/>
              <p:nvPr/>
            </p:nvSpPr>
            <p:spPr>
              <a:xfrm rot="-2272499">
                <a:off x="4632" y="2030"/>
                <a:ext cx="153" cy="74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3" name="Rectangle 548">
                <a:extLst>
                  <a:ext uri="{FF2B5EF4-FFF2-40B4-BE49-F238E27FC236}">
                    <a16:creationId xmlns:a16="http://schemas.microsoft.com/office/drawing/2014/main" id="{52F77BBE-269E-4449-BD9D-1DC06C53C278}"/>
                  </a:ext>
                </a:extLst>
              </p:cNvPr>
              <p:cNvSpPr/>
              <p:nvPr/>
            </p:nvSpPr>
            <p:spPr>
              <a:xfrm rot="-2272499">
                <a:off x="4909" y="2708"/>
                <a:ext cx="159" cy="68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4" name="Rectangle 549">
                <a:extLst>
                  <a:ext uri="{FF2B5EF4-FFF2-40B4-BE49-F238E27FC236}">
                    <a16:creationId xmlns:a16="http://schemas.microsoft.com/office/drawing/2014/main" id="{B3CCC11B-3E8D-4565-85D1-A2D6C9C9DAC4}"/>
                  </a:ext>
                </a:extLst>
              </p:cNvPr>
              <p:cNvSpPr/>
              <p:nvPr/>
            </p:nvSpPr>
            <p:spPr>
              <a:xfrm rot="-4067390">
                <a:off x="5021" y="2535"/>
                <a:ext cx="171" cy="72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5" name="Rectangle 550">
                <a:extLst>
                  <a:ext uri="{FF2B5EF4-FFF2-40B4-BE49-F238E27FC236}">
                    <a16:creationId xmlns:a16="http://schemas.microsoft.com/office/drawing/2014/main" id="{F098B436-43FA-4D48-A77C-89F2B5D8D347}"/>
                  </a:ext>
                </a:extLst>
              </p:cNvPr>
              <p:cNvSpPr/>
              <p:nvPr/>
            </p:nvSpPr>
            <p:spPr>
              <a:xfrm rot="4189746">
                <a:off x="5008" y="2169"/>
                <a:ext cx="171" cy="72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6" name="Rectangle 551">
                <a:extLst>
                  <a:ext uri="{FF2B5EF4-FFF2-40B4-BE49-F238E27FC236}">
                    <a16:creationId xmlns:a16="http://schemas.microsoft.com/office/drawing/2014/main" id="{D8B55770-F31A-4496-94D9-1C532D6303C7}"/>
                  </a:ext>
                </a:extLst>
              </p:cNvPr>
              <p:cNvSpPr/>
              <p:nvPr/>
            </p:nvSpPr>
            <p:spPr>
              <a:xfrm rot="4189746">
                <a:off x="4544" y="2567"/>
                <a:ext cx="171" cy="72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7" name="Rectangle 552">
                <a:extLst>
                  <a:ext uri="{FF2B5EF4-FFF2-40B4-BE49-F238E27FC236}">
                    <a16:creationId xmlns:a16="http://schemas.microsoft.com/office/drawing/2014/main" id="{20358E93-587A-4DC2-835E-FA20C935EB95}"/>
                  </a:ext>
                </a:extLst>
              </p:cNvPr>
              <p:cNvSpPr/>
              <p:nvPr/>
            </p:nvSpPr>
            <p:spPr>
              <a:xfrm rot="2108553">
                <a:off x="4659" y="2712"/>
                <a:ext cx="171" cy="72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8" name="Rectangle 553">
                <a:extLst>
                  <a:ext uri="{FF2B5EF4-FFF2-40B4-BE49-F238E27FC236}">
                    <a16:creationId xmlns:a16="http://schemas.microsoft.com/office/drawing/2014/main" id="{C04C1A99-998C-4A97-90B1-6D5211AF213E}"/>
                  </a:ext>
                </a:extLst>
              </p:cNvPr>
              <p:cNvSpPr/>
              <p:nvPr/>
            </p:nvSpPr>
            <p:spPr>
              <a:xfrm rot="-4067390">
                <a:off x="4520" y="2183"/>
                <a:ext cx="171" cy="72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29" name="Freeform 597">
                <a:extLst>
                  <a:ext uri="{FF2B5EF4-FFF2-40B4-BE49-F238E27FC236}">
                    <a16:creationId xmlns:a16="http://schemas.microsoft.com/office/drawing/2014/main" id="{E0599100-E566-448C-B081-0E9E642ED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4" y="2044"/>
                <a:ext cx="239" cy="724"/>
              </a:xfrm>
              <a:custGeom>
                <a:avLst/>
                <a:gdLst>
                  <a:gd name="T0" fmla="*/ 77 w 239"/>
                  <a:gd name="T1" fmla="*/ 0 h 724"/>
                  <a:gd name="T2" fmla="*/ 161 w 239"/>
                  <a:gd name="T3" fmla="*/ 84 h 724"/>
                  <a:gd name="T4" fmla="*/ 218 w 239"/>
                  <a:gd name="T5" fmla="*/ 225 h 724"/>
                  <a:gd name="T6" fmla="*/ 239 w 239"/>
                  <a:gd name="T7" fmla="*/ 429 h 724"/>
                  <a:gd name="T8" fmla="*/ 218 w 239"/>
                  <a:gd name="T9" fmla="*/ 506 h 724"/>
                  <a:gd name="T10" fmla="*/ 204 w 239"/>
                  <a:gd name="T11" fmla="*/ 555 h 724"/>
                  <a:gd name="T12" fmla="*/ 154 w 239"/>
                  <a:gd name="T13" fmla="*/ 632 h 724"/>
                  <a:gd name="T14" fmla="*/ 70 w 239"/>
                  <a:gd name="T15" fmla="*/ 710 h 724"/>
                  <a:gd name="T16" fmla="*/ 0 w 239"/>
                  <a:gd name="T17" fmla="*/ 717 h 7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39" h="724">
                    <a:moveTo>
                      <a:pt x="77" y="0"/>
                    </a:moveTo>
                    <a:cubicBezTo>
                      <a:pt x="107" y="23"/>
                      <a:pt x="138" y="47"/>
                      <a:pt x="161" y="84"/>
                    </a:cubicBezTo>
                    <a:cubicBezTo>
                      <a:pt x="184" y="121"/>
                      <a:pt x="205" y="168"/>
                      <a:pt x="218" y="225"/>
                    </a:cubicBezTo>
                    <a:cubicBezTo>
                      <a:pt x="231" y="282"/>
                      <a:pt x="239" y="382"/>
                      <a:pt x="239" y="429"/>
                    </a:cubicBezTo>
                    <a:cubicBezTo>
                      <a:pt x="239" y="476"/>
                      <a:pt x="224" y="485"/>
                      <a:pt x="218" y="506"/>
                    </a:cubicBezTo>
                    <a:cubicBezTo>
                      <a:pt x="212" y="527"/>
                      <a:pt x="215" y="534"/>
                      <a:pt x="204" y="555"/>
                    </a:cubicBezTo>
                    <a:cubicBezTo>
                      <a:pt x="193" y="576"/>
                      <a:pt x="176" y="606"/>
                      <a:pt x="154" y="632"/>
                    </a:cubicBezTo>
                    <a:cubicBezTo>
                      <a:pt x="132" y="658"/>
                      <a:pt x="96" y="696"/>
                      <a:pt x="70" y="710"/>
                    </a:cubicBezTo>
                    <a:cubicBezTo>
                      <a:pt x="44" y="724"/>
                      <a:pt x="12" y="716"/>
                      <a:pt x="0" y="717"/>
                    </a:cubicBezTo>
                  </a:path>
                </a:pathLst>
              </a:cu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623">
            <a:extLst>
              <a:ext uri="{FF2B5EF4-FFF2-40B4-BE49-F238E27FC236}">
                <a16:creationId xmlns:a16="http://schemas.microsoft.com/office/drawing/2014/main" id="{695CCB95-210C-454D-89E8-917B5FC8C3E2}"/>
              </a:ext>
            </a:extLst>
          </p:cNvPr>
          <p:cNvGrpSpPr>
            <a:grpSpLocks/>
          </p:cNvGrpSpPr>
          <p:nvPr/>
        </p:nvGrpSpPr>
        <p:grpSpPr bwMode="auto">
          <a:xfrm>
            <a:off x="6429053" y="4623966"/>
            <a:ext cx="1004887" cy="1428750"/>
            <a:chOff x="3125" y="2997"/>
            <a:chExt cx="633" cy="900"/>
          </a:xfrm>
        </p:grpSpPr>
        <p:sp>
          <p:nvSpPr>
            <p:cNvPr id="131" name="AutoShape 206">
              <a:extLst>
                <a:ext uri="{FF2B5EF4-FFF2-40B4-BE49-F238E27FC236}">
                  <a16:creationId xmlns:a16="http://schemas.microsoft.com/office/drawing/2014/main" id="{A8A5E7C5-ED35-46A5-A1A3-4A81B190A22F}"/>
                </a:ext>
              </a:extLst>
            </p:cNvPr>
            <p:cNvSpPr/>
            <p:nvPr/>
          </p:nvSpPr>
          <p:spPr>
            <a:xfrm>
              <a:off x="3157" y="3646"/>
              <a:ext cx="536" cy="251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FF0000"/>
                  </a:solidFill>
                </a:rPr>
                <a:t>成品</a:t>
              </a:r>
            </a:p>
          </p:txBody>
        </p:sp>
        <p:sp>
          <p:nvSpPr>
            <p:cNvPr id="132" name="Line 604">
              <a:extLst>
                <a:ext uri="{FF2B5EF4-FFF2-40B4-BE49-F238E27FC236}">
                  <a16:creationId xmlns:a16="http://schemas.microsoft.com/office/drawing/2014/main" id="{4C314D7B-7782-440A-B54F-2C03B0BFF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5" y="3483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605">
              <a:extLst>
                <a:ext uri="{FF2B5EF4-FFF2-40B4-BE49-F238E27FC236}">
                  <a16:creationId xmlns:a16="http://schemas.microsoft.com/office/drawing/2014/main" id="{A5FB08F1-FD7A-40C9-938E-E72187E49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3167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608">
              <a:extLst>
                <a:ext uri="{FF2B5EF4-FFF2-40B4-BE49-F238E27FC236}">
                  <a16:creationId xmlns:a16="http://schemas.microsoft.com/office/drawing/2014/main" id="{1B50B0E6-1519-4573-B1F5-C5C8D44B3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3245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09">
              <a:extLst>
                <a:ext uri="{FF2B5EF4-FFF2-40B4-BE49-F238E27FC236}">
                  <a16:creationId xmlns:a16="http://schemas.microsoft.com/office/drawing/2014/main" id="{36370DA2-230C-4226-9E88-B3E347877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" y="3195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10">
              <a:extLst>
                <a:ext uri="{FF2B5EF4-FFF2-40B4-BE49-F238E27FC236}">
                  <a16:creationId xmlns:a16="http://schemas.microsoft.com/office/drawing/2014/main" id="{E4685036-57F2-493A-8BDF-4079F3D2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8" y="3223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11">
              <a:extLst>
                <a:ext uri="{FF2B5EF4-FFF2-40B4-BE49-F238E27FC236}">
                  <a16:creationId xmlns:a16="http://schemas.microsoft.com/office/drawing/2014/main" id="{0D739F9E-6E33-47C9-AFAC-8ADB93A38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3273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612">
              <a:extLst>
                <a:ext uri="{FF2B5EF4-FFF2-40B4-BE49-F238E27FC236}">
                  <a16:creationId xmlns:a16="http://schemas.microsoft.com/office/drawing/2014/main" id="{4665E2A7-3A03-4273-A708-1E50972A5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0" y="3301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613">
              <a:extLst>
                <a:ext uri="{FF2B5EF4-FFF2-40B4-BE49-F238E27FC236}">
                  <a16:creationId xmlns:a16="http://schemas.microsoft.com/office/drawing/2014/main" id="{0F020501-922F-4A41-8280-E127F35A8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328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614">
              <a:extLst>
                <a:ext uri="{FF2B5EF4-FFF2-40B4-BE49-F238E27FC236}">
                  <a16:creationId xmlns:a16="http://schemas.microsoft.com/office/drawing/2014/main" id="{429D1CBE-E6FF-4B71-8642-1F202390C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3406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615">
              <a:extLst>
                <a:ext uri="{FF2B5EF4-FFF2-40B4-BE49-F238E27FC236}">
                  <a16:creationId xmlns:a16="http://schemas.microsoft.com/office/drawing/2014/main" id="{035220F4-6A9B-443D-9C60-0D541AB69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" y="3356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616">
              <a:extLst>
                <a:ext uri="{FF2B5EF4-FFF2-40B4-BE49-F238E27FC236}">
                  <a16:creationId xmlns:a16="http://schemas.microsoft.com/office/drawing/2014/main" id="{BE98F968-AE46-44D4-A5FD-B398A283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3384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617">
              <a:extLst>
                <a:ext uri="{FF2B5EF4-FFF2-40B4-BE49-F238E27FC236}">
                  <a16:creationId xmlns:a16="http://schemas.microsoft.com/office/drawing/2014/main" id="{95829769-27A4-4D4A-B124-2EEC2ED0B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2" y="3434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18">
              <a:extLst>
                <a:ext uri="{FF2B5EF4-FFF2-40B4-BE49-F238E27FC236}">
                  <a16:creationId xmlns:a16="http://schemas.microsoft.com/office/drawing/2014/main" id="{A0F19A66-0B3B-4F0D-BF0E-D0F72F529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4" y="3462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19">
              <a:extLst>
                <a:ext uri="{FF2B5EF4-FFF2-40B4-BE49-F238E27FC236}">
                  <a16:creationId xmlns:a16="http://schemas.microsoft.com/office/drawing/2014/main" id="{32BB9214-36A2-490C-96F3-97EC30A96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3378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620">
              <a:extLst>
                <a:ext uri="{FF2B5EF4-FFF2-40B4-BE49-F238E27FC236}">
                  <a16:creationId xmlns:a16="http://schemas.microsoft.com/office/drawing/2014/main" id="{3D5AC8BB-8C44-4380-96FB-E76306627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" y="3456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621">
              <a:extLst>
                <a:ext uri="{FF2B5EF4-FFF2-40B4-BE49-F238E27FC236}">
                  <a16:creationId xmlns:a16="http://schemas.microsoft.com/office/drawing/2014/main" id="{D1BD0A1A-1639-4741-AC54-4B6D8863B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3406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22">
              <a:extLst>
                <a:ext uri="{FF2B5EF4-FFF2-40B4-BE49-F238E27FC236}">
                  <a16:creationId xmlns:a16="http://schemas.microsoft.com/office/drawing/2014/main" id="{80EC1C49-5601-409A-8B5C-D2B55BCC4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434"/>
              <a:ext cx="0" cy="170"/>
            </a:xfrm>
            <a:prstGeom prst="line">
              <a:avLst/>
            </a:prstGeom>
            <a:noFill/>
            <a:ln w="2857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AutoShape 569">
              <a:extLst>
                <a:ext uri="{FF2B5EF4-FFF2-40B4-BE49-F238E27FC236}">
                  <a16:creationId xmlns:a16="http://schemas.microsoft.com/office/drawing/2014/main" id="{CE4E802C-9944-42E3-BE44-B0446F6163AA}"/>
                </a:ext>
              </a:extLst>
            </p:cNvPr>
            <p:cNvSpPr/>
            <p:nvPr/>
          </p:nvSpPr>
          <p:spPr>
            <a:xfrm rot="319079">
              <a:off x="3125" y="3075"/>
              <a:ext cx="625" cy="470"/>
            </a:xfrm>
            <a:prstGeom prst="cube">
              <a:avLst>
                <a:gd name="adj" fmla="val 80542"/>
              </a:avLst>
            </a:prstGeom>
            <a:solidFill>
              <a:srgbClr val="969696"/>
            </a:solidFill>
            <a:ln w="9525">
              <a:noFill/>
              <a:miter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grpSp>
          <p:nvGrpSpPr>
            <p:cNvPr id="150" name="Group 603">
              <a:extLst>
                <a:ext uri="{FF2B5EF4-FFF2-40B4-BE49-F238E27FC236}">
                  <a16:creationId xmlns:a16="http://schemas.microsoft.com/office/drawing/2014/main" id="{70DE6077-7738-4CAD-8AF2-E95384964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3" y="2997"/>
              <a:ext cx="625" cy="470"/>
              <a:chOff x="3997" y="3180"/>
              <a:chExt cx="625" cy="470"/>
            </a:xfrm>
          </p:grpSpPr>
          <p:sp>
            <p:nvSpPr>
              <p:cNvPr id="151" name="AutoShape 589">
                <a:extLst>
                  <a:ext uri="{FF2B5EF4-FFF2-40B4-BE49-F238E27FC236}">
                    <a16:creationId xmlns:a16="http://schemas.microsoft.com/office/drawing/2014/main" id="{FA956AAA-0F20-4C3D-A9AF-9465BBEBF952}"/>
                  </a:ext>
                </a:extLst>
              </p:cNvPr>
              <p:cNvSpPr/>
              <p:nvPr/>
            </p:nvSpPr>
            <p:spPr>
              <a:xfrm rot="319079">
                <a:off x="3997" y="3180"/>
                <a:ext cx="625" cy="470"/>
              </a:xfrm>
              <a:prstGeom prst="cube">
                <a:avLst>
                  <a:gd name="adj" fmla="val 80542"/>
                </a:avLst>
              </a:prstGeom>
              <a:solidFill>
                <a:srgbClr val="969696"/>
              </a:solidFill>
              <a:ln w="9525">
                <a:noFill/>
                <a:miter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52" name="Oval 590">
                <a:extLst>
                  <a:ext uri="{FF2B5EF4-FFF2-40B4-BE49-F238E27FC236}">
                    <a16:creationId xmlns:a16="http://schemas.microsoft.com/office/drawing/2014/main" id="{CFAA3706-7F80-4B1C-A7E0-CBB03EFE472F}"/>
                  </a:ext>
                </a:extLst>
              </p:cNvPr>
              <p:cNvSpPr/>
              <p:nvPr/>
            </p:nvSpPr>
            <p:spPr>
              <a:xfrm>
                <a:off x="4410" y="3226"/>
                <a:ext cx="78" cy="56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53" name="Oval 591">
                <a:extLst>
                  <a:ext uri="{FF2B5EF4-FFF2-40B4-BE49-F238E27FC236}">
                    <a16:creationId xmlns:a16="http://schemas.microsoft.com/office/drawing/2014/main" id="{00D44BD2-0398-4AAF-83EB-9CDB51DC7DE7}"/>
                  </a:ext>
                </a:extLst>
              </p:cNvPr>
              <p:cNvSpPr/>
              <p:nvPr/>
            </p:nvSpPr>
            <p:spPr>
              <a:xfrm>
                <a:off x="4129" y="3451"/>
                <a:ext cx="78" cy="56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499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BA8AE-043F-487B-A82D-8132A23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单晶硅的生长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B347B8-CB77-47D2-83A0-B46C98DD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E0DBC75-1C88-4783-BBA7-832E5AE24881}"/>
              </a:ext>
            </a:extLst>
          </p:cNvPr>
          <p:cNvSpPr/>
          <p:nvPr/>
        </p:nvSpPr>
        <p:spPr>
          <a:xfrm>
            <a:off x="3647728" y="2346325"/>
            <a:ext cx="4327525" cy="4010025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339966"/>
              </a:gs>
              <a:gs pos="50000">
                <a:srgbClr val="18472F"/>
              </a:gs>
              <a:gs pos="100000">
                <a:srgbClr val="339966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194C4FFC-B93D-4C97-BC3A-650512B72685}"/>
              </a:ext>
            </a:extLst>
          </p:cNvPr>
          <p:cNvSpPr/>
          <p:nvPr/>
        </p:nvSpPr>
        <p:spPr>
          <a:xfrm>
            <a:off x="3930303" y="2576513"/>
            <a:ext cx="3717925" cy="1762125"/>
          </a:xfrm>
          <a:prstGeom prst="ellipse">
            <a:avLst/>
          </a:prstGeom>
          <a:solidFill>
            <a:srgbClr val="80808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005C920-C313-4415-A357-3D31276FFA54}"/>
              </a:ext>
            </a:extLst>
          </p:cNvPr>
          <p:cNvSpPr/>
          <p:nvPr/>
        </p:nvSpPr>
        <p:spPr>
          <a:xfrm>
            <a:off x="4092228" y="2695575"/>
            <a:ext cx="3425825" cy="1558925"/>
          </a:xfrm>
          <a:prstGeom prst="ellipse">
            <a:avLst/>
          </a:prstGeom>
          <a:gradFill rotWithShape="1">
            <a:gsLst>
              <a:gs pos="0">
                <a:srgbClr val="CC6600"/>
              </a:gs>
              <a:gs pos="100000">
                <a:srgbClr val="FFCC6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1A8C95F3-FD89-47FB-B70C-33EA0B016894}"/>
              </a:ext>
            </a:extLst>
          </p:cNvPr>
          <p:cNvSpPr/>
          <p:nvPr/>
        </p:nvSpPr>
        <p:spPr>
          <a:xfrm>
            <a:off x="4255740" y="3154363"/>
            <a:ext cx="3095625" cy="1054100"/>
          </a:xfrm>
          <a:prstGeom prst="ellipse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47AAA2B6-7B36-421D-9016-ED21B3795547}"/>
              </a:ext>
            </a:extLst>
          </p:cNvPr>
          <p:cNvSpPr/>
          <p:nvPr/>
        </p:nvSpPr>
        <p:spPr>
          <a:xfrm>
            <a:off x="4371628" y="3257550"/>
            <a:ext cx="2871787" cy="879475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00FFFF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530D0390-BD78-4FA8-9448-D41DF7A4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115" y="3640138"/>
            <a:ext cx="2416175" cy="4794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28E05B4-4935-4DBA-B558-C129E1F9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365" y="2249488"/>
            <a:ext cx="130175" cy="563562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50000">
                <a:schemeClr val="folHlink"/>
              </a:gs>
              <a:gs pos="100000">
                <a:srgbClr val="5F5F5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E2F47DE3-6764-45CF-AFEE-F622AEC7C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140" y="2803525"/>
            <a:ext cx="679450" cy="1149350"/>
          </a:xfrm>
          <a:prstGeom prst="can">
            <a:avLst>
              <a:gd name="adj" fmla="val 26165"/>
            </a:avLst>
          </a:prstGeom>
          <a:gradFill rotWithShape="1">
            <a:gsLst>
              <a:gs pos="0">
                <a:schemeClr val="folHlink">
                  <a:gamma/>
                  <a:shade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974F3F2F-5F32-4BD3-A1C5-4EFA88E185CF}"/>
              </a:ext>
            </a:extLst>
          </p:cNvPr>
          <p:cNvSpPr/>
          <p:nvPr/>
        </p:nvSpPr>
        <p:spPr>
          <a:xfrm>
            <a:off x="4824065" y="1781175"/>
            <a:ext cx="1076325" cy="725488"/>
          </a:xfrm>
          <a:prstGeom prst="curvedRightArrow">
            <a:avLst>
              <a:gd name="adj1" fmla="val 20000"/>
              <a:gd name="adj2" fmla="val 40000"/>
              <a:gd name="adj3" fmla="val 49452"/>
            </a:avLst>
          </a:prstGeom>
          <a:solidFill>
            <a:srgbClr val="FF0000"/>
          </a:soli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068CB4ED-3637-4D94-9EDA-9B537716D0F2}"/>
              </a:ext>
            </a:extLst>
          </p:cNvPr>
          <p:cNvGrpSpPr>
            <a:grpSpLocks/>
          </p:cNvGrpSpPr>
          <p:nvPr/>
        </p:nvGrpSpPr>
        <p:grpSpPr bwMode="auto">
          <a:xfrm>
            <a:off x="5619403" y="1619250"/>
            <a:ext cx="279400" cy="619125"/>
            <a:chOff x="2674" y="651"/>
            <a:chExt cx="191" cy="309"/>
          </a:xfrm>
        </p:grpSpPr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CC967774-657E-45E5-97C7-D166E0D7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687"/>
              <a:ext cx="178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DDDDDD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D66C4234-D9A0-4A74-8BDF-2078B67A5E6B}"/>
                </a:ext>
              </a:extLst>
            </p:cNvPr>
            <p:cNvSpPr/>
            <p:nvPr/>
          </p:nvSpPr>
          <p:spPr>
            <a:xfrm>
              <a:off x="2674" y="651"/>
              <a:ext cx="191" cy="73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</p:grpSp>
      <p:sp>
        <p:nvSpPr>
          <p:cNvPr id="17" name="AutoShape 17">
            <a:extLst>
              <a:ext uri="{FF2B5EF4-FFF2-40B4-BE49-F238E27FC236}">
                <a16:creationId xmlns:a16="http://schemas.microsoft.com/office/drawing/2014/main" id="{EFB24313-6B54-451F-B4D9-8D6982AB5524}"/>
              </a:ext>
            </a:extLst>
          </p:cNvPr>
          <p:cNvSpPr/>
          <p:nvPr/>
        </p:nvSpPr>
        <p:spPr>
          <a:xfrm flipH="1" flipV="1">
            <a:off x="5900390" y="1709738"/>
            <a:ext cx="912813" cy="725487"/>
          </a:xfrm>
          <a:prstGeom prst="curvedRightArrow">
            <a:avLst>
              <a:gd name="adj1" fmla="val 20000"/>
              <a:gd name="adj2" fmla="val 40000"/>
              <a:gd name="adj3" fmla="val 41940"/>
            </a:avLst>
          </a:prstGeom>
          <a:solidFill>
            <a:srgbClr val="FF0000"/>
          </a:soli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1E214A7C-1993-4CFC-ADA0-61DB63184F45}"/>
              </a:ext>
            </a:extLst>
          </p:cNvPr>
          <p:cNvSpPr/>
          <p:nvPr/>
        </p:nvSpPr>
        <p:spPr>
          <a:xfrm>
            <a:off x="5303490" y="1149350"/>
            <a:ext cx="949325" cy="433388"/>
          </a:xfrm>
          <a:prstGeom prst="upArrow">
            <a:avLst>
              <a:gd name="adj1" fmla="val 42472"/>
              <a:gd name="adj2" fmla="val 57662"/>
            </a:avLst>
          </a:prstGeom>
          <a:solidFill>
            <a:srgbClr val="FF9900"/>
          </a:soli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0718B8E-4C0F-4A73-AFCB-029C911B1FF1}"/>
              </a:ext>
            </a:extLst>
          </p:cNvPr>
          <p:cNvSpPr txBox="1"/>
          <p:nvPr/>
        </p:nvSpPr>
        <p:spPr>
          <a:xfrm>
            <a:off x="7200553" y="5038725"/>
            <a:ext cx="64452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EFEF8B0C-0614-493A-AEF9-AB5AF123ED22}"/>
              </a:ext>
            </a:extLst>
          </p:cNvPr>
          <p:cNvSpPr txBox="1"/>
          <p:nvPr/>
        </p:nvSpPr>
        <p:spPr>
          <a:xfrm>
            <a:off x="5428903" y="4840288"/>
            <a:ext cx="92710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/>
              <a:t>绝热层</a:t>
            </a:r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9C1966E8-4226-421E-A52B-5A309A8F6291}"/>
              </a:ext>
            </a:extLst>
          </p:cNvPr>
          <p:cNvSpPr/>
          <p:nvPr/>
        </p:nvSpPr>
        <p:spPr>
          <a:xfrm>
            <a:off x="7967315" y="2381250"/>
            <a:ext cx="1336675" cy="374650"/>
          </a:xfrm>
          <a:prstGeom prst="callout2">
            <a:avLst>
              <a:gd name="adj1" fmla="val 30509"/>
              <a:gd name="adj2" fmla="val -5699"/>
              <a:gd name="adj3" fmla="val 30509"/>
              <a:gd name="adj4" fmla="val -31472"/>
              <a:gd name="adj5" fmla="val 190255"/>
              <a:gd name="adj6" fmla="val -58315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FF0000"/>
                </a:solidFill>
              </a:rPr>
              <a:t>炭加热部件</a:t>
            </a:r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75B88703-43E5-4AB0-8D62-D71D177C4E37}"/>
              </a:ext>
            </a:extLst>
          </p:cNvPr>
          <p:cNvSpPr/>
          <p:nvPr/>
        </p:nvSpPr>
        <p:spPr>
          <a:xfrm>
            <a:off x="2341215" y="2921000"/>
            <a:ext cx="1112838" cy="387350"/>
          </a:xfrm>
          <a:prstGeom prst="callout2">
            <a:avLst>
              <a:gd name="adj1" fmla="val 29509"/>
              <a:gd name="adj2" fmla="val 106847"/>
              <a:gd name="adj3" fmla="val 29509"/>
              <a:gd name="adj4" fmla="val 147648"/>
              <a:gd name="adj5" fmla="val 175000"/>
              <a:gd name="adj6" fmla="val 190157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FF0000"/>
                </a:solidFill>
              </a:rPr>
              <a:t>石英坩锅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F8B4819B-52A5-4D14-801E-717F3459E6BB}"/>
              </a:ext>
            </a:extLst>
          </p:cNvPr>
          <p:cNvSpPr/>
          <p:nvPr/>
        </p:nvSpPr>
        <p:spPr>
          <a:xfrm>
            <a:off x="8143528" y="4432300"/>
            <a:ext cx="1371600" cy="422275"/>
          </a:xfrm>
          <a:prstGeom prst="callout2">
            <a:avLst>
              <a:gd name="adj1" fmla="val 27069"/>
              <a:gd name="adj2" fmla="val -5556"/>
              <a:gd name="adj3" fmla="val 27069"/>
              <a:gd name="adj4" fmla="val -66782"/>
              <a:gd name="adj5" fmla="val -139097"/>
              <a:gd name="adj6" fmla="val -130208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FF0000"/>
                </a:solidFill>
              </a:rPr>
              <a:t>熔融多晶硅</a:t>
            </a: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6891081E-35EE-44BF-8C81-2FCFDE837555}"/>
              </a:ext>
            </a:extLst>
          </p:cNvPr>
          <p:cNvSpPr/>
          <p:nvPr/>
        </p:nvSpPr>
        <p:spPr>
          <a:xfrm>
            <a:off x="2212628" y="4210050"/>
            <a:ext cx="914400" cy="339725"/>
          </a:xfrm>
          <a:prstGeom prst="callout2">
            <a:avLst>
              <a:gd name="adj1" fmla="val 33644"/>
              <a:gd name="adj2" fmla="val 108333"/>
              <a:gd name="adj3" fmla="val 33644"/>
              <a:gd name="adj4" fmla="val 245315"/>
              <a:gd name="adj5" fmla="val -283644"/>
              <a:gd name="adj6" fmla="val 387676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FF0000"/>
                </a:solidFill>
              </a:rPr>
              <a:t>单晶硅</a:t>
            </a: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6B5356AA-31ED-4713-A014-E90580C85F16}"/>
              </a:ext>
            </a:extLst>
          </p:cNvPr>
          <p:cNvSpPr/>
          <p:nvPr/>
        </p:nvSpPr>
        <p:spPr>
          <a:xfrm>
            <a:off x="3442940" y="2217738"/>
            <a:ext cx="762000" cy="352425"/>
          </a:xfrm>
          <a:prstGeom prst="callout2">
            <a:avLst>
              <a:gd name="adj1" fmla="val 32431"/>
              <a:gd name="adj2" fmla="val 110000"/>
              <a:gd name="adj3" fmla="val 32431"/>
              <a:gd name="adj4" fmla="val 199792"/>
              <a:gd name="adj5" fmla="val 112162"/>
              <a:gd name="adj6" fmla="val 303958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FF0000"/>
                </a:solidFill>
              </a:rPr>
              <a:t>籽晶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B336DF53-A792-4C86-9A10-6D5AC12EF8DC}"/>
              </a:ext>
            </a:extLst>
          </p:cNvPr>
          <p:cNvSpPr txBox="1"/>
          <p:nvPr/>
        </p:nvSpPr>
        <p:spPr>
          <a:xfrm>
            <a:off x="5008215" y="5838825"/>
            <a:ext cx="1736725" cy="396875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en-US" altLang="zh-CN" sz="2000" b="1" noProof="1">
                <a:solidFill>
                  <a:srgbClr val="FF0000"/>
                </a:solidFill>
              </a:rPr>
              <a:t>CZ</a:t>
            </a:r>
            <a:r>
              <a:rPr lang="zh-CN" altLang="en-US" sz="2000" b="1" noProof="1">
                <a:solidFill>
                  <a:srgbClr val="FF0000"/>
                </a:solidFill>
              </a:rPr>
              <a:t>拉单晶炉</a:t>
            </a:r>
            <a:endParaRPr lang="zh-CN" altLang="en-US" sz="1800" b="1" noProof="1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2629EE2E-C6C9-47E2-A898-116595A7C8BC}"/>
              </a:ext>
            </a:extLst>
          </p:cNvPr>
          <p:cNvSpPr/>
          <p:nvPr/>
        </p:nvSpPr>
        <p:spPr>
          <a:xfrm>
            <a:off x="5417790" y="2825750"/>
            <a:ext cx="681038" cy="6683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0000">
                  <a:alpha val="26999"/>
                </a:srgbClr>
              </a:gs>
              <a:gs pos="100000">
                <a:srgbClr val="DDDDDD">
                  <a:alpha val="2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28" name="AutoShape 28">
            <a:extLst>
              <a:ext uri="{FF2B5EF4-FFF2-40B4-BE49-F238E27FC236}">
                <a16:creationId xmlns:a16="http://schemas.microsoft.com/office/drawing/2014/main" id="{2198A4D4-390B-4411-A24D-52E638C1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15" y="2660650"/>
            <a:ext cx="598488" cy="2349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72941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repeatCount="indefinit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4E5B-6B29-44C8-9337-4740C181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晶圆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16E98E-60AC-4CDB-BDC6-5151F81F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5" name="图片 2" descr="HTTP://news.sosol.com.cn/news/html/shtml/NewsImage/20080512/20080512094937298.jpg">
            <a:extLst>
              <a:ext uri="{FF2B5EF4-FFF2-40B4-BE49-F238E27FC236}">
                <a16:creationId xmlns:a16="http://schemas.microsoft.com/office/drawing/2014/main" id="{8965EB69-09B2-40C0-9691-19774407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1268760"/>
            <a:ext cx="73850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A74BDC20-97FA-4A0A-A090-A879B2DB1ED1}"/>
              </a:ext>
            </a:extLst>
          </p:cNvPr>
          <p:cNvSpPr/>
          <p:nvPr/>
        </p:nvSpPr>
        <p:spPr>
          <a:xfrm>
            <a:off x="2125663" y="4794597"/>
            <a:ext cx="8066087" cy="18161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en-US" altLang="zh-CN" sz="2800" b="1" noProof="1"/>
              <a:t>  </a:t>
            </a:r>
            <a:r>
              <a:rPr lang="zh-CN" altLang="zh-CN" sz="2800" b="1" noProof="1"/>
              <a:t>图中从左到右分别是</a:t>
            </a:r>
            <a:r>
              <a:rPr lang="en-US" altLang="zh-CN" sz="2800" b="1" noProof="1"/>
              <a:t>450mm</a:t>
            </a:r>
            <a:r>
              <a:rPr lang="zh-CN" altLang="zh-CN" sz="2800" b="1" noProof="1"/>
              <a:t>（</a:t>
            </a:r>
            <a:r>
              <a:rPr lang="en-US" altLang="zh-CN" sz="2800" b="1" noProof="1"/>
              <a:t>18</a:t>
            </a:r>
            <a:r>
              <a:rPr lang="zh-CN" altLang="zh-CN" sz="2800" b="1" noProof="1"/>
              <a:t>英寸）、</a:t>
            </a:r>
            <a:r>
              <a:rPr lang="en-US" altLang="zh-CN" sz="2800" b="1" noProof="1"/>
              <a:t>300mm</a:t>
            </a:r>
            <a:r>
              <a:rPr lang="zh-CN" altLang="zh-CN" sz="2800" b="1" noProof="1"/>
              <a:t>（</a:t>
            </a:r>
            <a:r>
              <a:rPr lang="en-US" altLang="zh-CN" sz="2800" b="1" noProof="1"/>
              <a:t>12</a:t>
            </a:r>
            <a:r>
              <a:rPr lang="zh-CN" altLang="zh-CN" sz="2800" b="1" noProof="1"/>
              <a:t>英寸）和</a:t>
            </a:r>
            <a:r>
              <a:rPr lang="en-US" altLang="zh-CN" sz="2800" b="1" noProof="1"/>
              <a:t>200mm</a:t>
            </a:r>
            <a:r>
              <a:rPr lang="zh-CN" altLang="zh-CN" sz="2800" b="1" noProof="1"/>
              <a:t>（</a:t>
            </a:r>
            <a:r>
              <a:rPr lang="en-US" altLang="zh-CN" sz="2800" b="1" noProof="1"/>
              <a:t>8</a:t>
            </a:r>
            <a:r>
              <a:rPr lang="zh-CN" altLang="zh-CN" sz="2800" b="1" noProof="1"/>
              <a:t>英寸）的晶圆，其中只有</a:t>
            </a:r>
            <a:r>
              <a:rPr lang="en-US" altLang="zh-CN" sz="2800" b="1" noProof="1"/>
              <a:t>8</a:t>
            </a:r>
            <a:r>
              <a:rPr lang="zh-CN" altLang="zh-CN" sz="2800" b="1" noProof="1"/>
              <a:t>寸为晶圆实物，</a:t>
            </a:r>
            <a:r>
              <a:rPr lang="en-US" altLang="zh-CN" sz="2800" b="1" noProof="1"/>
              <a:t>18</a:t>
            </a:r>
            <a:r>
              <a:rPr lang="zh-CN" altLang="zh-CN" sz="2800" b="1" noProof="1"/>
              <a:t>寸和</a:t>
            </a:r>
            <a:r>
              <a:rPr lang="en-US" altLang="zh-CN" sz="2800" b="1" noProof="1"/>
              <a:t>12</a:t>
            </a:r>
            <a:r>
              <a:rPr lang="zh-CN" altLang="zh-CN" sz="2800" b="1" noProof="1"/>
              <a:t>寸皆为比例模型。</a:t>
            </a:r>
          </a:p>
        </p:txBody>
      </p:sp>
    </p:spTree>
    <p:extLst>
      <p:ext uri="{BB962C8B-B14F-4D97-AF65-F5344CB8AC3E}">
        <p14:creationId xmlns:p14="http://schemas.microsoft.com/office/powerpoint/2010/main" val="141480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9532-99C1-4F2A-B8EB-B462154D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光刻工艺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06560-903A-4696-90EE-6925AA84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5" name="Group 59">
            <a:extLst>
              <a:ext uri="{FF2B5EF4-FFF2-40B4-BE49-F238E27FC236}">
                <a16:creationId xmlns:a16="http://schemas.microsoft.com/office/drawing/2014/main" id="{24A32379-CB84-4713-922B-39D7214A3B94}"/>
              </a:ext>
            </a:extLst>
          </p:cNvPr>
          <p:cNvGrpSpPr>
            <a:grpSpLocks/>
          </p:cNvGrpSpPr>
          <p:nvPr/>
        </p:nvGrpSpPr>
        <p:grpSpPr bwMode="auto">
          <a:xfrm>
            <a:off x="5857032" y="1838325"/>
            <a:ext cx="420687" cy="3121025"/>
            <a:chOff x="2563" y="878"/>
            <a:chExt cx="265" cy="1966"/>
          </a:xfrm>
        </p:grpSpPr>
        <p:sp>
          <p:nvSpPr>
            <p:cNvPr id="6" name="AutoShape 60">
              <a:extLst>
                <a:ext uri="{FF2B5EF4-FFF2-40B4-BE49-F238E27FC236}">
                  <a16:creationId xmlns:a16="http://schemas.microsoft.com/office/drawing/2014/main" id="{782ED2A2-A039-4659-A3E9-28F647A37639}"/>
                </a:ext>
              </a:extLst>
            </p:cNvPr>
            <p:cNvSpPr/>
            <p:nvPr/>
          </p:nvSpPr>
          <p:spPr>
            <a:xfrm>
              <a:off x="2592" y="878"/>
              <a:ext cx="236" cy="377"/>
            </a:xfrm>
            <a:prstGeom prst="downArrow">
              <a:avLst>
                <a:gd name="adj1" fmla="val 50000"/>
                <a:gd name="adj2" fmla="val 39936"/>
              </a:avLst>
            </a:prstGeom>
            <a:solidFill>
              <a:srgbClr val="0066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7" name="AutoShape 61">
              <a:extLst>
                <a:ext uri="{FF2B5EF4-FFF2-40B4-BE49-F238E27FC236}">
                  <a16:creationId xmlns:a16="http://schemas.microsoft.com/office/drawing/2014/main" id="{24E99234-FBE9-42B8-9FA7-B99FBE4A888D}"/>
                </a:ext>
              </a:extLst>
            </p:cNvPr>
            <p:cNvSpPr/>
            <p:nvPr/>
          </p:nvSpPr>
          <p:spPr>
            <a:xfrm>
              <a:off x="2577" y="1728"/>
              <a:ext cx="236" cy="281"/>
            </a:xfrm>
            <a:prstGeom prst="downArrow">
              <a:avLst>
                <a:gd name="adj1" fmla="val 50000"/>
                <a:gd name="adj2" fmla="val 29766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8" name="AutoShape 62">
              <a:extLst>
                <a:ext uri="{FF2B5EF4-FFF2-40B4-BE49-F238E27FC236}">
                  <a16:creationId xmlns:a16="http://schemas.microsoft.com/office/drawing/2014/main" id="{EB42BD79-6DD5-48FA-BA28-54C054E1BE42}"/>
                </a:ext>
              </a:extLst>
            </p:cNvPr>
            <p:cNvSpPr/>
            <p:nvPr/>
          </p:nvSpPr>
          <p:spPr>
            <a:xfrm>
              <a:off x="2563" y="2652"/>
              <a:ext cx="236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CC">
                <a:alpha val="90979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</p:grpSp>
      <p:sp>
        <p:nvSpPr>
          <p:cNvPr id="9" name="AutoShape 70">
            <a:extLst>
              <a:ext uri="{FF2B5EF4-FFF2-40B4-BE49-F238E27FC236}">
                <a16:creationId xmlns:a16="http://schemas.microsoft.com/office/drawing/2014/main" id="{34E06087-D9F2-45AB-9F35-7C452F515BCA}"/>
              </a:ext>
            </a:extLst>
          </p:cNvPr>
          <p:cNvSpPr/>
          <p:nvPr/>
        </p:nvSpPr>
        <p:spPr>
          <a:xfrm>
            <a:off x="4801344" y="1517650"/>
            <a:ext cx="2520950" cy="212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grpSp>
        <p:nvGrpSpPr>
          <p:cNvPr id="10" name="Group 74">
            <a:extLst>
              <a:ext uri="{FF2B5EF4-FFF2-40B4-BE49-F238E27FC236}">
                <a16:creationId xmlns:a16="http://schemas.microsoft.com/office/drawing/2014/main" id="{A46CA7EC-B555-49AD-95E6-98F03D4514EC}"/>
              </a:ext>
            </a:extLst>
          </p:cNvPr>
          <p:cNvGrpSpPr>
            <a:grpSpLocks/>
          </p:cNvGrpSpPr>
          <p:nvPr/>
        </p:nvGrpSpPr>
        <p:grpSpPr bwMode="auto">
          <a:xfrm>
            <a:off x="2783632" y="1157288"/>
            <a:ext cx="6743700" cy="5199062"/>
            <a:chOff x="627" y="523"/>
            <a:chExt cx="4248" cy="3275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43CCD2F1-6CA9-4437-9C7F-788AD29815A9}"/>
                </a:ext>
              </a:extLst>
            </p:cNvPr>
            <p:cNvSpPr/>
            <p:nvPr/>
          </p:nvSpPr>
          <p:spPr>
            <a:xfrm>
              <a:off x="641" y="1278"/>
              <a:ext cx="1240" cy="295"/>
            </a:xfrm>
            <a:prstGeom prst="parallelogram">
              <a:avLst>
                <a:gd name="adj" fmla="val 105084"/>
              </a:avLst>
            </a:prstGeom>
            <a:gradFill rotWithShape="1">
              <a:gsLst>
                <a:gs pos="0">
                  <a:srgbClr val="339966"/>
                </a:gs>
                <a:gs pos="100000">
                  <a:srgbClr val="84C1A3"/>
                </a:gs>
              </a:gsLst>
              <a:path path="rect">
                <a:fillToRect l="100000" t="10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A490267D-0EEA-4690-B542-110096CF2A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71" y="2923"/>
              <a:ext cx="1869" cy="406"/>
            </a:xfrm>
            <a:custGeom>
              <a:avLst/>
              <a:gdLst>
                <a:gd name="G0" fmla="+- 2378 0 0"/>
                <a:gd name="G1" fmla="+- 21600 0 2378"/>
                <a:gd name="G2" fmla="*/ 2378 1 2"/>
                <a:gd name="G3" fmla="+- 21600 0 G2"/>
                <a:gd name="G4" fmla="+/ 2378 21600 2"/>
                <a:gd name="G5" fmla="+/ G1 0 2"/>
                <a:gd name="G6" fmla="*/ 21600 21600 2378"/>
                <a:gd name="G7" fmla="*/ G6 1 2"/>
                <a:gd name="G8" fmla="+- 21600 0 G7"/>
                <a:gd name="G9" fmla="*/ 21600 1 2"/>
                <a:gd name="G10" fmla="+- 2378 0 G9"/>
                <a:gd name="G11" fmla="?: G10 G8 0"/>
                <a:gd name="G12" fmla="?: G10 G7 21600"/>
                <a:gd name="T0" fmla="*/ 20411 w 21600"/>
                <a:gd name="T1" fmla="*/ 10800 h 21600"/>
                <a:gd name="T2" fmla="*/ 10800 w 21600"/>
                <a:gd name="T3" fmla="*/ 21600 h 21600"/>
                <a:gd name="T4" fmla="*/ 1189 w 21600"/>
                <a:gd name="T5" fmla="*/ 10800 h 21600"/>
                <a:gd name="T6" fmla="*/ 10800 w 21600"/>
                <a:gd name="T7" fmla="*/ 0 h 21600"/>
                <a:gd name="T8" fmla="*/ 2989 w 21600"/>
                <a:gd name="T9" fmla="*/ 2989 h 21600"/>
                <a:gd name="T10" fmla="*/ 18611 w 21600"/>
                <a:gd name="T11" fmla="*/ 1861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378" y="21600"/>
                  </a:lnTo>
                  <a:lnTo>
                    <a:pt x="19222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>
                    <a:alpha val="78000"/>
                  </a:srgbClr>
                </a:gs>
                <a:gs pos="100000">
                  <a:srgbClr val="96969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1E6A64B2-64BB-4B7E-BFBB-FC8BEDF5B995}"/>
                </a:ext>
              </a:extLst>
            </p:cNvPr>
            <p:cNvSpPr/>
            <p:nvPr/>
          </p:nvSpPr>
          <p:spPr>
            <a:xfrm>
              <a:off x="1773" y="3336"/>
              <a:ext cx="1860" cy="103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A83110D8-1F95-4216-8269-BF788D041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3" y="2984"/>
              <a:ext cx="1093" cy="295"/>
              <a:chOff x="1056" y="2910"/>
              <a:chExt cx="1093" cy="295"/>
            </a:xfrm>
          </p:grpSpPr>
          <p:sp>
            <p:nvSpPr>
              <p:cNvPr id="70" name="Oval 9">
                <a:extLst>
                  <a:ext uri="{FF2B5EF4-FFF2-40B4-BE49-F238E27FC236}">
                    <a16:creationId xmlns:a16="http://schemas.microsoft.com/office/drawing/2014/main" id="{3BDD0CC1-E46D-4D72-AC52-42ADD93BE55D}"/>
                  </a:ext>
                </a:extLst>
              </p:cNvPr>
              <p:cNvSpPr/>
              <p:nvPr/>
            </p:nvSpPr>
            <p:spPr>
              <a:xfrm>
                <a:off x="1056" y="2932"/>
                <a:ext cx="1093" cy="273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71" name="Oval 10">
                <a:extLst>
                  <a:ext uri="{FF2B5EF4-FFF2-40B4-BE49-F238E27FC236}">
                    <a16:creationId xmlns:a16="http://schemas.microsoft.com/office/drawing/2014/main" id="{AA1B64AF-E91A-4FF3-B165-62B581226D43}"/>
                  </a:ext>
                </a:extLst>
              </p:cNvPr>
              <p:cNvSpPr/>
              <p:nvPr/>
            </p:nvSpPr>
            <p:spPr>
              <a:xfrm>
                <a:off x="1056" y="2910"/>
                <a:ext cx="1093" cy="273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</p:grp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05DC7746-8144-4A3E-B031-0B4288973E78}"/>
                </a:ext>
              </a:extLst>
            </p:cNvPr>
            <p:cNvSpPr/>
            <p:nvPr/>
          </p:nvSpPr>
          <p:spPr>
            <a:xfrm>
              <a:off x="2422" y="2098"/>
              <a:ext cx="546" cy="584"/>
            </a:xfrm>
            <a:prstGeom prst="can">
              <a:avLst>
                <a:gd name="adj" fmla="val 26736"/>
              </a:avLst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BD7E4E0D-87F1-4A10-966F-080F4C21A4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051" y="1344"/>
              <a:ext cx="1323" cy="330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4 w 21600"/>
                <a:gd name="T5" fmla="*/ 0 h 21600"/>
                <a:gd name="T6" fmla="*/ 5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378" y="21600"/>
                  </a:lnTo>
                  <a:lnTo>
                    <a:pt x="1922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4FC68029-CF43-4892-9D2E-90190B9F6270}"/>
                </a:ext>
              </a:extLst>
            </p:cNvPr>
            <p:cNvSpPr/>
            <p:nvPr/>
          </p:nvSpPr>
          <p:spPr>
            <a:xfrm>
              <a:off x="2053" y="1667"/>
              <a:ext cx="1314" cy="58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5400000" scaled="1"/>
              <a:tileRect/>
            </a:gra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B27DFE55-005B-490E-92DE-2685F855BE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89" y="2119"/>
              <a:ext cx="421" cy="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898" y="21600"/>
                  </a:lnTo>
                  <a:lnTo>
                    <a:pt x="1970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16F27806-D5F0-4AE3-B538-B136202D5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7" y="1366"/>
              <a:ext cx="465" cy="266"/>
              <a:chOff x="2150" y="1241"/>
              <a:chExt cx="406" cy="325"/>
            </a:xfrm>
          </p:grpSpPr>
          <p:sp>
            <p:nvSpPr>
              <p:cNvPr id="66" name="Line 16">
                <a:extLst>
                  <a:ext uri="{FF2B5EF4-FFF2-40B4-BE49-F238E27FC236}">
                    <a16:creationId xmlns:a16="http://schemas.microsoft.com/office/drawing/2014/main" id="{CC544982-B598-4532-BEBB-D76F80E49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0" y="1248"/>
                <a:ext cx="104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7">
                <a:extLst>
                  <a:ext uri="{FF2B5EF4-FFF2-40B4-BE49-F238E27FC236}">
                    <a16:creationId xmlns:a16="http://schemas.microsoft.com/office/drawing/2014/main" id="{1C8CB677-649F-46C3-8DAA-23734B1A7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3" y="1241"/>
                <a:ext cx="296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8">
                <a:extLst>
                  <a:ext uri="{FF2B5EF4-FFF2-40B4-BE49-F238E27FC236}">
                    <a16:creationId xmlns:a16="http://schemas.microsoft.com/office/drawing/2014/main" id="{B4AA805B-97BD-45A3-A8EF-77DA8FBD3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1248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9">
                <a:extLst>
                  <a:ext uri="{FF2B5EF4-FFF2-40B4-BE49-F238E27FC236}">
                    <a16:creationId xmlns:a16="http://schemas.microsoft.com/office/drawing/2014/main" id="{3C21357C-6A36-4476-AE1D-351B52AE2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7" y="1558"/>
                <a:ext cx="3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CCDA72F7-0AFB-42B0-ADB1-F67EF78EF8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06" y="1365"/>
              <a:ext cx="450" cy="273"/>
              <a:chOff x="2164" y="686"/>
              <a:chExt cx="406" cy="325"/>
            </a:xfrm>
          </p:grpSpPr>
          <p:sp>
            <p:nvSpPr>
              <p:cNvPr id="62" name="Line 21">
                <a:extLst>
                  <a:ext uri="{FF2B5EF4-FFF2-40B4-BE49-F238E27FC236}">
                    <a16:creationId xmlns:a16="http://schemas.microsoft.com/office/drawing/2014/main" id="{116CF2F4-BCA5-4B39-9AE0-636770552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4" y="693"/>
                <a:ext cx="104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22">
                <a:extLst>
                  <a:ext uri="{FF2B5EF4-FFF2-40B4-BE49-F238E27FC236}">
                    <a16:creationId xmlns:a16="http://schemas.microsoft.com/office/drawing/2014/main" id="{5B6337B6-7BDE-4CF4-A346-E65831CED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7" y="686"/>
                <a:ext cx="296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23">
                <a:extLst>
                  <a:ext uri="{FF2B5EF4-FFF2-40B4-BE49-F238E27FC236}">
                    <a16:creationId xmlns:a16="http://schemas.microsoft.com/office/drawing/2014/main" id="{7769D70E-90FA-464A-87D7-D86718814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693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4">
                <a:extLst>
                  <a:ext uri="{FF2B5EF4-FFF2-40B4-BE49-F238E27FC236}">
                    <a16:creationId xmlns:a16="http://schemas.microsoft.com/office/drawing/2014/main" id="{E6484FE3-7DFC-47FF-95EA-02CE0B674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1" y="1003"/>
                <a:ext cx="3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AutoShape 25">
              <a:extLst>
                <a:ext uri="{FF2B5EF4-FFF2-40B4-BE49-F238E27FC236}">
                  <a16:creationId xmlns:a16="http://schemas.microsoft.com/office/drawing/2014/main" id="{0928268C-0E70-47B1-B1D8-4C4CF963608C}"/>
                </a:ext>
              </a:extLst>
            </p:cNvPr>
            <p:cNvSpPr/>
            <p:nvPr/>
          </p:nvSpPr>
          <p:spPr>
            <a:xfrm>
              <a:off x="1905" y="752"/>
              <a:ext cx="1588" cy="134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5F06BFE7-87C0-40BB-B147-A4FBE11C43B3}"/>
                </a:ext>
              </a:extLst>
            </p:cNvPr>
            <p:cNvSpPr/>
            <p:nvPr/>
          </p:nvSpPr>
          <p:spPr>
            <a:xfrm>
              <a:off x="1765" y="797"/>
              <a:ext cx="273" cy="3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01871EDA-E9C0-45F0-8A4E-404955737670}"/>
                </a:ext>
              </a:extLst>
            </p:cNvPr>
            <p:cNvSpPr/>
            <p:nvPr/>
          </p:nvSpPr>
          <p:spPr>
            <a:xfrm>
              <a:off x="3302" y="790"/>
              <a:ext cx="273" cy="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06692533-9741-4589-A40D-44D73D7E8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7" y="871"/>
              <a:ext cx="126" cy="79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983A7F8C-8207-4AAC-A1F7-3B3193637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855"/>
              <a:ext cx="104" cy="80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79A19CE1-7CE1-47B8-9AFD-EBDA09C95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4" y="856"/>
              <a:ext cx="15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F92A255F-EECE-4458-8602-8FB42E4B2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9" y="915"/>
              <a:ext cx="111" cy="4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6D26E65D-E4CD-4425-91BF-3702B2031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2" y="915"/>
              <a:ext cx="96" cy="4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8614992C-A9FC-4DEB-B277-AF7B09295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1750"/>
              <a:ext cx="436" cy="45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08EF8DE4-F16C-4089-BBCA-D9AAFC09F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1757"/>
              <a:ext cx="443" cy="4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34D69761-952E-431F-A90C-64FBBF0CA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9" y="1764"/>
              <a:ext cx="236" cy="3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F3E4DB36-FEDC-48D3-AAF2-E4CE8E047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2" y="1764"/>
              <a:ext cx="251" cy="3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3" name="Picture 37">
              <a:extLst>
                <a:ext uri="{FF2B5EF4-FFF2-40B4-BE49-F238E27FC236}">
                  <a16:creationId xmlns:a16="http://schemas.microsoft.com/office/drawing/2014/main" id="{621C6E1A-2292-49A1-8D1D-30AD485B7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" y="3004"/>
              <a:ext cx="59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A35A9947-2474-4118-9A01-7D0522CC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658"/>
              <a:ext cx="96" cy="4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7D3ECCB2-BCFA-4AAC-925D-A9ED86714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1" y="2658"/>
              <a:ext cx="103" cy="4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3F67041F-3FAA-4C90-970D-EF9250EC3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55" y="2673"/>
              <a:ext cx="44" cy="39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E3D9BF73-EEEE-46C5-B6AD-5C16D45D5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6" y="2673"/>
              <a:ext cx="29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AutoShape 42">
              <a:extLst>
                <a:ext uri="{FF2B5EF4-FFF2-40B4-BE49-F238E27FC236}">
                  <a16:creationId xmlns:a16="http://schemas.microsoft.com/office/drawing/2014/main" id="{EAA46EE4-71C8-46FD-B079-7F17BAC2C59E}"/>
                </a:ext>
              </a:extLst>
            </p:cNvPr>
            <p:cNvSpPr/>
            <p:nvPr/>
          </p:nvSpPr>
          <p:spPr>
            <a:xfrm flipH="1">
              <a:off x="3893" y="1388"/>
              <a:ext cx="982" cy="302"/>
            </a:xfrm>
            <a:prstGeom prst="cube">
              <a:avLst>
                <a:gd name="adj" fmla="val 32116"/>
              </a:avLst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AB0855FF-E89B-4B29-9183-351EDD75C3FE}"/>
                </a:ext>
              </a:extLst>
            </p:cNvPr>
            <p:cNvSpPr/>
            <p:nvPr/>
          </p:nvSpPr>
          <p:spPr>
            <a:xfrm>
              <a:off x="627" y="1248"/>
              <a:ext cx="1240" cy="295"/>
            </a:xfrm>
            <a:prstGeom prst="parallelogram">
              <a:avLst>
                <a:gd name="adj" fmla="val 105084"/>
              </a:avLst>
            </a:prstGeom>
            <a:solidFill>
              <a:srgbClr val="0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F3F31CE4-BB1D-4AE7-AC33-1D0BA7DE4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3" y="1616"/>
              <a:ext cx="6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ADA4C7B8-B231-4068-B067-C61343458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5" y="1521"/>
              <a:ext cx="59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1AF853EE-A48E-418E-BBC5-90E8A0DEB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4" y="1757"/>
              <a:ext cx="303" cy="37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AC754BFA-FF9E-48E3-A4C6-A1CD4E097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3" y="2680"/>
              <a:ext cx="81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FCAF833F-5F34-4515-B5E5-644043DD8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0" y="1469"/>
              <a:ext cx="59" cy="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49">
              <a:extLst>
                <a:ext uri="{FF2B5EF4-FFF2-40B4-BE49-F238E27FC236}">
                  <a16:creationId xmlns:a16="http://schemas.microsoft.com/office/drawing/2014/main" id="{74217899-C546-4D53-A062-930C798D6139}"/>
                </a:ext>
              </a:extLst>
            </p:cNvPr>
            <p:cNvSpPr/>
            <p:nvPr/>
          </p:nvSpPr>
          <p:spPr>
            <a:xfrm>
              <a:off x="3906" y="1484"/>
              <a:ext cx="63" cy="95"/>
            </a:xfrm>
            <a:prstGeom prst="ellipse">
              <a:avLst/>
            </a:prstGeom>
            <a:solidFill>
              <a:srgbClr val="0033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46" name="AutoShape 50">
              <a:extLst>
                <a:ext uri="{FF2B5EF4-FFF2-40B4-BE49-F238E27FC236}">
                  <a16:creationId xmlns:a16="http://schemas.microsoft.com/office/drawing/2014/main" id="{346391F0-4089-4E03-BE2C-5D66EAD13505}"/>
                </a:ext>
              </a:extLst>
            </p:cNvPr>
            <p:cNvSpPr/>
            <p:nvPr/>
          </p:nvSpPr>
          <p:spPr>
            <a:xfrm>
              <a:off x="3606" y="1796"/>
              <a:ext cx="703" cy="181"/>
            </a:xfrm>
            <a:prstGeom prst="callout1">
              <a:avLst>
                <a:gd name="adj1" fmla="val 39778"/>
                <a:gd name="adj2" fmla="val -6829"/>
                <a:gd name="adj3" fmla="val -58009"/>
                <a:gd name="adj4" fmla="val -5604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600" b="1" noProof="1">
                  <a:solidFill>
                    <a:srgbClr val="000000"/>
                  </a:solidFill>
                </a:rPr>
                <a:t>投影掩膜版</a:t>
              </a:r>
            </a:p>
          </p:txBody>
        </p:sp>
        <p:sp>
          <p:nvSpPr>
            <p:cNvPr id="47" name="Text Box 51">
              <a:extLst>
                <a:ext uri="{FF2B5EF4-FFF2-40B4-BE49-F238E27FC236}">
                  <a16:creationId xmlns:a16="http://schemas.microsoft.com/office/drawing/2014/main" id="{36D38411-FF1F-46B1-8B85-D59D483CAAB6}"/>
                </a:ext>
              </a:extLst>
            </p:cNvPr>
            <p:cNvSpPr txBox="1"/>
            <p:nvPr/>
          </p:nvSpPr>
          <p:spPr>
            <a:xfrm>
              <a:off x="3574" y="2990"/>
              <a:ext cx="775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600" b="1" noProof="1">
                  <a:solidFill>
                    <a:srgbClr val="000000"/>
                  </a:solidFill>
                </a:rPr>
                <a:t>承载台</a:t>
              </a:r>
            </a:p>
          </p:txBody>
        </p:sp>
        <p:sp>
          <p:nvSpPr>
            <p:cNvPr id="48" name="Text Box 52">
              <a:extLst>
                <a:ext uri="{FF2B5EF4-FFF2-40B4-BE49-F238E27FC236}">
                  <a16:creationId xmlns:a16="http://schemas.microsoft.com/office/drawing/2014/main" id="{BA12EDB8-FB6E-4651-BD6A-723AF53381AF}"/>
                </a:ext>
              </a:extLst>
            </p:cNvPr>
            <p:cNvSpPr txBox="1"/>
            <p:nvPr/>
          </p:nvSpPr>
          <p:spPr>
            <a:xfrm>
              <a:off x="3131" y="2226"/>
              <a:ext cx="1157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600" b="1" noProof="1">
                  <a:solidFill>
                    <a:srgbClr val="000000"/>
                  </a:solidFill>
                </a:rPr>
                <a:t>透镜（缩小版图）</a:t>
              </a:r>
            </a:p>
          </p:txBody>
        </p:sp>
        <p:sp>
          <p:nvSpPr>
            <p:cNvPr id="49" name="AutoShape 53">
              <a:extLst>
                <a:ext uri="{FF2B5EF4-FFF2-40B4-BE49-F238E27FC236}">
                  <a16:creationId xmlns:a16="http://schemas.microsoft.com/office/drawing/2014/main" id="{EC20DBFC-4F47-4AD8-8E88-83E557968344}"/>
                </a:ext>
              </a:extLst>
            </p:cNvPr>
            <p:cNvSpPr/>
            <p:nvPr/>
          </p:nvSpPr>
          <p:spPr>
            <a:xfrm>
              <a:off x="844" y="2727"/>
              <a:ext cx="1108" cy="384"/>
            </a:xfrm>
            <a:prstGeom prst="callout2">
              <a:avLst>
                <a:gd name="adj1" fmla="val 18750"/>
                <a:gd name="adj2" fmla="val 104333"/>
                <a:gd name="adj3" fmla="val 18750"/>
                <a:gd name="adj4" fmla="val 117870"/>
                <a:gd name="adj5" fmla="val 72398"/>
                <a:gd name="adj6" fmla="val 131769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r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600" b="1" noProof="1">
                  <a:solidFill>
                    <a:srgbClr val="000000"/>
                  </a:solidFill>
                </a:rPr>
                <a:t>曝光（聚焦、对准、曝光、步进）</a:t>
              </a:r>
            </a:p>
          </p:txBody>
        </p:sp>
        <p:sp>
          <p:nvSpPr>
            <p:cNvPr id="50" name="Text Box 54">
              <a:extLst>
                <a:ext uri="{FF2B5EF4-FFF2-40B4-BE49-F238E27FC236}">
                  <a16:creationId xmlns:a16="http://schemas.microsoft.com/office/drawing/2014/main" id="{B365C5CB-E930-4859-B698-65D6C7B17EF8}"/>
                </a:ext>
              </a:extLst>
            </p:cNvPr>
            <p:cNvSpPr txBox="1"/>
            <p:nvPr/>
          </p:nvSpPr>
          <p:spPr>
            <a:xfrm>
              <a:off x="3958" y="1159"/>
              <a:ext cx="738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600" b="1" noProof="1">
                  <a:solidFill>
                    <a:srgbClr val="000000"/>
                  </a:solidFill>
                </a:rPr>
                <a:t>对准激光</a:t>
              </a:r>
            </a:p>
          </p:txBody>
        </p:sp>
        <p:sp>
          <p:nvSpPr>
            <p:cNvPr id="51" name="Text Box 55">
              <a:extLst>
                <a:ext uri="{FF2B5EF4-FFF2-40B4-BE49-F238E27FC236}">
                  <a16:creationId xmlns:a16="http://schemas.microsoft.com/office/drawing/2014/main" id="{85E49D7F-174C-4907-A9E7-7A500C9AFA5C}"/>
                </a:ext>
              </a:extLst>
            </p:cNvPr>
            <p:cNvSpPr txBox="1"/>
            <p:nvPr/>
          </p:nvSpPr>
          <p:spPr>
            <a:xfrm>
              <a:off x="879" y="997"/>
              <a:ext cx="738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600" b="1" noProof="1">
                <a:solidFill>
                  <a:srgbClr val="000000"/>
                </a:solidFill>
              </a:endParaRPr>
            </a:p>
          </p:txBody>
        </p:sp>
        <p:sp>
          <p:nvSpPr>
            <p:cNvPr id="52" name="Text Box 56">
              <a:extLst>
                <a:ext uri="{FF2B5EF4-FFF2-40B4-BE49-F238E27FC236}">
                  <a16:creationId xmlns:a16="http://schemas.microsoft.com/office/drawing/2014/main" id="{3E27BC73-48F1-42CC-8B88-7761A902A5DD}"/>
                </a:ext>
              </a:extLst>
            </p:cNvPr>
            <p:cNvSpPr txBox="1"/>
            <p:nvPr/>
          </p:nvSpPr>
          <p:spPr>
            <a:xfrm>
              <a:off x="819" y="1025"/>
              <a:ext cx="1410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600" b="1" noProof="1">
                  <a:solidFill>
                    <a:srgbClr val="000000"/>
                  </a:solidFill>
                </a:rPr>
                <a:t>快门（曝光时打开）</a:t>
              </a:r>
            </a:p>
          </p:txBody>
        </p:sp>
        <p:sp>
          <p:nvSpPr>
            <p:cNvPr id="53" name="Text Box 57">
              <a:extLst>
                <a:ext uri="{FF2B5EF4-FFF2-40B4-BE49-F238E27FC236}">
                  <a16:creationId xmlns:a16="http://schemas.microsoft.com/office/drawing/2014/main" id="{8C3C1230-03DC-40EA-9379-C390F00AD812}"/>
                </a:ext>
              </a:extLst>
            </p:cNvPr>
            <p:cNvSpPr txBox="1"/>
            <p:nvPr/>
          </p:nvSpPr>
          <p:spPr>
            <a:xfrm>
              <a:off x="2447" y="523"/>
              <a:ext cx="702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en-US" altLang="zh-CN" sz="1600" b="1" noProof="1">
                  <a:solidFill>
                    <a:srgbClr val="000000"/>
                  </a:solidFill>
                </a:rPr>
                <a:t>UV</a:t>
              </a:r>
              <a:r>
                <a:rPr lang="zh-CN" altLang="en-US" sz="1600" b="1" noProof="1">
                  <a:solidFill>
                    <a:srgbClr val="000000"/>
                  </a:solidFill>
                </a:rPr>
                <a:t>光源</a:t>
              </a:r>
            </a:p>
          </p:txBody>
        </p:sp>
        <p:sp>
          <p:nvSpPr>
            <p:cNvPr id="54" name="Text Box 58">
              <a:extLst>
                <a:ext uri="{FF2B5EF4-FFF2-40B4-BE49-F238E27FC236}">
                  <a16:creationId xmlns:a16="http://schemas.microsoft.com/office/drawing/2014/main" id="{E7AB418D-B053-4D0C-A491-8CC40927A20F}"/>
                </a:ext>
              </a:extLst>
            </p:cNvPr>
            <p:cNvSpPr txBox="1"/>
            <p:nvPr/>
          </p:nvSpPr>
          <p:spPr>
            <a:xfrm>
              <a:off x="2303" y="3567"/>
              <a:ext cx="84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FF0000"/>
                  </a:solidFill>
                </a:rPr>
                <a:t>光刻过程</a:t>
              </a:r>
            </a:p>
          </p:txBody>
        </p:sp>
        <p:sp>
          <p:nvSpPr>
            <p:cNvPr id="55" name="Line 64">
              <a:extLst>
                <a:ext uri="{FF2B5EF4-FFF2-40B4-BE49-F238E27FC236}">
                  <a16:creationId xmlns:a16="http://schemas.microsoft.com/office/drawing/2014/main" id="{BFA9823D-E4F8-45F2-ADB1-159645518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0" y="2787"/>
              <a:ext cx="1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65">
              <a:extLst>
                <a:ext uri="{FF2B5EF4-FFF2-40B4-BE49-F238E27FC236}">
                  <a16:creationId xmlns:a16="http://schemas.microsoft.com/office/drawing/2014/main" id="{5E739BF0-D209-4B9E-83A0-283905CC2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3216"/>
              <a:ext cx="4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6">
              <a:extLst>
                <a:ext uri="{FF2B5EF4-FFF2-40B4-BE49-F238E27FC236}">
                  <a16:creationId xmlns:a16="http://schemas.microsoft.com/office/drawing/2014/main" id="{EFC71432-89E7-4A75-9402-7797C3F50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3216"/>
              <a:ext cx="219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67">
              <a:extLst>
                <a:ext uri="{FF2B5EF4-FFF2-40B4-BE49-F238E27FC236}">
                  <a16:creationId xmlns:a16="http://schemas.microsoft.com/office/drawing/2014/main" id="{64AFBD24-5992-4893-A198-CB6B950778E4}"/>
                </a:ext>
              </a:extLst>
            </p:cNvPr>
            <p:cNvSpPr txBox="1"/>
            <p:nvPr/>
          </p:nvSpPr>
          <p:spPr>
            <a:xfrm>
              <a:off x="4193" y="2793"/>
              <a:ext cx="173" cy="17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z</a:t>
              </a:r>
            </a:p>
          </p:txBody>
        </p:sp>
        <p:sp>
          <p:nvSpPr>
            <p:cNvPr id="59" name="Text Box 68">
              <a:extLst>
                <a:ext uri="{FF2B5EF4-FFF2-40B4-BE49-F238E27FC236}">
                  <a16:creationId xmlns:a16="http://schemas.microsoft.com/office/drawing/2014/main" id="{7A4078C5-5D68-4A1F-9AD3-4333E13EA4AC}"/>
                </a:ext>
              </a:extLst>
            </p:cNvPr>
            <p:cNvSpPr txBox="1"/>
            <p:nvPr/>
          </p:nvSpPr>
          <p:spPr>
            <a:xfrm>
              <a:off x="4448" y="3223"/>
              <a:ext cx="178" cy="17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</a:t>
              </a:r>
            </a:p>
          </p:txBody>
        </p:sp>
        <p:sp>
          <p:nvSpPr>
            <p:cNvPr id="60" name="Text Box 69">
              <a:extLst>
                <a:ext uri="{FF2B5EF4-FFF2-40B4-BE49-F238E27FC236}">
                  <a16:creationId xmlns:a16="http://schemas.microsoft.com/office/drawing/2014/main" id="{E778D720-15AE-42A8-8FB0-7B2290CFCE1B}"/>
                </a:ext>
              </a:extLst>
            </p:cNvPr>
            <p:cNvSpPr txBox="1"/>
            <p:nvPr/>
          </p:nvSpPr>
          <p:spPr>
            <a:xfrm>
              <a:off x="3872" y="3150"/>
              <a:ext cx="180" cy="17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</a:p>
          </p:txBody>
        </p:sp>
        <p:sp>
          <p:nvSpPr>
            <p:cNvPr id="61" name="AutoShape 73">
              <a:extLst>
                <a:ext uri="{FF2B5EF4-FFF2-40B4-BE49-F238E27FC236}">
                  <a16:creationId xmlns:a16="http://schemas.microsoft.com/office/drawing/2014/main" id="{3231F2EA-79FC-4782-ACC0-C83D3A1F3E77}"/>
                </a:ext>
              </a:extLst>
            </p:cNvPr>
            <p:cNvSpPr/>
            <p:nvPr/>
          </p:nvSpPr>
          <p:spPr>
            <a:xfrm>
              <a:off x="3394" y="2645"/>
              <a:ext cx="303" cy="163"/>
            </a:xfrm>
            <a:prstGeom prst="callout2">
              <a:avLst>
                <a:gd name="adj1" fmla="val 44171"/>
                <a:gd name="adj2" fmla="val -15843"/>
                <a:gd name="adj3" fmla="val 44171"/>
                <a:gd name="adj4" fmla="val -63694"/>
                <a:gd name="adj5" fmla="val 252759"/>
                <a:gd name="adj6" fmla="val -113532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800" b="1" noProof="1">
                  <a:solidFill>
                    <a:srgbClr val="000000"/>
                  </a:solidFill>
                </a:rPr>
                <a:t>硅片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0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D4BFF-4C8A-40FB-AC37-4D2453DB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注入</a:t>
            </a:r>
            <a:r>
              <a:rPr lang="zh-CN" altLang="en-US" dirty="0"/>
              <a:t>工艺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43DC0-92F9-40E8-B3CB-BDAEA7E1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AutoShape 27">
            <a:extLst>
              <a:ext uri="{FF2B5EF4-FFF2-40B4-BE49-F238E27FC236}">
                <a16:creationId xmlns:a16="http://schemas.microsoft.com/office/drawing/2014/main" id="{C4C3156D-2937-41E4-83BD-46EE80A767E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00056" y="4589123"/>
            <a:ext cx="1454150" cy="277813"/>
          </a:xfrm>
          <a:prstGeom prst="parallelogram">
            <a:avLst>
              <a:gd name="adj" fmla="val 204258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AutoShape 49">
            <a:extLst>
              <a:ext uri="{FF2B5EF4-FFF2-40B4-BE49-F238E27FC236}">
                <a16:creationId xmlns:a16="http://schemas.microsoft.com/office/drawing/2014/main" id="{F2C86F86-7113-4143-998F-09F5BCB4C34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469506" y="4598648"/>
            <a:ext cx="1454150" cy="277813"/>
          </a:xfrm>
          <a:prstGeom prst="parallelogram">
            <a:avLst>
              <a:gd name="adj" fmla="val 204258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8315E738-D656-4B24-81B5-A30E0EB6E5A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34756" y="5035211"/>
            <a:ext cx="3306762" cy="254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35123167 h 21600"/>
              <a:gd name="T4" fmla="*/ 2147483646 w 21600"/>
              <a:gd name="T5" fmla="*/ 35123167 h 21600"/>
              <a:gd name="T6" fmla="*/ 2147483646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838" y="21600"/>
                </a:lnTo>
                <a:lnTo>
                  <a:pt x="157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00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96DB6CB0-FE32-44E9-BABF-C95D13C957A2}"/>
              </a:ext>
            </a:extLst>
          </p:cNvPr>
          <p:cNvGrpSpPr>
            <a:grpSpLocks/>
          </p:cNvGrpSpPr>
          <p:nvPr/>
        </p:nvGrpSpPr>
        <p:grpSpPr bwMode="auto">
          <a:xfrm>
            <a:off x="4126731" y="1420473"/>
            <a:ext cx="1101725" cy="1746250"/>
            <a:chOff x="1742" y="535"/>
            <a:chExt cx="707" cy="1100"/>
          </a:xfrm>
        </p:grpSpPr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635CE320-7AEC-467A-B752-7FE03B80A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2" y="535"/>
              <a:ext cx="700" cy="221"/>
              <a:chOff x="2296" y="679"/>
              <a:chExt cx="700" cy="221"/>
            </a:xfrm>
          </p:grpSpPr>
          <p:sp>
            <p:nvSpPr>
              <p:cNvPr id="24" name="Oval 6">
                <a:extLst>
                  <a:ext uri="{FF2B5EF4-FFF2-40B4-BE49-F238E27FC236}">
                    <a16:creationId xmlns:a16="http://schemas.microsoft.com/office/drawing/2014/main" id="{58E9384D-7420-4213-B4E8-F972C9C13C82}"/>
                  </a:ext>
                </a:extLst>
              </p:cNvPr>
              <p:cNvSpPr/>
              <p:nvPr/>
            </p:nvSpPr>
            <p:spPr>
              <a:xfrm>
                <a:off x="2296" y="679"/>
                <a:ext cx="694" cy="199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25" name="Oval 7">
                <a:extLst>
                  <a:ext uri="{FF2B5EF4-FFF2-40B4-BE49-F238E27FC236}">
                    <a16:creationId xmlns:a16="http://schemas.microsoft.com/office/drawing/2014/main" id="{FC119406-265F-41B6-8218-83ABB8E34403}"/>
                  </a:ext>
                </a:extLst>
              </p:cNvPr>
              <p:cNvSpPr/>
              <p:nvPr/>
            </p:nvSpPr>
            <p:spPr>
              <a:xfrm>
                <a:off x="2302" y="701"/>
                <a:ext cx="694" cy="199"/>
              </a:xfrm>
              <a:prstGeom prst="ellipse">
                <a:avLst/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</p:grp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92265752-9DEF-42BA-8CA8-ADEAA0A48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2" y="617"/>
              <a:ext cx="700" cy="221"/>
              <a:chOff x="2296" y="679"/>
              <a:chExt cx="700" cy="221"/>
            </a:xfrm>
          </p:grpSpPr>
          <p:sp>
            <p:nvSpPr>
              <p:cNvPr id="22" name="Oval 9">
                <a:extLst>
                  <a:ext uri="{FF2B5EF4-FFF2-40B4-BE49-F238E27FC236}">
                    <a16:creationId xmlns:a16="http://schemas.microsoft.com/office/drawing/2014/main" id="{898C5382-2027-44B1-A6AB-E1A486F0E3F3}"/>
                  </a:ext>
                </a:extLst>
              </p:cNvPr>
              <p:cNvSpPr/>
              <p:nvPr/>
            </p:nvSpPr>
            <p:spPr>
              <a:xfrm>
                <a:off x="2296" y="679"/>
                <a:ext cx="694" cy="199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id="{47D165BE-6010-4A51-99DD-0C37BA0C8DE2}"/>
                  </a:ext>
                </a:extLst>
              </p:cNvPr>
              <p:cNvSpPr/>
              <p:nvPr/>
            </p:nvSpPr>
            <p:spPr>
              <a:xfrm>
                <a:off x="2302" y="701"/>
                <a:ext cx="694" cy="19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</p:grp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C259BD79-5ABB-42A5-B12A-05A99399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9" y="698"/>
              <a:ext cx="700" cy="221"/>
              <a:chOff x="2296" y="679"/>
              <a:chExt cx="700" cy="221"/>
            </a:xfrm>
          </p:grpSpPr>
          <p:sp>
            <p:nvSpPr>
              <p:cNvPr id="20" name="Oval 12">
                <a:extLst>
                  <a:ext uri="{FF2B5EF4-FFF2-40B4-BE49-F238E27FC236}">
                    <a16:creationId xmlns:a16="http://schemas.microsoft.com/office/drawing/2014/main" id="{D0E5ACD4-346D-4E1A-9BEA-743A2FB557D5}"/>
                  </a:ext>
                </a:extLst>
              </p:cNvPr>
              <p:cNvSpPr/>
              <p:nvPr/>
            </p:nvSpPr>
            <p:spPr>
              <a:xfrm>
                <a:off x="2296" y="679"/>
                <a:ext cx="694" cy="199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21" name="Oval 13">
                <a:extLst>
                  <a:ext uri="{FF2B5EF4-FFF2-40B4-BE49-F238E27FC236}">
                    <a16:creationId xmlns:a16="http://schemas.microsoft.com/office/drawing/2014/main" id="{179079E5-F678-4E0F-B547-B84EF46901CE}"/>
                  </a:ext>
                </a:extLst>
              </p:cNvPr>
              <p:cNvSpPr/>
              <p:nvPr/>
            </p:nvSpPr>
            <p:spPr>
              <a:xfrm>
                <a:off x="2302" y="701"/>
                <a:ext cx="694" cy="199"/>
              </a:xfrm>
              <a:prstGeom prst="ellipse">
                <a:avLst/>
              </a:prstGeom>
              <a:solidFill>
                <a:srgbClr val="DDDDDD"/>
              </a:solidFill>
              <a:ln w="9525" cap="flat" cmpd="sng">
                <a:solidFill>
                  <a:srgbClr val="99FF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BE77404E-2F16-43A7-AAFE-4B710E8AD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2" y="780"/>
              <a:ext cx="700" cy="221"/>
              <a:chOff x="2296" y="679"/>
              <a:chExt cx="700" cy="221"/>
            </a:xfrm>
          </p:grpSpPr>
          <p:sp>
            <p:nvSpPr>
              <p:cNvPr id="18" name="Oval 15">
                <a:extLst>
                  <a:ext uri="{FF2B5EF4-FFF2-40B4-BE49-F238E27FC236}">
                    <a16:creationId xmlns:a16="http://schemas.microsoft.com/office/drawing/2014/main" id="{B723F19E-44A2-4971-83C3-AD7BF4FA9C05}"/>
                  </a:ext>
                </a:extLst>
              </p:cNvPr>
              <p:cNvSpPr/>
              <p:nvPr/>
            </p:nvSpPr>
            <p:spPr>
              <a:xfrm>
                <a:off x="2296" y="679"/>
                <a:ext cx="694" cy="199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  <p:sp>
            <p:nvSpPr>
              <p:cNvPr id="19" name="Oval 16">
                <a:extLst>
                  <a:ext uri="{FF2B5EF4-FFF2-40B4-BE49-F238E27FC236}">
                    <a16:creationId xmlns:a16="http://schemas.microsoft.com/office/drawing/2014/main" id="{395FEEA9-1710-4814-BADB-593364849FC3}"/>
                  </a:ext>
                </a:extLst>
              </p:cNvPr>
              <p:cNvSpPr/>
              <p:nvPr/>
            </p:nvSpPr>
            <p:spPr>
              <a:xfrm>
                <a:off x="2302" y="701"/>
                <a:ext cx="694" cy="19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endParaRPr lang="zh-CN" altLang="en-US" sz="1800" b="1" noProof="1"/>
              </a:p>
            </p:txBody>
          </p:sp>
        </p:grpSp>
        <p:sp>
          <p:nvSpPr>
            <p:cNvPr id="13" name="AutoShape 17">
              <a:extLst>
                <a:ext uri="{FF2B5EF4-FFF2-40B4-BE49-F238E27FC236}">
                  <a16:creationId xmlns:a16="http://schemas.microsoft.com/office/drawing/2014/main" id="{1C41968F-2D2C-4099-9850-E1E5FC2CFCFB}"/>
                </a:ext>
              </a:extLst>
            </p:cNvPr>
            <p:cNvSpPr/>
            <p:nvPr/>
          </p:nvSpPr>
          <p:spPr>
            <a:xfrm rot="10800000">
              <a:off x="1839" y="838"/>
              <a:ext cx="509" cy="776"/>
            </a:xfrm>
            <a:prstGeom prst="can">
              <a:avLst>
                <a:gd name="adj" fmla="val 38111"/>
              </a:avLst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14" name="Oval 18">
              <a:extLst>
                <a:ext uri="{FF2B5EF4-FFF2-40B4-BE49-F238E27FC236}">
                  <a16:creationId xmlns:a16="http://schemas.microsoft.com/office/drawing/2014/main" id="{C0AF8DFC-9FAD-4EFC-8E94-9083B7D2EEA2}"/>
                </a:ext>
              </a:extLst>
            </p:cNvPr>
            <p:cNvSpPr/>
            <p:nvPr/>
          </p:nvSpPr>
          <p:spPr>
            <a:xfrm>
              <a:off x="1786" y="1377"/>
              <a:ext cx="613" cy="22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15" name="Oval 19">
              <a:extLst>
                <a:ext uri="{FF2B5EF4-FFF2-40B4-BE49-F238E27FC236}">
                  <a16:creationId xmlns:a16="http://schemas.microsoft.com/office/drawing/2014/main" id="{30399498-F782-482D-A93D-2FD055AE5107}"/>
                </a:ext>
              </a:extLst>
            </p:cNvPr>
            <p:cNvSpPr/>
            <p:nvPr/>
          </p:nvSpPr>
          <p:spPr>
            <a:xfrm>
              <a:off x="1786" y="1414"/>
              <a:ext cx="613" cy="221"/>
            </a:xfrm>
            <a:prstGeom prst="ellipse">
              <a:avLst/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16" name="Oval 20">
              <a:extLst>
                <a:ext uri="{FF2B5EF4-FFF2-40B4-BE49-F238E27FC236}">
                  <a16:creationId xmlns:a16="http://schemas.microsoft.com/office/drawing/2014/main" id="{1077EA9C-191A-4BCE-B9FF-C8E53EDC72B7}"/>
                </a:ext>
              </a:extLst>
            </p:cNvPr>
            <p:cNvSpPr/>
            <p:nvPr/>
          </p:nvSpPr>
          <p:spPr>
            <a:xfrm>
              <a:off x="1869" y="1452"/>
              <a:ext cx="465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3AA93A80-7E5A-486F-9023-4888D789F17C}"/>
                </a:ext>
              </a:extLst>
            </p:cNvPr>
            <p:cNvSpPr/>
            <p:nvPr/>
          </p:nvSpPr>
          <p:spPr>
            <a:xfrm>
              <a:off x="1950" y="1479"/>
              <a:ext cx="295" cy="5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</p:grpSp>
      <p:sp>
        <p:nvSpPr>
          <p:cNvPr id="26" name="Text Box 22">
            <a:extLst>
              <a:ext uri="{FF2B5EF4-FFF2-40B4-BE49-F238E27FC236}">
                <a16:creationId xmlns:a16="http://schemas.microsoft.com/office/drawing/2014/main" id="{BD316450-78F9-41DA-BB5F-6BE7A1EEC93B}"/>
              </a:ext>
            </a:extLst>
          </p:cNvPr>
          <p:cNvSpPr txBox="1"/>
          <p:nvPr/>
        </p:nvSpPr>
        <p:spPr>
          <a:xfrm>
            <a:off x="5449118" y="3447711"/>
            <a:ext cx="1404938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chemeClr val="bg2"/>
                </a:solidFill>
              </a:rPr>
              <a:t>掺杂离子束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09E89A10-533A-4B00-A3DD-8FFEFBC30BC5}"/>
              </a:ext>
            </a:extLst>
          </p:cNvPr>
          <p:cNvSpPr txBox="1"/>
          <p:nvPr/>
        </p:nvSpPr>
        <p:spPr>
          <a:xfrm>
            <a:off x="5420543" y="1048998"/>
            <a:ext cx="138112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chemeClr val="bg2"/>
                </a:solidFill>
              </a:rPr>
              <a:t>离子注入机</a:t>
            </a: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id="{E45AC79B-7CEE-43B2-AC14-E7C936456DC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412481" y="4592298"/>
            <a:ext cx="1454150" cy="265113"/>
          </a:xfrm>
          <a:prstGeom prst="parallelogram">
            <a:avLst>
              <a:gd name="adj" fmla="val 214043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6B9F9186-E053-4D7A-B77E-71CE54874854}"/>
              </a:ext>
            </a:extLst>
          </p:cNvPr>
          <p:cNvSpPr/>
          <p:nvPr/>
        </p:nvSpPr>
        <p:spPr>
          <a:xfrm rot="10800000" flipH="1">
            <a:off x="7433493" y="4547848"/>
            <a:ext cx="1490663" cy="312738"/>
          </a:xfrm>
          <a:prstGeom prst="parallelogram">
            <a:avLst>
              <a:gd name="adj" fmla="val 186002"/>
            </a:avLst>
          </a:prstGeom>
          <a:solidFill>
            <a:srgbClr val="99FF99"/>
          </a:soli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30" name="AutoShape 29">
            <a:extLst>
              <a:ext uri="{FF2B5EF4-FFF2-40B4-BE49-F238E27FC236}">
                <a16:creationId xmlns:a16="http://schemas.microsoft.com/office/drawing/2014/main" id="{56FBEFD6-A7EC-47FF-BE06-19846C2DA83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36406" y="4558961"/>
            <a:ext cx="1776412" cy="33178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78283561 h 21600"/>
              <a:gd name="T4" fmla="*/ 2147483646 w 21600"/>
              <a:gd name="T5" fmla="*/ 78283561 h 21600"/>
              <a:gd name="T6" fmla="*/ 2147483646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6123" y="21600"/>
                </a:lnTo>
                <a:lnTo>
                  <a:pt x="1547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5EE5AF20-42F1-419C-B8D3-823389D56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2456" y="5284448"/>
            <a:ext cx="574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80C50B06-A289-4052-9846-2A0AFCF17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043" y="5459073"/>
            <a:ext cx="620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37">
            <a:extLst>
              <a:ext uri="{FF2B5EF4-FFF2-40B4-BE49-F238E27FC236}">
                <a16:creationId xmlns:a16="http://schemas.microsoft.com/office/drawing/2014/main" id="{F3CEC2F7-F715-4578-A619-E717F78E9120}"/>
              </a:ext>
            </a:extLst>
          </p:cNvPr>
          <p:cNvSpPr txBox="1"/>
          <p:nvPr/>
        </p:nvSpPr>
        <p:spPr>
          <a:xfrm>
            <a:off x="8566968" y="5179673"/>
            <a:ext cx="4429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en-US" altLang="zh-CN" sz="1800" b="1" i="1" noProof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1400" b="1" i="1" noProof="1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altLang="zh-CN" sz="1800" b="1" i="1" noProof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92C86AE6-B5EF-4602-8281-F5951B4D8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4581" y="4873286"/>
            <a:ext cx="11112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9">
            <a:extLst>
              <a:ext uri="{FF2B5EF4-FFF2-40B4-BE49-F238E27FC236}">
                <a16:creationId xmlns:a16="http://schemas.microsoft.com/office/drawing/2014/main" id="{DC392EAB-5421-483D-8181-FCBADAE7C6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8868" y="543684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F8E5A933-47CE-4530-B182-4ABA4BE5967C}"/>
              </a:ext>
            </a:extLst>
          </p:cNvPr>
          <p:cNvSpPr txBox="1"/>
          <p:nvPr/>
        </p:nvSpPr>
        <p:spPr>
          <a:xfrm>
            <a:off x="8906693" y="5160623"/>
            <a:ext cx="66675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000000"/>
                </a:solidFill>
              </a:rPr>
              <a:t>结深</a:t>
            </a:r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93A9D1B5-DB03-495A-A44D-54FBC8927714}"/>
              </a:ext>
            </a:extLst>
          </p:cNvPr>
          <p:cNvSpPr txBox="1"/>
          <p:nvPr/>
        </p:nvSpPr>
        <p:spPr>
          <a:xfrm>
            <a:off x="5301481" y="6090898"/>
            <a:ext cx="1874837" cy="366713"/>
          </a:xfrm>
          <a:prstGeom prst="rect">
            <a:avLst/>
          </a:prstGeom>
          <a:solidFill>
            <a:srgbClr val="33CCCC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000000"/>
                </a:solidFill>
              </a:rPr>
              <a:t>离子注入掺杂</a:t>
            </a:r>
          </a:p>
        </p:txBody>
      </p:sp>
      <p:sp>
        <p:nvSpPr>
          <p:cNvPr id="38" name="AutoShape 47">
            <a:extLst>
              <a:ext uri="{FF2B5EF4-FFF2-40B4-BE49-F238E27FC236}">
                <a16:creationId xmlns:a16="http://schemas.microsoft.com/office/drawing/2014/main" id="{0887CD57-DE2F-4FEC-B2F2-D187C6F8FD6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34593" y="4601823"/>
            <a:ext cx="1430338" cy="265113"/>
          </a:xfrm>
          <a:prstGeom prst="parallelogram">
            <a:avLst>
              <a:gd name="adj" fmla="val 210538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39" name="Group 52">
            <a:extLst>
              <a:ext uri="{FF2B5EF4-FFF2-40B4-BE49-F238E27FC236}">
                <a16:creationId xmlns:a16="http://schemas.microsoft.com/office/drawing/2014/main" id="{94912C5B-F7FB-4D00-85D2-C629CBCF3325}"/>
              </a:ext>
            </a:extLst>
          </p:cNvPr>
          <p:cNvGrpSpPr>
            <a:grpSpLocks/>
          </p:cNvGrpSpPr>
          <p:nvPr/>
        </p:nvGrpSpPr>
        <p:grpSpPr bwMode="auto">
          <a:xfrm>
            <a:off x="2229668" y="5011398"/>
            <a:ext cx="2759075" cy="268288"/>
            <a:chOff x="199" y="3271"/>
            <a:chExt cx="1738" cy="169"/>
          </a:xfrm>
        </p:grpSpPr>
        <p:sp>
          <p:nvSpPr>
            <p:cNvPr id="40" name="AutoShape 50">
              <a:extLst>
                <a:ext uri="{FF2B5EF4-FFF2-40B4-BE49-F238E27FC236}">
                  <a16:creationId xmlns:a16="http://schemas.microsoft.com/office/drawing/2014/main" id="{189E4F16-57F6-4965-BB64-EF4F59C5CC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021" y="3271"/>
              <a:ext cx="916" cy="167"/>
            </a:xfrm>
            <a:prstGeom prst="parallelogram">
              <a:avLst>
                <a:gd name="adj" fmla="val 214043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8039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8A56EBCC-78B6-4055-A430-8EA602D4B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3271"/>
              <a:ext cx="1182" cy="169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38039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2" name="AutoShape 31">
            <a:extLst>
              <a:ext uri="{FF2B5EF4-FFF2-40B4-BE49-F238E27FC236}">
                <a16:creationId xmlns:a16="http://schemas.microsoft.com/office/drawing/2014/main" id="{DAD4D418-10C4-4E0E-ADA6-E7EC49A71255}"/>
              </a:ext>
            </a:extLst>
          </p:cNvPr>
          <p:cNvSpPr>
            <a:spLocks noChangeArrowheads="1"/>
          </p:cNvSpPr>
          <p:nvPr/>
        </p:nvSpPr>
        <p:spPr bwMode="auto">
          <a:xfrm rot="5287277">
            <a:off x="6534968" y="4709773"/>
            <a:ext cx="731838" cy="471488"/>
          </a:xfrm>
          <a:prstGeom prst="parallelogram">
            <a:avLst>
              <a:gd name="adj" fmla="val 598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8039"/>
                  <a:invGamma/>
                </a:schemeClr>
              </a:gs>
            </a:gsLst>
            <a:lin ang="27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" name="AutoShape 30">
            <a:extLst>
              <a:ext uri="{FF2B5EF4-FFF2-40B4-BE49-F238E27FC236}">
                <a16:creationId xmlns:a16="http://schemas.microsoft.com/office/drawing/2014/main" id="{AB61622D-81FB-4FC1-8D01-639B32DCA0AE}"/>
              </a:ext>
            </a:extLst>
          </p:cNvPr>
          <p:cNvSpPr>
            <a:spLocks noChangeArrowheads="1"/>
          </p:cNvSpPr>
          <p:nvPr/>
        </p:nvSpPr>
        <p:spPr bwMode="auto">
          <a:xfrm rot="16312723" flipH="1">
            <a:off x="5188768" y="4712948"/>
            <a:ext cx="731838" cy="471488"/>
          </a:xfrm>
          <a:prstGeom prst="parallelogram">
            <a:avLst>
              <a:gd name="adj" fmla="val 598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8039"/>
                  <a:invGamma/>
                </a:schemeClr>
              </a:gs>
            </a:gsLst>
            <a:lin ang="27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4" name="AutoShape 46">
            <a:extLst>
              <a:ext uri="{FF2B5EF4-FFF2-40B4-BE49-F238E27FC236}">
                <a16:creationId xmlns:a16="http://schemas.microsoft.com/office/drawing/2014/main" id="{A715BA9C-0B07-49A9-A770-C9E689C2B5BC}"/>
              </a:ext>
            </a:extLst>
          </p:cNvPr>
          <p:cNvSpPr/>
          <p:nvPr/>
        </p:nvSpPr>
        <p:spPr>
          <a:xfrm rot="10800000">
            <a:off x="3501256" y="4578011"/>
            <a:ext cx="1489075" cy="288925"/>
          </a:xfrm>
          <a:prstGeom prst="parallelogram">
            <a:avLst>
              <a:gd name="adj" fmla="val 201118"/>
            </a:avLst>
          </a:prstGeom>
          <a:solidFill>
            <a:srgbClr val="99FF99"/>
          </a:soli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45" name="AutoShape 32">
            <a:extLst>
              <a:ext uri="{FF2B5EF4-FFF2-40B4-BE49-F238E27FC236}">
                <a16:creationId xmlns:a16="http://schemas.microsoft.com/office/drawing/2014/main" id="{178121E4-049E-4DDB-89BC-C6381376E05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471218" y="2944473"/>
            <a:ext cx="434975" cy="2298700"/>
          </a:xfrm>
          <a:prstGeom prst="can">
            <a:avLst>
              <a:gd name="adj" fmla="val 33567"/>
            </a:avLst>
          </a:prstGeom>
          <a:gradFill rotWithShape="1">
            <a:gsLst>
              <a:gs pos="0">
                <a:srgbClr val="FF9900">
                  <a:gamma/>
                  <a:shade val="66667"/>
                  <a:invGamma/>
                </a:srgbClr>
              </a:gs>
              <a:gs pos="50000">
                <a:srgbClr val="FF9900">
                  <a:alpha val="55000"/>
                </a:srgbClr>
              </a:gs>
              <a:gs pos="100000">
                <a:srgbClr val="FF9900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8D1A0DA1-8268-4AF5-B3F6-4C73AC44E12F}"/>
              </a:ext>
            </a:extLst>
          </p:cNvPr>
          <p:cNvSpPr/>
          <p:nvPr/>
        </p:nvSpPr>
        <p:spPr>
          <a:xfrm>
            <a:off x="4450581" y="4851061"/>
            <a:ext cx="884237" cy="436562"/>
          </a:xfrm>
          <a:prstGeom prst="rect">
            <a:avLst/>
          </a:prstGeom>
          <a:gradFill rotWithShape="1">
            <a:gsLst>
              <a:gs pos="0">
                <a:srgbClr val="005E76"/>
              </a:gs>
              <a:gs pos="100000">
                <a:srgbClr val="00CCFF"/>
              </a:gs>
            </a:gsLst>
            <a:lin ang="189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21DA14FD-A837-474F-B0AE-B971BA8B975A}"/>
              </a:ext>
            </a:extLst>
          </p:cNvPr>
          <p:cNvSpPr/>
          <p:nvPr/>
        </p:nvSpPr>
        <p:spPr>
          <a:xfrm flipH="1">
            <a:off x="7108056" y="4860586"/>
            <a:ext cx="931862" cy="436562"/>
          </a:xfrm>
          <a:prstGeom prst="rect">
            <a:avLst/>
          </a:prstGeom>
          <a:gradFill rotWithShape="1">
            <a:gsLst>
              <a:gs pos="0">
                <a:srgbClr val="005E76"/>
              </a:gs>
              <a:gs pos="100000">
                <a:srgbClr val="00CCFF"/>
              </a:gs>
            </a:gsLst>
            <a:lin ang="189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48" name="Rectangle 26">
            <a:extLst>
              <a:ext uri="{FF2B5EF4-FFF2-40B4-BE49-F238E27FC236}">
                <a16:creationId xmlns:a16="http://schemas.microsoft.com/office/drawing/2014/main" id="{2738EBC1-3EDC-48A9-8E64-0D33AC9D0C97}"/>
              </a:ext>
            </a:extLst>
          </p:cNvPr>
          <p:cNvSpPr/>
          <p:nvPr/>
        </p:nvSpPr>
        <p:spPr>
          <a:xfrm>
            <a:off x="5372918" y="5290798"/>
            <a:ext cx="1731963" cy="549275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000000"/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/>
              <a:t>硅片</a:t>
            </a:r>
          </a:p>
        </p:txBody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5A9278C1-3425-4B02-A0C8-39071976A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668" y="5270161"/>
            <a:ext cx="2216150" cy="1524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7294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80C66B63-5240-44F1-BB7E-82CB3811C359}"/>
              </a:ext>
            </a:extLst>
          </p:cNvPr>
          <p:cNvSpPr/>
          <p:nvPr/>
        </p:nvSpPr>
        <p:spPr>
          <a:xfrm>
            <a:off x="4436293" y="5266986"/>
            <a:ext cx="944563" cy="57308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000000"/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C4AB2AD4-E102-407B-B145-864026D5BF04}"/>
              </a:ext>
            </a:extLst>
          </p:cNvPr>
          <p:cNvSpPr/>
          <p:nvPr/>
        </p:nvSpPr>
        <p:spPr>
          <a:xfrm>
            <a:off x="7098531" y="5266986"/>
            <a:ext cx="944562" cy="57308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000000"/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3ACE9908-0845-4687-8F8B-50703B566FB1}"/>
              </a:ext>
            </a:extLst>
          </p:cNvPr>
          <p:cNvSpPr/>
          <p:nvPr/>
        </p:nvSpPr>
        <p:spPr>
          <a:xfrm>
            <a:off x="2216968" y="4576423"/>
            <a:ext cx="2239963" cy="1277938"/>
          </a:xfrm>
          <a:prstGeom prst="rect">
            <a:avLst/>
          </a:prstGeom>
          <a:solidFill>
            <a:srgbClr val="99FF99"/>
          </a:soli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53" name="Text Box 41">
            <a:extLst>
              <a:ext uri="{FF2B5EF4-FFF2-40B4-BE49-F238E27FC236}">
                <a16:creationId xmlns:a16="http://schemas.microsoft.com/office/drawing/2014/main" id="{D9A344AA-57E8-4882-B58E-F1CB2A417DD4}"/>
              </a:ext>
            </a:extLst>
          </p:cNvPr>
          <p:cNvSpPr txBox="1"/>
          <p:nvPr/>
        </p:nvSpPr>
        <p:spPr>
          <a:xfrm>
            <a:off x="7082656" y="4889161"/>
            <a:ext cx="1004887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FF0066"/>
                </a:solidFill>
                <a:latin typeface="Times New Roman" pitchFamily="18" charset="0"/>
              </a:rPr>
              <a:t>掩蔽层</a:t>
            </a:r>
          </a:p>
        </p:txBody>
      </p:sp>
      <p:sp>
        <p:nvSpPr>
          <p:cNvPr id="54" name="Text Box 42">
            <a:extLst>
              <a:ext uri="{FF2B5EF4-FFF2-40B4-BE49-F238E27FC236}">
                <a16:creationId xmlns:a16="http://schemas.microsoft.com/office/drawing/2014/main" id="{0688819D-7ECF-42FB-915B-36B17B967BF1}"/>
              </a:ext>
            </a:extLst>
          </p:cNvPr>
          <p:cNvSpPr txBox="1"/>
          <p:nvPr/>
        </p:nvSpPr>
        <p:spPr>
          <a:xfrm>
            <a:off x="4423593" y="4862173"/>
            <a:ext cx="1004888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FF0066"/>
                </a:solidFill>
                <a:latin typeface="Times New Roman" pitchFamily="18" charset="0"/>
              </a:rPr>
              <a:t>掩蔽层</a:t>
            </a:r>
          </a:p>
        </p:txBody>
      </p:sp>
    </p:spTree>
    <p:extLst>
      <p:ext uri="{BB962C8B-B14F-4D97-AF65-F5344CB8AC3E}">
        <p14:creationId xmlns:p14="http://schemas.microsoft.com/office/powerpoint/2010/main" val="41716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0.33842 -7.40741E-7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9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33841 -7.40741E-7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91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9596 2.22222E-6 " pathEditMode="relative" rAng="0" ptsTypes="AA">
                                      <p:cBhvr>
                                        <p:cTn id="14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34102 -0.00162 " pathEditMode="relative" rAng="0" ptsTypes="AA">
                                      <p:cBhvr>
                                        <p:cTn id="1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7044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33842 -1.48148E-6 " pathEditMode="relative" rAng="0" ptsTypes="AA">
                                      <p:cBhvr>
                                        <p:cTn id="18" dur="2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91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33841 3.7037E-7 " pathEditMode="relative" rAng="0" ptsTypes="AA">
                                      <p:cBhvr>
                                        <p:cTn id="20" dur="2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92E26-3602-47C1-95C8-46A64395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扩散工艺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2AC1BC-15BD-4179-BDDA-385D1851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88F5C13-51D3-4E62-ABCC-AA0C82D6CE4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065687" y="3237955"/>
            <a:ext cx="3306763" cy="9445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1806275155 h 21600"/>
              <a:gd name="T4" fmla="*/ 2147483646 w 21600"/>
              <a:gd name="T5" fmla="*/ 1806275155 h 21600"/>
              <a:gd name="T6" fmla="*/ 2147483646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8353" y="21600"/>
                </a:lnTo>
                <a:lnTo>
                  <a:pt x="1324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000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B74E81-F3BD-4433-965F-D8AAE63FC88B}"/>
              </a:ext>
            </a:extLst>
          </p:cNvPr>
          <p:cNvSpPr/>
          <p:nvPr/>
        </p:nvSpPr>
        <p:spPr>
          <a:xfrm>
            <a:off x="3667225" y="4184105"/>
            <a:ext cx="4090987" cy="61595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000000"/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BDE49C2-118A-4BB4-8150-B5D7FB8350FD}"/>
              </a:ext>
            </a:extLst>
          </p:cNvPr>
          <p:cNvSpPr/>
          <p:nvPr/>
        </p:nvSpPr>
        <p:spPr>
          <a:xfrm>
            <a:off x="4984850" y="2837905"/>
            <a:ext cx="344487" cy="42068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39BC423B-7C00-4B7A-835B-D3EA7C11D358}"/>
              </a:ext>
            </a:extLst>
          </p:cNvPr>
          <p:cNvSpPr/>
          <p:nvPr/>
        </p:nvSpPr>
        <p:spPr>
          <a:xfrm rot="16312723" flipH="1">
            <a:off x="3987900" y="2883942"/>
            <a:ext cx="1411287" cy="1255713"/>
          </a:xfrm>
          <a:prstGeom prst="parallelogram">
            <a:avLst>
              <a:gd name="adj" fmla="val 77569"/>
            </a:avLst>
          </a:prstGeom>
          <a:gradFill rotWithShape="1">
            <a:gsLst>
              <a:gs pos="0">
                <a:srgbClr val="00FFFF"/>
              </a:gs>
              <a:gs pos="100000">
                <a:srgbClr val="000000"/>
              </a:gs>
            </a:gsLst>
            <a:lin ang="27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ADA1DFF4-ECEB-4B55-90AA-B1BBC5D79993}"/>
              </a:ext>
            </a:extLst>
          </p:cNvPr>
          <p:cNvSpPr/>
          <p:nvPr/>
        </p:nvSpPr>
        <p:spPr>
          <a:xfrm rot="10800000">
            <a:off x="3656112" y="2833142"/>
            <a:ext cx="1682750" cy="911225"/>
          </a:xfrm>
          <a:prstGeom prst="parallelogram">
            <a:avLst>
              <a:gd name="adj" fmla="val 133209"/>
            </a:avLst>
          </a:prstGeom>
          <a:gradFill rotWithShape="1">
            <a:gsLst>
              <a:gs pos="0">
                <a:srgbClr val="33CCCC"/>
              </a:gs>
              <a:gs pos="100000">
                <a:srgbClr val="185E5E"/>
              </a:gs>
            </a:gsLst>
            <a:lin ang="27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316B6AD3-0A1C-4F9A-B17E-134B5335F0F5}"/>
              </a:ext>
            </a:extLst>
          </p:cNvPr>
          <p:cNvSpPr/>
          <p:nvPr/>
        </p:nvSpPr>
        <p:spPr>
          <a:xfrm flipH="1">
            <a:off x="6080225" y="2815680"/>
            <a:ext cx="342900" cy="42227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1" name="AutoShape 19">
            <a:extLst>
              <a:ext uri="{FF2B5EF4-FFF2-40B4-BE49-F238E27FC236}">
                <a16:creationId xmlns:a16="http://schemas.microsoft.com/office/drawing/2014/main" id="{E2E21654-0CCF-40C3-9B25-53ED2C578865}"/>
              </a:ext>
            </a:extLst>
          </p:cNvPr>
          <p:cNvSpPr/>
          <p:nvPr/>
        </p:nvSpPr>
        <p:spPr>
          <a:xfrm rot="5287277">
            <a:off x="6009581" y="2860924"/>
            <a:ext cx="1411287" cy="1257300"/>
          </a:xfrm>
          <a:prstGeom prst="parallelogram">
            <a:avLst>
              <a:gd name="adj" fmla="val 77472"/>
            </a:avLst>
          </a:prstGeom>
          <a:gradFill rotWithShape="1">
            <a:gsLst>
              <a:gs pos="0">
                <a:srgbClr val="00CCFF"/>
              </a:gs>
              <a:gs pos="100000">
                <a:srgbClr val="005E76"/>
              </a:gs>
            </a:gsLst>
            <a:lin ang="27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2" name="AutoShape 20">
            <a:extLst>
              <a:ext uri="{FF2B5EF4-FFF2-40B4-BE49-F238E27FC236}">
                <a16:creationId xmlns:a16="http://schemas.microsoft.com/office/drawing/2014/main" id="{17B4CEE3-3BFF-4961-A1DC-6688C76B6D2A}"/>
              </a:ext>
            </a:extLst>
          </p:cNvPr>
          <p:cNvSpPr/>
          <p:nvPr/>
        </p:nvSpPr>
        <p:spPr>
          <a:xfrm rot="10800000" flipH="1">
            <a:off x="6070700" y="2810917"/>
            <a:ext cx="1681162" cy="912813"/>
          </a:xfrm>
          <a:prstGeom prst="parallelogram">
            <a:avLst>
              <a:gd name="adj" fmla="val 132851"/>
            </a:avLst>
          </a:prstGeom>
          <a:gradFill rotWithShape="1">
            <a:gsLst>
              <a:gs pos="0">
                <a:srgbClr val="00CCFF"/>
              </a:gs>
              <a:gs pos="100000">
                <a:srgbClr val="000000"/>
              </a:gs>
            </a:gsLst>
            <a:lin ang="2700000" scaled="1"/>
            <a:tileRect/>
          </a:gra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E7D29274-D697-4293-BB61-9C511C5E7EB7}"/>
              </a:ext>
            </a:extLst>
          </p:cNvPr>
          <p:cNvSpPr/>
          <p:nvPr/>
        </p:nvSpPr>
        <p:spPr>
          <a:xfrm flipH="1">
            <a:off x="7313712" y="3717380"/>
            <a:ext cx="450850" cy="477837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30673E3-6E8B-4B4E-B0D7-AEC4F645B49C}"/>
              </a:ext>
            </a:extLst>
          </p:cNvPr>
          <p:cNvSpPr/>
          <p:nvPr/>
        </p:nvSpPr>
        <p:spPr>
          <a:xfrm>
            <a:off x="3667225" y="3749130"/>
            <a:ext cx="411162" cy="477837"/>
          </a:xfrm>
          <a:prstGeom prst="rect">
            <a:avLst/>
          </a:prstGeom>
          <a:solidFill>
            <a:srgbClr val="33CCCC"/>
          </a:soli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311E6E93-30CA-4D3C-8BB5-617BA9D8C489}"/>
              </a:ext>
            </a:extLst>
          </p:cNvPr>
          <p:cNvSpPr txBox="1"/>
          <p:nvPr/>
        </p:nvSpPr>
        <p:spPr>
          <a:xfrm>
            <a:off x="5284887" y="5093742"/>
            <a:ext cx="1241425" cy="3667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FF0000"/>
                </a:solidFill>
              </a:rPr>
              <a:t>扩散掺杂</a:t>
            </a:r>
          </a:p>
        </p:txBody>
      </p:sp>
      <p:sp>
        <p:nvSpPr>
          <p:cNvPr id="16" name="AutoShape 30">
            <a:extLst>
              <a:ext uri="{FF2B5EF4-FFF2-40B4-BE49-F238E27FC236}">
                <a16:creationId xmlns:a16="http://schemas.microsoft.com/office/drawing/2014/main" id="{8A0432DA-007A-4B9C-8852-892CB1FB933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10137" y="3249067"/>
            <a:ext cx="3248025" cy="933450"/>
          </a:xfrm>
          <a:custGeom>
            <a:avLst/>
            <a:gdLst>
              <a:gd name="G0" fmla="+- 8353 0 0"/>
              <a:gd name="G1" fmla="+- 21600 0 8353"/>
              <a:gd name="G2" fmla="*/ 8353 1 2"/>
              <a:gd name="G3" fmla="+- 21600 0 G2"/>
              <a:gd name="G4" fmla="+/ 8353 21600 2"/>
              <a:gd name="G5" fmla="+/ G1 0 2"/>
              <a:gd name="G6" fmla="*/ 21600 21600 8353"/>
              <a:gd name="G7" fmla="*/ G6 1 2"/>
              <a:gd name="G8" fmla="+- 21600 0 G7"/>
              <a:gd name="G9" fmla="*/ 21600 1 2"/>
              <a:gd name="G10" fmla="+- 8353 0 G9"/>
              <a:gd name="G11" fmla="?: G10 G8 0"/>
              <a:gd name="G12" fmla="?: G10 G7 21600"/>
              <a:gd name="T0" fmla="*/ 17423 w 21600"/>
              <a:gd name="T1" fmla="*/ 10800 h 21600"/>
              <a:gd name="T2" fmla="*/ 10800 w 21600"/>
              <a:gd name="T3" fmla="*/ 21600 h 21600"/>
              <a:gd name="T4" fmla="*/ 4177 w 21600"/>
              <a:gd name="T5" fmla="*/ 10800 h 21600"/>
              <a:gd name="T6" fmla="*/ 10800 w 21600"/>
              <a:gd name="T7" fmla="*/ 0 h 21600"/>
              <a:gd name="T8" fmla="*/ 5977 w 21600"/>
              <a:gd name="T9" fmla="*/ 5977 h 21600"/>
              <a:gd name="T10" fmla="*/ 15623 w 21600"/>
              <a:gd name="T11" fmla="*/ 156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353" y="21600"/>
                </a:lnTo>
                <a:lnTo>
                  <a:pt x="1324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0"/>
                  <a:invGamma/>
                </a:schemeClr>
              </a:gs>
            </a:gsLst>
            <a:lin ang="27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7" name="AutoShape 22">
            <a:extLst>
              <a:ext uri="{FF2B5EF4-FFF2-40B4-BE49-F238E27FC236}">
                <a16:creationId xmlns:a16="http://schemas.microsoft.com/office/drawing/2014/main" id="{670060F0-2A98-4AD4-808C-E86114B1AF70}"/>
              </a:ext>
            </a:extLst>
          </p:cNvPr>
          <p:cNvSpPr/>
          <p:nvPr/>
        </p:nvSpPr>
        <p:spPr>
          <a:xfrm>
            <a:off x="4092675" y="4180930"/>
            <a:ext cx="3240087" cy="2397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0000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sp>
        <p:nvSpPr>
          <p:cNvPr id="18" name="AutoShape 27">
            <a:extLst>
              <a:ext uri="{FF2B5EF4-FFF2-40B4-BE49-F238E27FC236}">
                <a16:creationId xmlns:a16="http://schemas.microsoft.com/office/drawing/2014/main" id="{6F48325E-70D4-4E15-B0CB-A89D7D641640}"/>
              </a:ext>
            </a:extLst>
          </p:cNvPr>
          <p:cNvSpPr/>
          <p:nvPr/>
        </p:nvSpPr>
        <p:spPr>
          <a:xfrm>
            <a:off x="3503712" y="1929855"/>
            <a:ext cx="4502150" cy="1631950"/>
          </a:xfrm>
          <a:prstGeom prst="cloudCallout">
            <a:avLst>
              <a:gd name="adj1" fmla="val 106"/>
              <a:gd name="adj2" fmla="val -94745"/>
            </a:avLst>
          </a:prstGeom>
          <a:solidFill>
            <a:srgbClr val="FF6600">
              <a:alpha val="58038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000000"/>
                </a:solidFill>
              </a:rPr>
              <a:t>扩散杂质</a:t>
            </a:r>
          </a:p>
        </p:txBody>
      </p:sp>
      <p:grpSp>
        <p:nvGrpSpPr>
          <p:cNvPr id="19" name="Group 35">
            <a:extLst>
              <a:ext uri="{FF2B5EF4-FFF2-40B4-BE49-F238E27FC236}">
                <a16:creationId xmlns:a16="http://schemas.microsoft.com/office/drawing/2014/main" id="{A3E4D4CE-49E0-47B2-92C2-C10DEE9BE713}"/>
              </a:ext>
            </a:extLst>
          </p:cNvPr>
          <p:cNvGrpSpPr>
            <a:grpSpLocks/>
          </p:cNvGrpSpPr>
          <p:nvPr/>
        </p:nvGrpSpPr>
        <p:grpSpPr bwMode="auto">
          <a:xfrm>
            <a:off x="6081812" y="2788692"/>
            <a:ext cx="1692275" cy="958850"/>
            <a:chOff x="3686" y="1635"/>
            <a:chExt cx="1066" cy="604"/>
          </a:xfrm>
        </p:grpSpPr>
        <p:sp>
          <p:nvSpPr>
            <p:cNvPr id="20" name="AutoShape 33">
              <a:extLst>
                <a:ext uri="{FF2B5EF4-FFF2-40B4-BE49-F238E27FC236}">
                  <a16:creationId xmlns:a16="http://schemas.microsoft.com/office/drawing/2014/main" id="{0EC99267-03F9-4A04-9FCD-8D8FDB5CCE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86" y="1664"/>
              <a:ext cx="1059" cy="575"/>
            </a:xfrm>
            <a:prstGeom prst="parallelogram">
              <a:avLst>
                <a:gd name="adj" fmla="val 13285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AutoShape 34">
              <a:extLst>
                <a:ext uri="{FF2B5EF4-FFF2-40B4-BE49-F238E27FC236}">
                  <a16:creationId xmlns:a16="http://schemas.microsoft.com/office/drawing/2014/main" id="{67E8DAEE-DD85-423F-917F-17A2E4A08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93" y="1635"/>
              <a:ext cx="1059" cy="575"/>
            </a:xfrm>
            <a:prstGeom prst="parallelogram">
              <a:avLst>
                <a:gd name="adj" fmla="val 13285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22" name="Group 39">
            <a:extLst>
              <a:ext uri="{FF2B5EF4-FFF2-40B4-BE49-F238E27FC236}">
                <a16:creationId xmlns:a16="http://schemas.microsoft.com/office/drawing/2014/main" id="{ED965CA7-C8F6-4F28-B060-A8B0B657D058}"/>
              </a:ext>
            </a:extLst>
          </p:cNvPr>
          <p:cNvGrpSpPr>
            <a:grpSpLocks/>
          </p:cNvGrpSpPr>
          <p:nvPr/>
        </p:nvGrpSpPr>
        <p:grpSpPr bwMode="auto">
          <a:xfrm>
            <a:off x="3643412" y="2799805"/>
            <a:ext cx="1717675" cy="946150"/>
            <a:chOff x="282" y="1619"/>
            <a:chExt cx="1082" cy="596"/>
          </a:xfrm>
        </p:grpSpPr>
        <p:sp>
          <p:nvSpPr>
            <p:cNvPr id="23" name="AutoShape 36">
              <a:extLst>
                <a:ext uri="{FF2B5EF4-FFF2-40B4-BE49-F238E27FC236}">
                  <a16:creationId xmlns:a16="http://schemas.microsoft.com/office/drawing/2014/main" id="{F3379335-EB03-4CC4-BA2A-D29CC42D5C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04" y="1641"/>
              <a:ext cx="1060" cy="574"/>
            </a:xfrm>
            <a:prstGeom prst="parallelogram">
              <a:avLst>
                <a:gd name="adj" fmla="val 13321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AutoShape 37">
              <a:extLst>
                <a:ext uri="{FF2B5EF4-FFF2-40B4-BE49-F238E27FC236}">
                  <a16:creationId xmlns:a16="http://schemas.microsoft.com/office/drawing/2014/main" id="{BFD90E69-CAB8-4ACA-9965-B535618E88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9" y="1619"/>
              <a:ext cx="1060" cy="574"/>
            </a:xfrm>
            <a:prstGeom prst="parallelogram">
              <a:avLst>
                <a:gd name="adj" fmla="val 13321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AutoShape 38">
              <a:extLst>
                <a:ext uri="{FF2B5EF4-FFF2-40B4-BE49-F238E27FC236}">
                  <a16:creationId xmlns:a16="http://schemas.microsoft.com/office/drawing/2014/main" id="{0FA5B716-3B79-4509-8F8C-B158BEA4D7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2" y="1619"/>
              <a:ext cx="1060" cy="574"/>
            </a:xfrm>
            <a:prstGeom prst="parallelogram">
              <a:avLst>
                <a:gd name="adj" fmla="val 13321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D43153CB-2252-4078-8D28-092BDC47BB46}"/>
              </a:ext>
            </a:extLst>
          </p:cNvPr>
          <p:cNvSpPr txBox="1"/>
          <p:nvPr/>
        </p:nvSpPr>
        <p:spPr>
          <a:xfrm>
            <a:off x="7686775" y="3790405"/>
            <a:ext cx="100647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000000"/>
                </a:solidFill>
              </a:rPr>
              <a:t>掩蔽层</a:t>
            </a:r>
          </a:p>
        </p:txBody>
      </p:sp>
      <p:sp>
        <p:nvSpPr>
          <p:cNvPr id="27" name="Text Box 43">
            <a:extLst>
              <a:ext uri="{FF2B5EF4-FFF2-40B4-BE49-F238E27FC236}">
                <a16:creationId xmlns:a16="http://schemas.microsoft.com/office/drawing/2014/main" id="{6B4589B3-CC76-41E2-ABC4-177E82376FDA}"/>
              </a:ext>
            </a:extLst>
          </p:cNvPr>
          <p:cNvSpPr txBox="1"/>
          <p:nvPr/>
        </p:nvSpPr>
        <p:spPr>
          <a:xfrm>
            <a:off x="2857600" y="3790405"/>
            <a:ext cx="100647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>
                <a:solidFill>
                  <a:srgbClr val="000000"/>
                </a:solidFill>
              </a:rPr>
              <a:t>掩蔽层</a:t>
            </a: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C3F9ACD2-6C16-47D0-97F4-B1DDE3232A41}"/>
              </a:ext>
            </a:extLst>
          </p:cNvPr>
          <p:cNvSpPr txBox="1"/>
          <p:nvPr/>
        </p:nvSpPr>
        <p:spPr>
          <a:xfrm>
            <a:off x="5154712" y="4425405"/>
            <a:ext cx="86677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1800" b="1" noProof="1"/>
              <a:t>硅片</a:t>
            </a:r>
          </a:p>
        </p:txBody>
      </p:sp>
    </p:spTree>
    <p:extLst>
      <p:ext uri="{BB962C8B-B14F-4D97-AF65-F5344CB8AC3E}">
        <p14:creationId xmlns:p14="http://schemas.microsoft.com/office/powerpoint/2010/main" val="23255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C65CB-8115-4EEE-ADE2-40F89AE4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芯片封装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96A30-D605-4648-9956-983FC9EA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84" name="Group 101">
            <a:extLst>
              <a:ext uri="{FF2B5EF4-FFF2-40B4-BE49-F238E27FC236}">
                <a16:creationId xmlns:a16="http://schemas.microsoft.com/office/drawing/2014/main" id="{18278328-8B75-4637-82F9-390A1C560226}"/>
              </a:ext>
            </a:extLst>
          </p:cNvPr>
          <p:cNvGrpSpPr>
            <a:grpSpLocks/>
          </p:cNvGrpSpPr>
          <p:nvPr/>
        </p:nvGrpSpPr>
        <p:grpSpPr bwMode="auto">
          <a:xfrm>
            <a:off x="3791744" y="3140968"/>
            <a:ext cx="5965825" cy="3367088"/>
            <a:chOff x="1293" y="1638"/>
            <a:chExt cx="3758" cy="2121"/>
          </a:xfrm>
        </p:grpSpPr>
        <p:grpSp>
          <p:nvGrpSpPr>
            <p:cNvPr id="85" name="Group 99">
              <a:extLst>
                <a:ext uri="{FF2B5EF4-FFF2-40B4-BE49-F238E27FC236}">
                  <a16:creationId xmlns:a16="http://schemas.microsoft.com/office/drawing/2014/main" id="{E32F9D22-1B1F-448F-A058-EB42A09EF4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1638"/>
              <a:ext cx="3758" cy="1791"/>
              <a:chOff x="1293" y="1638"/>
              <a:chExt cx="3758" cy="1791"/>
            </a:xfrm>
          </p:grpSpPr>
          <p:grpSp>
            <p:nvGrpSpPr>
              <p:cNvPr id="87" name="Group 88">
                <a:extLst>
                  <a:ext uri="{FF2B5EF4-FFF2-40B4-BE49-F238E27FC236}">
                    <a16:creationId xmlns:a16="http://schemas.microsoft.com/office/drawing/2014/main" id="{BB8A89D2-F5E9-42BA-BCB1-415407E2D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3" y="1919"/>
                <a:ext cx="2898" cy="1510"/>
                <a:chOff x="1324" y="1728"/>
                <a:chExt cx="2898" cy="1510"/>
              </a:xfrm>
            </p:grpSpPr>
            <p:sp>
              <p:nvSpPr>
                <p:cNvPr id="91" name="Line 59">
                  <a:extLst>
                    <a:ext uri="{FF2B5EF4-FFF2-40B4-BE49-F238E27FC236}">
                      <a16:creationId xmlns:a16="http://schemas.microsoft.com/office/drawing/2014/main" id="{3CEC1374-6E57-447B-B052-AFF4EE5E9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9" y="2239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58">
                  <a:extLst>
                    <a:ext uri="{FF2B5EF4-FFF2-40B4-BE49-F238E27FC236}">
                      <a16:creationId xmlns:a16="http://schemas.microsoft.com/office/drawing/2014/main" id="{DF714E2A-A960-4D80-ABA2-BCD6D060C9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1" y="2343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Line 55">
                  <a:extLst>
                    <a:ext uri="{FF2B5EF4-FFF2-40B4-BE49-F238E27FC236}">
                      <a16:creationId xmlns:a16="http://schemas.microsoft.com/office/drawing/2014/main" id="{DC09BC54-B24A-4275-BC5D-1D5D24029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8" y="2440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Line 43">
                  <a:extLst>
                    <a:ext uri="{FF2B5EF4-FFF2-40B4-BE49-F238E27FC236}">
                      <a16:creationId xmlns:a16="http://schemas.microsoft.com/office/drawing/2014/main" id="{2738F017-6F3F-4A31-A2C7-1CA0909E06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7" y="2223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Line 44">
                  <a:extLst>
                    <a:ext uri="{FF2B5EF4-FFF2-40B4-BE49-F238E27FC236}">
                      <a16:creationId xmlns:a16="http://schemas.microsoft.com/office/drawing/2014/main" id="{BC962705-F675-414B-A74B-9D84012BB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5" y="2350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Line 45">
                  <a:extLst>
                    <a:ext uri="{FF2B5EF4-FFF2-40B4-BE49-F238E27FC236}">
                      <a16:creationId xmlns:a16="http://schemas.microsoft.com/office/drawing/2014/main" id="{7F778BC1-4096-45B2-9670-5DA0949AD3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9" y="2118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Line 46">
                  <a:extLst>
                    <a:ext uri="{FF2B5EF4-FFF2-40B4-BE49-F238E27FC236}">
                      <a16:creationId xmlns:a16="http://schemas.microsoft.com/office/drawing/2014/main" id="{CB24AC31-0F3A-4B55-AC82-919F7B07F2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9" y="2014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Line 47">
                  <a:extLst>
                    <a:ext uri="{FF2B5EF4-FFF2-40B4-BE49-F238E27FC236}">
                      <a16:creationId xmlns:a16="http://schemas.microsoft.com/office/drawing/2014/main" id="{6B1C4168-97D5-44CC-A256-A9079BB98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1" y="1924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Line 48">
                  <a:extLst>
                    <a:ext uri="{FF2B5EF4-FFF2-40B4-BE49-F238E27FC236}">
                      <a16:creationId xmlns:a16="http://schemas.microsoft.com/office/drawing/2014/main" id="{E8441CC7-4FCC-458B-950D-ABFA608DC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8" y="1834"/>
                  <a:ext cx="0" cy="45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Line 49">
                  <a:extLst>
                    <a:ext uri="{FF2B5EF4-FFF2-40B4-BE49-F238E27FC236}">
                      <a16:creationId xmlns:a16="http://schemas.microsoft.com/office/drawing/2014/main" id="{5BD3056E-FB62-4A04-BBFD-CAE19427CF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1" y="2447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Line 50">
                  <a:extLst>
                    <a:ext uri="{FF2B5EF4-FFF2-40B4-BE49-F238E27FC236}">
                      <a16:creationId xmlns:a16="http://schemas.microsoft.com/office/drawing/2014/main" id="{9E949115-E2B2-45F6-8047-CDE6CCF297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1" y="2455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Line 51">
                  <a:extLst>
                    <a:ext uri="{FF2B5EF4-FFF2-40B4-BE49-F238E27FC236}">
                      <a16:creationId xmlns:a16="http://schemas.microsoft.com/office/drawing/2014/main" id="{5730E87F-A519-44FA-A32F-1C406DA82B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5" y="2455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Line 52">
                  <a:extLst>
                    <a:ext uri="{FF2B5EF4-FFF2-40B4-BE49-F238E27FC236}">
                      <a16:creationId xmlns:a16="http://schemas.microsoft.com/office/drawing/2014/main" id="{5383A9FA-8A23-45D8-8925-E95B096C5A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3" y="2455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Line 53">
                  <a:extLst>
                    <a:ext uri="{FF2B5EF4-FFF2-40B4-BE49-F238E27FC236}">
                      <a16:creationId xmlns:a16="http://schemas.microsoft.com/office/drawing/2014/main" id="{1171E122-521F-43E4-BB58-B272183EF3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1" y="2455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Line 54">
                  <a:extLst>
                    <a:ext uri="{FF2B5EF4-FFF2-40B4-BE49-F238E27FC236}">
                      <a16:creationId xmlns:a16="http://schemas.microsoft.com/office/drawing/2014/main" id="{8D7E8BF0-73A6-4690-AE5C-25640AEAE9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9" y="2455"/>
                  <a:ext cx="0" cy="4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AutoShape 4">
                  <a:extLst>
                    <a:ext uri="{FF2B5EF4-FFF2-40B4-BE49-F238E27FC236}">
                      <a16:creationId xmlns:a16="http://schemas.microsoft.com/office/drawing/2014/main" id="{93031460-C272-44B9-A6FA-41A05F76F28C}"/>
                    </a:ext>
                  </a:extLst>
                </p:cNvPr>
                <p:cNvSpPr/>
                <p:nvPr/>
              </p:nvSpPr>
              <p:spPr>
                <a:xfrm>
                  <a:off x="1324" y="1728"/>
                  <a:ext cx="2641" cy="928"/>
                </a:xfrm>
                <a:prstGeom prst="cube">
                  <a:avLst>
                    <a:gd name="adj" fmla="val 88037"/>
                  </a:avLst>
                </a:prstGeom>
                <a:solidFill>
                  <a:srgbClr val="33CCCC"/>
                </a:solidFill>
                <a:ln w="9525">
                  <a:noFill/>
                  <a:miter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07" name="AutoShape 5">
                  <a:extLst>
                    <a:ext uri="{FF2B5EF4-FFF2-40B4-BE49-F238E27FC236}">
                      <a16:creationId xmlns:a16="http://schemas.microsoft.com/office/drawing/2014/main" id="{C016757A-CA73-47D6-BD8D-A2A444FFDAB9}"/>
                    </a:ext>
                  </a:extLst>
                </p:cNvPr>
                <p:cNvSpPr/>
                <p:nvPr/>
              </p:nvSpPr>
              <p:spPr>
                <a:xfrm>
                  <a:off x="1959" y="1888"/>
                  <a:ext cx="1376" cy="421"/>
                </a:xfrm>
                <a:prstGeom prst="cube">
                  <a:avLst>
                    <a:gd name="adj" fmla="val 97741"/>
                  </a:avLst>
                </a:prstGeom>
                <a:solidFill>
                  <a:srgbClr val="80808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08" name="AutoShape 6">
                  <a:extLst>
                    <a:ext uri="{FF2B5EF4-FFF2-40B4-BE49-F238E27FC236}">
                      <a16:creationId xmlns:a16="http://schemas.microsoft.com/office/drawing/2014/main" id="{B275DBAD-F74A-4190-84AE-7796543FFA44}"/>
                    </a:ext>
                  </a:extLst>
                </p:cNvPr>
                <p:cNvSpPr/>
                <p:nvPr/>
              </p:nvSpPr>
              <p:spPr>
                <a:xfrm>
                  <a:off x="2185" y="1983"/>
                  <a:ext cx="883" cy="225"/>
                </a:xfrm>
                <a:prstGeom prst="parallelogram">
                  <a:avLst>
                    <a:gd name="adj" fmla="val 108448"/>
                  </a:avLst>
                </a:prstGeom>
                <a:gradFill rotWithShape="1">
                  <a:gsLst>
                    <a:gs pos="0">
                      <a:srgbClr val="0D0D13"/>
                    </a:gs>
                    <a:gs pos="100000">
                      <a:srgbClr val="6666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  <a:miter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09" name="Oval 12">
                  <a:extLst>
                    <a:ext uri="{FF2B5EF4-FFF2-40B4-BE49-F238E27FC236}">
                      <a16:creationId xmlns:a16="http://schemas.microsoft.com/office/drawing/2014/main" id="{4C9C6C91-365E-44A6-816D-A69A4245ED56}"/>
                    </a:ext>
                  </a:extLst>
                </p:cNvPr>
                <p:cNvSpPr/>
                <p:nvPr/>
              </p:nvSpPr>
              <p:spPr>
                <a:xfrm>
                  <a:off x="1594" y="2408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0" name="Oval 14">
                  <a:extLst>
                    <a:ext uri="{FF2B5EF4-FFF2-40B4-BE49-F238E27FC236}">
                      <a16:creationId xmlns:a16="http://schemas.microsoft.com/office/drawing/2014/main" id="{7B329B45-6508-4072-BF09-286982C8EC24}"/>
                    </a:ext>
                  </a:extLst>
                </p:cNvPr>
                <p:cNvSpPr/>
                <p:nvPr/>
              </p:nvSpPr>
              <p:spPr>
                <a:xfrm>
                  <a:off x="3029" y="2401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1" name="Oval 15">
                  <a:extLst>
                    <a:ext uri="{FF2B5EF4-FFF2-40B4-BE49-F238E27FC236}">
                      <a16:creationId xmlns:a16="http://schemas.microsoft.com/office/drawing/2014/main" id="{097CC06E-2CB0-4673-9ABB-63A45A7095AE}"/>
                    </a:ext>
                  </a:extLst>
                </p:cNvPr>
                <p:cNvSpPr/>
                <p:nvPr/>
              </p:nvSpPr>
              <p:spPr>
                <a:xfrm>
                  <a:off x="3666" y="1787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2" name="Oval 16">
                  <a:extLst>
                    <a:ext uri="{FF2B5EF4-FFF2-40B4-BE49-F238E27FC236}">
                      <a16:creationId xmlns:a16="http://schemas.microsoft.com/office/drawing/2014/main" id="{4B6A66E8-F08F-4377-B1C0-4DE36C9D5D4B}"/>
                    </a:ext>
                  </a:extLst>
                </p:cNvPr>
                <p:cNvSpPr/>
                <p:nvPr/>
              </p:nvSpPr>
              <p:spPr>
                <a:xfrm>
                  <a:off x="2222" y="1773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3" name="Oval 17">
                  <a:extLst>
                    <a:ext uri="{FF2B5EF4-FFF2-40B4-BE49-F238E27FC236}">
                      <a16:creationId xmlns:a16="http://schemas.microsoft.com/office/drawing/2014/main" id="{29FF7769-E93E-47BF-BA51-44629ECA2DB2}"/>
                    </a:ext>
                  </a:extLst>
                </p:cNvPr>
                <p:cNvSpPr/>
                <p:nvPr/>
              </p:nvSpPr>
              <p:spPr>
                <a:xfrm>
                  <a:off x="2266" y="2415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4" name="Oval 18">
                  <a:extLst>
                    <a:ext uri="{FF2B5EF4-FFF2-40B4-BE49-F238E27FC236}">
                      <a16:creationId xmlns:a16="http://schemas.microsoft.com/office/drawing/2014/main" id="{AAF5B748-BF72-4534-9826-9468657AAF29}"/>
                    </a:ext>
                  </a:extLst>
                </p:cNvPr>
                <p:cNvSpPr/>
                <p:nvPr/>
              </p:nvSpPr>
              <p:spPr>
                <a:xfrm>
                  <a:off x="2872" y="1779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5" name="Oval 19">
                  <a:extLst>
                    <a:ext uri="{FF2B5EF4-FFF2-40B4-BE49-F238E27FC236}">
                      <a16:creationId xmlns:a16="http://schemas.microsoft.com/office/drawing/2014/main" id="{7258614B-FD0F-4A90-95EB-04419DDF366F}"/>
                    </a:ext>
                  </a:extLst>
                </p:cNvPr>
                <p:cNvSpPr/>
                <p:nvPr/>
              </p:nvSpPr>
              <p:spPr>
                <a:xfrm>
                  <a:off x="3367" y="2079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6" name="Oval 20">
                  <a:extLst>
                    <a:ext uri="{FF2B5EF4-FFF2-40B4-BE49-F238E27FC236}">
                      <a16:creationId xmlns:a16="http://schemas.microsoft.com/office/drawing/2014/main" id="{B4359016-23E6-442E-AA48-FDE9432E04A3}"/>
                    </a:ext>
                  </a:extLst>
                </p:cNvPr>
                <p:cNvSpPr/>
                <p:nvPr/>
              </p:nvSpPr>
              <p:spPr>
                <a:xfrm>
                  <a:off x="1915" y="2087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7" name="Oval 21">
                  <a:extLst>
                    <a:ext uri="{FF2B5EF4-FFF2-40B4-BE49-F238E27FC236}">
                      <a16:creationId xmlns:a16="http://schemas.microsoft.com/office/drawing/2014/main" id="{C61991E8-E783-4678-88F0-633EC59B6593}"/>
                    </a:ext>
                  </a:extLst>
                </p:cNvPr>
                <p:cNvSpPr/>
                <p:nvPr/>
              </p:nvSpPr>
              <p:spPr>
                <a:xfrm>
                  <a:off x="1780" y="2401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8" name="Oval 22">
                  <a:extLst>
                    <a:ext uri="{FF2B5EF4-FFF2-40B4-BE49-F238E27FC236}">
                      <a16:creationId xmlns:a16="http://schemas.microsoft.com/office/drawing/2014/main" id="{BFD5702F-A94C-4F3B-A8C6-DCB7685AAD73}"/>
                    </a:ext>
                  </a:extLst>
                </p:cNvPr>
                <p:cNvSpPr/>
                <p:nvPr/>
              </p:nvSpPr>
              <p:spPr>
                <a:xfrm>
                  <a:off x="2035" y="2415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19" name="Oval 23">
                  <a:extLst>
                    <a:ext uri="{FF2B5EF4-FFF2-40B4-BE49-F238E27FC236}">
                      <a16:creationId xmlns:a16="http://schemas.microsoft.com/office/drawing/2014/main" id="{A8088B27-A816-4C7B-B915-5D5720A43CE8}"/>
                    </a:ext>
                  </a:extLst>
                </p:cNvPr>
                <p:cNvSpPr/>
                <p:nvPr/>
              </p:nvSpPr>
              <p:spPr>
                <a:xfrm>
                  <a:off x="2497" y="2415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0" name="Oval 24">
                  <a:extLst>
                    <a:ext uri="{FF2B5EF4-FFF2-40B4-BE49-F238E27FC236}">
                      <a16:creationId xmlns:a16="http://schemas.microsoft.com/office/drawing/2014/main" id="{92053AD0-099E-4E57-9391-DFF7424E5AA9}"/>
                    </a:ext>
                  </a:extLst>
                </p:cNvPr>
                <p:cNvSpPr/>
                <p:nvPr/>
              </p:nvSpPr>
              <p:spPr>
                <a:xfrm>
                  <a:off x="2774" y="2416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1" name="Oval 25">
                  <a:extLst>
                    <a:ext uri="{FF2B5EF4-FFF2-40B4-BE49-F238E27FC236}">
                      <a16:creationId xmlns:a16="http://schemas.microsoft.com/office/drawing/2014/main" id="{0AA2240C-37EE-456C-AC76-74EADF51A5EA}"/>
                    </a:ext>
                  </a:extLst>
                </p:cNvPr>
                <p:cNvSpPr/>
                <p:nvPr/>
              </p:nvSpPr>
              <p:spPr>
                <a:xfrm>
                  <a:off x="3142" y="2303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2" name="Oval 26">
                  <a:extLst>
                    <a:ext uri="{FF2B5EF4-FFF2-40B4-BE49-F238E27FC236}">
                      <a16:creationId xmlns:a16="http://schemas.microsoft.com/office/drawing/2014/main" id="{D271D86E-26E9-4D30-846F-DE6162167EC9}"/>
                    </a:ext>
                  </a:extLst>
                </p:cNvPr>
                <p:cNvSpPr/>
                <p:nvPr/>
              </p:nvSpPr>
              <p:spPr>
                <a:xfrm>
                  <a:off x="3254" y="2184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3" name="Oval 27">
                  <a:extLst>
                    <a:ext uri="{FF2B5EF4-FFF2-40B4-BE49-F238E27FC236}">
                      <a16:creationId xmlns:a16="http://schemas.microsoft.com/office/drawing/2014/main" id="{9020CBFB-F3B1-41AA-89DE-117BEA8BBE23}"/>
                    </a:ext>
                  </a:extLst>
                </p:cNvPr>
                <p:cNvSpPr/>
                <p:nvPr/>
              </p:nvSpPr>
              <p:spPr>
                <a:xfrm>
                  <a:off x="3464" y="1982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4" name="Oval 28">
                  <a:extLst>
                    <a:ext uri="{FF2B5EF4-FFF2-40B4-BE49-F238E27FC236}">
                      <a16:creationId xmlns:a16="http://schemas.microsoft.com/office/drawing/2014/main" id="{647303A5-B911-42BF-89FB-7F2247F5BC27}"/>
                    </a:ext>
                  </a:extLst>
                </p:cNvPr>
                <p:cNvSpPr/>
                <p:nvPr/>
              </p:nvSpPr>
              <p:spPr>
                <a:xfrm>
                  <a:off x="3568" y="1884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5" name="Oval 29">
                  <a:extLst>
                    <a:ext uri="{FF2B5EF4-FFF2-40B4-BE49-F238E27FC236}">
                      <a16:creationId xmlns:a16="http://schemas.microsoft.com/office/drawing/2014/main" id="{7CBEBB69-12AE-475A-9ABE-6BC420B8D1E9}"/>
                    </a:ext>
                  </a:extLst>
                </p:cNvPr>
                <p:cNvSpPr/>
                <p:nvPr/>
              </p:nvSpPr>
              <p:spPr>
                <a:xfrm>
                  <a:off x="3075" y="1780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6" name="Oval 30">
                  <a:extLst>
                    <a:ext uri="{FF2B5EF4-FFF2-40B4-BE49-F238E27FC236}">
                      <a16:creationId xmlns:a16="http://schemas.microsoft.com/office/drawing/2014/main" id="{D5A4C34E-8D80-4280-B1E2-D374943816D2}"/>
                    </a:ext>
                  </a:extLst>
                </p:cNvPr>
                <p:cNvSpPr/>
                <p:nvPr/>
              </p:nvSpPr>
              <p:spPr>
                <a:xfrm>
                  <a:off x="3352" y="1779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7" name="Oval 31">
                  <a:extLst>
                    <a:ext uri="{FF2B5EF4-FFF2-40B4-BE49-F238E27FC236}">
                      <a16:creationId xmlns:a16="http://schemas.microsoft.com/office/drawing/2014/main" id="{32750EC2-76A1-4B2F-8AA7-BBF1604C996B}"/>
                    </a:ext>
                  </a:extLst>
                </p:cNvPr>
                <p:cNvSpPr/>
                <p:nvPr/>
              </p:nvSpPr>
              <p:spPr>
                <a:xfrm>
                  <a:off x="2417" y="1765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8" name="Oval 32">
                  <a:extLst>
                    <a:ext uri="{FF2B5EF4-FFF2-40B4-BE49-F238E27FC236}">
                      <a16:creationId xmlns:a16="http://schemas.microsoft.com/office/drawing/2014/main" id="{CCAB21CF-D5E6-4C3E-8C5F-7371508E1B17}"/>
                    </a:ext>
                  </a:extLst>
                </p:cNvPr>
                <p:cNvSpPr/>
                <p:nvPr/>
              </p:nvSpPr>
              <p:spPr>
                <a:xfrm>
                  <a:off x="2671" y="1772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29" name="Oval 33">
                  <a:extLst>
                    <a:ext uri="{FF2B5EF4-FFF2-40B4-BE49-F238E27FC236}">
                      <a16:creationId xmlns:a16="http://schemas.microsoft.com/office/drawing/2014/main" id="{2FF6AC49-DAFC-4438-A22E-3DD322A0C34F}"/>
                    </a:ext>
                  </a:extLst>
                </p:cNvPr>
                <p:cNvSpPr/>
                <p:nvPr/>
              </p:nvSpPr>
              <p:spPr>
                <a:xfrm>
                  <a:off x="1706" y="2310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30" name="Oval 34">
                  <a:extLst>
                    <a:ext uri="{FF2B5EF4-FFF2-40B4-BE49-F238E27FC236}">
                      <a16:creationId xmlns:a16="http://schemas.microsoft.com/office/drawing/2014/main" id="{BE232773-7CFD-4E3E-B972-DE0445C8D8F3}"/>
                    </a:ext>
                  </a:extLst>
                </p:cNvPr>
                <p:cNvSpPr/>
                <p:nvPr/>
              </p:nvSpPr>
              <p:spPr>
                <a:xfrm>
                  <a:off x="1803" y="2198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31" name="Oval 35">
                  <a:extLst>
                    <a:ext uri="{FF2B5EF4-FFF2-40B4-BE49-F238E27FC236}">
                      <a16:creationId xmlns:a16="http://schemas.microsoft.com/office/drawing/2014/main" id="{91D39711-23A5-44A2-89AD-7B35AF7CE489}"/>
                    </a:ext>
                  </a:extLst>
                </p:cNvPr>
                <p:cNvSpPr/>
                <p:nvPr/>
              </p:nvSpPr>
              <p:spPr>
                <a:xfrm>
                  <a:off x="2005" y="1989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32" name="Oval 36">
                  <a:extLst>
                    <a:ext uri="{FF2B5EF4-FFF2-40B4-BE49-F238E27FC236}">
                      <a16:creationId xmlns:a16="http://schemas.microsoft.com/office/drawing/2014/main" id="{6BF97369-2349-40DC-B36D-8B9640D46C97}"/>
                    </a:ext>
                  </a:extLst>
                </p:cNvPr>
                <p:cNvSpPr/>
                <p:nvPr/>
              </p:nvSpPr>
              <p:spPr>
                <a:xfrm>
                  <a:off x="2117" y="1892"/>
                  <a:ext cx="89" cy="8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endParaRPr lang="zh-CN" altLang="en-US" sz="1800" b="1" noProof="1"/>
                </a:p>
              </p:txBody>
            </p:sp>
            <p:sp>
              <p:nvSpPr>
                <p:cNvPr id="133" name="Freeform 60">
                  <a:extLst>
                    <a:ext uri="{FF2B5EF4-FFF2-40B4-BE49-F238E27FC236}">
                      <a16:creationId xmlns:a16="http://schemas.microsoft.com/office/drawing/2014/main" id="{C20EB604-166B-4C47-8883-1A3C24159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5" y="2252"/>
                  <a:ext cx="187" cy="172"/>
                </a:xfrm>
                <a:custGeom>
                  <a:avLst/>
                  <a:gdLst>
                    <a:gd name="T0" fmla="*/ 187 w 187"/>
                    <a:gd name="T1" fmla="*/ 172 h 172"/>
                    <a:gd name="T2" fmla="*/ 0 w 187"/>
                    <a:gd name="T3" fmla="*/ 0 h 17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87" h="172">
                      <a:moveTo>
                        <a:pt x="187" y="172"/>
                      </a:moveTo>
                      <a:cubicBezTo>
                        <a:pt x="109" y="101"/>
                        <a:pt x="31" y="30"/>
                        <a:pt x="0" y="0"/>
                      </a:cubicBez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61">
                  <a:extLst>
                    <a:ext uri="{FF2B5EF4-FFF2-40B4-BE49-F238E27FC236}">
                      <a16:creationId xmlns:a16="http://schemas.microsoft.com/office/drawing/2014/main" id="{339BCA50-3122-44E1-AE25-38C3108C5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" y="2192"/>
                  <a:ext cx="217" cy="142"/>
                </a:xfrm>
                <a:custGeom>
                  <a:avLst/>
                  <a:gdLst>
                    <a:gd name="T0" fmla="*/ 217 w 217"/>
                    <a:gd name="T1" fmla="*/ 142 h 142"/>
                    <a:gd name="T2" fmla="*/ 0 w 217"/>
                    <a:gd name="T3" fmla="*/ 0 h 1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17" h="142">
                      <a:moveTo>
                        <a:pt x="217" y="142"/>
                      </a:moveTo>
                      <a:cubicBezTo>
                        <a:pt x="126" y="83"/>
                        <a:pt x="36" y="24"/>
                        <a:pt x="0" y="0"/>
                      </a:cubicBez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62">
                  <a:extLst>
                    <a:ext uri="{FF2B5EF4-FFF2-40B4-BE49-F238E27FC236}">
                      <a16:creationId xmlns:a16="http://schemas.microsoft.com/office/drawing/2014/main" id="{B9908F5F-EADD-4412-9C81-46EABF248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2124"/>
                  <a:ext cx="262" cy="105"/>
                </a:xfrm>
                <a:custGeom>
                  <a:avLst/>
                  <a:gdLst>
                    <a:gd name="T0" fmla="*/ 382 w 217"/>
                    <a:gd name="T1" fmla="*/ 58 h 142"/>
                    <a:gd name="T2" fmla="*/ 0 w 217"/>
                    <a:gd name="T3" fmla="*/ 0 h 1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17" h="142">
                      <a:moveTo>
                        <a:pt x="217" y="142"/>
                      </a:moveTo>
                      <a:cubicBezTo>
                        <a:pt x="126" y="83"/>
                        <a:pt x="36" y="24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3">
                  <a:extLst>
                    <a:ext uri="{FF2B5EF4-FFF2-40B4-BE49-F238E27FC236}">
                      <a16:creationId xmlns:a16="http://schemas.microsoft.com/office/drawing/2014/main" id="{5CB6FF26-4768-49C6-8F48-C6E5084A0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5" y="2041"/>
                  <a:ext cx="337" cy="75"/>
                </a:xfrm>
                <a:custGeom>
                  <a:avLst/>
                  <a:gdLst>
                    <a:gd name="T0" fmla="*/ 812 w 217"/>
                    <a:gd name="T1" fmla="*/ 21 h 142"/>
                    <a:gd name="T2" fmla="*/ 0 w 217"/>
                    <a:gd name="T3" fmla="*/ 0 h 1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17" h="142">
                      <a:moveTo>
                        <a:pt x="217" y="142"/>
                      </a:moveTo>
                      <a:cubicBezTo>
                        <a:pt x="126" y="83"/>
                        <a:pt x="36" y="24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65">
                  <a:extLst>
                    <a:ext uri="{FF2B5EF4-FFF2-40B4-BE49-F238E27FC236}">
                      <a16:creationId xmlns:a16="http://schemas.microsoft.com/office/drawing/2014/main" id="{2594F4DB-B6BE-4C7E-B24B-0C15A3366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187" y="1824"/>
                  <a:ext cx="547" cy="96"/>
                </a:xfrm>
                <a:custGeom>
                  <a:avLst/>
                  <a:gdLst>
                    <a:gd name="T0" fmla="*/ 3476 w 217"/>
                    <a:gd name="T1" fmla="*/ 44 h 142"/>
                    <a:gd name="T2" fmla="*/ 0 w 217"/>
                    <a:gd name="T3" fmla="*/ 0 h 1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17" h="142">
                      <a:moveTo>
                        <a:pt x="217" y="142"/>
                      </a:moveTo>
                      <a:cubicBezTo>
                        <a:pt x="126" y="83"/>
                        <a:pt x="36" y="24"/>
                        <a:pt x="0" y="0"/>
                      </a:cubicBez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66">
                  <a:extLst>
                    <a:ext uri="{FF2B5EF4-FFF2-40B4-BE49-F238E27FC236}">
                      <a16:creationId xmlns:a16="http://schemas.microsoft.com/office/drawing/2014/main" id="{19645F6F-D8E8-41C5-A5CD-8C51973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1987"/>
                  <a:ext cx="352" cy="38"/>
                </a:xfrm>
                <a:custGeom>
                  <a:avLst/>
                  <a:gdLst>
                    <a:gd name="T0" fmla="*/ 926 w 217"/>
                    <a:gd name="T1" fmla="*/ 3 h 142"/>
                    <a:gd name="T2" fmla="*/ 0 w 217"/>
                    <a:gd name="T3" fmla="*/ 0 h 1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17" h="142">
                      <a:moveTo>
                        <a:pt x="217" y="142"/>
                      </a:moveTo>
                      <a:cubicBezTo>
                        <a:pt x="126" y="83"/>
                        <a:pt x="36" y="24"/>
                        <a:pt x="0" y="0"/>
                      </a:cubicBez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Line 67">
                  <a:extLst>
                    <a:ext uri="{FF2B5EF4-FFF2-40B4-BE49-F238E27FC236}">
                      <a16:creationId xmlns:a16="http://schemas.microsoft.com/office/drawing/2014/main" id="{5C2FD426-9ABC-4B1B-A80E-042237AA2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20" y="2267"/>
                  <a:ext cx="0" cy="179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Line 68">
                  <a:extLst>
                    <a:ext uri="{FF2B5EF4-FFF2-40B4-BE49-F238E27FC236}">
                      <a16:creationId xmlns:a16="http://schemas.microsoft.com/office/drawing/2014/main" id="{926A4602-A94C-4209-BA60-9CF58613C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6" y="2267"/>
                  <a:ext cx="82" cy="179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Line 69">
                  <a:extLst>
                    <a:ext uri="{FF2B5EF4-FFF2-40B4-BE49-F238E27FC236}">
                      <a16:creationId xmlns:a16="http://schemas.microsoft.com/office/drawing/2014/main" id="{1C9C06FF-63DC-469C-97EE-A6F8E062C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19" y="2267"/>
                  <a:ext cx="135" cy="172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Line 70">
                  <a:extLst>
                    <a:ext uri="{FF2B5EF4-FFF2-40B4-BE49-F238E27FC236}">
                      <a16:creationId xmlns:a16="http://schemas.microsoft.com/office/drawing/2014/main" id="{C7DD4EFC-E46E-4285-8083-E6FF482F53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80" y="2267"/>
                  <a:ext cx="239" cy="179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Line 71">
                  <a:extLst>
                    <a:ext uri="{FF2B5EF4-FFF2-40B4-BE49-F238E27FC236}">
                      <a16:creationId xmlns:a16="http://schemas.microsoft.com/office/drawing/2014/main" id="{AA426492-B7B5-482E-AFBD-63FB03633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18" y="2259"/>
                  <a:ext cx="404" cy="187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" name="Line 72">
                  <a:extLst>
                    <a:ext uri="{FF2B5EF4-FFF2-40B4-BE49-F238E27FC236}">
                      <a16:creationId xmlns:a16="http://schemas.microsoft.com/office/drawing/2014/main" id="{24015DF4-27E2-442F-B893-3639C46B48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31" y="2244"/>
                  <a:ext cx="479" cy="210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" name="Line 73">
                  <a:extLst>
                    <a:ext uri="{FF2B5EF4-FFF2-40B4-BE49-F238E27FC236}">
                      <a16:creationId xmlns:a16="http://schemas.microsoft.com/office/drawing/2014/main" id="{769E69AC-3B89-4DFF-B87E-4AEE26C98D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7" y="1803"/>
                  <a:ext cx="142" cy="119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" name="Line 74">
                  <a:extLst>
                    <a:ext uri="{FF2B5EF4-FFF2-40B4-BE49-F238E27FC236}">
                      <a16:creationId xmlns:a16="http://schemas.microsoft.com/office/drawing/2014/main" id="{C7BCEABC-C08A-4113-B9F8-7E889AE7DB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43" y="2199"/>
                  <a:ext cx="381" cy="150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" name="Line 75">
                  <a:extLst>
                    <a:ext uri="{FF2B5EF4-FFF2-40B4-BE49-F238E27FC236}">
                      <a16:creationId xmlns:a16="http://schemas.microsoft.com/office/drawing/2014/main" id="{8542DDA3-F3F6-46DD-A81F-AE5045750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40" y="2147"/>
                  <a:ext cx="307" cy="82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" name="Line 76">
                  <a:extLst>
                    <a:ext uri="{FF2B5EF4-FFF2-40B4-BE49-F238E27FC236}">
                      <a16:creationId xmlns:a16="http://schemas.microsoft.com/office/drawing/2014/main" id="{E3778D0B-F79B-43C2-A76D-50E989440C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7" y="2095"/>
                  <a:ext cx="232" cy="29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" name="Line 77">
                  <a:extLst>
                    <a:ext uri="{FF2B5EF4-FFF2-40B4-BE49-F238E27FC236}">
                      <a16:creationId xmlns:a16="http://schemas.microsoft.com/office/drawing/2014/main" id="{AA075B25-8A76-4B96-B87C-FB29AFE18D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2" y="1922"/>
                  <a:ext cx="164" cy="83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Line 78">
                  <a:extLst>
                    <a:ext uri="{FF2B5EF4-FFF2-40B4-BE49-F238E27FC236}">
                      <a16:creationId xmlns:a16="http://schemas.microsoft.com/office/drawing/2014/main" id="{332EFBA9-0854-4757-8958-AB8080201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0" y="2042"/>
                  <a:ext cx="224" cy="23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" name="Line 79">
                  <a:extLst>
                    <a:ext uri="{FF2B5EF4-FFF2-40B4-BE49-F238E27FC236}">
                      <a16:creationId xmlns:a16="http://schemas.microsoft.com/office/drawing/2014/main" id="{CAAE6913-6621-449C-B0E9-D164D3E7D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04" y="1810"/>
                  <a:ext cx="292" cy="112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Line 80">
                  <a:extLst>
                    <a:ext uri="{FF2B5EF4-FFF2-40B4-BE49-F238E27FC236}">
                      <a16:creationId xmlns:a16="http://schemas.microsoft.com/office/drawing/2014/main" id="{7E37AAEA-B64D-4D1F-99F2-72CBC79B90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15" y="1818"/>
                  <a:ext cx="112" cy="97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" name="Line 81">
                  <a:extLst>
                    <a:ext uri="{FF2B5EF4-FFF2-40B4-BE49-F238E27FC236}">
                      <a16:creationId xmlns:a16="http://schemas.microsoft.com/office/drawing/2014/main" id="{379CE3FD-21EF-40CB-B3C9-DB8D4FBB0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2" y="1810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Line 82">
                  <a:extLst>
                    <a:ext uri="{FF2B5EF4-FFF2-40B4-BE49-F238E27FC236}">
                      <a16:creationId xmlns:a16="http://schemas.microsoft.com/office/drawing/2014/main" id="{B8889475-A0CA-4DCE-A012-54F392D7A5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1818"/>
                  <a:ext cx="7" cy="119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Line 83">
                  <a:extLst>
                    <a:ext uri="{FF2B5EF4-FFF2-40B4-BE49-F238E27FC236}">
                      <a16:creationId xmlns:a16="http://schemas.microsoft.com/office/drawing/2014/main" id="{450EEBA6-BFF7-4988-B6EE-14C09B9B4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1" y="1810"/>
                  <a:ext cx="90" cy="105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84">
                  <a:extLst>
                    <a:ext uri="{FF2B5EF4-FFF2-40B4-BE49-F238E27FC236}">
                      <a16:creationId xmlns:a16="http://schemas.microsoft.com/office/drawing/2014/main" id="{EEFD886A-1E57-4801-9D07-5B7CA9066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2" y="1930"/>
                  <a:ext cx="419" cy="22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AutoShape 85">
                  <a:extLst>
                    <a:ext uri="{FF2B5EF4-FFF2-40B4-BE49-F238E27FC236}">
                      <a16:creationId xmlns:a16="http://schemas.microsoft.com/office/drawing/2014/main" id="{BB1597F5-B168-41E3-BF46-4CAB92F1C0E5}"/>
                    </a:ext>
                  </a:extLst>
                </p:cNvPr>
                <p:cNvSpPr/>
                <p:nvPr/>
              </p:nvSpPr>
              <p:spPr>
                <a:xfrm>
                  <a:off x="3519" y="2801"/>
                  <a:ext cx="703" cy="219"/>
                </a:xfrm>
                <a:prstGeom prst="callout2">
                  <a:avLst>
                    <a:gd name="adj1" fmla="val 32875"/>
                    <a:gd name="adj2" fmla="val -6829"/>
                    <a:gd name="adj3" fmla="val 32875"/>
                    <a:gd name="adj4" fmla="val -39120"/>
                    <a:gd name="adj5" fmla="val -210046"/>
                    <a:gd name="adj6" fmla="val -74963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r>
                    <a:rPr lang="zh-CN" altLang="en-US" sz="1800" b="1" noProof="1">
                      <a:solidFill>
                        <a:srgbClr val="000000"/>
                      </a:solidFill>
                    </a:rPr>
                    <a:t>键合引线</a:t>
                  </a:r>
                </a:p>
              </p:txBody>
            </p:sp>
            <p:sp>
              <p:nvSpPr>
                <p:cNvPr id="158" name="AutoShape 87">
                  <a:extLst>
                    <a:ext uri="{FF2B5EF4-FFF2-40B4-BE49-F238E27FC236}">
                      <a16:creationId xmlns:a16="http://schemas.microsoft.com/office/drawing/2014/main" id="{7A9B1406-B4FD-4437-AD1B-11A6A038A3BA}"/>
                    </a:ext>
                  </a:extLst>
                </p:cNvPr>
                <p:cNvSpPr/>
                <p:nvPr/>
              </p:nvSpPr>
              <p:spPr>
                <a:xfrm>
                  <a:off x="1548" y="2981"/>
                  <a:ext cx="755" cy="257"/>
                </a:xfrm>
                <a:prstGeom prst="callout2">
                  <a:avLst>
                    <a:gd name="adj1" fmla="val 28014"/>
                    <a:gd name="adj2" fmla="val 106356"/>
                    <a:gd name="adj3" fmla="val 28014"/>
                    <a:gd name="adj4" fmla="val 140134"/>
                    <a:gd name="adj5" fmla="val -280546"/>
                    <a:gd name="adj6" fmla="val 16662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8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defRPr>
                  </a:lvl5pPr>
                </a:lstStyle>
                <a:p>
                  <a:pPr marL="0" indent="0" algn="r" eaLnBrk="1" hangingPunct="1">
                    <a:spcBef>
                      <a:spcPct val="0"/>
                    </a:spcBef>
                    <a:buClr>
                      <a:srgbClr val="000000"/>
                    </a:buClr>
                    <a:buFont typeface="Wingdings" pitchFamily="2" charset="2"/>
                    <a:buNone/>
                    <a:defRPr/>
                  </a:pPr>
                  <a:r>
                    <a:rPr lang="zh-CN" altLang="en-US" sz="1800" b="1" noProof="1">
                      <a:solidFill>
                        <a:srgbClr val="000000"/>
                      </a:solidFill>
                    </a:rPr>
                    <a:t>键合压点</a:t>
                  </a:r>
                </a:p>
              </p:txBody>
            </p:sp>
          </p:grpSp>
          <p:sp>
            <p:nvSpPr>
              <p:cNvPr id="88" name="AutoShape 89">
                <a:extLst>
                  <a:ext uri="{FF2B5EF4-FFF2-40B4-BE49-F238E27FC236}">
                    <a16:creationId xmlns:a16="http://schemas.microsoft.com/office/drawing/2014/main" id="{364BEAF9-A1EE-49DE-86B3-DD52E8B4FB8B}"/>
                  </a:ext>
                </a:extLst>
              </p:cNvPr>
              <p:cNvSpPr/>
              <p:nvPr/>
            </p:nvSpPr>
            <p:spPr>
              <a:xfrm>
                <a:off x="4064" y="1638"/>
                <a:ext cx="987" cy="393"/>
              </a:xfrm>
              <a:prstGeom prst="callout2">
                <a:avLst>
                  <a:gd name="adj1" fmla="val 18319"/>
                  <a:gd name="adj2" fmla="val -4861"/>
                  <a:gd name="adj3" fmla="val 18319"/>
                  <a:gd name="adj4" fmla="val -60588"/>
                  <a:gd name="adj5" fmla="val 162852"/>
                  <a:gd name="adj6" fmla="val -118542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r>
                  <a:rPr lang="zh-CN" altLang="en-US" sz="1800" b="1" noProof="1">
                    <a:solidFill>
                      <a:srgbClr val="000000"/>
                    </a:solidFill>
                  </a:rPr>
                  <a:t>芯片用环氧树脂粘在底板上</a:t>
                </a:r>
              </a:p>
            </p:txBody>
          </p:sp>
          <p:sp>
            <p:nvSpPr>
              <p:cNvPr id="89" name="AutoShape 90">
                <a:extLst>
                  <a:ext uri="{FF2B5EF4-FFF2-40B4-BE49-F238E27FC236}">
                    <a16:creationId xmlns:a16="http://schemas.microsoft.com/office/drawing/2014/main" id="{EE5019AB-E6DF-436B-8772-66BE155F9E70}"/>
                  </a:ext>
                </a:extLst>
              </p:cNvPr>
              <p:cNvSpPr/>
              <p:nvPr/>
            </p:nvSpPr>
            <p:spPr>
              <a:xfrm>
                <a:off x="3810" y="2715"/>
                <a:ext cx="748" cy="250"/>
              </a:xfrm>
              <a:prstGeom prst="callout2">
                <a:avLst>
                  <a:gd name="adj1" fmla="val 28801"/>
                  <a:gd name="adj2" fmla="val -6417"/>
                  <a:gd name="adj3" fmla="val 28801"/>
                  <a:gd name="adj4" fmla="val -37833"/>
                  <a:gd name="adj5" fmla="val -114801"/>
                  <a:gd name="adj6" fmla="val -70454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r>
                  <a:rPr lang="zh-CN" altLang="en-US" sz="1800" b="1" noProof="1">
                    <a:solidFill>
                      <a:srgbClr val="000000"/>
                    </a:solidFill>
                  </a:rPr>
                  <a:t>引线框架</a:t>
                </a:r>
              </a:p>
            </p:txBody>
          </p:sp>
          <p:sp>
            <p:nvSpPr>
              <p:cNvPr id="90" name="AutoShape 91">
                <a:extLst>
                  <a:ext uri="{FF2B5EF4-FFF2-40B4-BE49-F238E27FC236}">
                    <a16:creationId xmlns:a16="http://schemas.microsoft.com/office/drawing/2014/main" id="{05A78E0B-C4F6-4C5E-A160-E07925D81B2B}"/>
                  </a:ext>
                </a:extLst>
              </p:cNvPr>
              <p:cNvSpPr/>
              <p:nvPr/>
            </p:nvSpPr>
            <p:spPr>
              <a:xfrm>
                <a:off x="4049" y="2333"/>
                <a:ext cx="576" cy="189"/>
              </a:xfrm>
              <a:prstGeom prst="callout2">
                <a:avLst>
                  <a:gd name="adj1" fmla="val 38097"/>
                  <a:gd name="adj2" fmla="val -8333"/>
                  <a:gd name="adj3" fmla="val 38097"/>
                  <a:gd name="adj4" fmla="val -34551"/>
                  <a:gd name="adj5" fmla="val 2644"/>
                  <a:gd name="adj6" fmla="val -61634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8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Clr>
                    <a:srgbClr val="000000"/>
                  </a:buClr>
                  <a:buFont typeface="Wingdings" pitchFamily="2" charset="2"/>
                  <a:buNone/>
                  <a:defRPr/>
                </a:pPr>
                <a:r>
                  <a:rPr lang="zh-CN" altLang="en-US" sz="1800" b="1" noProof="1">
                    <a:solidFill>
                      <a:srgbClr val="000000"/>
                    </a:solidFill>
                  </a:rPr>
                  <a:t>管脚</a:t>
                </a:r>
              </a:p>
            </p:txBody>
          </p:sp>
        </p:grpSp>
        <p:sp>
          <p:nvSpPr>
            <p:cNvPr id="86" name="Text Box 100">
              <a:extLst>
                <a:ext uri="{FF2B5EF4-FFF2-40B4-BE49-F238E27FC236}">
                  <a16:creationId xmlns:a16="http://schemas.microsoft.com/office/drawing/2014/main" id="{6709B8F5-D1A3-4A5E-A92C-1EEA6126AAEB}"/>
                </a:ext>
              </a:extLst>
            </p:cNvPr>
            <p:cNvSpPr txBox="1"/>
            <p:nvPr/>
          </p:nvSpPr>
          <p:spPr>
            <a:xfrm>
              <a:off x="2296" y="3509"/>
              <a:ext cx="771" cy="25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2000" b="1" noProof="1">
                  <a:solidFill>
                    <a:srgbClr val="000000"/>
                  </a:solidFill>
                </a:rPr>
                <a:t>芯片封装</a:t>
              </a:r>
            </a:p>
          </p:txBody>
        </p:sp>
      </p:grpSp>
      <p:grpSp>
        <p:nvGrpSpPr>
          <p:cNvPr id="159" name="Group 96">
            <a:extLst>
              <a:ext uri="{FF2B5EF4-FFF2-40B4-BE49-F238E27FC236}">
                <a16:creationId xmlns:a16="http://schemas.microsoft.com/office/drawing/2014/main" id="{31F9C3B9-19CB-4CFD-B6A7-921AC240F9CC}"/>
              </a:ext>
            </a:extLst>
          </p:cNvPr>
          <p:cNvGrpSpPr>
            <a:grpSpLocks/>
          </p:cNvGrpSpPr>
          <p:nvPr/>
        </p:nvGrpSpPr>
        <p:grpSpPr bwMode="auto">
          <a:xfrm>
            <a:off x="3794919" y="1369318"/>
            <a:ext cx="4192587" cy="1473200"/>
            <a:chOff x="1221" y="297"/>
            <a:chExt cx="2641" cy="928"/>
          </a:xfrm>
        </p:grpSpPr>
        <p:sp>
          <p:nvSpPr>
            <p:cNvPr id="160" name="AutoShape 7">
              <a:extLst>
                <a:ext uri="{FF2B5EF4-FFF2-40B4-BE49-F238E27FC236}">
                  <a16:creationId xmlns:a16="http://schemas.microsoft.com/office/drawing/2014/main" id="{75977020-AA85-4A77-B0CC-3A61E6B7F69D}"/>
                </a:ext>
              </a:extLst>
            </p:cNvPr>
            <p:cNvSpPr/>
            <p:nvPr/>
          </p:nvSpPr>
          <p:spPr>
            <a:xfrm>
              <a:off x="1221" y="297"/>
              <a:ext cx="2641" cy="928"/>
            </a:xfrm>
            <a:prstGeom prst="cube">
              <a:avLst>
                <a:gd name="adj" fmla="val 88037"/>
              </a:avLst>
            </a:prstGeom>
            <a:solidFill>
              <a:srgbClr val="33CCCC"/>
            </a:solidFill>
            <a:ln w="9525">
              <a:noFill/>
              <a:miter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161" name="AutoShape 92">
              <a:extLst>
                <a:ext uri="{FF2B5EF4-FFF2-40B4-BE49-F238E27FC236}">
                  <a16:creationId xmlns:a16="http://schemas.microsoft.com/office/drawing/2014/main" id="{5EB348EB-ED4F-45DF-9CE9-CAD4911E7EE5}"/>
                </a:ext>
              </a:extLst>
            </p:cNvPr>
            <p:cNvSpPr/>
            <p:nvPr/>
          </p:nvSpPr>
          <p:spPr>
            <a:xfrm>
              <a:off x="1227" y="299"/>
              <a:ext cx="2633" cy="814"/>
            </a:xfrm>
            <a:prstGeom prst="parallelogram">
              <a:avLst>
                <a:gd name="adj" fmla="val 100739"/>
              </a:avLst>
            </a:prstGeom>
            <a:gradFill rotWithShape="1">
              <a:gsLst>
                <a:gs pos="0">
                  <a:srgbClr val="00FFFF"/>
                </a:gs>
                <a:gs pos="100000">
                  <a:srgbClr val="007979"/>
                </a:gs>
              </a:gsLst>
              <a:path path="rect">
                <a:fillToRect l="100000" t="100000"/>
              </a:path>
              <a:tileRect/>
            </a:gradFill>
            <a:ln w="9525">
              <a:noFill/>
              <a:miter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800" b="1" noProof="1"/>
            </a:p>
          </p:txBody>
        </p:sp>
        <p:sp>
          <p:nvSpPr>
            <p:cNvPr id="162" name="WordArt 95">
              <a:extLst>
                <a:ext uri="{FF2B5EF4-FFF2-40B4-BE49-F238E27FC236}">
                  <a16:creationId xmlns:a16="http://schemas.microsoft.com/office/drawing/2014/main" id="{D343CDBA-2569-4723-8B60-D375558D1A8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2240177">
              <a:off x="2275" y="368"/>
              <a:ext cx="432" cy="64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altLang="zh-CN" sz="3600" kern="10">
                  <a:solidFill>
                    <a:srgbClr val="000000"/>
                  </a:solidFill>
                  <a:latin typeface="宋体" panose="02010600030101010101" pitchFamily="2" charset="-122"/>
                </a:rPr>
                <a:t>ABC</a:t>
              </a:r>
              <a:endParaRPr lang="zh-CN" altLang="en-US" sz="3600" kern="1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408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125E-6 4.07407E-6 L -3.125E-6 0.297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30.7|31.8|33|46.4|23|25.7|27.4|2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33.8|18.4|34.4|9.8|30.2|37.6|4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23874</TotalTime>
  <Words>230</Words>
  <Application>Microsoft Office PowerPoint</Application>
  <PresentationFormat>宽屏</PresentationFormat>
  <Paragraphs>77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楷体</vt:lpstr>
      <vt:lpstr>宋体</vt:lpstr>
      <vt:lpstr>Arial</vt:lpstr>
      <vt:lpstr>Calibri</vt:lpstr>
      <vt:lpstr>Times New Roman</vt:lpstr>
      <vt:lpstr>Wingdings</vt:lpstr>
      <vt:lpstr>北航物理电子</vt:lpstr>
      <vt:lpstr>PowerPoint 演示文稿</vt:lpstr>
      <vt:lpstr>IC生产主要流程</vt:lpstr>
      <vt:lpstr>IC制造过程</vt:lpstr>
      <vt:lpstr>单晶硅的生长</vt:lpstr>
      <vt:lpstr>晶圆</vt:lpstr>
      <vt:lpstr>光刻工艺</vt:lpstr>
      <vt:lpstr>注入工艺</vt:lpstr>
      <vt:lpstr>扩散工艺</vt:lpstr>
      <vt:lpstr>芯片封装</vt:lpstr>
      <vt:lpstr>芯片封装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415</cp:revision>
  <cp:lastPrinted>2018-03-06T04:28:22Z</cp:lastPrinted>
  <dcterms:created xsi:type="dcterms:W3CDTF">2009-09-09T11:10:02Z</dcterms:created>
  <dcterms:modified xsi:type="dcterms:W3CDTF">2020-02-26T13:26:13Z</dcterms:modified>
</cp:coreProperties>
</file>