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962" r:id="rId2"/>
    <p:sldId id="832" r:id="rId3"/>
    <p:sldId id="860" r:id="rId4"/>
    <p:sldId id="836" r:id="rId5"/>
    <p:sldId id="837" r:id="rId6"/>
    <p:sldId id="859" r:id="rId7"/>
    <p:sldId id="852" r:id="rId8"/>
    <p:sldId id="857" r:id="rId9"/>
    <p:sldId id="963" r:id="rId10"/>
    <p:sldId id="841" r:id="rId11"/>
    <p:sldId id="842" r:id="rId12"/>
    <p:sldId id="858" r:id="rId13"/>
    <p:sldId id="856" r:id="rId14"/>
    <p:sldId id="964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baidu.com/search/detail?ct=503316480&amp;z=0&amp;ipn=d&amp;word=%E5%88%86%E7%B1%BB%E5%9B%BE&amp;step_word=&amp;hs=2&amp;pn=4&amp;spn=0&amp;di=158950&amp;pi=0&amp;rn=1&amp;tn=baiduimagedetail&amp;is=0%2C0&amp;istype=0&amp;ie=utf-8&amp;oe=utf-8&amp;in=&amp;cl=2&amp;lm=-1&amp;st=undefined&amp;cs=160910380%2C934791732&amp;os=1370957390%2C3732167901&amp;simid=3409965892%2C113507755&amp;adpicid=0&amp;lpn=0&amp;ln=1288&amp;fr=&amp;fmq=1581129595394_R&amp;fm=&amp;ic=undefined&amp;s=undefined&amp;hd=undefined&amp;latest=undefined&amp;copyright=undefined&amp;se=&amp;sme=&amp;tab=0&amp;width=undefined&amp;height=undefined&amp;face=undefined&amp;ist=&amp;jit=&amp;cg=&amp;bdtype=0&amp;oriquery=&amp;objurl=http%3A%2F%2F5b0988e595225.cdn.sohucs.com%2Fimages%2F20180315%2F496d96e7f6be47f38edc2b482a2cedfd.jpeg&amp;fromurl=ippr_z2C%24qAzdH3FAzdH3F4p_z%26e3Bf5i7_z%26e3Bv54AzdH3Fk7ftgjffAzdH3FrAzdH3Fddccbc8bb_ccmama&amp;gsm=5&amp;rpstart=0&amp;rpnum=0&amp;islist=&amp;querylist=&amp;force=undefine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把这一页内容全部删掉，用树状图的方式介绍</a:t>
            </a:r>
            <a:r>
              <a:rPr lang="en-US" altLang="zh-CN" dirty="0"/>
              <a:t>CPU</a:t>
            </a:r>
            <a:r>
              <a:rPr lang="zh-CN" altLang="en-US" dirty="0"/>
              <a:t>的几种架构（或者是分类），每种架构列出大概的市场占比和主要应用领域；</a:t>
            </a:r>
            <a:endParaRPr lang="en-US" altLang="zh-CN" dirty="0"/>
          </a:p>
          <a:p>
            <a:r>
              <a:rPr lang="zh-CN" altLang="en-US" dirty="0"/>
              <a:t>树状图参考：</a:t>
            </a:r>
            <a:r>
              <a:rPr lang="en-US" altLang="zh-CN" dirty="0">
                <a:hlinkClick r:id="rId3"/>
              </a:rPr>
              <a:t>https://image.baidu.com/search/detail?ct=503316480&amp;z=0&amp;ipn=d&amp;word=%E5%88%86%E7%B1%BB%E5%9B%BE&amp;step_word=&amp;hs=2&amp;pn=4&amp;spn=0&amp;di=158950&amp;pi=0&amp;rn=1&amp;tn=baiduimagedetail&amp;is=0%2C0&amp;istype=0&amp;ie=utf-8&amp;oe=utf-8&amp;in=&amp;cl=2&amp;lm=-1&amp;st=undefined&amp;cs=160910380%2C934791732&amp;os=1370957390%2C3732167901&amp;simid=3409965892%2C113507755&amp;adpicid=0&amp;lpn=0&amp;ln=1288&amp;fr=&amp;fmq=1581129595394_R&amp;fm=&amp;ic=undefined&amp;s=undefined&amp;hd=undefined&amp;latest=undefined&amp;copyright=undefined&amp;se=&amp;sme=&amp;tab=0&amp;width=undefined&amp;height=undefined&amp;face=undefined&amp;ist=&amp;jit=&amp;cg=&amp;bdtype=0&amp;oriquery=&amp;objurl=http%3A%2F%2F5b0988e595225.cdn.sohucs.com%2Fimages%2F20180315%2F496d96e7f6be47f38edc2b482a2cedfd.jpeg&amp;fromurl=ippr_z2C%24qAzdH3FAzdH3F4p_z%26e3Bf5i7_z%26e3Bv54AzdH3Fk7ftgjffAzdH3FrAzdH3Fddccbc8bb_ccmama&amp;gsm=5&amp;rpstart=0&amp;rpnum=0&amp;islist=&amp;querylist=&amp;force=undefine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8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把这一页内容全部删掉，用树状图的方式介绍</a:t>
            </a:r>
            <a:r>
              <a:rPr lang="en-US" altLang="zh-CN" dirty="0"/>
              <a:t>GPU</a:t>
            </a:r>
            <a:r>
              <a:rPr lang="zh-CN" altLang="en-US" dirty="0"/>
              <a:t>的几种分类，每种分类列出大概的市场占比和主要应用领域；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4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3887703" y="2793789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集成电路产业介绍</a:t>
            </a:r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A418-F0C8-4EE2-97DC-FCD0E7A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89C98-1A6C-4872-B558-CF7E3746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" y="1268760"/>
            <a:ext cx="11755127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FE3D-B949-4D96-8981-CA6E1EB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发展历史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6E144A7-8108-4E74-BD18-1316F4F6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68760"/>
            <a:ext cx="11430562" cy="5184576"/>
          </a:xfrm>
        </p:spPr>
      </p:pic>
    </p:spTree>
    <p:extLst>
      <p:ext uri="{BB962C8B-B14F-4D97-AF65-F5344CB8AC3E}">
        <p14:creationId xmlns:p14="http://schemas.microsoft.com/office/powerpoint/2010/main" val="94437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DB7C-087C-4BA6-AB3A-5DFF72B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国内外发展现状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8D676-5A53-4393-87FF-26081FE5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874424" cy="5400600"/>
          </a:xfrm>
        </p:spPr>
        <p:txBody>
          <a:bodyPr>
            <a:normAutofit/>
          </a:bodyPr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发展现状</a:t>
            </a:r>
          </a:p>
          <a:p>
            <a:pPr lvl="1"/>
            <a:r>
              <a:rPr lang="en-US" altLang="zh-CN" sz="2400" dirty="0"/>
              <a:t>GPU</a:t>
            </a:r>
            <a:r>
              <a:rPr lang="zh-CN" altLang="en-US" sz="2400" dirty="0"/>
              <a:t>的应用领域得到了很大拓展。</a:t>
            </a:r>
            <a:endParaRPr lang="en-US" altLang="zh-CN" sz="2400" dirty="0"/>
          </a:p>
          <a:p>
            <a:pPr lvl="1"/>
            <a:r>
              <a:rPr lang="en-US" altLang="zh-CN" sz="2400" dirty="0"/>
              <a:t>GPU</a:t>
            </a:r>
            <a:r>
              <a:rPr lang="zh-CN" altLang="en-US" sz="2400" dirty="0"/>
              <a:t>的应用不局限于游戏，浏览器可以通过</a:t>
            </a:r>
            <a:r>
              <a:rPr lang="en-US" altLang="zh-CN" sz="2400" dirty="0"/>
              <a:t>GPU</a:t>
            </a:r>
            <a:r>
              <a:rPr lang="zh-CN" altLang="en-US" sz="2400" dirty="0"/>
              <a:t>渲染图片和文字，以提升浏览器的整体性能。</a:t>
            </a:r>
            <a:endParaRPr lang="en-US" altLang="zh-CN" sz="2400" dirty="0"/>
          </a:p>
          <a:p>
            <a:pPr lvl="1"/>
            <a:r>
              <a:rPr lang="zh-CN" altLang="en-US" sz="2400" dirty="0"/>
              <a:t>中科院过程工程研究所和清华大学成功将</a:t>
            </a:r>
            <a:r>
              <a:rPr lang="en-US" altLang="zh-CN" sz="2400" dirty="0"/>
              <a:t>GPU</a:t>
            </a:r>
            <a:r>
              <a:rPr lang="zh-CN" altLang="en-US" sz="2400" dirty="0"/>
              <a:t>计算应用到大量科学及工程设计研究项目中。</a:t>
            </a:r>
            <a:endParaRPr lang="en-US" altLang="zh-CN" sz="2400" dirty="0"/>
          </a:p>
          <a:p>
            <a:r>
              <a:rPr lang="zh-CN" altLang="zh-CN" dirty="0"/>
              <a:t>国</a:t>
            </a:r>
            <a:r>
              <a:rPr lang="zh-CN" altLang="en-US" dirty="0"/>
              <a:t>外</a:t>
            </a:r>
            <a:r>
              <a:rPr lang="zh-CN" altLang="zh-CN" dirty="0"/>
              <a:t>发展现状</a:t>
            </a:r>
          </a:p>
          <a:p>
            <a:pPr lvl="1"/>
            <a:r>
              <a:rPr lang="en-US" altLang="zh-CN" sz="2400" dirty="0"/>
              <a:t>AMD</a:t>
            </a:r>
            <a:r>
              <a:rPr lang="zh-CN" altLang="en-US" sz="2400" dirty="0"/>
              <a:t>及</a:t>
            </a:r>
            <a:r>
              <a:rPr lang="en-US" altLang="zh-CN" sz="2400" dirty="0"/>
              <a:t>Intel</a:t>
            </a:r>
            <a:r>
              <a:rPr lang="zh-CN" altLang="en-US" sz="2400" dirty="0"/>
              <a:t>等公司制定了</a:t>
            </a:r>
            <a:r>
              <a:rPr lang="en-US" altLang="zh-CN" sz="2400" dirty="0"/>
              <a:t>GPU+CPU</a:t>
            </a:r>
            <a:r>
              <a:rPr lang="zh-CN" altLang="en-US" sz="2400" dirty="0"/>
              <a:t>构架的芯片产品，</a:t>
            </a:r>
            <a:r>
              <a:rPr lang="en-US" altLang="zh-CN" sz="2400" dirty="0"/>
              <a:t>NVIDIA</a:t>
            </a:r>
            <a:r>
              <a:rPr lang="zh-CN" altLang="en-US" sz="2400" dirty="0"/>
              <a:t>公司推出通用并行计算架构</a:t>
            </a:r>
            <a:r>
              <a:rPr lang="en-US" altLang="zh-CN" sz="2400" dirty="0"/>
              <a:t>CUDA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/>
              <a:t>GPU</a:t>
            </a:r>
            <a:r>
              <a:rPr lang="zh-CN" altLang="en-US" sz="2400" dirty="0"/>
              <a:t>的应用不局限于游戏，浏览器可以通过</a:t>
            </a:r>
            <a:r>
              <a:rPr lang="en-US" altLang="zh-CN" sz="2400" dirty="0"/>
              <a:t>GPU</a:t>
            </a:r>
            <a:r>
              <a:rPr lang="zh-CN" altLang="en-US" sz="2400" dirty="0"/>
              <a:t>渲染图片和文字，以提升浏览器的整体性能。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Physx</a:t>
            </a:r>
            <a:r>
              <a:rPr lang="zh-CN" altLang="en-US" sz="2400" dirty="0"/>
              <a:t>物理加速、</a:t>
            </a:r>
            <a:r>
              <a:rPr lang="en-US" altLang="zh-CN" sz="2400" dirty="0"/>
              <a:t>3D Vision</a:t>
            </a:r>
            <a:r>
              <a:rPr lang="zh-CN" altLang="en-US" sz="2400" dirty="0"/>
              <a:t>幻境等技术的支持下实现了虚拟视觉，在</a:t>
            </a:r>
            <a:r>
              <a:rPr lang="en-US" altLang="zh-CN" sz="2400" dirty="0"/>
              <a:t>GeForce GPU</a:t>
            </a:r>
            <a:r>
              <a:rPr lang="zh-CN" altLang="en-US" sz="2400" dirty="0"/>
              <a:t>和显示器的配合下可实现</a:t>
            </a:r>
            <a:r>
              <a:rPr lang="en-US" altLang="zh-CN" sz="2400" dirty="0"/>
              <a:t>3D</a:t>
            </a:r>
            <a:r>
              <a:rPr lang="zh-CN" altLang="en-US" sz="2400" dirty="0"/>
              <a:t>立体幻境。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69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DB7C-087C-4BA6-AB3A-5DFF72B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国内外发展现状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B48862DF-2B97-480C-B3FA-F38A4F305DF0}"/>
              </a:ext>
            </a:extLst>
          </p:cNvPr>
          <p:cNvGraphicFramePr>
            <a:graphicFrameLocks noGrp="1"/>
          </p:cNvGraphicFramePr>
          <p:nvPr/>
        </p:nvGraphicFramePr>
        <p:xfrm>
          <a:off x="537274" y="1268760"/>
          <a:ext cx="11117453" cy="54947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00422">
                  <a:extLst>
                    <a:ext uri="{9D8B030D-6E8A-4147-A177-3AD203B41FA5}">
                      <a16:colId xmlns:a16="http://schemas.microsoft.com/office/drawing/2014/main" val="200694932"/>
                    </a:ext>
                  </a:extLst>
                </a:gridCol>
                <a:gridCol w="1400422">
                  <a:extLst>
                    <a:ext uri="{9D8B030D-6E8A-4147-A177-3AD203B41FA5}">
                      <a16:colId xmlns:a16="http://schemas.microsoft.com/office/drawing/2014/main" val="2606240163"/>
                    </a:ext>
                  </a:extLst>
                </a:gridCol>
                <a:gridCol w="1400422">
                  <a:extLst>
                    <a:ext uri="{9D8B030D-6E8A-4147-A177-3AD203B41FA5}">
                      <a16:colId xmlns:a16="http://schemas.microsoft.com/office/drawing/2014/main" val="3081782237"/>
                    </a:ext>
                  </a:extLst>
                </a:gridCol>
                <a:gridCol w="1400421">
                  <a:extLst>
                    <a:ext uri="{9D8B030D-6E8A-4147-A177-3AD203B41FA5}">
                      <a16:colId xmlns:a16="http://schemas.microsoft.com/office/drawing/2014/main" val="3152577714"/>
                    </a:ext>
                  </a:extLst>
                </a:gridCol>
                <a:gridCol w="1376758">
                  <a:extLst>
                    <a:ext uri="{9D8B030D-6E8A-4147-A177-3AD203B41FA5}">
                      <a16:colId xmlns:a16="http://schemas.microsoft.com/office/drawing/2014/main" val="2225945319"/>
                    </a:ext>
                  </a:extLst>
                </a:gridCol>
                <a:gridCol w="1510000">
                  <a:extLst>
                    <a:ext uri="{9D8B030D-6E8A-4147-A177-3AD203B41FA5}">
                      <a16:colId xmlns:a16="http://schemas.microsoft.com/office/drawing/2014/main" val="2837529620"/>
                    </a:ext>
                  </a:extLst>
                </a:gridCol>
                <a:gridCol w="1314504">
                  <a:extLst>
                    <a:ext uri="{9D8B030D-6E8A-4147-A177-3AD203B41FA5}">
                      <a16:colId xmlns:a16="http://schemas.microsoft.com/office/drawing/2014/main" val="3232598976"/>
                    </a:ext>
                  </a:extLst>
                </a:gridCol>
                <a:gridCol w="1314504">
                  <a:extLst>
                    <a:ext uri="{9D8B030D-6E8A-4147-A177-3AD203B41FA5}">
                      <a16:colId xmlns:a16="http://schemas.microsoft.com/office/drawing/2014/main" val="64438649"/>
                    </a:ext>
                  </a:extLst>
                </a:gridCol>
              </a:tblGrid>
              <a:tr h="51487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PowerVR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Adreno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Mali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GeForce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ULP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GCxx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Radeon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14637"/>
                  </a:ext>
                </a:extLst>
              </a:tr>
              <a:tr h="753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研发单位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ImaginaTlon</a:t>
                      </a:r>
                      <a:r>
                        <a:rPr lang="zh-CN" altLang="en-US" dirty="0"/>
                        <a:t>公司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美国高通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英国</a:t>
                      </a:r>
                      <a:r>
                        <a:rPr lang="en-US" altLang="zh-CN" dirty="0"/>
                        <a:t>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美国</a:t>
                      </a:r>
                      <a:r>
                        <a:rPr lang="en-US" altLang="zh-CN" dirty="0"/>
                        <a:t>NVIDIA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Vivante</a:t>
                      </a:r>
                      <a:r>
                        <a:rPr lang="zh-CN" altLang="en-US" dirty="0"/>
                        <a:t>（图芯）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美国</a:t>
                      </a:r>
                      <a:r>
                        <a:rPr lang="en-US" altLang="zh-CN" dirty="0"/>
                        <a:t>AMD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中国长沙景嘉微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461676"/>
                  </a:ext>
                </a:extLst>
              </a:tr>
              <a:tr h="691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移动平台</a:t>
                      </a:r>
                      <a:r>
                        <a:rPr lang="en-US" altLang="zh-CN" dirty="0"/>
                        <a:t>GPU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移动平台</a:t>
                      </a:r>
                      <a:r>
                        <a:rPr lang="en-US" altLang="zh-CN" dirty="0"/>
                        <a:t>GPU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移动平台</a:t>
                      </a:r>
                      <a:r>
                        <a:rPr lang="en-US" altLang="zh-CN" dirty="0"/>
                        <a:t>GPU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PC/</a:t>
                      </a:r>
                      <a:r>
                        <a:rPr lang="zh-CN" altLang="en-US" dirty="0"/>
                        <a:t>移动平台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移动平台</a:t>
                      </a:r>
                      <a:r>
                        <a:rPr lang="en-US" altLang="zh-CN" dirty="0"/>
                        <a:t>GPU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PCGPU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移动平台</a:t>
                      </a:r>
                      <a:r>
                        <a:rPr lang="en-US" altLang="zh-CN" dirty="0"/>
                        <a:t>GPU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047523"/>
                  </a:ext>
                </a:extLst>
              </a:tr>
              <a:tr h="1833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相关产品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PowerVR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PowerVR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5XT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Adreno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220/ 225/320/330/405/418/420/430/450/505/520/530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Mali-300/40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0/450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Mali-T600/T628/T658/T720/T760/T830/T860/T880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Tegra</a:t>
                      </a:r>
                      <a:r>
                        <a:rPr lang="en-US" altLang="zh-CN" dirty="0"/>
                        <a:t> 2/</a:t>
                      </a:r>
                      <a:r>
                        <a:rPr lang="en-US" altLang="zh-CN" dirty="0" err="1"/>
                        <a:t>Tegra</a:t>
                      </a:r>
                      <a:r>
                        <a:rPr lang="en-US" altLang="zh-CN" dirty="0"/>
                        <a:t> 3/</a:t>
                      </a:r>
                      <a:r>
                        <a:rPr lang="en-US" altLang="zh-CN" dirty="0" err="1"/>
                        <a:t>Tegra</a:t>
                      </a:r>
                      <a:r>
                        <a:rPr lang="en-US" altLang="zh-CN" dirty="0"/>
                        <a:t> 4/4i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GC400/GC800/GC4000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HD</a:t>
                      </a:r>
                      <a:r>
                        <a:rPr lang="zh-CN" altLang="en-US" dirty="0"/>
                        <a:t>系列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JM5400/7000/7200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90704"/>
                  </a:ext>
                </a:extLst>
              </a:tr>
              <a:tr h="1523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实际应用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Intel/</a:t>
                      </a:r>
                      <a:r>
                        <a:rPr lang="zh-CN" altLang="en-US" dirty="0"/>
                        <a:t>苹果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三星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高通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海思</a:t>
                      </a:r>
                      <a:r>
                        <a:rPr lang="en-US" altLang="zh-CN" dirty="0"/>
                        <a:t>/LG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高通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三星</a:t>
                      </a:r>
                      <a:r>
                        <a:rPr lang="en-US" altLang="zh-CN" dirty="0"/>
                        <a:t>/ST/</a:t>
                      </a:r>
                      <a:r>
                        <a:rPr lang="zh-CN" altLang="en-US" dirty="0"/>
                        <a:t>联发科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海思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展讯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瑞芯微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全志等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NVIDIA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Marvell/</a:t>
                      </a:r>
                      <a:r>
                        <a:rPr lang="zh-CN" altLang="en-US" dirty="0"/>
                        <a:t>海思等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军用飞机等特种行业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高端嵌入式应用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618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61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数字信号处理器为例介绍</a:t>
            </a:r>
            <a:r>
              <a:rPr lang="en-US" altLang="zh-CN" dirty="0"/>
              <a:t>IC</a:t>
            </a:r>
            <a:r>
              <a:rPr lang="zh-CN" altLang="en-US" dirty="0"/>
              <a:t>产业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654773" y="1196180"/>
            <a:ext cx="1872208" cy="64807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8181" y="1196180"/>
            <a:ext cx="1872208" cy="648072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84913" y="1196180"/>
            <a:ext cx="1872208" cy="648072"/>
          </a:xfrm>
          <a:prstGeom prst="round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DSP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315053" y="1196180"/>
            <a:ext cx="187220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86E5555-9983-4BF3-AC8A-1C0486082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" y="2232885"/>
            <a:ext cx="1976160" cy="134947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7CBF79-EEB8-4ECA-9D22-DFB8CBC08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7" y="4653240"/>
            <a:ext cx="1976160" cy="172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49A34B-ACBE-4C34-904B-8BE19C31B1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416378"/>
            <a:ext cx="1872208" cy="14878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519F11-0BB3-4DCC-8FD4-3064B0BAA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75" y="4869160"/>
            <a:ext cx="2061579" cy="13547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7981A3-04C9-49F2-8E2B-2772F63B56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98" y="2667048"/>
            <a:ext cx="1617573" cy="11825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F292647-F077-4F96-AB3B-C7542645C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43" y="4832898"/>
            <a:ext cx="1439881" cy="1418706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534CDFB-BDDE-4D5F-A9BF-B0FEF2727A16}"/>
              </a:ext>
            </a:extLst>
          </p:cNvPr>
          <p:cNvCxnSpPr/>
          <p:nvPr/>
        </p:nvCxnSpPr>
        <p:spPr>
          <a:xfrm>
            <a:off x="2423592" y="1268760"/>
            <a:ext cx="0" cy="538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9699B4-AF53-4DC0-B062-3FEE0E8E073F}"/>
              </a:ext>
            </a:extLst>
          </p:cNvPr>
          <p:cNvCxnSpPr/>
          <p:nvPr/>
        </p:nvCxnSpPr>
        <p:spPr>
          <a:xfrm>
            <a:off x="4799856" y="1268760"/>
            <a:ext cx="0" cy="538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114A8D3-7C65-4BAA-889F-47FFDA414061}"/>
              </a:ext>
            </a:extLst>
          </p:cNvPr>
          <p:cNvCxnSpPr/>
          <p:nvPr/>
        </p:nvCxnSpPr>
        <p:spPr>
          <a:xfrm>
            <a:off x="7104112" y="1268760"/>
            <a:ext cx="0" cy="538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1543C0F-A251-4653-8E9B-BAE3773349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21" y="2934284"/>
            <a:ext cx="1878031" cy="49471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4730D0D-A02C-4EF8-BCD4-BBE4C1E120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15" y="4684109"/>
            <a:ext cx="1765042" cy="1716284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90B921-B554-45A8-82AC-05F814D0B608}"/>
              </a:ext>
            </a:extLst>
          </p:cNvPr>
          <p:cNvCxnSpPr/>
          <p:nvPr/>
        </p:nvCxnSpPr>
        <p:spPr>
          <a:xfrm>
            <a:off x="9408368" y="1268760"/>
            <a:ext cx="0" cy="538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29">
            <a:extLst>
              <a:ext uri="{FF2B5EF4-FFF2-40B4-BE49-F238E27FC236}">
                <a16:creationId xmlns:a16="http://schemas.microsoft.com/office/drawing/2014/main" id="{584E049B-DBD9-4510-9409-8A80504FC837}"/>
              </a:ext>
            </a:extLst>
          </p:cNvPr>
          <p:cNvSpPr/>
          <p:nvPr/>
        </p:nvSpPr>
        <p:spPr>
          <a:xfrm>
            <a:off x="9645193" y="1196180"/>
            <a:ext cx="187220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14B31-55D3-4872-BDE7-EFFBFC0F7A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06" y="4832898"/>
            <a:ext cx="1964709" cy="1391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07071C-BE55-44BD-A94D-E42B2C1596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06" y="2461008"/>
            <a:ext cx="1970402" cy="1377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48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30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A418-F0C8-4EE2-97DC-FCD0E7A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F32B4-FF53-46DE-8EE7-AAB5A5EC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中央处理器（</a:t>
            </a:r>
            <a:r>
              <a:rPr lang="en-US" altLang="zh-CN" dirty="0"/>
              <a:t>CPU</a:t>
            </a:r>
            <a:r>
              <a:rPr lang="zh-CN" altLang="en-US" dirty="0"/>
              <a:t>）是电子计算机的主要设备之一，电脑中的核心配件。</a:t>
            </a:r>
            <a:endParaRPr lang="en-US" altLang="zh-CN" dirty="0"/>
          </a:p>
          <a:p>
            <a:r>
              <a:rPr lang="zh-CN" altLang="en-US" dirty="0"/>
              <a:t>功能主要是在计算机的运行中负责对指令的执行和数据的处理。电脑中所有操作都由</a:t>
            </a:r>
            <a:r>
              <a:rPr lang="en-US" altLang="zh-CN" dirty="0"/>
              <a:t>CPU</a:t>
            </a:r>
            <a:r>
              <a:rPr lang="zh-CN" altLang="en-US" dirty="0"/>
              <a:t>负责读取指令，对指令译码并执行指令的核心部件。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A50156-F58C-4259-B598-7A3B901ED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652369"/>
            <a:ext cx="3312368" cy="2855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53529-783D-4CEF-A00B-E9F138F1A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0" y="4064747"/>
            <a:ext cx="3477308" cy="22916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594AD1-465F-4B02-A9A0-316B4747C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93" y="3975055"/>
            <a:ext cx="4402183" cy="22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4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A418-F0C8-4EE2-97DC-FCD0E7A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分类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E7BF67-2414-46F9-90CD-3BECEE564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96752"/>
            <a:ext cx="10657184" cy="54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FE3D-B949-4D96-8981-CA6E1EB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发展历史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A72A9CD-7CCA-48E0-AE66-B1A9F9F1C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219719"/>
            <a:ext cx="10801200" cy="4996150"/>
          </a:xfrm>
        </p:spPr>
      </p:pic>
    </p:spTree>
    <p:extLst>
      <p:ext uri="{BB962C8B-B14F-4D97-AF65-F5344CB8AC3E}">
        <p14:creationId xmlns:p14="http://schemas.microsoft.com/office/powerpoint/2010/main" val="80713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DB7C-087C-4BA6-AB3A-5DFF72B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国内外发展现状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8D676-5A53-4393-87FF-26081FE5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96752"/>
            <a:ext cx="11090448" cy="5788069"/>
          </a:xfrm>
        </p:spPr>
        <p:txBody>
          <a:bodyPr>
            <a:normAutofit/>
          </a:bodyPr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发展现状</a:t>
            </a:r>
          </a:p>
          <a:p>
            <a:pPr lvl="1"/>
            <a:r>
              <a:rPr lang="zh-CN" altLang="en-US" sz="2400" dirty="0"/>
              <a:t>中国自</a:t>
            </a:r>
            <a:r>
              <a:rPr lang="en-US" altLang="zh-CN" sz="2400" dirty="0"/>
              <a:t>2001</a:t>
            </a:r>
            <a:r>
              <a:rPr lang="zh-CN" altLang="en-US" sz="2400" dirty="0"/>
              <a:t>年开始启动</a:t>
            </a:r>
            <a:r>
              <a:rPr lang="en-US" altLang="zh-CN" sz="2400" dirty="0"/>
              <a:t>CPU</a:t>
            </a:r>
            <a:r>
              <a:rPr lang="zh-CN" altLang="en-US" sz="2400" dirty="0"/>
              <a:t>设计项目，如今产生了以中科龙芯等为代表的国产</a:t>
            </a:r>
            <a:r>
              <a:rPr lang="en-US" altLang="zh-CN" sz="2400" dirty="0"/>
              <a:t>CPU</a:t>
            </a:r>
            <a:r>
              <a:rPr lang="zh-CN" altLang="en-US" sz="2400" dirty="0"/>
              <a:t>，产品性能逐年提高。</a:t>
            </a:r>
            <a:endParaRPr lang="en-US" altLang="zh-CN" sz="2400" dirty="0"/>
          </a:p>
          <a:p>
            <a:pPr lvl="1"/>
            <a:r>
              <a:rPr lang="zh-CN" altLang="en-US" sz="2400" dirty="0"/>
              <a:t>国内</a:t>
            </a:r>
            <a:r>
              <a:rPr lang="en-US" altLang="zh-CN" sz="2400" dirty="0"/>
              <a:t>CPU</a:t>
            </a:r>
            <a:r>
              <a:rPr lang="zh-CN" altLang="en-US" sz="2400" dirty="0"/>
              <a:t>面临生态环境（高端芯片严重依赖进口）、系统架构、专业人才、制造装备等方面的困境，需着重发展核心技术。</a:t>
            </a:r>
            <a:endParaRPr lang="en-US" altLang="zh-CN" sz="2400" dirty="0"/>
          </a:p>
          <a:p>
            <a:pPr lvl="1"/>
            <a:r>
              <a:rPr lang="zh-CN" altLang="en-US" sz="2400" dirty="0"/>
              <a:t>“神威”</a:t>
            </a:r>
            <a:r>
              <a:rPr lang="en-US" altLang="zh-CN" sz="2400" dirty="0"/>
              <a:t>E</a:t>
            </a:r>
            <a:r>
              <a:rPr lang="zh-CN" altLang="en-US" sz="2400" dirty="0"/>
              <a:t>级超算原型机正式投入运营，实现了完全自主可控：处理器、网络交换芯片、消息处理芯片等核心器件全部实现国产化。</a:t>
            </a:r>
            <a:endParaRPr lang="en-US" altLang="zh-CN" sz="2400" dirty="0"/>
          </a:p>
          <a:p>
            <a:r>
              <a:rPr lang="zh-CN" altLang="zh-CN" dirty="0"/>
              <a:t>国</a:t>
            </a:r>
            <a:r>
              <a:rPr lang="zh-CN" altLang="en-US" dirty="0"/>
              <a:t>外</a:t>
            </a:r>
            <a:r>
              <a:rPr lang="zh-CN" altLang="zh-CN" dirty="0"/>
              <a:t>发展现状</a:t>
            </a:r>
          </a:p>
          <a:p>
            <a:pPr lvl="1"/>
            <a:r>
              <a:rPr lang="zh-CN" altLang="en-US" sz="2400" dirty="0"/>
              <a:t>世界上最大的处理器制造厂主要有</a:t>
            </a:r>
            <a:r>
              <a:rPr lang="en-US" altLang="zh-CN" sz="2400" dirty="0"/>
              <a:t>AMD</a:t>
            </a:r>
            <a:r>
              <a:rPr lang="zh-CN" altLang="en-US" sz="2400" dirty="0"/>
              <a:t>和</a:t>
            </a:r>
            <a:r>
              <a:rPr lang="en-US" altLang="zh-CN" sz="2400" dirty="0"/>
              <a:t>Intel</a:t>
            </a:r>
            <a:r>
              <a:rPr lang="zh-CN" altLang="en-US" sz="2400" dirty="0"/>
              <a:t>两家公司。</a:t>
            </a:r>
            <a:endParaRPr lang="en-US" altLang="zh-CN" sz="2400" dirty="0"/>
          </a:p>
          <a:p>
            <a:pPr lvl="1"/>
            <a:r>
              <a:rPr lang="zh-CN" altLang="en-US" sz="2400" dirty="0"/>
              <a:t>衡量处理器好坏的一个重要的标准就是频率，双核技术经过不断的改进和发展，占据了市场的主流。</a:t>
            </a:r>
            <a:endParaRPr lang="en-US" altLang="zh-CN" sz="2400" dirty="0"/>
          </a:p>
          <a:p>
            <a:pPr lvl="1"/>
            <a:r>
              <a:rPr lang="en-US" altLang="zh-CN" sz="2400" dirty="0"/>
              <a:t>AMD</a:t>
            </a:r>
            <a:r>
              <a:rPr lang="zh-CN" altLang="en-US" sz="2400" dirty="0"/>
              <a:t>“双核”方案将两个内核通过直连架构做在一个内核上。</a:t>
            </a:r>
            <a:r>
              <a:rPr lang="en-US" altLang="zh-CN" sz="2400" dirty="0"/>
              <a:t>Intel</a:t>
            </a:r>
            <a:r>
              <a:rPr lang="zh-CN" altLang="en-US" sz="2400" dirty="0"/>
              <a:t>“双芯”方案将两个独立的内核封装在了一起。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0142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DB7C-087C-4BA6-AB3A-5DFF72B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国内外发展现状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C14D31B-69AB-4F21-8E69-31F670A4324D}"/>
              </a:ext>
            </a:extLst>
          </p:cNvPr>
          <p:cNvGraphicFramePr>
            <a:graphicFrameLocks noGrp="1"/>
          </p:cNvGraphicFramePr>
          <p:nvPr/>
        </p:nvGraphicFramePr>
        <p:xfrm>
          <a:off x="236348" y="1472920"/>
          <a:ext cx="11764308" cy="4836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0539">
                  <a:extLst>
                    <a:ext uri="{9D8B030D-6E8A-4147-A177-3AD203B41FA5}">
                      <a16:colId xmlns:a16="http://schemas.microsoft.com/office/drawing/2014/main" val="200694932"/>
                    </a:ext>
                  </a:extLst>
                </a:gridCol>
                <a:gridCol w="1470539">
                  <a:extLst>
                    <a:ext uri="{9D8B030D-6E8A-4147-A177-3AD203B41FA5}">
                      <a16:colId xmlns:a16="http://schemas.microsoft.com/office/drawing/2014/main" val="2606240163"/>
                    </a:ext>
                  </a:extLst>
                </a:gridCol>
                <a:gridCol w="1470539">
                  <a:extLst>
                    <a:ext uri="{9D8B030D-6E8A-4147-A177-3AD203B41FA5}">
                      <a16:colId xmlns:a16="http://schemas.microsoft.com/office/drawing/2014/main" val="3081782237"/>
                    </a:ext>
                  </a:extLst>
                </a:gridCol>
                <a:gridCol w="1470539">
                  <a:extLst>
                    <a:ext uri="{9D8B030D-6E8A-4147-A177-3AD203B41FA5}">
                      <a16:colId xmlns:a16="http://schemas.microsoft.com/office/drawing/2014/main" val="3152577714"/>
                    </a:ext>
                  </a:extLst>
                </a:gridCol>
                <a:gridCol w="1443473">
                  <a:extLst>
                    <a:ext uri="{9D8B030D-6E8A-4147-A177-3AD203B41FA5}">
                      <a16:colId xmlns:a16="http://schemas.microsoft.com/office/drawing/2014/main" val="2225945319"/>
                    </a:ext>
                  </a:extLst>
                </a:gridCol>
                <a:gridCol w="1587820">
                  <a:extLst>
                    <a:ext uri="{9D8B030D-6E8A-4147-A177-3AD203B41FA5}">
                      <a16:colId xmlns:a16="http://schemas.microsoft.com/office/drawing/2014/main" val="2837529620"/>
                    </a:ext>
                  </a:extLst>
                </a:gridCol>
                <a:gridCol w="1380320">
                  <a:extLst>
                    <a:ext uri="{9D8B030D-6E8A-4147-A177-3AD203B41FA5}">
                      <a16:colId xmlns:a16="http://schemas.microsoft.com/office/drawing/2014/main" val="3232598976"/>
                    </a:ext>
                  </a:extLst>
                </a:gridCol>
                <a:gridCol w="1470539">
                  <a:extLst>
                    <a:ext uri="{9D8B030D-6E8A-4147-A177-3AD203B41FA5}">
                      <a16:colId xmlns:a16="http://schemas.microsoft.com/office/drawing/2014/main" val="1395388893"/>
                    </a:ext>
                  </a:extLst>
                </a:gridCol>
              </a:tblGrid>
              <a:tr h="57454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龙芯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飞腾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申威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兆芯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众志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宏芯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海思麒麟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14637"/>
                  </a:ext>
                </a:extLst>
              </a:tr>
              <a:tr h="840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研发单位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中科院计算机所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国防科技大学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江南计算所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上海兆芯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北京大学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中晨宏芯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华为技术有限公司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461676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指令集体系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MIPS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SPARC/ARM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Alpha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X86/ARM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X86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PowerPC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047523"/>
                  </a:ext>
                </a:extLst>
              </a:tr>
              <a:tr h="1561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相关产品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龙芯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号</a:t>
                      </a:r>
                      <a:r>
                        <a:rPr lang="en-US" altLang="zh-CN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龙芯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号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龙芯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FT-1000/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FT-1500/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FT-2000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SW-1600/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SW-1610/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SW26010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ZX-C/ZX-D/</a:t>
                      </a:r>
                    </a:p>
                    <a:p>
                      <a:r>
                        <a:rPr lang="en-US" altLang="zh-CN" dirty="0"/>
                        <a:t>KX-5000/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KX-6000/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KH-20000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众志</a:t>
                      </a:r>
                      <a:r>
                        <a:rPr lang="en-US" altLang="zh-CN" dirty="0"/>
                        <a:t>-805/</a:t>
                      </a:r>
                    </a:p>
                    <a:p>
                      <a:r>
                        <a:rPr lang="en-US" altLang="zh-CN" dirty="0"/>
                        <a:t>PKUnity863-1/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PKUnity863-2/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PKUnity-3-130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CP1/</a:t>
                      </a:r>
                    </a:p>
                    <a:p>
                      <a:r>
                        <a:rPr lang="en-US" altLang="zh-CN" dirty="0"/>
                        <a:t>CP2/</a:t>
                      </a:r>
                    </a:p>
                    <a:p>
                      <a:r>
                        <a:rPr lang="en-US" altLang="zh-CN" dirty="0"/>
                        <a:t>CP3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麒麟</a:t>
                      </a:r>
                      <a:r>
                        <a:rPr lang="en-US" altLang="zh-CN" dirty="0"/>
                        <a:t>970/</a:t>
                      </a:r>
                    </a:p>
                    <a:p>
                      <a:r>
                        <a:rPr lang="zh-CN" altLang="en-US" dirty="0"/>
                        <a:t>麒麟</a:t>
                      </a:r>
                      <a:r>
                        <a:rPr lang="en-US" altLang="zh-CN" dirty="0"/>
                        <a:t>980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90704"/>
                  </a:ext>
                </a:extLst>
              </a:tr>
              <a:tr h="137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实际应用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玲珑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逸珑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福珑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北斗导航卫星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天河一号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天河二号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天河三号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神威蓝光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神威</a:t>
                      </a:r>
                      <a:r>
                        <a:rPr lang="en-US" altLang="zh-CN" dirty="0"/>
                        <a:t>·</a:t>
                      </a:r>
                      <a:r>
                        <a:rPr lang="zh-CN" altLang="en-US" dirty="0"/>
                        <a:t>太湖之光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联想台式机、笔记本、服务器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火星舱存储系统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手持终端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多媒体计算机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RedPOWER</a:t>
                      </a:r>
                      <a:r>
                        <a:rPr lang="zh-CN" altLang="en-US" dirty="0"/>
                        <a:t>服务器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华为</a:t>
                      </a:r>
                      <a:r>
                        <a:rPr lang="en-US" altLang="zh-CN" dirty="0"/>
                        <a:t>P20/Mate20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618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3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DB7C-087C-4BA6-AB3A-5DFF72B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国内外发展现状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C14D31B-69AB-4F21-8E69-31F670A4324D}"/>
              </a:ext>
            </a:extLst>
          </p:cNvPr>
          <p:cNvGraphicFramePr>
            <a:graphicFrameLocks noGrp="1"/>
          </p:cNvGraphicFramePr>
          <p:nvPr/>
        </p:nvGraphicFramePr>
        <p:xfrm>
          <a:off x="236349" y="1268760"/>
          <a:ext cx="11260252" cy="50380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714">
                  <a:extLst>
                    <a:ext uri="{9D8B030D-6E8A-4147-A177-3AD203B41FA5}">
                      <a16:colId xmlns:a16="http://schemas.microsoft.com/office/drawing/2014/main" val="200694932"/>
                    </a:ext>
                  </a:extLst>
                </a:gridCol>
                <a:gridCol w="1857714">
                  <a:extLst>
                    <a:ext uri="{9D8B030D-6E8A-4147-A177-3AD203B41FA5}">
                      <a16:colId xmlns:a16="http://schemas.microsoft.com/office/drawing/2014/main" val="2606240163"/>
                    </a:ext>
                  </a:extLst>
                </a:gridCol>
                <a:gridCol w="1857714">
                  <a:extLst>
                    <a:ext uri="{9D8B030D-6E8A-4147-A177-3AD203B41FA5}">
                      <a16:colId xmlns:a16="http://schemas.microsoft.com/office/drawing/2014/main" val="3081782237"/>
                    </a:ext>
                  </a:extLst>
                </a:gridCol>
                <a:gridCol w="1857714">
                  <a:extLst>
                    <a:ext uri="{9D8B030D-6E8A-4147-A177-3AD203B41FA5}">
                      <a16:colId xmlns:a16="http://schemas.microsoft.com/office/drawing/2014/main" val="3152577714"/>
                    </a:ext>
                  </a:extLst>
                </a:gridCol>
                <a:gridCol w="1823522">
                  <a:extLst>
                    <a:ext uri="{9D8B030D-6E8A-4147-A177-3AD203B41FA5}">
                      <a16:colId xmlns:a16="http://schemas.microsoft.com/office/drawing/2014/main" val="2225945319"/>
                    </a:ext>
                  </a:extLst>
                </a:gridCol>
                <a:gridCol w="2005874">
                  <a:extLst>
                    <a:ext uri="{9D8B030D-6E8A-4147-A177-3AD203B41FA5}">
                      <a16:colId xmlns:a16="http://schemas.microsoft.com/office/drawing/2014/main" val="2837529620"/>
                    </a:ext>
                  </a:extLst>
                </a:gridCol>
              </a:tblGrid>
              <a:tr h="51601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AMD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Intel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苹果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高通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14637"/>
                  </a:ext>
                </a:extLst>
              </a:tr>
              <a:tr h="755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研发单位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苹果公司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高通公司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461676"/>
                  </a:ext>
                </a:extLst>
              </a:tr>
              <a:tr h="431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指令集体系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X86/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X86/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PowerPC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PowerPC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ARM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047523"/>
                  </a:ext>
                </a:extLst>
              </a:tr>
              <a:tr h="2096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相关产品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 860K/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 A10-7850K/AMD A10-7870K/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八核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FX-8300/AMD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八核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FX-8320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赛扬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G1840/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奔腾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G3420/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酷睿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i3-4160/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酷睿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i5-4590/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酷睿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i7-4790</a:t>
                      </a:r>
                    </a:p>
                    <a:p>
                      <a:endParaRPr lang="en-US" altLang="zh-CN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系列</a:t>
                      </a:r>
                      <a:endParaRPr lang="en-US" altLang="zh-CN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A11CPU/“AX”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系列芯片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骁龙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845/710/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670/636/430/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450B/835/653</a:t>
                      </a:r>
                      <a:endParaRPr lang="en-US" altLang="zh-CN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90704"/>
                  </a:ext>
                </a:extLst>
              </a:tr>
              <a:tr h="1238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实际应用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覆盖科研、教育、电信、气象、石油勘探等行业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较为稳定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适合多媒体爱好者、办公室装机以及家庭装机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高端服务器市场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苹果台式机、笔记本、手机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微软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618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DE678D-5D7B-4F18-A314-EFF303CF3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35" y="3876501"/>
            <a:ext cx="3600400" cy="27058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5FA418-F0C8-4EE2-97DC-FCD0E7A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F32B4-FF53-46DE-8EE7-AAB5A5EC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图形处理器</a:t>
            </a:r>
            <a:r>
              <a:rPr lang="en-US" altLang="zh-CN" dirty="0"/>
              <a:t>(GPU)</a:t>
            </a:r>
            <a:r>
              <a:rPr lang="zh-CN" altLang="en-US" dirty="0"/>
              <a:t>又称显示核心、视觉处理器、显示芯片，是一种专门在个人电脑、工作站、游戏机和一些移动设备</a:t>
            </a:r>
            <a:r>
              <a:rPr lang="en-US" altLang="zh-CN" dirty="0"/>
              <a:t>(</a:t>
            </a:r>
            <a:r>
              <a:rPr lang="zh-CN" altLang="en-US" dirty="0"/>
              <a:t>如平板电脑、智能手机等</a:t>
            </a:r>
            <a:r>
              <a:rPr lang="en-US" altLang="zh-CN" dirty="0"/>
              <a:t>)</a:t>
            </a:r>
            <a:r>
              <a:rPr lang="zh-CN" altLang="en-US" dirty="0"/>
              <a:t>上图像运算工作的微处理器。</a:t>
            </a:r>
            <a:endParaRPr lang="en-US" altLang="zh-CN" dirty="0"/>
          </a:p>
          <a:p>
            <a:r>
              <a:rPr lang="zh-CN" altLang="en-US" dirty="0"/>
              <a:t>用途是将计算机系统所需要的显示信息进行转换驱动，并向显示器提供行扫描信号，控制显示器的正确显示。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EB92B5-DFFE-44E7-A37F-0412529F4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7" y="4039634"/>
            <a:ext cx="3672408" cy="24992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3E1976-C268-49C5-B9E4-63D32DFCD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69" y="4039634"/>
            <a:ext cx="4018939" cy="24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3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4.5|30.5|30.9|35.9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23707</TotalTime>
  <Words>1253</Words>
  <Application>Microsoft Office PowerPoint</Application>
  <PresentationFormat>宽屏</PresentationFormat>
  <Paragraphs>178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楷体</vt:lpstr>
      <vt:lpstr>Arial</vt:lpstr>
      <vt:lpstr>Calibri</vt:lpstr>
      <vt:lpstr>Times New Roman</vt:lpstr>
      <vt:lpstr>Wingdings</vt:lpstr>
      <vt:lpstr>北航物理电子</vt:lpstr>
      <vt:lpstr>PowerPoint 演示文稿</vt:lpstr>
      <vt:lpstr>数字信号处理器为例介绍IC产业</vt:lpstr>
      <vt:lpstr>CPU简介</vt:lpstr>
      <vt:lpstr>CPU分类</vt:lpstr>
      <vt:lpstr>CPU发展历史</vt:lpstr>
      <vt:lpstr>CPU国内外发展现状</vt:lpstr>
      <vt:lpstr>CPU国内外发展现状</vt:lpstr>
      <vt:lpstr>CPU国内外发展现状</vt:lpstr>
      <vt:lpstr>GPU简介</vt:lpstr>
      <vt:lpstr>GPU分类</vt:lpstr>
      <vt:lpstr>GPU发展历史</vt:lpstr>
      <vt:lpstr>GPU国内外发展现状</vt:lpstr>
      <vt:lpstr>GPU国内外发展现状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415</cp:revision>
  <cp:lastPrinted>2018-03-06T04:28:22Z</cp:lastPrinted>
  <dcterms:created xsi:type="dcterms:W3CDTF">2009-09-09T11:10:02Z</dcterms:created>
  <dcterms:modified xsi:type="dcterms:W3CDTF">2020-02-26T13:26:28Z</dcterms:modified>
</cp:coreProperties>
</file>