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3"/>
  </p:notesMasterIdLst>
  <p:handoutMasterIdLst>
    <p:handoutMasterId r:id="rId14"/>
  </p:handoutMasterIdLst>
  <p:sldIdLst>
    <p:sldId id="962" r:id="rId2"/>
    <p:sldId id="1012" r:id="rId3"/>
    <p:sldId id="1013" r:id="rId4"/>
    <p:sldId id="1014" r:id="rId5"/>
    <p:sldId id="1015" r:id="rId6"/>
    <p:sldId id="1016" r:id="rId7"/>
    <p:sldId id="1017" r:id="rId8"/>
    <p:sldId id="1018" r:id="rId9"/>
    <p:sldId id="1019" r:id="rId10"/>
    <p:sldId id="1020" r:id="rId11"/>
    <p:sldId id="977" r:id="rId1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548235"/>
    <a:srgbClr val="008000"/>
    <a:srgbClr val="FF00FF"/>
    <a:srgbClr val="FF6600"/>
    <a:srgbClr val="FF9900"/>
    <a:srgbClr val="003399"/>
    <a:srgbClr val="FF66FF"/>
    <a:srgbClr val="2FF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291" autoAdjust="0"/>
  </p:normalViewPr>
  <p:slideViewPr>
    <p:cSldViewPr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62832B2-93C2-497A-95AE-82366F1043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883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BD662DB-9AF3-4910-8D2A-284BE11C60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443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162D93-17FB-4442-8470-5C5F4BFD94B8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2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7018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9536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5773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1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1772817"/>
            <a:ext cx="6172200" cy="4088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Line 16"/>
          <p:cNvSpPr>
            <a:spLocks noChangeShapeType="1"/>
          </p:cNvSpPr>
          <p:nvPr userDrawn="1"/>
        </p:nvSpPr>
        <p:spPr bwMode="auto">
          <a:xfrm>
            <a:off x="815413" y="1484784"/>
            <a:ext cx="1008168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46605" y="716769"/>
            <a:ext cx="10515600" cy="853976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1" hasCustomPrompt="1"/>
          </p:nvPr>
        </p:nvSpPr>
        <p:spPr>
          <a:xfrm>
            <a:off x="838200" y="1700811"/>
            <a:ext cx="4201683" cy="447615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n"/>
              <a:defRPr b="0"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C00000"/>
              </a:buClr>
              <a:buFont typeface="Wingdings" pitchFamily="2" charset="2"/>
              <a:buChar char="Ø"/>
              <a:defRPr b="0">
                <a:latin typeface="黑体" pitchFamily="49" charset="-122"/>
                <a:ea typeface="黑体" pitchFamily="49" charset="-122"/>
              </a:defRPr>
            </a:lvl2pPr>
            <a:lvl3pPr>
              <a:buClr>
                <a:srgbClr val="C00000"/>
              </a:buClr>
              <a:defRPr b="0">
                <a:latin typeface="黑体" pitchFamily="49" charset="-122"/>
                <a:ea typeface="黑体" pitchFamily="49" charset="-122"/>
              </a:defRPr>
            </a:lvl3pPr>
            <a:lvl4pPr>
              <a:defRPr b="0">
                <a:latin typeface="黑体" pitchFamily="49" charset="-122"/>
                <a:ea typeface="黑体" pitchFamily="49" charset="-122"/>
              </a:defRPr>
            </a:lvl4pPr>
            <a:lvl5pPr>
              <a:defRPr b="0"/>
            </a:lvl5pPr>
          </a:lstStyle>
          <a:p>
            <a:pPr lvl="0"/>
            <a:r>
              <a:rPr lang="zh-CN" altLang="en-US" dirty="0"/>
              <a:t>单击此处样式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4980211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n"/>
              <a:defRPr sz="3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C00000"/>
              </a:buClr>
              <a:buFont typeface="Wingdings" panose="05000000000000000000" pitchFamily="2" charset="2"/>
              <a:buChar char="Ø"/>
              <a:defRPr sz="28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13" name="í$ľîḋê">
            <a:extLst>
              <a:ext uri="{FF2B5EF4-FFF2-40B4-BE49-F238E27FC236}">
                <a16:creationId xmlns:a16="http://schemas.microsoft.com/office/drawing/2014/main" id="{BBD4E52A-9A92-431D-B79B-21EFE2A7C117}"/>
              </a:ext>
            </a:extLst>
          </p:cNvPr>
          <p:cNvGrpSpPr/>
          <p:nvPr userDrawn="1"/>
        </p:nvGrpSpPr>
        <p:grpSpPr>
          <a:xfrm>
            <a:off x="0" y="0"/>
            <a:ext cx="824247" cy="404816"/>
            <a:chOff x="2990871" y="2071365"/>
            <a:chExt cx="6210259" cy="2427715"/>
          </a:xfrm>
        </p:grpSpPr>
        <p:grpSp>
          <p:nvGrpSpPr>
            <p:cNvPr id="14" name="íṡ1iḋê">
              <a:extLst>
                <a:ext uri="{FF2B5EF4-FFF2-40B4-BE49-F238E27FC236}">
                  <a16:creationId xmlns:a16="http://schemas.microsoft.com/office/drawing/2014/main" id="{7EBB8598-1FD8-4C3F-8CA5-88F49608BA03}"/>
                </a:ext>
              </a:extLst>
            </p:cNvPr>
            <p:cNvGrpSpPr/>
            <p:nvPr/>
          </p:nvGrpSpPr>
          <p:grpSpPr>
            <a:xfrm>
              <a:off x="2990871" y="2071365"/>
              <a:ext cx="6055720" cy="2149180"/>
              <a:chOff x="1792087" y="1862843"/>
              <a:chExt cx="8607826" cy="3054923"/>
            </a:xfrm>
            <a:solidFill>
              <a:srgbClr val="FFFFFF">
                <a:lumMod val="95000"/>
                <a:alpha val="70000"/>
              </a:srgbClr>
            </a:solidFill>
          </p:grpSpPr>
          <p:sp>
            <p:nvSpPr>
              <p:cNvPr id="33" name="ïṥľïḓè">
                <a:extLst>
                  <a:ext uri="{FF2B5EF4-FFF2-40B4-BE49-F238E27FC236}">
                    <a16:creationId xmlns:a16="http://schemas.microsoft.com/office/drawing/2014/main" id="{0CFDE7EF-5254-4AFA-B246-5CF436897EA0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4" name="iṣḻïďê">
                <a:extLst>
                  <a:ext uri="{FF2B5EF4-FFF2-40B4-BE49-F238E27FC236}">
                    <a16:creationId xmlns:a16="http://schemas.microsoft.com/office/drawing/2014/main" id="{139E12E0-6829-41FC-A280-24E3387FAB08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5" name="ïšḻïdé">
                <a:extLst>
                  <a:ext uri="{FF2B5EF4-FFF2-40B4-BE49-F238E27FC236}">
                    <a16:creationId xmlns:a16="http://schemas.microsoft.com/office/drawing/2014/main" id="{EF1B9E35-29C6-48D0-8451-CDA92180AC57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6" name="iṡļîďè">
                <a:extLst>
                  <a:ext uri="{FF2B5EF4-FFF2-40B4-BE49-F238E27FC236}">
                    <a16:creationId xmlns:a16="http://schemas.microsoft.com/office/drawing/2014/main" id="{FAF5F7D4-CCAE-4D79-9738-E47C1C41CC32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7" name="isḻíḓe">
                <a:extLst>
                  <a:ext uri="{FF2B5EF4-FFF2-40B4-BE49-F238E27FC236}">
                    <a16:creationId xmlns:a16="http://schemas.microsoft.com/office/drawing/2014/main" id="{06DFC75F-82C6-4BCA-B5FB-F49A3D545271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8" name="ïŝļiḓé">
                <a:extLst>
                  <a:ext uri="{FF2B5EF4-FFF2-40B4-BE49-F238E27FC236}">
                    <a16:creationId xmlns:a16="http://schemas.microsoft.com/office/drawing/2014/main" id="{A3E762B9-3546-488E-9D3C-ABFC64B46DDD}"/>
                  </a:ext>
                </a:extLst>
              </p:cNvPr>
              <p:cNvSpPr/>
              <p:nvPr/>
            </p:nvSpPr>
            <p:spPr>
              <a:xfrm>
                <a:off x="5441091" y="1862843"/>
                <a:ext cx="1313670" cy="2757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9" name="ïšḻïḋé">
                <a:extLst>
                  <a:ext uri="{FF2B5EF4-FFF2-40B4-BE49-F238E27FC236}">
                    <a16:creationId xmlns:a16="http://schemas.microsoft.com/office/drawing/2014/main" id="{6500A36D-DA3A-4FDD-9797-6B76AD58D22A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40" name="îşḷiḍe">
                <a:extLst>
                  <a:ext uri="{FF2B5EF4-FFF2-40B4-BE49-F238E27FC236}">
                    <a16:creationId xmlns:a16="http://schemas.microsoft.com/office/drawing/2014/main" id="{12242684-3CF1-4FBB-B696-805D96DAD248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ïṡ1ídé">
              <a:extLst>
                <a:ext uri="{FF2B5EF4-FFF2-40B4-BE49-F238E27FC236}">
                  <a16:creationId xmlns:a16="http://schemas.microsoft.com/office/drawing/2014/main" id="{4B01CA20-13AB-49E4-B59D-062330813950}"/>
                </a:ext>
              </a:extLst>
            </p:cNvPr>
            <p:cNvGrpSpPr/>
            <p:nvPr/>
          </p:nvGrpSpPr>
          <p:grpSpPr>
            <a:xfrm>
              <a:off x="3068141" y="2210632"/>
              <a:ext cx="6055720" cy="2149180"/>
              <a:chOff x="1792087" y="1862843"/>
              <a:chExt cx="8607826" cy="3054923"/>
            </a:xfrm>
            <a:solidFill>
              <a:srgbClr val="FFFFFF">
                <a:lumMod val="85000"/>
                <a:alpha val="40000"/>
              </a:srgbClr>
            </a:solidFill>
          </p:grpSpPr>
          <p:sp>
            <p:nvSpPr>
              <p:cNvPr id="25" name="íSļîḍê">
                <a:extLst>
                  <a:ext uri="{FF2B5EF4-FFF2-40B4-BE49-F238E27FC236}">
                    <a16:creationId xmlns:a16="http://schemas.microsoft.com/office/drawing/2014/main" id="{7C922167-8403-4342-A4B0-EE801D865B9C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6" name="îṡḷiḓé">
                <a:extLst>
                  <a:ext uri="{FF2B5EF4-FFF2-40B4-BE49-F238E27FC236}">
                    <a16:creationId xmlns:a16="http://schemas.microsoft.com/office/drawing/2014/main" id="{77C146D3-D3B8-4DDB-8F70-631A241468BD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7" name="îšḷîḓe">
                <a:extLst>
                  <a:ext uri="{FF2B5EF4-FFF2-40B4-BE49-F238E27FC236}">
                    <a16:creationId xmlns:a16="http://schemas.microsoft.com/office/drawing/2014/main" id="{DAFD3737-B8D1-4B10-B43A-75F62A146FBE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8" name="iṧlíďè">
                <a:extLst>
                  <a:ext uri="{FF2B5EF4-FFF2-40B4-BE49-F238E27FC236}">
                    <a16:creationId xmlns:a16="http://schemas.microsoft.com/office/drawing/2014/main" id="{AAB9E426-4AA4-4ACA-BD53-AF6E95708AC7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9" name="ïś1iďê">
                <a:extLst>
                  <a:ext uri="{FF2B5EF4-FFF2-40B4-BE49-F238E27FC236}">
                    <a16:creationId xmlns:a16="http://schemas.microsoft.com/office/drawing/2014/main" id="{EC1789D0-7A78-4F17-8B88-A062A18B17AD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0" name="îsļïďé">
                <a:extLst>
                  <a:ext uri="{FF2B5EF4-FFF2-40B4-BE49-F238E27FC236}">
                    <a16:creationId xmlns:a16="http://schemas.microsoft.com/office/drawing/2014/main" id="{B55E1355-0231-4F02-B63D-EA380A626F28}"/>
                  </a:ext>
                </a:extLst>
              </p:cNvPr>
              <p:cNvSpPr/>
              <p:nvPr/>
            </p:nvSpPr>
            <p:spPr>
              <a:xfrm>
                <a:off x="5441091" y="1862843"/>
                <a:ext cx="1313670" cy="2757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1" name="îṩlïḍè">
                <a:extLst>
                  <a:ext uri="{FF2B5EF4-FFF2-40B4-BE49-F238E27FC236}">
                    <a16:creationId xmlns:a16="http://schemas.microsoft.com/office/drawing/2014/main" id="{A5FC9DFE-717B-43C4-B766-92AA8EEA5459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2" name="ïṧlíḍè">
                <a:extLst>
                  <a:ext uri="{FF2B5EF4-FFF2-40B4-BE49-F238E27FC236}">
                    <a16:creationId xmlns:a16="http://schemas.microsoft.com/office/drawing/2014/main" id="{4F22A2F5-5196-49A5-A334-6916C80B07D0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îšḷïḓè">
              <a:extLst>
                <a:ext uri="{FF2B5EF4-FFF2-40B4-BE49-F238E27FC236}">
                  <a16:creationId xmlns:a16="http://schemas.microsoft.com/office/drawing/2014/main" id="{28A6DCE0-639A-4A84-8BF6-B643AE638869}"/>
                </a:ext>
              </a:extLst>
            </p:cNvPr>
            <p:cNvGrpSpPr/>
            <p:nvPr/>
          </p:nvGrpSpPr>
          <p:grpSpPr>
            <a:xfrm>
              <a:off x="3145410" y="2349896"/>
              <a:ext cx="6055720" cy="2149184"/>
              <a:chOff x="1792087" y="1862838"/>
              <a:chExt cx="8607826" cy="3054928"/>
            </a:xfrm>
          </p:grpSpPr>
          <p:sp>
            <p:nvSpPr>
              <p:cNvPr id="17" name="îš1îďé">
                <a:extLst>
                  <a:ext uri="{FF2B5EF4-FFF2-40B4-BE49-F238E27FC236}">
                    <a16:creationId xmlns:a16="http://schemas.microsoft.com/office/drawing/2014/main" id="{536AA374-7B8F-4A50-933B-4D653352C07F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8" name="ïS1íḓe">
                <a:extLst>
                  <a:ext uri="{FF2B5EF4-FFF2-40B4-BE49-F238E27FC236}">
                    <a16:creationId xmlns:a16="http://schemas.microsoft.com/office/drawing/2014/main" id="{B68B0B16-464D-4321-82D0-CE0DD7583DC4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" name="îṣľïḑé">
                <a:extLst>
                  <a:ext uri="{FF2B5EF4-FFF2-40B4-BE49-F238E27FC236}">
                    <a16:creationId xmlns:a16="http://schemas.microsoft.com/office/drawing/2014/main" id="{712F65D8-0777-4C57-ACF5-0B5E5D508732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" name="ïŝḻidè">
                <a:extLst>
                  <a:ext uri="{FF2B5EF4-FFF2-40B4-BE49-F238E27FC236}">
                    <a16:creationId xmlns:a16="http://schemas.microsoft.com/office/drawing/2014/main" id="{93B0C301-A687-45F7-A70E-824E96963C2E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1" name="iṡľïḑe">
                <a:extLst>
                  <a:ext uri="{FF2B5EF4-FFF2-40B4-BE49-F238E27FC236}">
                    <a16:creationId xmlns:a16="http://schemas.microsoft.com/office/drawing/2014/main" id="{A7A830DE-6E2A-4038-8330-16E63D1DCEF2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2" name="iṩḻîḋe">
                <a:extLst>
                  <a:ext uri="{FF2B5EF4-FFF2-40B4-BE49-F238E27FC236}">
                    <a16:creationId xmlns:a16="http://schemas.microsoft.com/office/drawing/2014/main" id="{9457BC17-EDB9-4D26-82BC-0EE3E88D5156}"/>
                  </a:ext>
                </a:extLst>
              </p:cNvPr>
              <p:cNvSpPr/>
              <p:nvPr/>
            </p:nvSpPr>
            <p:spPr>
              <a:xfrm>
                <a:off x="5441090" y="1862838"/>
                <a:ext cx="1313670" cy="2757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3" name="ïşlïďê">
                <a:extLst>
                  <a:ext uri="{FF2B5EF4-FFF2-40B4-BE49-F238E27FC236}">
                    <a16:creationId xmlns:a16="http://schemas.microsoft.com/office/drawing/2014/main" id="{3A26548A-97CC-47C9-B85F-7EFAA5A123E1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4" name="îśḷïḋê">
                <a:extLst>
                  <a:ext uri="{FF2B5EF4-FFF2-40B4-BE49-F238E27FC236}">
                    <a16:creationId xmlns:a16="http://schemas.microsoft.com/office/drawing/2014/main" id="{F2B4AE58-4F81-4461-9AB9-F576547E1333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1" name="矩形 40"/>
          <p:cNvSpPr/>
          <p:nvPr userDrawn="1"/>
        </p:nvSpPr>
        <p:spPr>
          <a:xfrm>
            <a:off x="0" y="957263"/>
            <a:ext cx="3403600" cy="107950"/>
          </a:xfrm>
          <a:prstGeom prst="rect">
            <a:avLst/>
          </a:prstGeom>
          <a:solidFill>
            <a:srgbClr val="145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3360738" y="1008063"/>
            <a:ext cx="2692400" cy="0"/>
          </a:xfrm>
          <a:prstGeom prst="line">
            <a:avLst/>
          </a:prstGeom>
          <a:ln w="28575">
            <a:solidFill>
              <a:srgbClr val="145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8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2882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6913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5921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86801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1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0953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Line 16"/>
          <p:cNvSpPr>
            <a:spLocks noChangeShapeType="1"/>
          </p:cNvSpPr>
          <p:nvPr userDrawn="1"/>
        </p:nvSpPr>
        <p:spPr bwMode="auto">
          <a:xfrm>
            <a:off x="815413" y="1484784"/>
            <a:ext cx="1008168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64955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1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4400" b="0" kern="1200" smtClean="0">
          <a:solidFill>
            <a:schemeClr val="accent5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17"/>
          <p:cNvSpPr txBox="1">
            <a:spLocks noChangeArrowheads="1"/>
          </p:cNvSpPr>
          <p:nvPr/>
        </p:nvSpPr>
        <p:spPr bwMode="auto">
          <a:xfrm>
            <a:off x="0" y="1080359"/>
            <a:ext cx="12192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FF0000"/>
                </a:solidFill>
              </a:rPr>
              <a:t>电子电路设计训练</a:t>
            </a:r>
            <a:endParaRPr lang="zh-CN" altLang="en-US" sz="66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509120"/>
            <a:ext cx="12192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北京航空航天大学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电子信息工程学院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张杰斌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zjb@buaa.edu.cn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0303" y="2448511"/>
            <a:ext cx="9931394" cy="45719"/>
          </a:xfrm>
          <a:prstGeom prst="rect">
            <a:avLst/>
          </a:prstGeom>
          <a:solidFill>
            <a:srgbClr val="183884"/>
          </a:solidFill>
          <a:ln w="0">
            <a:solidFill>
              <a:srgbClr val="1838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183884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B6CC11-9EB0-4602-BB7B-6B8E706CA00D}"/>
              </a:ext>
            </a:extLst>
          </p:cNvPr>
          <p:cNvSpPr/>
          <p:nvPr/>
        </p:nvSpPr>
        <p:spPr>
          <a:xfrm>
            <a:off x="4692410" y="2974327"/>
            <a:ext cx="28071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kern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SPICE</a:t>
            </a:r>
            <a:r>
              <a:rPr lang="zh-CN" altLang="en-US" sz="4000" b="1" kern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语法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9103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C1CB4-1655-4DD8-A2A9-F13EA828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SPEICE</a:t>
            </a:r>
            <a:r>
              <a:rPr lang="zh-CN" altLang="en-US" dirty="0"/>
              <a:t>示例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303486-ABC7-40B3-8C91-3EA7E1DE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14EDDFF-705F-465C-B1EE-5A9EEA182131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" y="1241947"/>
            <a:ext cx="4038600" cy="2952750"/>
          </a:xfrm>
          <a:prstGeom prst="rect">
            <a:avLst/>
          </a:prstGeom>
          <a:ln>
            <a:miter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 sz="3200" kern="1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/>
            </a:pPr>
            <a:r>
              <a:rPr lang="en-US" altLang="zh-CN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Example: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/>
            </a:pPr>
            <a:br>
              <a:rPr lang="en-US" altLang="zh-CN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</a:br>
            <a:r>
              <a:rPr lang="en-US" altLang="zh-CN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 SIMPLE RC CIRCUIT     </a:t>
            </a:r>
            <a:br>
              <a:rPr lang="en-US" altLang="zh-CN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</a:br>
            <a:r>
              <a:rPr lang="en-US" altLang="zh-CN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VIN 1 0 DC12V</a:t>
            </a:r>
            <a:br>
              <a:rPr lang="en-US" altLang="zh-CN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</a:br>
            <a:r>
              <a:rPr lang="en-US" altLang="zh-CN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R1 1 2 1K</a:t>
            </a:r>
            <a:br>
              <a:rPr lang="zh-CN" altLang="en-US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</a:br>
            <a:r>
              <a:rPr lang="en-US" altLang="zh-CN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C1 2 0 5U IC=5</a:t>
            </a:r>
            <a:br>
              <a:rPr lang="en-US" altLang="zh-CN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</a:br>
            <a:r>
              <a:rPr lang="en-US" altLang="zh-CN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TRAN 5US 20US</a:t>
            </a:r>
            <a:br>
              <a:rPr lang="en-US" altLang="zh-CN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</a:br>
            <a:r>
              <a:rPr lang="en-US" altLang="zh-CN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PLOT TRAN V (2)</a:t>
            </a:r>
            <a:br>
              <a:rPr lang="en-US" altLang="zh-CN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</a:br>
            <a:r>
              <a:rPr lang="en-US" altLang="zh-CN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PROBE</a:t>
            </a:r>
            <a:br>
              <a:rPr lang="en-US" altLang="zh-CN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</a:br>
            <a:r>
              <a:rPr lang="en-US" altLang="zh-CN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END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F594ED5-F927-4CF4-92A3-AE8F63D4B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86" y="4043951"/>
            <a:ext cx="4679950" cy="22840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Arial" charset="0"/>
              </a:rPr>
              <a:t>    直流电源</a:t>
            </a:r>
            <a:r>
              <a:rPr lang="en-US" altLang="zh-CN" sz="2400" b="1" dirty="0">
                <a:latin typeface="Arial" charset="0"/>
              </a:rPr>
              <a:t>12V</a:t>
            </a:r>
            <a:r>
              <a:rPr lang="zh-CN" altLang="en-US" sz="2400" b="1" dirty="0">
                <a:latin typeface="Arial" charset="0"/>
              </a:rPr>
              <a:t>接于</a:t>
            </a:r>
            <a:r>
              <a:rPr lang="en-US" altLang="zh-CN" sz="2400" b="1" dirty="0">
                <a:latin typeface="Arial" charset="0"/>
              </a:rPr>
              <a:t>1</a:t>
            </a:r>
            <a:r>
              <a:rPr lang="zh-CN" altLang="en-US" sz="2400" b="1" dirty="0">
                <a:latin typeface="Arial" charset="0"/>
              </a:rPr>
              <a:t>，</a:t>
            </a:r>
            <a:r>
              <a:rPr lang="en-US" altLang="zh-CN" sz="2400" b="1" dirty="0">
                <a:latin typeface="Arial" charset="0"/>
              </a:rPr>
              <a:t>0</a:t>
            </a:r>
            <a:r>
              <a:rPr lang="zh-CN" altLang="en-US" sz="2400" b="1" dirty="0">
                <a:latin typeface="Arial" charset="0"/>
              </a:rPr>
              <a:t>间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Arial" charset="0"/>
              </a:rPr>
              <a:t>    </a:t>
            </a:r>
            <a:r>
              <a:rPr lang="zh-CN" altLang="en-US" sz="2400" b="1" dirty="0">
                <a:latin typeface="Arial" charset="0"/>
              </a:rPr>
              <a:t>电阻</a:t>
            </a:r>
            <a:r>
              <a:rPr lang="en-US" altLang="zh-CN" sz="2400" b="1" dirty="0">
                <a:latin typeface="Arial" charset="0"/>
              </a:rPr>
              <a:t>R1</a:t>
            </a:r>
            <a:r>
              <a:rPr lang="zh-CN" altLang="en-US" sz="2400" b="1" dirty="0">
                <a:latin typeface="Arial" charset="0"/>
              </a:rPr>
              <a:t>接在</a:t>
            </a:r>
            <a:r>
              <a:rPr lang="en-US" altLang="zh-CN" sz="2400" b="1" dirty="0">
                <a:latin typeface="Arial" charset="0"/>
              </a:rPr>
              <a:t>1</a:t>
            </a:r>
            <a:r>
              <a:rPr lang="zh-CN" altLang="en-US" sz="2400" b="1" dirty="0">
                <a:latin typeface="Arial" charset="0"/>
              </a:rPr>
              <a:t>，</a:t>
            </a:r>
            <a:r>
              <a:rPr lang="en-US" altLang="zh-CN" sz="2400" b="1" dirty="0">
                <a:latin typeface="Arial" charset="0"/>
              </a:rPr>
              <a:t>2</a:t>
            </a:r>
            <a:r>
              <a:rPr lang="zh-CN" altLang="en-US" sz="2400" b="1" dirty="0">
                <a:latin typeface="Arial" charset="0"/>
              </a:rPr>
              <a:t>间阻值</a:t>
            </a:r>
            <a:r>
              <a:rPr lang="en-US" altLang="zh-CN" sz="2400" b="1" dirty="0">
                <a:latin typeface="Arial" charset="0"/>
              </a:rPr>
              <a:t>1KΩ</a:t>
            </a:r>
            <a:br>
              <a:rPr lang="en-US" altLang="zh-CN" sz="2400" b="1" dirty="0">
                <a:latin typeface="Arial" charset="0"/>
              </a:rPr>
            </a:br>
            <a:r>
              <a:rPr lang="zh-CN" altLang="en-US" sz="2400" b="1" dirty="0">
                <a:latin typeface="Arial" charset="0"/>
              </a:rPr>
              <a:t>电容</a:t>
            </a:r>
            <a:r>
              <a:rPr lang="en-US" altLang="zh-CN" sz="2400" b="1" dirty="0">
                <a:latin typeface="Arial" charset="0"/>
              </a:rPr>
              <a:t>C1</a:t>
            </a:r>
            <a:r>
              <a:rPr lang="zh-CN" altLang="en-US" sz="2400" b="1" dirty="0">
                <a:latin typeface="Arial" charset="0"/>
              </a:rPr>
              <a:t>接在</a:t>
            </a:r>
            <a:r>
              <a:rPr lang="en-US" altLang="zh-CN" sz="2400" b="1" dirty="0">
                <a:latin typeface="Arial" charset="0"/>
              </a:rPr>
              <a:t>2,0</a:t>
            </a:r>
            <a:r>
              <a:rPr lang="zh-CN" altLang="en-US" sz="2400" b="1" dirty="0">
                <a:latin typeface="Arial" charset="0"/>
              </a:rPr>
              <a:t>间</a:t>
            </a:r>
            <a:r>
              <a:rPr lang="en-US" altLang="zh-CN" sz="2400" b="1" dirty="0">
                <a:latin typeface="Arial" charset="0"/>
              </a:rPr>
              <a:t>5μ</a:t>
            </a:r>
            <a:r>
              <a:rPr lang="zh-CN" altLang="en-US" sz="2400" b="1" dirty="0">
                <a:latin typeface="Arial" charset="0"/>
              </a:rPr>
              <a:t>，初始</a:t>
            </a:r>
            <a:r>
              <a:rPr lang="en-US" altLang="zh-CN" sz="2400" b="1" dirty="0">
                <a:latin typeface="Arial" charset="0"/>
              </a:rPr>
              <a:t>5V</a:t>
            </a:r>
            <a:br>
              <a:rPr lang="en-US" altLang="zh-CN" sz="2400" b="1" dirty="0">
                <a:latin typeface="Arial" charset="0"/>
              </a:rPr>
            </a:br>
            <a:r>
              <a:rPr lang="zh-CN" altLang="en-US" sz="2400" b="1" dirty="0">
                <a:latin typeface="Arial" charset="0"/>
              </a:rPr>
              <a:t>瞬态分析，步长</a:t>
            </a:r>
            <a:r>
              <a:rPr lang="en-US" altLang="zh-CN" sz="2400" b="1" dirty="0">
                <a:latin typeface="Arial" charset="0"/>
              </a:rPr>
              <a:t>5μs,</a:t>
            </a:r>
            <a:r>
              <a:rPr lang="zh-CN" altLang="en-US" sz="2400" b="1" dirty="0">
                <a:latin typeface="Arial" charset="0"/>
              </a:rPr>
              <a:t>共</a:t>
            </a:r>
            <a:r>
              <a:rPr lang="en-US" altLang="zh-CN" sz="2400" b="1" dirty="0">
                <a:latin typeface="Arial" charset="0"/>
              </a:rPr>
              <a:t>20μs</a:t>
            </a:r>
            <a:br>
              <a:rPr lang="en-US" altLang="zh-CN" sz="2400" b="1" dirty="0">
                <a:latin typeface="Arial" charset="0"/>
              </a:rPr>
            </a:br>
            <a:r>
              <a:rPr lang="zh-CN" altLang="en-US" sz="2400" b="1" dirty="0">
                <a:latin typeface="Arial" charset="0"/>
              </a:rPr>
              <a:t>绘出</a:t>
            </a:r>
            <a:r>
              <a:rPr lang="en-US" altLang="zh-CN" sz="2400" b="1" dirty="0">
                <a:latin typeface="Arial" charset="0"/>
              </a:rPr>
              <a:t>2</a:t>
            </a:r>
            <a:r>
              <a:rPr lang="zh-CN" altLang="en-US" sz="2400" b="1" dirty="0">
                <a:latin typeface="Arial" charset="0"/>
              </a:rPr>
              <a:t>节点瞬态分析电压</a:t>
            </a:r>
            <a:br>
              <a:rPr lang="zh-CN" altLang="en-US" sz="2400" b="1" dirty="0">
                <a:latin typeface="Arial" charset="0"/>
              </a:rPr>
            </a:br>
            <a:r>
              <a:rPr lang="zh-CN" altLang="en-US" sz="2400" b="1" dirty="0">
                <a:latin typeface="Arial" charset="0"/>
              </a:rPr>
              <a:t>显示输出波形</a:t>
            </a:r>
            <a:endParaRPr lang="en-US" altLang="zh-CN" sz="24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15" name="Group 35">
            <a:extLst>
              <a:ext uri="{FF2B5EF4-FFF2-40B4-BE49-F238E27FC236}">
                <a16:creationId xmlns:a16="http://schemas.microsoft.com/office/drawing/2014/main" id="{95ED3E41-BB89-4996-8174-7DF1A4BB29E1}"/>
              </a:ext>
            </a:extLst>
          </p:cNvPr>
          <p:cNvGrpSpPr>
            <a:grpSpLocks/>
          </p:cNvGrpSpPr>
          <p:nvPr/>
        </p:nvGrpSpPr>
        <p:grpSpPr bwMode="auto">
          <a:xfrm>
            <a:off x="1991544" y="2095309"/>
            <a:ext cx="10073494" cy="3853971"/>
            <a:chOff x="1616" y="1037"/>
            <a:chExt cx="6080" cy="2574"/>
          </a:xfrm>
        </p:grpSpPr>
        <p:graphicFrame>
          <p:nvGraphicFramePr>
            <p:cNvPr id="16" name="Object 29">
              <a:extLst>
                <a:ext uri="{FF2B5EF4-FFF2-40B4-BE49-F238E27FC236}">
                  <a16:creationId xmlns:a16="http://schemas.microsoft.com/office/drawing/2014/main" id="{C2D77216-267C-4B9A-9224-8B92607E46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8516518"/>
                </p:ext>
              </p:extLst>
            </p:nvPr>
          </p:nvGraphicFramePr>
          <p:xfrm>
            <a:off x="3365" y="1037"/>
            <a:ext cx="4331" cy="2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3" name="Visio" r:id="rId5" imgW="5819601" imgH="3743620" progId="Visio.Drawing.11">
                    <p:embed/>
                  </p:oleObj>
                </mc:Choice>
                <mc:Fallback>
                  <p:oleObj name="Visio" r:id="rId5" imgW="5819601" imgH="3743620" progId="Visio.Drawing.11">
                    <p:embed/>
                    <p:pic>
                      <p:nvPicPr>
                        <p:cNvPr id="60422" name="Object 29">
                          <a:extLst>
                            <a:ext uri="{FF2B5EF4-FFF2-40B4-BE49-F238E27FC236}">
                              <a16:creationId xmlns:a16="http://schemas.microsoft.com/office/drawing/2014/main" id="{69B6AE1E-5B69-4F1F-9A6F-645294899D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5" y="1037"/>
                          <a:ext cx="4331" cy="2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32">
              <a:extLst>
                <a:ext uri="{FF2B5EF4-FFF2-40B4-BE49-F238E27FC236}">
                  <a16:creationId xmlns:a16="http://schemas.microsoft.com/office/drawing/2014/main" id="{C0B5B3BA-67F9-4D6F-89FF-DB8A6E4CF4C6}"/>
                </a:ext>
              </a:extLst>
            </p:cNvPr>
            <p:cNvSpPr txBox="1"/>
            <p:nvPr/>
          </p:nvSpPr>
          <p:spPr>
            <a:xfrm>
              <a:off x="2616" y="3360"/>
              <a:ext cx="210" cy="24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r>
                <a:rPr lang="en-US" altLang="zh-CN" sz="1800" noProof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8" name="Text Box 33">
              <a:extLst>
                <a:ext uri="{FF2B5EF4-FFF2-40B4-BE49-F238E27FC236}">
                  <a16:creationId xmlns:a16="http://schemas.microsoft.com/office/drawing/2014/main" id="{4C135488-4225-4DE9-85AE-5440D3148493}"/>
                </a:ext>
              </a:extLst>
            </p:cNvPr>
            <p:cNvSpPr txBox="1"/>
            <p:nvPr/>
          </p:nvSpPr>
          <p:spPr>
            <a:xfrm>
              <a:off x="1616" y="2792"/>
              <a:ext cx="208" cy="24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50000"/>
                </a:spcBef>
                <a:buClr>
                  <a:srgbClr val="000000"/>
                </a:buClr>
                <a:buFont typeface="Wingdings" pitchFamily="2" charset="2"/>
                <a:buNone/>
                <a:defRPr/>
              </a:pPr>
              <a:r>
                <a:rPr lang="en-US" altLang="zh-CN" sz="1800" noProof="1">
                  <a:latin typeface="Times New Roman" pitchFamily="18" charset="0"/>
                </a:rPr>
                <a:t>1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85777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1C10A-7C48-46C2-B97F-E44ED1D1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2E0CB-E5C2-413A-99E8-1EABA0BE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8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8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214A60-38D8-4415-80D3-FC90682E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114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C1CB4-1655-4DD8-A2A9-F13EA828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输入描述语句的构成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29EC8-1CE8-4EA7-B487-D67E83388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hlink"/>
              </a:buClr>
              <a:buBlip>
                <a:blip r:embed="rId2"/>
              </a:buBlip>
              <a:defRPr/>
            </a:pPr>
            <a:r>
              <a:rPr lang="zh-CN" altLang="en-US" sz="2800" b="1" kern="0" dirty="0">
                <a:solidFill>
                  <a:schemeClr val="tx1"/>
                </a:solidFill>
              </a:rPr>
              <a:t>标题语句</a:t>
            </a:r>
          </a:p>
          <a:p>
            <a:pPr lvl="1"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solidFill>
                  <a:schemeClr val="tx1"/>
                </a:solidFill>
              </a:rPr>
              <a:t>描述文件的第一行。</a:t>
            </a:r>
          </a:p>
          <a:p>
            <a:pPr lvl="1"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en-US" altLang="zh-CN" sz="2400" kern="0" dirty="0">
                <a:solidFill>
                  <a:schemeClr val="tx1"/>
                </a:solidFill>
              </a:rPr>
              <a:t>SPICE</a:t>
            </a:r>
            <a:r>
              <a:rPr lang="zh-CN" altLang="en-US" sz="2400" kern="0" dirty="0">
                <a:solidFill>
                  <a:schemeClr val="tx1"/>
                </a:solidFill>
              </a:rPr>
              <a:t>将第一行作为标题行打印而不作为电路的一部分进行分析。</a:t>
            </a:r>
          </a:p>
          <a:p>
            <a:pPr lvl="1"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solidFill>
                  <a:schemeClr val="tx1"/>
                </a:solidFill>
              </a:rPr>
              <a:t>这一行必须设置。</a:t>
            </a:r>
          </a:p>
          <a:p>
            <a:pPr>
              <a:buClr>
                <a:schemeClr val="hlink"/>
              </a:buClr>
              <a:buBlip>
                <a:blip r:embed="rId2"/>
              </a:buBlip>
              <a:defRPr/>
            </a:pPr>
            <a:r>
              <a:rPr lang="zh-CN" altLang="en-US" sz="2800" b="1" kern="0" dirty="0">
                <a:solidFill>
                  <a:schemeClr val="tx1"/>
                </a:solidFill>
              </a:rPr>
              <a:t>注释语句</a:t>
            </a:r>
          </a:p>
          <a:p>
            <a:pPr lvl="1"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solidFill>
                  <a:schemeClr val="tx1"/>
                </a:solidFill>
              </a:rPr>
              <a:t>一般形式是“*”后加字符串。</a:t>
            </a:r>
          </a:p>
          <a:p>
            <a:pPr lvl="1"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solidFill>
                  <a:schemeClr val="tx1"/>
                </a:solidFill>
              </a:rPr>
              <a:t>注释语句不参与电路的模拟仿真。</a:t>
            </a:r>
          </a:p>
          <a:p>
            <a:pPr lvl="1"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solidFill>
                  <a:schemeClr val="tx1"/>
                </a:solidFill>
              </a:rPr>
              <a:t>可以存在于输入文件除第一行和最后一行之间的任何位置。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303486-ABC7-40B3-8C91-3EA7E1DE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38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C1CB4-1655-4DD8-A2A9-F13EA828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SPICE</a:t>
            </a:r>
            <a:r>
              <a:rPr lang="zh-CN" altLang="en-US" dirty="0"/>
              <a:t>输入描述语句的构成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29EC8-1CE8-4EA7-B487-D67E83388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Clr>
                <a:schemeClr val="hlink"/>
              </a:buClr>
              <a:buBlip>
                <a:blip r:embed="rId2"/>
              </a:buBlip>
              <a:defRPr/>
            </a:pPr>
            <a:r>
              <a:rPr lang="zh-CN" altLang="en-US" sz="2800" b="1" kern="0" dirty="0">
                <a:solidFill>
                  <a:schemeClr val="tx1"/>
                </a:solidFill>
              </a:rPr>
              <a:t>电路的描述语句</a:t>
            </a:r>
          </a:p>
          <a:p>
            <a:pPr lvl="1">
              <a:lnSpc>
                <a:spcPct val="80000"/>
              </a:lnSpc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solidFill>
                  <a:schemeClr val="tx1"/>
                </a:solidFill>
              </a:rPr>
              <a:t>描述具体电路结构和参数</a:t>
            </a:r>
          </a:p>
          <a:p>
            <a:pPr lvl="1">
              <a:lnSpc>
                <a:spcPct val="80000"/>
              </a:lnSpc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endParaRPr lang="zh-CN" altLang="en-US" sz="2400" kern="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Blip>
                <a:blip r:embed="rId2"/>
              </a:buBlip>
              <a:defRPr/>
            </a:pPr>
            <a:r>
              <a:rPr lang="zh-CN" altLang="en-US" sz="2800" b="1" kern="0" dirty="0">
                <a:solidFill>
                  <a:schemeClr val="tx1"/>
                </a:solidFill>
              </a:rPr>
              <a:t>电路特性分析和控制语句</a:t>
            </a:r>
          </a:p>
          <a:p>
            <a:pPr lvl="1">
              <a:lnSpc>
                <a:spcPct val="80000"/>
              </a:lnSpc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solidFill>
                  <a:schemeClr val="tx1"/>
                </a:solidFill>
              </a:rPr>
              <a:t>分析功能，如分析频率特性，以及对输出的要求</a:t>
            </a:r>
          </a:p>
          <a:p>
            <a:pPr>
              <a:lnSpc>
                <a:spcPct val="80000"/>
              </a:lnSpc>
              <a:buClr>
                <a:schemeClr val="hlink"/>
              </a:buClr>
              <a:buBlip>
                <a:blip r:embed="rId2"/>
              </a:buBlip>
              <a:defRPr/>
            </a:pPr>
            <a:r>
              <a:rPr lang="zh-CN" altLang="en-US" sz="2800" b="1" kern="0" dirty="0">
                <a:solidFill>
                  <a:schemeClr val="tx1"/>
                </a:solidFill>
              </a:rPr>
              <a:t>结束语句</a:t>
            </a:r>
          </a:p>
          <a:p>
            <a:pPr lvl="1">
              <a:lnSpc>
                <a:spcPct val="80000"/>
              </a:lnSpc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solidFill>
                  <a:schemeClr val="tx1"/>
                </a:solidFill>
              </a:rPr>
              <a:t>标志着电路描述语句的结束。</a:t>
            </a:r>
          </a:p>
          <a:p>
            <a:pPr lvl="1">
              <a:lnSpc>
                <a:spcPct val="80000"/>
              </a:lnSpc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solidFill>
                  <a:schemeClr val="tx1"/>
                </a:solidFill>
              </a:rPr>
              <a:t>格式： “ </a:t>
            </a:r>
            <a:r>
              <a:rPr lang="en-US" altLang="zh-CN" sz="2400" kern="0" dirty="0">
                <a:solidFill>
                  <a:schemeClr val="tx1"/>
                </a:solidFill>
              </a:rPr>
              <a:t>.END”</a:t>
            </a:r>
            <a:r>
              <a:rPr lang="zh-CN" altLang="en-US" sz="2400" kern="0" dirty="0">
                <a:solidFill>
                  <a:schemeClr val="tx1"/>
                </a:solidFill>
              </a:rPr>
              <a:t>。位于描述语句文件的最后一行 。</a:t>
            </a: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303486-ABC7-40B3-8C91-3EA7E1DE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13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C1CB4-1655-4DD8-A2A9-F13EA828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SPICE</a:t>
            </a:r>
            <a:r>
              <a:rPr lang="zh-CN" altLang="en-US" dirty="0"/>
              <a:t>中元器件名称的首字母  </a:t>
            </a:r>
          </a:p>
        </p:txBody>
      </p:sp>
      <p:graphicFrame>
        <p:nvGraphicFramePr>
          <p:cNvPr id="7" name="Group 3">
            <a:extLst>
              <a:ext uri="{FF2B5EF4-FFF2-40B4-BE49-F238E27FC236}">
                <a16:creationId xmlns:a16="http://schemas.microsoft.com/office/drawing/2014/main" id="{93A3B278-6BCF-4EA7-AD2A-D7275CEE8D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634210"/>
              </p:ext>
            </p:extLst>
          </p:nvPr>
        </p:nvGraphicFramePr>
        <p:xfrm>
          <a:off x="2135560" y="1484784"/>
          <a:ext cx="7543800" cy="4513263"/>
        </p:xfrm>
        <a:graphic>
          <a:graphicData uri="http://schemas.openxmlformats.org/drawingml/2006/table">
            <a:tbl>
              <a:tblPr/>
              <a:tblGrid>
                <a:gridCol w="123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10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首字母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电路元器件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首字母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电路元器件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10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砷化镓场效应管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电感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10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电容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MOS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场效应晶体管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10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二极管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双极型晶体管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10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电压控制电压源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电阻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10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电流控制电流源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电压控制开关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37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G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电压控制电流源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传输线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10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电流控制电压源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独立电压源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10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独立电流源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W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电流控制开关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10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J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结型场效应晶体管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子电路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093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互感（耦合系数）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820" marB="458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58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C1CB4-1655-4DD8-A2A9-F13EA828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元件描述语句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29EC8-1CE8-4EA7-B487-D67E83388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hlink"/>
              </a:buClr>
              <a:buBlip>
                <a:blip r:embed="rId2"/>
              </a:buBlip>
              <a:defRPr/>
            </a:pPr>
            <a:r>
              <a:rPr lang="zh-CN" altLang="en-US" sz="2800" b="1" kern="0" dirty="0">
                <a:solidFill>
                  <a:schemeClr val="tx1"/>
                </a:solidFill>
              </a:rPr>
              <a:t>电阻</a:t>
            </a:r>
            <a:endParaRPr lang="zh-CN" altLang="en-US" sz="2800" kern="0" dirty="0">
              <a:solidFill>
                <a:schemeClr val="tx1"/>
              </a:solidFill>
            </a:endParaRPr>
          </a:p>
          <a:p>
            <a:pPr lvl="1"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solidFill>
                  <a:schemeClr val="tx1"/>
                </a:solidFill>
              </a:rPr>
              <a:t>电阻描述语句的</a:t>
            </a:r>
            <a:r>
              <a:rPr lang="zh-CN" altLang="en-US" sz="2400" b="1" kern="0" dirty="0">
                <a:solidFill>
                  <a:schemeClr val="tx1"/>
                </a:solidFill>
              </a:rPr>
              <a:t>语句格式</a:t>
            </a:r>
            <a:r>
              <a:rPr lang="zh-CN" altLang="en-US" sz="2400" kern="0" dirty="0">
                <a:solidFill>
                  <a:schemeClr val="tx1"/>
                </a:solidFill>
              </a:rPr>
              <a:t>为：</a:t>
            </a:r>
          </a:p>
          <a:p>
            <a:pPr lvl="1">
              <a:buClr>
                <a:schemeClr val="folHlink"/>
              </a:buClr>
              <a:buSzPct val="50000"/>
              <a:buNone/>
              <a:defRPr/>
            </a:pPr>
            <a:r>
              <a:rPr lang="zh-CN" altLang="en-US" sz="2400" kern="0" dirty="0">
                <a:solidFill>
                  <a:schemeClr val="tx1"/>
                </a:solidFill>
              </a:rPr>
              <a:t>   </a:t>
            </a:r>
            <a:r>
              <a:rPr lang="en-US" altLang="zh-CN" sz="2400" kern="0" dirty="0">
                <a:solidFill>
                  <a:schemeClr val="tx1"/>
                </a:solidFill>
              </a:rPr>
              <a:t>RXX N+  N-  VALUE   &lt;TC=TC1&lt; ,TC2 &gt;&gt;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None/>
              <a:defRPr/>
            </a:pPr>
            <a:r>
              <a:rPr lang="zh-CN" altLang="en-US" kern="0" dirty="0">
                <a:solidFill>
                  <a:schemeClr val="tx1"/>
                </a:solidFill>
              </a:rPr>
              <a:t>   </a:t>
            </a:r>
            <a:r>
              <a:rPr lang="zh-CN" altLang="en-US" kern="0" dirty="0">
                <a:solidFill>
                  <a:srgbClr val="FF3300"/>
                </a:solidFill>
              </a:rPr>
              <a:t>   例：</a:t>
            </a:r>
            <a:r>
              <a:rPr lang="en-US" altLang="zh-CN" kern="0" dirty="0">
                <a:solidFill>
                  <a:srgbClr val="FF3300"/>
                </a:solidFill>
              </a:rPr>
              <a:t>R3 2 5 2.4E5 TC=0.02, -0.002 </a:t>
            </a:r>
          </a:p>
          <a:p>
            <a:pPr marL="0" indent="-2160270">
              <a:lnSpc>
                <a:spcPct val="80000"/>
              </a:lnSpc>
              <a:buClr>
                <a:schemeClr val="hlink"/>
              </a:buClr>
              <a:buNone/>
              <a:defRPr/>
            </a:pPr>
            <a:r>
              <a:rPr lang="zh-CN" altLang="en-US" kern="0" dirty="0">
                <a:solidFill>
                  <a:schemeClr val="tx1"/>
                </a:solidFill>
              </a:rPr>
              <a:t>       电阻</a:t>
            </a:r>
            <a:r>
              <a:rPr lang="en-US" altLang="zh-CN" kern="0" dirty="0">
                <a:solidFill>
                  <a:schemeClr val="tx1"/>
                </a:solidFill>
              </a:rPr>
              <a:t>R3</a:t>
            </a:r>
            <a:r>
              <a:rPr lang="zh-CN" altLang="en-US" kern="0" dirty="0">
                <a:solidFill>
                  <a:schemeClr val="tx1"/>
                </a:solidFill>
              </a:rPr>
              <a:t>，在节点</a:t>
            </a:r>
            <a:r>
              <a:rPr lang="en-US" altLang="zh-CN" kern="0" dirty="0">
                <a:solidFill>
                  <a:schemeClr val="tx1"/>
                </a:solidFill>
              </a:rPr>
              <a:t>2</a:t>
            </a:r>
            <a:r>
              <a:rPr lang="zh-CN" altLang="en-US" kern="0" dirty="0">
                <a:solidFill>
                  <a:schemeClr val="tx1"/>
                </a:solidFill>
              </a:rPr>
              <a:t>，</a:t>
            </a:r>
            <a:r>
              <a:rPr lang="en-US" altLang="zh-CN" kern="0" dirty="0">
                <a:solidFill>
                  <a:schemeClr val="tx1"/>
                </a:solidFill>
              </a:rPr>
              <a:t>5</a:t>
            </a:r>
            <a:r>
              <a:rPr lang="zh-CN" altLang="en-US" kern="0" dirty="0">
                <a:solidFill>
                  <a:schemeClr val="tx1"/>
                </a:solidFill>
              </a:rPr>
              <a:t>之间，值是</a:t>
            </a:r>
            <a:r>
              <a:rPr lang="en-US" altLang="zh-CN" kern="0" dirty="0">
                <a:solidFill>
                  <a:schemeClr val="tx1"/>
                </a:solidFill>
              </a:rPr>
              <a:t>2.4×100000Ω</a:t>
            </a:r>
            <a:r>
              <a:rPr lang="zh-CN" altLang="en-US" kern="0" dirty="0">
                <a:solidFill>
                  <a:schemeClr val="tx1"/>
                </a:solidFill>
              </a:rPr>
              <a:t>，</a:t>
            </a:r>
            <a:endParaRPr lang="en-US" altLang="zh-CN" kern="0" dirty="0">
              <a:solidFill>
                <a:schemeClr val="tx1"/>
              </a:solidFill>
            </a:endParaRPr>
          </a:p>
          <a:p>
            <a:pPr marL="0" indent="-2160270">
              <a:lnSpc>
                <a:spcPct val="80000"/>
              </a:lnSpc>
              <a:buClr>
                <a:schemeClr val="hlink"/>
              </a:buClr>
              <a:buNone/>
              <a:defRPr/>
            </a:pPr>
            <a:r>
              <a:rPr lang="en-US" altLang="zh-CN" kern="0" dirty="0">
                <a:solidFill>
                  <a:schemeClr val="tx1"/>
                </a:solidFill>
              </a:rPr>
              <a:t>       </a:t>
            </a:r>
            <a:r>
              <a:rPr lang="zh-CN" altLang="en-US" kern="0" dirty="0">
                <a:solidFill>
                  <a:schemeClr val="tx1"/>
                </a:solidFill>
              </a:rPr>
              <a:t>温度系数 </a:t>
            </a:r>
            <a:r>
              <a:rPr lang="en-US" altLang="zh-CN" kern="0" dirty="0">
                <a:solidFill>
                  <a:schemeClr val="tx1"/>
                </a:solidFill>
              </a:rPr>
              <a:t>TC1</a:t>
            </a:r>
            <a:r>
              <a:rPr lang="zh-CN" altLang="en-US" kern="0" dirty="0">
                <a:solidFill>
                  <a:schemeClr val="tx1"/>
                </a:solidFill>
              </a:rPr>
              <a:t>，</a:t>
            </a:r>
            <a:r>
              <a:rPr lang="en-US" altLang="zh-CN" kern="0" dirty="0">
                <a:solidFill>
                  <a:schemeClr val="tx1"/>
                </a:solidFill>
              </a:rPr>
              <a:t>TC2</a:t>
            </a:r>
          </a:p>
          <a:p>
            <a:pPr lvl="1"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endParaRPr lang="en-US" altLang="zh-CN" sz="2400" kern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Clr>
                <a:schemeClr val="hlink"/>
              </a:buClr>
              <a:buBlip>
                <a:blip r:embed="rId2"/>
              </a:buBlip>
              <a:defRPr/>
            </a:pPr>
            <a:r>
              <a:rPr lang="zh-CN" altLang="en-US" sz="2800" b="1" kern="0" dirty="0">
                <a:solidFill>
                  <a:schemeClr val="tx1"/>
                </a:solidFill>
              </a:rPr>
              <a:t>电容和电感</a:t>
            </a:r>
            <a:endParaRPr lang="zh-CN" altLang="en-US" sz="2800" kern="0" dirty="0">
              <a:solidFill>
                <a:schemeClr val="tx1"/>
              </a:solidFill>
            </a:endParaRPr>
          </a:p>
          <a:p>
            <a:pPr lvl="1"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en-US" altLang="zh-CN" sz="2400" kern="0" dirty="0">
                <a:solidFill>
                  <a:schemeClr val="tx1"/>
                </a:solidFill>
              </a:rPr>
              <a:t>CXX N+ N-  VALUE  &lt;IC=INCOND&gt;</a:t>
            </a:r>
          </a:p>
          <a:p>
            <a:pPr lvl="1">
              <a:buClr>
                <a:schemeClr val="folHlink"/>
              </a:buClr>
              <a:buSzPct val="50000"/>
              <a:buNone/>
              <a:defRPr/>
            </a:pPr>
            <a:r>
              <a:rPr lang="en-US" altLang="zh-CN" sz="2400" kern="0" dirty="0">
                <a:solidFill>
                  <a:schemeClr val="tx1"/>
                </a:solidFill>
              </a:rPr>
              <a:t>  LXX N+ N-  VALUE  &lt;IC=INCOND&gt;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None/>
              <a:defRPr/>
            </a:pPr>
            <a:r>
              <a:rPr lang="en-US" altLang="zh-CN" kern="0" dirty="0">
                <a:solidFill>
                  <a:srgbClr val="FF3300"/>
                </a:solidFill>
              </a:rPr>
              <a:t>      </a:t>
            </a:r>
            <a:r>
              <a:rPr lang="zh-CN" altLang="en-US" kern="0" dirty="0">
                <a:solidFill>
                  <a:srgbClr val="FF3300"/>
                </a:solidFill>
              </a:rPr>
              <a:t>例：</a:t>
            </a:r>
            <a:r>
              <a:rPr lang="en-US" altLang="zh-CN" kern="0" dirty="0">
                <a:solidFill>
                  <a:srgbClr val="FF3300"/>
                </a:solidFill>
              </a:rPr>
              <a:t> C2 1 2 20P IC=1.5V</a:t>
            </a:r>
          </a:p>
          <a:p>
            <a:pPr>
              <a:lnSpc>
                <a:spcPct val="80000"/>
              </a:lnSpc>
              <a:buClr>
                <a:schemeClr val="hlink"/>
              </a:buClr>
              <a:buNone/>
              <a:defRPr/>
            </a:pPr>
            <a:r>
              <a:rPr lang="zh-CN" altLang="en-US" kern="0" dirty="0">
                <a:solidFill>
                  <a:schemeClr val="tx1"/>
                </a:solidFill>
              </a:rPr>
              <a:t>         电压初始值</a:t>
            </a:r>
            <a:r>
              <a:rPr lang="en-US" altLang="zh-CN" kern="0" dirty="0">
                <a:solidFill>
                  <a:schemeClr val="tx1"/>
                </a:solidFill>
              </a:rPr>
              <a:t>1.5V</a:t>
            </a: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303486-ABC7-40B3-8C91-3EA7E1DE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18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C1CB4-1655-4DD8-A2A9-F13EA828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半导体元器件描述语句 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29EC8-1CE8-4EA7-B487-D67E83388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Clr>
                <a:schemeClr val="hlink"/>
              </a:buClr>
              <a:buBlip>
                <a:blip r:embed="rId2"/>
              </a:buBlip>
              <a:defRPr/>
            </a:pPr>
            <a:r>
              <a:rPr lang="zh-CN" altLang="en-US" b="1" kern="0" dirty="0">
                <a:solidFill>
                  <a:schemeClr val="tx1"/>
                </a:solidFill>
              </a:rPr>
              <a:t>双极型晶体管</a:t>
            </a:r>
            <a:endParaRPr lang="zh-CN" altLang="en-US" kern="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200" b="1" kern="0" dirty="0">
                <a:solidFill>
                  <a:schemeClr val="tx1"/>
                </a:solidFill>
              </a:rPr>
              <a:t>语句格式</a:t>
            </a:r>
            <a:r>
              <a:rPr lang="zh-CN" altLang="en-US" sz="3200" kern="0" dirty="0">
                <a:solidFill>
                  <a:schemeClr val="tx1"/>
                </a:solidFill>
              </a:rPr>
              <a:t>为：</a:t>
            </a:r>
          </a:p>
          <a:p>
            <a:pPr lvl="1">
              <a:lnSpc>
                <a:spcPct val="80000"/>
              </a:lnSpc>
              <a:buClr>
                <a:schemeClr val="folHlink"/>
              </a:buClr>
              <a:buSzPct val="50000"/>
              <a:buNone/>
              <a:defRPr/>
            </a:pPr>
            <a:r>
              <a:rPr lang="zh-CN" altLang="en-US" sz="3200" kern="0" dirty="0">
                <a:solidFill>
                  <a:schemeClr val="tx1"/>
                </a:solidFill>
              </a:rPr>
              <a:t>   </a:t>
            </a:r>
            <a:r>
              <a:rPr lang="en-US" altLang="zh-CN" sz="3200" kern="0" dirty="0">
                <a:solidFill>
                  <a:schemeClr val="tx1"/>
                </a:solidFill>
              </a:rPr>
              <a:t>QXX  NC  NB  NE  </a:t>
            </a:r>
          </a:p>
          <a:p>
            <a:pPr lvl="1">
              <a:lnSpc>
                <a:spcPct val="80000"/>
              </a:lnSpc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200" kern="0" dirty="0">
                <a:solidFill>
                  <a:schemeClr val="tx1"/>
                </a:solidFill>
              </a:rPr>
              <a:t>例：</a:t>
            </a:r>
            <a:r>
              <a:rPr lang="en-US" altLang="zh-CN" sz="3200" kern="0" dirty="0">
                <a:solidFill>
                  <a:srgbClr val="FF3300"/>
                </a:solidFill>
              </a:rPr>
              <a:t>Q1 7 8 9 PNPMOD</a:t>
            </a:r>
          </a:p>
          <a:p>
            <a:pPr>
              <a:lnSpc>
                <a:spcPct val="80000"/>
              </a:lnSpc>
              <a:buClr>
                <a:schemeClr val="hlink"/>
              </a:buClr>
              <a:buNone/>
              <a:defRPr/>
            </a:pPr>
            <a:r>
              <a:rPr lang="zh-CN" altLang="en-US" kern="0" dirty="0">
                <a:solidFill>
                  <a:schemeClr val="tx1"/>
                </a:solidFill>
              </a:rPr>
              <a:t>    集电极接</a:t>
            </a:r>
            <a:r>
              <a:rPr lang="en-US" altLang="zh-CN" kern="0" dirty="0">
                <a:solidFill>
                  <a:schemeClr val="tx1"/>
                </a:solidFill>
              </a:rPr>
              <a:t>7</a:t>
            </a:r>
            <a:r>
              <a:rPr lang="zh-CN" altLang="en-US" kern="0" dirty="0">
                <a:solidFill>
                  <a:schemeClr val="tx1"/>
                </a:solidFill>
              </a:rPr>
              <a:t>，基极</a:t>
            </a:r>
            <a:r>
              <a:rPr lang="en-US" altLang="zh-CN" kern="0" dirty="0">
                <a:solidFill>
                  <a:schemeClr val="tx1"/>
                </a:solidFill>
              </a:rPr>
              <a:t>8</a:t>
            </a:r>
            <a:r>
              <a:rPr lang="zh-CN" altLang="en-US" kern="0" dirty="0">
                <a:solidFill>
                  <a:schemeClr val="tx1"/>
                </a:solidFill>
              </a:rPr>
              <a:t>，发射极</a:t>
            </a:r>
            <a:r>
              <a:rPr lang="en-US" altLang="zh-CN" kern="0" dirty="0">
                <a:solidFill>
                  <a:schemeClr val="tx1"/>
                </a:solidFill>
              </a:rPr>
              <a:t>9</a:t>
            </a:r>
          </a:p>
          <a:p>
            <a:pPr>
              <a:lnSpc>
                <a:spcPct val="80000"/>
              </a:lnSpc>
              <a:buClr>
                <a:schemeClr val="hlink"/>
              </a:buClr>
              <a:buBlip>
                <a:blip r:embed="rId2"/>
              </a:buBlip>
              <a:defRPr/>
            </a:pPr>
            <a:r>
              <a:rPr lang="en-US" altLang="zh-CN" b="1" kern="0" dirty="0">
                <a:solidFill>
                  <a:schemeClr val="tx1"/>
                </a:solidFill>
              </a:rPr>
              <a:t>NMOS</a:t>
            </a:r>
            <a:r>
              <a:rPr lang="zh-CN" altLang="en-US" b="1" kern="0" dirty="0">
                <a:solidFill>
                  <a:schemeClr val="tx1"/>
                </a:solidFill>
              </a:rPr>
              <a:t>晶体管</a:t>
            </a:r>
          </a:p>
          <a:p>
            <a:pPr lvl="1">
              <a:lnSpc>
                <a:spcPct val="80000"/>
              </a:lnSpc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200" b="1" kern="0" dirty="0">
                <a:solidFill>
                  <a:schemeClr val="tx1"/>
                </a:solidFill>
              </a:rPr>
              <a:t>语句格式</a:t>
            </a:r>
            <a:r>
              <a:rPr lang="zh-CN" altLang="en-US" sz="3200" kern="0" dirty="0">
                <a:solidFill>
                  <a:schemeClr val="tx1"/>
                </a:solidFill>
              </a:rPr>
              <a:t>为：</a:t>
            </a:r>
          </a:p>
          <a:p>
            <a:pPr lvl="1">
              <a:lnSpc>
                <a:spcPct val="80000"/>
              </a:lnSpc>
              <a:buClr>
                <a:schemeClr val="folHlink"/>
              </a:buClr>
              <a:buSzPct val="50000"/>
              <a:buNone/>
              <a:defRPr/>
            </a:pPr>
            <a:r>
              <a:rPr lang="zh-CN" altLang="en-US" sz="3200" kern="0" dirty="0">
                <a:solidFill>
                  <a:schemeClr val="tx1"/>
                </a:solidFill>
              </a:rPr>
              <a:t>   </a:t>
            </a:r>
            <a:r>
              <a:rPr lang="en-US" altLang="zh-CN" sz="3200" kern="0" dirty="0">
                <a:solidFill>
                  <a:schemeClr val="tx1"/>
                </a:solidFill>
              </a:rPr>
              <a:t>MXX  ND  NG  NS  Ng  </a:t>
            </a:r>
          </a:p>
          <a:p>
            <a:pPr lvl="1">
              <a:lnSpc>
                <a:spcPct val="80000"/>
              </a:lnSpc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200" kern="0" dirty="0">
                <a:solidFill>
                  <a:schemeClr val="tx1"/>
                </a:solidFill>
              </a:rPr>
              <a:t>例：</a:t>
            </a:r>
            <a:r>
              <a:rPr lang="en-US" altLang="zh-CN" sz="3200" kern="0" dirty="0">
                <a:solidFill>
                  <a:srgbClr val="FF3300"/>
                </a:solidFill>
              </a:rPr>
              <a:t>M1 3 2 4 4 NMOS</a:t>
            </a:r>
          </a:p>
          <a:p>
            <a:pPr marL="457200" lvl="1" indent="0">
              <a:lnSpc>
                <a:spcPct val="80000"/>
              </a:lnSpc>
              <a:buClr>
                <a:schemeClr val="folHlink"/>
              </a:buClr>
              <a:buSzPct val="50000"/>
              <a:buNone/>
              <a:defRPr/>
            </a:pPr>
            <a:r>
              <a:rPr lang="en-US" altLang="zh-CN" sz="3200" kern="0" dirty="0">
                <a:solidFill>
                  <a:schemeClr val="tx1"/>
                </a:solidFill>
              </a:rPr>
              <a:t>NMOS</a:t>
            </a:r>
            <a:r>
              <a:rPr lang="zh-CN" altLang="zh-CN" sz="3200" kern="0" dirty="0">
                <a:solidFill>
                  <a:schemeClr val="tx1"/>
                </a:solidFill>
              </a:rPr>
              <a:t>管漏、栅、源、背栅节点分别为</a:t>
            </a:r>
            <a:r>
              <a:rPr lang="en-US" altLang="zh-CN" sz="3200" kern="0" dirty="0">
                <a:solidFill>
                  <a:schemeClr val="tx1"/>
                </a:solidFill>
              </a:rPr>
              <a:t>3244</a:t>
            </a: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303486-ABC7-40B3-8C91-3EA7E1DE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84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C1CB4-1655-4DD8-A2A9-F13EA828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电路特性分析语句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29EC8-1CE8-4EA7-B487-D67E83388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hlink"/>
              </a:buClr>
              <a:buBlip>
                <a:blip r:embed="rId2"/>
              </a:buBlip>
              <a:defRPr/>
            </a:pPr>
            <a:r>
              <a:rPr lang="zh-CN" altLang="en-US" b="1" kern="0" dirty="0">
                <a:solidFill>
                  <a:schemeClr val="tx1"/>
                </a:solidFill>
              </a:rPr>
              <a:t>直流工作点分析</a:t>
            </a:r>
          </a:p>
          <a:p>
            <a:pPr lvl="1"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200" b="1" kern="0" dirty="0">
                <a:solidFill>
                  <a:schemeClr val="tx1"/>
                </a:solidFill>
              </a:rPr>
              <a:t>计算电路的直流工作点 </a:t>
            </a:r>
            <a:endParaRPr lang="en-US" altLang="zh-CN" sz="3200" b="1" kern="0" dirty="0">
              <a:solidFill>
                <a:schemeClr val="tx1"/>
              </a:solidFill>
            </a:endParaRPr>
          </a:p>
          <a:p>
            <a:pPr lvl="1"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3200" b="1" kern="0" dirty="0">
                <a:solidFill>
                  <a:schemeClr val="tx1"/>
                </a:solidFill>
              </a:rPr>
              <a:t>格式：</a:t>
            </a:r>
          </a:p>
          <a:p>
            <a:pPr lvl="1"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en-US" altLang="zh-CN" sz="3200" b="1" kern="0" dirty="0">
                <a:solidFill>
                  <a:schemeClr val="tx1"/>
                </a:solidFill>
              </a:rPr>
              <a:t>.OP </a:t>
            </a:r>
          </a:p>
          <a:p>
            <a:pPr>
              <a:buClr>
                <a:schemeClr val="hlink"/>
              </a:buClr>
              <a:buBlip>
                <a:blip r:embed="rId2"/>
              </a:buBlip>
              <a:defRPr/>
            </a:pPr>
            <a:r>
              <a:rPr lang="zh-CN" altLang="en-US" b="1" kern="0" dirty="0">
                <a:solidFill>
                  <a:schemeClr val="tx1"/>
                </a:solidFill>
              </a:rPr>
              <a:t>瞬态特性分析</a:t>
            </a:r>
            <a:endParaRPr lang="zh-CN" altLang="en-US" kern="0" dirty="0">
              <a:solidFill>
                <a:schemeClr val="tx1"/>
              </a:solidFill>
            </a:endParaRPr>
          </a:p>
          <a:p>
            <a:pPr lvl="1"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kern="0" dirty="0">
                <a:solidFill>
                  <a:schemeClr val="tx1"/>
                </a:solidFill>
              </a:rPr>
              <a:t>计算电路的瞬态特性响应，格式：</a:t>
            </a:r>
          </a:p>
          <a:p>
            <a:pPr lvl="1"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en-US" altLang="zh-CN" kern="0" dirty="0">
                <a:solidFill>
                  <a:schemeClr val="tx1"/>
                </a:solidFill>
              </a:rPr>
              <a:t>.TRAN TSTEP TSTOP</a:t>
            </a: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303486-ABC7-40B3-8C91-3EA7E1DE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110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C1CB4-1655-4DD8-A2A9-F13EA828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电路特性分析语句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29EC8-1CE8-4EA7-B487-D67E83388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hlink"/>
              </a:buClr>
              <a:buBlip>
                <a:blip r:embed="rId2"/>
              </a:buBlip>
              <a:defRPr/>
            </a:pPr>
            <a:r>
              <a:rPr lang="zh-CN" altLang="en-US" sz="2800" b="1" kern="0" dirty="0">
                <a:solidFill>
                  <a:schemeClr val="tx1"/>
                </a:solidFill>
              </a:rPr>
              <a:t>直流或小信号交流灵敏度分析</a:t>
            </a:r>
            <a:endParaRPr lang="zh-CN" altLang="en-US" sz="2800" kern="0" dirty="0">
              <a:solidFill>
                <a:schemeClr val="tx1"/>
              </a:solidFill>
            </a:endParaRPr>
          </a:p>
          <a:p>
            <a:pPr lvl="1"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solidFill>
                  <a:schemeClr val="tx1"/>
                </a:solidFill>
              </a:rPr>
              <a:t>在电路的偏置点附近将电路线性化后，计算在电感短路电容开路的情况下所观测变量</a:t>
            </a:r>
            <a:r>
              <a:rPr lang="en-US" altLang="zh-CN" sz="2400" kern="0" dirty="0">
                <a:solidFill>
                  <a:schemeClr val="tx1"/>
                </a:solidFill>
              </a:rPr>
              <a:t>OUTVAR</a:t>
            </a:r>
            <a:r>
              <a:rPr lang="zh-CN" altLang="en-US" sz="2400" kern="0" dirty="0">
                <a:solidFill>
                  <a:schemeClr val="tx1"/>
                </a:solidFill>
              </a:rPr>
              <a:t>（节点电压或电压源支路的电流）对电路中所有非零器件参数的灵敏度 </a:t>
            </a:r>
            <a:endParaRPr lang="en-US" altLang="zh-CN" sz="2400" kern="0" dirty="0">
              <a:solidFill>
                <a:schemeClr val="tx1"/>
              </a:solidFill>
            </a:endParaRPr>
          </a:p>
          <a:p>
            <a:pPr lvl="1"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endParaRPr lang="zh-CN" altLang="en-US" sz="2400" kern="0" dirty="0">
              <a:solidFill>
                <a:schemeClr val="tx1"/>
              </a:solidFill>
            </a:endParaRPr>
          </a:p>
          <a:p>
            <a:pPr>
              <a:buClr>
                <a:schemeClr val="hlink"/>
              </a:buClr>
              <a:buBlip>
                <a:blip r:embed="rId2"/>
              </a:buBlip>
              <a:defRPr/>
            </a:pPr>
            <a:r>
              <a:rPr lang="zh-CN" altLang="en-US" sz="2800" b="1" kern="0" dirty="0">
                <a:solidFill>
                  <a:schemeClr val="tx1"/>
                </a:solidFill>
              </a:rPr>
              <a:t>交流特性分析</a:t>
            </a:r>
          </a:p>
          <a:p>
            <a:pPr lvl="1"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solidFill>
                  <a:schemeClr val="tx1"/>
                </a:solidFill>
              </a:rPr>
              <a:t>计算电流在给定的频率范围内的频率响应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303486-ABC7-40B3-8C91-3EA7E1DE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58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C1CB4-1655-4DD8-A2A9-F13EA828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电路特性分析语句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29EC8-1CE8-4EA7-B487-D67E83388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hlink"/>
              </a:buClr>
              <a:buBlip>
                <a:blip r:embed="rId2"/>
              </a:buBlip>
              <a:defRPr/>
            </a:pPr>
            <a:r>
              <a:rPr lang="zh-CN" altLang="en-US" b="1" kern="0" dirty="0">
                <a:solidFill>
                  <a:schemeClr val="tx1"/>
                </a:solidFill>
              </a:rPr>
              <a:t>噪声分析</a:t>
            </a:r>
            <a:endParaRPr lang="zh-CN" altLang="en-US" kern="0" dirty="0">
              <a:solidFill>
                <a:schemeClr val="tx1"/>
              </a:solidFill>
            </a:endParaRPr>
          </a:p>
          <a:p>
            <a:pPr lvl="1"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kern="0" dirty="0">
                <a:solidFill>
                  <a:schemeClr val="tx1"/>
                </a:solidFill>
              </a:rPr>
              <a:t>计算指定节点的噪声输出电压，产生两个输出</a:t>
            </a:r>
            <a:r>
              <a:rPr lang="en-US" altLang="zh-CN" kern="0" dirty="0">
                <a:solidFill>
                  <a:schemeClr val="tx1"/>
                </a:solidFill>
              </a:rPr>
              <a:t>:</a:t>
            </a:r>
            <a:r>
              <a:rPr lang="zh-CN" altLang="en-US" kern="0" dirty="0">
                <a:solidFill>
                  <a:schemeClr val="tx1"/>
                </a:solidFill>
              </a:rPr>
              <a:t>噪声频谱密度曲线和指定频域的全部积分噪声。</a:t>
            </a:r>
            <a:endParaRPr lang="zh-CN" altLang="en-US" b="1" kern="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Blip>
                <a:blip r:embed="rId2"/>
              </a:buBlip>
              <a:defRPr/>
            </a:pPr>
            <a:r>
              <a:rPr lang="zh-CN" altLang="en-US" b="1" kern="0" dirty="0">
                <a:solidFill>
                  <a:schemeClr val="tx1"/>
                </a:solidFill>
              </a:rPr>
              <a:t>傅立叶分析</a:t>
            </a:r>
            <a:endParaRPr lang="zh-CN" altLang="en-US" kern="0" dirty="0">
              <a:solidFill>
                <a:schemeClr val="tx1"/>
              </a:solidFill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kern="0" dirty="0">
                <a:solidFill>
                  <a:schemeClr val="tx1"/>
                </a:solidFill>
              </a:rPr>
              <a:t>必须与瞬态分析语句联用，对瞬态分析的结果进行傅立叶分析</a:t>
            </a:r>
            <a:endParaRPr lang="zh-CN" altLang="en-US" b="1" kern="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Blip>
                <a:blip r:embed="rId2"/>
              </a:buBlip>
              <a:defRPr/>
            </a:pPr>
            <a:r>
              <a:rPr lang="zh-CN" altLang="en-US" b="1" kern="0" dirty="0">
                <a:solidFill>
                  <a:schemeClr val="tx1"/>
                </a:solidFill>
              </a:rPr>
              <a:t>失真分析</a:t>
            </a:r>
            <a:endParaRPr lang="zh-CN" altLang="en-US" kern="0" dirty="0">
              <a:solidFill>
                <a:schemeClr val="tx1"/>
              </a:solidFill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zh-CN" altLang="en-US" kern="0" dirty="0">
                <a:solidFill>
                  <a:schemeClr val="tx1"/>
                </a:solidFill>
              </a:rPr>
              <a:t>对电路进行小信号失真分析</a:t>
            </a:r>
            <a:endParaRPr lang="zh-CN" altLang="en-US" b="1" kern="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Blip>
                <a:blip r:embed="rId2"/>
              </a:buBlip>
              <a:defRPr/>
            </a:pPr>
            <a:r>
              <a:rPr lang="zh-CN" altLang="en-US" b="1" kern="0" dirty="0">
                <a:solidFill>
                  <a:schemeClr val="tx1"/>
                </a:solidFill>
              </a:rPr>
              <a:t>零极点分析</a:t>
            </a: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303486-ABC7-40B3-8C91-3EA7E1DE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001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6|124.9"/>
</p:tagLst>
</file>

<file path=ppt/theme/theme1.xml><?xml version="1.0" encoding="utf-8"?>
<a:theme xmlns:a="http://schemas.openxmlformats.org/drawingml/2006/main" name="北航物理电子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24834</TotalTime>
  <Words>634</Words>
  <Application>Microsoft Office PowerPoint</Application>
  <PresentationFormat>宽屏</PresentationFormat>
  <Paragraphs>123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黑体</vt:lpstr>
      <vt:lpstr>楷体</vt:lpstr>
      <vt:lpstr>Arial</vt:lpstr>
      <vt:lpstr>Calibri</vt:lpstr>
      <vt:lpstr>Tahoma</vt:lpstr>
      <vt:lpstr>Times New Roman</vt:lpstr>
      <vt:lpstr>Wingdings</vt:lpstr>
      <vt:lpstr>北航物理电子</vt:lpstr>
      <vt:lpstr>Visio</vt:lpstr>
      <vt:lpstr>PowerPoint 演示文稿</vt:lpstr>
      <vt:lpstr>输入描述语句的构成 </vt:lpstr>
      <vt:lpstr>SPICE输入描述语句的构成</vt:lpstr>
      <vt:lpstr>SPICE中元器件名称的首字母  </vt:lpstr>
      <vt:lpstr>元件描述语句</vt:lpstr>
      <vt:lpstr>半导体元器件描述语句  </vt:lpstr>
      <vt:lpstr>电路特性分析语句</vt:lpstr>
      <vt:lpstr>电路特性分析语句</vt:lpstr>
      <vt:lpstr>电路特性分析语句</vt:lpstr>
      <vt:lpstr>SPEICE示例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437</cp:revision>
  <cp:lastPrinted>2018-03-06T04:28:22Z</cp:lastPrinted>
  <dcterms:created xsi:type="dcterms:W3CDTF">2009-09-09T11:10:02Z</dcterms:created>
  <dcterms:modified xsi:type="dcterms:W3CDTF">2020-02-26T13:23:29Z</dcterms:modified>
</cp:coreProperties>
</file>