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2"/>
  </p:notesMasterIdLst>
  <p:handoutMasterIdLst>
    <p:handoutMasterId r:id="rId13"/>
  </p:handoutMasterIdLst>
  <p:sldIdLst>
    <p:sldId id="962" r:id="rId2"/>
    <p:sldId id="287" r:id="rId3"/>
    <p:sldId id="295" r:id="rId4"/>
    <p:sldId id="288" r:id="rId5"/>
    <p:sldId id="995" r:id="rId6"/>
    <p:sldId id="996" r:id="rId7"/>
    <p:sldId id="997" r:id="rId8"/>
    <p:sldId id="998" r:id="rId9"/>
    <p:sldId id="999" r:id="rId10"/>
    <p:sldId id="977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548235"/>
    <a:srgbClr val="008000"/>
    <a:srgbClr val="FF00FF"/>
    <a:srgbClr val="FF6600"/>
    <a:srgbClr val="FF9900"/>
    <a:srgbClr val="003399"/>
    <a:srgbClr val="FF66FF"/>
    <a:srgbClr val="2FF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0226" autoAdjust="0"/>
  </p:normalViewPr>
  <p:slideViewPr>
    <p:cSldViewPr>
      <p:cViewPr varScale="1">
        <p:scale>
          <a:sx n="103" d="100"/>
          <a:sy n="103" d="100"/>
        </p:scale>
        <p:origin x="91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0.png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png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png"/><Relationship Id="rId5" Type="http://schemas.openxmlformats.org/officeDocument/2006/relationships/image" Target="../media/image35.png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1.png"/><Relationship Id="rId1" Type="http://schemas.openxmlformats.org/officeDocument/2006/relationships/image" Target="../media/image23.png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018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536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773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1772817"/>
            <a:ext cx="617220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6605" y="716769"/>
            <a:ext cx="105156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838200" y="1700811"/>
            <a:ext cx="4201683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 sz="3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Ø"/>
              <a:defRPr sz="28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3" name="í$ľîḋê">
            <a:extLst>
              <a:ext uri="{FF2B5EF4-FFF2-40B4-BE49-F238E27FC236}">
                <a16:creationId xmlns:a16="http://schemas.microsoft.com/office/drawing/2014/main" id="{BBD4E52A-9A92-431D-B79B-21EFE2A7C117}"/>
              </a:ext>
            </a:extLst>
          </p:cNvPr>
          <p:cNvGrpSpPr/>
          <p:nvPr userDrawn="1"/>
        </p:nvGrpSpPr>
        <p:grpSpPr>
          <a:xfrm>
            <a:off x="0" y="0"/>
            <a:ext cx="824247" cy="404816"/>
            <a:chOff x="2990871" y="2071365"/>
            <a:chExt cx="6210259" cy="2427715"/>
          </a:xfrm>
        </p:grpSpPr>
        <p:grpSp>
          <p:nvGrpSpPr>
            <p:cNvPr id="14" name="íṡ1iḋê">
              <a:extLst>
                <a:ext uri="{FF2B5EF4-FFF2-40B4-BE49-F238E27FC236}">
                  <a16:creationId xmlns:a16="http://schemas.microsoft.com/office/drawing/2014/main" id="{7EBB8598-1FD8-4C3F-8CA5-88F49608BA03}"/>
                </a:ext>
              </a:extLst>
            </p:cNvPr>
            <p:cNvGrpSpPr/>
            <p:nvPr/>
          </p:nvGrpSpPr>
          <p:grpSpPr>
            <a:xfrm>
              <a:off x="2990871" y="2071365"/>
              <a:ext cx="6055720" cy="2149180"/>
              <a:chOff x="1792087" y="1862843"/>
              <a:chExt cx="8607826" cy="3054923"/>
            </a:xfrm>
            <a:solidFill>
              <a:srgbClr val="FFFFFF">
                <a:lumMod val="95000"/>
                <a:alpha val="70000"/>
              </a:srgbClr>
            </a:solidFill>
          </p:grpSpPr>
          <p:sp>
            <p:nvSpPr>
              <p:cNvPr id="33" name="ïṥľïḓè">
                <a:extLst>
                  <a:ext uri="{FF2B5EF4-FFF2-40B4-BE49-F238E27FC236}">
                    <a16:creationId xmlns:a16="http://schemas.microsoft.com/office/drawing/2014/main" id="{0CFDE7EF-5254-4AFA-B246-5CF436897EA0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4" name="iṣḻïďê">
                <a:extLst>
                  <a:ext uri="{FF2B5EF4-FFF2-40B4-BE49-F238E27FC236}">
                    <a16:creationId xmlns:a16="http://schemas.microsoft.com/office/drawing/2014/main" id="{139E12E0-6829-41FC-A280-24E3387FAB08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5" name="ïšḻïdé">
                <a:extLst>
                  <a:ext uri="{FF2B5EF4-FFF2-40B4-BE49-F238E27FC236}">
                    <a16:creationId xmlns:a16="http://schemas.microsoft.com/office/drawing/2014/main" id="{EF1B9E35-29C6-48D0-8451-CDA92180AC57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6" name="iṡļîďè">
                <a:extLst>
                  <a:ext uri="{FF2B5EF4-FFF2-40B4-BE49-F238E27FC236}">
                    <a16:creationId xmlns:a16="http://schemas.microsoft.com/office/drawing/2014/main" id="{FAF5F7D4-CCAE-4D79-9738-E47C1C41CC32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7" name="isḻíḓe">
                <a:extLst>
                  <a:ext uri="{FF2B5EF4-FFF2-40B4-BE49-F238E27FC236}">
                    <a16:creationId xmlns:a16="http://schemas.microsoft.com/office/drawing/2014/main" id="{06DFC75F-82C6-4BCA-B5FB-F49A3D545271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8" name="ïŝļiḓé">
                <a:extLst>
                  <a:ext uri="{FF2B5EF4-FFF2-40B4-BE49-F238E27FC236}">
                    <a16:creationId xmlns:a16="http://schemas.microsoft.com/office/drawing/2014/main" id="{A3E762B9-3546-488E-9D3C-ABFC64B46DDD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9" name="ïšḻïḋé">
                <a:extLst>
                  <a:ext uri="{FF2B5EF4-FFF2-40B4-BE49-F238E27FC236}">
                    <a16:creationId xmlns:a16="http://schemas.microsoft.com/office/drawing/2014/main" id="{6500A36D-DA3A-4FDD-9797-6B76AD58D22A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0" name="îşḷiḍe">
                <a:extLst>
                  <a:ext uri="{FF2B5EF4-FFF2-40B4-BE49-F238E27FC236}">
                    <a16:creationId xmlns:a16="http://schemas.microsoft.com/office/drawing/2014/main" id="{12242684-3CF1-4FBB-B696-805D96DAD248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ïṡ1ídé">
              <a:extLst>
                <a:ext uri="{FF2B5EF4-FFF2-40B4-BE49-F238E27FC236}">
                  <a16:creationId xmlns:a16="http://schemas.microsoft.com/office/drawing/2014/main" id="{4B01CA20-13AB-49E4-B59D-062330813950}"/>
                </a:ext>
              </a:extLst>
            </p:cNvPr>
            <p:cNvGrpSpPr/>
            <p:nvPr/>
          </p:nvGrpSpPr>
          <p:grpSpPr>
            <a:xfrm>
              <a:off x="3068141" y="2210632"/>
              <a:ext cx="6055720" cy="2149180"/>
              <a:chOff x="1792087" y="1862843"/>
              <a:chExt cx="8607826" cy="3054923"/>
            </a:xfrm>
            <a:solidFill>
              <a:srgbClr val="FFFFFF">
                <a:lumMod val="85000"/>
                <a:alpha val="40000"/>
              </a:srgbClr>
            </a:solidFill>
          </p:grpSpPr>
          <p:sp>
            <p:nvSpPr>
              <p:cNvPr id="25" name="íSļîḍê">
                <a:extLst>
                  <a:ext uri="{FF2B5EF4-FFF2-40B4-BE49-F238E27FC236}">
                    <a16:creationId xmlns:a16="http://schemas.microsoft.com/office/drawing/2014/main" id="{7C922167-8403-4342-A4B0-EE801D865B9C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6" name="îṡḷiḓé">
                <a:extLst>
                  <a:ext uri="{FF2B5EF4-FFF2-40B4-BE49-F238E27FC236}">
                    <a16:creationId xmlns:a16="http://schemas.microsoft.com/office/drawing/2014/main" id="{77C146D3-D3B8-4DDB-8F70-631A241468BD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7" name="îšḷîḓe">
                <a:extLst>
                  <a:ext uri="{FF2B5EF4-FFF2-40B4-BE49-F238E27FC236}">
                    <a16:creationId xmlns:a16="http://schemas.microsoft.com/office/drawing/2014/main" id="{DAFD3737-B8D1-4B10-B43A-75F62A146FBE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8" name="iṧlíďè">
                <a:extLst>
                  <a:ext uri="{FF2B5EF4-FFF2-40B4-BE49-F238E27FC236}">
                    <a16:creationId xmlns:a16="http://schemas.microsoft.com/office/drawing/2014/main" id="{AAB9E426-4AA4-4ACA-BD53-AF6E95708AC7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9" name="ïś1iďê">
                <a:extLst>
                  <a:ext uri="{FF2B5EF4-FFF2-40B4-BE49-F238E27FC236}">
                    <a16:creationId xmlns:a16="http://schemas.microsoft.com/office/drawing/2014/main" id="{EC1789D0-7A78-4F17-8B88-A062A18B17AD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0" name="îsļïďé">
                <a:extLst>
                  <a:ext uri="{FF2B5EF4-FFF2-40B4-BE49-F238E27FC236}">
                    <a16:creationId xmlns:a16="http://schemas.microsoft.com/office/drawing/2014/main" id="{B55E1355-0231-4F02-B63D-EA380A626F28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1" name="îṩlïḍè">
                <a:extLst>
                  <a:ext uri="{FF2B5EF4-FFF2-40B4-BE49-F238E27FC236}">
                    <a16:creationId xmlns:a16="http://schemas.microsoft.com/office/drawing/2014/main" id="{A5FC9DFE-717B-43C4-B766-92AA8EEA5459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2" name="ïṧlíḍè">
                <a:extLst>
                  <a:ext uri="{FF2B5EF4-FFF2-40B4-BE49-F238E27FC236}">
                    <a16:creationId xmlns:a16="http://schemas.microsoft.com/office/drawing/2014/main" id="{4F22A2F5-5196-49A5-A334-6916C80B07D0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îšḷïḓè">
              <a:extLst>
                <a:ext uri="{FF2B5EF4-FFF2-40B4-BE49-F238E27FC236}">
                  <a16:creationId xmlns:a16="http://schemas.microsoft.com/office/drawing/2014/main" id="{28A6DCE0-639A-4A84-8BF6-B643AE638869}"/>
                </a:ext>
              </a:extLst>
            </p:cNvPr>
            <p:cNvGrpSpPr/>
            <p:nvPr/>
          </p:nvGrpSpPr>
          <p:grpSpPr>
            <a:xfrm>
              <a:off x="3145410" y="2349896"/>
              <a:ext cx="6055720" cy="2149184"/>
              <a:chOff x="1792087" y="1862838"/>
              <a:chExt cx="8607826" cy="3054928"/>
            </a:xfrm>
          </p:grpSpPr>
          <p:sp>
            <p:nvSpPr>
              <p:cNvPr id="17" name="îš1îďé">
                <a:extLst>
                  <a:ext uri="{FF2B5EF4-FFF2-40B4-BE49-F238E27FC236}">
                    <a16:creationId xmlns:a16="http://schemas.microsoft.com/office/drawing/2014/main" id="{536AA374-7B8F-4A50-933B-4D653352C07F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" name="ïS1íḓe">
                <a:extLst>
                  <a:ext uri="{FF2B5EF4-FFF2-40B4-BE49-F238E27FC236}">
                    <a16:creationId xmlns:a16="http://schemas.microsoft.com/office/drawing/2014/main" id="{B68B0B16-464D-4321-82D0-CE0DD7583DC4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" name="îṣľïḑé">
                <a:extLst>
                  <a:ext uri="{FF2B5EF4-FFF2-40B4-BE49-F238E27FC236}">
                    <a16:creationId xmlns:a16="http://schemas.microsoft.com/office/drawing/2014/main" id="{712F65D8-0777-4C57-ACF5-0B5E5D508732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" name="ïŝḻidè">
                <a:extLst>
                  <a:ext uri="{FF2B5EF4-FFF2-40B4-BE49-F238E27FC236}">
                    <a16:creationId xmlns:a16="http://schemas.microsoft.com/office/drawing/2014/main" id="{93B0C301-A687-45F7-A70E-824E96963C2E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" name="iṡľïḑe">
                <a:extLst>
                  <a:ext uri="{FF2B5EF4-FFF2-40B4-BE49-F238E27FC236}">
                    <a16:creationId xmlns:a16="http://schemas.microsoft.com/office/drawing/2014/main" id="{A7A830DE-6E2A-4038-8330-16E63D1DCEF2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" name="iṩḻîḋe">
                <a:extLst>
                  <a:ext uri="{FF2B5EF4-FFF2-40B4-BE49-F238E27FC236}">
                    <a16:creationId xmlns:a16="http://schemas.microsoft.com/office/drawing/2014/main" id="{9457BC17-EDB9-4D26-82BC-0EE3E88D5156}"/>
                  </a:ext>
                </a:extLst>
              </p:cNvPr>
              <p:cNvSpPr/>
              <p:nvPr/>
            </p:nvSpPr>
            <p:spPr>
              <a:xfrm>
                <a:off x="5441090" y="1862838"/>
                <a:ext cx="1313670" cy="2757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" name="ïşlïďê">
                <a:extLst>
                  <a:ext uri="{FF2B5EF4-FFF2-40B4-BE49-F238E27FC236}">
                    <a16:creationId xmlns:a16="http://schemas.microsoft.com/office/drawing/2014/main" id="{3A26548A-97CC-47C9-B85F-7EFAA5A123E1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" name="îśḷïḋê">
                <a:extLst>
                  <a:ext uri="{FF2B5EF4-FFF2-40B4-BE49-F238E27FC236}">
                    <a16:creationId xmlns:a16="http://schemas.microsoft.com/office/drawing/2014/main" id="{F2B4AE58-4F81-4461-9AB9-F576547E1333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矩形 40"/>
          <p:cNvSpPr/>
          <p:nvPr userDrawn="1"/>
        </p:nvSpPr>
        <p:spPr>
          <a:xfrm>
            <a:off x="0" y="957263"/>
            <a:ext cx="3403600" cy="107950"/>
          </a:xfrm>
          <a:prstGeom prst="rect">
            <a:avLst/>
          </a:prstGeom>
          <a:solidFill>
            <a:srgbClr val="145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3360738" y="1008063"/>
            <a:ext cx="2692400" cy="0"/>
          </a:xfrm>
          <a:prstGeom prst="line">
            <a:avLst/>
          </a:prstGeom>
          <a:ln w="28575">
            <a:solidFill>
              <a:srgbClr val="145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288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691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5921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8680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0953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6495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1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400" b="0" kern="1200" smtClean="0">
          <a:solidFill>
            <a:schemeClr val="accent5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oleObject" Target="../embeddings/oleObject5.bin"/><Relationship Id="rId18" Type="http://schemas.openxmlformats.org/officeDocument/2006/relationships/oleObject" Target="../embeddings/oleObject9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6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8.bin"/><Relationship Id="rId2" Type="http://schemas.openxmlformats.org/officeDocument/2006/relationships/tags" Target="../tags/tag3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9.png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w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w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9.png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6.wmf"/><Relationship Id="rId18" Type="http://schemas.openxmlformats.org/officeDocument/2006/relationships/image" Target="../media/image28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5.bin"/><Relationship Id="rId2" Type="http://schemas.openxmlformats.org/officeDocument/2006/relationships/tags" Target="../tags/tag6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png"/><Relationship Id="rId11" Type="http://schemas.openxmlformats.org/officeDocument/2006/relationships/image" Target="../media/image25.wmf"/><Relationship Id="rId5" Type="http://schemas.openxmlformats.org/officeDocument/2006/relationships/image" Target="../media/image23.png"/><Relationship Id="rId15" Type="http://schemas.openxmlformats.org/officeDocument/2006/relationships/oleObject" Target="../embeddings/oleObject24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0.bin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4.wmf"/><Relationship Id="rId5" Type="http://schemas.openxmlformats.org/officeDocument/2006/relationships/image" Target="../media/image31.png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8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png"/><Relationship Id="rId12" Type="http://schemas.openxmlformats.org/officeDocument/2006/relationships/oleObject" Target="../embeddings/oleObject35.bin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7.wmf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1080359"/>
            <a:ext cx="12192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0000"/>
                </a:solidFill>
              </a:rPr>
              <a:t>电子电路设计训练</a:t>
            </a:r>
            <a:endParaRPr lang="zh-CN" altLang="en-US" sz="6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509120"/>
            <a:ext cx="1219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北京航空航天大学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电子信息工程学院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张杰斌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zjb@buaa.edu.cn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0303" y="2448511"/>
            <a:ext cx="9931394" cy="45719"/>
          </a:xfrm>
          <a:prstGeom prst="rect">
            <a:avLst/>
          </a:prstGeom>
          <a:solidFill>
            <a:srgbClr val="183884"/>
          </a:solidFill>
          <a:ln w="0">
            <a:solidFill>
              <a:srgbClr val="1838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183884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B6CC11-9EB0-4602-BB7B-6B8E706CA00D}"/>
              </a:ext>
            </a:extLst>
          </p:cNvPr>
          <p:cNvSpPr/>
          <p:nvPr/>
        </p:nvSpPr>
        <p:spPr>
          <a:xfrm>
            <a:off x="4974539" y="2841857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kern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稳压电源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103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1C10A-7C48-46C2-B97F-E44ED1D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2E0CB-E5C2-413A-99E8-1EABA0BE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8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14A60-38D8-4415-80D3-FC90682E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14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4835593-2977-4FDC-9CF9-2115C423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直流稳压电源的组成</a:t>
            </a:r>
            <a:endParaRPr lang="zh-CN" altLang="en-US" dirty="0"/>
          </a:p>
        </p:txBody>
      </p:sp>
      <p:pic>
        <p:nvPicPr>
          <p:cNvPr id="4" name="图片 4" descr="直流电源的组成.JPG">
            <a:extLst>
              <a:ext uri="{FF2B5EF4-FFF2-40B4-BE49-F238E27FC236}">
                <a16:creationId xmlns:a16="http://schemas.microsoft.com/office/drawing/2014/main" id="{EC2296EB-FFFD-42C6-88C3-CC48619E0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562100"/>
            <a:ext cx="7813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圆角矩形 5">
            <a:extLst>
              <a:ext uri="{FF2B5EF4-FFF2-40B4-BE49-F238E27FC236}">
                <a16:creationId xmlns:a16="http://schemas.microsoft.com/office/drawing/2014/main" id="{4C6EC7D2-17F6-43D0-894C-4FA460C34B09}"/>
              </a:ext>
            </a:extLst>
          </p:cNvPr>
          <p:cNvGrpSpPr>
            <a:grpSpLocks/>
          </p:cNvGrpSpPr>
          <p:nvPr/>
        </p:nvGrpSpPr>
        <p:grpSpPr bwMode="auto">
          <a:xfrm>
            <a:off x="2003673" y="3827462"/>
            <a:ext cx="1628775" cy="1049338"/>
            <a:chOff x="0" y="0"/>
            <a:chExt cx="1026" cy="661"/>
          </a:xfrm>
        </p:grpSpPr>
        <p:pic>
          <p:nvPicPr>
            <p:cNvPr id="6" name="圆角矩形 5">
              <a:extLst>
                <a:ext uri="{FF2B5EF4-FFF2-40B4-BE49-F238E27FC236}">
                  <a16:creationId xmlns:a16="http://schemas.microsoft.com/office/drawing/2014/main" id="{F4F37CD1-A77A-46EB-BA8B-A4740340A3D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6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5C680730-E6C7-4C3B-97FF-A8DAC63A9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" y="53"/>
              <a:ext cx="895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ea typeface="华文楷体" panose="02010600040101010101" pitchFamily="2" charset="-122"/>
                </a:rPr>
                <a:t>电源变压器</a:t>
              </a:r>
              <a:endParaRPr lang="en-US" altLang="zh-CN" b="1" dirty="0"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zh-CN" altLang="en-US" b="1" dirty="0">
                  <a:ea typeface="华文楷体" panose="02010600040101010101" pitchFamily="2" charset="-122"/>
                </a:rPr>
                <a:t>变压＋隔离</a:t>
              </a:r>
            </a:p>
          </p:txBody>
        </p:sp>
      </p:grpSp>
      <p:grpSp>
        <p:nvGrpSpPr>
          <p:cNvPr id="8" name="圆角矩形 6">
            <a:extLst>
              <a:ext uri="{FF2B5EF4-FFF2-40B4-BE49-F238E27FC236}">
                <a16:creationId xmlns:a16="http://schemas.microsoft.com/office/drawing/2014/main" id="{A0DA9510-8C86-41D4-87CD-196423B7B319}"/>
              </a:ext>
            </a:extLst>
          </p:cNvPr>
          <p:cNvGrpSpPr>
            <a:grpSpLocks/>
          </p:cNvGrpSpPr>
          <p:nvPr/>
        </p:nvGrpSpPr>
        <p:grpSpPr bwMode="auto">
          <a:xfrm>
            <a:off x="4021386" y="3681412"/>
            <a:ext cx="1628775" cy="1274763"/>
            <a:chOff x="0" y="0"/>
            <a:chExt cx="1026" cy="803"/>
          </a:xfrm>
        </p:grpSpPr>
        <p:pic>
          <p:nvPicPr>
            <p:cNvPr id="9" name="圆角矩形 6">
              <a:extLst>
                <a:ext uri="{FF2B5EF4-FFF2-40B4-BE49-F238E27FC236}">
                  <a16:creationId xmlns:a16="http://schemas.microsoft.com/office/drawing/2014/main" id="{87192B8F-F32E-4CFD-8ACC-654CCFC6686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6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58F26175-4796-4F00-A378-2A49D8D4D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" y="104"/>
              <a:ext cx="887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ea typeface="华文楷体" panose="02010600040101010101" pitchFamily="2" charset="-122"/>
                </a:rPr>
                <a:t>整流器</a:t>
              </a:r>
              <a:endParaRPr lang="en-US" altLang="zh-CN" b="1"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zh-CN" altLang="en-US" b="1">
                  <a:ea typeface="华文楷体" panose="02010600040101010101" pitchFamily="2" charset="-122"/>
                </a:rPr>
                <a:t>交流电压变为单向脉动电压</a:t>
              </a:r>
            </a:p>
          </p:txBody>
        </p:sp>
      </p:grpSp>
      <p:grpSp>
        <p:nvGrpSpPr>
          <p:cNvPr id="11" name="圆角矩形 7">
            <a:extLst>
              <a:ext uri="{FF2B5EF4-FFF2-40B4-BE49-F238E27FC236}">
                <a16:creationId xmlns:a16="http://schemas.microsoft.com/office/drawing/2014/main" id="{F266907D-84A3-47C3-B7A7-74E25B3B1101}"/>
              </a:ext>
            </a:extLst>
          </p:cNvPr>
          <p:cNvGrpSpPr>
            <a:grpSpLocks/>
          </p:cNvGrpSpPr>
          <p:nvPr/>
        </p:nvGrpSpPr>
        <p:grpSpPr bwMode="auto">
          <a:xfrm>
            <a:off x="5961311" y="3687762"/>
            <a:ext cx="1633537" cy="1328738"/>
            <a:chOff x="0" y="0"/>
            <a:chExt cx="1029" cy="837"/>
          </a:xfrm>
        </p:grpSpPr>
        <p:pic>
          <p:nvPicPr>
            <p:cNvPr id="12" name="圆角矩形 7">
              <a:extLst>
                <a:ext uri="{FF2B5EF4-FFF2-40B4-BE49-F238E27FC236}">
                  <a16:creationId xmlns:a16="http://schemas.microsoft.com/office/drawing/2014/main" id="{85F5308A-FB4A-422F-8C0A-80056275909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9" cy="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C5E389F8-66D7-4B8B-A1B0-C03CA9256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" y="59"/>
              <a:ext cx="877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ea typeface="华文楷体" panose="02010600040101010101" pitchFamily="2" charset="-122"/>
                </a:rPr>
                <a:t>滤波器</a:t>
              </a:r>
              <a:endParaRPr lang="en-US" altLang="zh-CN" b="1"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zh-CN" altLang="en-US" b="1">
                  <a:ea typeface="华文楷体" panose="02010600040101010101" pitchFamily="2" charset="-122"/>
                </a:rPr>
                <a:t>脉动直流平波处理</a:t>
              </a:r>
            </a:p>
          </p:txBody>
        </p:sp>
      </p:grpSp>
      <p:grpSp>
        <p:nvGrpSpPr>
          <p:cNvPr id="14" name="圆角矩形 8">
            <a:extLst>
              <a:ext uri="{FF2B5EF4-FFF2-40B4-BE49-F238E27FC236}">
                <a16:creationId xmlns:a16="http://schemas.microsoft.com/office/drawing/2014/main" id="{4A27F1F9-A088-43CF-92DE-C185530CC448}"/>
              </a:ext>
            </a:extLst>
          </p:cNvPr>
          <p:cNvGrpSpPr>
            <a:grpSpLocks/>
          </p:cNvGrpSpPr>
          <p:nvPr/>
        </p:nvGrpSpPr>
        <p:grpSpPr bwMode="auto">
          <a:xfrm>
            <a:off x="7905998" y="3754437"/>
            <a:ext cx="1779588" cy="1122363"/>
            <a:chOff x="0" y="0"/>
            <a:chExt cx="1121" cy="707"/>
          </a:xfrm>
        </p:grpSpPr>
        <p:pic>
          <p:nvPicPr>
            <p:cNvPr id="15" name="圆角矩形 8">
              <a:extLst>
                <a:ext uri="{FF2B5EF4-FFF2-40B4-BE49-F238E27FC236}">
                  <a16:creationId xmlns:a16="http://schemas.microsoft.com/office/drawing/2014/main" id="{C587CDAE-5821-4630-9162-4C3C4F87C41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21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6785127C-C785-4E55-A1A2-7FCB70FED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" y="56"/>
              <a:ext cx="890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ea typeface="华文楷体" panose="02010600040101010101" pitchFamily="2" charset="-122"/>
                </a:rPr>
                <a:t>稳压器</a:t>
              </a:r>
              <a:endParaRPr lang="en-US" altLang="zh-CN" b="1"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zh-CN" altLang="en-US" b="1">
                  <a:ea typeface="华文楷体" panose="02010600040101010101" pitchFamily="2" charset="-122"/>
                </a:rPr>
                <a:t>调节直流电压</a:t>
              </a:r>
            </a:p>
          </p:txBody>
        </p:sp>
      </p:grpSp>
      <p:pic>
        <p:nvPicPr>
          <p:cNvPr id="17" name="TextBox 9">
            <a:extLst>
              <a:ext uri="{FF2B5EF4-FFF2-40B4-BE49-F238E27FC236}">
                <a16:creationId xmlns:a16="http://schemas.microsoft.com/office/drawing/2014/main" id="{6D8FB42F-8E24-4401-8DD8-FED3ED64497E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648" y="4065587"/>
            <a:ext cx="738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TextBox 11">
            <a:extLst>
              <a:ext uri="{FF2B5EF4-FFF2-40B4-BE49-F238E27FC236}">
                <a16:creationId xmlns:a16="http://schemas.microsoft.com/office/drawing/2014/main" id="{A56691FF-19F0-4A0C-AAB8-D7213C0AA42F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36" y="4095750"/>
            <a:ext cx="7366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TextBox 12">
            <a:extLst>
              <a:ext uri="{FF2B5EF4-FFF2-40B4-BE49-F238E27FC236}">
                <a16:creationId xmlns:a16="http://schemas.microsoft.com/office/drawing/2014/main" id="{A5254192-2B74-4CCE-BDA1-FCC9D94082CD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048" y="4022725"/>
            <a:ext cx="738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8A3BBDC4-AEAA-46BF-B7BA-E6824ED8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稳压电源的组成及主要技术指标</a:t>
            </a:r>
            <a:endParaRPr lang="zh-CN" altLang="en-US" dirty="0"/>
          </a:p>
        </p:txBody>
      </p:sp>
      <p:grpSp>
        <p:nvGrpSpPr>
          <p:cNvPr id="4" name="Group 75">
            <a:extLst>
              <a:ext uri="{FF2B5EF4-FFF2-40B4-BE49-F238E27FC236}">
                <a16:creationId xmlns:a16="http://schemas.microsoft.com/office/drawing/2014/main" id="{4D21853A-8A76-4A54-9FB4-6AF652123A54}"/>
              </a:ext>
            </a:extLst>
          </p:cNvPr>
          <p:cNvGrpSpPr>
            <a:grpSpLocks/>
          </p:cNvGrpSpPr>
          <p:nvPr/>
        </p:nvGrpSpPr>
        <p:grpSpPr bwMode="auto">
          <a:xfrm>
            <a:off x="3431705" y="1988840"/>
            <a:ext cx="5045075" cy="533400"/>
            <a:chOff x="0" y="0"/>
            <a:chExt cx="3178" cy="336"/>
          </a:xfrm>
        </p:grpSpPr>
        <p:cxnSp>
          <p:nvCxnSpPr>
            <p:cNvPr id="5" name="AutoShape 77">
              <a:extLst>
                <a:ext uri="{FF2B5EF4-FFF2-40B4-BE49-F238E27FC236}">
                  <a16:creationId xmlns:a16="http://schemas.microsoft.com/office/drawing/2014/main" id="{E6410FAD-0CD0-4977-AE5A-082EE57597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72" y="0"/>
              <a:ext cx="0" cy="336"/>
            </a:xfrm>
            <a:prstGeom prst="straightConnector1">
              <a:avLst/>
            </a:prstGeom>
            <a:noFill/>
            <a:ln w="19050">
              <a:solidFill>
                <a:srgbClr val="303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78">
              <a:extLst>
                <a:ext uri="{FF2B5EF4-FFF2-40B4-BE49-F238E27FC236}">
                  <a16:creationId xmlns:a16="http://schemas.microsoft.com/office/drawing/2014/main" id="{44A82FFB-0440-49BC-8B37-7E458E0E1550}"/>
                </a:ext>
              </a:extLst>
            </p:cNvPr>
            <p:cNvCxnSpPr>
              <a:cxnSpLocks noChangeShapeType="1"/>
              <a:stCxn id="12" idx="0"/>
              <a:endCxn id="8" idx="0"/>
            </p:cNvCxnSpPr>
            <p:nvPr/>
          </p:nvCxnSpPr>
          <p:spPr bwMode="auto">
            <a:xfrm rot="5400000" flipH="1" flipV="1">
              <a:off x="1585" y="-1269"/>
              <a:ext cx="8" cy="3178"/>
            </a:xfrm>
            <a:prstGeom prst="bentConnector3">
              <a:avLst>
                <a:gd name="adj1" fmla="val 1800000"/>
              </a:avLst>
            </a:prstGeom>
            <a:noFill/>
            <a:ln w="19050">
              <a:solidFill>
                <a:srgbClr val="303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组合 74">
            <a:extLst>
              <a:ext uri="{FF2B5EF4-FFF2-40B4-BE49-F238E27FC236}">
                <a16:creationId xmlns:a16="http://schemas.microsoft.com/office/drawing/2014/main" id="{2E9DD977-1FE0-479B-839C-B73E89B94373}"/>
              </a:ext>
            </a:extLst>
          </p:cNvPr>
          <p:cNvGrpSpPr>
            <a:grpSpLocks/>
          </p:cNvGrpSpPr>
          <p:nvPr/>
        </p:nvGrpSpPr>
        <p:grpSpPr bwMode="auto">
          <a:xfrm>
            <a:off x="7333779" y="2496840"/>
            <a:ext cx="2273300" cy="536575"/>
            <a:chOff x="0" y="0"/>
            <a:chExt cx="2273300" cy="536575"/>
          </a:xfrm>
        </p:grpSpPr>
        <p:sp>
          <p:nvSpPr>
            <p:cNvPr id="8" name="AutoShape 85">
              <a:extLst>
                <a:ext uri="{FF2B5EF4-FFF2-40B4-BE49-F238E27FC236}">
                  <a16:creationId xmlns:a16="http://schemas.microsoft.com/office/drawing/2014/main" id="{E1A9F599-DC64-4ED3-8B3A-89E6C4DD9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73300" cy="536575"/>
            </a:xfrm>
            <a:prstGeom prst="roundRect">
              <a:avLst>
                <a:gd name="adj" fmla="val 16667"/>
              </a:avLst>
            </a:prstGeom>
            <a:solidFill>
              <a:srgbClr val="4A9ACC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AutoShape 86">
              <a:extLst>
                <a:ext uri="{FF2B5EF4-FFF2-40B4-BE49-F238E27FC236}">
                  <a16:creationId xmlns:a16="http://schemas.microsoft.com/office/drawing/2014/main" id="{AF6FB63D-6773-4A7A-B318-DC055E94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0" y="9525"/>
              <a:ext cx="2236788" cy="219075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4A9ACC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" name="Text Box 92">
              <a:extLst>
                <a:ext uri="{FF2B5EF4-FFF2-40B4-BE49-F238E27FC236}">
                  <a16:creationId xmlns:a16="http://schemas.microsoft.com/office/drawing/2014/main" id="{05B110B1-970D-4452-B75F-8FED5ED5D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" y="101600"/>
              <a:ext cx="2200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极限指标</a:t>
              </a:r>
              <a:endParaRPr lang="en-US" altLang="zh-CN" sz="2000" b="1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" name="组合 72">
            <a:extLst>
              <a:ext uri="{FF2B5EF4-FFF2-40B4-BE49-F238E27FC236}">
                <a16:creationId xmlns:a16="http://schemas.microsoft.com/office/drawing/2014/main" id="{AD68F7FE-D3D6-437E-8622-25FBFC3D9FFB}"/>
              </a:ext>
            </a:extLst>
          </p:cNvPr>
          <p:cNvGrpSpPr>
            <a:grpSpLocks/>
          </p:cNvGrpSpPr>
          <p:nvPr/>
        </p:nvGrpSpPr>
        <p:grpSpPr bwMode="auto">
          <a:xfrm>
            <a:off x="2288704" y="2496840"/>
            <a:ext cx="2273300" cy="536575"/>
            <a:chOff x="0" y="0"/>
            <a:chExt cx="2273300" cy="536575"/>
          </a:xfrm>
        </p:grpSpPr>
        <p:sp>
          <p:nvSpPr>
            <p:cNvPr id="12" name="AutoShape 82">
              <a:extLst>
                <a:ext uri="{FF2B5EF4-FFF2-40B4-BE49-F238E27FC236}">
                  <a16:creationId xmlns:a16="http://schemas.microsoft.com/office/drawing/2014/main" id="{BAF1B66C-5E12-46E8-8C22-C2590ADA9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73300" cy="536575"/>
            </a:xfrm>
            <a:prstGeom prst="roundRect">
              <a:avLst>
                <a:gd name="adj" fmla="val 16667"/>
              </a:avLst>
            </a:prstGeom>
            <a:solidFill>
              <a:srgbClr val="B2AF7A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AutoShape 83">
              <a:extLst>
                <a:ext uri="{FF2B5EF4-FFF2-40B4-BE49-F238E27FC236}">
                  <a16:creationId xmlns:a16="http://schemas.microsoft.com/office/drawing/2014/main" id="{7E1FD800-CFC7-487B-BB83-34FF684B8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11113"/>
              <a:ext cx="2257425" cy="219075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B2AF7A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Text Box 93">
              <a:extLst>
                <a:ext uri="{FF2B5EF4-FFF2-40B4-BE49-F238E27FC236}">
                  <a16:creationId xmlns:a16="http://schemas.microsoft.com/office/drawing/2014/main" id="{C244AD6D-2AD0-4383-96F6-3AD7F9707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8" y="92075"/>
              <a:ext cx="2200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特性指标</a:t>
              </a:r>
              <a:endParaRPr lang="en-US" altLang="zh-CN" sz="2000" b="1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" name="组合 73">
            <a:extLst>
              <a:ext uri="{FF2B5EF4-FFF2-40B4-BE49-F238E27FC236}">
                <a16:creationId xmlns:a16="http://schemas.microsoft.com/office/drawing/2014/main" id="{A44B58DE-7247-4E44-8ACD-A636CD05A638}"/>
              </a:ext>
            </a:extLst>
          </p:cNvPr>
          <p:cNvGrpSpPr>
            <a:grpSpLocks/>
          </p:cNvGrpSpPr>
          <p:nvPr/>
        </p:nvGrpSpPr>
        <p:grpSpPr bwMode="auto">
          <a:xfrm>
            <a:off x="4808067" y="2506365"/>
            <a:ext cx="2273300" cy="536575"/>
            <a:chOff x="0" y="0"/>
            <a:chExt cx="2273300" cy="536575"/>
          </a:xfrm>
        </p:grpSpPr>
        <p:sp>
          <p:nvSpPr>
            <p:cNvPr id="16" name="AutoShape 88">
              <a:extLst>
                <a:ext uri="{FF2B5EF4-FFF2-40B4-BE49-F238E27FC236}">
                  <a16:creationId xmlns:a16="http://schemas.microsoft.com/office/drawing/2014/main" id="{8725CFC5-BBB6-462E-AE7B-FC92544FD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73300" cy="536575"/>
            </a:xfrm>
            <a:prstGeom prst="roundRect">
              <a:avLst>
                <a:gd name="adj" fmla="val 16667"/>
              </a:avLst>
            </a:prstGeom>
            <a:solidFill>
              <a:srgbClr val="7E52CC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AutoShape 89">
              <a:extLst>
                <a:ext uri="{FF2B5EF4-FFF2-40B4-BE49-F238E27FC236}">
                  <a16:creationId xmlns:a16="http://schemas.microsoft.com/office/drawing/2014/main" id="{0412BC16-C7CD-47B8-935F-7108DA827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" y="14288"/>
              <a:ext cx="2252663" cy="219075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7E52CC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" name="Text Box 96">
              <a:extLst>
                <a:ext uri="{FF2B5EF4-FFF2-40B4-BE49-F238E27FC236}">
                  <a16:creationId xmlns:a16="http://schemas.microsoft.com/office/drawing/2014/main" id="{9156B326-BEF3-44B3-81A9-000E3F25A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" y="88900"/>
              <a:ext cx="2200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质量指标</a:t>
              </a:r>
              <a:endParaRPr lang="en-US" altLang="zh-CN" sz="2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9" name="组合 64">
            <a:extLst>
              <a:ext uri="{FF2B5EF4-FFF2-40B4-BE49-F238E27FC236}">
                <a16:creationId xmlns:a16="http://schemas.microsoft.com/office/drawing/2014/main" id="{0095F937-1A56-49CA-8A89-FD40D8727249}"/>
              </a:ext>
            </a:extLst>
          </p:cNvPr>
          <p:cNvGrpSpPr>
            <a:grpSpLocks/>
          </p:cNvGrpSpPr>
          <p:nvPr/>
        </p:nvGrpSpPr>
        <p:grpSpPr bwMode="auto">
          <a:xfrm>
            <a:off x="8400579" y="3279478"/>
            <a:ext cx="1308100" cy="1263650"/>
            <a:chOff x="0" y="0"/>
            <a:chExt cx="1308100" cy="1263650"/>
          </a:xfrm>
        </p:grpSpPr>
        <p:sp>
          <p:nvSpPr>
            <p:cNvPr id="20" name="Rectangle 79">
              <a:extLst>
                <a:ext uri="{FF2B5EF4-FFF2-40B4-BE49-F238E27FC236}">
                  <a16:creationId xmlns:a16="http://schemas.microsoft.com/office/drawing/2014/main" id="{8AFCD6E9-0A44-4CD2-821A-581B5915D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" y="0"/>
              <a:ext cx="1085850" cy="1263650"/>
            </a:xfrm>
            <a:prstGeom prst="rect">
              <a:avLst/>
            </a:prstGeom>
            <a:gradFill rotWithShape="1">
              <a:gsLst>
                <a:gs pos="0">
                  <a:srgbClr val="4A9ACC"/>
                </a:gs>
                <a:gs pos="100000">
                  <a:srgbClr val="367094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sy="50000" kx="2453608" rotWithShape="0">
                <a:srgbClr val="DDDDDD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102">
              <a:hlinkClick r:id="" action="ppaction://noaction"/>
              <a:extLst>
                <a:ext uri="{FF2B5EF4-FFF2-40B4-BE49-F238E27FC236}">
                  <a16:creationId xmlns:a16="http://schemas.microsoft.com/office/drawing/2014/main" id="{DB9FF8BF-5DB8-447E-BF9F-0E84DB4E2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22250"/>
              <a:ext cx="1308100" cy="78422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18232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最大</a:t>
              </a:r>
              <a:endParaRPr lang="en-US" altLang="zh-CN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输出电流</a:t>
              </a:r>
              <a:endParaRPr lang="en-US" altLang="zh-CN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2" name="组合 71">
            <a:extLst>
              <a:ext uri="{FF2B5EF4-FFF2-40B4-BE49-F238E27FC236}">
                <a16:creationId xmlns:a16="http://schemas.microsoft.com/office/drawing/2014/main" id="{0BE9B7FC-DA65-4CA0-B17A-CD94129D6372}"/>
              </a:ext>
            </a:extLst>
          </p:cNvPr>
          <p:cNvGrpSpPr>
            <a:grpSpLocks/>
          </p:cNvGrpSpPr>
          <p:nvPr/>
        </p:nvGrpSpPr>
        <p:grpSpPr bwMode="auto">
          <a:xfrm>
            <a:off x="3928592" y="1447503"/>
            <a:ext cx="3960812" cy="919162"/>
            <a:chOff x="0" y="0"/>
            <a:chExt cx="2952328" cy="920456"/>
          </a:xfrm>
        </p:grpSpPr>
        <p:grpSp>
          <p:nvGrpSpPr>
            <p:cNvPr id="23" name="Group 107">
              <a:extLst>
                <a:ext uri="{FF2B5EF4-FFF2-40B4-BE49-F238E27FC236}">
                  <a16:creationId xmlns:a16="http://schemas.microsoft.com/office/drawing/2014/main" id="{FEB8E9BD-48E5-4FB9-A4DF-F922037C51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952328" cy="536575"/>
              <a:chOff x="0" y="0"/>
              <a:chExt cx="1484" cy="330"/>
            </a:xfrm>
          </p:grpSpPr>
          <p:sp>
            <p:nvSpPr>
              <p:cNvPr id="25" name="AutoShape 108">
                <a:extLst>
                  <a:ext uri="{FF2B5EF4-FFF2-40B4-BE49-F238E27FC236}">
                    <a16:creationId xmlns:a16="http://schemas.microsoft.com/office/drawing/2014/main" id="{C468534F-1F3B-43C5-A51F-1522B3073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84" cy="330"/>
              </a:xfrm>
              <a:prstGeom prst="roundRect">
                <a:avLst>
                  <a:gd name="adj" fmla="val 16667"/>
                </a:avLst>
              </a:prstGeom>
              <a:solidFill>
                <a:srgbClr val="003366"/>
              </a:solidFill>
              <a:ln w="127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6" name="AutoShape 109">
                <a:extLst>
                  <a:ext uri="{FF2B5EF4-FFF2-40B4-BE49-F238E27FC236}">
                    <a16:creationId xmlns:a16="http://schemas.microsoft.com/office/drawing/2014/main" id="{87D31621-4B4C-4E07-9FCA-E97A834E3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" y="20"/>
                <a:ext cx="1432" cy="135"/>
              </a:xfrm>
              <a:prstGeom prst="roundRect">
                <a:avLst>
                  <a:gd name="adj" fmla="val 28356"/>
                </a:avLst>
              </a:prstGeom>
              <a:gradFill rotWithShape="1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003366">
                      <a:alpha val="70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 b="1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4" name="Text Box 110">
              <a:extLst>
                <a:ext uri="{FF2B5EF4-FFF2-40B4-BE49-F238E27FC236}">
                  <a16:creationId xmlns:a16="http://schemas.microsoft.com/office/drawing/2014/main" id="{8A2078C8-36D5-4DA3-86F9-73F6EC62F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896" y="89025"/>
              <a:ext cx="2716852" cy="831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FF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直流稳压电源的主要指标</a:t>
              </a:r>
              <a:endParaRPr lang="en-US" altLang="zh-CN" sz="2400" b="1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7" name="组合 76">
            <a:extLst>
              <a:ext uri="{FF2B5EF4-FFF2-40B4-BE49-F238E27FC236}">
                <a16:creationId xmlns:a16="http://schemas.microsoft.com/office/drawing/2014/main" id="{DC4C8166-FFE8-40DF-8B20-1E06B8E027FD}"/>
              </a:ext>
            </a:extLst>
          </p:cNvPr>
          <p:cNvGrpSpPr>
            <a:grpSpLocks/>
          </p:cNvGrpSpPr>
          <p:nvPr/>
        </p:nvGrpSpPr>
        <p:grpSpPr bwMode="auto">
          <a:xfrm>
            <a:off x="2207742" y="3279478"/>
            <a:ext cx="1308100" cy="1263650"/>
            <a:chOff x="0" y="0"/>
            <a:chExt cx="1308100" cy="1263650"/>
          </a:xfrm>
        </p:grpSpPr>
        <p:sp>
          <p:nvSpPr>
            <p:cNvPr id="28" name="Rectangle 90">
              <a:extLst>
                <a:ext uri="{FF2B5EF4-FFF2-40B4-BE49-F238E27FC236}">
                  <a16:creationId xmlns:a16="http://schemas.microsoft.com/office/drawing/2014/main" id="{A016ABD8-7233-4B01-AB65-842454BA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12" y="0"/>
              <a:ext cx="1085850" cy="1263650"/>
            </a:xfrm>
            <a:prstGeom prst="rect">
              <a:avLst/>
            </a:prstGeom>
            <a:gradFill rotWithShape="1">
              <a:gsLst>
                <a:gs pos="0">
                  <a:srgbClr val="B2AF7A"/>
                </a:gs>
                <a:gs pos="100000">
                  <a:srgbClr val="817F59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sy="50000" kx="-2453608" rotWithShape="0">
                <a:srgbClr val="DDDDDD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94">
              <a:hlinkClick r:id="rId3" action="ppaction://hlinksldjump"/>
              <a:extLst>
                <a:ext uri="{FF2B5EF4-FFF2-40B4-BE49-F238E27FC236}">
                  <a16:creationId xmlns:a16="http://schemas.microsoft.com/office/drawing/2014/main" id="{77C49C24-9597-42F4-BFB1-2FB460405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3687"/>
              <a:ext cx="1308100" cy="64611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18232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输出电压范围</a:t>
              </a:r>
            </a:p>
          </p:txBody>
        </p:sp>
      </p:grpSp>
      <p:grpSp>
        <p:nvGrpSpPr>
          <p:cNvPr id="30" name="组合 77">
            <a:extLst>
              <a:ext uri="{FF2B5EF4-FFF2-40B4-BE49-F238E27FC236}">
                <a16:creationId xmlns:a16="http://schemas.microsoft.com/office/drawing/2014/main" id="{5D6EC383-B9C9-47B8-A26F-ACF4C9C02A9F}"/>
              </a:ext>
            </a:extLst>
          </p:cNvPr>
          <p:cNvGrpSpPr>
            <a:grpSpLocks/>
          </p:cNvGrpSpPr>
          <p:nvPr/>
        </p:nvGrpSpPr>
        <p:grpSpPr bwMode="auto">
          <a:xfrm>
            <a:off x="3287242" y="3279478"/>
            <a:ext cx="1433512" cy="1263650"/>
            <a:chOff x="0" y="0"/>
            <a:chExt cx="1433240" cy="1263650"/>
          </a:xfrm>
        </p:grpSpPr>
        <p:sp>
          <p:nvSpPr>
            <p:cNvPr id="31" name="Rectangle 91">
              <a:extLst>
                <a:ext uri="{FF2B5EF4-FFF2-40B4-BE49-F238E27FC236}">
                  <a16:creationId xmlns:a16="http://schemas.microsoft.com/office/drawing/2014/main" id="{3B02D8C0-90E8-4376-90AF-C42B27EC6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15" y="0"/>
              <a:ext cx="1085644" cy="1263650"/>
            </a:xfrm>
            <a:prstGeom prst="rect">
              <a:avLst/>
            </a:prstGeom>
            <a:gradFill rotWithShape="1">
              <a:gsLst>
                <a:gs pos="0">
                  <a:srgbClr val="B2AF7A"/>
                </a:gs>
                <a:gs pos="100000">
                  <a:srgbClr val="817F59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sy="50000" kx="-2453608" rotWithShape="0">
                <a:srgbClr val="DDDDDD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2" name="Text Box 95">
              <a:hlinkClick r:id="rId3" action="ppaction://hlinksldjump"/>
              <a:extLst>
                <a:ext uri="{FF2B5EF4-FFF2-40B4-BE49-F238E27FC236}">
                  <a16:creationId xmlns:a16="http://schemas.microsoft.com/office/drawing/2014/main" id="{61CBC9D4-D374-41CE-B9F6-CE9901FDA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7787"/>
              <a:ext cx="1433240" cy="92233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18232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最大</a:t>
              </a:r>
              <a:endParaRPr lang="en-US" altLang="zh-CN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输入</a:t>
              </a:r>
              <a:r>
                <a:rPr lang="en-US" altLang="zh-CN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-</a:t>
              </a:r>
              <a:r>
                <a:rPr lang="zh-CN" altLang="en-US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输出</a:t>
              </a:r>
              <a:endParaRPr lang="en-US" altLang="zh-CN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电压差</a:t>
              </a:r>
            </a:p>
          </p:txBody>
        </p:sp>
      </p:grpSp>
      <p:grpSp>
        <p:nvGrpSpPr>
          <p:cNvPr id="33" name="组合 78">
            <a:extLst>
              <a:ext uri="{FF2B5EF4-FFF2-40B4-BE49-F238E27FC236}">
                <a16:creationId xmlns:a16="http://schemas.microsoft.com/office/drawing/2014/main" id="{47C7E1A2-696F-4E41-880A-0ED97B671153}"/>
              </a:ext>
            </a:extLst>
          </p:cNvPr>
          <p:cNvGrpSpPr>
            <a:grpSpLocks/>
          </p:cNvGrpSpPr>
          <p:nvPr/>
        </p:nvGrpSpPr>
        <p:grpSpPr bwMode="auto">
          <a:xfrm>
            <a:off x="4655667" y="3279478"/>
            <a:ext cx="1377950" cy="1263650"/>
            <a:chOff x="0" y="0"/>
            <a:chExt cx="1377776" cy="1263650"/>
          </a:xfrm>
        </p:grpSpPr>
        <p:sp>
          <p:nvSpPr>
            <p:cNvPr id="34" name="Rectangle 97">
              <a:extLst>
                <a:ext uri="{FF2B5EF4-FFF2-40B4-BE49-F238E27FC236}">
                  <a16:creationId xmlns:a16="http://schemas.microsoft.com/office/drawing/2014/main" id="{E11A5BA6-BC58-426F-A635-876191C2E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41" y="0"/>
              <a:ext cx="1085713" cy="1263650"/>
            </a:xfrm>
            <a:prstGeom prst="rect">
              <a:avLst/>
            </a:prstGeom>
            <a:gradFill rotWithShape="1">
              <a:gsLst>
                <a:gs pos="0">
                  <a:srgbClr val="7E52CC"/>
                </a:gs>
                <a:gs pos="100000">
                  <a:srgbClr val="5B3B94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sy="50000" rotWithShape="0">
                <a:srgbClr val="DDDDDD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5" name="Text Box 99">
              <a:hlinkClick r:id="" action="ppaction://noaction"/>
              <a:extLst>
                <a:ext uri="{FF2B5EF4-FFF2-40B4-BE49-F238E27FC236}">
                  <a16:creationId xmlns:a16="http://schemas.microsoft.com/office/drawing/2014/main" id="{F86C2027-9B9C-4F6E-A912-8FE919A5F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34962"/>
              <a:ext cx="1377776" cy="64611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18232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电压调整率</a:t>
              </a:r>
              <a:r>
                <a:rPr lang="en-US" altLang="zh-CN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S</a:t>
              </a:r>
              <a:r>
                <a:rPr lang="en-US" altLang="zh-CN" b="1" baseline="-2500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V</a:t>
              </a:r>
            </a:p>
          </p:txBody>
        </p:sp>
      </p:grpSp>
      <p:grpSp>
        <p:nvGrpSpPr>
          <p:cNvPr id="36" name="组合 82">
            <a:extLst>
              <a:ext uri="{FF2B5EF4-FFF2-40B4-BE49-F238E27FC236}">
                <a16:creationId xmlns:a16="http://schemas.microsoft.com/office/drawing/2014/main" id="{1357E3BC-31D6-46DF-B1C3-560EF67B6223}"/>
              </a:ext>
            </a:extLst>
          </p:cNvPr>
          <p:cNvGrpSpPr>
            <a:grpSpLocks/>
          </p:cNvGrpSpPr>
          <p:nvPr/>
        </p:nvGrpSpPr>
        <p:grpSpPr bwMode="auto">
          <a:xfrm>
            <a:off x="2195042" y="4614565"/>
            <a:ext cx="1308100" cy="1263650"/>
            <a:chOff x="0" y="0"/>
            <a:chExt cx="1308100" cy="1263650"/>
          </a:xfrm>
        </p:grpSpPr>
        <p:sp>
          <p:nvSpPr>
            <p:cNvPr id="37" name="Rectangle 90">
              <a:extLst>
                <a:ext uri="{FF2B5EF4-FFF2-40B4-BE49-F238E27FC236}">
                  <a16:creationId xmlns:a16="http://schemas.microsoft.com/office/drawing/2014/main" id="{D9D537A0-5AAD-44F0-B697-73B6216F9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62" y="0"/>
              <a:ext cx="1085850" cy="1263650"/>
            </a:xfrm>
            <a:prstGeom prst="rect">
              <a:avLst/>
            </a:prstGeom>
            <a:gradFill rotWithShape="1">
              <a:gsLst>
                <a:gs pos="0">
                  <a:srgbClr val="B2AF7A"/>
                </a:gs>
                <a:gs pos="100000">
                  <a:srgbClr val="817F59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sy="50000" kx="-2453608" rotWithShape="0">
                <a:srgbClr val="DDDDDD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8" name="Text Box 94">
              <a:hlinkClick r:id="" action="ppaction://noaction"/>
              <a:extLst>
                <a:ext uri="{FF2B5EF4-FFF2-40B4-BE49-F238E27FC236}">
                  <a16:creationId xmlns:a16="http://schemas.microsoft.com/office/drawing/2014/main" id="{FF6385C3-2214-48D6-AA72-C6E40D737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09538"/>
              <a:ext cx="1308100" cy="92392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18232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最小</a:t>
              </a:r>
              <a:endParaRPr lang="en-US" altLang="zh-CN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输入</a:t>
              </a:r>
              <a:r>
                <a:rPr lang="en-US" altLang="zh-CN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-</a:t>
              </a:r>
              <a:r>
                <a:rPr lang="zh-CN" altLang="en-US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输出</a:t>
              </a:r>
              <a:endParaRPr lang="en-US" altLang="zh-CN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电压差</a:t>
              </a:r>
            </a:p>
          </p:txBody>
        </p:sp>
      </p:grpSp>
      <p:grpSp>
        <p:nvGrpSpPr>
          <p:cNvPr id="39" name="组合 85">
            <a:extLst>
              <a:ext uri="{FF2B5EF4-FFF2-40B4-BE49-F238E27FC236}">
                <a16:creationId xmlns:a16="http://schemas.microsoft.com/office/drawing/2014/main" id="{272628B4-4FA1-4F51-8C91-9308203D900F}"/>
              </a:ext>
            </a:extLst>
          </p:cNvPr>
          <p:cNvGrpSpPr>
            <a:grpSpLocks/>
          </p:cNvGrpSpPr>
          <p:nvPr/>
        </p:nvGrpSpPr>
        <p:grpSpPr bwMode="auto">
          <a:xfrm>
            <a:off x="3419004" y="4614565"/>
            <a:ext cx="1308100" cy="1263650"/>
            <a:chOff x="0" y="0"/>
            <a:chExt cx="1308100" cy="1263650"/>
          </a:xfrm>
        </p:grpSpPr>
        <p:sp>
          <p:nvSpPr>
            <p:cNvPr id="40" name="Rectangle 90">
              <a:extLst>
                <a:ext uri="{FF2B5EF4-FFF2-40B4-BE49-F238E27FC236}">
                  <a16:creationId xmlns:a16="http://schemas.microsoft.com/office/drawing/2014/main" id="{28421719-03E8-4189-9793-0FA1DD3F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8" y="0"/>
              <a:ext cx="1085850" cy="1263650"/>
            </a:xfrm>
            <a:prstGeom prst="rect">
              <a:avLst/>
            </a:prstGeom>
            <a:gradFill rotWithShape="1">
              <a:gsLst>
                <a:gs pos="0">
                  <a:srgbClr val="B2AF7A"/>
                </a:gs>
                <a:gs pos="100000">
                  <a:srgbClr val="817F59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sy="50000" kx="-2453608" rotWithShape="0">
                <a:srgbClr val="DDDDDD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1" name="Text Box 94">
              <a:hlinkClick r:id="" action="ppaction://noaction"/>
              <a:extLst>
                <a:ext uri="{FF2B5EF4-FFF2-40B4-BE49-F238E27FC236}">
                  <a16:creationId xmlns:a16="http://schemas.microsoft.com/office/drawing/2014/main" id="{ECAB0F32-3525-4EC1-96EC-65FBF4C01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54000"/>
              <a:ext cx="1308100" cy="64611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18232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输出负载电流范围</a:t>
              </a:r>
            </a:p>
          </p:txBody>
        </p:sp>
      </p:grpSp>
      <p:grpSp>
        <p:nvGrpSpPr>
          <p:cNvPr id="42" name="组合 88">
            <a:extLst>
              <a:ext uri="{FF2B5EF4-FFF2-40B4-BE49-F238E27FC236}">
                <a16:creationId xmlns:a16="http://schemas.microsoft.com/office/drawing/2014/main" id="{9AAB25CA-AB30-42EE-859D-4A429BACD05E}"/>
              </a:ext>
            </a:extLst>
          </p:cNvPr>
          <p:cNvGrpSpPr>
            <a:grpSpLocks/>
          </p:cNvGrpSpPr>
          <p:nvPr/>
        </p:nvGrpSpPr>
        <p:grpSpPr bwMode="auto">
          <a:xfrm>
            <a:off x="4715992" y="4612978"/>
            <a:ext cx="1379537" cy="1263650"/>
            <a:chOff x="0" y="0"/>
            <a:chExt cx="1380108" cy="1263650"/>
          </a:xfrm>
        </p:grpSpPr>
        <p:sp>
          <p:nvSpPr>
            <p:cNvPr id="43" name="Rectangle 97">
              <a:extLst>
                <a:ext uri="{FF2B5EF4-FFF2-40B4-BE49-F238E27FC236}">
                  <a16:creationId xmlns:a16="http://schemas.microsoft.com/office/drawing/2014/main" id="{F7041B74-4F21-4DFD-AC09-45B89F332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59" y="0"/>
              <a:ext cx="1084712" cy="1263650"/>
            </a:xfrm>
            <a:prstGeom prst="rect">
              <a:avLst/>
            </a:prstGeom>
            <a:gradFill rotWithShape="1">
              <a:gsLst>
                <a:gs pos="0">
                  <a:srgbClr val="7E52CC"/>
                </a:gs>
                <a:gs pos="100000">
                  <a:srgbClr val="5B3B94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sy="50000" rotWithShape="0">
                <a:srgbClr val="DDDDDD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Text Box 99">
              <a:hlinkClick r:id="" action="ppaction://noaction"/>
              <a:extLst>
                <a:ext uri="{FF2B5EF4-FFF2-40B4-BE49-F238E27FC236}">
                  <a16:creationId xmlns:a16="http://schemas.microsoft.com/office/drawing/2014/main" id="{432E0E3C-D26F-41F9-A6B8-71D529235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34962"/>
              <a:ext cx="1380108" cy="64611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18232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纹波抑制比</a:t>
              </a:r>
              <a:r>
                <a:rPr lang="en-US" altLang="zh-CN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S</a:t>
              </a:r>
              <a:r>
                <a:rPr lang="en-US" altLang="zh-CN" b="1" baseline="-2500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R</a:t>
              </a:r>
            </a:p>
          </p:txBody>
        </p:sp>
      </p:grpSp>
      <p:grpSp>
        <p:nvGrpSpPr>
          <p:cNvPr id="45" name="组合 91">
            <a:extLst>
              <a:ext uri="{FF2B5EF4-FFF2-40B4-BE49-F238E27FC236}">
                <a16:creationId xmlns:a16="http://schemas.microsoft.com/office/drawing/2014/main" id="{8EA9BCA9-FC8A-4D48-99C5-5FBB80C927C7}"/>
              </a:ext>
            </a:extLst>
          </p:cNvPr>
          <p:cNvGrpSpPr>
            <a:grpSpLocks/>
          </p:cNvGrpSpPr>
          <p:nvPr/>
        </p:nvGrpSpPr>
        <p:grpSpPr bwMode="auto">
          <a:xfrm>
            <a:off x="5852642" y="4612978"/>
            <a:ext cx="1368425" cy="1263650"/>
            <a:chOff x="0" y="0"/>
            <a:chExt cx="1368152" cy="1263650"/>
          </a:xfrm>
        </p:grpSpPr>
        <p:sp>
          <p:nvSpPr>
            <p:cNvPr id="46" name="Rectangle 97">
              <a:extLst>
                <a:ext uri="{FF2B5EF4-FFF2-40B4-BE49-F238E27FC236}">
                  <a16:creationId xmlns:a16="http://schemas.microsoft.com/office/drawing/2014/main" id="{5EEEE600-FC06-41BE-A629-84B55EB91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75" y="0"/>
              <a:ext cx="1085633" cy="1263650"/>
            </a:xfrm>
            <a:prstGeom prst="rect">
              <a:avLst/>
            </a:prstGeom>
            <a:gradFill rotWithShape="1">
              <a:gsLst>
                <a:gs pos="0">
                  <a:srgbClr val="7E52CC"/>
                </a:gs>
                <a:gs pos="100000">
                  <a:srgbClr val="5B3B94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sy="50000" rotWithShape="0">
                <a:srgbClr val="DDDDDD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Text Box 99">
              <a:hlinkClick r:id="" action="ppaction://noaction"/>
              <a:extLst>
                <a:ext uri="{FF2B5EF4-FFF2-40B4-BE49-F238E27FC236}">
                  <a16:creationId xmlns:a16="http://schemas.microsoft.com/office/drawing/2014/main" id="{A8B7A5F6-921B-4330-BDDD-EA16FE002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34962"/>
              <a:ext cx="1368152" cy="64611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18232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温度稳定性</a:t>
              </a:r>
              <a:r>
                <a:rPr lang="en-US" altLang="zh-CN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K</a:t>
              </a:r>
              <a:endParaRPr lang="en-US" altLang="zh-CN" b="1" baseline="-250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8" name="组合 63">
            <a:extLst>
              <a:ext uri="{FF2B5EF4-FFF2-40B4-BE49-F238E27FC236}">
                <a16:creationId xmlns:a16="http://schemas.microsoft.com/office/drawing/2014/main" id="{A044D1ED-1543-417E-AADA-280767CF5A32}"/>
              </a:ext>
            </a:extLst>
          </p:cNvPr>
          <p:cNvGrpSpPr>
            <a:grpSpLocks/>
          </p:cNvGrpSpPr>
          <p:nvPr/>
        </p:nvGrpSpPr>
        <p:grpSpPr bwMode="auto">
          <a:xfrm>
            <a:off x="7251229" y="3279478"/>
            <a:ext cx="1308100" cy="1263650"/>
            <a:chOff x="0" y="0"/>
            <a:chExt cx="1308100" cy="1263650"/>
          </a:xfrm>
        </p:grpSpPr>
        <p:sp>
          <p:nvSpPr>
            <p:cNvPr id="49" name="Rectangle 80">
              <a:extLst>
                <a:ext uri="{FF2B5EF4-FFF2-40B4-BE49-F238E27FC236}">
                  <a16:creationId xmlns:a16="http://schemas.microsoft.com/office/drawing/2014/main" id="{A7E490B7-A16C-4B1F-82A4-5B5816F17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13" y="0"/>
              <a:ext cx="1085850" cy="1263650"/>
            </a:xfrm>
            <a:prstGeom prst="rect">
              <a:avLst/>
            </a:prstGeom>
            <a:gradFill rotWithShape="1">
              <a:gsLst>
                <a:gs pos="0">
                  <a:srgbClr val="4A9ACC"/>
                </a:gs>
                <a:gs pos="100000">
                  <a:srgbClr val="367094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sy="50000" kx="2453608" rotWithShape="0">
                <a:srgbClr val="DDDDDD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0" name="Text Box 101">
              <a:hlinkClick r:id="" action="ppaction://noaction"/>
              <a:extLst>
                <a:ext uri="{FF2B5EF4-FFF2-40B4-BE49-F238E27FC236}">
                  <a16:creationId xmlns:a16="http://schemas.microsoft.com/office/drawing/2014/main" id="{698DD27F-1442-4862-9269-0064C4CA9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28600"/>
              <a:ext cx="1308100" cy="78422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18232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最大</a:t>
              </a:r>
              <a:endParaRPr lang="en-US" altLang="zh-CN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输入电压</a:t>
              </a:r>
              <a:endParaRPr lang="en-US" altLang="zh-CN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51" name="组合 62">
            <a:extLst>
              <a:ext uri="{FF2B5EF4-FFF2-40B4-BE49-F238E27FC236}">
                <a16:creationId xmlns:a16="http://schemas.microsoft.com/office/drawing/2014/main" id="{5CC51876-C5EA-4A23-82A9-AA8F53050173}"/>
              </a:ext>
            </a:extLst>
          </p:cNvPr>
          <p:cNvGrpSpPr>
            <a:grpSpLocks/>
          </p:cNvGrpSpPr>
          <p:nvPr/>
        </p:nvGrpSpPr>
        <p:grpSpPr bwMode="auto">
          <a:xfrm>
            <a:off x="5844704" y="3279478"/>
            <a:ext cx="1363663" cy="1263650"/>
            <a:chOff x="0" y="0"/>
            <a:chExt cx="1363737" cy="1263650"/>
          </a:xfrm>
        </p:grpSpPr>
        <p:sp>
          <p:nvSpPr>
            <p:cNvPr id="52" name="Rectangle 98">
              <a:extLst>
                <a:ext uri="{FF2B5EF4-FFF2-40B4-BE49-F238E27FC236}">
                  <a16:creationId xmlns:a16="http://schemas.microsoft.com/office/drawing/2014/main" id="{2847A16E-77B1-4D36-BAB3-715F7BD5D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71" y="0"/>
              <a:ext cx="1085909" cy="1263650"/>
            </a:xfrm>
            <a:prstGeom prst="rect">
              <a:avLst/>
            </a:prstGeom>
            <a:gradFill rotWithShape="1">
              <a:gsLst>
                <a:gs pos="0">
                  <a:srgbClr val="7E52CC"/>
                </a:gs>
                <a:gs pos="100000">
                  <a:srgbClr val="5B3B94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sy="50000" rotWithShape="0">
                <a:srgbClr val="DDDDDD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3" name="Text Box 100">
              <a:hlinkClick r:id="" action="ppaction://noaction"/>
              <a:extLst>
                <a:ext uri="{FF2B5EF4-FFF2-40B4-BE49-F238E27FC236}">
                  <a16:creationId xmlns:a16="http://schemas.microsoft.com/office/drawing/2014/main" id="{9436EFA6-A27A-4847-AF22-FC84947F4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34962"/>
              <a:ext cx="1363737" cy="64611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18232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电流调整率</a:t>
              </a:r>
              <a:r>
                <a:rPr lang="en-US" altLang="zh-CN" b="1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S</a:t>
              </a:r>
              <a:r>
                <a:rPr lang="en-US" altLang="zh-CN" b="1" baseline="-2500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4E2C1A80-E098-4CB6-BB17-313E62B7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整流电路——单向半波整流电路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BA2EC54-6E76-4A43-A20C-6F04E0440026}"/>
              </a:ext>
            </a:extLst>
          </p:cNvPr>
          <p:cNvSpPr txBox="1">
            <a:spLocks/>
          </p:cNvSpPr>
          <p:nvPr/>
        </p:nvSpPr>
        <p:spPr>
          <a:xfrm>
            <a:off x="2271961" y="1190526"/>
            <a:ext cx="7961312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工作原理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51EA896C-5EFB-44FD-B3A3-022B346B1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297839"/>
              </p:ext>
            </p:extLst>
          </p:nvPr>
        </p:nvGraphicFramePr>
        <p:xfrm>
          <a:off x="2489448" y="2327176"/>
          <a:ext cx="3581400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r:id="rId4" imgW="10895238" imgH="5866667" progId="">
                  <p:embed/>
                </p:oleObj>
              </mc:Choice>
              <mc:Fallback>
                <p:oleObj r:id="rId4" imgW="10895238" imgH="5866667" progId="">
                  <p:embed/>
                  <p:pic>
                    <p:nvPicPr>
                      <p:cNvPr id="17413" name="Object 2">
                        <a:extLst>
                          <a:ext uri="{FF2B5EF4-FFF2-40B4-BE49-F238E27FC236}">
                            <a16:creationId xmlns:a16="http://schemas.microsoft.com/office/drawing/2014/main" id="{76FF2C2C-133F-4A86-9EF9-87C4C89BE1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448" y="2327176"/>
                        <a:ext cx="3581400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Text Box 5">
            <a:extLst>
              <a:ext uri="{FF2B5EF4-FFF2-40B4-BE49-F238E27FC236}">
                <a16:creationId xmlns:a16="http://schemas.microsoft.com/office/drawing/2014/main" id="{3F179BB4-9578-4F41-95E7-E1D2D523D0B0}"/>
              </a:ext>
            </a:extLst>
          </p:cNvPr>
          <p:cNvGrpSpPr>
            <a:grpSpLocks/>
          </p:cNvGrpSpPr>
          <p:nvPr/>
        </p:nvGrpSpPr>
        <p:grpSpPr bwMode="auto">
          <a:xfrm>
            <a:off x="2418011" y="4800501"/>
            <a:ext cx="7119937" cy="652462"/>
            <a:chOff x="0" y="0"/>
            <a:chExt cx="4485" cy="411"/>
          </a:xfrm>
        </p:grpSpPr>
        <p:pic>
          <p:nvPicPr>
            <p:cNvPr id="8" name="Text Box 5">
              <a:extLst>
                <a:ext uri="{FF2B5EF4-FFF2-40B4-BE49-F238E27FC236}">
                  <a16:creationId xmlns:a16="http://schemas.microsoft.com/office/drawing/2014/main" id="{CE1A86FC-0BDD-4311-8B2A-692AA912A1A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485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6757289F-AB56-49A2-A649-B2DD0801F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" y="26"/>
              <a:ext cx="435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楷体" panose="02010600040101010101" pitchFamily="2" charset="-122"/>
                </a:rPr>
                <a:t>2</a:t>
              </a:r>
              <a:r>
                <a:rPr lang="zh-CN" altLang="en-US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的正半周，</a:t>
              </a:r>
              <a:r>
                <a:rPr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D</a:t>
              </a:r>
              <a:r>
                <a:rPr lang="zh-CN" altLang="en-US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导通， </a:t>
              </a:r>
              <a:r>
                <a:rPr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A→D→</a:t>
              </a:r>
              <a:r>
                <a:rPr lang="en-US" altLang="zh-CN" sz="2400" b="1" i="1"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楷体" panose="02010600040101010101" pitchFamily="2" charset="-122"/>
                </a:rPr>
                <a:t>L</a:t>
              </a:r>
              <a:r>
                <a:rPr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→B</a:t>
              </a:r>
              <a:r>
                <a:rPr lang="zh-CN" altLang="en-US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，</a:t>
              </a:r>
              <a:r>
                <a:rPr lang="en-US" altLang="zh-CN" sz="2400" b="1" i="1"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楷体" panose="02010600040101010101" pitchFamily="2" charset="-122"/>
                </a:rPr>
                <a:t>O</a:t>
              </a:r>
              <a:r>
                <a:rPr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= </a:t>
              </a:r>
              <a:r>
                <a:rPr lang="en-US" altLang="zh-CN" sz="2400" b="1" i="1"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楷体" panose="02010600040101010101" pitchFamily="2" charset="-122"/>
                </a:rPr>
                <a:t>2</a:t>
              </a:r>
              <a:r>
                <a:rPr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 </a:t>
              </a:r>
              <a:r>
                <a:rPr lang="zh-CN" altLang="en-US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。 </a:t>
              </a:r>
            </a:p>
          </p:txBody>
        </p:sp>
      </p:grp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44215CFD-773F-405E-8F39-BAD28B729B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262475"/>
              </p:ext>
            </p:extLst>
          </p:nvPr>
        </p:nvGraphicFramePr>
        <p:xfrm>
          <a:off x="6528048" y="1412776"/>
          <a:ext cx="32766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r:id="rId7" imgW="12174649" imgH="11984123" progId="">
                  <p:embed/>
                </p:oleObj>
              </mc:Choice>
              <mc:Fallback>
                <p:oleObj r:id="rId7" imgW="12174649" imgH="11984123" progId="">
                  <p:embed/>
                  <p:pic>
                    <p:nvPicPr>
                      <p:cNvPr id="17417" name="Object 3">
                        <a:extLst>
                          <a:ext uri="{FF2B5EF4-FFF2-40B4-BE49-F238E27FC236}">
                            <a16:creationId xmlns:a16="http://schemas.microsoft.com/office/drawing/2014/main" id="{05EB1CB6-0E7E-4870-B129-8D138182BD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8" y="1412776"/>
                        <a:ext cx="3276600" cy="322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7">
            <a:extLst>
              <a:ext uri="{FF2B5EF4-FFF2-40B4-BE49-F238E27FC236}">
                <a16:creationId xmlns:a16="http://schemas.microsoft.com/office/drawing/2014/main" id="{1F0EB812-6C8D-417D-9F29-69B2A11F9C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61048" y="2250976"/>
            <a:ext cx="228600" cy="2081212"/>
            <a:chOff x="0" y="0"/>
            <a:chExt cx="144" cy="1311"/>
          </a:xfrm>
        </p:grpSpPr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FF35CA76-5CB4-4B2E-97C8-6293B4674C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r:id="rId9" imgW="140017" imgH="140017" progId="">
                    <p:embed/>
                  </p:oleObj>
                </mc:Choice>
                <mc:Fallback>
                  <p:oleObj r:id="rId9" imgW="140017" imgH="140017" progId="">
                    <p:embed/>
                    <p:pic>
                      <p:nvPicPr>
                        <p:cNvPr id="17419" name="Object 11">
                          <a:extLst>
                            <a:ext uri="{FF2B5EF4-FFF2-40B4-BE49-F238E27FC236}">
                              <a16:creationId xmlns:a16="http://schemas.microsoft.com/office/drawing/2014/main" id="{F3ADC1C1-5114-432A-B70A-FEC900B7B0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8361659A-5346-400B-8606-1FDE8091C1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" y="1232"/>
            <a:ext cx="131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" r:id="rId11" imgW="126932" imgH="76286" progId="">
                    <p:embed/>
                  </p:oleObj>
                </mc:Choice>
                <mc:Fallback>
                  <p:oleObj r:id="rId11" imgW="126932" imgH="76286" progId="">
                    <p:embed/>
                    <p:pic>
                      <p:nvPicPr>
                        <p:cNvPr id="17420" name="Object 12">
                          <a:extLst>
                            <a:ext uri="{FF2B5EF4-FFF2-40B4-BE49-F238E27FC236}">
                              <a16:creationId xmlns:a16="http://schemas.microsoft.com/office/drawing/2014/main" id="{0DC7F988-381F-4305-AF81-6FE4DC7979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" y="1232"/>
                          <a:ext cx="131" cy="79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0">
            <a:extLst>
              <a:ext uri="{FF2B5EF4-FFF2-40B4-BE49-F238E27FC236}">
                <a16:creationId xmlns:a16="http://schemas.microsoft.com/office/drawing/2014/main" id="{092526E9-B66E-46E2-ABB9-725F92F6D10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13448" y="2784376"/>
            <a:ext cx="228600" cy="1143000"/>
            <a:chOff x="0" y="0"/>
            <a:chExt cx="144" cy="720"/>
          </a:xfrm>
        </p:grpSpPr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97DA7DE5-DE39-4FA0-BE98-2B7E16BED7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57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r:id="rId13" imgW="140017" imgH="140017" progId="">
                    <p:embed/>
                  </p:oleObj>
                </mc:Choice>
                <mc:Fallback>
                  <p:oleObj r:id="rId13" imgW="140017" imgH="140017" progId="">
                    <p:embed/>
                    <p:pic>
                      <p:nvPicPr>
                        <p:cNvPr id="17422" name="Object 14">
                          <a:extLst>
                            <a:ext uri="{FF2B5EF4-FFF2-40B4-BE49-F238E27FC236}">
                              <a16:creationId xmlns:a16="http://schemas.microsoft.com/office/drawing/2014/main" id="{401A0D84-F3DA-4AF4-939C-F4C6A2985C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6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rgbClr val="99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416AE310-D74B-4DF0-A917-6EA5B03AB9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131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r:id="rId15" imgW="126932" imgH="76286" progId="">
                    <p:embed/>
                  </p:oleObj>
                </mc:Choice>
                <mc:Fallback>
                  <p:oleObj r:id="rId15" imgW="126932" imgH="76286" progId="">
                    <p:embed/>
                    <p:pic>
                      <p:nvPicPr>
                        <p:cNvPr id="17423" name="Object 15">
                          <a:extLst>
                            <a:ext uri="{FF2B5EF4-FFF2-40B4-BE49-F238E27FC236}">
                              <a16:creationId xmlns:a16="http://schemas.microsoft.com/office/drawing/2014/main" id="{E108F7B4-0A09-4313-9F7B-1ECF5086D2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31" cy="79"/>
                        </a:xfrm>
                        <a:prstGeom prst="rect">
                          <a:avLst/>
                        </a:prstGeom>
                        <a:solidFill>
                          <a:srgbClr val="99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3">
            <a:extLst>
              <a:ext uri="{FF2B5EF4-FFF2-40B4-BE49-F238E27FC236}">
                <a16:creationId xmlns:a16="http://schemas.microsoft.com/office/drawing/2014/main" id="{F9424377-641E-4FF3-9849-19681E254E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73811" y="1944588"/>
            <a:ext cx="838200" cy="528638"/>
            <a:chOff x="0" y="0"/>
            <a:chExt cx="528" cy="333"/>
          </a:xfrm>
        </p:grpSpPr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F8AF1704-F02D-4319-960A-FBB2BE67E8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237"/>
            <a:ext cx="131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r:id="rId16" imgW="126932" imgH="76286" progId="">
                    <p:embed/>
                  </p:oleObj>
                </mc:Choice>
                <mc:Fallback>
                  <p:oleObj r:id="rId16" imgW="126932" imgH="76286" progId="">
                    <p:embed/>
                    <p:pic>
                      <p:nvPicPr>
                        <p:cNvPr id="17425" name="Object 17">
                          <a:extLst>
                            <a:ext uri="{FF2B5EF4-FFF2-40B4-BE49-F238E27FC236}">
                              <a16:creationId xmlns:a16="http://schemas.microsoft.com/office/drawing/2014/main" id="{47058D40-397D-48B7-8757-C273D6229B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7"/>
                          <a:ext cx="131" cy="79"/>
                        </a:xfrm>
                        <a:prstGeom prst="rect">
                          <a:avLst/>
                        </a:prstGeom>
                        <a:solidFill>
                          <a:srgbClr val="99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CB6035FC-5E87-44E5-B64F-266E3D31E3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89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r:id="rId17" imgW="140017" imgH="140017" progId="">
                    <p:embed/>
                  </p:oleObj>
                </mc:Choice>
                <mc:Fallback>
                  <p:oleObj r:id="rId17" imgW="140017" imgH="140017" progId="">
                    <p:embed/>
                    <p:pic>
                      <p:nvPicPr>
                        <p:cNvPr id="17426" name="Object 18">
                          <a:extLst>
                            <a:ext uri="{FF2B5EF4-FFF2-40B4-BE49-F238E27FC236}">
                              <a16:creationId xmlns:a16="http://schemas.microsoft.com/office/drawing/2014/main" id="{76CBD954-6D22-44F9-B629-2C80479BA2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89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rgbClr val="99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AD0ABCC5-9C26-4BD3-B3E8-C204F8F0D3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" y="0"/>
            <a:ext cx="16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" r:id="rId18" imgW="165202" imgH="215936" progId="">
                    <p:embed/>
                  </p:oleObj>
                </mc:Choice>
                <mc:Fallback>
                  <p:oleObj r:id="rId18" imgW="165202" imgH="215936" progId="">
                    <p:embed/>
                    <p:pic>
                      <p:nvPicPr>
                        <p:cNvPr id="17427" name="Object 19">
                          <a:extLst>
                            <a:ext uri="{FF2B5EF4-FFF2-40B4-BE49-F238E27FC236}">
                              <a16:creationId xmlns:a16="http://schemas.microsoft.com/office/drawing/2014/main" id="{69692419-F9DC-4FDF-91B6-E95E06C55D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" y="0"/>
                          <a:ext cx="162" cy="212"/>
                        </a:xfrm>
                        <a:prstGeom prst="rect">
                          <a:avLst/>
                        </a:prstGeom>
                        <a:solidFill>
                          <a:srgbClr val="99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4619350C-15C0-456B-98F8-82DEA7DC9E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78287"/>
              </p:ext>
            </p:extLst>
          </p:nvPr>
        </p:nvGraphicFramePr>
        <p:xfrm>
          <a:off x="6147048" y="3165376"/>
          <a:ext cx="2571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r:id="rId20" imgW="165202" imgH="215936" progId="">
                  <p:embed/>
                </p:oleObj>
              </mc:Choice>
              <mc:Fallback>
                <p:oleObj r:id="rId20" imgW="165202" imgH="215936" progId="">
                  <p:embed/>
                  <p:pic>
                    <p:nvPicPr>
                      <p:cNvPr id="17428" name="Object 20">
                        <a:extLst>
                          <a:ext uri="{FF2B5EF4-FFF2-40B4-BE49-F238E27FC236}">
                            <a16:creationId xmlns:a16="http://schemas.microsoft.com/office/drawing/2014/main" id="{CE74442C-ECCC-486F-8423-5400E3983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7048" y="3165376"/>
                        <a:ext cx="257175" cy="33655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18">
            <a:extLst>
              <a:ext uri="{FF2B5EF4-FFF2-40B4-BE49-F238E27FC236}">
                <a16:creationId xmlns:a16="http://schemas.microsoft.com/office/drawing/2014/main" id="{4B762CE3-8116-4999-8440-E9176C9B741E}"/>
              </a:ext>
            </a:extLst>
          </p:cNvPr>
          <p:cNvSpPr>
            <a:spLocks/>
          </p:cNvSpPr>
          <p:nvPr/>
        </p:nvSpPr>
        <p:spPr bwMode="auto">
          <a:xfrm>
            <a:off x="4318248" y="2784376"/>
            <a:ext cx="1066800" cy="1066800"/>
          </a:xfrm>
          <a:custGeom>
            <a:avLst/>
            <a:gdLst>
              <a:gd name="T0" fmla="*/ 0 w 672"/>
              <a:gd name="T1" fmla="*/ 0 h 624"/>
              <a:gd name="T2" fmla="*/ 576 w 672"/>
              <a:gd name="T3" fmla="*/ 96 h 624"/>
              <a:gd name="T4" fmla="*/ 576 w 672"/>
              <a:gd name="T5" fmla="*/ 528 h 624"/>
              <a:gd name="T6" fmla="*/ 48 w 672"/>
              <a:gd name="T7" fmla="*/ 624 h 624"/>
              <a:gd name="T8" fmla="*/ 0 w 672"/>
              <a:gd name="T9" fmla="*/ 0 h 624"/>
              <a:gd name="T10" fmla="*/ 672 w 672"/>
              <a:gd name="T11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672" h="624">
                <a:moveTo>
                  <a:pt x="0" y="0"/>
                </a:moveTo>
                <a:cubicBezTo>
                  <a:pt x="240" y="4"/>
                  <a:pt x="480" y="8"/>
                  <a:pt x="576" y="96"/>
                </a:cubicBezTo>
                <a:cubicBezTo>
                  <a:pt x="672" y="184"/>
                  <a:pt x="664" y="440"/>
                  <a:pt x="576" y="528"/>
                </a:cubicBezTo>
                <a:cubicBezTo>
                  <a:pt x="488" y="616"/>
                  <a:pt x="144" y="608"/>
                  <a:pt x="48" y="624"/>
                </a:cubicBezTo>
              </a:path>
            </a:pathLst>
          </a:custGeom>
          <a:noFill/>
          <a:ln w="28575" cmpd="sng">
            <a:solidFill>
              <a:srgbClr val="FF0000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" name="Text Box 19">
            <a:extLst>
              <a:ext uri="{FF2B5EF4-FFF2-40B4-BE49-F238E27FC236}">
                <a16:creationId xmlns:a16="http://schemas.microsoft.com/office/drawing/2014/main" id="{FE6E716E-A9FF-413B-BEBC-0EA61D83BA2A}"/>
              </a:ext>
            </a:extLst>
          </p:cNvPr>
          <p:cNvGrpSpPr>
            <a:grpSpLocks/>
          </p:cNvGrpSpPr>
          <p:nvPr/>
        </p:nvGrpSpPr>
        <p:grpSpPr bwMode="auto">
          <a:xfrm>
            <a:off x="2418011" y="5500588"/>
            <a:ext cx="7327900" cy="622300"/>
            <a:chOff x="0" y="0"/>
            <a:chExt cx="4616" cy="392"/>
          </a:xfrm>
        </p:grpSpPr>
        <p:pic>
          <p:nvPicPr>
            <p:cNvPr id="24" name="Text Box 19">
              <a:extLst>
                <a:ext uri="{FF2B5EF4-FFF2-40B4-BE49-F238E27FC236}">
                  <a16:creationId xmlns:a16="http://schemas.microsoft.com/office/drawing/2014/main" id="{55696A98-F49F-4869-9A4C-522B9B0E0D2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1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A76F417F-E63B-4848-8F54-D08AC7B78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" y="54"/>
              <a:ext cx="43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楷体" panose="02010600040101010101" pitchFamily="2" charset="-122"/>
                </a:rPr>
                <a:t>2</a:t>
              </a:r>
              <a:r>
                <a:rPr lang="zh-CN" altLang="en-US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的负半周，</a:t>
              </a:r>
              <a:r>
                <a:rPr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D</a:t>
              </a:r>
              <a:r>
                <a:rPr lang="zh-CN" altLang="en-US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截止，承受反向电压，为</a:t>
              </a:r>
              <a:r>
                <a:rPr lang="en-US" altLang="zh-CN" sz="2400" b="1" i="1"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楷体" panose="02010600040101010101" pitchFamily="2" charset="-122"/>
                </a:rPr>
                <a:t>2</a:t>
              </a:r>
              <a:r>
                <a:rPr lang="zh-CN" altLang="en-US" sz="2400" b="1" baseline="-25000">
                  <a:latin typeface="Times New Roman" panose="02020603050405020304" pitchFamily="18" charset="0"/>
                  <a:ea typeface="华文楷体" panose="02010600040101010101" pitchFamily="2" charset="-122"/>
                </a:rPr>
                <a:t>； </a:t>
              </a:r>
              <a:r>
                <a:rPr lang="en-US" altLang="zh-CN" sz="2400" b="1" i="1"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华文楷体" panose="02010600040101010101" pitchFamily="2" charset="-122"/>
                </a:rPr>
                <a:t>O</a:t>
              </a:r>
              <a:r>
                <a:rPr lang="en-US" altLang="zh-CN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=0</a:t>
              </a:r>
              <a:r>
                <a:rPr lang="zh-CN" altLang="en-US" sz="2400" b="1">
                  <a:latin typeface="Times New Roman" panose="02020603050405020304" pitchFamily="18" charset="0"/>
                  <a:ea typeface="华文楷体" panose="02010600040101010101" pitchFamily="2" charset="-122"/>
                </a:rPr>
                <a:t>。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4E2C1A80-E098-4CB6-BB17-313E62B7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整流电路——单向半波整流电路</a:t>
            </a: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5B0D3575-D830-4FFA-B6BA-694C6C68DA0F}"/>
              </a:ext>
            </a:extLst>
          </p:cNvPr>
          <p:cNvSpPr txBox="1">
            <a:spLocks/>
          </p:cNvSpPr>
          <p:nvPr/>
        </p:nvSpPr>
        <p:spPr>
          <a:xfrm>
            <a:off x="2110830" y="1484784"/>
            <a:ext cx="7961312" cy="96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O（AV）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I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L（AV）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的估算</a:t>
            </a:r>
          </a:p>
          <a:p>
            <a:pPr lvl="1"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已知变压器副边电压有效值为U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27" name="Object 2">
            <a:extLst>
              <a:ext uri="{FF2B5EF4-FFF2-40B4-BE49-F238E27FC236}">
                <a16:creationId xmlns:a16="http://schemas.microsoft.com/office/drawing/2014/main" id="{67F8A7D4-D38C-4489-876E-138ECFF95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337625"/>
              </p:ext>
            </p:extLst>
          </p:nvPr>
        </p:nvGraphicFramePr>
        <p:xfrm>
          <a:off x="2331492" y="2696046"/>
          <a:ext cx="2971800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4" imgW="12174649" imgH="11984123" progId="">
                  <p:embed/>
                </p:oleObj>
              </mc:Choice>
              <mc:Fallback>
                <p:oleObj r:id="rId4" imgW="12174649" imgH="11984123" progId="">
                  <p:embed/>
                  <p:pic>
                    <p:nvPicPr>
                      <p:cNvPr id="18437" name="Object 2">
                        <a:extLst>
                          <a:ext uri="{FF2B5EF4-FFF2-40B4-BE49-F238E27FC236}">
                            <a16:creationId xmlns:a16="http://schemas.microsoft.com/office/drawing/2014/main" id="{D7ED8C30-E769-471A-878E-A2686C745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492" y="2696046"/>
                        <a:ext cx="2971800" cy="292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4">
            <a:extLst>
              <a:ext uri="{FF2B5EF4-FFF2-40B4-BE49-F238E27FC236}">
                <a16:creationId xmlns:a16="http://schemas.microsoft.com/office/drawing/2014/main" id="{76538A67-33DC-4A08-B9E4-5D7AA6227C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1867" y="4524846"/>
            <a:ext cx="2209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" name="Object 7">
            <a:extLst>
              <a:ext uri="{FF2B5EF4-FFF2-40B4-BE49-F238E27FC236}">
                <a16:creationId xmlns:a16="http://schemas.microsoft.com/office/drawing/2014/main" id="{CEC02830-9C74-4621-9158-89458F1B4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588299"/>
              </p:ext>
            </p:extLst>
          </p:nvPr>
        </p:nvGraphicFramePr>
        <p:xfrm>
          <a:off x="5760492" y="2781771"/>
          <a:ext cx="411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r:id="rId6" imgW="2056824" imgH="393846" progId="">
                  <p:embed/>
                </p:oleObj>
              </mc:Choice>
              <mc:Fallback>
                <p:oleObj r:id="rId6" imgW="2056824" imgH="393846" progId="">
                  <p:embed/>
                  <p:pic>
                    <p:nvPicPr>
                      <p:cNvPr id="18439" name="Object 7">
                        <a:extLst>
                          <a:ext uri="{FF2B5EF4-FFF2-40B4-BE49-F238E27FC236}">
                            <a16:creationId xmlns:a16="http://schemas.microsoft.com/office/drawing/2014/main" id="{0CA4067A-C4AC-41B6-B2D9-3CF7C5E7D3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492" y="2781771"/>
                        <a:ext cx="4114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17">
            <a:extLst>
              <a:ext uri="{FF2B5EF4-FFF2-40B4-BE49-F238E27FC236}">
                <a16:creationId xmlns:a16="http://schemas.microsoft.com/office/drawing/2014/main" id="{1A763F8D-8387-4BBA-A3AB-2B00F0897F31}"/>
              </a:ext>
            </a:extLst>
          </p:cNvPr>
          <p:cNvGrpSpPr>
            <a:grpSpLocks/>
          </p:cNvGrpSpPr>
          <p:nvPr/>
        </p:nvGrpSpPr>
        <p:grpSpPr bwMode="auto">
          <a:xfrm>
            <a:off x="5760492" y="4758209"/>
            <a:ext cx="2916238" cy="863600"/>
            <a:chOff x="0" y="0"/>
            <a:chExt cx="2915816" cy="864096"/>
          </a:xfrm>
        </p:grpSpPr>
        <p:sp>
          <p:nvSpPr>
            <p:cNvPr id="31" name="圆角矩形 15">
              <a:extLst>
                <a:ext uri="{FF2B5EF4-FFF2-40B4-BE49-F238E27FC236}">
                  <a16:creationId xmlns:a16="http://schemas.microsoft.com/office/drawing/2014/main" id="{3F3153E5-C638-42F6-AB4D-2C7039E0B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0" y="0"/>
              <a:ext cx="2880896" cy="864096"/>
            </a:xfrm>
            <a:prstGeom prst="roundRect">
              <a:avLst>
                <a:gd name="adj" fmla="val 16667"/>
              </a:avLst>
            </a:prstGeom>
            <a:solidFill>
              <a:srgbClr val="D9E8F1"/>
            </a:solidFill>
            <a:ln w="9525">
              <a:solidFill>
                <a:srgbClr val="4597CB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32" name="Object 10">
              <a:extLst>
                <a:ext uri="{FF2B5EF4-FFF2-40B4-BE49-F238E27FC236}">
                  <a16:creationId xmlns:a16="http://schemas.microsoft.com/office/drawing/2014/main" id="{65B6F014-7AF8-4299-9AC5-A8BD054E28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2083"/>
            <a:ext cx="2895600" cy="862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r:id="rId8" imgW="1537017" imgH="457517" progId="">
                    <p:embed/>
                  </p:oleObj>
                </mc:Choice>
                <mc:Fallback>
                  <p:oleObj r:id="rId8" imgW="1537017" imgH="457517" progId="">
                    <p:embed/>
                    <p:pic>
                      <p:nvPicPr>
                        <p:cNvPr id="18442" name="Object 10">
                          <a:extLst>
                            <a:ext uri="{FF2B5EF4-FFF2-40B4-BE49-F238E27FC236}">
                              <a16:creationId xmlns:a16="http://schemas.microsoft.com/office/drawing/2014/main" id="{49DDA60D-1807-441D-A0EB-8EEDF98E73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83"/>
                          <a:ext cx="2895600" cy="862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16">
            <a:extLst>
              <a:ext uri="{FF2B5EF4-FFF2-40B4-BE49-F238E27FC236}">
                <a16:creationId xmlns:a16="http://schemas.microsoft.com/office/drawing/2014/main" id="{4B475BC8-365C-43EB-AC78-D05A1114A7BC}"/>
              </a:ext>
            </a:extLst>
          </p:cNvPr>
          <p:cNvGrpSpPr>
            <a:grpSpLocks/>
          </p:cNvGrpSpPr>
          <p:nvPr/>
        </p:nvGrpSpPr>
        <p:grpSpPr bwMode="auto">
          <a:xfrm>
            <a:off x="5797005" y="3605684"/>
            <a:ext cx="2879725" cy="865187"/>
            <a:chOff x="0" y="0"/>
            <a:chExt cx="2880320" cy="864096"/>
          </a:xfrm>
        </p:grpSpPr>
        <p:sp>
          <p:nvSpPr>
            <p:cNvPr id="34" name="圆角矩形 14">
              <a:extLst>
                <a:ext uri="{FF2B5EF4-FFF2-40B4-BE49-F238E27FC236}">
                  <a16:creationId xmlns:a16="http://schemas.microsoft.com/office/drawing/2014/main" id="{B0C67972-C9AA-4881-93BC-020FA1BAC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320" cy="864096"/>
            </a:xfrm>
            <a:prstGeom prst="roundRect">
              <a:avLst>
                <a:gd name="adj" fmla="val 16667"/>
              </a:avLst>
            </a:prstGeom>
            <a:solidFill>
              <a:srgbClr val="D9E8F1"/>
            </a:solidFill>
            <a:ln w="9525">
              <a:solidFill>
                <a:srgbClr val="4597CB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35" name="Object 13">
              <a:extLst>
                <a:ext uri="{FF2B5EF4-FFF2-40B4-BE49-F238E27FC236}">
                  <a16:creationId xmlns:a16="http://schemas.microsoft.com/office/drawing/2014/main" id="{1618684C-C42A-48C4-B867-7669B0EF35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63996"/>
            <a:ext cx="281940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r:id="rId10" imgW="1523656" imgH="431930" progId="">
                    <p:embed/>
                  </p:oleObj>
                </mc:Choice>
                <mc:Fallback>
                  <p:oleObj r:id="rId10" imgW="1523656" imgH="431930" progId="">
                    <p:embed/>
                    <p:pic>
                      <p:nvPicPr>
                        <p:cNvPr id="18445" name="Object 13">
                          <a:extLst>
                            <a:ext uri="{FF2B5EF4-FFF2-40B4-BE49-F238E27FC236}">
                              <a16:creationId xmlns:a16="http://schemas.microsoft.com/office/drawing/2014/main" id="{24DCD673-FBB3-4542-9280-DDD6A0D881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3996"/>
                          <a:ext cx="2819400" cy="800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33045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4E2C1A80-E098-4CB6-BB17-313E62B7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整流电路——单向半波整流电路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2EA10BE-8977-4410-A37C-FEE8B07751F7}"/>
              </a:ext>
            </a:extLst>
          </p:cNvPr>
          <p:cNvSpPr txBox="1">
            <a:spLocks/>
          </p:cNvSpPr>
          <p:nvPr/>
        </p:nvSpPr>
        <p:spPr>
          <a:xfrm>
            <a:off x="2121471" y="1317559"/>
            <a:ext cx="7961312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二极管的选择</a:t>
            </a:r>
          </a:p>
        </p:txBody>
      </p:sp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6D764068-2BCD-4FBB-8AF2-C5C04FCB9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312815"/>
              </p:ext>
            </p:extLst>
          </p:nvPr>
        </p:nvGraphicFramePr>
        <p:xfrm>
          <a:off x="2423096" y="2790759"/>
          <a:ext cx="28956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4" imgW="1472878" imgH="431930" progId="">
                  <p:embed/>
                </p:oleObj>
              </mc:Choice>
              <mc:Fallback>
                <p:oleObj r:id="rId4" imgW="1472878" imgH="431930" progId="">
                  <p:embed/>
                  <p:pic>
                    <p:nvPicPr>
                      <p:cNvPr id="19461" name="Object 5">
                        <a:extLst>
                          <a:ext uri="{FF2B5EF4-FFF2-40B4-BE49-F238E27FC236}">
                            <a16:creationId xmlns:a16="http://schemas.microsoft.com/office/drawing/2014/main" id="{B66B871A-1912-4D18-B0F8-1B1C50EF9D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096" y="2790759"/>
                        <a:ext cx="2895600" cy="8461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B256D919-CD7D-4CAC-ACC9-E5B3C352A1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047225"/>
              </p:ext>
            </p:extLst>
          </p:nvPr>
        </p:nvGraphicFramePr>
        <p:xfrm>
          <a:off x="2650108" y="1998596"/>
          <a:ext cx="16525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r:id="rId6" imgW="888546" imgH="254097" progId="">
                  <p:embed/>
                </p:oleObj>
              </mc:Choice>
              <mc:Fallback>
                <p:oleObj r:id="rId6" imgW="888546" imgH="254097" progId="">
                  <p:embed/>
                  <p:pic>
                    <p:nvPicPr>
                      <p:cNvPr id="19462" name="Object 6">
                        <a:extLst>
                          <a:ext uri="{FF2B5EF4-FFF2-40B4-BE49-F238E27FC236}">
                            <a16:creationId xmlns:a16="http://schemas.microsoft.com/office/drawing/2014/main" id="{9FC8A0CB-7DF0-4327-9DE2-BA87F6DFB9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108" y="1998596"/>
                        <a:ext cx="1652588" cy="469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0">
            <a:extLst>
              <a:ext uri="{FF2B5EF4-FFF2-40B4-BE49-F238E27FC236}">
                <a16:creationId xmlns:a16="http://schemas.microsoft.com/office/drawing/2014/main" id="{215A2144-D455-4B18-A84C-1FDE2FDFF0B7}"/>
              </a:ext>
            </a:extLst>
          </p:cNvPr>
          <p:cNvGrpSpPr>
            <a:grpSpLocks/>
          </p:cNvGrpSpPr>
          <p:nvPr/>
        </p:nvGrpSpPr>
        <p:grpSpPr bwMode="auto">
          <a:xfrm>
            <a:off x="3148583" y="4927534"/>
            <a:ext cx="2519363" cy="1444625"/>
            <a:chOff x="0" y="0"/>
            <a:chExt cx="2520280" cy="1444649"/>
          </a:xfrm>
        </p:grpSpPr>
        <p:sp>
          <p:nvSpPr>
            <p:cNvPr id="18" name="圆角矩形 9">
              <a:extLst>
                <a:ext uri="{FF2B5EF4-FFF2-40B4-BE49-F238E27FC236}">
                  <a16:creationId xmlns:a16="http://schemas.microsoft.com/office/drawing/2014/main" id="{F6D29DE9-53DA-458A-B3A5-A554E64A4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762"/>
              <a:ext cx="2520280" cy="1439887"/>
            </a:xfrm>
            <a:prstGeom prst="roundRect">
              <a:avLst>
                <a:gd name="adj" fmla="val 16667"/>
              </a:avLst>
            </a:prstGeom>
            <a:solidFill>
              <a:srgbClr val="C0B3E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9" name="Object 9">
              <a:extLst>
                <a:ext uri="{FF2B5EF4-FFF2-40B4-BE49-F238E27FC236}">
                  <a16:creationId xmlns:a16="http://schemas.microsoft.com/office/drawing/2014/main" id="{1E1BB127-3D7C-4F5B-AFFF-07278111C1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22" y="0"/>
            <a:ext cx="2368550" cy="1430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r:id="rId8" imgW="1219517" imgH="736917" progId="">
                    <p:embed/>
                  </p:oleObj>
                </mc:Choice>
                <mc:Fallback>
                  <p:oleObj r:id="rId8" imgW="1219517" imgH="736917" progId="">
                    <p:embed/>
                    <p:pic>
                      <p:nvPicPr>
                        <p:cNvPr id="19465" name="Object 9">
                          <a:extLst>
                            <a:ext uri="{FF2B5EF4-FFF2-40B4-BE49-F238E27FC236}">
                              <a16:creationId xmlns:a16="http://schemas.microsoft.com/office/drawing/2014/main" id="{34C0EB9D-C0C3-49C2-B05A-AC5307A471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22" y="0"/>
                          <a:ext cx="2368550" cy="1430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15">
            <a:extLst>
              <a:ext uri="{FF2B5EF4-FFF2-40B4-BE49-F238E27FC236}">
                <a16:creationId xmlns:a16="http://schemas.microsoft.com/office/drawing/2014/main" id="{A01AE70D-5578-4F86-8FAA-E0170E78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296" y="4014721"/>
            <a:ext cx="75596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考虑到电网电压波动范围为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±10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％，二极管的极限参数应满足： </a:t>
            </a:r>
          </a:p>
        </p:txBody>
      </p:sp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EC599A03-E535-4AC6-8146-5A1D009EEB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378845"/>
              </p:ext>
            </p:extLst>
          </p:nvPr>
        </p:nvGraphicFramePr>
        <p:xfrm>
          <a:off x="6168008" y="1782696"/>
          <a:ext cx="35814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10" imgW="10895238" imgH="5866667" progId="">
                  <p:embed/>
                </p:oleObj>
              </mc:Choice>
              <mc:Fallback>
                <p:oleObj r:id="rId10" imgW="10895238" imgH="5866667" progId="">
                  <p:embed/>
                  <p:pic>
                    <p:nvPicPr>
                      <p:cNvPr id="19467" name="Object 5">
                        <a:extLst>
                          <a:ext uri="{FF2B5EF4-FFF2-40B4-BE49-F238E27FC236}">
                            <a16:creationId xmlns:a16="http://schemas.microsoft.com/office/drawing/2014/main" id="{8126A41B-9FA6-491B-BAF2-8FE8E2D6A1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8" y="1782696"/>
                        <a:ext cx="3581400" cy="192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0326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4E2C1A80-E098-4CB6-BB17-313E62B7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整流电路——单向桥式整流电路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2D7EE9A-57DD-4DA3-A485-C4943B1EFE65}"/>
              </a:ext>
            </a:extLst>
          </p:cNvPr>
          <p:cNvSpPr txBox="1">
            <a:spLocks/>
          </p:cNvSpPr>
          <p:nvPr/>
        </p:nvSpPr>
        <p:spPr>
          <a:xfrm>
            <a:off x="2351584" y="1268760"/>
            <a:ext cx="7961312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工作原理</a:t>
            </a:r>
          </a:p>
        </p:txBody>
      </p:sp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7D2ABA9A-8506-48CB-8FB9-44F74ABF1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250682"/>
              </p:ext>
            </p:extLst>
          </p:nvPr>
        </p:nvGraphicFramePr>
        <p:xfrm>
          <a:off x="2432546" y="2086322"/>
          <a:ext cx="457200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r:id="rId4" imgW="27057143" imgH="6496957" progId="">
                  <p:embed/>
                </p:oleObj>
              </mc:Choice>
              <mc:Fallback>
                <p:oleObj r:id="rId4" imgW="27057143" imgH="6496957" progId="">
                  <p:embed/>
                  <p:pic>
                    <p:nvPicPr>
                      <p:cNvPr id="20485" name="Object 2">
                        <a:extLst>
                          <a:ext uri="{FF2B5EF4-FFF2-40B4-BE49-F238E27FC236}">
                            <a16:creationId xmlns:a16="http://schemas.microsoft.com/office/drawing/2014/main" id="{E142AB7A-FFF5-489D-9DF2-264C9F1433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6249" b="18764"/>
                      <a:stretch>
                        <a:fillRect/>
                      </a:stretch>
                    </p:blipFill>
                    <p:spPr bwMode="auto">
                      <a:xfrm>
                        <a:off x="2432546" y="2086322"/>
                        <a:ext cx="4572000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4">
            <a:extLst>
              <a:ext uri="{FF2B5EF4-FFF2-40B4-BE49-F238E27FC236}">
                <a16:creationId xmlns:a16="http://schemas.microsoft.com/office/drawing/2014/main" id="{D8982DCC-C09F-4560-84E0-E46EBDE30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1346" y="217681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5">
            <a:extLst>
              <a:ext uri="{FF2B5EF4-FFF2-40B4-BE49-F238E27FC236}">
                <a16:creationId xmlns:a16="http://schemas.microsoft.com/office/drawing/2014/main" id="{CD5A3A05-967D-4470-8659-4A9CBD0E7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746" y="2329210"/>
            <a:ext cx="152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6">
            <a:extLst>
              <a:ext uri="{FF2B5EF4-FFF2-40B4-BE49-F238E27FC236}">
                <a16:creationId xmlns:a16="http://schemas.microsoft.com/office/drawing/2014/main" id="{09F11563-6F75-4755-99B8-2C92303B8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146" y="2176810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08EF0E8C-04B3-4261-8C5E-9027B8B51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8746" y="2481610"/>
            <a:ext cx="0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8">
            <a:extLst>
              <a:ext uri="{FF2B5EF4-FFF2-40B4-BE49-F238E27FC236}">
                <a16:creationId xmlns:a16="http://schemas.microsoft.com/office/drawing/2014/main" id="{AE851E77-B923-4CA3-8C0B-7BB4FE856D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0546" y="3548410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9">
            <a:extLst>
              <a:ext uri="{FF2B5EF4-FFF2-40B4-BE49-F238E27FC236}">
                <a16:creationId xmlns:a16="http://schemas.microsoft.com/office/drawing/2014/main" id="{A90922A5-970B-46AE-B960-C97D8C26B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9946" y="2938810"/>
            <a:ext cx="228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0">
            <a:extLst>
              <a:ext uri="{FF2B5EF4-FFF2-40B4-BE49-F238E27FC236}">
                <a16:creationId xmlns:a16="http://schemas.microsoft.com/office/drawing/2014/main" id="{7E13671F-8C78-473F-9593-8761790FBD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0659" y="339601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11">
            <a:extLst>
              <a:ext uri="{FF2B5EF4-FFF2-40B4-BE49-F238E27FC236}">
                <a16:creationId xmlns:a16="http://schemas.microsoft.com/office/drawing/2014/main" id="{19E28CE4-4D01-4E8A-8424-17D14CB0D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1346" y="3548410"/>
            <a:ext cx="304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AAD18BA6-ADEA-4477-BD81-93F0C953D6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9546" y="3243610"/>
            <a:ext cx="228600" cy="228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7861F9B8-F22B-40AB-84BD-B5F1289EA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146" y="2405410"/>
            <a:ext cx="381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14">
            <a:extLst>
              <a:ext uri="{FF2B5EF4-FFF2-40B4-BE49-F238E27FC236}">
                <a16:creationId xmlns:a16="http://schemas.microsoft.com/office/drawing/2014/main" id="{72EDE99A-5472-4C2A-ABBF-3FF8F258F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3546" y="240541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15">
            <a:extLst>
              <a:ext uri="{FF2B5EF4-FFF2-40B4-BE49-F238E27FC236}">
                <a16:creationId xmlns:a16="http://schemas.microsoft.com/office/drawing/2014/main" id="{93BE4BC4-36DF-47B4-A52C-D36D99E55A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3946" y="3548410"/>
            <a:ext cx="381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74A29D3E-F277-4A74-8AD0-B794C61FE0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2346" y="2557810"/>
            <a:ext cx="1524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17">
            <a:extLst>
              <a:ext uri="{FF2B5EF4-FFF2-40B4-BE49-F238E27FC236}">
                <a16:creationId xmlns:a16="http://schemas.microsoft.com/office/drawing/2014/main" id="{3CAFC01F-533C-48F6-93D3-D74B680D22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746" y="2405410"/>
            <a:ext cx="304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Text Box 18">
            <a:extLst>
              <a:ext uri="{FF2B5EF4-FFF2-40B4-BE49-F238E27FC236}">
                <a16:creationId xmlns:a16="http://schemas.microsoft.com/office/drawing/2014/main" id="{5AF0AD00-459D-4DD7-8391-B85B8D12F285}"/>
              </a:ext>
            </a:extLst>
          </p:cNvPr>
          <p:cNvGrpSpPr>
            <a:grpSpLocks/>
          </p:cNvGrpSpPr>
          <p:nvPr/>
        </p:nvGrpSpPr>
        <p:grpSpPr bwMode="auto">
          <a:xfrm>
            <a:off x="2357934" y="4256435"/>
            <a:ext cx="4699000" cy="1085850"/>
            <a:chOff x="0" y="0"/>
            <a:chExt cx="2960" cy="684"/>
          </a:xfrm>
        </p:grpSpPr>
        <p:pic>
          <p:nvPicPr>
            <p:cNvPr id="38" name="Text Box 18">
              <a:extLst>
                <a:ext uri="{FF2B5EF4-FFF2-40B4-BE49-F238E27FC236}">
                  <a16:creationId xmlns:a16="http://schemas.microsoft.com/office/drawing/2014/main" id="{3E6DC1AC-00D1-48CA-9C3C-33754C19738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60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12186366-AF28-469F-AC7F-BB990072B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" y="22"/>
              <a:ext cx="2832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400" b="1" i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u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2</a:t>
              </a:r>
              <a:r>
                <a:rPr lang="zh-CN" altLang="en-US" sz="24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的正半周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4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    </a:t>
              </a:r>
              <a:r>
                <a:rPr lang="en-US" altLang="zh-CN" sz="24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A→D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1</a:t>
              </a:r>
              <a:r>
                <a:rPr lang="en-US" altLang="zh-CN" sz="24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→</a:t>
              </a:r>
              <a:r>
                <a:rPr lang="en-US" altLang="zh-CN" sz="2400" b="1" i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R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L</a:t>
              </a:r>
              <a:r>
                <a:rPr lang="en-US" altLang="zh-CN" sz="24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→D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3</a:t>
              </a:r>
              <a:r>
                <a:rPr lang="en-US" altLang="zh-CN" sz="24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→B</a:t>
              </a:r>
              <a:r>
                <a:rPr lang="zh-CN" altLang="en-US" sz="24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，</a:t>
              </a:r>
              <a:r>
                <a:rPr lang="en-US" altLang="zh-CN" sz="2400" b="1" i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u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O</a:t>
              </a:r>
              <a:r>
                <a:rPr lang="en-US" altLang="zh-CN" sz="24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= </a:t>
              </a:r>
              <a:r>
                <a:rPr lang="en-US" altLang="zh-CN" sz="2400" b="1" i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u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40" name="Text Box 19">
            <a:extLst>
              <a:ext uri="{FF2B5EF4-FFF2-40B4-BE49-F238E27FC236}">
                <a16:creationId xmlns:a16="http://schemas.microsoft.com/office/drawing/2014/main" id="{80FF0733-2808-4F00-888D-3BA8D5802676}"/>
              </a:ext>
            </a:extLst>
          </p:cNvPr>
          <p:cNvGrpSpPr>
            <a:grpSpLocks/>
          </p:cNvGrpSpPr>
          <p:nvPr/>
        </p:nvGrpSpPr>
        <p:grpSpPr bwMode="auto">
          <a:xfrm>
            <a:off x="2357934" y="5372447"/>
            <a:ext cx="4668837" cy="1084263"/>
            <a:chOff x="0" y="0"/>
            <a:chExt cx="2941" cy="683"/>
          </a:xfrm>
        </p:grpSpPr>
        <p:pic>
          <p:nvPicPr>
            <p:cNvPr id="41" name="Text Box 19">
              <a:extLst>
                <a:ext uri="{FF2B5EF4-FFF2-40B4-BE49-F238E27FC236}">
                  <a16:creationId xmlns:a16="http://schemas.microsoft.com/office/drawing/2014/main" id="{56EA5879-6B53-40E3-AE87-AC7279F3A67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4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2F2147F4-D957-42B6-B3FA-B1B3D7A3B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" y="21"/>
              <a:ext cx="2812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400" b="1" i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u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2</a:t>
              </a:r>
              <a:r>
                <a:rPr lang="zh-CN" altLang="en-US" sz="24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的负半周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4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     </a:t>
              </a:r>
              <a:r>
                <a:rPr lang="en-US" altLang="zh-CN" sz="24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B →D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2</a:t>
              </a:r>
              <a:r>
                <a:rPr lang="en-US" altLang="zh-CN" sz="24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→</a:t>
              </a:r>
              <a:r>
                <a:rPr lang="en-US" altLang="zh-CN" sz="2400" b="1" i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R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L</a:t>
              </a:r>
              <a:r>
                <a:rPr lang="en-US" altLang="zh-CN" sz="24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→D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4</a:t>
              </a:r>
              <a:r>
                <a:rPr lang="en-US" altLang="zh-CN" sz="24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→ A</a:t>
              </a:r>
              <a:r>
                <a:rPr lang="zh-CN" altLang="en-US" sz="24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，</a:t>
              </a:r>
              <a:r>
                <a:rPr lang="en-US" altLang="zh-CN" sz="2400" b="1" i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u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O</a:t>
              </a:r>
              <a:r>
                <a:rPr lang="en-US" altLang="zh-CN" sz="24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= -</a:t>
              </a:r>
              <a:r>
                <a:rPr lang="en-US" altLang="zh-CN" sz="2400" b="1" i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u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24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43" name="Group 21">
            <a:extLst>
              <a:ext uri="{FF2B5EF4-FFF2-40B4-BE49-F238E27FC236}">
                <a16:creationId xmlns:a16="http://schemas.microsoft.com/office/drawing/2014/main" id="{304B159E-D733-47AC-99CA-C84090F19E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51746" y="2329210"/>
            <a:ext cx="228600" cy="1114425"/>
            <a:chOff x="0" y="0"/>
            <a:chExt cx="144" cy="702"/>
          </a:xfrm>
        </p:grpSpPr>
        <p:graphicFrame>
          <p:nvGraphicFramePr>
            <p:cNvPr id="44" name="Object 27">
              <a:extLst>
                <a:ext uri="{FF2B5EF4-FFF2-40B4-BE49-F238E27FC236}">
                  <a16:creationId xmlns:a16="http://schemas.microsoft.com/office/drawing/2014/main" id="{4595D853-CC6C-40A8-8441-1A91DD6355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" r:id="rId8" imgW="140017" imgH="140017" progId="">
                    <p:embed/>
                  </p:oleObj>
                </mc:Choice>
                <mc:Fallback>
                  <p:oleObj r:id="rId8" imgW="140017" imgH="140017" progId="">
                    <p:embed/>
                    <p:pic>
                      <p:nvPicPr>
                        <p:cNvPr id="20507" name="Object 27">
                          <a:extLst>
                            <a:ext uri="{FF2B5EF4-FFF2-40B4-BE49-F238E27FC236}">
                              <a16:creationId xmlns:a16="http://schemas.microsoft.com/office/drawing/2014/main" id="{F2E6A182-5774-4973-9603-8BD4ADA296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28">
              <a:extLst>
                <a:ext uri="{FF2B5EF4-FFF2-40B4-BE49-F238E27FC236}">
                  <a16:creationId xmlns:a16="http://schemas.microsoft.com/office/drawing/2014/main" id="{FFAB37FE-7233-40CC-A645-466C702299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624"/>
            <a:ext cx="131" cy="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2" r:id="rId10" imgW="126932" imgH="76286" progId="">
                    <p:embed/>
                  </p:oleObj>
                </mc:Choice>
                <mc:Fallback>
                  <p:oleObj r:id="rId10" imgW="126932" imgH="76286" progId="">
                    <p:embed/>
                    <p:pic>
                      <p:nvPicPr>
                        <p:cNvPr id="20508" name="Object 28">
                          <a:extLst>
                            <a:ext uri="{FF2B5EF4-FFF2-40B4-BE49-F238E27FC236}">
                              <a16:creationId xmlns:a16="http://schemas.microsoft.com/office/drawing/2014/main" id="{8F159794-FD81-454B-AF92-6F516BCB9C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24"/>
                          <a:ext cx="131" cy="78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Group 24">
            <a:extLst>
              <a:ext uri="{FF2B5EF4-FFF2-40B4-BE49-F238E27FC236}">
                <a16:creationId xmlns:a16="http://schemas.microsoft.com/office/drawing/2014/main" id="{0691E771-1D0C-4C3C-B29E-A23F7CB5C60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37446" y="2102197"/>
            <a:ext cx="247650" cy="1639888"/>
            <a:chOff x="0" y="0"/>
            <a:chExt cx="156" cy="1033"/>
          </a:xfrm>
        </p:grpSpPr>
        <p:graphicFrame>
          <p:nvGraphicFramePr>
            <p:cNvPr id="47" name="Object 30">
              <a:extLst>
                <a:ext uri="{FF2B5EF4-FFF2-40B4-BE49-F238E27FC236}">
                  <a16:creationId xmlns:a16="http://schemas.microsoft.com/office/drawing/2014/main" id="{578BCAA8-6A9C-4780-869A-DC5D7FCBFE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889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" r:id="rId12" imgW="140017" imgH="140017" progId="">
                    <p:embed/>
                  </p:oleObj>
                </mc:Choice>
                <mc:Fallback>
                  <p:oleObj r:id="rId12" imgW="140017" imgH="140017" progId="">
                    <p:embed/>
                    <p:pic>
                      <p:nvPicPr>
                        <p:cNvPr id="20510" name="Object 30">
                          <a:extLst>
                            <a:ext uri="{FF2B5EF4-FFF2-40B4-BE49-F238E27FC236}">
                              <a16:creationId xmlns:a16="http://schemas.microsoft.com/office/drawing/2014/main" id="{3D107246-F164-4D6F-84EA-8D4AAAB94B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89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31">
              <a:extLst>
                <a:ext uri="{FF2B5EF4-FFF2-40B4-BE49-F238E27FC236}">
                  <a16:creationId xmlns:a16="http://schemas.microsoft.com/office/drawing/2014/main" id="{A5605409-FDEA-4E2E-8903-35C05350EE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" y="0"/>
            <a:ext cx="131" cy="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" r:id="rId14" imgW="126932" imgH="76286" progId="">
                    <p:embed/>
                  </p:oleObj>
                </mc:Choice>
                <mc:Fallback>
                  <p:oleObj r:id="rId14" imgW="126932" imgH="76286" progId="">
                    <p:embed/>
                    <p:pic>
                      <p:nvPicPr>
                        <p:cNvPr id="20511" name="Object 31">
                          <a:extLst>
                            <a:ext uri="{FF2B5EF4-FFF2-40B4-BE49-F238E27FC236}">
                              <a16:creationId xmlns:a16="http://schemas.microsoft.com/office/drawing/2014/main" id="{43B56799-9360-4BA7-9AB8-CE347345F0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" y="0"/>
                          <a:ext cx="131" cy="78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Text Box 27">
            <a:extLst>
              <a:ext uri="{FF2B5EF4-FFF2-40B4-BE49-F238E27FC236}">
                <a16:creationId xmlns:a16="http://schemas.microsoft.com/office/drawing/2014/main" id="{C6D865A8-B9C9-4CA7-83FE-7063D114A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6" y="5210522"/>
            <a:ext cx="2971800" cy="646113"/>
          </a:xfrm>
          <a:prstGeom prst="rect">
            <a:avLst/>
          </a:prstGeom>
          <a:solidFill>
            <a:srgbClr val="FFFFFF"/>
          </a:solidFill>
          <a:ln w="25400">
            <a:solidFill>
              <a:srgbClr val="BCBCB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b="1">
                <a:solidFill>
                  <a:schemeClr val="tx2"/>
                </a:solidFill>
                <a:ea typeface="华文楷体" panose="02010600040101010101" pitchFamily="2" charset="-122"/>
              </a:rPr>
              <a:t>集成的桥式整流电路称为整流堆。</a:t>
            </a:r>
          </a:p>
        </p:txBody>
      </p:sp>
      <p:graphicFrame>
        <p:nvGraphicFramePr>
          <p:cNvPr id="50" name="Object 7">
            <a:extLst>
              <a:ext uri="{FF2B5EF4-FFF2-40B4-BE49-F238E27FC236}">
                <a16:creationId xmlns:a16="http://schemas.microsoft.com/office/drawing/2014/main" id="{A14148C6-0572-40E1-86BD-F719793855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589907"/>
              </p:ext>
            </p:extLst>
          </p:nvPr>
        </p:nvGraphicFramePr>
        <p:xfrm>
          <a:off x="7385546" y="1476722"/>
          <a:ext cx="21812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r:id="rId15" imgW="773849448" imgH="2274120" progId="">
                  <p:embed/>
                </p:oleObj>
              </mc:Choice>
              <mc:Fallback>
                <p:oleObj r:id="rId15" imgW="773849448" imgH="2274120" progId="">
                  <p:embed/>
                  <p:pic>
                    <p:nvPicPr>
                      <p:cNvPr id="20513" name="Object 7">
                        <a:extLst>
                          <a:ext uri="{FF2B5EF4-FFF2-40B4-BE49-F238E27FC236}">
                            <a16:creationId xmlns:a16="http://schemas.microsoft.com/office/drawing/2014/main" id="{581996D8-2423-4AD4-A102-CA1997D172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546" y="1476722"/>
                        <a:ext cx="218122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8">
            <a:extLst>
              <a:ext uri="{FF2B5EF4-FFF2-40B4-BE49-F238E27FC236}">
                <a16:creationId xmlns:a16="http://schemas.microsoft.com/office/drawing/2014/main" id="{1841DC73-467C-4A54-92D9-7C9955CDD4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577910"/>
              </p:ext>
            </p:extLst>
          </p:nvPr>
        </p:nvGraphicFramePr>
        <p:xfrm>
          <a:off x="8145959" y="3877022"/>
          <a:ext cx="5937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r:id="rId17" imgW="1979713288" imgH="186840" progId="">
                  <p:embed/>
                </p:oleObj>
              </mc:Choice>
              <mc:Fallback>
                <p:oleObj r:id="rId17" imgW="1979713288" imgH="186840" progId="">
                  <p:embed/>
                  <p:pic>
                    <p:nvPicPr>
                      <p:cNvPr id="20514" name="Object 8">
                        <a:extLst>
                          <a:ext uri="{FF2B5EF4-FFF2-40B4-BE49-F238E27FC236}">
                            <a16:creationId xmlns:a16="http://schemas.microsoft.com/office/drawing/2014/main" id="{629B0EA1-CD1D-448C-9E40-3882A13102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959" y="3877022"/>
                        <a:ext cx="59372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E7D2183-143B-4604-9032-875005F62F54}"/>
              </a:ext>
            </a:extLst>
          </p:cNvPr>
          <p:cNvSpPr/>
          <p:nvPr/>
        </p:nvSpPr>
        <p:spPr>
          <a:xfrm>
            <a:off x="5317582" y="3228945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aseline="-25000" dirty="0">
                <a:solidFill>
                  <a:srgbClr val="C00000"/>
                </a:solidFill>
                <a:cs typeface="Times New Roman" panose="02020603050405020304" pitchFamily="18" charset="0"/>
              </a:rPr>
              <a:t>单向桥式整流电路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3058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4E2C1A80-E098-4CB6-BB17-313E62B7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整流电路——单向桥式整流电路</a:t>
            </a:r>
          </a:p>
        </p:txBody>
      </p:sp>
      <p:sp>
        <p:nvSpPr>
          <p:cNvPr id="52" name="内容占位符 2">
            <a:extLst>
              <a:ext uri="{FF2B5EF4-FFF2-40B4-BE49-F238E27FC236}">
                <a16:creationId xmlns:a16="http://schemas.microsoft.com/office/drawing/2014/main" id="{9FFE9C7D-DAE1-41D1-86F5-81758B528BD0}"/>
              </a:ext>
            </a:extLst>
          </p:cNvPr>
          <p:cNvSpPr txBox="1">
            <a:spLocks/>
          </p:cNvSpPr>
          <p:nvPr/>
        </p:nvSpPr>
        <p:spPr>
          <a:xfrm>
            <a:off x="2279576" y="1268760"/>
            <a:ext cx="7961312" cy="68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O（AV）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I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L（AV）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的估算</a:t>
            </a:r>
          </a:p>
          <a:p>
            <a:pPr fontAlgn="auto">
              <a:spcAft>
                <a:spcPts val="0"/>
              </a:spcAft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Object 2">
            <a:extLst>
              <a:ext uri="{FF2B5EF4-FFF2-40B4-BE49-F238E27FC236}">
                <a16:creationId xmlns:a16="http://schemas.microsoft.com/office/drawing/2014/main" id="{5ACFDE2E-0CF5-4943-9440-060F16321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53800"/>
              </p:ext>
            </p:extLst>
          </p:nvPr>
        </p:nvGraphicFramePr>
        <p:xfrm>
          <a:off x="6684888" y="1878360"/>
          <a:ext cx="30829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r:id="rId4" imgW="11685714" imgH="17333333" progId="">
                  <p:embed/>
                </p:oleObj>
              </mc:Choice>
              <mc:Fallback>
                <p:oleObj r:id="rId4" imgW="11685714" imgH="17333333" progId="">
                  <p:embed/>
                  <p:pic>
                    <p:nvPicPr>
                      <p:cNvPr id="21509" name="Object 2">
                        <a:extLst>
                          <a:ext uri="{FF2B5EF4-FFF2-40B4-BE49-F238E27FC236}">
                            <a16:creationId xmlns:a16="http://schemas.microsoft.com/office/drawing/2014/main" id="{959CC8D5-E18C-4BC4-8B39-BD556993A8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888" y="1878360"/>
                        <a:ext cx="30829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6">
            <a:extLst>
              <a:ext uri="{FF2B5EF4-FFF2-40B4-BE49-F238E27FC236}">
                <a16:creationId xmlns:a16="http://schemas.microsoft.com/office/drawing/2014/main" id="{5628E7F3-818E-4B6A-8756-A4CA5E097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368393"/>
              </p:ext>
            </p:extLst>
          </p:nvPr>
        </p:nvGraphicFramePr>
        <p:xfrm>
          <a:off x="2417688" y="3554760"/>
          <a:ext cx="3862388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r:id="rId6" imgW="1942574" imgH="393846" progId="">
                  <p:embed/>
                </p:oleObj>
              </mc:Choice>
              <mc:Fallback>
                <p:oleObj r:id="rId6" imgW="1942574" imgH="393846" progId="">
                  <p:embed/>
                  <p:pic>
                    <p:nvPicPr>
                      <p:cNvPr id="21510" name="Object 6">
                        <a:extLst>
                          <a:ext uri="{FF2B5EF4-FFF2-40B4-BE49-F238E27FC236}">
                            <a16:creationId xmlns:a16="http://schemas.microsoft.com/office/drawing/2014/main" id="{F47D3AD1-68C1-4EC5-BF68-BC777EAA46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688" y="3554760"/>
                        <a:ext cx="3862388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组合 13">
            <a:extLst>
              <a:ext uri="{FF2B5EF4-FFF2-40B4-BE49-F238E27FC236}">
                <a16:creationId xmlns:a16="http://schemas.microsoft.com/office/drawing/2014/main" id="{FA411A0B-7695-4CBB-9715-9EF9676C5AAF}"/>
              </a:ext>
            </a:extLst>
          </p:cNvPr>
          <p:cNvGrpSpPr>
            <a:grpSpLocks/>
          </p:cNvGrpSpPr>
          <p:nvPr/>
        </p:nvGrpSpPr>
        <p:grpSpPr bwMode="auto">
          <a:xfrm>
            <a:off x="2797101" y="5550247"/>
            <a:ext cx="2952750" cy="863600"/>
            <a:chOff x="0" y="0"/>
            <a:chExt cx="2952328" cy="864096"/>
          </a:xfrm>
        </p:grpSpPr>
        <p:sp>
          <p:nvSpPr>
            <p:cNvPr id="56" name="圆角矩形 11">
              <a:extLst>
                <a:ext uri="{FF2B5EF4-FFF2-40B4-BE49-F238E27FC236}">
                  <a16:creationId xmlns:a16="http://schemas.microsoft.com/office/drawing/2014/main" id="{A8EE2D46-1013-476F-B4A5-CDD272C9F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952328" cy="86409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D5FF"/>
                </a:gs>
                <a:gs pos="35001">
                  <a:srgbClr val="B9E0FF"/>
                </a:gs>
                <a:gs pos="100000">
                  <a:srgbClr val="E3F3FF"/>
                </a:gs>
              </a:gsLst>
              <a:lin ang="5400000" scaled="1"/>
            </a:gradFill>
            <a:ln w="9525">
              <a:solidFill>
                <a:srgbClr val="4597CB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7" name="Object 9">
              <a:extLst>
                <a:ext uri="{FF2B5EF4-FFF2-40B4-BE49-F238E27FC236}">
                  <a16:creationId xmlns:a16="http://schemas.microsoft.com/office/drawing/2014/main" id="{F8F816F1-C750-4A89-9DB0-DCE02BCBFC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2" y="5258"/>
            <a:ext cx="2743200" cy="858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" r:id="rId8" imgW="1460183" imgH="457319" progId="">
                    <p:embed/>
                  </p:oleObj>
                </mc:Choice>
                <mc:Fallback>
                  <p:oleObj r:id="rId8" imgW="1460183" imgH="457319" progId="">
                    <p:embed/>
                    <p:pic>
                      <p:nvPicPr>
                        <p:cNvPr id="21513" name="Object 9">
                          <a:extLst>
                            <a:ext uri="{FF2B5EF4-FFF2-40B4-BE49-F238E27FC236}">
                              <a16:creationId xmlns:a16="http://schemas.microsoft.com/office/drawing/2014/main" id="{EC3AAFE5-23B7-4048-A599-5CFAB61B13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5258"/>
                          <a:ext cx="2743200" cy="858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组合 12">
            <a:extLst>
              <a:ext uri="{FF2B5EF4-FFF2-40B4-BE49-F238E27FC236}">
                <a16:creationId xmlns:a16="http://schemas.microsoft.com/office/drawing/2014/main" id="{E9F3D464-7496-4A06-9F34-5856A6F64584}"/>
              </a:ext>
            </a:extLst>
          </p:cNvPr>
          <p:cNvGrpSpPr>
            <a:grpSpLocks/>
          </p:cNvGrpSpPr>
          <p:nvPr/>
        </p:nvGrpSpPr>
        <p:grpSpPr bwMode="auto">
          <a:xfrm>
            <a:off x="2797101" y="4469160"/>
            <a:ext cx="2952750" cy="865187"/>
            <a:chOff x="0" y="0"/>
            <a:chExt cx="2952328" cy="865584"/>
          </a:xfrm>
        </p:grpSpPr>
        <p:sp>
          <p:nvSpPr>
            <p:cNvPr id="59" name="圆角矩形 10">
              <a:extLst>
                <a:ext uri="{FF2B5EF4-FFF2-40B4-BE49-F238E27FC236}">
                  <a16:creationId xmlns:a16="http://schemas.microsoft.com/office/drawing/2014/main" id="{F7F509AB-EB0F-4344-B8BD-157AEAEF3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8"/>
              <a:ext cx="2952328" cy="86399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D5FF"/>
                </a:gs>
                <a:gs pos="35001">
                  <a:srgbClr val="B9E0FF"/>
                </a:gs>
                <a:gs pos="100000">
                  <a:srgbClr val="E3F3FF"/>
                </a:gs>
              </a:gsLst>
              <a:lin ang="5400000" scaled="1"/>
            </a:gradFill>
            <a:ln w="9525">
              <a:solidFill>
                <a:srgbClr val="4597CB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60" name="Object 12">
              <a:extLst>
                <a:ext uri="{FF2B5EF4-FFF2-40B4-BE49-F238E27FC236}">
                  <a16:creationId xmlns:a16="http://schemas.microsoft.com/office/drawing/2014/main" id="{86340409-2DEA-4973-84F2-BD7FEFACFD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2" y="0"/>
            <a:ext cx="2819400" cy="79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" r:id="rId10" imgW="1536350" imgH="431930" progId="">
                    <p:embed/>
                  </p:oleObj>
                </mc:Choice>
                <mc:Fallback>
                  <p:oleObj r:id="rId10" imgW="1536350" imgH="431930" progId="">
                    <p:embed/>
                    <p:pic>
                      <p:nvPicPr>
                        <p:cNvPr id="21516" name="Object 12">
                          <a:extLst>
                            <a:ext uri="{FF2B5EF4-FFF2-40B4-BE49-F238E27FC236}">
                              <a16:creationId xmlns:a16="http://schemas.microsoft.com/office/drawing/2014/main" id="{08CC51D1-5125-40AF-A60A-580299899B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0"/>
                          <a:ext cx="2819400" cy="792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" name="Object 6">
            <a:extLst>
              <a:ext uri="{FF2B5EF4-FFF2-40B4-BE49-F238E27FC236}">
                <a16:creationId xmlns:a16="http://schemas.microsoft.com/office/drawing/2014/main" id="{7B75A0BE-EAB0-4B7C-853F-863E232A90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771963"/>
              </p:ext>
            </p:extLst>
          </p:nvPr>
        </p:nvGraphicFramePr>
        <p:xfrm>
          <a:off x="2341488" y="2030760"/>
          <a:ext cx="4114800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r:id="rId12" imgW="14146600" imgH="5229955" progId="">
                  <p:embed/>
                </p:oleObj>
              </mc:Choice>
              <mc:Fallback>
                <p:oleObj r:id="rId12" imgW="14146600" imgH="5229955" progId="">
                  <p:embed/>
                  <p:pic>
                    <p:nvPicPr>
                      <p:cNvPr id="21517" name="Object 6">
                        <a:extLst>
                          <a:ext uri="{FF2B5EF4-FFF2-40B4-BE49-F238E27FC236}">
                            <a16:creationId xmlns:a16="http://schemas.microsoft.com/office/drawing/2014/main" id="{6A6CBD74-F56D-4211-B8CF-D73E5B4A3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488" y="2030760"/>
                        <a:ext cx="4114800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Line 8">
            <a:extLst>
              <a:ext uri="{FF2B5EF4-FFF2-40B4-BE49-F238E27FC236}">
                <a16:creationId xmlns:a16="http://schemas.microsoft.com/office/drawing/2014/main" id="{9DE55054-20F1-4446-8321-CB4A56188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826" y="4843810"/>
            <a:ext cx="2209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1278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4E2C1A80-E098-4CB6-BB17-313E62B7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整流电路——单向桥式整流电路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1D21A13-5D2F-4CAF-9F2B-FA30DCD887FE}"/>
              </a:ext>
            </a:extLst>
          </p:cNvPr>
          <p:cNvSpPr txBox="1">
            <a:spLocks/>
          </p:cNvSpPr>
          <p:nvPr/>
        </p:nvSpPr>
        <p:spPr>
          <a:xfrm>
            <a:off x="2279576" y="1121381"/>
            <a:ext cx="7961312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二极管的选择</a:t>
            </a:r>
          </a:p>
        </p:txBody>
      </p:sp>
      <p:graphicFrame>
        <p:nvGraphicFramePr>
          <p:cNvPr id="16" name="Object 2">
            <a:extLst>
              <a:ext uri="{FF2B5EF4-FFF2-40B4-BE49-F238E27FC236}">
                <a16:creationId xmlns:a16="http://schemas.microsoft.com/office/drawing/2014/main" id="{F4C95306-D6C6-41DF-AA36-3568FF593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977398"/>
              </p:ext>
            </p:extLst>
          </p:nvPr>
        </p:nvGraphicFramePr>
        <p:xfrm>
          <a:off x="2197026" y="1557943"/>
          <a:ext cx="40386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r:id="rId4" imgW="27057143" imgH="6496957" progId="">
                  <p:embed/>
                </p:oleObj>
              </mc:Choice>
              <mc:Fallback>
                <p:oleObj r:id="rId4" imgW="27057143" imgH="6496957" progId="">
                  <p:embed/>
                  <p:pic>
                    <p:nvPicPr>
                      <p:cNvPr id="22533" name="Object 2">
                        <a:extLst>
                          <a:ext uri="{FF2B5EF4-FFF2-40B4-BE49-F238E27FC236}">
                            <a16:creationId xmlns:a16="http://schemas.microsoft.com/office/drawing/2014/main" id="{1FA47AAE-CEB1-4DA0-B31B-D0BEFC18EC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3751" b="13557"/>
                      <a:stretch>
                        <a:fillRect/>
                      </a:stretch>
                    </p:blipFill>
                    <p:spPr bwMode="auto">
                      <a:xfrm>
                        <a:off x="2197026" y="1557943"/>
                        <a:ext cx="403860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B90ECCBB-2D78-4A07-872A-7746C8A01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029311"/>
              </p:ext>
            </p:extLst>
          </p:nvPr>
        </p:nvGraphicFramePr>
        <p:xfrm>
          <a:off x="6921426" y="1154718"/>
          <a:ext cx="323532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r:id="rId6" imgW="11685714" imgH="17333333" progId="">
                  <p:embed/>
                </p:oleObj>
              </mc:Choice>
              <mc:Fallback>
                <p:oleObj r:id="rId6" imgW="11685714" imgH="17333333" progId="">
                  <p:embed/>
                  <p:pic>
                    <p:nvPicPr>
                      <p:cNvPr id="22534" name="Object 3">
                        <a:extLst>
                          <a:ext uri="{FF2B5EF4-FFF2-40B4-BE49-F238E27FC236}">
                            <a16:creationId xmlns:a16="http://schemas.microsoft.com/office/drawing/2014/main" id="{52AFF2A3-D4A5-4629-997E-81DB463F25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426" y="1154718"/>
                        <a:ext cx="3235325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43901F75-B318-49DD-9BDE-9F41B29A7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572286"/>
              </p:ext>
            </p:extLst>
          </p:nvPr>
        </p:nvGraphicFramePr>
        <p:xfrm>
          <a:off x="2197026" y="3615343"/>
          <a:ext cx="167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r:id="rId8" imgW="901235" imgH="254097" progId="">
                  <p:embed/>
                </p:oleObj>
              </mc:Choice>
              <mc:Fallback>
                <p:oleObj r:id="rId8" imgW="901235" imgH="254097" progId="">
                  <p:embed/>
                  <p:pic>
                    <p:nvPicPr>
                      <p:cNvPr id="22535" name="Object 7">
                        <a:extLst>
                          <a:ext uri="{FF2B5EF4-FFF2-40B4-BE49-F238E27FC236}">
                            <a16:creationId xmlns:a16="http://schemas.microsoft.com/office/drawing/2014/main" id="{8319D908-5D9E-4957-8013-6BB60B4F6B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026" y="3615343"/>
                        <a:ext cx="1676400" cy="469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08E3A853-FD91-4538-92C5-2374E5849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847691"/>
              </p:ext>
            </p:extLst>
          </p:nvPr>
        </p:nvGraphicFramePr>
        <p:xfrm>
          <a:off x="4092501" y="3386743"/>
          <a:ext cx="29448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r:id="rId10" imgW="1498917" imgH="457517" progId="">
                  <p:embed/>
                </p:oleObj>
              </mc:Choice>
              <mc:Fallback>
                <p:oleObj r:id="rId10" imgW="1498917" imgH="457517" progId="">
                  <p:embed/>
                  <p:pic>
                    <p:nvPicPr>
                      <p:cNvPr id="22536" name="Object 8">
                        <a:extLst>
                          <a:ext uri="{FF2B5EF4-FFF2-40B4-BE49-F238E27FC236}">
                            <a16:creationId xmlns:a16="http://schemas.microsoft.com/office/drawing/2014/main" id="{720FD2E0-2BC0-4947-8908-4CDCCF0DE8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01" y="3386743"/>
                        <a:ext cx="2944812" cy="9001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1">
            <a:extLst>
              <a:ext uri="{FF2B5EF4-FFF2-40B4-BE49-F238E27FC236}">
                <a16:creationId xmlns:a16="http://schemas.microsoft.com/office/drawing/2014/main" id="{2A7EEF63-D142-4D0E-87BB-3D9C10F13491}"/>
              </a:ext>
            </a:extLst>
          </p:cNvPr>
          <p:cNvGrpSpPr>
            <a:grpSpLocks/>
          </p:cNvGrpSpPr>
          <p:nvPr/>
        </p:nvGrpSpPr>
        <p:grpSpPr bwMode="auto">
          <a:xfrm>
            <a:off x="3228901" y="5115531"/>
            <a:ext cx="2376487" cy="1511300"/>
            <a:chOff x="0" y="0"/>
            <a:chExt cx="2376264" cy="1512168"/>
          </a:xfrm>
        </p:grpSpPr>
        <p:sp>
          <p:nvSpPr>
            <p:cNvPr id="21" name="圆角矩形 10">
              <a:extLst>
                <a:ext uri="{FF2B5EF4-FFF2-40B4-BE49-F238E27FC236}">
                  <a16:creationId xmlns:a16="http://schemas.microsoft.com/office/drawing/2014/main" id="{6DF5C5DB-364F-4550-9CFE-A1662B923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76264" cy="1512168"/>
            </a:xfrm>
            <a:prstGeom prst="roundRect">
              <a:avLst>
                <a:gd name="adj" fmla="val 16667"/>
              </a:avLst>
            </a:prstGeom>
            <a:solidFill>
              <a:srgbClr val="C0B3E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2" name="Object 11">
              <a:extLst>
                <a:ext uri="{FF2B5EF4-FFF2-40B4-BE49-F238E27FC236}">
                  <a16:creationId xmlns:a16="http://schemas.microsoft.com/office/drawing/2014/main" id="{6371929E-927F-470C-B952-6E9723E218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855" y="100608"/>
            <a:ext cx="2238375" cy="133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0" r:id="rId12" imgW="1193599" imgH="711208" progId="">
                    <p:embed/>
                  </p:oleObj>
                </mc:Choice>
                <mc:Fallback>
                  <p:oleObj r:id="rId12" imgW="1193599" imgH="711208" progId="">
                    <p:embed/>
                    <p:pic>
                      <p:nvPicPr>
                        <p:cNvPr id="22539" name="Object 11">
                          <a:extLst>
                            <a:ext uri="{FF2B5EF4-FFF2-40B4-BE49-F238E27FC236}">
                              <a16:creationId xmlns:a16="http://schemas.microsoft.com/office/drawing/2014/main" id="{C0D94C03-D8E2-402E-804D-6963F06F62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55" y="100608"/>
                          <a:ext cx="2238375" cy="1333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 Box 11">
            <a:extLst>
              <a:ext uri="{FF2B5EF4-FFF2-40B4-BE49-F238E27FC236}">
                <a16:creationId xmlns:a16="http://schemas.microsoft.com/office/drawing/2014/main" id="{D8A77105-C2FD-474D-BEC0-BA12AFEB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826" y="4301143"/>
            <a:ext cx="49958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考虑到电网电压波动范围为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±10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％，二极管的极限参数应满足：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484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37.2|28.7|19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12.6|1.1|1.6|0.8|105|1.9|15.1|1|69.5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4|28.4|19.3|34.9|1.3|34.1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.4|25.2|2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.2|1.4|6.2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4.5|0.3|58.2|13.6|4.4|6.1|28|13.6|8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8.4|0.9|0.7|7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0.5|4.7|0.8"/>
</p:tagLst>
</file>

<file path=ppt/theme/theme1.xml><?xml version="1.0" encoding="utf-8"?>
<a:theme xmlns:a="http://schemas.openxmlformats.org/drawingml/2006/main" name="北航物理电子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25664</TotalTime>
  <Words>304</Words>
  <Application>Microsoft Office PowerPoint</Application>
  <PresentationFormat>宽屏</PresentationFormat>
  <Paragraphs>62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黑体</vt:lpstr>
      <vt:lpstr>华文楷体</vt:lpstr>
      <vt:lpstr>楷体</vt:lpstr>
      <vt:lpstr>Arial</vt:lpstr>
      <vt:lpstr>Calibri</vt:lpstr>
      <vt:lpstr>Corbel</vt:lpstr>
      <vt:lpstr>Times New Roman</vt:lpstr>
      <vt:lpstr>Wingdings</vt:lpstr>
      <vt:lpstr>北航物理电子</vt:lpstr>
      <vt:lpstr>PowerPoint 演示文稿</vt:lpstr>
      <vt:lpstr>直流稳压电源的组成</vt:lpstr>
      <vt:lpstr>稳压电源的组成及主要技术指标</vt:lpstr>
      <vt:lpstr>整流电路——单向半波整流电路</vt:lpstr>
      <vt:lpstr>整流电路——单向半波整流电路</vt:lpstr>
      <vt:lpstr>整流电路——单向半波整流电路</vt:lpstr>
      <vt:lpstr>整流电路——单向桥式整流电路</vt:lpstr>
      <vt:lpstr>整流电路——单向桥式整流电路</vt:lpstr>
      <vt:lpstr>整流电路——单向桥式整流电路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452</cp:revision>
  <cp:lastPrinted>2018-03-06T04:28:22Z</cp:lastPrinted>
  <dcterms:created xsi:type="dcterms:W3CDTF">2009-09-09T11:10:02Z</dcterms:created>
  <dcterms:modified xsi:type="dcterms:W3CDTF">2020-03-06T09:29:13Z</dcterms:modified>
</cp:coreProperties>
</file>