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1"/>
  </p:notesMasterIdLst>
  <p:handoutMasterIdLst>
    <p:handoutMasterId r:id="rId12"/>
  </p:handoutMasterIdLst>
  <p:sldIdLst>
    <p:sldId id="962" r:id="rId2"/>
    <p:sldId id="287" r:id="rId3"/>
    <p:sldId id="978" r:id="rId4"/>
    <p:sldId id="1000" r:id="rId5"/>
    <p:sldId id="1001" r:id="rId6"/>
    <p:sldId id="1002" r:id="rId7"/>
    <p:sldId id="1003" r:id="rId8"/>
    <p:sldId id="1004" r:id="rId9"/>
    <p:sldId id="977" r:id="rId1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548235"/>
    <a:srgbClr val="008000"/>
    <a:srgbClr val="FF00FF"/>
    <a:srgbClr val="FF6600"/>
    <a:srgbClr val="FF9900"/>
    <a:srgbClr val="003399"/>
    <a:srgbClr val="FF66FF"/>
    <a:srgbClr val="2FF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0226" autoAdjust="0"/>
  </p:normalViewPr>
  <p:slideViewPr>
    <p:cSldViewPr>
      <p:cViewPr varScale="1">
        <p:scale>
          <a:sx n="103" d="100"/>
          <a:sy n="103" d="100"/>
        </p:scale>
        <p:origin x="91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3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png"/><Relationship Id="rId4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png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4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4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D62832B2-93C2-497A-95AE-82366F1043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883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4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4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FBD662DB-9AF3-4910-8D2A-284BE11C60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443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9162D93-17FB-4442-8470-5C5F4BFD94B8}" type="slidenum">
              <a:rPr lang="en-US" altLang="zh-CN" smtClean="0">
                <a:latin typeface="Arial" charset="0"/>
              </a:rPr>
              <a:pPr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22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70185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9536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5773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1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1772817"/>
            <a:ext cx="6172200" cy="40882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Line 16"/>
          <p:cNvSpPr>
            <a:spLocks noChangeShapeType="1"/>
          </p:cNvSpPr>
          <p:nvPr userDrawn="1"/>
        </p:nvSpPr>
        <p:spPr bwMode="auto">
          <a:xfrm>
            <a:off x="815413" y="1484784"/>
            <a:ext cx="10081683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00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46605" y="716769"/>
            <a:ext cx="10515600" cy="853976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1" hasCustomPrompt="1"/>
          </p:nvPr>
        </p:nvSpPr>
        <p:spPr>
          <a:xfrm>
            <a:off x="838200" y="1700811"/>
            <a:ext cx="4201683" cy="447615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n"/>
              <a:defRPr b="0"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C00000"/>
              </a:buClr>
              <a:buFont typeface="Wingdings" pitchFamily="2" charset="2"/>
              <a:buChar char="Ø"/>
              <a:defRPr b="0">
                <a:latin typeface="黑体" pitchFamily="49" charset="-122"/>
                <a:ea typeface="黑体" pitchFamily="49" charset="-122"/>
              </a:defRPr>
            </a:lvl2pPr>
            <a:lvl3pPr>
              <a:buClr>
                <a:srgbClr val="C00000"/>
              </a:buClr>
              <a:defRPr b="0">
                <a:latin typeface="黑体" pitchFamily="49" charset="-122"/>
                <a:ea typeface="黑体" pitchFamily="49" charset="-122"/>
              </a:defRPr>
            </a:lvl3pPr>
            <a:lvl4pPr>
              <a:defRPr b="0">
                <a:latin typeface="黑体" pitchFamily="49" charset="-122"/>
                <a:ea typeface="黑体" pitchFamily="49" charset="-122"/>
              </a:defRPr>
            </a:lvl4pPr>
            <a:lvl5pPr>
              <a:defRPr b="0"/>
            </a:lvl5pPr>
          </a:lstStyle>
          <a:p>
            <a:pPr lvl="0"/>
            <a:r>
              <a:rPr lang="zh-CN" altLang="en-US" dirty="0"/>
              <a:t>单击此处样式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5969"/>
            <a:ext cx="10515600" cy="997992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196752"/>
            <a:ext cx="10515600" cy="4980211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anose="05000000000000000000" pitchFamily="2" charset="2"/>
              <a:buChar char="n"/>
              <a:defRPr sz="32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rgbClr val="C00000"/>
              </a:buClr>
              <a:buFont typeface="Wingdings" panose="05000000000000000000" pitchFamily="2" charset="2"/>
              <a:buChar char="Ø"/>
              <a:defRPr sz="28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13" name="í$ľîḋê">
            <a:extLst>
              <a:ext uri="{FF2B5EF4-FFF2-40B4-BE49-F238E27FC236}">
                <a16:creationId xmlns:a16="http://schemas.microsoft.com/office/drawing/2014/main" id="{BBD4E52A-9A92-431D-B79B-21EFE2A7C117}"/>
              </a:ext>
            </a:extLst>
          </p:cNvPr>
          <p:cNvGrpSpPr/>
          <p:nvPr userDrawn="1"/>
        </p:nvGrpSpPr>
        <p:grpSpPr>
          <a:xfrm>
            <a:off x="0" y="0"/>
            <a:ext cx="824247" cy="404816"/>
            <a:chOff x="2990871" y="2071365"/>
            <a:chExt cx="6210259" cy="2427715"/>
          </a:xfrm>
        </p:grpSpPr>
        <p:grpSp>
          <p:nvGrpSpPr>
            <p:cNvPr id="14" name="íṡ1iḋê">
              <a:extLst>
                <a:ext uri="{FF2B5EF4-FFF2-40B4-BE49-F238E27FC236}">
                  <a16:creationId xmlns:a16="http://schemas.microsoft.com/office/drawing/2014/main" id="{7EBB8598-1FD8-4C3F-8CA5-88F49608BA03}"/>
                </a:ext>
              </a:extLst>
            </p:cNvPr>
            <p:cNvGrpSpPr/>
            <p:nvPr/>
          </p:nvGrpSpPr>
          <p:grpSpPr>
            <a:xfrm>
              <a:off x="2990871" y="2071365"/>
              <a:ext cx="6055720" cy="2149180"/>
              <a:chOff x="1792087" y="1862843"/>
              <a:chExt cx="8607826" cy="3054923"/>
            </a:xfrm>
            <a:solidFill>
              <a:srgbClr val="FFFFFF">
                <a:lumMod val="95000"/>
                <a:alpha val="70000"/>
              </a:srgbClr>
            </a:solidFill>
          </p:grpSpPr>
          <p:sp>
            <p:nvSpPr>
              <p:cNvPr id="33" name="ïṥľïḓè">
                <a:extLst>
                  <a:ext uri="{FF2B5EF4-FFF2-40B4-BE49-F238E27FC236}">
                    <a16:creationId xmlns:a16="http://schemas.microsoft.com/office/drawing/2014/main" id="{0CFDE7EF-5254-4AFA-B246-5CF436897EA0}"/>
                  </a:ext>
                </a:extLst>
              </p:cNvPr>
              <p:cNvSpPr/>
              <p:nvPr/>
            </p:nvSpPr>
            <p:spPr>
              <a:xfrm>
                <a:off x="6412688" y="3804462"/>
                <a:ext cx="3987225" cy="1113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05" extrusionOk="0">
                    <a:moveTo>
                      <a:pt x="21600" y="0"/>
                    </a:moveTo>
                    <a:cubicBezTo>
                      <a:pt x="21600" y="0"/>
                      <a:pt x="21557" y="16"/>
                      <a:pt x="21556" y="16"/>
                    </a:cubicBezTo>
                    <a:lnTo>
                      <a:pt x="1027" y="6501"/>
                    </a:lnTo>
                    <a:lnTo>
                      <a:pt x="1027" y="7953"/>
                    </a:lnTo>
                    <a:cubicBezTo>
                      <a:pt x="609" y="8141"/>
                      <a:pt x="297" y="8288"/>
                      <a:pt x="220" y="8356"/>
                    </a:cubicBezTo>
                    <a:cubicBezTo>
                      <a:pt x="220" y="8356"/>
                      <a:pt x="0" y="13786"/>
                      <a:pt x="0" y="13786"/>
                    </a:cubicBezTo>
                    <a:cubicBezTo>
                      <a:pt x="0" y="13786"/>
                      <a:pt x="1161" y="12476"/>
                      <a:pt x="3080" y="10881"/>
                    </a:cubicBezTo>
                    <a:cubicBezTo>
                      <a:pt x="3080" y="11147"/>
                      <a:pt x="3080" y="11421"/>
                      <a:pt x="3080" y="11421"/>
                    </a:cubicBezTo>
                    <a:cubicBezTo>
                      <a:pt x="3080" y="12136"/>
                      <a:pt x="3249" y="12717"/>
                      <a:pt x="3456" y="12717"/>
                    </a:cubicBezTo>
                    <a:cubicBezTo>
                      <a:pt x="3663" y="12717"/>
                      <a:pt x="3831" y="12136"/>
                      <a:pt x="3831" y="11421"/>
                    </a:cubicBezTo>
                    <a:lnTo>
                      <a:pt x="3831" y="10286"/>
                    </a:lnTo>
                    <a:cubicBezTo>
                      <a:pt x="4014" y="10142"/>
                      <a:pt x="4222" y="9996"/>
                      <a:pt x="4416" y="9851"/>
                    </a:cubicBezTo>
                    <a:cubicBezTo>
                      <a:pt x="4178" y="10528"/>
                      <a:pt x="3987" y="11420"/>
                      <a:pt x="3874" y="12488"/>
                    </a:cubicBezTo>
                    <a:cubicBezTo>
                      <a:pt x="3535" y="15693"/>
                      <a:pt x="4016" y="19261"/>
                      <a:pt x="4946" y="20431"/>
                    </a:cubicBezTo>
                    <a:cubicBezTo>
                      <a:pt x="5875" y="21600"/>
                      <a:pt x="6908" y="19940"/>
                      <a:pt x="7247" y="16734"/>
                    </a:cubicBezTo>
                    <a:cubicBezTo>
                      <a:pt x="7586" y="13529"/>
                      <a:pt x="7105" y="9960"/>
                      <a:pt x="6176" y="8791"/>
                    </a:cubicBezTo>
                    <a:cubicBezTo>
                      <a:pt x="6144" y="8751"/>
                      <a:pt x="6112" y="8723"/>
                      <a:pt x="6080" y="8689"/>
                    </a:cubicBezTo>
                    <a:cubicBezTo>
                      <a:pt x="6294" y="8549"/>
                      <a:pt x="6495" y="8405"/>
                      <a:pt x="6718" y="8267"/>
                    </a:cubicBezTo>
                    <a:cubicBezTo>
                      <a:pt x="6718" y="8534"/>
                      <a:pt x="6718" y="8869"/>
                      <a:pt x="6718" y="8869"/>
                    </a:cubicBezTo>
                    <a:cubicBezTo>
                      <a:pt x="6718" y="9389"/>
                      <a:pt x="6840" y="9811"/>
                      <a:pt x="6990" y="9811"/>
                    </a:cubicBezTo>
                    <a:cubicBezTo>
                      <a:pt x="7141" y="9811"/>
                      <a:pt x="7264" y="9389"/>
                      <a:pt x="7264" y="8869"/>
                    </a:cubicBezTo>
                    <a:lnTo>
                      <a:pt x="7264" y="7973"/>
                    </a:lnTo>
                    <a:lnTo>
                      <a:pt x="7185" y="7973"/>
                    </a:lnTo>
                    <a:cubicBezTo>
                      <a:pt x="7205" y="7961"/>
                      <a:pt x="7222" y="7948"/>
                      <a:pt x="7242" y="7937"/>
                    </a:cubicBezTo>
                    <a:cubicBezTo>
                      <a:pt x="8200" y="7376"/>
                      <a:pt x="9507" y="6639"/>
                      <a:pt x="10868" y="5879"/>
                    </a:cubicBezTo>
                    <a:cubicBezTo>
                      <a:pt x="10868" y="6036"/>
                      <a:pt x="10868" y="6380"/>
                      <a:pt x="10868" y="6380"/>
                    </a:cubicBezTo>
                    <a:cubicBezTo>
                      <a:pt x="10868" y="6739"/>
                      <a:pt x="10953" y="7031"/>
                      <a:pt x="11057" y="7031"/>
                    </a:cubicBezTo>
                    <a:cubicBezTo>
                      <a:pt x="11161" y="7031"/>
                      <a:pt x="11247" y="6739"/>
                      <a:pt x="11247" y="6380"/>
                    </a:cubicBezTo>
                    <a:lnTo>
                      <a:pt x="11247" y="5758"/>
                    </a:lnTo>
                    <a:lnTo>
                      <a:pt x="11085" y="5758"/>
                    </a:lnTo>
                    <a:cubicBezTo>
                      <a:pt x="15766" y="3146"/>
                      <a:pt x="21600" y="0"/>
                      <a:pt x="21600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4" name="iṣḻïďê">
                <a:extLst>
                  <a:ext uri="{FF2B5EF4-FFF2-40B4-BE49-F238E27FC236}">
                    <a16:creationId xmlns:a16="http://schemas.microsoft.com/office/drawing/2014/main" id="{139E12E0-6829-41FC-A280-24E3387FAB08}"/>
                  </a:ext>
                </a:extLst>
              </p:cNvPr>
              <p:cNvSpPr/>
              <p:nvPr/>
            </p:nvSpPr>
            <p:spPr>
              <a:xfrm>
                <a:off x="7170903" y="4317991"/>
                <a:ext cx="536090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5" name="ïšḻïdé">
                <a:extLst>
                  <a:ext uri="{FF2B5EF4-FFF2-40B4-BE49-F238E27FC236}">
                    <a16:creationId xmlns:a16="http://schemas.microsoft.com/office/drawing/2014/main" id="{EF1B9E35-29C6-48D0-8451-CDA92180AC57}"/>
                  </a:ext>
                </a:extLst>
              </p:cNvPr>
              <p:cNvSpPr/>
              <p:nvPr/>
            </p:nvSpPr>
            <p:spPr>
              <a:xfrm>
                <a:off x="1792087" y="3804637"/>
                <a:ext cx="3987050" cy="1113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36" y="17"/>
                    </a:lnTo>
                    <a:cubicBezTo>
                      <a:pt x="96" y="51"/>
                      <a:pt x="6152" y="3444"/>
                      <a:pt x="10869" y="6183"/>
                    </a:cubicBezTo>
                    <a:lnTo>
                      <a:pt x="10869" y="6621"/>
                    </a:lnTo>
                    <a:cubicBezTo>
                      <a:pt x="10869" y="6995"/>
                      <a:pt x="10953" y="7297"/>
                      <a:pt x="11057" y="7297"/>
                    </a:cubicBezTo>
                    <a:cubicBezTo>
                      <a:pt x="11162" y="7297"/>
                      <a:pt x="11246" y="6995"/>
                      <a:pt x="11246" y="6621"/>
                    </a:cubicBezTo>
                    <a:cubicBezTo>
                      <a:pt x="11246" y="6621"/>
                      <a:pt x="11246" y="6502"/>
                      <a:pt x="11246" y="6407"/>
                    </a:cubicBezTo>
                    <a:cubicBezTo>
                      <a:pt x="12384" y="7070"/>
                      <a:pt x="13535" y="7738"/>
                      <a:pt x="14358" y="8238"/>
                    </a:cubicBezTo>
                    <a:cubicBezTo>
                      <a:pt x="14543" y="8351"/>
                      <a:pt x="14711" y="8473"/>
                      <a:pt x="14891" y="8588"/>
                    </a:cubicBezTo>
                    <a:lnTo>
                      <a:pt x="14891" y="9207"/>
                    </a:lnTo>
                    <a:cubicBezTo>
                      <a:pt x="14891" y="9746"/>
                      <a:pt x="15013" y="10185"/>
                      <a:pt x="15164" y="10185"/>
                    </a:cubicBezTo>
                    <a:cubicBezTo>
                      <a:pt x="15315" y="10185"/>
                      <a:pt x="15436" y="9746"/>
                      <a:pt x="15436" y="9207"/>
                    </a:cubicBezTo>
                    <a:cubicBezTo>
                      <a:pt x="15436" y="9207"/>
                      <a:pt x="15436" y="9051"/>
                      <a:pt x="15436" y="8945"/>
                    </a:cubicBezTo>
                    <a:cubicBezTo>
                      <a:pt x="15584" y="9045"/>
                      <a:pt x="15714" y="9147"/>
                      <a:pt x="15858" y="9247"/>
                    </a:cubicBezTo>
                    <a:cubicBezTo>
                      <a:pt x="15215" y="10228"/>
                      <a:pt x="14762" y="12514"/>
                      <a:pt x="14762" y="15169"/>
                    </a:cubicBezTo>
                    <a:cubicBezTo>
                      <a:pt x="14762" y="18712"/>
                      <a:pt x="15569" y="21600"/>
                      <a:pt x="16558" y="21600"/>
                    </a:cubicBezTo>
                    <a:cubicBezTo>
                      <a:pt x="17547" y="21600"/>
                      <a:pt x="18354" y="18712"/>
                      <a:pt x="18354" y="15169"/>
                    </a:cubicBezTo>
                    <a:cubicBezTo>
                      <a:pt x="18354" y="13464"/>
                      <a:pt x="18166" y="11916"/>
                      <a:pt x="17862" y="10763"/>
                    </a:cubicBezTo>
                    <a:cubicBezTo>
                      <a:pt x="18009" y="10883"/>
                      <a:pt x="18174" y="11007"/>
                      <a:pt x="18314" y="11126"/>
                    </a:cubicBezTo>
                    <a:lnTo>
                      <a:pt x="18314" y="11857"/>
                    </a:lnTo>
                    <a:cubicBezTo>
                      <a:pt x="18314" y="12599"/>
                      <a:pt x="18482" y="13202"/>
                      <a:pt x="18689" y="13202"/>
                    </a:cubicBezTo>
                    <a:cubicBezTo>
                      <a:pt x="18897" y="13202"/>
                      <a:pt x="19064" y="12599"/>
                      <a:pt x="19064" y="11857"/>
                    </a:cubicBezTo>
                    <a:cubicBezTo>
                      <a:pt x="19064" y="11857"/>
                      <a:pt x="19064" y="11793"/>
                      <a:pt x="19064" y="11785"/>
                    </a:cubicBezTo>
                    <a:cubicBezTo>
                      <a:pt x="20642" y="13207"/>
                      <a:pt x="21600" y="14313"/>
                      <a:pt x="21600" y="14313"/>
                    </a:cubicBezTo>
                    <a:cubicBezTo>
                      <a:pt x="21600" y="14313"/>
                      <a:pt x="21380" y="8673"/>
                      <a:pt x="21380" y="8673"/>
                    </a:cubicBezTo>
                    <a:cubicBezTo>
                      <a:pt x="21303" y="8603"/>
                      <a:pt x="20990" y="8447"/>
                      <a:pt x="20572" y="8252"/>
                    </a:cubicBezTo>
                    <a:lnTo>
                      <a:pt x="20572" y="674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6" name="iṡļîďè">
                <a:extLst>
                  <a:ext uri="{FF2B5EF4-FFF2-40B4-BE49-F238E27FC236}">
                    <a16:creationId xmlns:a16="http://schemas.microsoft.com/office/drawing/2014/main" id="{FAF5F7D4-CCAE-4D79-9738-E47C1C41CC32}"/>
                  </a:ext>
                </a:extLst>
              </p:cNvPr>
              <p:cNvSpPr/>
              <p:nvPr/>
            </p:nvSpPr>
            <p:spPr>
              <a:xfrm>
                <a:off x="4580187" y="4317991"/>
                <a:ext cx="536094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4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4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7" name="isḻíḓe">
                <a:extLst>
                  <a:ext uri="{FF2B5EF4-FFF2-40B4-BE49-F238E27FC236}">
                    <a16:creationId xmlns:a16="http://schemas.microsoft.com/office/drawing/2014/main" id="{06DFC75F-82C6-4BCA-B5FB-F49A3D545271}"/>
                  </a:ext>
                </a:extLst>
              </p:cNvPr>
              <p:cNvSpPr/>
              <p:nvPr/>
            </p:nvSpPr>
            <p:spPr>
              <a:xfrm>
                <a:off x="5404746" y="3270600"/>
                <a:ext cx="1386337" cy="1386323"/>
              </a:xfrm>
              <a:prstGeom prst="ellipse">
                <a:avLst/>
              </a:pr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8" name="ïŝļiḓé">
                <a:extLst>
                  <a:ext uri="{FF2B5EF4-FFF2-40B4-BE49-F238E27FC236}">
                    <a16:creationId xmlns:a16="http://schemas.microsoft.com/office/drawing/2014/main" id="{A3E762B9-3546-488E-9D3C-ABFC64B46DDD}"/>
                  </a:ext>
                </a:extLst>
              </p:cNvPr>
              <p:cNvSpPr/>
              <p:nvPr/>
            </p:nvSpPr>
            <p:spPr>
              <a:xfrm>
                <a:off x="5441091" y="1862843"/>
                <a:ext cx="1313670" cy="2757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lnTo>
                      <a:pt x="10003" y="11330"/>
                    </a:lnTo>
                    <a:cubicBezTo>
                      <a:pt x="4412" y="11525"/>
                      <a:pt x="0" y="13743"/>
                      <a:pt x="0" y="16455"/>
                    </a:cubicBezTo>
                    <a:cubicBezTo>
                      <a:pt x="0" y="19296"/>
                      <a:pt x="4836" y="21600"/>
                      <a:pt x="10800" y="21600"/>
                    </a:cubicBezTo>
                    <a:cubicBezTo>
                      <a:pt x="16764" y="21600"/>
                      <a:pt x="21600" y="19296"/>
                      <a:pt x="21600" y="16455"/>
                    </a:cubicBezTo>
                    <a:cubicBezTo>
                      <a:pt x="21600" y="13730"/>
                      <a:pt x="17147" y="11506"/>
                      <a:pt x="11520" y="11329"/>
                    </a:cubicBezTo>
                    <a:lnTo>
                      <a:pt x="10763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9" name="ïšḻïḋé">
                <a:extLst>
                  <a:ext uri="{FF2B5EF4-FFF2-40B4-BE49-F238E27FC236}">
                    <a16:creationId xmlns:a16="http://schemas.microsoft.com/office/drawing/2014/main" id="{6500A36D-DA3A-4FDD-9797-6B76AD58D22A}"/>
                  </a:ext>
                </a:extLst>
              </p:cNvPr>
              <p:cNvSpPr/>
              <p:nvPr/>
            </p:nvSpPr>
            <p:spPr>
              <a:xfrm>
                <a:off x="5685828" y="3630800"/>
                <a:ext cx="847478" cy="145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9" y="0"/>
                    </a:moveTo>
                    <a:lnTo>
                      <a:pt x="0" y="21600"/>
                    </a:lnTo>
                    <a:lnTo>
                      <a:pt x="2860" y="21600"/>
                    </a:lnTo>
                    <a:lnTo>
                      <a:pt x="2869" y="21470"/>
                    </a:lnTo>
                    <a:lnTo>
                      <a:pt x="10262" y="21470"/>
                    </a:lnTo>
                    <a:lnTo>
                      <a:pt x="10262" y="0"/>
                    </a:lnTo>
                    <a:lnTo>
                      <a:pt x="4689" y="0"/>
                    </a:lnTo>
                    <a:lnTo>
                      <a:pt x="4328" y="0"/>
                    </a:lnTo>
                    <a:lnTo>
                      <a:pt x="1829" y="0"/>
                    </a:lnTo>
                    <a:close/>
                    <a:moveTo>
                      <a:pt x="11275" y="0"/>
                    </a:moveTo>
                    <a:lnTo>
                      <a:pt x="11275" y="21470"/>
                    </a:lnTo>
                    <a:lnTo>
                      <a:pt x="18718" y="21470"/>
                    </a:lnTo>
                    <a:cubicBezTo>
                      <a:pt x="18718" y="21470"/>
                      <a:pt x="18672" y="20791"/>
                      <a:pt x="18669" y="20744"/>
                    </a:cubicBezTo>
                    <a:lnTo>
                      <a:pt x="18740" y="21548"/>
                    </a:lnTo>
                    <a:lnTo>
                      <a:pt x="21600" y="21548"/>
                    </a:lnTo>
                    <a:lnTo>
                      <a:pt x="19637" y="0"/>
                    </a:lnTo>
                    <a:lnTo>
                      <a:pt x="17210" y="0"/>
                    </a:lnTo>
                    <a:lnTo>
                      <a:pt x="11275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40" name="îşḷiḍe">
                <a:extLst>
                  <a:ext uri="{FF2B5EF4-FFF2-40B4-BE49-F238E27FC236}">
                    <a16:creationId xmlns:a16="http://schemas.microsoft.com/office/drawing/2014/main" id="{12242684-3CF1-4FBB-B696-805D96DAD248}"/>
                  </a:ext>
                </a:extLst>
              </p:cNvPr>
              <p:cNvSpPr/>
              <p:nvPr/>
            </p:nvSpPr>
            <p:spPr>
              <a:xfrm>
                <a:off x="5795745" y="3926535"/>
                <a:ext cx="604340" cy="604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ïṡ1ídé">
              <a:extLst>
                <a:ext uri="{FF2B5EF4-FFF2-40B4-BE49-F238E27FC236}">
                  <a16:creationId xmlns:a16="http://schemas.microsoft.com/office/drawing/2014/main" id="{4B01CA20-13AB-49E4-B59D-062330813950}"/>
                </a:ext>
              </a:extLst>
            </p:cNvPr>
            <p:cNvGrpSpPr/>
            <p:nvPr/>
          </p:nvGrpSpPr>
          <p:grpSpPr>
            <a:xfrm>
              <a:off x="3068141" y="2210632"/>
              <a:ext cx="6055720" cy="2149180"/>
              <a:chOff x="1792087" y="1862843"/>
              <a:chExt cx="8607826" cy="3054923"/>
            </a:xfrm>
            <a:solidFill>
              <a:srgbClr val="FFFFFF">
                <a:lumMod val="85000"/>
                <a:alpha val="40000"/>
              </a:srgbClr>
            </a:solidFill>
          </p:grpSpPr>
          <p:sp>
            <p:nvSpPr>
              <p:cNvPr id="25" name="íSļîḍê">
                <a:extLst>
                  <a:ext uri="{FF2B5EF4-FFF2-40B4-BE49-F238E27FC236}">
                    <a16:creationId xmlns:a16="http://schemas.microsoft.com/office/drawing/2014/main" id="{7C922167-8403-4342-A4B0-EE801D865B9C}"/>
                  </a:ext>
                </a:extLst>
              </p:cNvPr>
              <p:cNvSpPr/>
              <p:nvPr/>
            </p:nvSpPr>
            <p:spPr>
              <a:xfrm>
                <a:off x="6412688" y="3804462"/>
                <a:ext cx="3987225" cy="1113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05" extrusionOk="0">
                    <a:moveTo>
                      <a:pt x="21600" y="0"/>
                    </a:moveTo>
                    <a:cubicBezTo>
                      <a:pt x="21600" y="0"/>
                      <a:pt x="21557" y="16"/>
                      <a:pt x="21556" y="16"/>
                    </a:cubicBezTo>
                    <a:lnTo>
                      <a:pt x="1027" y="6501"/>
                    </a:lnTo>
                    <a:lnTo>
                      <a:pt x="1027" y="7953"/>
                    </a:lnTo>
                    <a:cubicBezTo>
                      <a:pt x="609" y="8141"/>
                      <a:pt x="297" y="8288"/>
                      <a:pt x="220" y="8356"/>
                    </a:cubicBezTo>
                    <a:cubicBezTo>
                      <a:pt x="220" y="8356"/>
                      <a:pt x="0" y="13786"/>
                      <a:pt x="0" y="13786"/>
                    </a:cubicBezTo>
                    <a:cubicBezTo>
                      <a:pt x="0" y="13786"/>
                      <a:pt x="1161" y="12476"/>
                      <a:pt x="3080" y="10881"/>
                    </a:cubicBezTo>
                    <a:cubicBezTo>
                      <a:pt x="3080" y="11147"/>
                      <a:pt x="3080" y="11421"/>
                      <a:pt x="3080" y="11421"/>
                    </a:cubicBezTo>
                    <a:cubicBezTo>
                      <a:pt x="3080" y="12136"/>
                      <a:pt x="3249" y="12717"/>
                      <a:pt x="3456" y="12717"/>
                    </a:cubicBezTo>
                    <a:cubicBezTo>
                      <a:pt x="3663" y="12717"/>
                      <a:pt x="3831" y="12136"/>
                      <a:pt x="3831" y="11421"/>
                    </a:cubicBezTo>
                    <a:lnTo>
                      <a:pt x="3831" y="10286"/>
                    </a:lnTo>
                    <a:cubicBezTo>
                      <a:pt x="4014" y="10142"/>
                      <a:pt x="4222" y="9996"/>
                      <a:pt x="4416" y="9851"/>
                    </a:cubicBezTo>
                    <a:cubicBezTo>
                      <a:pt x="4178" y="10528"/>
                      <a:pt x="3987" y="11420"/>
                      <a:pt x="3874" y="12488"/>
                    </a:cubicBezTo>
                    <a:cubicBezTo>
                      <a:pt x="3535" y="15693"/>
                      <a:pt x="4016" y="19261"/>
                      <a:pt x="4946" y="20431"/>
                    </a:cubicBezTo>
                    <a:cubicBezTo>
                      <a:pt x="5875" y="21600"/>
                      <a:pt x="6908" y="19940"/>
                      <a:pt x="7247" y="16734"/>
                    </a:cubicBezTo>
                    <a:cubicBezTo>
                      <a:pt x="7586" y="13529"/>
                      <a:pt x="7105" y="9960"/>
                      <a:pt x="6176" y="8791"/>
                    </a:cubicBezTo>
                    <a:cubicBezTo>
                      <a:pt x="6144" y="8751"/>
                      <a:pt x="6112" y="8723"/>
                      <a:pt x="6080" y="8689"/>
                    </a:cubicBezTo>
                    <a:cubicBezTo>
                      <a:pt x="6294" y="8549"/>
                      <a:pt x="6495" y="8405"/>
                      <a:pt x="6718" y="8267"/>
                    </a:cubicBezTo>
                    <a:cubicBezTo>
                      <a:pt x="6718" y="8534"/>
                      <a:pt x="6718" y="8869"/>
                      <a:pt x="6718" y="8869"/>
                    </a:cubicBezTo>
                    <a:cubicBezTo>
                      <a:pt x="6718" y="9389"/>
                      <a:pt x="6840" y="9811"/>
                      <a:pt x="6990" y="9811"/>
                    </a:cubicBezTo>
                    <a:cubicBezTo>
                      <a:pt x="7141" y="9811"/>
                      <a:pt x="7264" y="9389"/>
                      <a:pt x="7264" y="8869"/>
                    </a:cubicBezTo>
                    <a:lnTo>
                      <a:pt x="7264" y="7973"/>
                    </a:lnTo>
                    <a:lnTo>
                      <a:pt x="7185" y="7973"/>
                    </a:lnTo>
                    <a:cubicBezTo>
                      <a:pt x="7205" y="7961"/>
                      <a:pt x="7222" y="7948"/>
                      <a:pt x="7242" y="7937"/>
                    </a:cubicBezTo>
                    <a:cubicBezTo>
                      <a:pt x="8200" y="7376"/>
                      <a:pt x="9507" y="6639"/>
                      <a:pt x="10868" y="5879"/>
                    </a:cubicBezTo>
                    <a:cubicBezTo>
                      <a:pt x="10868" y="6036"/>
                      <a:pt x="10868" y="6380"/>
                      <a:pt x="10868" y="6380"/>
                    </a:cubicBezTo>
                    <a:cubicBezTo>
                      <a:pt x="10868" y="6739"/>
                      <a:pt x="10953" y="7031"/>
                      <a:pt x="11057" y="7031"/>
                    </a:cubicBezTo>
                    <a:cubicBezTo>
                      <a:pt x="11161" y="7031"/>
                      <a:pt x="11247" y="6739"/>
                      <a:pt x="11247" y="6380"/>
                    </a:cubicBezTo>
                    <a:lnTo>
                      <a:pt x="11247" y="5758"/>
                    </a:lnTo>
                    <a:lnTo>
                      <a:pt x="11085" y="5758"/>
                    </a:lnTo>
                    <a:cubicBezTo>
                      <a:pt x="15766" y="3146"/>
                      <a:pt x="21600" y="0"/>
                      <a:pt x="21600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6" name="îṡḷiḓé">
                <a:extLst>
                  <a:ext uri="{FF2B5EF4-FFF2-40B4-BE49-F238E27FC236}">
                    <a16:creationId xmlns:a16="http://schemas.microsoft.com/office/drawing/2014/main" id="{77C146D3-D3B8-4DDB-8F70-631A241468BD}"/>
                  </a:ext>
                </a:extLst>
              </p:cNvPr>
              <p:cNvSpPr/>
              <p:nvPr/>
            </p:nvSpPr>
            <p:spPr>
              <a:xfrm>
                <a:off x="7170903" y="4317991"/>
                <a:ext cx="536090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7" name="îšḷîḓe">
                <a:extLst>
                  <a:ext uri="{FF2B5EF4-FFF2-40B4-BE49-F238E27FC236}">
                    <a16:creationId xmlns:a16="http://schemas.microsoft.com/office/drawing/2014/main" id="{DAFD3737-B8D1-4B10-B43A-75F62A146FBE}"/>
                  </a:ext>
                </a:extLst>
              </p:cNvPr>
              <p:cNvSpPr/>
              <p:nvPr/>
            </p:nvSpPr>
            <p:spPr>
              <a:xfrm>
                <a:off x="1792087" y="3804637"/>
                <a:ext cx="3987050" cy="1113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36" y="17"/>
                    </a:lnTo>
                    <a:cubicBezTo>
                      <a:pt x="96" y="51"/>
                      <a:pt x="6152" y="3444"/>
                      <a:pt x="10869" y="6183"/>
                    </a:cubicBezTo>
                    <a:lnTo>
                      <a:pt x="10869" y="6621"/>
                    </a:lnTo>
                    <a:cubicBezTo>
                      <a:pt x="10869" y="6995"/>
                      <a:pt x="10953" y="7297"/>
                      <a:pt x="11057" y="7297"/>
                    </a:cubicBezTo>
                    <a:cubicBezTo>
                      <a:pt x="11162" y="7297"/>
                      <a:pt x="11246" y="6995"/>
                      <a:pt x="11246" y="6621"/>
                    </a:cubicBezTo>
                    <a:cubicBezTo>
                      <a:pt x="11246" y="6621"/>
                      <a:pt x="11246" y="6502"/>
                      <a:pt x="11246" y="6407"/>
                    </a:cubicBezTo>
                    <a:cubicBezTo>
                      <a:pt x="12384" y="7070"/>
                      <a:pt x="13535" y="7738"/>
                      <a:pt x="14358" y="8238"/>
                    </a:cubicBezTo>
                    <a:cubicBezTo>
                      <a:pt x="14543" y="8351"/>
                      <a:pt x="14711" y="8473"/>
                      <a:pt x="14891" y="8588"/>
                    </a:cubicBezTo>
                    <a:lnTo>
                      <a:pt x="14891" y="9207"/>
                    </a:lnTo>
                    <a:cubicBezTo>
                      <a:pt x="14891" y="9746"/>
                      <a:pt x="15013" y="10185"/>
                      <a:pt x="15164" y="10185"/>
                    </a:cubicBezTo>
                    <a:cubicBezTo>
                      <a:pt x="15315" y="10185"/>
                      <a:pt x="15436" y="9746"/>
                      <a:pt x="15436" y="9207"/>
                    </a:cubicBezTo>
                    <a:cubicBezTo>
                      <a:pt x="15436" y="9207"/>
                      <a:pt x="15436" y="9051"/>
                      <a:pt x="15436" y="8945"/>
                    </a:cubicBezTo>
                    <a:cubicBezTo>
                      <a:pt x="15584" y="9045"/>
                      <a:pt x="15714" y="9147"/>
                      <a:pt x="15858" y="9247"/>
                    </a:cubicBezTo>
                    <a:cubicBezTo>
                      <a:pt x="15215" y="10228"/>
                      <a:pt x="14762" y="12514"/>
                      <a:pt x="14762" y="15169"/>
                    </a:cubicBezTo>
                    <a:cubicBezTo>
                      <a:pt x="14762" y="18712"/>
                      <a:pt x="15569" y="21600"/>
                      <a:pt x="16558" y="21600"/>
                    </a:cubicBezTo>
                    <a:cubicBezTo>
                      <a:pt x="17547" y="21600"/>
                      <a:pt x="18354" y="18712"/>
                      <a:pt x="18354" y="15169"/>
                    </a:cubicBezTo>
                    <a:cubicBezTo>
                      <a:pt x="18354" y="13464"/>
                      <a:pt x="18166" y="11916"/>
                      <a:pt x="17862" y="10763"/>
                    </a:cubicBezTo>
                    <a:cubicBezTo>
                      <a:pt x="18009" y="10883"/>
                      <a:pt x="18174" y="11007"/>
                      <a:pt x="18314" y="11126"/>
                    </a:cubicBezTo>
                    <a:lnTo>
                      <a:pt x="18314" y="11857"/>
                    </a:lnTo>
                    <a:cubicBezTo>
                      <a:pt x="18314" y="12599"/>
                      <a:pt x="18482" y="13202"/>
                      <a:pt x="18689" y="13202"/>
                    </a:cubicBezTo>
                    <a:cubicBezTo>
                      <a:pt x="18897" y="13202"/>
                      <a:pt x="19064" y="12599"/>
                      <a:pt x="19064" y="11857"/>
                    </a:cubicBezTo>
                    <a:cubicBezTo>
                      <a:pt x="19064" y="11857"/>
                      <a:pt x="19064" y="11793"/>
                      <a:pt x="19064" y="11785"/>
                    </a:cubicBezTo>
                    <a:cubicBezTo>
                      <a:pt x="20642" y="13207"/>
                      <a:pt x="21600" y="14313"/>
                      <a:pt x="21600" y="14313"/>
                    </a:cubicBezTo>
                    <a:cubicBezTo>
                      <a:pt x="21600" y="14313"/>
                      <a:pt x="21380" y="8673"/>
                      <a:pt x="21380" y="8673"/>
                    </a:cubicBezTo>
                    <a:cubicBezTo>
                      <a:pt x="21303" y="8603"/>
                      <a:pt x="20990" y="8447"/>
                      <a:pt x="20572" y="8252"/>
                    </a:cubicBezTo>
                    <a:lnTo>
                      <a:pt x="20572" y="674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8" name="iṧlíďè">
                <a:extLst>
                  <a:ext uri="{FF2B5EF4-FFF2-40B4-BE49-F238E27FC236}">
                    <a16:creationId xmlns:a16="http://schemas.microsoft.com/office/drawing/2014/main" id="{AAB9E426-4AA4-4ACA-BD53-AF6E95708AC7}"/>
                  </a:ext>
                </a:extLst>
              </p:cNvPr>
              <p:cNvSpPr/>
              <p:nvPr/>
            </p:nvSpPr>
            <p:spPr>
              <a:xfrm>
                <a:off x="4580187" y="4317991"/>
                <a:ext cx="536094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4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4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9" name="ïś1iďê">
                <a:extLst>
                  <a:ext uri="{FF2B5EF4-FFF2-40B4-BE49-F238E27FC236}">
                    <a16:creationId xmlns:a16="http://schemas.microsoft.com/office/drawing/2014/main" id="{EC1789D0-7A78-4F17-8B88-A062A18B17AD}"/>
                  </a:ext>
                </a:extLst>
              </p:cNvPr>
              <p:cNvSpPr/>
              <p:nvPr/>
            </p:nvSpPr>
            <p:spPr>
              <a:xfrm>
                <a:off x="5404746" y="3270600"/>
                <a:ext cx="1386337" cy="1386323"/>
              </a:xfrm>
              <a:prstGeom prst="ellipse">
                <a:avLst/>
              </a:pr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0" name="îsļïďé">
                <a:extLst>
                  <a:ext uri="{FF2B5EF4-FFF2-40B4-BE49-F238E27FC236}">
                    <a16:creationId xmlns:a16="http://schemas.microsoft.com/office/drawing/2014/main" id="{B55E1355-0231-4F02-B63D-EA380A626F28}"/>
                  </a:ext>
                </a:extLst>
              </p:cNvPr>
              <p:cNvSpPr/>
              <p:nvPr/>
            </p:nvSpPr>
            <p:spPr>
              <a:xfrm>
                <a:off x="5441091" y="1862843"/>
                <a:ext cx="1313670" cy="2757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lnTo>
                      <a:pt x="10003" y="11330"/>
                    </a:lnTo>
                    <a:cubicBezTo>
                      <a:pt x="4412" y="11525"/>
                      <a:pt x="0" y="13743"/>
                      <a:pt x="0" y="16455"/>
                    </a:cubicBezTo>
                    <a:cubicBezTo>
                      <a:pt x="0" y="19296"/>
                      <a:pt x="4836" y="21600"/>
                      <a:pt x="10800" y="21600"/>
                    </a:cubicBezTo>
                    <a:cubicBezTo>
                      <a:pt x="16764" y="21600"/>
                      <a:pt x="21600" y="19296"/>
                      <a:pt x="21600" y="16455"/>
                    </a:cubicBezTo>
                    <a:cubicBezTo>
                      <a:pt x="21600" y="13730"/>
                      <a:pt x="17147" y="11506"/>
                      <a:pt x="11520" y="11329"/>
                    </a:cubicBezTo>
                    <a:lnTo>
                      <a:pt x="10763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1" name="îṩlïḍè">
                <a:extLst>
                  <a:ext uri="{FF2B5EF4-FFF2-40B4-BE49-F238E27FC236}">
                    <a16:creationId xmlns:a16="http://schemas.microsoft.com/office/drawing/2014/main" id="{A5FC9DFE-717B-43C4-B766-92AA8EEA5459}"/>
                  </a:ext>
                </a:extLst>
              </p:cNvPr>
              <p:cNvSpPr/>
              <p:nvPr/>
            </p:nvSpPr>
            <p:spPr>
              <a:xfrm>
                <a:off x="5685828" y="3630800"/>
                <a:ext cx="847478" cy="145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9" y="0"/>
                    </a:moveTo>
                    <a:lnTo>
                      <a:pt x="0" y="21600"/>
                    </a:lnTo>
                    <a:lnTo>
                      <a:pt x="2860" y="21600"/>
                    </a:lnTo>
                    <a:lnTo>
                      <a:pt x="2869" y="21470"/>
                    </a:lnTo>
                    <a:lnTo>
                      <a:pt x="10262" y="21470"/>
                    </a:lnTo>
                    <a:lnTo>
                      <a:pt x="10262" y="0"/>
                    </a:lnTo>
                    <a:lnTo>
                      <a:pt x="4689" y="0"/>
                    </a:lnTo>
                    <a:lnTo>
                      <a:pt x="4328" y="0"/>
                    </a:lnTo>
                    <a:lnTo>
                      <a:pt x="1829" y="0"/>
                    </a:lnTo>
                    <a:close/>
                    <a:moveTo>
                      <a:pt x="11275" y="0"/>
                    </a:moveTo>
                    <a:lnTo>
                      <a:pt x="11275" y="21470"/>
                    </a:lnTo>
                    <a:lnTo>
                      <a:pt x="18718" y="21470"/>
                    </a:lnTo>
                    <a:cubicBezTo>
                      <a:pt x="18718" y="21470"/>
                      <a:pt x="18672" y="20791"/>
                      <a:pt x="18669" y="20744"/>
                    </a:cubicBezTo>
                    <a:lnTo>
                      <a:pt x="18740" y="21548"/>
                    </a:lnTo>
                    <a:lnTo>
                      <a:pt x="21600" y="21548"/>
                    </a:lnTo>
                    <a:lnTo>
                      <a:pt x="19637" y="0"/>
                    </a:lnTo>
                    <a:lnTo>
                      <a:pt x="17210" y="0"/>
                    </a:lnTo>
                    <a:lnTo>
                      <a:pt x="11275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2" name="ïṧlíḍè">
                <a:extLst>
                  <a:ext uri="{FF2B5EF4-FFF2-40B4-BE49-F238E27FC236}">
                    <a16:creationId xmlns:a16="http://schemas.microsoft.com/office/drawing/2014/main" id="{4F22A2F5-5196-49A5-A334-6916C80B07D0}"/>
                  </a:ext>
                </a:extLst>
              </p:cNvPr>
              <p:cNvSpPr/>
              <p:nvPr/>
            </p:nvSpPr>
            <p:spPr>
              <a:xfrm>
                <a:off x="5795745" y="3926535"/>
                <a:ext cx="604340" cy="604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îšḷïḓè">
              <a:extLst>
                <a:ext uri="{FF2B5EF4-FFF2-40B4-BE49-F238E27FC236}">
                  <a16:creationId xmlns:a16="http://schemas.microsoft.com/office/drawing/2014/main" id="{28A6DCE0-639A-4A84-8BF6-B643AE638869}"/>
                </a:ext>
              </a:extLst>
            </p:cNvPr>
            <p:cNvGrpSpPr/>
            <p:nvPr/>
          </p:nvGrpSpPr>
          <p:grpSpPr>
            <a:xfrm>
              <a:off x="3145410" y="2349896"/>
              <a:ext cx="6055720" cy="2149184"/>
              <a:chOff x="1792087" y="1862838"/>
              <a:chExt cx="8607826" cy="3054928"/>
            </a:xfrm>
          </p:grpSpPr>
          <p:sp>
            <p:nvSpPr>
              <p:cNvPr id="17" name="îš1îďé">
                <a:extLst>
                  <a:ext uri="{FF2B5EF4-FFF2-40B4-BE49-F238E27FC236}">
                    <a16:creationId xmlns:a16="http://schemas.microsoft.com/office/drawing/2014/main" id="{536AA374-7B8F-4A50-933B-4D653352C07F}"/>
                  </a:ext>
                </a:extLst>
              </p:cNvPr>
              <p:cNvSpPr/>
              <p:nvPr/>
            </p:nvSpPr>
            <p:spPr>
              <a:xfrm>
                <a:off x="6412688" y="3804462"/>
                <a:ext cx="3987225" cy="1113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05" extrusionOk="0">
                    <a:moveTo>
                      <a:pt x="21600" y="0"/>
                    </a:moveTo>
                    <a:cubicBezTo>
                      <a:pt x="21600" y="0"/>
                      <a:pt x="21557" y="16"/>
                      <a:pt x="21556" y="16"/>
                    </a:cubicBezTo>
                    <a:lnTo>
                      <a:pt x="1027" y="6501"/>
                    </a:lnTo>
                    <a:lnTo>
                      <a:pt x="1027" y="7953"/>
                    </a:lnTo>
                    <a:cubicBezTo>
                      <a:pt x="609" y="8141"/>
                      <a:pt x="297" y="8288"/>
                      <a:pt x="220" y="8356"/>
                    </a:cubicBezTo>
                    <a:cubicBezTo>
                      <a:pt x="220" y="8356"/>
                      <a:pt x="0" y="13786"/>
                      <a:pt x="0" y="13786"/>
                    </a:cubicBezTo>
                    <a:cubicBezTo>
                      <a:pt x="0" y="13786"/>
                      <a:pt x="1161" y="12476"/>
                      <a:pt x="3080" y="10881"/>
                    </a:cubicBezTo>
                    <a:cubicBezTo>
                      <a:pt x="3080" y="11147"/>
                      <a:pt x="3080" y="11421"/>
                      <a:pt x="3080" y="11421"/>
                    </a:cubicBezTo>
                    <a:cubicBezTo>
                      <a:pt x="3080" y="12136"/>
                      <a:pt x="3249" y="12717"/>
                      <a:pt x="3456" y="12717"/>
                    </a:cubicBezTo>
                    <a:cubicBezTo>
                      <a:pt x="3663" y="12717"/>
                      <a:pt x="3831" y="12136"/>
                      <a:pt x="3831" y="11421"/>
                    </a:cubicBezTo>
                    <a:lnTo>
                      <a:pt x="3831" y="10286"/>
                    </a:lnTo>
                    <a:cubicBezTo>
                      <a:pt x="4014" y="10142"/>
                      <a:pt x="4222" y="9996"/>
                      <a:pt x="4416" y="9851"/>
                    </a:cubicBezTo>
                    <a:cubicBezTo>
                      <a:pt x="4178" y="10528"/>
                      <a:pt x="3987" y="11420"/>
                      <a:pt x="3874" y="12488"/>
                    </a:cubicBezTo>
                    <a:cubicBezTo>
                      <a:pt x="3535" y="15693"/>
                      <a:pt x="4016" y="19261"/>
                      <a:pt x="4946" y="20431"/>
                    </a:cubicBezTo>
                    <a:cubicBezTo>
                      <a:pt x="5875" y="21600"/>
                      <a:pt x="6908" y="19940"/>
                      <a:pt x="7247" y="16734"/>
                    </a:cubicBezTo>
                    <a:cubicBezTo>
                      <a:pt x="7586" y="13529"/>
                      <a:pt x="7105" y="9960"/>
                      <a:pt x="6176" y="8791"/>
                    </a:cubicBezTo>
                    <a:cubicBezTo>
                      <a:pt x="6144" y="8751"/>
                      <a:pt x="6112" y="8723"/>
                      <a:pt x="6080" y="8689"/>
                    </a:cubicBezTo>
                    <a:cubicBezTo>
                      <a:pt x="6294" y="8549"/>
                      <a:pt x="6495" y="8405"/>
                      <a:pt x="6718" y="8267"/>
                    </a:cubicBezTo>
                    <a:cubicBezTo>
                      <a:pt x="6718" y="8534"/>
                      <a:pt x="6718" y="8869"/>
                      <a:pt x="6718" y="8869"/>
                    </a:cubicBezTo>
                    <a:cubicBezTo>
                      <a:pt x="6718" y="9389"/>
                      <a:pt x="6840" y="9811"/>
                      <a:pt x="6990" y="9811"/>
                    </a:cubicBezTo>
                    <a:cubicBezTo>
                      <a:pt x="7141" y="9811"/>
                      <a:pt x="7264" y="9389"/>
                      <a:pt x="7264" y="8869"/>
                    </a:cubicBezTo>
                    <a:lnTo>
                      <a:pt x="7264" y="7973"/>
                    </a:lnTo>
                    <a:lnTo>
                      <a:pt x="7185" y="7973"/>
                    </a:lnTo>
                    <a:cubicBezTo>
                      <a:pt x="7205" y="7961"/>
                      <a:pt x="7222" y="7948"/>
                      <a:pt x="7242" y="7937"/>
                    </a:cubicBezTo>
                    <a:cubicBezTo>
                      <a:pt x="8200" y="7376"/>
                      <a:pt x="9507" y="6639"/>
                      <a:pt x="10868" y="5879"/>
                    </a:cubicBezTo>
                    <a:cubicBezTo>
                      <a:pt x="10868" y="6036"/>
                      <a:pt x="10868" y="6380"/>
                      <a:pt x="10868" y="6380"/>
                    </a:cubicBezTo>
                    <a:cubicBezTo>
                      <a:pt x="10868" y="6739"/>
                      <a:pt x="10953" y="7031"/>
                      <a:pt x="11057" y="7031"/>
                    </a:cubicBezTo>
                    <a:cubicBezTo>
                      <a:pt x="11161" y="7031"/>
                      <a:pt x="11247" y="6739"/>
                      <a:pt x="11247" y="6380"/>
                    </a:cubicBezTo>
                    <a:lnTo>
                      <a:pt x="11247" y="5758"/>
                    </a:lnTo>
                    <a:lnTo>
                      <a:pt x="11085" y="5758"/>
                    </a:lnTo>
                    <a:cubicBezTo>
                      <a:pt x="15766" y="3146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003F7B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8" name="ïS1íḓe">
                <a:extLst>
                  <a:ext uri="{FF2B5EF4-FFF2-40B4-BE49-F238E27FC236}">
                    <a16:creationId xmlns:a16="http://schemas.microsoft.com/office/drawing/2014/main" id="{B68B0B16-464D-4321-82D0-CE0DD7583DC4}"/>
                  </a:ext>
                </a:extLst>
              </p:cNvPr>
              <p:cNvSpPr/>
              <p:nvPr/>
            </p:nvSpPr>
            <p:spPr>
              <a:xfrm>
                <a:off x="7170903" y="4317991"/>
                <a:ext cx="536090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9" name="îṣľïḑé">
                <a:extLst>
                  <a:ext uri="{FF2B5EF4-FFF2-40B4-BE49-F238E27FC236}">
                    <a16:creationId xmlns:a16="http://schemas.microsoft.com/office/drawing/2014/main" id="{712F65D8-0777-4C57-ACF5-0B5E5D508732}"/>
                  </a:ext>
                </a:extLst>
              </p:cNvPr>
              <p:cNvSpPr/>
              <p:nvPr/>
            </p:nvSpPr>
            <p:spPr>
              <a:xfrm>
                <a:off x="1792087" y="3804637"/>
                <a:ext cx="3987050" cy="1113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36" y="17"/>
                    </a:lnTo>
                    <a:cubicBezTo>
                      <a:pt x="96" y="51"/>
                      <a:pt x="6152" y="3444"/>
                      <a:pt x="10869" y="6183"/>
                    </a:cubicBezTo>
                    <a:lnTo>
                      <a:pt x="10869" y="6621"/>
                    </a:lnTo>
                    <a:cubicBezTo>
                      <a:pt x="10869" y="6995"/>
                      <a:pt x="10953" y="7297"/>
                      <a:pt x="11057" y="7297"/>
                    </a:cubicBezTo>
                    <a:cubicBezTo>
                      <a:pt x="11162" y="7297"/>
                      <a:pt x="11246" y="6995"/>
                      <a:pt x="11246" y="6621"/>
                    </a:cubicBezTo>
                    <a:cubicBezTo>
                      <a:pt x="11246" y="6621"/>
                      <a:pt x="11246" y="6502"/>
                      <a:pt x="11246" y="6407"/>
                    </a:cubicBezTo>
                    <a:cubicBezTo>
                      <a:pt x="12384" y="7070"/>
                      <a:pt x="13535" y="7738"/>
                      <a:pt x="14358" y="8238"/>
                    </a:cubicBezTo>
                    <a:cubicBezTo>
                      <a:pt x="14543" y="8351"/>
                      <a:pt x="14711" y="8473"/>
                      <a:pt x="14891" y="8588"/>
                    </a:cubicBezTo>
                    <a:lnTo>
                      <a:pt x="14891" y="9207"/>
                    </a:lnTo>
                    <a:cubicBezTo>
                      <a:pt x="14891" y="9746"/>
                      <a:pt x="15013" y="10185"/>
                      <a:pt x="15164" y="10185"/>
                    </a:cubicBezTo>
                    <a:cubicBezTo>
                      <a:pt x="15315" y="10185"/>
                      <a:pt x="15436" y="9746"/>
                      <a:pt x="15436" y="9207"/>
                    </a:cubicBezTo>
                    <a:cubicBezTo>
                      <a:pt x="15436" y="9207"/>
                      <a:pt x="15436" y="9051"/>
                      <a:pt x="15436" y="8945"/>
                    </a:cubicBezTo>
                    <a:cubicBezTo>
                      <a:pt x="15584" y="9045"/>
                      <a:pt x="15714" y="9147"/>
                      <a:pt x="15858" y="9247"/>
                    </a:cubicBezTo>
                    <a:cubicBezTo>
                      <a:pt x="15215" y="10228"/>
                      <a:pt x="14762" y="12514"/>
                      <a:pt x="14762" y="15169"/>
                    </a:cubicBezTo>
                    <a:cubicBezTo>
                      <a:pt x="14762" y="18712"/>
                      <a:pt x="15569" y="21600"/>
                      <a:pt x="16558" y="21600"/>
                    </a:cubicBezTo>
                    <a:cubicBezTo>
                      <a:pt x="17547" y="21600"/>
                      <a:pt x="18354" y="18712"/>
                      <a:pt x="18354" y="15169"/>
                    </a:cubicBezTo>
                    <a:cubicBezTo>
                      <a:pt x="18354" y="13464"/>
                      <a:pt x="18166" y="11916"/>
                      <a:pt x="17862" y="10763"/>
                    </a:cubicBezTo>
                    <a:cubicBezTo>
                      <a:pt x="18009" y="10883"/>
                      <a:pt x="18174" y="11007"/>
                      <a:pt x="18314" y="11126"/>
                    </a:cubicBezTo>
                    <a:lnTo>
                      <a:pt x="18314" y="11857"/>
                    </a:lnTo>
                    <a:cubicBezTo>
                      <a:pt x="18314" y="12599"/>
                      <a:pt x="18482" y="13202"/>
                      <a:pt x="18689" y="13202"/>
                    </a:cubicBezTo>
                    <a:cubicBezTo>
                      <a:pt x="18897" y="13202"/>
                      <a:pt x="19064" y="12599"/>
                      <a:pt x="19064" y="11857"/>
                    </a:cubicBezTo>
                    <a:cubicBezTo>
                      <a:pt x="19064" y="11857"/>
                      <a:pt x="19064" y="11793"/>
                      <a:pt x="19064" y="11785"/>
                    </a:cubicBezTo>
                    <a:cubicBezTo>
                      <a:pt x="20642" y="13207"/>
                      <a:pt x="21600" y="14313"/>
                      <a:pt x="21600" y="14313"/>
                    </a:cubicBezTo>
                    <a:cubicBezTo>
                      <a:pt x="21600" y="14313"/>
                      <a:pt x="21380" y="8673"/>
                      <a:pt x="21380" y="8673"/>
                    </a:cubicBezTo>
                    <a:cubicBezTo>
                      <a:pt x="21303" y="8603"/>
                      <a:pt x="20990" y="8447"/>
                      <a:pt x="20572" y="8252"/>
                    </a:cubicBezTo>
                    <a:lnTo>
                      <a:pt x="20572" y="67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F7B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0" name="ïŝḻidè">
                <a:extLst>
                  <a:ext uri="{FF2B5EF4-FFF2-40B4-BE49-F238E27FC236}">
                    <a16:creationId xmlns:a16="http://schemas.microsoft.com/office/drawing/2014/main" id="{93B0C301-A687-45F7-A70E-824E96963C2E}"/>
                  </a:ext>
                </a:extLst>
              </p:cNvPr>
              <p:cNvSpPr/>
              <p:nvPr/>
            </p:nvSpPr>
            <p:spPr>
              <a:xfrm>
                <a:off x="4580187" y="4317991"/>
                <a:ext cx="536094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4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4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1" name="iṡľïḑe">
                <a:extLst>
                  <a:ext uri="{FF2B5EF4-FFF2-40B4-BE49-F238E27FC236}">
                    <a16:creationId xmlns:a16="http://schemas.microsoft.com/office/drawing/2014/main" id="{A7A830DE-6E2A-4038-8330-16E63D1DCEF2}"/>
                  </a:ext>
                </a:extLst>
              </p:cNvPr>
              <p:cNvSpPr/>
              <p:nvPr/>
            </p:nvSpPr>
            <p:spPr>
              <a:xfrm>
                <a:off x="5404746" y="3270600"/>
                <a:ext cx="1386337" cy="1386323"/>
              </a:xfrm>
              <a:prstGeom prst="ellipse">
                <a:avLst/>
              </a:pr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2" name="iṩḻîḋe">
                <a:extLst>
                  <a:ext uri="{FF2B5EF4-FFF2-40B4-BE49-F238E27FC236}">
                    <a16:creationId xmlns:a16="http://schemas.microsoft.com/office/drawing/2014/main" id="{9457BC17-EDB9-4D26-82BC-0EE3E88D5156}"/>
                  </a:ext>
                </a:extLst>
              </p:cNvPr>
              <p:cNvSpPr/>
              <p:nvPr/>
            </p:nvSpPr>
            <p:spPr>
              <a:xfrm>
                <a:off x="5441090" y="1862838"/>
                <a:ext cx="1313670" cy="27577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lnTo>
                      <a:pt x="10003" y="11330"/>
                    </a:lnTo>
                    <a:cubicBezTo>
                      <a:pt x="4412" y="11525"/>
                      <a:pt x="0" y="13743"/>
                      <a:pt x="0" y="16455"/>
                    </a:cubicBezTo>
                    <a:cubicBezTo>
                      <a:pt x="0" y="19296"/>
                      <a:pt x="4836" y="21600"/>
                      <a:pt x="10800" y="21600"/>
                    </a:cubicBezTo>
                    <a:cubicBezTo>
                      <a:pt x="16764" y="21600"/>
                      <a:pt x="21600" y="19296"/>
                      <a:pt x="21600" y="16455"/>
                    </a:cubicBezTo>
                    <a:cubicBezTo>
                      <a:pt x="21600" y="13730"/>
                      <a:pt x="17147" y="11506"/>
                      <a:pt x="11520" y="11329"/>
                    </a:cubicBezTo>
                    <a:lnTo>
                      <a:pt x="10763" y="0"/>
                    </a:lnTo>
                    <a:close/>
                  </a:path>
                </a:pathLst>
              </a:custGeom>
              <a:solidFill>
                <a:srgbClr val="003F7B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3" name="ïşlïďê">
                <a:extLst>
                  <a:ext uri="{FF2B5EF4-FFF2-40B4-BE49-F238E27FC236}">
                    <a16:creationId xmlns:a16="http://schemas.microsoft.com/office/drawing/2014/main" id="{3A26548A-97CC-47C9-B85F-7EFAA5A123E1}"/>
                  </a:ext>
                </a:extLst>
              </p:cNvPr>
              <p:cNvSpPr/>
              <p:nvPr/>
            </p:nvSpPr>
            <p:spPr>
              <a:xfrm>
                <a:off x="5685828" y="3630800"/>
                <a:ext cx="847478" cy="145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9" y="0"/>
                    </a:moveTo>
                    <a:lnTo>
                      <a:pt x="0" y="21600"/>
                    </a:lnTo>
                    <a:lnTo>
                      <a:pt x="2860" y="21600"/>
                    </a:lnTo>
                    <a:lnTo>
                      <a:pt x="2869" y="21470"/>
                    </a:lnTo>
                    <a:lnTo>
                      <a:pt x="10262" y="21470"/>
                    </a:lnTo>
                    <a:lnTo>
                      <a:pt x="10262" y="0"/>
                    </a:lnTo>
                    <a:lnTo>
                      <a:pt x="4689" y="0"/>
                    </a:lnTo>
                    <a:lnTo>
                      <a:pt x="4328" y="0"/>
                    </a:lnTo>
                    <a:lnTo>
                      <a:pt x="1829" y="0"/>
                    </a:lnTo>
                    <a:close/>
                    <a:moveTo>
                      <a:pt x="11275" y="0"/>
                    </a:moveTo>
                    <a:lnTo>
                      <a:pt x="11275" y="21470"/>
                    </a:lnTo>
                    <a:lnTo>
                      <a:pt x="18718" y="21470"/>
                    </a:lnTo>
                    <a:cubicBezTo>
                      <a:pt x="18718" y="21470"/>
                      <a:pt x="18672" y="20791"/>
                      <a:pt x="18669" y="20744"/>
                    </a:cubicBezTo>
                    <a:lnTo>
                      <a:pt x="18740" y="21548"/>
                    </a:lnTo>
                    <a:lnTo>
                      <a:pt x="21600" y="21548"/>
                    </a:lnTo>
                    <a:lnTo>
                      <a:pt x="19637" y="0"/>
                    </a:lnTo>
                    <a:lnTo>
                      <a:pt x="17210" y="0"/>
                    </a:lnTo>
                    <a:lnTo>
                      <a:pt x="112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4" name="îśḷïḋê">
                <a:extLst>
                  <a:ext uri="{FF2B5EF4-FFF2-40B4-BE49-F238E27FC236}">
                    <a16:creationId xmlns:a16="http://schemas.microsoft.com/office/drawing/2014/main" id="{F2B4AE58-4F81-4461-9AB9-F576547E1333}"/>
                  </a:ext>
                </a:extLst>
              </p:cNvPr>
              <p:cNvSpPr/>
              <p:nvPr/>
            </p:nvSpPr>
            <p:spPr>
              <a:xfrm>
                <a:off x="5795745" y="3926535"/>
                <a:ext cx="604340" cy="604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</p:grpSp>
      </p:grpSp>
      <p:sp>
        <p:nvSpPr>
          <p:cNvPr id="41" name="矩形 40"/>
          <p:cNvSpPr/>
          <p:nvPr userDrawn="1"/>
        </p:nvSpPr>
        <p:spPr>
          <a:xfrm>
            <a:off x="0" y="957263"/>
            <a:ext cx="3403600" cy="107950"/>
          </a:xfrm>
          <a:prstGeom prst="rect">
            <a:avLst/>
          </a:prstGeom>
          <a:solidFill>
            <a:srgbClr val="1453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 userDrawn="1"/>
        </p:nvCxnSpPr>
        <p:spPr>
          <a:xfrm>
            <a:off x="3360738" y="1008063"/>
            <a:ext cx="2692400" cy="0"/>
          </a:xfrm>
          <a:prstGeom prst="line">
            <a:avLst/>
          </a:prstGeom>
          <a:ln w="28575">
            <a:solidFill>
              <a:srgbClr val="145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98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28821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6913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5921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86801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1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0953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Line 16"/>
          <p:cNvSpPr>
            <a:spLocks noChangeShapeType="1"/>
          </p:cNvSpPr>
          <p:nvPr userDrawn="1"/>
        </p:nvSpPr>
        <p:spPr bwMode="auto">
          <a:xfrm>
            <a:off x="815413" y="1484784"/>
            <a:ext cx="10081683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64955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9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13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4400" b="0" kern="1200" smtClean="0">
          <a:solidFill>
            <a:schemeClr val="accent5">
              <a:lumMod val="50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2.w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9.png"/><Relationship Id="rId10" Type="http://schemas.openxmlformats.org/officeDocument/2006/relationships/image" Target="../media/image11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7.bin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6.wmf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5.png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oleObject" Target="../embeddings/oleObject13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2.png"/><Relationship Id="rId12" Type="http://schemas.openxmlformats.org/officeDocument/2006/relationships/image" Target="../media/image23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image" Target="../media/image19.png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21.png"/><Relationship Id="rId9" Type="http://schemas.openxmlformats.org/officeDocument/2006/relationships/image" Target="../media/image18.wmf"/><Relationship Id="rId14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5.wmf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7.wmf"/><Relationship Id="rId5" Type="http://schemas.openxmlformats.org/officeDocument/2006/relationships/image" Target="../media/image24.png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9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8.png"/><Relationship Id="rId4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17"/>
          <p:cNvSpPr txBox="1">
            <a:spLocks noChangeArrowheads="1"/>
          </p:cNvSpPr>
          <p:nvPr/>
        </p:nvSpPr>
        <p:spPr bwMode="auto">
          <a:xfrm>
            <a:off x="0" y="1080359"/>
            <a:ext cx="121920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FF0000"/>
                </a:solidFill>
              </a:rPr>
              <a:t>电子电路设计训练</a:t>
            </a:r>
            <a:endParaRPr lang="zh-CN" altLang="en-US" sz="66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4509120"/>
            <a:ext cx="12192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北京航空航天大学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电子信息工程学院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张杰斌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/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zjb@buaa.edu.cn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30303" y="2448511"/>
            <a:ext cx="9931394" cy="45719"/>
          </a:xfrm>
          <a:prstGeom prst="rect">
            <a:avLst/>
          </a:prstGeom>
          <a:solidFill>
            <a:srgbClr val="183884"/>
          </a:solidFill>
          <a:ln w="0">
            <a:solidFill>
              <a:srgbClr val="1838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183884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B6CC11-9EB0-4602-BB7B-6B8E706CA00D}"/>
              </a:ext>
            </a:extLst>
          </p:cNvPr>
          <p:cNvSpPr/>
          <p:nvPr/>
        </p:nvSpPr>
        <p:spPr>
          <a:xfrm>
            <a:off x="4974539" y="2841857"/>
            <a:ext cx="22429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kern="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稳压电源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91031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4835593-2977-4FDC-9CF9-2115C423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69"/>
            <a:ext cx="10515600" cy="997992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直流稳压电源的组成</a:t>
            </a:r>
            <a:endParaRPr lang="zh-CN" altLang="en-US" dirty="0"/>
          </a:p>
        </p:txBody>
      </p:sp>
      <p:pic>
        <p:nvPicPr>
          <p:cNvPr id="4" name="图片 4" descr="直流电源的组成.JPG">
            <a:extLst>
              <a:ext uri="{FF2B5EF4-FFF2-40B4-BE49-F238E27FC236}">
                <a16:creationId xmlns:a16="http://schemas.microsoft.com/office/drawing/2014/main" id="{EC2296EB-FFFD-42C6-88C3-CC48619E0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562100"/>
            <a:ext cx="78136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圆角矩形 5">
            <a:extLst>
              <a:ext uri="{FF2B5EF4-FFF2-40B4-BE49-F238E27FC236}">
                <a16:creationId xmlns:a16="http://schemas.microsoft.com/office/drawing/2014/main" id="{4C6EC7D2-17F6-43D0-894C-4FA460C34B09}"/>
              </a:ext>
            </a:extLst>
          </p:cNvPr>
          <p:cNvGrpSpPr>
            <a:grpSpLocks/>
          </p:cNvGrpSpPr>
          <p:nvPr/>
        </p:nvGrpSpPr>
        <p:grpSpPr bwMode="auto">
          <a:xfrm>
            <a:off x="2003673" y="3827462"/>
            <a:ext cx="1628775" cy="1049338"/>
            <a:chOff x="0" y="0"/>
            <a:chExt cx="1026" cy="661"/>
          </a:xfrm>
        </p:grpSpPr>
        <p:pic>
          <p:nvPicPr>
            <p:cNvPr id="6" name="圆角矩形 5">
              <a:extLst>
                <a:ext uri="{FF2B5EF4-FFF2-40B4-BE49-F238E27FC236}">
                  <a16:creationId xmlns:a16="http://schemas.microsoft.com/office/drawing/2014/main" id="{F4F37CD1-A77A-46EB-BA8B-A4740340A3D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26" cy="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5C680730-E6C7-4C3B-97FF-A8DAC63A91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" y="53"/>
              <a:ext cx="895" cy="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ea typeface="华文楷体" panose="02010600040101010101" pitchFamily="2" charset="-122"/>
                </a:rPr>
                <a:t>电源变压器</a:t>
              </a:r>
              <a:endParaRPr lang="en-US" altLang="zh-CN" b="1" dirty="0">
                <a:ea typeface="华文楷体" panose="02010600040101010101" pitchFamily="2" charset="-122"/>
              </a:endParaRPr>
            </a:p>
            <a:p>
              <a:pPr algn="ctr" eaLnBrk="1" hangingPunct="1"/>
              <a:r>
                <a:rPr lang="zh-CN" altLang="en-US" b="1" dirty="0">
                  <a:ea typeface="华文楷体" panose="02010600040101010101" pitchFamily="2" charset="-122"/>
                </a:rPr>
                <a:t>变压＋隔离</a:t>
              </a:r>
            </a:p>
          </p:txBody>
        </p:sp>
      </p:grpSp>
      <p:grpSp>
        <p:nvGrpSpPr>
          <p:cNvPr id="8" name="圆角矩形 6">
            <a:extLst>
              <a:ext uri="{FF2B5EF4-FFF2-40B4-BE49-F238E27FC236}">
                <a16:creationId xmlns:a16="http://schemas.microsoft.com/office/drawing/2014/main" id="{A0DA9510-8C86-41D4-87CD-196423B7B319}"/>
              </a:ext>
            </a:extLst>
          </p:cNvPr>
          <p:cNvGrpSpPr>
            <a:grpSpLocks/>
          </p:cNvGrpSpPr>
          <p:nvPr/>
        </p:nvGrpSpPr>
        <p:grpSpPr bwMode="auto">
          <a:xfrm>
            <a:off x="4021386" y="3681412"/>
            <a:ext cx="1628775" cy="1274763"/>
            <a:chOff x="0" y="0"/>
            <a:chExt cx="1026" cy="803"/>
          </a:xfrm>
        </p:grpSpPr>
        <p:pic>
          <p:nvPicPr>
            <p:cNvPr id="9" name="圆角矩形 6">
              <a:extLst>
                <a:ext uri="{FF2B5EF4-FFF2-40B4-BE49-F238E27FC236}">
                  <a16:creationId xmlns:a16="http://schemas.microsoft.com/office/drawing/2014/main" id="{87192B8F-F32E-4CFD-8ACC-654CCFC6686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26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58F26175-4796-4F00-A378-2A49D8D4D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" y="104"/>
              <a:ext cx="887" cy="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ea typeface="华文楷体" panose="02010600040101010101" pitchFamily="2" charset="-122"/>
                </a:rPr>
                <a:t>整流器</a:t>
              </a:r>
              <a:endParaRPr lang="en-US" altLang="zh-CN" b="1">
                <a:ea typeface="华文楷体" panose="02010600040101010101" pitchFamily="2" charset="-122"/>
              </a:endParaRPr>
            </a:p>
            <a:p>
              <a:pPr algn="ctr" eaLnBrk="1" hangingPunct="1"/>
              <a:r>
                <a:rPr lang="zh-CN" altLang="en-US" b="1">
                  <a:ea typeface="华文楷体" panose="02010600040101010101" pitchFamily="2" charset="-122"/>
                </a:rPr>
                <a:t>交流电压变为单向脉动电压</a:t>
              </a:r>
            </a:p>
          </p:txBody>
        </p:sp>
      </p:grpSp>
      <p:grpSp>
        <p:nvGrpSpPr>
          <p:cNvPr id="11" name="圆角矩形 7">
            <a:extLst>
              <a:ext uri="{FF2B5EF4-FFF2-40B4-BE49-F238E27FC236}">
                <a16:creationId xmlns:a16="http://schemas.microsoft.com/office/drawing/2014/main" id="{F266907D-84A3-47C3-B7A7-74E25B3B1101}"/>
              </a:ext>
            </a:extLst>
          </p:cNvPr>
          <p:cNvGrpSpPr>
            <a:grpSpLocks/>
          </p:cNvGrpSpPr>
          <p:nvPr/>
        </p:nvGrpSpPr>
        <p:grpSpPr bwMode="auto">
          <a:xfrm>
            <a:off x="5961311" y="3687762"/>
            <a:ext cx="1633537" cy="1328738"/>
            <a:chOff x="0" y="0"/>
            <a:chExt cx="1029" cy="837"/>
          </a:xfrm>
        </p:grpSpPr>
        <p:pic>
          <p:nvPicPr>
            <p:cNvPr id="12" name="圆角矩形 7">
              <a:extLst>
                <a:ext uri="{FF2B5EF4-FFF2-40B4-BE49-F238E27FC236}">
                  <a16:creationId xmlns:a16="http://schemas.microsoft.com/office/drawing/2014/main" id="{85F5308A-FB4A-422F-8C0A-80056275909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29" cy="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C5E389F8-66D7-4B8B-A1B0-C03CA92563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" y="59"/>
              <a:ext cx="877" cy="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ea typeface="华文楷体" panose="02010600040101010101" pitchFamily="2" charset="-122"/>
                </a:rPr>
                <a:t>滤波器</a:t>
              </a:r>
              <a:endParaRPr lang="en-US" altLang="zh-CN" b="1">
                <a:ea typeface="华文楷体" panose="02010600040101010101" pitchFamily="2" charset="-122"/>
              </a:endParaRPr>
            </a:p>
            <a:p>
              <a:pPr algn="ctr" eaLnBrk="1" hangingPunct="1"/>
              <a:r>
                <a:rPr lang="zh-CN" altLang="en-US" b="1">
                  <a:ea typeface="华文楷体" panose="02010600040101010101" pitchFamily="2" charset="-122"/>
                </a:rPr>
                <a:t>脉动直流平波处理</a:t>
              </a:r>
            </a:p>
          </p:txBody>
        </p:sp>
      </p:grpSp>
      <p:grpSp>
        <p:nvGrpSpPr>
          <p:cNvPr id="14" name="圆角矩形 8">
            <a:extLst>
              <a:ext uri="{FF2B5EF4-FFF2-40B4-BE49-F238E27FC236}">
                <a16:creationId xmlns:a16="http://schemas.microsoft.com/office/drawing/2014/main" id="{4A27F1F9-A088-43CF-92DE-C185530CC448}"/>
              </a:ext>
            </a:extLst>
          </p:cNvPr>
          <p:cNvGrpSpPr>
            <a:grpSpLocks/>
          </p:cNvGrpSpPr>
          <p:nvPr/>
        </p:nvGrpSpPr>
        <p:grpSpPr bwMode="auto">
          <a:xfrm>
            <a:off x="7905998" y="3754437"/>
            <a:ext cx="1779588" cy="1122363"/>
            <a:chOff x="0" y="0"/>
            <a:chExt cx="1121" cy="707"/>
          </a:xfrm>
        </p:grpSpPr>
        <p:pic>
          <p:nvPicPr>
            <p:cNvPr id="15" name="圆角矩形 8">
              <a:extLst>
                <a:ext uri="{FF2B5EF4-FFF2-40B4-BE49-F238E27FC236}">
                  <a16:creationId xmlns:a16="http://schemas.microsoft.com/office/drawing/2014/main" id="{C587CDAE-5821-4630-9162-4C3C4F87C41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21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6785127C-C785-4E55-A1A2-7FCB70FED6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" y="56"/>
              <a:ext cx="890" cy="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ea typeface="华文楷体" panose="02010600040101010101" pitchFamily="2" charset="-122"/>
                </a:rPr>
                <a:t>稳压器</a:t>
              </a:r>
              <a:endParaRPr lang="en-US" altLang="zh-CN" b="1">
                <a:ea typeface="华文楷体" panose="02010600040101010101" pitchFamily="2" charset="-122"/>
              </a:endParaRPr>
            </a:p>
            <a:p>
              <a:pPr algn="ctr" eaLnBrk="1" hangingPunct="1"/>
              <a:r>
                <a:rPr lang="zh-CN" altLang="en-US" b="1">
                  <a:ea typeface="华文楷体" panose="02010600040101010101" pitchFamily="2" charset="-122"/>
                </a:rPr>
                <a:t>调节直流电压</a:t>
              </a:r>
            </a:p>
          </p:txBody>
        </p:sp>
      </p:grpSp>
      <p:pic>
        <p:nvPicPr>
          <p:cNvPr id="17" name="TextBox 9">
            <a:extLst>
              <a:ext uri="{FF2B5EF4-FFF2-40B4-BE49-F238E27FC236}">
                <a16:creationId xmlns:a16="http://schemas.microsoft.com/office/drawing/2014/main" id="{6D8FB42F-8E24-4401-8DD8-FED3ED64497E}"/>
              </a:ext>
            </a:extLst>
          </p:cNvPr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648" y="4065587"/>
            <a:ext cx="738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TextBox 11">
            <a:extLst>
              <a:ext uri="{FF2B5EF4-FFF2-40B4-BE49-F238E27FC236}">
                <a16:creationId xmlns:a16="http://schemas.microsoft.com/office/drawing/2014/main" id="{A56691FF-19F0-4A0C-AAB8-D7213C0AA42F}"/>
              </a:ext>
            </a:extLst>
          </p:cNvPr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736" y="4095750"/>
            <a:ext cx="7366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TextBox 12">
            <a:extLst>
              <a:ext uri="{FF2B5EF4-FFF2-40B4-BE49-F238E27FC236}">
                <a16:creationId xmlns:a16="http://schemas.microsoft.com/office/drawing/2014/main" id="{A5254192-2B74-4CCE-BDA1-FCC9D94082CD}"/>
              </a:ext>
            </a:extLst>
          </p:cNvPr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048" y="4022725"/>
            <a:ext cx="738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53C48-0FA7-431F-80ED-40E1FEAE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滤波电路——电容滤波电路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BF4F31-3516-47BE-B989-CD0CBC45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78316FC-8740-492B-8F0F-E0B0391DAE48}"/>
              </a:ext>
            </a:extLst>
          </p:cNvPr>
          <p:cNvSpPr txBox="1">
            <a:spLocks/>
          </p:cNvSpPr>
          <p:nvPr/>
        </p:nvSpPr>
        <p:spPr>
          <a:xfrm>
            <a:off x="1991544" y="1179762"/>
            <a:ext cx="7961312" cy="53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工作原理</a:t>
            </a: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E01F191B-2EB6-4E5A-914A-0D7F3C3431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65020"/>
              </p:ext>
            </p:extLst>
          </p:nvPr>
        </p:nvGraphicFramePr>
        <p:xfrm>
          <a:off x="2047106" y="2600574"/>
          <a:ext cx="3962400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r:id="rId4" imgW="15080180" imgH="18895238" progId="">
                  <p:embed/>
                </p:oleObj>
              </mc:Choice>
              <mc:Fallback>
                <p:oleObj r:id="rId4" imgW="15080180" imgH="18895238" progId="">
                  <p:embed/>
                  <p:pic>
                    <p:nvPicPr>
                      <p:cNvPr id="23557" name="Object 2">
                        <a:extLst>
                          <a:ext uri="{FF2B5EF4-FFF2-40B4-BE49-F238E27FC236}">
                            <a16:creationId xmlns:a16="http://schemas.microsoft.com/office/drawing/2014/main" id="{247500CF-0575-457B-B7A2-5B69597B77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73750"/>
                      <a:stretch>
                        <a:fillRect/>
                      </a:stretch>
                    </p:blipFill>
                    <p:spPr bwMode="auto">
                      <a:xfrm>
                        <a:off x="2047106" y="2600574"/>
                        <a:ext cx="3962400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0000"/>
                                </a:gs>
                                <a:gs pos="100000">
                                  <a:srgbClr val="FFFFFF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03B87B58-C61F-434B-B9D5-7934A3BFF7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668728"/>
              </p:ext>
            </p:extLst>
          </p:nvPr>
        </p:nvGraphicFramePr>
        <p:xfrm>
          <a:off x="6009506" y="2600574"/>
          <a:ext cx="4038600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r:id="rId6" imgW="15080180" imgH="18895238" progId="">
                  <p:embed/>
                </p:oleObj>
              </mc:Choice>
              <mc:Fallback>
                <p:oleObj r:id="rId6" imgW="15080180" imgH="18895238" progId="">
                  <p:embed/>
                  <p:pic>
                    <p:nvPicPr>
                      <p:cNvPr id="23558" name="Object 3">
                        <a:extLst>
                          <a:ext uri="{FF2B5EF4-FFF2-40B4-BE49-F238E27FC236}">
                            <a16:creationId xmlns:a16="http://schemas.microsoft.com/office/drawing/2014/main" id="{8A4FEF22-D789-4F42-896C-F3B2C84D55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31874" b="38126"/>
                      <a:stretch>
                        <a:fillRect/>
                      </a:stretch>
                    </p:blipFill>
                    <p:spPr bwMode="auto">
                      <a:xfrm>
                        <a:off x="6009506" y="2600574"/>
                        <a:ext cx="4038600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0000"/>
                                </a:gs>
                                <a:gs pos="100000">
                                  <a:srgbClr val="FFFFFF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22">
            <a:extLst>
              <a:ext uri="{FF2B5EF4-FFF2-40B4-BE49-F238E27FC236}">
                <a16:creationId xmlns:a16="http://schemas.microsoft.com/office/drawing/2014/main" id="{D9CEDB0C-BAB5-43A6-9371-FF68B23197E9}"/>
              </a:ext>
            </a:extLst>
          </p:cNvPr>
          <p:cNvGrpSpPr>
            <a:grpSpLocks/>
          </p:cNvGrpSpPr>
          <p:nvPr/>
        </p:nvGrpSpPr>
        <p:grpSpPr bwMode="auto">
          <a:xfrm>
            <a:off x="1716906" y="4372224"/>
            <a:ext cx="8137525" cy="512763"/>
            <a:chOff x="0" y="0"/>
            <a:chExt cx="8136904" cy="513581"/>
          </a:xfrm>
        </p:grpSpPr>
        <p:sp>
          <p:nvSpPr>
            <p:cNvPr id="9" name="圆角矩形 18">
              <a:extLst>
                <a:ext uri="{FF2B5EF4-FFF2-40B4-BE49-F238E27FC236}">
                  <a16:creationId xmlns:a16="http://schemas.microsoft.com/office/drawing/2014/main" id="{201340E1-0605-4E0D-B332-6C76E5D37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540"/>
              <a:ext cx="8136904" cy="50404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8B7EAD"/>
                </a:gs>
                <a:gs pos="80000">
                  <a:srgbClr val="B7A6E2"/>
                </a:gs>
                <a:gs pos="100000">
                  <a:srgbClr val="B7A6E4"/>
                </a:gs>
              </a:gsLst>
              <a:lin ang="5400000"/>
            </a:gradFill>
            <a:ln w="9525">
              <a:solidFill>
                <a:srgbClr val="BBAEDE"/>
              </a:solidFill>
              <a:round/>
              <a:headEnd/>
              <a:tailEnd/>
            </a:ln>
            <a:effectLst>
              <a:outerShdw dist="23000" dir="5400000" algn="ctr" rotWithShape="0">
                <a:srgbClr val="000000">
                  <a:alpha val="34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1">
                <a:ea typeface="华文楷体" panose="02010600040101010101" pitchFamily="2" charset="-122"/>
              </a:endParaRPr>
            </a:p>
          </p:txBody>
        </p:sp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id="{FC49D0A1-CB40-4B07-BAD9-AB18BE2D03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08" y="0"/>
            <a:ext cx="8050212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2" r:id="rId7" imgW="4124237" imgH="254097" progId="">
                    <p:embed/>
                  </p:oleObj>
                </mc:Choice>
                <mc:Fallback>
                  <p:oleObj r:id="rId7" imgW="4124237" imgH="254097" progId="">
                    <p:embed/>
                    <p:pic>
                      <p:nvPicPr>
                        <p:cNvPr id="23561" name="Object 9">
                          <a:extLst>
                            <a:ext uri="{FF2B5EF4-FFF2-40B4-BE49-F238E27FC236}">
                              <a16:creationId xmlns:a16="http://schemas.microsoft.com/office/drawing/2014/main" id="{D5085942-E992-47B4-8491-53624FF13AA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08" y="0"/>
                          <a:ext cx="8050212" cy="492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23">
            <a:extLst>
              <a:ext uri="{FF2B5EF4-FFF2-40B4-BE49-F238E27FC236}">
                <a16:creationId xmlns:a16="http://schemas.microsoft.com/office/drawing/2014/main" id="{446CE12B-7EAC-4AA2-B3FD-002E2C028097}"/>
              </a:ext>
            </a:extLst>
          </p:cNvPr>
          <p:cNvGrpSpPr>
            <a:grpSpLocks/>
          </p:cNvGrpSpPr>
          <p:nvPr/>
        </p:nvGrpSpPr>
        <p:grpSpPr bwMode="auto">
          <a:xfrm>
            <a:off x="1572444" y="5029449"/>
            <a:ext cx="8497887" cy="573088"/>
            <a:chOff x="0" y="0"/>
            <a:chExt cx="8496944" cy="572691"/>
          </a:xfrm>
        </p:grpSpPr>
        <p:sp>
          <p:nvSpPr>
            <p:cNvPr id="12" name="圆角矩形 21">
              <a:extLst>
                <a:ext uri="{FF2B5EF4-FFF2-40B4-BE49-F238E27FC236}">
                  <a16:creationId xmlns:a16="http://schemas.microsoft.com/office/drawing/2014/main" id="{C05B50F3-9042-43FA-B312-F9FB04CFC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8496944" cy="504475"/>
            </a:xfrm>
            <a:prstGeom prst="roundRect">
              <a:avLst>
                <a:gd name="adj" fmla="val 16667"/>
              </a:avLst>
            </a:prstGeom>
            <a:solidFill>
              <a:srgbClr val="ADD6FF"/>
            </a:solidFill>
            <a:ln w="9525">
              <a:solidFill>
                <a:srgbClr val="BBAEDE"/>
              </a:solidFill>
              <a:round/>
              <a:headEnd/>
              <a:tailEnd/>
            </a:ln>
            <a:effectLst>
              <a:outerShdw dist="23000" dir="5400000" algn="ctr" rotWithShape="0">
                <a:srgbClr val="000000">
                  <a:alpha val="34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1">
                <a:ea typeface="华文楷体" panose="02010600040101010101" pitchFamily="2" charset="-122"/>
              </a:endParaRPr>
            </a:p>
          </p:txBody>
        </p:sp>
        <p:graphicFrame>
          <p:nvGraphicFramePr>
            <p:cNvPr id="13" name="Object 12">
              <a:extLst>
                <a:ext uri="{FF2B5EF4-FFF2-40B4-BE49-F238E27FC236}">
                  <a16:creationId xmlns:a16="http://schemas.microsoft.com/office/drawing/2014/main" id="{3FEC5DD2-CF7D-4E49-AAB0-7BF16E9EFB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932" y="85328"/>
            <a:ext cx="8480425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3" r:id="rId9" imgW="4390706" imgH="254097" progId="">
                    <p:embed/>
                  </p:oleObj>
                </mc:Choice>
                <mc:Fallback>
                  <p:oleObj r:id="rId9" imgW="4390706" imgH="254097" progId="">
                    <p:embed/>
                    <p:pic>
                      <p:nvPicPr>
                        <p:cNvPr id="23564" name="Object 12">
                          <a:extLst>
                            <a:ext uri="{FF2B5EF4-FFF2-40B4-BE49-F238E27FC236}">
                              <a16:creationId xmlns:a16="http://schemas.microsoft.com/office/drawing/2014/main" id="{99687219-7A3B-48D0-80E5-C020899F5D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32" y="85328"/>
                          <a:ext cx="8480425" cy="487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55DB5D01-2031-4DFF-A770-210D4B4549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622069"/>
              </p:ext>
            </p:extLst>
          </p:nvPr>
        </p:nvGraphicFramePr>
        <p:xfrm>
          <a:off x="5799956" y="3845174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r:id="rId11" imgW="114419" imgH="215843" progId="">
                  <p:embed/>
                </p:oleObj>
              </mc:Choice>
              <mc:Fallback>
                <p:oleObj r:id="rId11" imgW="114419" imgH="215843" progId="">
                  <p:embed/>
                  <p:pic>
                    <p:nvPicPr>
                      <p:cNvPr id="23565" name="Object 13">
                        <a:extLst>
                          <a:ext uri="{FF2B5EF4-FFF2-40B4-BE49-F238E27FC236}">
                            <a16:creationId xmlns:a16="http://schemas.microsoft.com/office/drawing/2014/main" id="{6F56C9AB-E4EA-465A-BA1B-C3AAE23613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9956" y="3845174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0">
            <a:extLst>
              <a:ext uri="{FF2B5EF4-FFF2-40B4-BE49-F238E27FC236}">
                <a16:creationId xmlns:a16="http://schemas.microsoft.com/office/drawing/2014/main" id="{06A1AF7E-1918-4AAF-9062-9C375F9CAC7F}"/>
              </a:ext>
            </a:extLst>
          </p:cNvPr>
          <p:cNvGrpSpPr>
            <a:grpSpLocks/>
          </p:cNvGrpSpPr>
          <p:nvPr/>
        </p:nvGrpSpPr>
        <p:grpSpPr bwMode="auto">
          <a:xfrm>
            <a:off x="5476106" y="1971924"/>
            <a:ext cx="1676400" cy="914400"/>
            <a:chOff x="0" y="0"/>
            <a:chExt cx="1056" cy="576"/>
          </a:xfrm>
        </p:grpSpPr>
        <p:sp>
          <p:nvSpPr>
            <p:cNvPr id="16" name="AutoShape 11">
              <a:extLst>
                <a:ext uri="{FF2B5EF4-FFF2-40B4-BE49-F238E27FC236}">
                  <a16:creationId xmlns:a16="http://schemas.microsoft.com/office/drawing/2014/main" id="{49800236-9C8C-4731-926A-247DDC16D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44" cy="256"/>
            </a:xfrm>
            <a:prstGeom prst="borderCallout1">
              <a:avLst>
                <a:gd name="adj1" fmla="val 28125"/>
                <a:gd name="adj2" fmla="val 110810"/>
                <a:gd name="adj3" fmla="val 279690"/>
                <a:gd name="adj4" fmla="val 196847"/>
              </a:avLst>
            </a:prstGeom>
            <a:solidFill>
              <a:srgbClr val="CCFFFF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rgbClr val="000000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充电</a:t>
              </a:r>
              <a:endParaRPr lang="zh-CN" altLang="en-US" b="1">
                <a:solidFill>
                  <a:srgbClr val="000000"/>
                </a:solidFill>
                <a:latin typeface="Corbel" panose="020B050302020402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75797F5B-6489-4D55-A76E-A0CC81968E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8" y="48"/>
              <a:ext cx="528" cy="528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13">
            <a:extLst>
              <a:ext uri="{FF2B5EF4-FFF2-40B4-BE49-F238E27FC236}">
                <a16:creationId xmlns:a16="http://schemas.microsoft.com/office/drawing/2014/main" id="{BAA196B5-9C14-47E5-973A-1EFDEA280EC1}"/>
              </a:ext>
            </a:extLst>
          </p:cNvPr>
          <p:cNvGrpSpPr>
            <a:grpSpLocks/>
          </p:cNvGrpSpPr>
          <p:nvPr/>
        </p:nvGrpSpPr>
        <p:grpSpPr bwMode="auto">
          <a:xfrm>
            <a:off x="7381106" y="1209924"/>
            <a:ext cx="2371725" cy="1828800"/>
            <a:chOff x="0" y="0"/>
            <a:chExt cx="1494" cy="1152"/>
          </a:xfrm>
        </p:grpSpPr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FE4DFF9C-1CF3-4A35-9AB4-3F5FA03E4B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192"/>
              <a:ext cx="150" cy="96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AutoShape 15">
              <a:extLst>
                <a:ext uri="{FF2B5EF4-FFF2-40B4-BE49-F238E27FC236}">
                  <a16:creationId xmlns:a16="http://schemas.microsoft.com/office/drawing/2014/main" id="{AEEF374B-BC1E-4C3D-93B9-CCB1A99D8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" y="0"/>
              <a:ext cx="1302" cy="448"/>
            </a:xfrm>
            <a:prstGeom prst="borderCallout1">
              <a:avLst>
                <a:gd name="adj1" fmla="val 16069"/>
                <a:gd name="adj2" fmla="val -3685"/>
                <a:gd name="adj3" fmla="val 239731"/>
                <a:gd name="adj4" fmla="val -25421"/>
              </a:avLst>
            </a:prstGeom>
            <a:solidFill>
              <a:srgbClr val="CCFFFF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rgbClr val="000000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放电速度与正弦</a:t>
              </a:r>
            </a:p>
            <a:p>
              <a:pPr algn="ctr" eaLnBrk="1" hangingPunct="1"/>
              <a:r>
                <a:rPr lang="zh-CN" altLang="en-US" sz="2000" b="1">
                  <a:solidFill>
                    <a:srgbClr val="000000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波下降速度相似</a:t>
              </a:r>
            </a:p>
          </p:txBody>
        </p:sp>
      </p:grpSp>
      <p:sp>
        <p:nvSpPr>
          <p:cNvPr id="21" name="AutoShape 16">
            <a:extLst>
              <a:ext uri="{FF2B5EF4-FFF2-40B4-BE49-F238E27FC236}">
                <a16:creationId xmlns:a16="http://schemas.microsoft.com/office/drawing/2014/main" id="{E1489822-0198-4DAA-A349-769E7401330F}"/>
              </a:ext>
            </a:extLst>
          </p:cNvPr>
          <p:cNvSpPr>
            <a:spLocks/>
          </p:cNvSpPr>
          <p:nvPr/>
        </p:nvSpPr>
        <p:spPr bwMode="auto">
          <a:xfrm>
            <a:off x="8143106" y="2048124"/>
            <a:ext cx="2070100" cy="406400"/>
          </a:xfrm>
          <a:prstGeom prst="borderCallout1">
            <a:avLst>
              <a:gd name="adj1" fmla="val 28125"/>
              <a:gd name="adj2" fmla="val -3681"/>
              <a:gd name="adj3" fmla="val 276954"/>
              <a:gd name="adj4" fmla="val -13958"/>
            </a:avLst>
          </a:prstGeom>
          <a:solidFill>
            <a:srgbClr val="CCFFFF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000000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按指数规律下降</a:t>
            </a:r>
            <a:endParaRPr lang="zh-CN" altLang="en-US" b="1">
              <a:solidFill>
                <a:srgbClr val="000000"/>
              </a:solidFill>
              <a:latin typeface="Corbel" panose="020B0503020204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E5CAF954-0073-401F-93A1-629CB4760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9069" y="5748587"/>
            <a:ext cx="5764212" cy="461962"/>
          </a:xfrm>
          <a:prstGeom prst="rect">
            <a:avLst/>
          </a:prstGeom>
          <a:solidFill>
            <a:srgbClr val="FFFF99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CC0066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滤波后，输出电压平均值增大，脉动变小。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6351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utoUpdateAnimBg="0"/>
      <p:bldP spid="2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53C48-0FA7-431F-80ED-40E1FEAE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滤波电路——电容滤波电路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BF4F31-3516-47BE-B989-CD0CBC45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41B78FB3-387D-4E36-8D04-6AEDAEB881D4}"/>
              </a:ext>
            </a:extLst>
          </p:cNvPr>
          <p:cNvSpPr txBox="1">
            <a:spLocks/>
          </p:cNvSpPr>
          <p:nvPr/>
        </p:nvSpPr>
        <p:spPr>
          <a:xfrm>
            <a:off x="1847528" y="1150792"/>
            <a:ext cx="7961312" cy="1185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工作原理</a:t>
            </a:r>
          </a:p>
          <a:p>
            <a:pPr lvl="1" fontAlgn="auto">
              <a:spcAft>
                <a:spcPts val="0"/>
              </a:spcAft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考虑变压器和整流电路的内阻</a:t>
            </a:r>
          </a:p>
        </p:txBody>
      </p:sp>
      <p:graphicFrame>
        <p:nvGraphicFramePr>
          <p:cNvPr id="25" name="Object 2">
            <a:extLst>
              <a:ext uri="{FF2B5EF4-FFF2-40B4-BE49-F238E27FC236}">
                <a16:creationId xmlns:a16="http://schemas.microsoft.com/office/drawing/2014/main" id="{28533E12-4B38-43EB-9563-B5CECC5BEF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894341"/>
              </p:ext>
            </p:extLst>
          </p:nvPr>
        </p:nvGraphicFramePr>
        <p:xfrm>
          <a:off x="2690490" y="2201717"/>
          <a:ext cx="5105400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r:id="rId4" imgW="15080180" imgH="18895238" progId="">
                  <p:embed/>
                </p:oleObj>
              </mc:Choice>
              <mc:Fallback>
                <p:oleObj r:id="rId4" imgW="15080180" imgH="18895238" progId="">
                  <p:embed/>
                  <p:pic>
                    <p:nvPicPr>
                      <p:cNvPr id="24581" name="Object 2">
                        <a:extLst>
                          <a:ext uri="{FF2B5EF4-FFF2-40B4-BE49-F238E27FC236}">
                            <a16:creationId xmlns:a16="http://schemas.microsoft.com/office/drawing/2014/main" id="{2A9ABC94-CC23-4264-A660-6409B375B6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73750"/>
                      <a:stretch>
                        <a:fillRect/>
                      </a:stretch>
                    </p:blipFill>
                    <p:spPr bwMode="auto">
                      <a:xfrm>
                        <a:off x="2690490" y="2201717"/>
                        <a:ext cx="5105400" cy="167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0000"/>
                                </a:gs>
                                <a:gs pos="100000">
                                  <a:srgbClr val="FFFFFF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组合 11">
            <a:extLst>
              <a:ext uri="{FF2B5EF4-FFF2-40B4-BE49-F238E27FC236}">
                <a16:creationId xmlns:a16="http://schemas.microsoft.com/office/drawing/2014/main" id="{E94497B7-BAE0-417B-B556-129CA4FDB2AE}"/>
              </a:ext>
            </a:extLst>
          </p:cNvPr>
          <p:cNvGrpSpPr>
            <a:grpSpLocks/>
          </p:cNvGrpSpPr>
          <p:nvPr/>
        </p:nvGrpSpPr>
        <p:grpSpPr bwMode="auto">
          <a:xfrm>
            <a:off x="1933253" y="5792642"/>
            <a:ext cx="7777162" cy="719137"/>
            <a:chOff x="0" y="0"/>
            <a:chExt cx="7776864" cy="720080"/>
          </a:xfrm>
        </p:grpSpPr>
        <p:sp>
          <p:nvSpPr>
            <p:cNvPr id="27" name="圆角矩形 10">
              <a:extLst>
                <a:ext uri="{FF2B5EF4-FFF2-40B4-BE49-F238E27FC236}">
                  <a16:creationId xmlns:a16="http://schemas.microsoft.com/office/drawing/2014/main" id="{EB3E6EE3-82C0-46E3-A48E-4E012CAC2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776864" cy="72008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1">
                <a:ea typeface="华文楷体" panose="02010600040101010101" pitchFamily="2" charset="-122"/>
              </a:endParaRPr>
            </a:p>
          </p:txBody>
        </p:sp>
        <p:sp>
          <p:nvSpPr>
            <p:cNvPr id="28" name="Text Box 4">
              <a:extLst>
                <a:ext uri="{FF2B5EF4-FFF2-40B4-BE49-F238E27FC236}">
                  <a16:creationId xmlns:a16="http://schemas.microsoft.com/office/drawing/2014/main" id="{E3AA7DFD-2E24-4756-9455-A457DB2251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08" y="90924"/>
              <a:ext cx="7632848" cy="517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CC0066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 C </a:t>
              </a:r>
              <a:r>
                <a:rPr lang="zh-CN" altLang="en-US" sz="2400" b="1">
                  <a:solidFill>
                    <a:srgbClr val="CC0066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越大， </a:t>
              </a:r>
              <a:r>
                <a:rPr lang="en-US" altLang="zh-CN" sz="2400" b="1" i="1">
                  <a:solidFill>
                    <a:srgbClr val="CC0066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R</a:t>
              </a:r>
              <a:r>
                <a:rPr lang="en-US" altLang="zh-CN" sz="2400" b="1" baseline="-25000">
                  <a:solidFill>
                    <a:srgbClr val="CC0066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L</a:t>
              </a:r>
              <a:r>
                <a:rPr lang="zh-CN" altLang="en-US" sz="2400" b="1">
                  <a:solidFill>
                    <a:srgbClr val="CC0066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越大， </a:t>
              </a:r>
              <a:r>
                <a:rPr lang="en-US" altLang="zh-CN" sz="2400" b="1" i="1">
                  <a:solidFill>
                    <a:srgbClr val="CC0066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τ</a:t>
              </a:r>
              <a:r>
                <a:rPr lang="zh-CN" altLang="en-US" sz="2400" b="1" baseline="-25000">
                  <a:solidFill>
                    <a:srgbClr val="CC0066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放电</a:t>
              </a:r>
              <a:r>
                <a:rPr lang="zh-CN" altLang="en-US" sz="2400" b="1">
                  <a:solidFill>
                    <a:srgbClr val="CC0066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将越大，曲线越平滑，脉动越小。</a:t>
              </a:r>
            </a:p>
          </p:txBody>
        </p:sp>
      </p:grpSp>
      <p:pic>
        <p:nvPicPr>
          <p:cNvPr id="29" name="Picture 5" descr="Dz100302">
            <a:extLst>
              <a:ext uri="{FF2B5EF4-FFF2-40B4-BE49-F238E27FC236}">
                <a16:creationId xmlns:a16="http://schemas.microsoft.com/office/drawing/2014/main" id="{20DBE0C8-6884-4649-ADB3-F86DB8612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90" y="3878117"/>
            <a:ext cx="4267200" cy="175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6">
            <a:extLst>
              <a:ext uri="{FF2B5EF4-FFF2-40B4-BE49-F238E27FC236}">
                <a16:creationId xmlns:a16="http://schemas.microsoft.com/office/drawing/2014/main" id="{CB138866-ADC2-43E6-A05B-779BB3350A2C}"/>
              </a:ext>
            </a:extLst>
          </p:cNvPr>
          <p:cNvGrpSpPr>
            <a:grpSpLocks/>
          </p:cNvGrpSpPr>
          <p:nvPr/>
        </p:nvGrpSpPr>
        <p:grpSpPr bwMode="auto">
          <a:xfrm>
            <a:off x="6613203" y="4902054"/>
            <a:ext cx="2449512" cy="615950"/>
            <a:chOff x="0" y="0"/>
            <a:chExt cx="1543" cy="388"/>
          </a:xfrm>
        </p:grpSpPr>
        <p:sp>
          <p:nvSpPr>
            <p:cNvPr id="31" name="AutoShape 7">
              <a:extLst>
                <a:ext uri="{FF2B5EF4-FFF2-40B4-BE49-F238E27FC236}">
                  <a16:creationId xmlns:a16="http://schemas.microsoft.com/office/drawing/2014/main" id="{82FA1E13-2EB4-4C14-9D78-3E5BB45FB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"/>
              <a:ext cx="1543" cy="319"/>
            </a:xfrm>
            <a:prstGeom prst="borderCallout2">
              <a:avLst>
                <a:gd name="adj1" fmla="val 22569"/>
                <a:gd name="adj2" fmla="val -3111"/>
                <a:gd name="adj3" fmla="val 22569"/>
                <a:gd name="adj4" fmla="val -40894"/>
                <a:gd name="adj5" fmla="val -43259"/>
                <a:gd name="adj6" fmla="val -80102"/>
              </a:avLst>
            </a:prstGeom>
            <a:solidFill>
              <a:srgbClr val="CCFFFF"/>
            </a:solidFill>
            <a:ln w="19050">
              <a:solidFill>
                <a:srgbClr val="00206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Corbel" panose="020B0503020204020204" pitchFamily="34" charset="0"/>
                  <a:ea typeface="华文楷体" panose="02010600040101010101" pitchFamily="2" charset="-122"/>
                </a:rPr>
                <a:t>内阻使</a:t>
              </a:r>
            </a:p>
          </p:txBody>
        </p:sp>
        <p:graphicFrame>
          <p:nvGraphicFramePr>
            <p:cNvPr id="32" name="Object 12">
              <a:extLst>
                <a:ext uri="{FF2B5EF4-FFF2-40B4-BE49-F238E27FC236}">
                  <a16:creationId xmlns:a16="http://schemas.microsoft.com/office/drawing/2014/main" id="{7D25A45E-7B32-4532-9336-D65FC18757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9" y="0"/>
            <a:ext cx="816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7" r:id="rId7" imgW="533254" imgH="254097" progId="">
                    <p:embed/>
                  </p:oleObj>
                </mc:Choice>
                <mc:Fallback>
                  <p:oleObj r:id="rId7" imgW="533254" imgH="254097" progId="">
                    <p:embed/>
                    <p:pic>
                      <p:nvPicPr>
                        <p:cNvPr id="24588" name="Object 12">
                          <a:extLst>
                            <a:ext uri="{FF2B5EF4-FFF2-40B4-BE49-F238E27FC236}">
                              <a16:creationId xmlns:a16="http://schemas.microsoft.com/office/drawing/2014/main" id="{5EBF2CBB-2F40-451E-9903-A690036C469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9" y="0"/>
                          <a:ext cx="816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187010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53C48-0FA7-431F-80ED-40E1FEAE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滤波电路——电容滤波电路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D9CDB8A3-B919-47CF-8C7A-2A2830F6F71A}"/>
              </a:ext>
            </a:extLst>
          </p:cNvPr>
          <p:cNvSpPr txBox="1">
            <a:spLocks/>
          </p:cNvSpPr>
          <p:nvPr/>
        </p:nvSpPr>
        <p:spPr>
          <a:xfrm>
            <a:off x="2115344" y="1187573"/>
            <a:ext cx="7961312" cy="681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二极管的导通角</a:t>
            </a:r>
          </a:p>
        </p:txBody>
      </p:sp>
      <p:graphicFrame>
        <p:nvGraphicFramePr>
          <p:cNvPr id="15" name="Object 2">
            <a:extLst>
              <a:ext uri="{FF2B5EF4-FFF2-40B4-BE49-F238E27FC236}">
                <a16:creationId xmlns:a16="http://schemas.microsoft.com/office/drawing/2014/main" id="{3421BF71-F238-406A-9A83-9902E6F515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101911"/>
              </p:ext>
            </p:extLst>
          </p:nvPr>
        </p:nvGraphicFramePr>
        <p:xfrm>
          <a:off x="2597944" y="1660648"/>
          <a:ext cx="3429000" cy="304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r:id="rId4" imgW="12460439" imgH="11923810" progId="">
                  <p:embed/>
                </p:oleObj>
              </mc:Choice>
              <mc:Fallback>
                <p:oleObj r:id="rId4" imgW="12460439" imgH="11923810" progId="">
                  <p:embed/>
                  <p:pic>
                    <p:nvPicPr>
                      <p:cNvPr id="25605" name="Object 2">
                        <a:extLst>
                          <a:ext uri="{FF2B5EF4-FFF2-40B4-BE49-F238E27FC236}">
                            <a16:creationId xmlns:a16="http://schemas.microsoft.com/office/drawing/2014/main" id="{57622DB0-A89B-45DF-96F7-545B5A5C62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7373"/>
                      <a:stretch>
                        <a:fillRect/>
                      </a:stretch>
                    </p:blipFill>
                    <p:spPr bwMode="auto">
                      <a:xfrm>
                        <a:off x="2597944" y="1660648"/>
                        <a:ext cx="3429000" cy="304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0000"/>
                                </a:gs>
                                <a:gs pos="100000">
                                  <a:srgbClr val="FFFFFF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4">
            <a:extLst>
              <a:ext uri="{FF2B5EF4-FFF2-40B4-BE49-F238E27FC236}">
                <a16:creationId xmlns:a16="http://schemas.microsoft.com/office/drawing/2014/main" id="{C2E1FF43-8B55-4437-A09D-AF7B83BDFC15}"/>
              </a:ext>
            </a:extLst>
          </p:cNvPr>
          <p:cNvSpPr>
            <a:spLocks/>
          </p:cNvSpPr>
          <p:nvPr/>
        </p:nvSpPr>
        <p:spPr bwMode="auto">
          <a:xfrm>
            <a:off x="2140744" y="4937248"/>
            <a:ext cx="1077912" cy="381000"/>
          </a:xfrm>
          <a:prstGeom prst="borderCallout1">
            <a:avLst>
              <a:gd name="adj1" fmla="val 30000"/>
              <a:gd name="adj2" fmla="val 107069"/>
              <a:gd name="adj3" fmla="val -59583"/>
              <a:gd name="adj4" fmla="val 112222"/>
            </a:avLst>
          </a:prstGeom>
          <a:solidFill>
            <a:srgbClr val="CCFFFF"/>
          </a:solidFill>
          <a:ln w="19050">
            <a:solidFill>
              <a:srgbClr val="00206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000000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导通角</a:t>
            </a:r>
          </a:p>
        </p:txBody>
      </p:sp>
      <p:graphicFrame>
        <p:nvGraphicFramePr>
          <p:cNvPr id="17" name="Object 7">
            <a:extLst>
              <a:ext uri="{FF2B5EF4-FFF2-40B4-BE49-F238E27FC236}">
                <a16:creationId xmlns:a16="http://schemas.microsoft.com/office/drawing/2014/main" id="{26E42004-A0E2-4C76-A6C4-C8664263BC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248336"/>
              </p:ext>
            </p:extLst>
          </p:nvPr>
        </p:nvGraphicFramePr>
        <p:xfrm>
          <a:off x="4045744" y="4708648"/>
          <a:ext cx="4419600" cy="149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r:id="rId6" imgW="2324417" imgH="787717" progId="">
                  <p:embed/>
                </p:oleObj>
              </mc:Choice>
              <mc:Fallback>
                <p:oleObj r:id="rId6" imgW="2324417" imgH="787717" progId="">
                  <p:embed/>
                  <p:pic>
                    <p:nvPicPr>
                      <p:cNvPr id="25607" name="Object 7">
                        <a:extLst>
                          <a:ext uri="{FF2B5EF4-FFF2-40B4-BE49-F238E27FC236}">
                            <a16:creationId xmlns:a16="http://schemas.microsoft.com/office/drawing/2014/main" id="{841871ED-49EB-46D9-8079-F05AA6B9BE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5744" y="4708648"/>
                        <a:ext cx="4419600" cy="1493837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6">
            <a:extLst>
              <a:ext uri="{FF2B5EF4-FFF2-40B4-BE49-F238E27FC236}">
                <a16:creationId xmlns:a16="http://schemas.microsoft.com/office/drawing/2014/main" id="{6E6F88DD-B866-4804-92D4-736DE1225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5544" y="2117848"/>
            <a:ext cx="3505200" cy="1863725"/>
          </a:xfrm>
          <a:prstGeom prst="rect">
            <a:avLst/>
          </a:prstGeom>
          <a:solidFill>
            <a:srgbClr val="D5D7BB"/>
          </a:solidFill>
          <a:ln w="9525">
            <a:solidFill>
              <a:srgbClr val="F9F9F9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b="1">
                <a:solidFill>
                  <a:srgbClr val="30311D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400" b="1">
                <a:solidFill>
                  <a:srgbClr val="30311D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无滤波电容时</a:t>
            </a:r>
            <a:r>
              <a:rPr lang="en-US" altLang="zh-CN" sz="2400" b="1" i="1">
                <a:solidFill>
                  <a:srgbClr val="30311D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θ</a:t>
            </a:r>
            <a:r>
              <a:rPr lang="zh-CN" altLang="en-US" sz="2400" b="1">
                <a:solidFill>
                  <a:srgbClr val="30311D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＝</a:t>
            </a:r>
            <a:r>
              <a:rPr lang="en-US" altLang="zh-CN" sz="2400" b="1">
                <a:solidFill>
                  <a:srgbClr val="30311D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π</a:t>
            </a:r>
            <a:r>
              <a:rPr lang="zh-CN" altLang="en-US" sz="2400" b="1">
                <a:solidFill>
                  <a:srgbClr val="30311D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>
                <a:solidFill>
                  <a:srgbClr val="30311D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有滤波电容时</a:t>
            </a:r>
            <a:r>
              <a:rPr lang="en-US" altLang="zh-CN" sz="2400" b="1" i="1">
                <a:solidFill>
                  <a:srgbClr val="30311D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θ </a:t>
            </a:r>
            <a:r>
              <a:rPr lang="en-US" altLang="zh-CN" sz="2400" b="1">
                <a:solidFill>
                  <a:srgbClr val="30311D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&lt; π</a:t>
            </a:r>
            <a:r>
              <a:rPr lang="zh-CN" altLang="en-US" sz="2400" b="1">
                <a:solidFill>
                  <a:srgbClr val="30311D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，且二极管平均电流增大，故其峰值很大！</a:t>
            </a:r>
          </a:p>
        </p:txBody>
      </p:sp>
      <p:sp>
        <p:nvSpPr>
          <p:cNvPr id="19" name="Text Box 7">
            <a:extLst>
              <a:ext uri="{FF2B5EF4-FFF2-40B4-BE49-F238E27FC236}">
                <a16:creationId xmlns:a16="http://schemas.microsoft.com/office/drawing/2014/main" id="{A5E9C5C1-6850-4928-AEF9-6B7BDDF3D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2744" y="6308848"/>
            <a:ext cx="4770437" cy="457200"/>
          </a:xfrm>
          <a:prstGeom prst="rect">
            <a:avLst/>
          </a:prstGeom>
          <a:solidFill>
            <a:srgbClr val="FFFF99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i="1">
                <a:solidFill>
                  <a:srgbClr val="CC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θ</a:t>
            </a:r>
            <a:r>
              <a:rPr lang="zh-CN" altLang="en-US" sz="2400" b="1">
                <a:solidFill>
                  <a:srgbClr val="CC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小到一定程度，难于选择二极管！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312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utoUpdateAnimBg="0"/>
      <p:bldP spid="18" grpId="0" build="allAtOnce" animBg="1" autoUpdateAnimBg="0"/>
      <p:bldP spid="19" grpId="0" build="allAtOnce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53C48-0FA7-431F-80ED-40E1FEAE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滤波电路——电容滤波电路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DDE3BE1-EC10-42E2-A581-E660A6D893C2}"/>
              </a:ext>
            </a:extLst>
          </p:cNvPr>
          <p:cNvSpPr txBox="1">
            <a:spLocks/>
          </p:cNvSpPr>
          <p:nvPr/>
        </p:nvSpPr>
        <p:spPr>
          <a:xfrm>
            <a:off x="2207568" y="1139905"/>
            <a:ext cx="7961312" cy="681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电容的选择及U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O（AV）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的估算</a:t>
            </a:r>
          </a:p>
        </p:txBody>
      </p:sp>
      <p:grpSp>
        <p:nvGrpSpPr>
          <p:cNvPr id="11" name="组合 11">
            <a:extLst>
              <a:ext uri="{FF2B5EF4-FFF2-40B4-BE49-F238E27FC236}">
                <a16:creationId xmlns:a16="http://schemas.microsoft.com/office/drawing/2014/main" id="{8B15544A-3B34-465A-AA93-1E9BD76F88C0}"/>
              </a:ext>
            </a:extLst>
          </p:cNvPr>
          <p:cNvGrpSpPr>
            <a:grpSpLocks/>
          </p:cNvGrpSpPr>
          <p:nvPr/>
        </p:nvGrpSpPr>
        <p:grpSpPr bwMode="auto">
          <a:xfrm>
            <a:off x="2220268" y="3476705"/>
            <a:ext cx="4824412" cy="865187"/>
            <a:chOff x="0" y="0"/>
            <a:chExt cx="4824536" cy="864096"/>
          </a:xfrm>
        </p:grpSpPr>
        <p:grpSp>
          <p:nvGrpSpPr>
            <p:cNvPr id="12" name="圆角矩形 8">
              <a:extLst>
                <a:ext uri="{FF2B5EF4-FFF2-40B4-BE49-F238E27FC236}">
                  <a16:creationId xmlns:a16="http://schemas.microsoft.com/office/drawing/2014/main" id="{9DD90B6C-C2FA-4129-9321-99CC3DB78F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61534" y="-37862"/>
              <a:ext cx="4943983" cy="974130"/>
              <a:chOff x="0" y="0"/>
              <a:chExt cx="4943856" cy="975360"/>
            </a:xfrm>
          </p:grpSpPr>
          <p:pic>
            <p:nvPicPr>
              <p:cNvPr id="20" name="圆角矩形 8">
                <a:extLst>
                  <a:ext uri="{FF2B5EF4-FFF2-40B4-BE49-F238E27FC236}">
                    <a16:creationId xmlns:a16="http://schemas.microsoft.com/office/drawing/2014/main" id="{D3FF34BB-C817-476E-BE42-6F9B08A708E5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4943856" cy="975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Text Box 8">
                <a:extLst>
                  <a:ext uri="{FF2B5EF4-FFF2-40B4-BE49-F238E27FC236}">
                    <a16:creationId xmlns:a16="http://schemas.microsoft.com/office/drawing/2014/main" id="{6C6FADDB-718B-4E6A-BBA8-1DCE2EC3E7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767" y="80145"/>
                <a:ext cx="4739942" cy="7807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b="1">
                  <a:ea typeface="华文楷体" panose="02010600040101010101" pitchFamily="2" charset="-122"/>
                </a:endParaRPr>
              </a:p>
            </p:txBody>
          </p:sp>
        </p:grpSp>
        <p:graphicFrame>
          <p:nvGraphicFramePr>
            <p:cNvPr id="14" name="Object 9">
              <a:extLst>
                <a:ext uri="{FF2B5EF4-FFF2-40B4-BE49-F238E27FC236}">
                  <a16:creationId xmlns:a16="http://schemas.microsoft.com/office/drawing/2014/main" id="{F0029C58-2BAF-4528-B334-74E01E9B41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72008"/>
            <a:ext cx="4724400" cy="788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6" r:id="rId5" imgW="2348798" imgH="393846" progId="">
                    <p:embed/>
                  </p:oleObj>
                </mc:Choice>
                <mc:Fallback>
                  <p:oleObj r:id="rId5" imgW="2348798" imgH="393846" progId="">
                    <p:embed/>
                    <p:pic>
                      <p:nvPicPr>
                        <p:cNvPr id="26633" name="Object 9">
                          <a:extLst>
                            <a:ext uri="{FF2B5EF4-FFF2-40B4-BE49-F238E27FC236}">
                              <a16:creationId xmlns:a16="http://schemas.microsoft.com/office/drawing/2014/main" id="{034E816F-F82D-458B-B7EB-49CE944424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72008"/>
                          <a:ext cx="4724400" cy="7889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组合 12">
            <a:extLst>
              <a:ext uri="{FF2B5EF4-FFF2-40B4-BE49-F238E27FC236}">
                <a16:creationId xmlns:a16="http://schemas.microsoft.com/office/drawing/2014/main" id="{3122B706-9241-4A77-BBF7-1E5C3213404C}"/>
              </a:ext>
            </a:extLst>
          </p:cNvPr>
          <p:cNvGrpSpPr>
            <a:grpSpLocks/>
          </p:cNvGrpSpPr>
          <p:nvPr/>
        </p:nvGrpSpPr>
        <p:grpSpPr bwMode="auto">
          <a:xfrm>
            <a:off x="2220268" y="4557792"/>
            <a:ext cx="3889375" cy="576263"/>
            <a:chOff x="0" y="0"/>
            <a:chExt cx="3888432" cy="576064"/>
          </a:xfrm>
        </p:grpSpPr>
        <p:grpSp>
          <p:nvGrpSpPr>
            <p:cNvPr id="23" name="圆角矩形 9">
              <a:extLst>
                <a:ext uri="{FF2B5EF4-FFF2-40B4-BE49-F238E27FC236}">
                  <a16:creationId xmlns:a16="http://schemas.microsoft.com/office/drawing/2014/main" id="{707D9AD6-851F-49E7-9F84-8BB9C6CEA5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61517" y="-33897"/>
              <a:ext cx="4004101" cy="682516"/>
              <a:chOff x="0" y="0"/>
              <a:chExt cx="4005072" cy="682752"/>
            </a:xfrm>
          </p:grpSpPr>
          <p:pic>
            <p:nvPicPr>
              <p:cNvPr id="25" name="圆角矩形 9">
                <a:extLst>
                  <a:ext uri="{FF2B5EF4-FFF2-40B4-BE49-F238E27FC236}">
                    <a16:creationId xmlns:a16="http://schemas.microsoft.com/office/drawing/2014/main" id="{5A63805A-10BB-4251-B4E8-C55A0A58CD3C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4005072" cy="682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Text Box 13">
                <a:extLst>
                  <a:ext uri="{FF2B5EF4-FFF2-40B4-BE49-F238E27FC236}">
                    <a16:creationId xmlns:a16="http://schemas.microsoft.com/office/drawing/2014/main" id="{56BF615C-E0DC-44D1-9856-AF33ECD798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663" y="62040"/>
                <a:ext cx="3833113" cy="5200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b="1">
                  <a:ea typeface="华文楷体" panose="02010600040101010101" pitchFamily="2" charset="-122"/>
                </a:endParaRPr>
              </a:p>
            </p:txBody>
          </p:sp>
        </p:grpSp>
        <p:graphicFrame>
          <p:nvGraphicFramePr>
            <p:cNvPr id="24" name="Object 14">
              <a:extLst>
                <a:ext uri="{FF2B5EF4-FFF2-40B4-BE49-F238E27FC236}">
                  <a16:creationId xmlns:a16="http://schemas.microsoft.com/office/drawing/2014/main" id="{8F880CDD-EB67-474A-B040-0586E5786E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16" y="72008"/>
            <a:ext cx="3581400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7" r:id="rId8" imgW="1764851" imgH="241512" progId="">
                    <p:embed/>
                  </p:oleObj>
                </mc:Choice>
                <mc:Fallback>
                  <p:oleObj r:id="rId8" imgW="1764851" imgH="241512" progId="">
                    <p:embed/>
                    <p:pic>
                      <p:nvPicPr>
                        <p:cNvPr id="26638" name="Object 14">
                          <a:extLst>
                            <a:ext uri="{FF2B5EF4-FFF2-40B4-BE49-F238E27FC236}">
                              <a16:creationId xmlns:a16="http://schemas.microsoft.com/office/drawing/2014/main" id="{1391B9D7-9ED3-4A6E-92AE-B564A4F1F83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16" y="72008"/>
                          <a:ext cx="3581400" cy="485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" name="Object 4">
            <a:extLst>
              <a:ext uri="{FF2B5EF4-FFF2-40B4-BE49-F238E27FC236}">
                <a16:creationId xmlns:a16="http://schemas.microsoft.com/office/drawing/2014/main" id="{41E90C79-8E20-4D55-BD08-587FC51E73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502599"/>
              </p:ext>
            </p:extLst>
          </p:nvPr>
        </p:nvGraphicFramePr>
        <p:xfrm>
          <a:off x="2653655" y="1820942"/>
          <a:ext cx="4114800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r:id="rId10" imgW="13800000" imgH="5477640" progId="">
                  <p:embed/>
                </p:oleObj>
              </mc:Choice>
              <mc:Fallback>
                <p:oleObj r:id="rId10" imgW="13800000" imgH="5477640" progId="">
                  <p:embed/>
                  <p:pic>
                    <p:nvPicPr>
                      <p:cNvPr id="26639" name="Object 4">
                        <a:extLst>
                          <a:ext uri="{FF2B5EF4-FFF2-40B4-BE49-F238E27FC236}">
                            <a16:creationId xmlns:a16="http://schemas.microsoft.com/office/drawing/2014/main" id="{691AF100-3CE8-4D2A-A53C-A64C6FC032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3655" y="1820942"/>
                        <a:ext cx="4114800" cy="163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AutoShape 8">
            <a:extLst>
              <a:ext uri="{FF2B5EF4-FFF2-40B4-BE49-F238E27FC236}">
                <a16:creationId xmlns:a16="http://schemas.microsoft.com/office/drawing/2014/main" id="{E826FD49-2C30-43C7-9DE6-959235289AEC}"/>
              </a:ext>
            </a:extLst>
          </p:cNvPr>
          <p:cNvSpPr>
            <a:spLocks/>
          </p:cNvSpPr>
          <p:nvPr/>
        </p:nvSpPr>
        <p:spPr bwMode="auto">
          <a:xfrm>
            <a:off x="7935268" y="3802142"/>
            <a:ext cx="1992312" cy="755650"/>
          </a:xfrm>
          <a:prstGeom prst="borderCallout1">
            <a:avLst>
              <a:gd name="adj1" fmla="val 12995"/>
              <a:gd name="adj2" fmla="val -3824"/>
              <a:gd name="adj3" fmla="val -84704"/>
              <a:gd name="adj4" fmla="val -57051"/>
            </a:avLst>
          </a:prstGeom>
          <a:solidFill>
            <a:srgbClr val="CCFFFF"/>
          </a:solidFill>
          <a:ln w="19050">
            <a:solidFill>
              <a:srgbClr val="00206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latin typeface="Corbel" panose="020B0503020204020204" pitchFamily="34" charset="0"/>
                <a:ea typeface="华文楷体" panose="02010600040101010101" pitchFamily="2" charset="-122"/>
              </a:rPr>
              <a:t>若负载开路</a:t>
            </a:r>
          </a:p>
          <a:p>
            <a:pPr algn="ctr" eaLnBrk="1" hangingPunct="1"/>
            <a:r>
              <a:rPr lang="en-US" altLang="zh-CN" sz="2000" b="1" i="1">
                <a:latin typeface="Corbel" panose="020B0503020204020204" pitchFamily="34" charset="0"/>
                <a:ea typeface="华文楷体" panose="02010600040101010101" pitchFamily="2" charset="-122"/>
              </a:rPr>
              <a:t>U</a:t>
            </a:r>
            <a:r>
              <a:rPr lang="en-US" altLang="zh-CN" sz="2000" b="1" baseline="-25000">
                <a:latin typeface="Corbel" panose="020B0503020204020204" pitchFamily="34" charset="0"/>
                <a:ea typeface="华文楷体" panose="02010600040101010101" pitchFamily="2" charset="-122"/>
              </a:rPr>
              <a:t>O</a:t>
            </a:r>
            <a:r>
              <a:rPr lang="zh-CN" altLang="en-US" sz="2000" b="1" baseline="-25000">
                <a:latin typeface="Corbel" panose="020B0503020204020204" pitchFamily="34" charset="0"/>
                <a:ea typeface="华文楷体" panose="02010600040101010101" pitchFamily="2" charset="-122"/>
              </a:rPr>
              <a:t>（</a:t>
            </a:r>
            <a:r>
              <a:rPr lang="en-US" altLang="zh-CN" sz="2000" b="1" baseline="-25000">
                <a:latin typeface="Corbel" panose="020B0503020204020204" pitchFamily="34" charset="0"/>
                <a:ea typeface="华文楷体" panose="02010600040101010101" pitchFamily="2" charset="-122"/>
              </a:rPr>
              <a:t>AV</a:t>
            </a:r>
            <a:r>
              <a:rPr lang="zh-CN" altLang="en-US" sz="2000" b="1" baseline="-25000">
                <a:latin typeface="Corbel" panose="020B0503020204020204" pitchFamily="34" charset="0"/>
                <a:ea typeface="华文楷体" panose="02010600040101010101" pitchFamily="2" charset="-122"/>
              </a:rPr>
              <a:t>）</a:t>
            </a:r>
            <a:r>
              <a:rPr lang="zh-CN" altLang="en-US" sz="2000" b="1">
                <a:latin typeface="Corbel" panose="020B0503020204020204" pitchFamily="34" charset="0"/>
                <a:ea typeface="华文楷体" panose="02010600040101010101" pitchFamily="2" charset="-122"/>
              </a:rPr>
              <a:t>＝？</a:t>
            </a:r>
          </a:p>
        </p:txBody>
      </p:sp>
      <p:sp>
        <p:nvSpPr>
          <p:cNvPr id="29" name="圆角矩形 10">
            <a:extLst>
              <a:ext uri="{FF2B5EF4-FFF2-40B4-BE49-F238E27FC236}">
                <a16:creationId xmlns:a16="http://schemas.microsoft.com/office/drawing/2014/main" id="{D7805C9B-4909-40CA-8419-D4F71961E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5455" y="5349955"/>
            <a:ext cx="6192838" cy="10795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CC0066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电容滤波电路，简单易行，</a:t>
            </a:r>
            <a:r>
              <a:rPr lang="en-US" altLang="zh-CN" sz="2400" b="1" i="1">
                <a:solidFill>
                  <a:srgbClr val="CC0066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U</a:t>
            </a:r>
            <a:r>
              <a:rPr lang="en-US" altLang="zh-CN" sz="2400" b="1" baseline="-25000">
                <a:solidFill>
                  <a:srgbClr val="CC0066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O</a:t>
            </a:r>
            <a:r>
              <a:rPr lang="zh-CN" altLang="en-US" sz="2400" b="1" baseline="-25000">
                <a:solidFill>
                  <a:srgbClr val="CC0066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（</a:t>
            </a:r>
            <a:r>
              <a:rPr lang="en-US" altLang="zh-CN" sz="2400" b="1" baseline="-25000">
                <a:solidFill>
                  <a:srgbClr val="CC0066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AV</a:t>
            </a:r>
            <a:r>
              <a:rPr lang="zh-CN" altLang="en-US" sz="2400" b="1" baseline="-25000">
                <a:solidFill>
                  <a:srgbClr val="CC0066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）</a:t>
            </a:r>
            <a:r>
              <a:rPr lang="zh-CN" altLang="en-US" sz="2400" b="1">
                <a:solidFill>
                  <a:srgbClr val="CC0066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高，</a:t>
            </a:r>
            <a:r>
              <a:rPr lang="en-US" altLang="zh-CN" sz="2400" b="1" i="1">
                <a:solidFill>
                  <a:srgbClr val="CC0066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C </a:t>
            </a:r>
            <a:r>
              <a:rPr lang="zh-CN" altLang="en-US" sz="2400" b="1">
                <a:solidFill>
                  <a:srgbClr val="CC0066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足够大时交流分量较小；不适于大电流负载。</a:t>
            </a:r>
            <a:endParaRPr lang="zh-CN" altLang="en-US" sz="2400" b="1">
              <a:ea typeface="华文楷体" panose="02010600040101010101" pitchFamily="2" charset="-122"/>
            </a:endParaRPr>
          </a:p>
        </p:txBody>
      </p:sp>
      <p:grpSp>
        <p:nvGrpSpPr>
          <p:cNvPr id="30" name="组合 15">
            <a:extLst>
              <a:ext uri="{FF2B5EF4-FFF2-40B4-BE49-F238E27FC236}">
                <a16:creationId xmlns:a16="http://schemas.microsoft.com/office/drawing/2014/main" id="{92ECB86D-2BE0-4778-93A7-0A90050F3AFE}"/>
              </a:ext>
            </a:extLst>
          </p:cNvPr>
          <p:cNvGrpSpPr>
            <a:grpSpLocks/>
          </p:cNvGrpSpPr>
          <p:nvPr/>
        </p:nvGrpSpPr>
        <p:grpSpPr bwMode="auto">
          <a:xfrm>
            <a:off x="6828780" y="2252742"/>
            <a:ext cx="3241675" cy="866775"/>
            <a:chOff x="0" y="0"/>
            <a:chExt cx="3240360" cy="867014"/>
          </a:xfrm>
        </p:grpSpPr>
        <p:grpSp>
          <p:nvGrpSpPr>
            <p:cNvPr id="31" name="圆角矩形 14">
              <a:extLst>
                <a:ext uri="{FF2B5EF4-FFF2-40B4-BE49-F238E27FC236}">
                  <a16:creationId xmlns:a16="http://schemas.microsoft.com/office/drawing/2014/main" id="{8DF37827-015C-4D7A-AD92-3954F9F253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67537" y="-45352"/>
              <a:ext cx="3369721" cy="987824"/>
              <a:chOff x="0" y="0"/>
              <a:chExt cx="3371088" cy="987552"/>
            </a:xfrm>
          </p:grpSpPr>
          <p:pic>
            <p:nvPicPr>
              <p:cNvPr id="33" name="圆角矩形 14">
                <a:extLst>
                  <a:ext uri="{FF2B5EF4-FFF2-40B4-BE49-F238E27FC236}">
                    <a16:creationId xmlns:a16="http://schemas.microsoft.com/office/drawing/2014/main" id="{5B6B28F8-8DC6-43E3-B9ED-CBD79DB97A2D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71088" cy="987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" name="Text Box 21">
                <a:extLst>
                  <a:ext uri="{FF2B5EF4-FFF2-40B4-BE49-F238E27FC236}">
                    <a16:creationId xmlns:a16="http://schemas.microsoft.com/office/drawing/2014/main" id="{8A7941BE-A44C-4969-8D28-E23F74ABBC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734" y="87509"/>
                <a:ext cx="3157335" cy="779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b="1">
                  <a:ea typeface="华文楷体" panose="02010600040101010101" pitchFamily="2" charset="-122"/>
                </a:endParaRPr>
              </a:p>
            </p:txBody>
          </p:sp>
        </p:grpSp>
        <p:graphicFrame>
          <p:nvGraphicFramePr>
            <p:cNvPr id="32" name="Object 22">
              <a:extLst>
                <a:ext uri="{FF2B5EF4-FFF2-40B4-BE49-F238E27FC236}">
                  <a16:creationId xmlns:a16="http://schemas.microsoft.com/office/drawing/2014/main" id="{2E813CF5-49BE-4709-9955-5D1CA832AD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08" y="72008"/>
            <a:ext cx="3168352" cy="7950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9" r:id="rId13" imgW="1714073" imgH="431930" progId="">
                    <p:embed/>
                  </p:oleObj>
                </mc:Choice>
                <mc:Fallback>
                  <p:oleObj r:id="rId13" imgW="1714073" imgH="431930" progId="">
                    <p:embed/>
                    <p:pic>
                      <p:nvPicPr>
                        <p:cNvPr id="26646" name="Object 22">
                          <a:extLst>
                            <a:ext uri="{FF2B5EF4-FFF2-40B4-BE49-F238E27FC236}">
                              <a16:creationId xmlns:a16="http://schemas.microsoft.com/office/drawing/2014/main" id="{F870D968-D39C-4475-8866-D88C1B1828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08" y="72008"/>
                          <a:ext cx="3168352" cy="7950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157900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 autoUpdateAnimBg="0"/>
      <p:bldP spid="29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53C48-0FA7-431F-80ED-40E1FEAE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滤波电路——电感滤波电路</a:t>
            </a:r>
          </a:p>
        </p:txBody>
      </p:sp>
      <p:graphicFrame>
        <p:nvGraphicFramePr>
          <p:cNvPr id="35" name="Object 2">
            <a:extLst>
              <a:ext uri="{FF2B5EF4-FFF2-40B4-BE49-F238E27FC236}">
                <a16:creationId xmlns:a16="http://schemas.microsoft.com/office/drawing/2014/main" id="{5708E3BA-31E5-476F-89E4-EA63F4F1F1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177734"/>
              </p:ext>
            </p:extLst>
          </p:nvPr>
        </p:nvGraphicFramePr>
        <p:xfrm>
          <a:off x="2227312" y="1760240"/>
          <a:ext cx="4800600" cy="167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r:id="rId4" imgW="16009524" imgH="5590476" progId="">
                  <p:embed/>
                </p:oleObj>
              </mc:Choice>
              <mc:Fallback>
                <p:oleObj r:id="rId4" imgW="16009524" imgH="5590476" progId="">
                  <p:embed/>
                  <p:pic>
                    <p:nvPicPr>
                      <p:cNvPr id="27652" name="Object 2">
                        <a:extLst>
                          <a:ext uri="{FF2B5EF4-FFF2-40B4-BE49-F238E27FC236}">
                            <a16:creationId xmlns:a16="http://schemas.microsoft.com/office/drawing/2014/main" id="{D242FDA3-7510-4697-A148-E42331FA57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312" y="1760240"/>
                        <a:ext cx="4800600" cy="167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0000"/>
                                </a:gs>
                                <a:gs pos="100000">
                                  <a:srgbClr val="FFFFFF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4">
            <a:extLst>
              <a:ext uri="{FF2B5EF4-FFF2-40B4-BE49-F238E27FC236}">
                <a16:creationId xmlns:a16="http://schemas.microsoft.com/office/drawing/2014/main" id="{080E1F52-760B-49F6-B4A5-017DFED8E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112" y="3455690"/>
            <a:ext cx="8748712" cy="1365250"/>
          </a:xfrm>
          <a:prstGeom prst="rect">
            <a:avLst/>
          </a:prstGeom>
          <a:solidFill>
            <a:srgbClr val="FFCCFF"/>
          </a:solidFill>
          <a:ln w="9525">
            <a:solidFill>
              <a:srgbClr val="4597CB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2400" b="1">
                <a:solidFill>
                  <a:schemeClr val="tx2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    </a:t>
            </a:r>
            <a:r>
              <a:rPr lang="zh-CN" altLang="en-US" sz="2400" b="1">
                <a:solidFill>
                  <a:schemeClr val="tx2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当回路电流减小时，感生电动势的方向阻止电流的减小，从而增大二极管的导通角。</a:t>
            </a:r>
            <a:endParaRPr lang="zh-CN" altLang="en-US" sz="2400" b="1" i="1">
              <a:solidFill>
                <a:schemeClr val="tx2"/>
              </a:solidFill>
              <a:latin typeface="Corbel" panose="020B0503020204020204" pitchFamily="34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z="2400" b="1">
                <a:solidFill>
                  <a:schemeClr val="tx2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    电感对直流分量的电抗为线圈电阻，对交流分量的感抗为</a:t>
            </a:r>
            <a:r>
              <a:rPr lang="en-US" altLang="zh-CN" sz="2400" b="1" i="1">
                <a:solidFill>
                  <a:schemeClr val="tx2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ωL</a:t>
            </a:r>
            <a:r>
              <a:rPr lang="zh-CN" altLang="en-US" sz="2400" b="1">
                <a:solidFill>
                  <a:schemeClr val="tx2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。 </a:t>
            </a:r>
          </a:p>
        </p:txBody>
      </p:sp>
      <p:graphicFrame>
        <p:nvGraphicFramePr>
          <p:cNvPr id="37" name="Object 6">
            <a:extLst>
              <a:ext uri="{FF2B5EF4-FFF2-40B4-BE49-F238E27FC236}">
                <a16:creationId xmlns:a16="http://schemas.microsoft.com/office/drawing/2014/main" id="{74892EF5-A2A2-4437-A7B0-5FC218AF4F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991004"/>
              </p:ext>
            </p:extLst>
          </p:nvPr>
        </p:nvGraphicFramePr>
        <p:xfrm>
          <a:off x="2760712" y="4884440"/>
          <a:ext cx="6492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r:id="rId6" imgW="3275495" imgH="431930" progId="">
                  <p:embed/>
                </p:oleObj>
              </mc:Choice>
              <mc:Fallback>
                <p:oleObj r:id="rId6" imgW="3275495" imgH="431930" progId="">
                  <p:embed/>
                  <p:pic>
                    <p:nvPicPr>
                      <p:cNvPr id="27654" name="Object 6">
                        <a:extLst>
                          <a:ext uri="{FF2B5EF4-FFF2-40B4-BE49-F238E27FC236}">
                            <a16:creationId xmlns:a16="http://schemas.microsoft.com/office/drawing/2014/main" id="{B281396B-FF12-4BD6-8481-BB42875C90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712" y="4884440"/>
                        <a:ext cx="6492875" cy="8509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7">
            <a:extLst>
              <a:ext uri="{FF2B5EF4-FFF2-40B4-BE49-F238E27FC236}">
                <a16:creationId xmlns:a16="http://schemas.microsoft.com/office/drawing/2014/main" id="{FE57301F-8C98-4A40-8ED6-C2528D2EA7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791014"/>
              </p:ext>
            </p:extLst>
          </p:nvPr>
        </p:nvGraphicFramePr>
        <p:xfrm>
          <a:off x="2760712" y="5798840"/>
          <a:ext cx="54864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r:id="rId8" imgW="2959417" imgH="470217" progId="">
                  <p:embed/>
                </p:oleObj>
              </mc:Choice>
              <mc:Fallback>
                <p:oleObj r:id="rId8" imgW="2959417" imgH="470217" progId="">
                  <p:embed/>
                  <p:pic>
                    <p:nvPicPr>
                      <p:cNvPr id="27655" name="Object 7">
                        <a:extLst>
                          <a:ext uri="{FF2B5EF4-FFF2-40B4-BE49-F238E27FC236}">
                            <a16:creationId xmlns:a16="http://schemas.microsoft.com/office/drawing/2014/main" id="{4F0A895F-46E6-431B-8030-5C20F261C9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712" y="5798840"/>
                        <a:ext cx="5486400" cy="8731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8">
            <a:extLst>
              <a:ext uri="{FF2B5EF4-FFF2-40B4-BE49-F238E27FC236}">
                <a16:creationId xmlns:a16="http://schemas.microsoft.com/office/drawing/2014/main" id="{DF8A5129-A4AB-4E71-A9ED-FA816984A3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169183"/>
              </p:ext>
            </p:extLst>
          </p:nvPr>
        </p:nvGraphicFramePr>
        <p:xfrm>
          <a:off x="7104112" y="1988840"/>
          <a:ext cx="29718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r:id="rId10" imgW="1422100" imgH="533486" progId="">
                  <p:embed/>
                </p:oleObj>
              </mc:Choice>
              <mc:Fallback>
                <p:oleObj r:id="rId10" imgW="1422100" imgH="533486" progId="">
                  <p:embed/>
                  <p:pic>
                    <p:nvPicPr>
                      <p:cNvPr id="27656" name="Object 8">
                        <a:extLst>
                          <a:ext uri="{FF2B5EF4-FFF2-40B4-BE49-F238E27FC236}">
                            <a16:creationId xmlns:a16="http://schemas.microsoft.com/office/drawing/2014/main" id="{EFE21961-6C93-48C0-9506-95386F9D76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112" y="1988840"/>
                        <a:ext cx="2971800" cy="11112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AutoShape 8">
            <a:extLst>
              <a:ext uri="{FF2B5EF4-FFF2-40B4-BE49-F238E27FC236}">
                <a16:creationId xmlns:a16="http://schemas.microsoft.com/office/drawing/2014/main" id="{E4A056A7-E4E9-4B44-9F50-64739DCFEE31}"/>
              </a:ext>
            </a:extLst>
          </p:cNvPr>
          <p:cNvSpPr>
            <a:spLocks/>
          </p:cNvSpPr>
          <p:nvPr/>
        </p:nvSpPr>
        <p:spPr bwMode="auto">
          <a:xfrm>
            <a:off x="5046712" y="1150640"/>
            <a:ext cx="2717800" cy="484187"/>
          </a:xfrm>
          <a:prstGeom prst="borderCallout1">
            <a:avLst>
              <a:gd name="adj1" fmla="val 23606"/>
              <a:gd name="adj2" fmla="val 102806"/>
              <a:gd name="adj3" fmla="val 158361"/>
              <a:gd name="adj4" fmla="val 120444"/>
            </a:avLst>
          </a:prstGeom>
          <a:solidFill>
            <a:srgbClr val="CCFFFF"/>
          </a:solidFill>
          <a:ln w="19050">
            <a:solidFill>
              <a:srgbClr val="00206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Corbel" panose="020B0503020204020204" pitchFamily="34" charset="0"/>
                <a:ea typeface="华文楷体" panose="02010600040101010101" pitchFamily="2" charset="-122"/>
              </a:rPr>
              <a:t>适于大电流负载！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6773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allAtOnce" animBg="1" autoUpdateAnimBg="0"/>
      <p:bldP spid="40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53C48-0FA7-431F-80ED-40E1FEAE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滤波电路——复式滤波电路</a:t>
            </a:r>
          </a:p>
        </p:txBody>
      </p:sp>
      <p:graphicFrame>
        <p:nvGraphicFramePr>
          <p:cNvPr id="10" name="Object 2">
            <a:extLst>
              <a:ext uri="{FF2B5EF4-FFF2-40B4-BE49-F238E27FC236}">
                <a16:creationId xmlns:a16="http://schemas.microsoft.com/office/drawing/2014/main" id="{43916943-5D33-455F-8F96-87B94317A0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56894"/>
              </p:ext>
            </p:extLst>
          </p:nvPr>
        </p:nvGraphicFramePr>
        <p:xfrm>
          <a:off x="3006204" y="2787551"/>
          <a:ext cx="5943600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r:id="rId4" imgW="21076190" imgH="12180952" progId="">
                  <p:embed/>
                </p:oleObj>
              </mc:Choice>
              <mc:Fallback>
                <p:oleObj r:id="rId4" imgW="21076190" imgH="12180952" progId="">
                  <p:embed/>
                  <p:pic>
                    <p:nvPicPr>
                      <p:cNvPr id="28676" name="Object 2">
                        <a:extLst>
                          <a:ext uri="{FF2B5EF4-FFF2-40B4-BE49-F238E27FC236}">
                            <a16:creationId xmlns:a16="http://schemas.microsoft.com/office/drawing/2014/main" id="{67962204-0F0D-43AD-A8A6-ABBDDB5C2D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52141"/>
                      <a:stretch>
                        <a:fillRect/>
                      </a:stretch>
                    </p:blipFill>
                    <p:spPr bwMode="auto">
                      <a:xfrm>
                        <a:off x="3006204" y="2787551"/>
                        <a:ext cx="5943600" cy="164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accent1"/>
                                </a:gs>
                                <a:gs pos="100000">
                                  <a:srgbClr val="FFFFFF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649D03E7-5BF9-4C8F-8DD9-D064294ED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549605"/>
              </p:ext>
            </p:extLst>
          </p:nvPr>
        </p:nvGraphicFramePr>
        <p:xfrm>
          <a:off x="4149204" y="4540151"/>
          <a:ext cx="3276600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r:id="rId6" imgW="21076190" imgH="12180952" progId="">
                  <p:embed/>
                </p:oleObj>
              </mc:Choice>
              <mc:Fallback>
                <p:oleObj r:id="rId6" imgW="21076190" imgH="12180952" progId="">
                  <p:embed/>
                  <p:pic>
                    <p:nvPicPr>
                      <p:cNvPr id="28677" name="Object 3">
                        <a:extLst>
                          <a:ext uri="{FF2B5EF4-FFF2-40B4-BE49-F238E27FC236}">
                            <a16:creationId xmlns:a16="http://schemas.microsoft.com/office/drawing/2014/main" id="{FE0B0F68-EF7D-4DB0-A70E-B0EFEEF8B7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9829" t="52187" r="27496"/>
                      <a:stretch>
                        <a:fillRect/>
                      </a:stretch>
                    </p:blipFill>
                    <p:spPr bwMode="auto">
                      <a:xfrm>
                        <a:off x="4149204" y="4540151"/>
                        <a:ext cx="3276600" cy="171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accent1"/>
                                </a:gs>
                                <a:gs pos="100000">
                                  <a:srgbClr val="FFFFFF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Text Box 5">
            <a:extLst>
              <a:ext uri="{FF2B5EF4-FFF2-40B4-BE49-F238E27FC236}">
                <a16:creationId xmlns:a16="http://schemas.microsoft.com/office/drawing/2014/main" id="{3A9C207C-C8B7-4BC1-9FC0-956D38795E95}"/>
              </a:ext>
            </a:extLst>
          </p:cNvPr>
          <p:cNvGrpSpPr>
            <a:grpSpLocks/>
          </p:cNvGrpSpPr>
          <p:nvPr/>
        </p:nvGrpSpPr>
        <p:grpSpPr bwMode="auto">
          <a:xfrm>
            <a:off x="2423592" y="1412776"/>
            <a:ext cx="6875462" cy="615950"/>
            <a:chOff x="0" y="0"/>
            <a:chExt cx="4331" cy="388"/>
          </a:xfrm>
        </p:grpSpPr>
        <p:pic>
          <p:nvPicPr>
            <p:cNvPr id="13" name="Text Box 5">
              <a:extLst>
                <a:ext uri="{FF2B5EF4-FFF2-40B4-BE49-F238E27FC236}">
                  <a16:creationId xmlns:a16="http://schemas.microsoft.com/office/drawing/2014/main" id="{DADF9BA9-DD79-416E-AA00-717A6A6FF51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331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8">
              <a:extLst>
                <a:ext uri="{FF2B5EF4-FFF2-40B4-BE49-F238E27FC236}">
                  <a16:creationId xmlns:a16="http://schemas.microsoft.com/office/drawing/2014/main" id="{F9FAA80D-386C-442B-B4C5-50DE6CF82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" y="50"/>
              <a:ext cx="411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为获得更好的滤波效果，可采用复式滤波电路。</a:t>
              </a:r>
            </a:p>
          </p:txBody>
        </p:sp>
      </p:grpSp>
      <p:grpSp>
        <p:nvGrpSpPr>
          <p:cNvPr id="15" name="Text Box 6">
            <a:extLst>
              <a:ext uri="{FF2B5EF4-FFF2-40B4-BE49-F238E27FC236}">
                <a16:creationId xmlns:a16="http://schemas.microsoft.com/office/drawing/2014/main" id="{57178F17-021B-40C8-A502-E3CA29C34C53}"/>
              </a:ext>
            </a:extLst>
          </p:cNvPr>
          <p:cNvGrpSpPr>
            <a:grpSpLocks/>
          </p:cNvGrpSpPr>
          <p:nvPr/>
        </p:nvGrpSpPr>
        <p:grpSpPr bwMode="auto">
          <a:xfrm>
            <a:off x="2569642" y="2131913"/>
            <a:ext cx="6072187" cy="615950"/>
            <a:chOff x="0" y="0"/>
            <a:chExt cx="3825" cy="388"/>
          </a:xfrm>
        </p:grpSpPr>
        <p:pic>
          <p:nvPicPr>
            <p:cNvPr id="16" name="Text Box 6">
              <a:extLst>
                <a:ext uri="{FF2B5EF4-FFF2-40B4-BE49-F238E27FC236}">
                  <a16:creationId xmlns:a16="http://schemas.microsoft.com/office/drawing/2014/main" id="{D528D229-4DD7-45D7-8905-965D62DEA96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825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83C72929-BC25-43AB-9B33-BD4EF15BE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" y="50"/>
              <a:ext cx="36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2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电感应与负载串联，电容应与负载并联。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5370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1C10A-7C48-46C2-B97F-E44ED1D1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2E0CB-E5C2-413A-99E8-1EABA0BE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80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sz="8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谢谢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214A60-38D8-4415-80D3-FC90682E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11446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3.2|4.8|2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13.7|5.1|62.3|38.7|26.7|1.6|87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|38.2|4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4.7|46|15.5|15.9|37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15.9|24.9|10.2|1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11.3|36.7|12.8|5.9|18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5|6.9|9.4|32.1"/>
</p:tagLst>
</file>

<file path=ppt/theme/theme1.xml><?xml version="1.0" encoding="utf-8"?>
<a:theme xmlns:a="http://schemas.openxmlformats.org/drawingml/2006/main" name="北航物理电子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25642</TotalTime>
  <Words>283</Words>
  <Application>Microsoft Office PowerPoint</Application>
  <PresentationFormat>宽屏</PresentationFormat>
  <Paragraphs>48</Paragraphs>
  <Slides>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黑体</vt:lpstr>
      <vt:lpstr>楷体</vt:lpstr>
      <vt:lpstr>Arial</vt:lpstr>
      <vt:lpstr>Calibri</vt:lpstr>
      <vt:lpstr>Corbel</vt:lpstr>
      <vt:lpstr>Times New Roman</vt:lpstr>
      <vt:lpstr>Wingdings</vt:lpstr>
      <vt:lpstr>北航物理电子</vt:lpstr>
      <vt:lpstr>PowerPoint 演示文稿</vt:lpstr>
      <vt:lpstr>直流稳压电源的组成</vt:lpstr>
      <vt:lpstr>滤波电路——电容滤波电路</vt:lpstr>
      <vt:lpstr>滤波电路——电容滤波电路</vt:lpstr>
      <vt:lpstr>滤波电路——电容滤波电路</vt:lpstr>
      <vt:lpstr>滤波电路——电容滤波电路</vt:lpstr>
      <vt:lpstr>滤波电路——电感滤波电路</vt:lpstr>
      <vt:lpstr>滤波电路——复式滤波电路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452</cp:revision>
  <cp:lastPrinted>2018-03-06T04:28:22Z</cp:lastPrinted>
  <dcterms:created xsi:type="dcterms:W3CDTF">2009-09-09T11:10:02Z</dcterms:created>
  <dcterms:modified xsi:type="dcterms:W3CDTF">2020-03-06T09:29:31Z</dcterms:modified>
</cp:coreProperties>
</file>