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8" r:id="rId1"/>
  </p:sldMasterIdLst>
  <p:notesMasterIdLst>
    <p:notesMasterId r:id="rId17"/>
  </p:notesMasterIdLst>
  <p:handoutMasterIdLst>
    <p:handoutMasterId r:id="rId18"/>
  </p:handoutMasterIdLst>
  <p:sldIdLst>
    <p:sldId id="962" r:id="rId2"/>
    <p:sldId id="287" r:id="rId3"/>
    <p:sldId id="1005" r:id="rId4"/>
    <p:sldId id="1006" r:id="rId5"/>
    <p:sldId id="1008" r:id="rId6"/>
    <p:sldId id="1009" r:id="rId7"/>
    <p:sldId id="1010" r:id="rId8"/>
    <p:sldId id="1007" r:id="rId9"/>
    <p:sldId id="1011" r:id="rId10"/>
    <p:sldId id="1012" r:id="rId11"/>
    <p:sldId id="1013" r:id="rId12"/>
    <p:sldId id="1014" r:id="rId13"/>
    <p:sldId id="1015" r:id="rId14"/>
    <p:sldId id="1016" r:id="rId15"/>
    <p:sldId id="977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rgbClr val="0033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548235"/>
    <a:srgbClr val="008000"/>
    <a:srgbClr val="FF00FF"/>
    <a:srgbClr val="FF6600"/>
    <a:srgbClr val="FF9900"/>
    <a:srgbClr val="003399"/>
    <a:srgbClr val="FF66FF"/>
    <a:srgbClr val="2F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0226" autoAdjust="0"/>
  </p:normalViewPr>
  <p:slideViewPr>
    <p:cSldViewPr>
      <p:cViewPr varScale="1">
        <p:scale>
          <a:sx n="103" d="100"/>
          <a:sy n="103" d="100"/>
        </p:scale>
        <p:origin x="91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3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png"/><Relationship Id="rId1" Type="http://schemas.openxmlformats.org/officeDocument/2006/relationships/image" Target="../media/image45.png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0.png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image" Target="../media/image36.png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png"/><Relationship Id="rId1" Type="http://schemas.openxmlformats.org/officeDocument/2006/relationships/image" Target="../media/image37.png"/><Relationship Id="rId4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D62832B2-93C2-497A-95AE-82366F1043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83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4" y="1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4" y="86852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6" tIns="45719" rIns="91436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BD662DB-9AF3-4910-8D2A-284BE11C6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162D93-17FB-4442-8470-5C5F4BFD94B8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2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7018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9536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5773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1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1772817"/>
            <a:ext cx="6172200" cy="40882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46605" y="716769"/>
            <a:ext cx="10515600" cy="853976"/>
          </a:xfrm>
          <a:prstGeom prst="rect">
            <a:avLst/>
          </a:prstGeom>
        </p:spPr>
        <p:txBody>
          <a:bodyPr/>
          <a:lstStyle>
            <a:lvl1pPr algn="l">
              <a:defRPr sz="360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1" hasCustomPrompt="1"/>
          </p:nvPr>
        </p:nvSpPr>
        <p:spPr>
          <a:xfrm>
            <a:off x="838200" y="1700811"/>
            <a:ext cx="4201683" cy="447615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00000"/>
              </a:buClr>
              <a:buFont typeface="Wingdings" pitchFamily="2" charset="2"/>
              <a:buChar char="n"/>
              <a:defRPr b="0"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C00000"/>
              </a:buClr>
              <a:buFont typeface="Wingdings" pitchFamily="2" charset="2"/>
              <a:buChar char="Ø"/>
              <a:defRPr b="0">
                <a:latin typeface="黑体" pitchFamily="49" charset="-122"/>
                <a:ea typeface="黑体" pitchFamily="49" charset="-122"/>
              </a:defRPr>
            </a:lvl2pPr>
            <a:lvl3pPr>
              <a:buClr>
                <a:srgbClr val="C00000"/>
              </a:buClr>
              <a:defRPr b="0">
                <a:latin typeface="黑体" pitchFamily="49" charset="-122"/>
                <a:ea typeface="黑体" pitchFamily="49" charset="-122"/>
              </a:defRPr>
            </a:lvl3pPr>
            <a:lvl4pPr>
              <a:defRPr b="0">
                <a:latin typeface="黑体" pitchFamily="49" charset="-122"/>
                <a:ea typeface="黑体" pitchFamily="49" charset="-122"/>
              </a:defRPr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/>
          <a:lstStyle>
            <a:lvl1pPr marL="342900" indent="-342900">
              <a:buClr>
                <a:srgbClr val="C00000"/>
              </a:buClr>
              <a:buFont typeface="Wingdings" panose="05000000000000000000" pitchFamily="2" charset="2"/>
              <a:buChar char="n"/>
              <a:defRPr sz="32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rgbClr val="C00000"/>
              </a:buClr>
              <a:buFont typeface="Wingdings" panose="05000000000000000000" pitchFamily="2" charset="2"/>
              <a:buChar char="Ø"/>
              <a:defRPr sz="28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buClr>
                <a:srgbClr val="C00000"/>
              </a:buClr>
              <a:buFont typeface="Arial" panose="020B0604020202020204" pitchFamily="34" charset="0"/>
              <a:buChar char="•"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13" name="í$ľîḋê">
            <a:extLst>
              <a:ext uri="{FF2B5EF4-FFF2-40B4-BE49-F238E27FC236}">
                <a16:creationId xmlns:a16="http://schemas.microsoft.com/office/drawing/2014/main" id="{BBD4E52A-9A92-431D-B79B-21EFE2A7C117}"/>
              </a:ext>
            </a:extLst>
          </p:cNvPr>
          <p:cNvGrpSpPr/>
          <p:nvPr userDrawn="1"/>
        </p:nvGrpSpPr>
        <p:grpSpPr>
          <a:xfrm>
            <a:off x="0" y="0"/>
            <a:ext cx="824247" cy="404816"/>
            <a:chOff x="2990871" y="2071365"/>
            <a:chExt cx="6210259" cy="2427715"/>
          </a:xfrm>
        </p:grpSpPr>
        <p:grpSp>
          <p:nvGrpSpPr>
            <p:cNvPr id="14" name="íṡ1iḋê">
              <a:extLst>
                <a:ext uri="{FF2B5EF4-FFF2-40B4-BE49-F238E27FC236}">
                  <a16:creationId xmlns:a16="http://schemas.microsoft.com/office/drawing/2014/main" id="{7EBB8598-1FD8-4C3F-8CA5-88F49608BA03}"/>
                </a:ext>
              </a:extLst>
            </p:cNvPr>
            <p:cNvGrpSpPr/>
            <p:nvPr/>
          </p:nvGrpSpPr>
          <p:grpSpPr>
            <a:xfrm>
              <a:off x="2990871" y="2071365"/>
              <a:ext cx="6055720" cy="2149180"/>
              <a:chOff x="1792087" y="1862843"/>
              <a:chExt cx="8607826" cy="3054923"/>
            </a:xfrm>
            <a:solidFill>
              <a:srgbClr val="FFFFFF">
                <a:lumMod val="95000"/>
                <a:alpha val="70000"/>
              </a:srgbClr>
            </a:solidFill>
          </p:grpSpPr>
          <p:sp>
            <p:nvSpPr>
              <p:cNvPr id="33" name="ïṥľïḓè">
                <a:extLst>
                  <a:ext uri="{FF2B5EF4-FFF2-40B4-BE49-F238E27FC236}">
                    <a16:creationId xmlns:a16="http://schemas.microsoft.com/office/drawing/2014/main" id="{0CFDE7EF-5254-4AFA-B246-5CF436897EA0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4" name="iṣḻïďê">
                <a:extLst>
                  <a:ext uri="{FF2B5EF4-FFF2-40B4-BE49-F238E27FC236}">
                    <a16:creationId xmlns:a16="http://schemas.microsoft.com/office/drawing/2014/main" id="{139E12E0-6829-41FC-A280-24E3387FAB08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5" name="ïšḻïdé">
                <a:extLst>
                  <a:ext uri="{FF2B5EF4-FFF2-40B4-BE49-F238E27FC236}">
                    <a16:creationId xmlns:a16="http://schemas.microsoft.com/office/drawing/2014/main" id="{EF1B9E35-29C6-48D0-8451-CDA92180AC57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6" name="iṡļîďè">
                <a:extLst>
                  <a:ext uri="{FF2B5EF4-FFF2-40B4-BE49-F238E27FC236}">
                    <a16:creationId xmlns:a16="http://schemas.microsoft.com/office/drawing/2014/main" id="{FAF5F7D4-CCAE-4D79-9738-E47C1C41CC32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7" name="isḻíḓe">
                <a:extLst>
                  <a:ext uri="{FF2B5EF4-FFF2-40B4-BE49-F238E27FC236}">
                    <a16:creationId xmlns:a16="http://schemas.microsoft.com/office/drawing/2014/main" id="{06DFC75F-82C6-4BCA-B5FB-F49A3D545271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8" name="ïŝļiḓé">
                <a:extLst>
                  <a:ext uri="{FF2B5EF4-FFF2-40B4-BE49-F238E27FC236}">
                    <a16:creationId xmlns:a16="http://schemas.microsoft.com/office/drawing/2014/main" id="{A3E762B9-3546-488E-9D3C-ABFC64B46DDD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9" name="ïšḻïḋé">
                <a:extLst>
                  <a:ext uri="{FF2B5EF4-FFF2-40B4-BE49-F238E27FC236}">
                    <a16:creationId xmlns:a16="http://schemas.microsoft.com/office/drawing/2014/main" id="{6500A36D-DA3A-4FDD-9797-6B76AD58D22A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40" name="îşḷiḍe">
                <a:extLst>
                  <a:ext uri="{FF2B5EF4-FFF2-40B4-BE49-F238E27FC236}">
                    <a16:creationId xmlns:a16="http://schemas.microsoft.com/office/drawing/2014/main" id="{12242684-3CF1-4FBB-B696-805D96DAD248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ïṡ1ídé">
              <a:extLst>
                <a:ext uri="{FF2B5EF4-FFF2-40B4-BE49-F238E27FC236}">
                  <a16:creationId xmlns:a16="http://schemas.microsoft.com/office/drawing/2014/main" id="{4B01CA20-13AB-49E4-B59D-062330813950}"/>
                </a:ext>
              </a:extLst>
            </p:cNvPr>
            <p:cNvGrpSpPr/>
            <p:nvPr/>
          </p:nvGrpSpPr>
          <p:grpSpPr>
            <a:xfrm>
              <a:off x="3068141" y="2210632"/>
              <a:ext cx="6055720" cy="2149180"/>
              <a:chOff x="1792087" y="1862843"/>
              <a:chExt cx="8607826" cy="3054923"/>
            </a:xfrm>
            <a:solidFill>
              <a:srgbClr val="FFFFFF">
                <a:lumMod val="85000"/>
                <a:alpha val="40000"/>
              </a:srgbClr>
            </a:solidFill>
          </p:grpSpPr>
          <p:sp>
            <p:nvSpPr>
              <p:cNvPr id="25" name="íSļîḍê">
                <a:extLst>
                  <a:ext uri="{FF2B5EF4-FFF2-40B4-BE49-F238E27FC236}">
                    <a16:creationId xmlns:a16="http://schemas.microsoft.com/office/drawing/2014/main" id="{7C922167-8403-4342-A4B0-EE801D865B9C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6" name="îṡḷiḓé">
                <a:extLst>
                  <a:ext uri="{FF2B5EF4-FFF2-40B4-BE49-F238E27FC236}">
                    <a16:creationId xmlns:a16="http://schemas.microsoft.com/office/drawing/2014/main" id="{77C146D3-D3B8-4DDB-8F70-631A241468BD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7" name="îšḷîḓe">
                <a:extLst>
                  <a:ext uri="{FF2B5EF4-FFF2-40B4-BE49-F238E27FC236}">
                    <a16:creationId xmlns:a16="http://schemas.microsoft.com/office/drawing/2014/main" id="{DAFD3737-B8D1-4B10-B43A-75F62A146FBE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8" name="iṧlíďè">
                <a:extLst>
                  <a:ext uri="{FF2B5EF4-FFF2-40B4-BE49-F238E27FC236}">
                    <a16:creationId xmlns:a16="http://schemas.microsoft.com/office/drawing/2014/main" id="{AAB9E426-4AA4-4ACA-BD53-AF6E95708AC7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9" name="ïś1iďê">
                <a:extLst>
                  <a:ext uri="{FF2B5EF4-FFF2-40B4-BE49-F238E27FC236}">
                    <a16:creationId xmlns:a16="http://schemas.microsoft.com/office/drawing/2014/main" id="{EC1789D0-7A78-4F17-8B88-A062A18B17AD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0" name="îsļïďé">
                <a:extLst>
                  <a:ext uri="{FF2B5EF4-FFF2-40B4-BE49-F238E27FC236}">
                    <a16:creationId xmlns:a16="http://schemas.microsoft.com/office/drawing/2014/main" id="{B55E1355-0231-4F02-B63D-EA380A626F28}"/>
                  </a:ext>
                </a:extLst>
              </p:cNvPr>
              <p:cNvSpPr/>
              <p:nvPr/>
            </p:nvSpPr>
            <p:spPr>
              <a:xfrm>
                <a:off x="5441091" y="1862843"/>
                <a:ext cx="1313670" cy="2757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1" name="îṩlïḍè">
                <a:extLst>
                  <a:ext uri="{FF2B5EF4-FFF2-40B4-BE49-F238E27FC236}">
                    <a16:creationId xmlns:a16="http://schemas.microsoft.com/office/drawing/2014/main" id="{A5FC9DFE-717B-43C4-B766-92AA8EEA5459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32" name="ïṧlíḍè">
                <a:extLst>
                  <a:ext uri="{FF2B5EF4-FFF2-40B4-BE49-F238E27FC236}">
                    <a16:creationId xmlns:a16="http://schemas.microsoft.com/office/drawing/2014/main" id="{4F22A2F5-5196-49A5-A334-6916C80B07D0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grpFill/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îšḷïḓè">
              <a:extLst>
                <a:ext uri="{FF2B5EF4-FFF2-40B4-BE49-F238E27FC236}">
                  <a16:creationId xmlns:a16="http://schemas.microsoft.com/office/drawing/2014/main" id="{28A6DCE0-639A-4A84-8BF6-B643AE638869}"/>
                </a:ext>
              </a:extLst>
            </p:cNvPr>
            <p:cNvGrpSpPr/>
            <p:nvPr/>
          </p:nvGrpSpPr>
          <p:grpSpPr>
            <a:xfrm>
              <a:off x="3145410" y="2349896"/>
              <a:ext cx="6055720" cy="2149184"/>
              <a:chOff x="1792087" y="1862838"/>
              <a:chExt cx="8607826" cy="3054928"/>
            </a:xfrm>
          </p:grpSpPr>
          <p:sp>
            <p:nvSpPr>
              <p:cNvPr id="17" name="îš1îďé">
                <a:extLst>
                  <a:ext uri="{FF2B5EF4-FFF2-40B4-BE49-F238E27FC236}">
                    <a16:creationId xmlns:a16="http://schemas.microsoft.com/office/drawing/2014/main" id="{536AA374-7B8F-4A50-933B-4D653352C07F}"/>
                  </a:ext>
                </a:extLst>
              </p:cNvPr>
              <p:cNvSpPr/>
              <p:nvPr/>
            </p:nvSpPr>
            <p:spPr>
              <a:xfrm>
                <a:off x="6412688" y="3804462"/>
                <a:ext cx="3987225" cy="1113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805" extrusionOk="0">
                    <a:moveTo>
                      <a:pt x="21600" y="0"/>
                    </a:moveTo>
                    <a:cubicBezTo>
                      <a:pt x="21600" y="0"/>
                      <a:pt x="21557" y="16"/>
                      <a:pt x="21556" y="16"/>
                    </a:cubicBezTo>
                    <a:lnTo>
                      <a:pt x="1027" y="6501"/>
                    </a:lnTo>
                    <a:lnTo>
                      <a:pt x="1027" y="7953"/>
                    </a:lnTo>
                    <a:cubicBezTo>
                      <a:pt x="609" y="8141"/>
                      <a:pt x="297" y="8288"/>
                      <a:pt x="220" y="8356"/>
                    </a:cubicBezTo>
                    <a:cubicBezTo>
                      <a:pt x="220" y="8356"/>
                      <a:pt x="0" y="13786"/>
                      <a:pt x="0" y="13786"/>
                    </a:cubicBezTo>
                    <a:cubicBezTo>
                      <a:pt x="0" y="13786"/>
                      <a:pt x="1161" y="12476"/>
                      <a:pt x="3080" y="10881"/>
                    </a:cubicBezTo>
                    <a:cubicBezTo>
                      <a:pt x="3080" y="11147"/>
                      <a:pt x="3080" y="11421"/>
                      <a:pt x="3080" y="11421"/>
                    </a:cubicBezTo>
                    <a:cubicBezTo>
                      <a:pt x="3080" y="12136"/>
                      <a:pt x="3249" y="12717"/>
                      <a:pt x="3456" y="12717"/>
                    </a:cubicBezTo>
                    <a:cubicBezTo>
                      <a:pt x="3663" y="12717"/>
                      <a:pt x="3831" y="12136"/>
                      <a:pt x="3831" y="11421"/>
                    </a:cubicBezTo>
                    <a:lnTo>
                      <a:pt x="3831" y="10286"/>
                    </a:lnTo>
                    <a:cubicBezTo>
                      <a:pt x="4014" y="10142"/>
                      <a:pt x="4222" y="9996"/>
                      <a:pt x="4416" y="9851"/>
                    </a:cubicBezTo>
                    <a:cubicBezTo>
                      <a:pt x="4178" y="10528"/>
                      <a:pt x="3987" y="11420"/>
                      <a:pt x="3874" y="12488"/>
                    </a:cubicBezTo>
                    <a:cubicBezTo>
                      <a:pt x="3535" y="15693"/>
                      <a:pt x="4016" y="19261"/>
                      <a:pt x="4946" y="20431"/>
                    </a:cubicBezTo>
                    <a:cubicBezTo>
                      <a:pt x="5875" y="21600"/>
                      <a:pt x="6908" y="19940"/>
                      <a:pt x="7247" y="16734"/>
                    </a:cubicBezTo>
                    <a:cubicBezTo>
                      <a:pt x="7586" y="13529"/>
                      <a:pt x="7105" y="9960"/>
                      <a:pt x="6176" y="8791"/>
                    </a:cubicBezTo>
                    <a:cubicBezTo>
                      <a:pt x="6144" y="8751"/>
                      <a:pt x="6112" y="8723"/>
                      <a:pt x="6080" y="8689"/>
                    </a:cubicBezTo>
                    <a:cubicBezTo>
                      <a:pt x="6294" y="8549"/>
                      <a:pt x="6495" y="8405"/>
                      <a:pt x="6718" y="8267"/>
                    </a:cubicBezTo>
                    <a:cubicBezTo>
                      <a:pt x="6718" y="8534"/>
                      <a:pt x="6718" y="8869"/>
                      <a:pt x="6718" y="8869"/>
                    </a:cubicBezTo>
                    <a:cubicBezTo>
                      <a:pt x="6718" y="9389"/>
                      <a:pt x="6840" y="9811"/>
                      <a:pt x="6990" y="9811"/>
                    </a:cubicBezTo>
                    <a:cubicBezTo>
                      <a:pt x="7141" y="9811"/>
                      <a:pt x="7264" y="9389"/>
                      <a:pt x="7264" y="8869"/>
                    </a:cubicBezTo>
                    <a:lnTo>
                      <a:pt x="7264" y="7973"/>
                    </a:lnTo>
                    <a:lnTo>
                      <a:pt x="7185" y="7973"/>
                    </a:lnTo>
                    <a:cubicBezTo>
                      <a:pt x="7205" y="7961"/>
                      <a:pt x="7222" y="7948"/>
                      <a:pt x="7242" y="7937"/>
                    </a:cubicBezTo>
                    <a:cubicBezTo>
                      <a:pt x="8200" y="7376"/>
                      <a:pt x="9507" y="6639"/>
                      <a:pt x="10868" y="5879"/>
                    </a:cubicBezTo>
                    <a:cubicBezTo>
                      <a:pt x="10868" y="6036"/>
                      <a:pt x="10868" y="6380"/>
                      <a:pt x="10868" y="6380"/>
                    </a:cubicBezTo>
                    <a:cubicBezTo>
                      <a:pt x="10868" y="6739"/>
                      <a:pt x="10953" y="7031"/>
                      <a:pt x="11057" y="7031"/>
                    </a:cubicBezTo>
                    <a:cubicBezTo>
                      <a:pt x="11161" y="7031"/>
                      <a:pt x="11247" y="6739"/>
                      <a:pt x="11247" y="6380"/>
                    </a:cubicBezTo>
                    <a:lnTo>
                      <a:pt x="11247" y="5758"/>
                    </a:lnTo>
                    <a:lnTo>
                      <a:pt x="11085" y="5758"/>
                    </a:lnTo>
                    <a:cubicBezTo>
                      <a:pt x="15766" y="3146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8" name="ïS1íḓe">
                <a:extLst>
                  <a:ext uri="{FF2B5EF4-FFF2-40B4-BE49-F238E27FC236}">
                    <a16:creationId xmlns:a16="http://schemas.microsoft.com/office/drawing/2014/main" id="{B68B0B16-464D-4321-82D0-CE0DD7583DC4}"/>
                  </a:ext>
                </a:extLst>
              </p:cNvPr>
              <p:cNvSpPr/>
              <p:nvPr/>
            </p:nvSpPr>
            <p:spPr>
              <a:xfrm>
                <a:off x="7170903" y="4317991"/>
                <a:ext cx="536090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19" name="îṣľïḑé">
                <a:extLst>
                  <a:ext uri="{FF2B5EF4-FFF2-40B4-BE49-F238E27FC236}">
                    <a16:creationId xmlns:a16="http://schemas.microsoft.com/office/drawing/2014/main" id="{712F65D8-0777-4C57-ACF5-0B5E5D508732}"/>
                  </a:ext>
                </a:extLst>
              </p:cNvPr>
              <p:cNvSpPr/>
              <p:nvPr/>
            </p:nvSpPr>
            <p:spPr>
              <a:xfrm>
                <a:off x="1792087" y="3804637"/>
                <a:ext cx="3987050" cy="1113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36" y="17"/>
                    </a:lnTo>
                    <a:cubicBezTo>
                      <a:pt x="96" y="51"/>
                      <a:pt x="6152" y="3444"/>
                      <a:pt x="10869" y="6183"/>
                    </a:cubicBezTo>
                    <a:lnTo>
                      <a:pt x="10869" y="6621"/>
                    </a:lnTo>
                    <a:cubicBezTo>
                      <a:pt x="10869" y="6995"/>
                      <a:pt x="10953" y="7297"/>
                      <a:pt x="11057" y="7297"/>
                    </a:cubicBezTo>
                    <a:cubicBezTo>
                      <a:pt x="11162" y="7297"/>
                      <a:pt x="11246" y="6995"/>
                      <a:pt x="11246" y="6621"/>
                    </a:cubicBezTo>
                    <a:cubicBezTo>
                      <a:pt x="11246" y="6621"/>
                      <a:pt x="11246" y="6502"/>
                      <a:pt x="11246" y="6407"/>
                    </a:cubicBezTo>
                    <a:cubicBezTo>
                      <a:pt x="12384" y="7070"/>
                      <a:pt x="13535" y="7738"/>
                      <a:pt x="14358" y="8238"/>
                    </a:cubicBezTo>
                    <a:cubicBezTo>
                      <a:pt x="14543" y="8351"/>
                      <a:pt x="14711" y="8473"/>
                      <a:pt x="14891" y="8588"/>
                    </a:cubicBezTo>
                    <a:lnTo>
                      <a:pt x="14891" y="9207"/>
                    </a:lnTo>
                    <a:cubicBezTo>
                      <a:pt x="14891" y="9746"/>
                      <a:pt x="15013" y="10185"/>
                      <a:pt x="15164" y="10185"/>
                    </a:cubicBezTo>
                    <a:cubicBezTo>
                      <a:pt x="15315" y="10185"/>
                      <a:pt x="15436" y="9746"/>
                      <a:pt x="15436" y="9207"/>
                    </a:cubicBezTo>
                    <a:cubicBezTo>
                      <a:pt x="15436" y="9207"/>
                      <a:pt x="15436" y="9051"/>
                      <a:pt x="15436" y="8945"/>
                    </a:cubicBezTo>
                    <a:cubicBezTo>
                      <a:pt x="15584" y="9045"/>
                      <a:pt x="15714" y="9147"/>
                      <a:pt x="15858" y="9247"/>
                    </a:cubicBezTo>
                    <a:cubicBezTo>
                      <a:pt x="15215" y="10228"/>
                      <a:pt x="14762" y="12514"/>
                      <a:pt x="14762" y="15169"/>
                    </a:cubicBezTo>
                    <a:cubicBezTo>
                      <a:pt x="14762" y="18712"/>
                      <a:pt x="15569" y="21600"/>
                      <a:pt x="16558" y="21600"/>
                    </a:cubicBezTo>
                    <a:cubicBezTo>
                      <a:pt x="17547" y="21600"/>
                      <a:pt x="18354" y="18712"/>
                      <a:pt x="18354" y="15169"/>
                    </a:cubicBezTo>
                    <a:cubicBezTo>
                      <a:pt x="18354" y="13464"/>
                      <a:pt x="18166" y="11916"/>
                      <a:pt x="17862" y="10763"/>
                    </a:cubicBezTo>
                    <a:cubicBezTo>
                      <a:pt x="18009" y="10883"/>
                      <a:pt x="18174" y="11007"/>
                      <a:pt x="18314" y="11126"/>
                    </a:cubicBezTo>
                    <a:lnTo>
                      <a:pt x="18314" y="11857"/>
                    </a:lnTo>
                    <a:cubicBezTo>
                      <a:pt x="18314" y="12599"/>
                      <a:pt x="18482" y="13202"/>
                      <a:pt x="18689" y="13202"/>
                    </a:cubicBezTo>
                    <a:cubicBezTo>
                      <a:pt x="18897" y="13202"/>
                      <a:pt x="19064" y="12599"/>
                      <a:pt x="19064" y="11857"/>
                    </a:cubicBezTo>
                    <a:cubicBezTo>
                      <a:pt x="19064" y="11857"/>
                      <a:pt x="19064" y="11793"/>
                      <a:pt x="19064" y="11785"/>
                    </a:cubicBezTo>
                    <a:cubicBezTo>
                      <a:pt x="20642" y="13207"/>
                      <a:pt x="21600" y="14313"/>
                      <a:pt x="21600" y="14313"/>
                    </a:cubicBezTo>
                    <a:cubicBezTo>
                      <a:pt x="21600" y="14313"/>
                      <a:pt x="21380" y="8673"/>
                      <a:pt x="21380" y="8673"/>
                    </a:cubicBezTo>
                    <a:cubicBezTo>
                      <a:pt x="21303" y="8603"/>
                      <a:pt x="20990" y="8447"/>
                      <a:pt x="20572" y="8252"/>
                    </a:cubicBezTo>
                    <a:lnTo>
                      <a:pt x="20572" y="67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0" name="ïŝḻidè">
                <a:extLst>
                  <a:ext uri="{FF2B5EF4-FFF2-40B4-BE49-F238E27FC236}">
                    <a16:creationId xmlns:a16="http://schemas.microsoft.com/office/drawing/2014/main" id="{93B0C301-A687-45F7-A70E-824E96963C2E}"/>
                  </a:ext>
                </a:extLst>
              </p:cNvPr>
              <p:cNvSpPr/>
              <p:nvPr/>
            </p:nvSpPr>
            <p:spPr>
              <a:xfrm>
                <a:off x="4580187" y="4317991"/>
                <a:ext cx="536094" cy="5360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4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1" name="iṡľïḑe">
                <a:extLst>
                  <a:ext uri="{FF2B5EF4-FFF2-40B4-BE49-F238E27FC236}">
                    <a16:creationId xmlns:a16="http://schemas.microsoft.com/office/drawing/2014/main" id="{A7A830DE-6E2A-4038-8330-16E63D1DCEF2}"/>
                  </a:ext>
                </a:extLst>
              </p:cNvPr>
              <p:cNvSpPr/>
              <p:nvPr/>
            </p:nvSpPr>
            <p:spPr>
              <a:xfrm>
                <a:off x="5404746" y="3270600"/>
                <a:ext cx="1386337" cy="1386323"/>
              </a:xfrm>
              <a:prstGeom prst="ellipse">
                <a:avLst/>
              </a:pr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2" name="iṩḻîḋe">
                <a:extLst>
                  <a:ext uri="{FF2B5EF4-FFF2-40B4-BE49-F238E27FC236}">
                    <a16:creationId xmlns:a16="http://schemas.microsoft.com/office/drawing/2014/main" id="{9457BC17-EDB9-4D26-82BC-0EE3E88D5156}"/>
                  </a:ext>
                </a:extLst>
              </p:cNvPr>
              <p:cNvSpPr/>
              <p:nvPr/>
            </p:nvSpPr>
            <p:spPr>
              <a:xfrm>
                <a:off x="5441090" y="1862838"/>
                <a:ext cx="1313670" cy="27577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3" y="0"/>
                    </a:moveTo>
                    <a:lnTo>
                      <a:pt x="10003" y="11330"/>
                    </a:lnTo>
                    <a:cubicBezTo>
                      <a:pt x="4412" y="11525"/>
                      <a:pt x="0" y="13743"/>
                      <a:pt x="0" y="16455"/>
                    </a:cubicBezTo>
                    <a:cubicBezTo>
                      <a:pt x="0" y="19296"/>
                      <a:pt x="4836" y="21600"/>
                      <a:pt x="10800" y="21600"/>
                    </a:cubicBezTo>
                    <a:cubicBezTo>
                      <a:pt x="16764" y="21600"/>
                      <a:pt x="21600" y="19296"/>
                      <a:pt x="21600" y="16455"/>
                    </a:cubicBezTo>
                    <a:cubicBezTo>
                      <a:pt x="21600" y="13730"/>
                      <a:pt x="17147" y="11506"/>
                      <a:pt x="11520" y="11329"/>
                    </a:cubicBezTo>
                    <a:lnTo>
                      <a:pt x="10763" y="0"/>
                    </a:lnTo>
                    <a:close/>
                  </a:path>
                </a:pathLst>
              </a:custGeom>
              <a:solidFill>
                <a:srgbClr val="003F7B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3" name="ïşlïďê">
                <a:extLst>
                  <a:ext uri="{FF2B5EF4-FFF2-40B4-BE49-F238E27FC236}">
                    <a16:creationId xmlns:a16="http://schemas.microsoft.com/office/drawing/2014/main" id="{3A26548A-97CC-47C9-B85F-7EFAA5A123E1}"/>
                  </a:ext>
                </a:extLst>
              </p:cNvPr>
              <p:cNvSpPr/>
              <p:nvPr/>
            </p:nvSpPr>
            <p:spPr>
              <a:xfrm>
                <a:off x="5685828" y="3630800"/>
                <a:ext cx="847478" cy="145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29" y="0"/>
                    </a:moveTo>
                    <a:lnTo>
                      <a:pt x="0" y="21600"/>
                    </a:lnTo>
                    <a:lnTo>
                      <a:pt x="2860" y="21600"/>
                    </a:lnTo>
                    <a:lnTo>
                      <a:pt x="2869" y="21470"/>
                    </a:lnTo>
                    <a:lnTo>
                      <a:pt x="10262" y="21470"/>
                    </a:lnTo>
                    <a:lnTo>
                      <a:pt x="10262" y="0"/>
                    </a:lnTo>
                    <a:lnTo>
                      <a:pt x="4689" y="0"/>
                    </a:lnTo>
                    <a:lnTo>
                      <a:pt x="4328" y="0"/>
                    </a:lnTo>
                    <a:lnTo>
                      <a:pt x="1829" y="0"/>
                    </a:lnTo>
                    <a:close/>
                    <a:moveTo>
                      <a:pt x="11275" y="0"/>
                    </a:moveTo>
                    <a:lnTo>
                      <a:pt x="11275" y="21470"/>
                    </a:lnTo>
                    <a:lnTo>
                      <a:pt x="18718" y="21470"/>
                    </a:lnTo>
                    <a:cubicBezTo>
                      <a:pt x="18718" y="21470"/>
                      <a:pt x="18672" y="20791"/>
                      <a:pt x="18669" y="20744"/>
                    </a:cubicBezTo>
                    <a:lnTo>
                      <a:pt x="18740" y="21548"/>
                    </a:lnTo>
                    <a:lnTo>
                      <a:pt x="21600" y="21548"/>
                    </a:lnTo>
                    <a:lnTo>
                      <a:pt x="19637" y="0"/>
                    </a:lnTo>
                    <a:lnTo>
                      <a:pt x="17210" y="0"/>
                    </a:lnTo>
                    <a:lnTo>
                      <a:pt x="1127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  <p:sp>
            <p:nvSpPr>
              <p:cNvPr id="24" name="îśḷïḋê">
                <a:extLst>
                  <a:ext uri="{FF2B5EF4-FFF2-40B4-BE49-F238E27FC236}">
                    <a16:creationId xmlns:a16="http://schemas.microsoft.com/office/drawing/2014/main" id="{F2B4AE58-4F81-4461-9AB9-F576547E1333}"/>
                  </a:ext>
                </a:extLst>
              </p:cNvPr>
              <p:cNvSpPr/>
              <p:nvPr/>
            </p:nvSpPr>
            <p:spPr>
              <a:xfrm>
                <a:off x="5795745" y="3926535"/>
                <a:ext cx="604340" cy="6043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46" y="21600"/>
                      <a:pt x="21600" y="16744"/>
                      <a:pt x="21600" y="10798"/>
                    </a:cubicBezTo>
                    <a:cubicBezTo>
                      <a:pt x="21600" y="4853"/>
                      <a:pt x="16746" y="0"/>
                      <a:pt x="10805" y="0"/>
                    </a:cubicBezTo>
                    <a:cubicBezTo>
                      <a:pt x="4854" y="0"/>
                      <a:pt x="0" y="4853"/>
                      <a:pt x="0" y="10798"/>
                    </a:cubicBezTo>
                    <a:cubicBezTo>
                      <a:pt x="0" y="16744"/>
                      <a:pt x="4854" y="21600"/>
                      <a:pt x="10805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18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</a:defRPr>
                </a:defPPr>
                <a:lvl1pPr marL="0" marR="0" indent="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1pPr>
                <a:lvl2pPr marL="0" marR="0" indent="228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2pPr>
                <a:lvl3pPr marL="0" marR="0" indent="457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3pPr>
                <a:lvl4pPr marL="0" marR="0" indent="685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4pPr>
                <a:lvl5pPr marL="0" marR="0" indent="9144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5pPr>
                <a:lvl6pPr marL="0" marR="0" indent="11430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6pPr>
                <a:lvl7pPr marL="0" marR="0" indent="13716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7pPr>
                <a:lvl8pPr marL="0" marR="0" indent="16002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8pPr>
                <a:lvl9pPr marL="0" marR="0" indent="1828800" algn="l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3000" b="0" i="1" u="none" strike="noStrike" cap="none" spc="150" normalizeH="0" baseline="0">
                    <a:ln>
                      <a:noFill/>
                    </a:ln>
                    <a:solidFill>
                      <a:srgbClr val="53585F"/>
                    </a:solidFill>
                    <a:effectLst/>
                    <a:uFillTx/>
                  </a:defRPr>
                </a:lvl9pPr>
              </a:lstStyle>
              <a:p>
                <a:pPr marL="0" marR="0" lvl="0" indent="0" algn="ctr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i="0" spc="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Arial" panose="020F0502020204030204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矩形 40"/>
          <p:cNvSpPr/>
          <p:nvPr userDrawn="1"/>
        </p:nvSpPr>
        <p:spPr>
          <a:xfrm>
            <a:off x="0" y="957263"/>
            <a:ext cx="3403600" cy="107950"/>
          </a:xfrm>
          <a:prstGeom prst="rect">
            <a:avLst/>
          </a:prstGeom>
          <a:solidFill>
            <a:srgbClr val="1453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3360738" y="1008063"/>
            <a:ext cx="2692400" cy="0"/>
          </a:xfrm>
          <a:prstGeom prst="line">
            <a:avLst/>
          </a:prstGeom>
          <a:ln w="28575">
            <a:solidFill>
              <a:srgbClr val="1453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8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288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6913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5921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86801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0953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815413" y="1484784"/>
            <a:ext cx="10081683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64955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29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1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0" kern="1200" smtClean="0">
          <a:solidFill>
            <a:schemeClr val="accent5">
              <a:lumMod val="50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9.wmf"/><Relationship Id="rId5" Type="http://schemas.openxmlformats.org/officeDocument/2006/relationships/image" Target="../media/image36.png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12" Type="http://schemas.openxmlformats.org/officeDocument/2006/relationships/image" Target="../media/image43.wmf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37.png"/><Relationship Id="rId10" Type="http://schemas.openxmlformats.org/officeDocument/2006/relationships/image" Target="../media/image42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oleObject" Target="../embeddings/oleObject4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png"/><Relationship Id="rId12" Type="http://schemas.openxmlformats.org/officeDocument/2006/relationships/oleObject" Target="../embeddings/oleObject39.bin"/><Relationship Id="rId2" Type="http://schemas.openxmlformats.org/officeDocument/2006/relationships/tags" Target="../tags/tag12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8.wmf"/><Relationship Id="rId5" Type="http://schemas.openxmlformats.org/officeDocument/2006/relationships/image" Target="../media/image45.png"/><Relationship Id="rId15" Type="http://schemas.openxmlformats.org/officeDocument/2006/relationships/oleObject" Target="../embeddings/oleObject41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7.wmf"/><Relationship Id="rId1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7.wmf"/><Relationship Id="rId2" Type="http://schemas.openxmlformats.org/officeDocument/2006/relationships/tags" Target="../tags/tag3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2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12" Type="http://schemas.openxmlformats.org/officeDocument/2006/relationships/oleObject" Target="../embeddings/oleObject14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3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w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9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1.bin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0.png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5.bin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0" y="1080359"/>
            <a:ext cx="12192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6600" b="1" dirty="0">
                <a:solidFill>
                  <a:srgbClr val="FF0000"/>
                </a:solidFill>
              </a:rPr>
              <a:t>电子电路设计训练</a:t>
            </a:r>
            <a:endParaRPr lang="zh-CN" altLang="en-US" sz="66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0" y="4509120"/>
            <a:ext cx="1219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北京航空航天大学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电子信息工程学院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张杰斌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zjb@buaa.edu.cn</a:t>
            </a:r>
            <a:endParaRPr lang="zh-CN" altLang="en-US" sz="240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0303" y="2448511"/>
            <a:ext cx="9931394" cy="45719"/>
          </a:xfrm>
          <a:prstGeom prst="rect">
            <a:avLst/>
          </a:prstGeom>
          <a:solidFill>
            <a:srgbClr val="183884"/>
          </a:solidFill>
          <a:ln w="0">
            <a:solidFill>
              <a:srgbClr val="1838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183884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B6CC11-9EB0-4602-BB7B-6B8E706CA00D}"/>
              </a:ext>
            </a:extLst>
          </p:cNvPr>
          <p:cNvSpPr/>
          <p:nvPr/>
        </p:nvSpPr>
        <p:spPr>
          <a:xfrm>
            <a:off x="4974539" y="2841857"/>
            <a:ext cx="22429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kern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稳压电源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103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B95F45-8933-4245-A294-A57E40DB823E}"/>
              </a:ext>
            </a:extLst>
          </p:cNvPr>
          <p:cNvSpPr txBox="1">
            <a:spLocks/>
          </p:cNvSpPr>
          <p:nvPr/>
        </p:nvSpPr>
        <p:spPr>
          <a:xfrm>
            <a:off x="2062411" y="1341388"/>
            <a:ext cx="8113712" cy="608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为了使稳压管稳压电路输出大电流，需要加晶体管放大</a:t>
            </a:r>
          </a:p>
        </p:txBody>
      </p:sp>
      <p:grpSp>
        <p:nvGrpSpPr>
          <p:cNvPr id="8" name="组合 15">
            <a:extLst>
              <a:ext uri="{FF2B5EF4-FFF2-40B4-BE49-F238E27FC236}">
                <a16:creationId xmlns:a16="http://schemas.microsoft.com/office/drawing/2014/main" id="{9B8E4E96-C62D-40E4-94ED-586A980EAA7F}"/>
              </a:ext>
            </a:extLst>
          </p:cNvPr>
          <p:cNvGrpSpPr>
            <a:grpSpLocks/>
          </p:cNvGrpSpPr>
          <p:nvPr/>
        </p:nvGrpSpPr>
        <p:grpSpPr bwMode="auto">
          <a:xfrm>
            <a:off x="2927598" y="5445075"/>
            <a:ext cx="5400675" cy="936625"/>
            <a:chOff x="0" y="0"/>
            <a:chExt cx="5400600" cy="936104"/>
          </a:xfrm>
        </p:grpSpPr>
        <p:sp>
          <p:nvSpPr>
            <p:cNvPr id="9" name="圆角矩形 14">
              <a:extLst>
                <a:ext uri="{FF2B5EF4-FFF2-40B4-BE49-F238E27FC236}">
                  <a16:creationId xmlns:a16="http://schemas.microsoft.com/office/drawing/2014/main" id="{57899EA5-6E12-4766-872B-FA4B92AE4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400600" cy="936104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solidFill>
                  <a:srgbClr val="FF00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7C288882-A2FE-4339-BE82-2545F89B6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7" y="215780"/>
              <a:ext cx="5113266" cy="46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FF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电路引入</a:t>
              </a:r>
              <a:r>
                <a:rPr lang="zh-CN" altLang="en-US" sz="2400" b="1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rbel" panose="020B0503020204020204" pitchFamily="34" charset="0"/>
                  <a:ea typeface="华文楷体" panose="02010600040101010101" pitchFamily="2" charset="-122"/>
                </a:rPr>
                <a:t>电压负反馈</a:t>
              </a:r>
              <a:r>
                <a:rPr lang="zh-CN" altLang="en-US" sz="2400" b="1">
                  <a:solidFill>
                    <a:srgbClr val="FF00FF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，稳定输出电压。</a:t>
              </a:r>
            </a:p>
          </p:txBody>
        </p:sp>
      </p:grpSp>
      <p:graphicFrame>
        <p:nvGraphicFramePr>
          <p:cNvPr id="11" name="Object 2">
            <a:extLst>
              <a:ext uri="{FF2B5EF4-FFF2-40B4-BE49-F238E27FC236}">
                <a16:creationId xmlns:a16="http://schemas.microsoft.com/office/drawing/2014/main" id="{FB08F3CD-8991-4C27-930A-9BE957C979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1242607"/>
              </p:ext>
            </p:extLst>
          </p:nvPr>
        </p:nvGraphicFramePr>
        <p:xfrm>
          <a:off x="2711698" y="2636788"/>
          <a:ext cx="289560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r:id="rId4" imgW="9116698" imgH="4963218" progId="">
                  <p:embed/>
                </p:oleObj>
              </mc:Choice>
              <mc:Fallback>
                <p:oleObj r:id="rId4" imgW="9116698" imgH="4963218" progId="">
                  <p:embed/>
                  <p:pic>
                    <p:nvPicPr>
                      <p:cNvPr id="38920" name="Object 2">
                        <a:extLst>
                          <a:ext uri="{FF2B5EF4-FFF2-40B4-BE49-F238E27FC236}">
                            <a16:creationId xmlns:a16="http://schemas.microsoft.com/office/drawing/2014/main" id="{3E563739-B050-4588-A571-496FB0BDC3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98" y="2636788"/>
                        <a:ext cx="289560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741F4ACB-23EF-4A47-B2E9-6E1C61D1F1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1926"/>
              </p:ext>
            </p:extLst>
          </p:nvPr>
        </p:nvGraphicFramePr>
        <p:xfrm>
          <a:off x="6528048" y="2420888"/>
          <a:ext cx="2819400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r:id="rId6" imgW="9764488" imgH="5609524" progId="">
                  <p:embed/>
                </p:oleObj>
              </mc:Choice>
              <mc:Fallback>
                <p:oleObj r:id="rId6" imgW="9764488" imgH="5609524" progId="">
                  <p:embed/>
                  <p:pic>
                    <p:nvPicPr>
                      <p:cNvPr id="38921" name="Object 3">
                        <a:extLst>
                          <a:ext uri="{FF2B5EF4-FFF2-40B4-BE49-F238E27FC236}">
                            <a16:creationId xmlns:a16="http://schemas.microsoft.com/office/drawing/2014/main" id="{643A0B0F-F856-4170-9023-EEC047B80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2420888"/>
                        <a:ext cx="2819400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3">
            <a:extLst>
              <a:ext uri="{FF2B5EF4-FFF2-40B4-BE49-F238E27FC236}">
                <a16:creationId xmlns:a16="http://schemas.microsoft.com/office/drawing/2014/main" id="{73D28989-44CB-44BA-BB05-D0DA4E734B6C}"/>
              </a:ext>
            </a:extLst>
          </p:cNvPr>
          <p:cNvGrpSpPr>
            <a:grpSpLocks/>
          </p:cNvGrpSpPr>
          <p:nvPr/>
        </p:nvGrpSpPr>
        <p:grpSpPr bwMode="auto">
          <a:xfrm>
            <a:off x="6886823" y="4292550"/>
            <a:ext cx="2016125" cy="936625"/>
            <a:chOff x="0" y="0"/>
            <a:chExt cx="2016224" cy="936104"/>
          </a:xfrm>
        </p:grpSpPr>
        <p:sp>
          <p:nvSpPr>
            <p:cNvPr id="14" name="圆角矩形 10">
              <a:extLst>
                <a:ext uri="{FF2B5EF4-FFF2-40B4-BE49-F238E27FC236}">
                  <a16:creationId xmlns:a16="http://schemas.microsoft.com/office/drawing/2014/main" id="{55D831A1-1C30-4661-B25F-AE42DE04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016224" cy="936104"/>
            </a:xfrm>
            <a:prstGeom prst="roundRect">
              <a:avLst>
                <a:gd name="adj" fmla="val 16667"/>
              </a:avLst>
            </a:prstGeom>
            <a:solidFill>
              <a:srgbClr val="D4D6B8"/>
            </a:soli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100F5CBB-DC00-4F01-9972-331A23BF04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4016" y="65906"/>
              <a:ext cx="1798638" cy="870198"/>
              <a:chOff x="0" y="0"/>
              <a:chExt cx="1798638" cy="870198"/>
            </a:xfrm>
          </p:grpSpPr>
          <p:graphicFrame>
            <p:nvGraphicFramePr>
              <p:cNvPr id="16" name="Object 13">
                <a:extLst>
                  <a:ext uri="{FF2B5EF4-FFF2-40B4-BE49-F238E27FC236}">
                    <a16:creationId xmlns:a16="http://schemas.microsoft.com/office/drawing/2014/main" id="{066DAF74-48D3-4EF7-B0F0-A4AF9CDDDB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0"/>
              <a:ext cx="1676400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8" r:id="rId8" imgW="876617" imgH="228917" progId="">
                      <p:embed/>
                    </p:oleObj>
                  </mc:Choice>
                  <mc:Fallback>
                    <p:oleObj r:id="rId8" imgW="876617" imgH="228917" progId="">
                      <p:embed/>
                      <p:pic>
                        <p:nvPicPr>
                          <p:cNvPr id="38925" name="Object 13">
                            <a:extLst>
                              <a:ext uri="{FF2B5EF4-FFF2-40B4-BE49-F238E27FC236}">
                                <a16:creationId xmlns:a16="http://schemas.microsoft.com/office/drawing/2014/main" id="{BDF079CB-B745-45AD-9F1F-7C1880593E2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0"/>
                            <a:ext cx="1676400" cy="438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4">
                <a:extLst>
                  <a:ext uri="{FF2B5EF4-FFF2-40B4-BE49-F238E27FC236}">
                    <a16:creationId xmlns:a16="http://schemas.microsoft.com/office/drawing/2014/main" id="{01C21285-7DE9-487C-84A0-D646AE673E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0" y="432048"/>
              <a:ext cx="1798638" cy="438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9" r:id="rId10" imgW="940117" imgH="228917" progId="">
                      <p:embed/>
                    </p:oleObj>
                  </mc:Choice>
                  <mc:Fallback>
                    <p:oleObj r:id="rId10" imgW="940117" imgH="228917" progId="">
                      <p:embed/>
                      <p:pic>
                        <p:nvPicPr>
                          <p:cNvPr id="38926" name="Object 14">
                            <a:extLst>
                              <a:ext uri="{FF2B5EF4-FFF2-40B4-BE49-F238E27FC236}">
                                <a16:creationId xmlns:a16="http://schemas.microsoft.com/office/drawing/2014/main" id="{522CB177-7CAF-48B2-AD4C-10D5D81E87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0" y="432048"/>
                            <a:ext cx="1798638" cy="438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2" name="矩形 11">
            <a:extLst>
              <a:ext uri="{FF2B5EF4-FFF2-40B4-BE49-F238E27FC236}">
                <a16:creationId xmlns:a16="http://schemas.microsoft.com/office/drawing/2014/main" id="{40D8DA2B-CFE2-4FAB-B014-C0096AB5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136" y="5013275"/>
            <a:ext cx="1620837" cy="52228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稳压原理</a:t>
            </a:r>
            <a:endParaRPr lang="zh-CN" altLang="en-US" sz="2800">
              <a:solidFill>
                <a:srgbClr val="FFFFFF"/>
              </a:solidFill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23" name="右箭头 12">
            <a:extLst>
              <a:ext uri="{FF2B5EF4-FFF2-40B4-BE49-F238E27FC236}">
                <a16:creationId xmlns:a16="http://schemas.microsoft.com/office/drawing/2014/main" id="{E507D369-CB6A-4BD7-A9A0-0ECC76025BA4}"/>
              </a:ext>
            </a:extLst>
          </p:cNvPr>
          <p:cNvGrpSpPr>
            <a:grpSpLocks/>
          </p:cNvGrpSpPr>
          <p:nvPr/>
        </p:nvGrpSpPr>
        <p:grpSpPr bwMode="auto">
          <a:xfrm>
            <a:off x="5642223" y="3170188"/>
            <a:ext cx="841375" cy="450850"/>
            <a:chOff x="0" y="0"/>
            <a:chExt cx="530" cy="284"/>
          </a:xfrm>
        </p:grpSpPr>
        <p:pic>
          <p:nvPicPr>
            <p:cNvPr id="24" name="右箭头 12">
              <a:extLst>
                <a:ext uri="{FF2B5EF4-FFF2-40B4-BE49-F238E27FC236}">
                  <a16:creationId xmlns:a16="http://schemas.microsoft.com/office/drawing/2014/main" id="{82876633-94DB-4F8C-8827-CBD1BB015EB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3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 Box 18">
              <a:extLst>
                <a:ext uri="{FF2B5EF4-FFF2-40B4-BE49-F238E27FC236}">
                  <a16:creationId xmlns:a16="http://schemas.microsoft.com/office/drawing/2014/main" id="{8613EBA8-5251-4F44-8F09-F22072EC2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106"/>
              <a:ext cx="374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3194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250BBDB-C9FF-4CF6-83F3-5D670C16D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762202"/>
              </p:ext>
            </p:extLst>
          </p:nvPr>
        </p:nvGraphicFramePr>
        <p:xfrm>
          <a:off x="2711624" y="1628800"/>
          <a:ext cx="28194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r:id="rId4" imgW="9764488" imgH="5609524" progId="">
                  <p:embed/>
                </p:oleObj>
              </mc:Choice>
              <mc:Fallback>
                <p:oleObj r:id="rId4" imgW="9764488" imgH="5609524" progId="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6F7813F3-2DB8-4A26-BD3D-D40CBAE48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628800"/>
                        <a:ext cx="28194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">
            <a:extLst>
              <a:ext uri="{FF2B5EF4-FFF2-40B4-BE49-F238E27FC236}">
                <a16:creationId xmlns:a16="http://schemas.microsoft.com/office/drawing/2014/main" id="{FA7397A6-AD69-44E1-93C7-CE564A3A1ECD}"/>
              </a:ext>
            </a:extLst>
          </p:cNvPr>
          <p:cNvGrpSpPr>
            <a:grpSpLocks/>
          </p:cNvGrpSpPr>
          <p:nvPr/>
        </p:nvGrpSpPr>
        <p:grpSpPr bwMode="auto">
          <a:xfrm>
            <a:off x="5551662" y="1512913"/>
            <a:ext cx="3954462" cy="1819275"/>
            <a:chOff x="-56" y="0"/>
            <a:chExt cx="2491" cy="1146"/>
          </a:xfrm>
        </p:grpSpPr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487C2A24-7CC9-4368-B974-4452A86ED5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125875"/>
                </p:ext>
              </p:extLst>
            </p:nvPr>
          </p:nvGraphicFramePr>
          <p:xfrm>
            <a:off x="515" y="0"/>
            <a:ext cx="1920" cy="1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1" r:id="rId6" imgW="10866667" imgH="6485714" progId="">
                    <p:embed/>
                  </p:oleObj>
                </mc:Choice>
                <mc:Fallback>
                  <p:oleObj r:id="rId6" imgW="10866667" imgH="6485714" progId="">
                    <p:embed/>
                    <p:pic>
                      <p:nvPicPr>
                        <p:cNvPr id="39940" name="Object 4">
                          <a:extLst>
                            <a:ext uri="{FF2B5EF4-FFF2-40B4-BE49-F238E27FC236}">
                              <a16:creationId xmlns:a16="http://schemas.microsoft.com/office/drawing/2014/main" id="{C99E5538-641E-4F57-A62D-98C0A7632D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" y="0"/>
                          <a:ext cx="1920" cy="1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AutoShape 7">
              <a:extLst>
                <a:ext uri="{FF2B5EF4-FFF2-40B4-BE49-F238E27FC236}">
                  <a16:creationId xmlns:a16="http://schemas.microsoft.com/office/drawing/2014/main" id="{4D03003B-5ED2-45DA-BAEF-06F5BBCD8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6" y="336"/>
              <a:ext cx="484" cy="284"/>
              <a:chOff x="0" y="0"/>
              <a:chExt cx="768096" cy="451104"/>
            </a:xfrm>
          </p:grpSpPr>
          <p:pic>
            <p:nvPicPr>
              <p:cNvPr id="11" name="AutoShape 7">
                <a:extLst>
                  <a:ext uri="{FF2B5EF4-FFF2-40B4-BE49-F238E27FC236}">
                    <a16:creationId xmlns:a16="http://schemas.microsoft.com/office/drawing/2014/main" id="{50A9A203-3C63-4E5B-A68B-20A409090DE3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68096" cy="451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7">
                <a:extLst>
                  <a:ext uri="{FF2B5EF4-FFF2-40B4-BE49-F238E27FC236}">
                    <a16:creationId xmlns:a16="http://schemas.microsoft.com/office/drawing/2014/main" id="{25F302F0-C152-4CD0-BD04-56673AC51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56" y="168212"/>
                <a:ext cx="531282" cy="107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Corbel" panose="020B0503020204020204" pitchFamily="34" charset="0"/>
                  <a:ea typeface="华文楷体" panose="02010600040101010101" pitchFamily="2" charset="-122"/>
                </a:endParaRPr>
              </a:p>
            </p:txBody>
          </p:sp>
        </p:grpSp>
      </p:grpSp>
      <p:grpSp>
        <p:nvGrpSpPr>
          <p:cNvPr id="13" name="组合 14">
            <a:extLst>
              <a:ext uri="{FF2B5EF4-FFF2-40B4-BE49-F238E27FC236}">
                <a16:creationId xmlns:a16="http://schemas.microsoft.com/office/drawing/2014/main" id="{6BDAB8F6-25B3-40C3-91B5-140CFCEA255E}"/>
              </a:ext>
            </a:extLst>
          </p:cNvPr>
          <p:cNvGrpSpPr>
            <a:grpSpLocks/>
          </p:cNvGrpSpPr>
          <p:nvPr/>
        </p:nvGrpSpPr>
        <p:grpSpPr bwMode="auto">
          <a:xfrm>
            <a:off x="4753149" y="3386163"/>
            <a:ext cx="1873250" cy="457200"/>
            <a:chOff x="0" y="0"/>
            <a:chExt cx="1872208" cy="457771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FF67FDA3-7F73-46B9-B691-0A7EB7562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72208" cy="432339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216996"/>
                </a:gs>
                <a:gs pos="80000">
                  <a:srgbClr val="2E8AC4"/>
                </a:gs>
                <a:gs pos="100000">
                  <a:srgbClr val="2C8CC8"/>
                </a:gs>
              </a:gsLst>
              <a:lin ang="5400000"/>
            </a:gradFill>
            <a:ln w="9525">
              <a:solidFill>
                <a:srgbClr val="3D88B8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5" name="Object 10">
              <a:extLst>
                <a:ext uri="{FF2B5EF4-FFF2-40B4-BE49-F238E27FC236}">
                  <a16:creationId xmlns:a16="http://schemas.microsoft.com/office/drawing/2014/main" id="{8ECA6966-25FD-45AD-BB65-818713FFAF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03" y="571"/>
            <a:ext cx="1803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2" r:id="rId9" imgW="901626" imgH="228818" progId="">
                    <p:embed/>
                  </p:oleObj>
                </mc:Choice>
                <mc:Fallback>
                  <p:oleObj r:id="rId9" imgW="901626" imgH="228818" progId="">
                    <p:embed/>
                    <p:pic>
                      <p:nvPicPr>
                        <p:cNvPr id="39946" name="Object 10">
                          <a:extLst>
                            <a:ext uri="{FF2B5EF4-FFF2-40B4-BE49-F238E27FC236}">
                              <a16:creationId xmlns:a16="http://schemas.microsoft.com/office/drawing/2014/main" id="{B4057B82-E989-4110-B135-DD07663276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03" y="571"/>
                          <a:ext cx="18034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3C40F496-25CB-47B5-B096-3AACF8BF9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224" y="4033863"/>
            <a:ext cx="2232025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BCBCB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不管什么原因引起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变化，都将</a:t>
            </a:r>
            <a:r>
              <a:rPr lang="zh-CN" altLang="en-US" sz="2000" b="1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通过</a:t>
            </a:r>
            <a:r>
              <a:rPr lang="en-US" altLang="zh-CN" sz="2000" b="1" i="1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CE</a:t>
            </a:r>
            <a:r>
              <a:rPr lang="zh-CN" altLang="en-US" sz="2000" b="1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的调节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使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稳定，故称晶体管为调整管。</a:t>
            </a:r>
            <a:endParaRPr lang="zh-CN" altLang="en-US" sz="2000" b="1">
              <a:ea typeface="华文楷体" panose="02010600040101010101" pitchFamily="2" charset="-122"/>
            </a:endParaRPr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83E5FD03-C623-48B5-8750-A49F31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62" y="4033863"/>
            <a:ext cx="2374900" cy="2016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BCBCB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若要提高电路的稳压性能，则应</a:t>
            </a:r>
            <a:r>
              <a:rPr lang="zh-CN" altLang="en-US" sz="2000" b="1">
                <a:solidFill>
                  <a:srgbClr val="FF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加深电路负反馈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，即提高放大电路的放大倍数。</a:t>
            </a:r>
            <a:endParaRPr lang="zh-CN" altLang="en-US" sz="2000" b="1">
              <a:ea typeface="华文楷体" panose="02010600040101010101" pitchFamily="2" charset="-122"/>
            </a:endParaRPr>
          </a:p>
        </p:txBody>
      </p:sp>
      <p:grpSp>
        <p:nvGrpSpPr>
          <p:cNvPr id="22" name="组合 16">
            <a:extLst>
              <a:ext uri="{FF2B5EF4-FFF2-40B4-BE49-F238E27FC236}">
                <a16:creationId xmlns:a16="http://schemas.microsoft.com/office/drawing/2014/main" id="{A40526B1-46C8-4571-BCFB-A534BD3185FF}"/>
              </a:ext>
            </a:extLst>
          </p:cNvPr>
          <p:cNvGrpSpPr>
            <a:grpSpLocks/>
          </p:cNvGrpSpPr>
          <p:nvPr/>
        </p:nvGrpSpPr>
        <p:grpSpPr bwMode="auto">
          <a:xfrm>
            <a:off x="4753149" y="4033863"/>
            <a:ext cx="2736850" cy="2016125"/>
            <a:chOff x="0" y="0"/>
            <a:chExt cx="2736304" cy="2016224"/>
          </a:xfrm>
        </p:grpSpPr>
        <p:sp>
          <p:nvSpPr>
            <p:cNvPr id="23" name="圆角矩形 15">
              <a:extLst>
                <a:ext uri="{FF2B5EF4-FFF2-40B4-BE49-F238E27FC236}">
                  <a16:creationId xmlns:a16="http://schemas.microsoft.com/office/drawing/2014/main" id="{A537F92F-C056-4A7B-9DA1-6235724B8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736304" cy="201622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rgbClr val="BCBCB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4" name="Object 16">
              <a:extLst>
                <a:ext uri="{FF2B5EF4-FFF2-40B4-BE49-F238E27FC236}">
                  <a16:creationId xmlns:a16="http://schemas.microsoft.com/office/drawing/2014/main" id="{DA18983E-F70E-4823-93D8-B385C3EF4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88032"/>
            <a:ext cx="2698750" cy="1414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33" r:id="rId11" imgW="1397317" imgH="736917" progId="">
                    <p:embed/>
                  </p:oleObj>
                </mc:Choice>
                <mc:Fallback>
                  <p:oleObj r:id="rId11" imgW="1397317" imgH="736917" progId="">
                    <p:embed/>
                    <p:pic>
                      <p:nvPicPr>
                        <p:cNvPr id="39952" name="Object 16">
                          <a:extLst>
                            <a:ext uri="{FF2B5EF4-FFF2-40B4-BE49-F238E27FC236}">
                              <a16:creationId xmlns:a16="http://schemas.microsoft.com/office/drawing/2014/main" id="{E1630255-36C6-4D2A-82B6-A62874E0BB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88032"/>
                          <a:ext cx="2698750" cy="1414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8184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具有放大环节的串联型稳压电路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D7D629C9-F3E3-4F6D-BF6F-20C95E9A38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37933"/>
              </p:ext>
            </p:extLst>
          </p:nvPr>
        </p:nvGraphicFramePr>
        <p:xfrm>
          <a:off x="2618283" y="1756048"/>
          <a:ext cx="4038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4" imgW="12961905" imgH="8221223" progId="">
                  <p:embed/>
                </p:oleObj>
              </mc:Choice>
              <mc:Fallback>
                <p:oleObj r:id="rId4" imgW="12961905" imgH="8221223" progId="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38C73020-70EB-404A-AA04-DC1900F9D7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283" y="1756048"/>
                        <a:ext cx="4038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>
            <a:extLst>
              <a:ext uri="{FF2B5EF4-FFF2-40B4-BE49-F238E27FC236}">
                <a16:creationId xmlns:a16="http://schemas.microsoft.com/office/drawing/2014/main" id="{B6544BC8-72C8-4E73-9ED7-CCFAC65FDC47}"/>
              </a:ext>
            </a:extLst>
          </p:cNvPr>
          <p:cNvGrpSpPr>
            <a:grpSpLocks/>
          </p:cNvGrpSpPr>
          <p:nvPr/>
        </p:nvGrpSpPr>
        <p:grpSpPr bwMode="auto">
          <a:xfrm>
            <a:off x="3532683" y="3508648"/>
            <a:ext cx="1828800" cy="762000"/>
            <a:chOff x="0" y="0"/>
            <a:chExt cx="1152" cy="480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496D9B0-E7BC-43EE-9E81-4FC136E0C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1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75F3A902-7BD2-4D1F-A5CD-D383F8D9F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0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E06250A-88F5-4959-A28B-FB5C3A5ED81A}"/>
              </a:ext>
            </a:extLst>
          </p:cNvPr>
          <p:cNvGrpSpPr>
            <a:grpSpLocks/>
          </p:cNvGrpSpPr>
          <p:nvPr/>
        </p:nvGrpSpPr>
        <p:grpSpPr bwMode="auto">
          <a:xfrm>
            <a:off x="3532683" y="1832248"/>
            <a:ext cx="685800" cy="1676400"/>
            <a:chOff x="0" y="0"/>
            <a:chExt cx="432" cy="1056"/>
          </a:xfrm>
        </p:grpSpPr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253DD03C-AA77-4E83-95C4-312D87E8F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B2A917D6-B4F1-41A6-851F-E7143EAB7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528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8725F8A6-5C90-4D73-831A-EAA1C87317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0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AutoShape 11">
            <a:extLst>
              <a:ext uri="{FF2B5EF4-FFF2-40B4-BE49-F238E27FC236}">
                <a16:creationId xmlns:a16="http://schemas.microsoft.com/office/drawing/2014/main" id="{9890779C-A295-4E3E-A9C2-D95B83156DCB}"/>
              </a:ext>
            </a:extLst>
          </p:cNvPr>
          <p:cNvSpPr>
            <a:spLocks/>
          </p:cNvSpPr>
          <p:nvPr/>
        </p:nvSpPr>
        <p:spPr bwMode="auto">
          <a:xfrm>
            <a:off x="1856283" y="2289448"/>
            <a:ext cx="1060450" cy="406400"/>
          </a:xfrm>
          <a:prstGeom prst="borderCallout1">
            <a:avLst>
              <a:gd name="adj1" fmla="val 28125"/>
              <a:gd name="adj2" fmla="val 107185"/>
              <a:gd name="adj3" fmla="val -72657"/>
              <a:gd name="adj4" fmla="val 181287"/>
            </a:avLst>
          </a:prstGeom>
          <a:gradFill rotWithShape="1">
            <a:gsLst>
              <a:gs pos="0">
                <a:srgbClr val="A0D0FF"/>
              </a:gs>
              <a:gs pos="35001">
                <a:srgbClr val="BDDDFE"/>
              </a:gs>
              <a:gs pos="100000">
                <a:srgbClr val="E5F2FF"/>
              </a:gs>
            </a:gsLst>
            <a:lin ang="5400000" scaled="1"/>
          </a:gradFill>
          <a:ln w="9525">
            <a:solidFill>
              <a:srgbClr val="3D88B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00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调整管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204BFE75-25ED-4AB6-893D-DE8885440EF9}"/>
              </a:ext>
            </a:extLst>
          </p:cNvPr>
          <p:cNvGrpSpPr>
            <a:grpSpLocks/>
          </p:cNvGrpSpPr>
          <p:nvPr/>
        </p:nvGrpSpPr>
        <p:grpSpPr bwMode="auto">
          <a:xfrm>
            <a:off x="5361483" y="1832248"/>
            <a:ext cx="609600" cy="2438400"/>
            <a:chOff x="0" y="0"/>
            <a:chExt cx="384" cy="1536"/>
          </a:xfrm>
        </p:grpSpPr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91A4516C-DBD9-4FBF-B96B-0EF649018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0" y="0"/>
              <a:ext cx="0" cy="10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4835EFE2-DF6A-4206-B828-567F9430E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0"/>
              <a:ext cx="0" cy="15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AutoShape 15">
            <a:extLst>
              <a:ext uri="{FF2B5EF4-FFF2-40B4-BE49-F238E27FC236}">
                <a16:creationId xmlns:a16="http://schemas.microsoft.com/office/drawing/2014/main" id="{13AFEBD7-87A5-47E5-8BC5-5A8184511493}"/>
              </a:ext>
            </a:extLst>
          </p:cNvPr>
          <p:cNvSpPr>
            <a:spLocks/>
          </p:cNvSpPr>
          <p:nvPr/>
        </p:nvSpPr>
        <p:spPr bwMode="auto">
          <a:xfrm>
            <a:off x="6656883" y="1451248"/>
            <a:ext cx="1371600" cy="406400"/>
          </a:xfrm>
          <a:prstGeom prst="borderCallout1">
            <a:avLst>
              <a:gd name="adj1" fmla="val 28125"/>
              <a:gd name="adj2" fmla="val -5556"/>
              <a:gd name="adj3" fmla="val 272264"/>
              <a:gd name="adj4" fmla="val -63542"/>
            </a:avLst>
          </a:prstGeom>
          <a:gradFill rotWithShape="1">
            <a:gsLst>
              <a:gs pos="0">
                <a:srgbClr val="A0D0FF"/>
              </a:gs>
              <a:gs pos="35001">
                <a:srgbClr val="BDDDFE"/>
              </a:gs>
              <a:gs pos="100000">
                <a:srgbClr val="E5F2FF"/>
              </a:gs>
            </a:gsLst>
            <a:lin ang="5400000" scaled="1"/>
          </a:gradFill>
          <a:ln w="9525">
            <a:solidFill>
              <a:srgbClr val="3D88B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取样电阻</a:t>
            </a:r>
            <a:endParaRPr lang="zh-CN" altLang="en-US" b="1">
              <a:solidFill>
                <a:srgbClr val="30311D"/>
              </a:solidFill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A0D0EFDD-2343-4050-BF09-33D8FF958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96" y="2060848"/>
            <a:ext cx="3048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华文楷体" panose="02010600040101010101" pitchFamily="2" charset="-122"/>
              </a:rPr>
              <a:t>调整管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：是电路的核心，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CE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随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I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和负载产生变化以稳定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5820F464-F01E-48BE-AE39-28FA50F1A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383" y="1446486"/>
            <a:ext cx="1219200" cy="406400"/>
          </a:xfrm>
          <a:prstGeom prst="rect">
            <a:avLst/>
          </a:prstGeom>
          <a:gradFill rotWithShape="1">
            <a:gsLst>
              <a:gs pos="0">
                <a:srgbClr val="A0D0FF"/>
              </a:gs>
              <a:gs pos="35001">
                <a:srgbClr val="BDDDFE"/>
              </a:gs>
              <a:gs pos="100000">
                <a:srgbClr val="E5F2FF"/>
              </a:gs>
            </a:gsLst>
            <a:lin ang="5400000" scaled="1"/>
          </a:gradFill>
          <a:ln w="9525">
            <a:solidFill>
              <a:srgbClr val="3D88B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比较放大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8F2A7A80-E636-46BA-A75F-E95521ED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0283" y="3656286"/>
            <a:ext cx="1219200" cy="406400"/>
          </a:xfrm>
          <a:prstGeom prst="rect">
            <a:avLst/>
          </a:prstGeom>
          <a:gradFill rotWithShape="1">
            <a:gsLst>
              <a:gs pos="0">
                <a:srgbClr val="A0D0FF"/>
              </a:gs>
              <a:gs pos="35001">
                <a:srgbClr val="BDDDFE"/>
              </a:gs>
              <a:gs pos="100000">
                <a:srgbClr val="E5F2FF"/>
              </a:gs>
            </a:gsLst>
            <a:lin ang="5400000" scaled="1"/>
          </a:gradFill>
          <a:ln w="9525">
            <a:solidFill>
              <a:srgbClr val="3D88B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基准电压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B38E727C-E169-4F3B-99F9-BFED5577F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3908" y="3357836"/>
            <a:ext cx="35544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华文楷体" panose="02010600040101010101" pitchFamily="2" charset="-122"/>
              </a:rPr>
              <a:t>基准电压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：是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的参考电压。</a:t>
            </a:r>
            <a:endParaRPr lang="zh-CN" altLang="en-US" sz="2000"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B31E180F-DCA7-431A-B31F-D0E83280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83" y="4499248"/>
            <a:ext cx="8054975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华文楷体" panose="02010600040101010101" pitchFamily="2" charset="-122"/>
              </a:rPr>
              <a:t>取样电阻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： 对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的取样，与基准电压共同决定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331DCF7D-371C-44F7-BC3D-AA0BD7EBA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683" y="4956448"/>
            <a:ext cx="8001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anose="020B0503020204020204" pitchFamily="34" charset="0"/>
                <a:ea typeface="华文楷体" panose="02010600040101010101" pitchFamily="2" charset="-122"/>
              </a:rPr>
              <a:t>比较放大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：将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的取样电压与基准电压比较后放大，决定电路的稳压性能。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3217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23" grpId="0" animBg="1" autoUpdateAnimBg="0"/>
      <p:bldP spid="24" grpId="0" build="p" autoUpdateAnimBg="0"/>
      <p:bldP spid="25" grpId="0" animBg="1" autoUpdateAnimBg="0"/>
      <p:bldP spid="26" grpId="0" animBg="1" autoUpdateAnimBg="0"/>
      <p:bldP spid="27" grpId="0" build="p" autoUpdateAnimBg="0"/>
      <p:bldP spid="28" grpId="0" build="p" autoUpdateAnimBg="0"/>
      <p:bldP spid="2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具有放大环节的串联型稳压电路</a:t>
            </a:r>
          </a:p>
        </p:txBody>
      </p:sp>
      <p:graphicFrame>
        <p:nvGraphicFramePr>
          <p:cNvPr id="30" name="Object 2">
            <a:extLst>
              <a:ext uri="{FF2B5EF4-FFF2-40B4-BE49-F238E27FC236}">
                <a16:creationId xmlns:a16="http://schemas.microsoft.com/office/drawing/2014/main" id="{B8D47011-EFEE-4B7A-AB00-F9877BA018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596942"/>
              </p:ext>
            </p:extLst>
          </p:nvPr>
        </p:nvGraphicFramePr>
        <p:xfrm>
          <a:off x="2137792" y="1553162"/>
          <a:ext cx="365760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r:id="rId4" imgW="12961905" imgH="8221223" progId="">
                  <p:embed/>
                </p:oleObj>
              </mc:Choice>
              <mc:Fallback>
                <p:oleObj r:id="rId4" imgW="12961905" imgH="8221223" progId="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4C07AA01-0A5F-4A88-9518-785B694EF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92" y="1553162"/>
                        <a:ext cx="365760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EF5119EB-8704-4CB8-9D72-82E9C0B3E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681594"/>
              </p:ext>
            </p:extLst>
          </p:nvPr>
        </p:nvGraphicFramePr>
        <p:xfrm>
          <a:off x="6023992" y="1781762"/>
          <a:ext cx="3200400" cy="206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r:id="rId6" imgW="12600000" imgH="8142857" progId="">
                  <p:embed/>
                </p:oleObj>
              </mc:Choice>
              <mc:Fallback>
                <p:oleObj r:id="rId6" imgW="12600000" imgH="8142857" progId="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739254DC-E629-4E74-BC68-4893A4863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781762"/>
                        <a:ext cx="3200400" cy="206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">
            <a:extLst>
              <a:ext uri="{FF2B5EF4-FFF2-40B4-BE49-F238E27FC236}">
                <a16:creationId xmlns:a16="http://schemas.microsoft.com/office/drawing/2014/main" id="{207399EC-C1FF-4A5C-ADE6-ED802F63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880" y="4039187"/>
            <a:ext cx="6553200" cy="457200"/>
          </a:xfrm>
          <a:prstGeom prst="rect">
            <a:avLst/>
          </a:prstGeom>
          <a:gradFill rotWithShape="1">
            <a:gsLst>
              <a:gs pos="0">
                <a:srgbClr val="D9CAFF"/>
              </a:gs>
              <a:gs pos="35001">
                <a:srgbClr val="E3D9FF"/>
              </a:gs>
              <a:gs pos="100000">
                <a:srgbClr val="F3EFFF"/>
              </a:gs>
            </a:gsLst>
            <a:lin ang="5400000" scaled="1"/>
          </a:gradFill>
          <a:ln w="9525">
            <a:solidFill>
              <a:srgbClr val="BBAEDE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）稳压原理：若由于某种原因使</a:t>
            </a:r>
            <a:r>
              <a:rPr lang="en-US" altLang="zh-CN" sz="2400" b="1" i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sz="2400" b="1" baseline="-25000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增大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8AA94E5B-ED04-482B-BBCD-E86CD8C18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880" y="5190125"/>
            <a:ext cx="6627812" cy="461962"/>
          </a:xfrm>
          <a:prstGeom prst="rect">
            <a:avLst/>
          </a:prstGeom>
          <a:gradFill rotWithShape="1">
            <a:gsLst>
              <a:gs pos="0">
                <a:srgbClr val="D9CAFF"/>
              </a:gs>
              <a:gs pos="35001">
                <a:srgbClr val="E3D9FF"/>
              </a:gs>
              <a:gs pos="100000">
                <a:srgbClr val="F3EFFF"/>
              </a:gs>
            </a:gsLst>
            <a:lin ang="5400000" scaled="1"/>
          </a:gradFill>
          <a:ln w="9525">
            <a:solidFill>
              <a:srgbClr val="BBAEDE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400" b="1">
                <a:solidFill>
                  <a:srgbClr val="30311D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）输出电压的调节范围</a:t>
            </a:r>
          </a:p>
        </p:txBody>
      </p:sp>
      <p:graphicFrame>
        <p:nvGraphicFramePr>
          <p:cNvPr id="34" name="Object 6">
            <a:extLst>
              <a:ext uri="{FF2B5EF4-FFF2-40B4-BE49-F238E27FC236}">
                <a16:creationId xmlns:a16="http://schemas.microsoft.com/office/drawing/2014/main" id="{3A8C0496-2F6B-4CDE-B79C-0A16E364B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619520"/>
              </p:ext>
            </p:extLst>
          </p:nvPr>
        </p:nvGraphicFramePr>
        <p:xfrm>
          <a:off x="3550667" y="5837825"/>
          <a:ext cx="47244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r:id="rId8" imgW="2526521" imgH="431930" progId="">
                  <p:embed/>
                </p:oleObj>
              </mc:Choice>
              <mc:Fallback>
                <p:oleObj r:id="rId8" imgW="2526521" imgH="431930" progId="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9AE1C350-BCBE-413D-9394-C90EAB3863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0667" y="5837825"/>
                        <a:ext cx="47244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8">
            <a:extLst>
              <a:ext uri="{FF2B5EF4-FFF2-40B4-BE49-F238E27FC236}">
                <a16:creationId xmlns:a16="http://schemas.microsoft.com/office/drawing/2014/main" id="{D6D612B2-82FB-4AB6-ABCD-6FAA144F0083}"/>
              </a:ext>
            </a:extLst>
          </p:cNvPr>
          <p:cNvSpPr>
            <a:spLocks/>
          </p:cNvSpPr>
          <p:nvPr/>
        </p:nvSpPr>
        <p:spPr bwMode="auto">
          <a:xfrm>
            <a:off x="7852792" y="1019762"/>
            <a:ext cx="1323975" cy="685800"/>
          </a:xfrm>
          <a:prstGeom prst="borderCallout1">
            <a:avLst>
              <a:gd name="adj1" fmla="val 16667"/>
              <a:gd name="adj2" fmla="val -5755"/>
              <a:gd name="adj3" fmla="val 113426"/>
              <a:gd name="adj4" fmla="val -39208"/>
            </a:avLst>
          </a:prstGeom>
          <a:gradFill rotWithShape="1">
            <a:gsLst>
              <a:gs pos="0">
                <a:srgbClr val="A0D0FF"/>
              </a:gs>
              <a:gs pos="35001">
                <a:srgbClr val="BDDDFE"/>
              </a:gs>
              <a:gs pos="100000">
                <a:srgbClr val="E5F2FF"/>
              </a:gs>
            </a:gsLst>
            <a:lin ang="5400000" scaled="1"/>
          </a:gradFill>
          <a:ln w="9525">
            <a:solidFill>
              <a:srgbClr val="3D88B8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同相比例</a:t>
            </a:r>
          </a:p>
          <a:p>
            <a:pPr algn="ctr" eaLnBrk="1" hangingPunct="1"/>
            <a:r>
              <a:rPr lang="zh-CN" altLang="en-US" sz="20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运算电路</a:t>
            </a:r>
          </a:p>
        </p:txBody>
      </p:sp>
      <p:graphicFrame>
        <p:nvGraphicFramePr>
          <p:cNvPr id="36" name="Object 8">
            <a:extLst>
              <a:ext uri="{FF2B5EF4-FFF2-40B4-BE49-F238E27FC236}">
                <a16:creationId xmlns:a16="http://schemas.microsoft.com/office/drawing/2014/main" id="{EC109AA2-07BB-4316-BC75-37AA68DBD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85390"/>
              </p:ext>
            </p:extLst>
          </p:nvPr>
        </p:nvGraphicFramePr>
        <p:xfrm>
          <a:off x="5261992" y="1857962"/>
          <a:ext cx="1571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r:id="rId10" imgW="139896" imgH="203341" progId="">
                  <p:embed/>
                </p:oleObj>
              </mc:Choice>
              <mc:Fallback>
                <p:oleObj r:id="rId10" imgW="139896" imgH="203341" progId="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48E5E81A-EC08-40A7-BEF9-7A94DA679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1992" y="1857962"/>
                        <a:ext cx="157163" cy="22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>
            <a:extLst>
              <a:ext uri="{FF2B5EF4-FFF2-40B4-BE49-F238E27FC236}">
                <a16:creationId xmlns:a16="http://schemas.microsoft.com/office/drawing/2014/main" id="{80E8E305-91E2-4713-B187-8489FDC71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09691"/>
              </p:ext>
            </p:extLst>
          </p:nvPr>
        </p:nvGraphicFramePr>
        <p:xfrm>
          <a:off x="4652392" y="2162762"/>
          <a:ext cx="1571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r:id="rId12" imgW="139896" imgH="203341" progId="">
                  <p:embed/>
                </p:oleObj>
              </mc:Choice>
              <mc:Fallback>
                <p:oleObj r:id="rId12" imgW="139896" imgH="203341" progId="">
                  <p:embed/>
                  <p:pic>
                    <p:nvPicPr>
                      <p:cNvPr id="41993" name="Object 9">
                        <a:extLst>
                          <a:ext uri="{FF2B5EF4-FFF2-40B4-BE49-F238E27FC236}">
                            <a16:creationId xmlns:a16="http://schemas.microsoft.com/office/drawing/2014/main" id="{22C0B7B2-2FBF-471A-9FBB-00E59195E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392" y="2162762"/>
                        <a:ext cx="157163" cy="22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">
            <a:extLst>
              <a:ext uri="{FF2B5EF4-FFF2-40B4-BE49-F238E27FC236}">
                <a16:creationId xmlns:a16="http://schemas.microsoft.com/office/drawing/2014/main" id="{C1AA5B3D-6F5A-448F-BCFE-986864B33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666206"/>
              </p:ext>
            </p:extLst>
          </p:nvPr>
        </p:nvGraphicFramePr>
        <p:xfrm>
          <a:off x="3204592" y="2696162"/>
          <a:ext cx="1571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r:id="rId13" imgW="139896" imgH="203341" progId="">
                  <p:embed/>
                </p:oleObj>
              </mc:Choice>
              <mc:Fallback>
                <p:oleObj r:id="rId13" imgW="139896" imgH="203341" progId="">
                  <p:embed/>
                  <p:pic>
                    <p:nvPicPr>
                      <p:cNvPr id="41994" name="Object 10">
                        <a:extLst>
                          <a:ext uri="{FF2B5EF4-FFF2-40B4-BE49-F238E27FC236}">
                            <a16:creationId xmlns:a16="http://schemas.microsoft.com/office/drawing/2014/main" id="{29FFBD50-CC25-4240-8B0D-150D85388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592" y="2696162"/>
                        <a:ext cx="157163" cy="228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>
            <a:extLst>
              <a:ext uri="{FF2B5EF4-FFF2-40B4-BE49-F238E27FC236}">
                <a16:creationId xmlns:a16="http://schemas.microsoft.com/office/drawing/2014/main" id="{8673B1C4-68CC-440E-AC7C-49C446B4C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003524"/>
              </p:ext>
            </p:extLst>
          </p:nvPr>
        </p:nvGraphicFramePr>
        <p:xfrm>
          <a:off x="3585592" y="1857962"/>
          <a:ext cx="15716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r:id="rId15" imgW="139896" imgH="203341" progId="">
                  <p:embed/>
                </p:oleObj>
              </mc:Choice>
              <mc:Fallback>
                <p:oleObj r:id="rId15" imgW="139896" imgH="203341" progId="">
                  <p:embed/>
                  <p:pic>
                    <p:nvPicPr>
                      <p:cNvPr id="41995" name="Object 11">
                        <a:extLst>
                          <a:ext uri="{FF2B5EF4-FFF2-40B4-BE49-F238E27FC236}">
                            <a16:creationId xmlns:a16="http://schemas.microsoft.com/office/drawing/2014/main" id="{32370C4D-CEB5-462D-AD6F-A916BA8DE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592" y="1857962"/>
                        <a:ext cx="157163" cy="2286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3">
            <a:extLst>
              <a:ext uri="{FF2B5EF4-FFF2-40B4-BE49-F238E27FC236}">
                <a16:creationId xmlns:a16="http://schemas.microsoft.com/office/drawing/2014/main" id="{D8467DF1-40BE-45FB-855F-A0196A3DE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4767" y="4613862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Corbel" panose="020B0503020204020204" pitchFamily="34" charset="0"/>
                <a:ea typeface="华文楷体" panose="02010600040101010101" pitchFamily="2" charset="-122"/>
              </a:rPr>
              <a:t>则   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↑→ 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N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↑→ 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B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↓→ </a:t>
            </a:r>
            <a:r>
              <a:rPr lang="en-US" altLang="zh-CN" sz="2000" b="1" i="1">
                <a:latin typeface="Corbel" panose="020B0503020204020204" pitchFamily="34" charset="0"/>
                <a:ea typeface="华文楷体" panose="02010600040101010101" pitchFamily="2" charset="-122"/>
              </a:rPr>
              <a:t>U</a:t>
            </a:r>
            <a:r>
              <a:rPr lang="en-US" altLang="zh-CN" sz="2000" b="1" baseline="-25000">
                <a:latin typeface="Corbel" panose="020B0503020204020204" pitchFamily="34" charset="0"/>
                <a:ea typeface="华文楷体" panose="02010600040101010101" pitchFamily="2" charset="-122"/>
              </a:rPr>
              <a:t>O</a:t>
            </a:r>
            <a:r>
              <a:rPr lang="en-US" altLang="zh-CN" sz="2000" b="1">
                <a:latin typeface="Corbel" panose="020B0503020204020204" pitchFamily="34" charset="0"/>
                <a:ea typeface="华文楷体" panose="02010600040101010101" pitchFamily="2" charset="-122"/>
              </a:rPr>
              <a:t>↓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760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35" grpId="0" animBg="1" autoUpdateAnimBg="0"/>
      <p:bldP spid="4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具有放大环节的串联型稳压电路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83A992E-B85F-4213-B2C4-55BFD2A34F7D}"/>
              </a:ext>
            </a:extLst>
          </p:cNvPr>
          <p:cNvSpPr txBox="1">
            <a:spLocks/>
          </p:cNvSpPr>
          <p:nvPr/>
        </p:nvSpPr>
        <p:spPr>
          <a:xfrm>
            <a:off x="2207568" y="1628800"/>
            <a:ext cx="7961312" cy="1544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调整管的选择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根据极限参数I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 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(BR)CEO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、P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选择调整管！</a:t>
            </a:r>
          </a:p>
          <a:p>
            <a:pPr lvl="1"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应考虑电网电压的波动和负载电流的变化！</a:t>
            </a:r>
          </a:p>
          <a:p>
            <a:pPr lvl="1" fontAlgn="auto">
              <a:spcAft>
                <a:spcPts val="0"/>
              </a:spcAft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B9A04957-7550-44C1-9489-C1D7C078C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68350"/>
              </p:ext>
            </p:extLst>
          </p:nvPr>
        </p:nvGraphicFramePr>
        <p:xfrm>
          <a:off x="2077393" y="3389337"/>
          <a:ext cx="3581400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4" imgW="12961905" imgH="8221223" progId="">
                  <p:embed/>
                </p:oleObj>
              </mc:Choice>
              <mc:Fallback>
                <p:oleObj r:id="rId4" imgW="12961905" imgH="8221223" progId="">
                  <p:embed/>
                  <p:pic>
                    <p:nvPicPr>
                      <p:cNvPr id="43011" name="Object 2">
                        <a:extLst>
                          <a:ext uri="{FF2B5EF4-FFF2-40B4-BE49-F238E27FC236}">
                            <a16:creationId xmlns:a16="http://schemas.microsoft.com/office/drawing/2014/main" id="{BEFB78C1-2461-4365-8FA9-37A3FAF20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2083"/>
                      <a:stretch>
                        <a:fillRect/>
                      </a:stretch>
                    </p:blipFill>
                    <p:spPr bwMode="auto">
                      <a:xfrm>
                        <a:off x="2077393" y="3389337"/>
                        <a:ext cx="3581400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4">
            <a:extLst>
              <a:ext uri="{FF2B5EF4-FFF2-40B4-BE49-F238E27FC236}">
                <a16:creationId xmlns:a16="http://schemas.microsoft.com/office/drawing/2014/main" id="{FCBA2712-CCC4-4F48-9F81-D2B577075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05" y="3678262"/>
            <a:ext cx="42132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Emax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i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＋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Lmax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≈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Lmax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CM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CEmax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Imax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－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Omin 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(BR)CEO 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Tmax</a:t>
            </a:r>
            <a:r>
              <a:rPr lang="zh-CN" altLang="en-US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＝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Emax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CEmax </a:t>
            </a:r>
            <a:r>
              <a:rPr lang="en-US" altLang="zh-CN" sz="2200" b="1"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en-US" altLang="zh-CN" sz="22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2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CM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815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1C10A-7C48-46C2-B97F-E44ED1D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2E0CB-E5C2-413A-99E8-1EABA0BE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8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8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214A60-38D8-4415-80D3-FC90682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14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4835593-2977-4FDC-9CF9-2115C423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69"/>
            <a:ext cx="10515600" cy="99799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直流稳压电源的组成</a:t>
            </a:r>
            <a:endParaRPr lang="zh-CN" altLang="en-US" dirty="0"/>
          </a:p>
        </p:txBody>
      </p:sp>
      <p:pic>
        <p:nvPicPr>
          <p:cNvPr id="4" name="图片 4" descr="直流电源的组成.JPG">
            <a:extLst>
              <a:ext uri="{FF2B5EF4-FFF2-40B4-BE49-F238E27FC236}">
                <a16:creationId xmlns:a16="http://schemas.microsoft.com/office/drawing/2014/main" id="{EC2296EB-FFFD-42C6-88C3-CC48619E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62100"/>
            <a:ext cx="78136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圆角矩形 5">
            <a:extLst>
              <a:ext uri="{FF2B5EF4-FFF2-40B4-BE49-F238E27FC236}">
                <a16:creationId xmlns:a16="http://schemas.microsoft.com/office/drawing/2014/main" id="{4C6EC7D2-17F6-43D0-894C-4FA460C34B09}"/>
              </a:ext>
            </a:extLst>
          </p:cNvPr>
          <p:cNvGrpSpPr>
            <a:grpSpLocks/>
          </p:cNvGrpSpPr>
          <p:nvPr/>
        </p:nvGrpSpPr>
        <p:grpSpPr bwMode="auto">
          <a:xfrm>
            <a:off x="2003673" y="3827462"/>
            <a:ext cx="1628775" cy="1049338"/>
            <a:chOff x="0" y="0"/>
            <a:chExt cx="1026" cy="661"/>
          </a:xfrm>
        </p:grpSpPr>
        <p:pic>
          <p:nvPicPr>
            <p:cNvPr id="6" name="圆角矩形 5">
              <a:extLst>
                <a:ext uri="{FF2B5EF4-FFF2-40B4-BE49-F238E27FC236}">
                  <a16:creationId xmlns:a16="http://schemas.microsoft.com/office/drawing/2014/main" id="{F4F37CD1-A77A-46EB-BA8B-A4740340A3D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6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5C680730-E6C7-4C3B-97FF-A8DAC63A9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" y="53"/>
              <a:ext cx="895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ea typeface="华文楷体" panose="02010600040101010101" pitchFamily="2" charset="-122"/>
                </a:rPr>
                <a:t>电源变压器</a:t>
              </a:r>
              <a:endParaRPr lang="en-US" altLang="zh-CN" b="1" dirty="0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 dirty="0">
                  <a:ea typeface="华文楷体" panose="02010600040101010101" pitchFamily="2" charset="-122"/>
                </a:rPr>
                <a:t>变压＋隔离</a:t>
              </a:r>
            </a:p>
          </p:txBody>
        </p:sp>
      </p:grpSp>
      <p:grpSp>
        <p:nvGrpSpPr>
          <p:cNvPr id="8" name="圆角矩形 6">
            <a:extLst>
              <a:ext uri="{FF2B5EF4-FFF2-40B4-BE49-F238E27FC236}">
                <a16:creationId xmlns:a16="http://schemas.microsoft.com/office/drawing/2014/main" id="{A0DA9510-8C86-41D4-87CD-196423B7B319}"/>
              </a:ext>
            </a:extLst>
          </p:cNvPr>
          <p:cNvGrpSpPr>
            <a:grpSpLocks/>
          </p:cNvGrpSpPr>
          <p:nvPr/>
        </p:nvGrpSpPr>
        <p:grpSpPr bwMode="auto">
          <a:xfrm>
            <a:off x="4021386" y="3681412"/>
            <a:ext cx="1628775" cy="1274763"/>
            <a:chOff x="0" y="0"/>
            <a:chExt cx="1026" cy="803"/>
          </a:xfrm>
        </p:grpSpPr>
        <p:pic>
          <p:nvPicPr>
            <p:cNvPr id="9" name="圆角矩形 6">
              <a:extLst>
                <a:ext uri="{FF2B5EF4-FFF2-40B4-BE49-F238E27FC236}">
                  <a16:creationId xmlns:a16="http://schemas.microsoft.com/office/drawing/2014/main" id="{87192B8F-F32E-4CFD-8ACC-654CCFC6686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6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58F26175-4796-4F00-A378-2A49D8D4D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" y="104"/>
              <a:ext cx="887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整流器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交流电压变为单向脉动电压</a:t>
              </a:r>
            </a:p>
          </p:txBody>
        </p:sp>
      </p:grpSp>
      <p:grpSp>
        <p:nvGrpSpPr>
          <p:cNvPr id="11" name="圆角矩形 7">
            <a:extLst>
              <a:ext uri="{FF2B5EF4-FFF2-40B4-BE49-F238E27FC236}">
                <a16:creationId xmlns:a16="http://schemas.microsoft.com/office/drawing/2014/main" id="{F266907D-84A3-47C3-B7A7-74E25B3B1101}"/>
              </a:ext>
            </a:extLst>
          </p:cNvPr>
          <p:cNvGrpSpPr>
            <a:grpSpLocks/>
          </p:cNvGrpSpPr>
          <p:nvPr/>
        </p:nvGrpSpPr>
        <p:grpSpPr bwMode="auto">
          <a:xfrm>
            <a:off x="5961311" y="3687762"/>
            <a:ext cx="1633537" cy="1328738"/>
            <a:chOff x="0" y="0"/>
            <a:chExt cx="1029" cy="837"/>
          </a:xfrm>
        </p:grpSpPr>
        <p:pic>
          <p:nvPicPr>
            <p:cNvPr id="12" name="圆角矩形 7">
              <a:extLst>
                <a:ext uri="{FF2B5EF4-FFF2-40B4-BE49-F238E27FC236}">
                  <a16:creationId xmlns:a16="http://schemas.microsoft.com/office/drawing/2014/main" id="{85F5308A-FB4A-422F-8C0A-80056275909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029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C5E389F8-66D7-4B8B-A1B0-C03CA925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" y="59"/>
              <a:ext cx="87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滤波器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脉动直流平波处理</a:t>
              </a:r>
            </a:p>
          </p:txBody>
        </p:sp>
      </p:grpSp>
      <p:grpSp>
        <p:nvGrpSpPr>
          <p:cNvPr id="14" name="圆角矩形 8">
            <a:extLst>
              <a:ext uri="{FF2B5EF4-FFF2-40B4-BE49-F238E27FC236}">
                <a16:creationId xmlns:a16="http://schemas.microsoft.com/office/drawing/2014/main" id="{4A27F1F9-A088-43CF-92DE-C185530CC448}"/>
              </a:ext>
            </a:extLst>
          </p:cNvPr>
          <p:cNvGrpSpPr>
            <a:grpSpLocks/>
          </p:cNvGrpSpPr>
          <p:nvPr/>
        </p:nvGrpSpPr>
        <p:grpSpPr bwMode="auto">
          <a:xfrm>
            <a:off x="7905998" y="3754437"/>
            <a:ext cx="1779588" cy="1122363"/>
            <a:chOff x="0" y="0"/>
            <a:chExt cx="1121" cy="707"/>
          </a:xfrm>
        </p:grpSpPr>
        <p:pic>
          <p:nvPicPr>
            <p:cNvPr id="15" name="圆角矩形 8">
              <a:extLst>
                <a:ext uri="{FF2B5EF4-FFF2-40B4-BE49-F238E27FC236}">
                  <a16:creationId xmlns:a16="http://schemas.microsoft.com/office/drawing/2014/main" id="{C587CDAE-5821-4630-9162-4C3C4F87C41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21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6785127C-C785-4E55-A1A2-7FCB70FE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56"/>
              <a:ext cx="89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稳压器</a:t>
              </a:r>
              <a:endParaRPr lang="en-US" altLang="zh-CN" b="1"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b="1">
                  <a:ea typeface="华文楷体" panose="02010600040101010101" pitchFamily="2" charset="-122"/>
                </a:rPr>
                <a:t>调节直流电压</a:t>
              </a:r>
            </a:p>
          </p:txBody>
        </p:sp>
      </p:grpSp>
      <p:pic>
        <p:nvPicPr>
          <p:cNvPr id="17" name="TextBox 9">
            <a:extLst>
              <a:ext uri="{FF2B5EF4-FFF2-40B4-BE49-F238E27FC236}">
                <a16:creationId xmlns:a16="http://schemas.microsoft.com/office/drawing/2014/main" id="{6D8FB42F-8E24-4401-8DD8-FED3ED64497E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648" y="4065587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TextBox 11">
            <a:extLst>
              <a:ext uri="{FF2B5EF4-FFF2-40B4-BE49-F238E27FC236}">
                <a16:creationId xmlns:a16="http://schemas.microsoft.com/office/drawing/2014/main" id="{A56691FF-19F0-4A0C-AAB8-D7213C0AA42F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736" y="4095750"/>
            <a:ext cx="7366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TextBox 12">
            <a:extLst>
              <a:ext uri="{FF2B5EF4-FFF2-40B4-BE49-F238E27FC236}">
                <a16:creationId xmlns:a16="http://schemas.microsoft.com/office/drawing/2014/main" id="{A5254192-2B74-4CCE-BDA1-FCC9D94082CD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048" y="4022725"/>
            <a:ext cx="738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稳压管稳压电路</a:t>
            </a: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BCA9A4F8-8586-4245-B373-44A70F8534C9}"/>
              </a:ext>
            </a:extLst>
          </p:cNvPr>
          <p:cNvGrpSpPr>
            <a:grpSpLocks/>
          </p:cNvGrpSpPr>
          <p:nvPr/>
        </p:nvGrpSpPr>
        <p:grpSpPr bwMode="auto">
          <a:xfrm>
            <a:off x="3072209" y="1399233"/>
            <a:ext cx="6208713" cy="2474912"/>
            <a:chOff x="0" y="0"/>
            <a:chExt cx="3911" cy="1559"/>
          </a:xfrm>
        </p:grpSpPr>
        <p:graphicFrame>
          <p:nvGraphicFramePr>
            <p:cNvPr id="19" name="Object 2">
              <a:extLst>
                <a:ext uri="{FF2B5EF4-FFF2-40B4-BE49-F238E27FC236}">
                  <a16:creationId xmlns:a16="http://schemas.microsoft.com/office/drawing/2014/main" id="{4CF37F48-BCBA-43FA-8ED7-E45C52E984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9" y="144"/>
            <a:ext cx="9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2" r:id="rId4" imgW="5877745" imgH="2448267" progId="">
                    <p:embed/>
                  </p:oleObj>
                </mc:Choice>
                <mc:Fallback>
                  <p:oleObj r:id="rId4" imgW="5877745" imgH="2448267" progId="">
                    <p:embed/>
                    <p:pic>
                      <p:nvPicPr>
                        <p:cNvPr id="29701" name="Object 2">
                          <a:extLst>
                            <a:ext uri="{FF2B5EF4-FFF2-40B4-BE49-F238E27FC236}">
                              <a16:creationId xmlns:a16="http://schemas.microsoft.com/office/drawing/2014/main" id="{A9CE0D4F-BE5C-464B-875F-EDCC28E944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144"/>
                          <a:ext cx="9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">
              <a:extLst>
                <a:ext uri="{FF2B5EF4-FFF2-40B4-BE49-F238E27FC236}">
                  <a16:creationId xmlns:a16="http://schemas.microsoft.com/office/drawing/2014/main" id="{441480FE-A879-4844-AB9A-FEED5F90E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59"/>
            <a:ext cx="1584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3" r:id="rId6" imgW="10904762" imgH="10333333" progId="">
                    <p:embed/>
                  </p:oleObj>
                </mc:Choice>
                <mc:Fallback>
                  <p:oleObj r:id="rId6" imgW="10904762" imgH="10333333" progId="">
                    <p:embed/>
                    <p:pic>
                      <p:nvPicPr>
                        <p:cNvPr id="29702" name="Object 3">
                          <a:extLst>
                            <a:ext uri="{FF2B5EF4-FFF2-40B4-BE49-F238E27FC236}">
                              <a16:creationId xmlns:a16="http://schemas.microsoft.com/office/drawing/2014/main" id="{AE00DD4A-84ED-419C-A6FE-ABC84426C0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9"/>
                          <a:ext cx="1584" cy="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05A010CA-259F-4001-ABD9-F80F7A50C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伏安特性</a:t>
              </a:r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BA13E026-2B56-4AF0-BEB4-136152B2E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符号</a:t>
              </a:r>
            </a:p>
          </p:txBody>
        </p:sp>
        <p:graphicFrame>
          <p:nvGraphicFramePr>
            <p:cNvPr id="23" name="Object 4">
              <a:extLst>
                <a:ext uri="{FF2B5EF4-FFF2-40B4-BE49-F238E27FC236}">
                  <a16:creationId xmlns:a16="http://schemas.microsoft.com/office/drawing/2014/main" id="{81449924-BEC3-48D9-B3B9-8B2E9CC103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9" y="742"/>
            <a:ext cx="1632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4" r:id="rId8" imgW="9345329" imgH="4544059" progId="">
                    <p:embed/>
                  </p:oleObj>
                </mc:Choice>
                <mc:Fallback>
                  <p:oleObj r:id="rId8" imgW="9345329" imgH="4544059" progId="">
                    <p:embed/>
                    <p:pic>
                      <p:nvPicPr>
                        <p:cNvPr id="29705" name="Object 4">
                          <a:extLst>
                            <a:ext uri="{FF2B5EF4-FFF2-40B4-BE49-F238E27FC236}">
                              <a16:creationId xmlns:a16="http://schemas.microsoft.com/office/drawing/2014/main" id="{7A419CF0-14DB-44F9-B71B-A244A6249C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" y="742"/>
                          <a:ext cx="1632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A0D9F0A2-98D7-418E-8E40-0A263BDBE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" y="59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CC0066"/>
                  </a:solidFill>
                  <a:latin typeface="Corbel" panose="020B0503020204020204" pitchFamily="34" charset="0"/>
                  <a:ea typeface="华文楷体" panose="02010600040101010101" pitchFamily="2" charset="-122"/>
                </a:rPr>
                <a:t>等效电路</a:t>
              </a:r>
            </a:p>
          </p:txBody>
        </p:sp>
      </p:grpSp>
      <p:sp>
        <p:nvSpPr>
          <p:cNvPr id="25" name="椭圆形标注 11">
            <a:extLst>
              <a:ext uri="{FF2B5EF4-FFF2-40B4-BE49-F238E27FC236}">
                <a16:creationId xmlns:a16="http://schemas.microsoft.com/office/drawing/2014/main" id="{F57ED10D-C2E2-49A6-A035-0A30F1B7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147" y="1196033"/>
            <a:ext cx="1511300" cy="936625"/>
          </a:xfrm>
          <a:prstGeom prst="wedgeEllipseCallout">
            <a:avLst>
              <a:gd name="adj1" fmla="val 38671"/>
              <a:gd name="adj2" fmla="val 53343"/>
            </a:avLst>
          </a:prstGeom>
          <a:solidFill>
            <a:srgbClr val="FFFFFF"/>
          </a:solidFill>
          <a:ln w="28575">
            <a:solidFill>
              <a:srgbClr val="836AC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稳定电压：稳压管的击穿电压</a:t>
            </a:r>
            <a:endParaRPr lang="zh-CN" altLang="en-US" b="1">
              <a:ea typeface="华文楷体" panose="02010600040101010101" pitchFamily="2" charset="-122"/>
            </a:endParaRPr>
          </a:p>
        </p:txBody>
      </p:sp>
      <p:sp>
        <p:nvSpPr>
          <p:cNvPr id="26" name="椭圆形标注 12">
            <a:extLst>
              <a:ext uri="{FF2B5EF4-FFF2-40B4-BE49-F238E27FC236}">
                <a16:creationId xmlns:a16="http://schemas.microsoft.com/office/drawing/2014/main" id="{6874CE81-9AC8-4EF0-97C4-72AA8B83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2708920"/>
            <a:ext cx="1944687" cy="1223963"/>
          </a:xfrm>
          <a:prstGeom prst="wedgeEllipseCallout">
            <a:avLst>
              <a:gd name="adj1" fmla="val -46792"/>
              <a:gd name="adj2" fmla="val -48949"/>
            </a:avLst>
          </a:prstGeom>
          <a:solidFill>
            <a:srgbClr val="FFFFFF"/>
          </a:solidFill>
          <a:ln w="28575">
            <a:solidFill>
              <a:srgbClr val="836AC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稳定电流：使稳压管工作在 稳压状态的最小电流</a:t>
            </a:r>
            <a:endParaRPr lang="zh-CN" altLang="en-US" b="1">
              <a:ea typeface="华文楷体" panose="02010600040101010101" pitchFamily="2" charset="-122"/>
            </a:endParaRPr>
          </a:p>
        </p:txBody>
      </p:sp>
      <p:sp>
        <p:nvSpPr>
          <p:cNvPr id="27" name="椭圆形标注 13">
            <a:extLst>
              <a:ext uri="{FF2B5EF4-FFF2-40B4-BE49-F238E27FC236}">
                <a16:creationId xmlns:a16="http://schemas.microsoft.com/office/drawing/2014/main" id="{E4071DD8-3674-4C0F-9B9F-6EFA09D8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784" y="3140720"/>
            <a:ext cx="1512888" cy="936625"/>
          </a:xfrm>
          <a:prstGeom prst="wedgeEllipseCallout">
            <a:avLst>
              <a:gd name="adj1" fmla="val 69222"/>
              <a:gd name="adj2" fmla="val -48407"/>
            </a:avLst>
          </a:prstGeom>
          <a:solidFill>
            <a:srgbClr val="FFFFFF"/>
          </a:solidFill>
          <a:ln w="28575">
            <a:solidFill>
              <a:srgbClr val="836AC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动态电阻 ：</a:t>
            </a:r>
            <a:r>
              <a:rPr lang="en-US" altLang="zh-CN" b="1" i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r</a:t>
            </a:r>
            <a:r>
              <a:rPr lang="en-US" altLang="zh-CN" b="1" baseline="-25000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lang="en-US" altLang="zh-CN" b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Δ</a:t>
            </a:r>
            <a:r>
              <a:rPr lang="en-US" altLang="zh-CN" b="1" i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b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/Δ</a:t>
            </a:r>
            <a:r>
              <a:rPr lang="en-US" altLang="zh-CN" b="1" i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endParaRPr lang="zh-CN" altLang="en-US" b="1">
              <a:ea typeface="华文楷体" panose="02010600040101010101" pitchFamily="2" charset="-122"/>
            </a:endParaRPr>
          </a:p>
        </p:txBody>
      </p:sp>
      <p:sp>
        <p:nvSpPr>
          <p:cNvPr id="28" name="椭圆形标注 15">
            <a:extLst>
              <a:ext uri="{FF2B5EF4-FFF2-40B4-BE49-F238E27FC236}">
                <a16:creationId xmlns:a16="http://schemas.microsoft.com/office/drawing/2014/main" id="{D91CC340-E2B6-4E88-8C97-B62D03625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909" y="4004320"/>
            <a:ext cx="2376488" cy="720725"/>
          </a:xfrm>
          <a:prstGeom prst="wedgeEllipseCallout">
            <a:avLst>
              <a:gd name="adj1" fmla="val 2454"/>
              <a:gd name="adj2" fmla="val -71606"/>
            </a:avLst>
          </a:prstGeom>
          <a:solidFill>
            <a:srgbClr val="FFFFFF"/>
          </a:solidFill>
          <a:ln w="28575">
            <a:solidFill>
              <a:srgbClr val="836AC6"/>
            </a:solidFill>
            <a:bevel/>
            <a:headEnd/>
            <a:tailEnd/>
          </a:ln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最大耗散功率 ：</a:t>
            </a:r>
            <a:r>
              <a:rPr lang="en-US" altLang="zh-CN" b="1" i="1">
                <a:solidFill>
                  <a:srgbClr val="0033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ZM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ZM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i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U</a:t>
            </a:r>
            <a:r>
              <a:rPr lang="en-US" altLang="zh-CN" b="1" baseline="-2500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endParaRPr lang="zh-CN" altLang="en-US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9" name="Group 15">
            <a:extLst>
              <a:ext uri="{FF2B5EF4-FFF2-40B4-BE49-F238E27FC236}">
                <a16:creationId xmlns:a16="http://schemas.microsoft.com/office/drawing/2014/main" id="{403A94D8-0F5D-4BF2-A4CA-129399B4B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42819"/>
              </p:ext>
            </p:extLst>
          </p:nvPr>
        </p:nvGraphicFramePr>
        <p:xfrm>
          <a:off x="2351484" y="5012383"/>
          <a:ext cx="7056438" cy="1522414"/>
        </p:xfrm>
        <a:graphic>
          <a:graphicData uri="http://schemas.openxmlformats.org/drawingml/2006/table">
            <a:tbl>
              <a:tblPr/>
              <a:tblGrid>
                <a:gridCol w="1744663">
                  <a:extLst>
                    <a:ext uri="{9D8B030D-6E8A-4147-A177-3AD203B41FA5}">
                      <a16:colId xmlns:a16="http://schemas.microsoft.com/office/drawing/2014/main" val="3947115444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306819394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6170344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稳压管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二极管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80376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工作状态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反向击穿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正向电压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205219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反向击穿电压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9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超过工作电压U</a:t>
                      </a:r>
                      <a:r>
                        <a:rPr kumimoji="0" lang="zh-CN" alt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9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40V以上，甚至更高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rgbClr val="30311D"/>
                        </a:solidFill>
                        <a:effectLst/>
                        <a:latin typeface="Times New Roman" panose="020206030504050203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9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27278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动态电阻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小（伏安特性曲线陡）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85000"/>
                        <a:buFont typeface="Wingdings" panose="05000000000000000000" pitchFamily="2" charset="2"/>
                        <a:defRPr sz="2800" b="1">
                          <a:solidFill>
                            <a:schemeClr val="accent1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0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2"/>
                          </a:solidFill>
                          <a:latin typeface="Corbel" panose="020B0503020204020204" pitchFamily="34" charset="0"/>
                          <a:ea typeface="华文楷体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30311D"/>
                          </a:solidFill>
                          <a:effectLst/>
                          <a:latin typeface="Times New Roman" panose="020206030504050203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大（伏安特性曲线不陡）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0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108669"/>
                  </a:ext>
                </a:extLst>
              </a:tr>
            </a:tbl>
          </a:graphicData>
        </a:graphic>
      </p:graphicFrame>
      <p:sp>
        <p:nvSpPr>
          <p:cNvPr id="30" name="圆角矩形标注 18">
            <a:extLst>
              <a:ext uri="{FF2B5EF4-FFF2-40B4-BE49-F238E27FC236}">
                <a16:creationId xmlns:a16="http://schemas.microsoft.com/office/drawing/2014/main" id="{CA8F0008-D1E5-4144-B323-99C3EAEF7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622" y="1051570"/>
            <a:ext cx="2087562" cy="1008063"/>
          </a:xfrm>
          <a:prstGeom prst="wedgeRoundRectCallout">
            <a:avLst>
              <a:gd name="adj1" fmla="val -62005"/>
              <a:gd name="adj2" fmla="val 27454"/>
              <a:gd name="adj3" fmla="val 16667"/>
            </a:avLst>
          </a:prstGeom>
          <a:solidFill>
            <a:schemeClr val="bg1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ea typeface="华文楷体" panose="02010600040101010101" pitchFamily="2" charset="-122"/>
              </a:rPr>
              <a:t>可用作稳压器、电压基准、过压保护、电平转换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9188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3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稳压管稳压电路</a:t>
            </a:r>
          </a:p>
        </p:txBody>
      </p:sp>
      <p:grpSp>
        <p:nvGrpSpPr>
          <p:cNvPr id="18" name="组合 11">
            <a:extLst>
              <a:ext uri="{FF2B5EF4-FFF2-40B4-BE49-F238E27FC236}">
                <a16:creationId xmlns:a16="http://schemas.microsoft.com/office/drawing/2014/main" id="{EE44C84B-4692-4991-A241-2A34C20A62DB}"/>
              </a:ext>
            </a:extLst>
          </p:cNvPr>
          <p:cNvGrpSpPr>
            <a:grpSpLocks/>
          </p:cNvGrpSpPr>
          <p:nvPr/>
        </p:nvGrpSpPr>
        <p:grpSpPr bwMode="auto">
          <a:xfrm>
            <a:off x="8113440" y="1394324"/>
            <a:ext cx="1671637" cy="1008062"/>
            <a:chOff x="0" y="0"/>
            <a:chExt cx="1672208" cy="1008112"/>
          </a:xfrm>
        </p:grpSpPr>
        <p:sp>
          <p:nvSpPr>
            <p:cNvPr id="19" name="圆角矩形 10">
              <a:extLst>
                <a:ext uri="{FF2B5EF4-FFF2-40B4-BE49-F238E27FC236}">
                  <a16:creationId xmlns:a16="http://schemas.microsoft.com/office/drawing/2014/main" id="{526BEA9B-4507-49CC-99F7-4A9D0CA1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656328" cy="1008112"/>
            </a:xfrm>
            <a:prstGeom prst="roundRect">
              <a:avLst>
                <a:gd name="adj" fmla="val 16667"/>
              </a:avLst>
            </a:prstGeom>
            <a:solidFill>
              <a:srgbClr val="DBEBF5"/>
            </a:solidFill>
            <a:ln w="9525">
              <a:solidFill>
                <a:srgbClr val="F9F9F9"/>
              </a:solidFill>
              <a:round/>
              <a:headEnd/>
              <a:tailEnd/>
            </a:ln>
            <a:effectLst>
              <a:outerShdw dist="23000" dir="5400000" algn="ctr" rotWithShape="0">
                <a:srgbClr val="000000">
                  <a:alpha val="34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0" name="Object 4">
              <a:extLst>
                <a:ext uri="{FF2B5EF4-FFF2-40B4-BE49-F238E27FC236}">
                  <a16:creationId xmlns:a16="http://schemas.microsoft.com/office/drawing/2014/main" id="{DAE7DCA9-FE9C-4172-9269-4AE52E8DE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08" y="92124"/>
            <a:ext cx="1600200" cy="906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r:id="rId4" imgW="850848" imgH="482708" progId="">
                    <p:embed/>
                  </p:oleObj>
                </mc:Choice>
                <mc:Fallback>
                  <p:oleObj r:id="rId4" imgW="850848" imgH="482708" progId="">
                    <p:embed/>
                    <p:pic>
                      <p:nvPicPr>
                        <p:cNvPr id="31748" name="Object 4">
                          <a:extLst>
                            <a:ext uri="{FF2B5EF4-FFF2-40B4-BE49-F238E27FC236}">
                              <a16:creationId xmlns:a16="http://schemas.microsoft.com/office/drawing/2014/main" id="{376C9E50-7F7A-4BE6-B3F3-C855CF1A34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08" y="92124"/>
                          <a:ext cx="1600200" cy="906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80026DC5-2774-4F88-86BF-D7F2A0570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681232"/>
              </p:ext>
            </p:extLst>
          </p:nvPr>
        </p:nvGraphicFramePr>
        <p:xfrm>
          <a:off x="2352402" y="3291386"/>
          <a:ext cx="7924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6" imgW="4098859" imgH="254097" progId="">
                  <p:embed/>
                </p:oleObj>
              </mc:Choice>
              <mc:Fallback>
                <p:oleObj r:id="rId6" imgW="4098859" imgH="254097" progId="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E977E84D-927F-47CC-AB7C-0B176C0F94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402" y="3291386"/>
                        <a:ext cx="7924800" cy="4873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13">
            <a:extLst>
              <a:ext uri="{FF2B5EF4-FFF2-40B4-BE49-F238E27FC236}">
                <a16:creationId xmlns:a16="http://schemas.microsoft.com/office/drawing/2014/main" id="{4FD7CB2E-5EBA-44E7-9C3D-7CBEB506EE3F}"/>
              </a:ext>
            </a:extLst>
          </p:cNvPr>
          <p:cNvGrpSpPr>
            <a:grpSpLocks/>
          </p:cNvGrpSpPr>
          <p:nvPr/>
        </p:nvGrpSpPr>
        <p:grpSpPr bwMode="auto">
          <a:xfrm>
            <a:off x="1776140" y="3766049"/>
            <a:ext cx="8964612" cy="504825"/>
            <a:chOff x="0" y="0"/>
            <a:chExt cx="8964488" cy="504056"/>
          </a:xfrm>
        </p:grpSpPr>
        <p:sp>
          <p:nvSpPr>
            <p:cNvPr id="23" name="圆角矩形 12">
              <a:extLst>
                <a:ext uri="{FF2B5EF4-FFF2-40B4-BE49-F238E27FC236}">
                  <a16:creationId xmlns:a16="http://schemas.microsoft.com/office/drawing/2014/main" id="{196C3F5F-5130-42C4-AC76-489C8993D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8856539" cy="50405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A9EFF"/>
                </a:gs>
                <a:gs pos="35001">
                  <a:srgbClr val="CEBBFF"/>
                </a:gs>
                <a:gs pos="100000">
                  <a:srgbClr val="EBE3FF"/>
                </a:gs>
              </a:gsLst>
              <a:lin ang="5400000" scaled="1"/>
            </a:gradFill>
            <a:ln w="9525">
              <a:solidFill>
                <a:srgbClr val="7A4DCA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4" name="Object 8">
              <a:extLst>
                <a:ext uri="{FF2B5EF4-FFF2-40B4-BE49-F238E27FC236}">
                  <a16:creationId xmlns:a16="http://schemas.microsoft.com/office/drawing/2014/main" id="{4EA3D457-C997-48FC-8528-C46D3BECB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38" y="3944"/>
            <a:ext cx="893445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r:id="rId8" imgW="4494167" imgH="241512" progId="">
                    <p:embed/>
                  </p:oleObj>
                </mc:Choice>
                <mc:Fallback>
                  <p:oleObj r:id="rId8" imgW="4494167" imgH="241512" progId="">
                    <p:embed/>
                    <p:pic>
                      <p:nvPicPr>
                        <p:cNvPr id="31752" name="Object 8">
                          <a:extLst>
                            <a:ext uri="{FF2B5EF4-FFF2-40B4-BE49-F238E27FC236}">
                              <a16:creationId xmlns:a16="http://schemas.microsoft.com/office/drawing/2014/main" id="{73842195-6771-4339-88AD-17EDD161B1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8" y="3944"/>
                          <a:ext cx="893445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9">
            <a:extLst>
              <a:ext uri="{FF2B5EF4-FFF2-40B4-BE49-F238E27FC236}">
                <a16:creationId xmlns:a16="http://schemas.microsoft.com/office/drawing/2014/main" id="{9FBD6464-7AE3-4FDC-A17D-3C5ADEF31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454133"/>
              </p:ext>
            </p:extLst>
          </p:nvPr>
        </p:nvGraphicFramePr>
        <p:xfrm>
          <a:off x="4886052" y="4418511"/>
          <a:ext cx="47783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r:id="rId10" imgW="2323409" imgH="533486" progId="">
                  <p:embed/>
                </p:oleObj>
              </mc:Choice>
              <mc:Fallback>
                <p:oleObj r:id="rId10" imgW="2323409" imgH="533486" progId="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3E3C3967-A112-4AF2-AAD1-97D15A782F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052" y="4418511"/>
                        <a:ext cx="4778375" cy="109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4E494FDA-34F4-4870-B531-1B7ECACA09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92"/>
              </p:ext>
            </p:extLst>
          </p:nvPr>
        </p:nvGraphicFramePr>
        <p:xfrm>
          <a:off x="2855640" y="1033961"/>
          <a:ext cx="48768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r:id="rId12" imgW="17933333" imgH="6923810" progId="">
                  <p:embed/>
                </p:oleObj>
              </mc:Choice>
              <mc:Fallback>
                <p:oleObj r:id="rId12" imgW="17933333" imgH="6923810" progId="">
                  <p:embed/>
                  <p:pic>
                    <p:nvPicPr>
                      <p:cNvPr id="31754" name="Object 7">
                        <a:extLst>
                          <a:ext uri="{FF2B5EF4-FFF2-40B4-BE49-F238E27FC236}">
                            <a16:creationId xmlns:a16="http://schemas.microsoft.com/office/drawing/2014/main" id="{54431602-44B1-426F-9325-B39446DC1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033961"/>
                        <a:ext cx="48768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圆角矩形 14">
            <a:extLst>
              <a:ext uri="{FF2B5EF4-FFF2-40B4-BE49-F238E27FC236}">
                <a16:creationId xmlns:a16="http://schemas.microsoft.com/office/drawing/2014/main" id="{83FD7C71-7830-44F7-8C1F-1190CC1C71DF}"/>
              </a:ext>
            </a:extLst>
          </p:cNvPr>
          <p:cNvGrpSpPr>
            <a:grpSpLocks/>
          </p:cNvGrpSpPr>
          <p:nvPr/>
        </p:nvGrpSpPr>
        <p:grpSpPr bwMode="auto">
          <a:xfrm>
            <a:off x="2193652" y="2623049"/>
            <a:ext cx="2689225" cy="719137"/>
            <a:chOff x="0" y="0"/>
            <a:chExt cx="1694" cy="453"/>
          </a:xfrm>
        </p:grpSpPr>
        <p:pic>
          <p:nvPicPr>
            <p:cNvPr id="28" name="圆角矩形 14">
              <a:extLst>
                <a:ext uri="{FF2B5EF4-FFF2-40B4-BE49-F238E27FC236}">
                  <a16:creationId xmlns:a16="http://schemas.microsoft.com/office/drawing/2014/main" id="{4931F542-3AE7-491A-B8DB-94C62EF7C33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94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B49B101F-7224-49CC-962A-4B178D48A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" y="60"/>
              <a:ext cx="13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ea typeface="华文楷体" panose="02010600040101010101" pitchFamily="2" charset="-122"/>
                </a:rPr>
                <a:t>电网电压波动</a:t>
              </a:r>
            </a:p>
          </p:txBody>
        </p:sp>
      </p:grpSp>
      <p:grpSp>
        <p:nvGrpSpPr>
          <p:cNvPr id="30" name="圆角矩形 15">
            <a:extLst>
              <a:ext uri="{FF2B5EF4-FFF2-40B4-BE49-F238E27FC236}">
                <a16:creationId xmlns:a16="http://schemas.microsoft.com/office/drawing/2014/main" id="{EAC240A1-9361-4059-9BE8-9AE7E1E17E68}"/>
              </a:ext>
            </a:extLst>
          </p:cNvPr>
          <p:cNvGrpSpPr>
            <a:grpSpLocks/>
          </p:cNvGrpSpPr>
          <p:nvPr/>
        </p:nvGrpSpPr>
        <p:grpSpPr bwMode="auto">
          <a:xfrm>
            <a:off x="2334940" y="4531224"/>
            <a:ext cx="1974850" cy="682625"/>
            <a:chOff x="0" y="0"/>
            <a:chExt cx="1244" cy="430"/>
          </a:xfrm>
        </p:grpSpPr>
        <p:pic>
          <p:nvPicPr>
            <p:cNvPr id="31" name="圆角矩形 15">
              <a:extLst>
                <a:ext uri="{FF2B5EF4-FFF2-40B4-BE49-F238E27FC236}">
                  <a16:creationId xmlns:a16="http://schemas.microsoft.com/office/drawing/2014/main" id="{BCAFF9B2-5B5F-49BF-8C43-F4E2E5805BF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44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3F8B039E-1E25-4CA0-A35B-B59766952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" y="80"/>
              <a:ext cx="10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ea typeface="华文楷体" panose="02010600040101010101" pitchFamily="2" charset="-122"/>
                </a:rPr>
                <a:t>负载变化</a:t>
              </a:r>
            </a:p>
          </p:txBody>
        </p:sp>
      </p:grpSp>
      <p:grpSp>
        <p:nvGrpSpPr>
          <p:cNvPr id="33" name="组合 17">
            <a:extLst>
              <a:ext uri="{FF2B5EF4-FFF2-40B4-BE49-F238E27FC236}">
                <a16:creationId xmlns:a16="http://schemas.microsoft.com/office/drawing/2014/main" id="{D963DCAA-FB6C-4981-BB9F-F649D305AE67}"/>
              </a:ext>
            </a:extLst>
          </p:cNvPr>
          <p:cNvGrpSpPr>
            <a:grpSpLocks/>
          </p:cNvGrpSpPr>
          <p:nvPr/>
        </p:nvGrpSpPr>
        <p:grpSpPr bwMode="auto">
          <a:xfrm>
            <a:off x="2496865" y="5591674"/>
            <a:ext cx="6696075" cy="1058862"/>
            <a:chOff x="0" y="0"/>
            <a:chExt cx="6696744" cy="1058243"/>
          </a:xfrm>
        </p:grpSpPr>
        <p:sp>
          <p:nvSpPr>
            <p:cNvPr id="34" name="圆角矩形 16">
              <a:extLst>
                <a:ext uri="{FF2B5EF4-FFF2-40B4-BE49-F238E27FC236}">
                  <a16:creationId xmlns:a16="http://schemas.microsoft.com/office/drawing/2014/main" id="{6F604815-36E8-4C8A-9C6A-16FA4C64A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696744" cy="105824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D5FF"/>
                </a:gs>
                <a:gs pos="35001">
                  <a:srgbClr val="B9E0FF"/>
                </a:gs>
                <a:gs pos="100000">
                  <a:srgbClr val="E3F3FF"/>
                </a:gs>
              </a:gsLst>
              <a:lin ang="5400000" scaled="1"/>
            </a:gradFill>
            <a:ln w="9525">
              <a:solidFill>
                <a:srgbClr val="4597CB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5" name="Object 20">
              <a:extLst>
                <a:ext uri="{FF2B5EF4-FFF2-40B4-BE49-F238E27FC236}">
                  <a16:creationId xmlns:a16="http://schemas.microsoft.com/office/drawing/2014/main" id="{F0E55513-AF98-4DDF-BE09-2252475371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008" y="48593"/>
            <a:ext cx="6484938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r:id="rId16" imgW="3264217" imgH="508317" progId="">
                    <p:embed/>
                  </p:oleObj>
                </mc:Choice>
                <mc:Fallback>
                  <p:oleObj r:id="rId16" imgW="3264217" imgH="508317" progId="">
                    <p:embed/>
                    <p:pic>
                      <p:nvPicPr>
                        <p:cNvPr id="31764" name="Object 20">
                          <a:extLst>
                            <a:ext uri="{FF2B5EF4-FFF2-40B4-BE49-F238E27FC236}">
                              <a16:creationId xmlns:a16="http://schemas.microsoft.com/office/drawing/2014/main" id="{9F3C85CD-9F19-4362-B5C9-136E38C875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08" y="48593"/>
                          <a:ext cx="6484938" cy="1009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58986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稳压管稳压电路</a:t>
            </a:r>
          </a:p>
        </p:txBody>
      </p:sp>
      <p:graphicFrame>
        <p:nvGraphicFramePr>
          <p:cNvPr id="36" name="Object 2">
            <a:extLst>
              <a:ext uri="{FF2B5EF4-FFF2-40B4-BE49-F238E27FC236}">
                <a16:creationId xmlns:a16="http://schemas.microsoft.com/office/drawing/2014/main" id="{C6459592-3414-4084-A6B3-0D2DEC2B5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24770"/>
              </p:ext>
            </p:extLst>
          </p:nvPr>
        </p:nvGraphicFramePr>
        <p:xfrm>
          <a:off x="2351807" y="1267619"/>
          <a:ext cx="18288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r:id="rId4" imgW="17704762" imgH="6687483" progId="">
                  <p:embed/>
                </p:oleObj>
              </mc:Choice>
              <mc:Fallback>
                <p:oleObj r:id="rId4" imgW="17704762" imgH="6687483" progId="">
                  <p:embed/>
                  <p:pic>
                    <p:nvPicPr>
                      <p:cNvPr id="32770" name="Object 2">
                        <a:extLst>
                          <a:ext uri="{FF2B5EF4-FFF2-40B4-BE49-F238E27FC236}">
                            <a16:creationId xmlns:a16="http://schemas.microsoft.com/office/drawing/2014/main" id="{B0F1B7E1-09B9-48B3-AEF6-9561A148E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634" r="-1384" b="6966"/>
                      <a:stretch>
                        <a:fillRect/>
                      </a:stretch>
                    </p:blipFill>
                    <p:spPr bwMode="auto">
                      <a:xfrm>
                        <a:off x="2351807" y="1267619"/>
                        <a:ext cx="18288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">
            <a:extLst>
              <a:ext uri="{FF2B5EF4-FFF2-40B4-BE49-F238E27FC236}">
                <a16:creationId xmlns:a16="http://schemas.microsoft.com/office/drawing/2014/main" id="{888F6F8E-6556-4787-A51E-0307E71CC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449823"/>
              </p:ext>
            </p:extLst>
          </p:nvPr>
        </p:nvGraphicFramePr>
        <p:xfrm>
          <a:off x="6815857" y="1124744"/>
          <a:ext cx="29718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r:id="rId6" imgW="9847619" imgH="4971429" progId="">
                  <p:embed/>
                </p:oleObj>
              </mc:Choice>
              <mc:Fallback>
                <p:oleObj r:id="rId6" imgW="9847619" imgH="4971429" progId="">
                  <p:embed/>
                  <p:pic>
                    <p:nvPicPr>
                      <p:cNvPr id="32771" name="Object 3">
                        <a:extLst>
                          <a:ext uri="{FF2B5EF4-FFF2-40B4-BE49-F238E27FC236}">
                            <a16:creationId xmlns:a16="http://schemas.microsoft.com/office/drawing/2014/main" id="{E7AEA1AB-2B53-4FC4-AF5B-D21AF65833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5319" b="-4126"/>
                      <a:stretch>
                        <a:fillRect/>
                      </a:stretch>
                    </p:blipFill>
                    <p:spPr bwMode="auto">
                      <a:xfrm>
                        <a:off x="6815857" y="1124744"/>
                        <a:ext cx="2971800" cy="164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>
            <a:extLst>
              <a:ext uri="{FF2B5EF4-FFF2-40B4-BE49-F238E27FC236}">
                <a16:creationId xmlns:a16="http://schemas.microsoft.com/office/drawing/2014/main" id="{22B44DDF-0F0E-4B4C-A6B3-BAFC5183A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03565"/>
              </p:ext>
            </p:extLst>
          </p:nvPr>
        </p:nvGraphicFramePr>
        <p:xfrm>
          <a:off x="4583832" y="1124744"/>
          <a:ext cx="1981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r:id="rId8" imgW="10161905" imgH="8678486" progId="">
                  <p:embed/>
                </p:oleObj>
              </mc:Choice>
              <mc:Fallback>
                <p:oleObj r:id="rId8" imgW="10161905" imgH="8678486" progId="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68A5D838-C948-493C-900E-82E06F1CE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1124744"/>
                        <a:ext cx="1981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>
            <a:extLst>
              <a:ext uri="{FF2B5EF4-FFF2-40B4-BE49-F238E27FC236}">
                <a16:creationId xmlns:a16="http://schemas.microsoft.com/office/drawing/2014/main" id="{C47C7ECD-C66A-48A5-9332-BABB984A8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524698"/>
              </p:ext>
            </p:extLst>
          </p:nvPr>
        </p:nvGraphicFramePr>
        <p:xfrm>
          <a:off x="3648795" y="3356769"/>
          <a:ext cx="5765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r:id="rId10" imgW="2856577" imgH="431930" progId="">
                  <p:embed/>
                </p:oleObj>
              </mc:Choice>
              <mc:Fallback>
                <p:oleObj r:id="rId10" imgW="2856577" imgH="431930" progId="">
                  <p:embed/>
                  <p:pic>
                    <p:nvPicPr>
                      <p:cNvPr id="32773" name="Object 5">
                        <a:extLst>
                          <a:ext uri="{FF2B5EF4-FFF2-40B4-BE49-F238E27FC236}">
                            <a16:creationId xmlns:a16="http://schemas.microsoft.com/office/drawing/2014/main" id="{4066AD29-A2E7-4DFA-B3D5-BBE0BB7BE6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95" y="3356769"/>
                        <a:ext cx="57658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>
            <a:extLst>
              <a:ext uri="{FF2B5EF4-FFF2-40B4-BE49-F238E27FC236}">
                <a16:creationId xmlns:a16="http://schemas.microsoft.com/office/drawing/2014/main" id="{1BB13D30-EFC0-4138-A49B-7823F5E85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311070"/>
              </p:ext>
            </p:extLst>
          </p:nvPr>
        </p:nvGraphicFramePr>
        <p:xfrm>
          <a:off x="3648795" y="4291806"/>
          <a:ext cx="363855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r:id="rId12" imgW="1752157" imgH="431930" progId="">
                  <p:embed/>
                </p:oleObj>
              </mc:Choice>
              <mc:Fallback>
                <p:oleObj r:id="rId12" imgW="1752157" imgH="431930" progId="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7EF975BA-49AD-41EE-9712-A251CB40BA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795" y="4291806"/>
                        <a:ext cx="363855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4">
            <a:extLst>
              <a:ext uri="{FF2B5EF4-FFF2-40B4-BE49-F238E27FC236}">
                <a16:creationId xmlns:a16="http://schemas.microsoft.com/office/drawing/2014/main" id="{1A057BB9-9114-4312-9114-2CA8082F5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470" y="5588794"/>
            <a:ext cx="7780337" cy="830262"/>
          </a:xfrm>
          <a:prstGeom prst="rect">
            <a:avLst/>
          </a:prstGeom>
          <a:solidFill>
            <a:srgbClr val="FFFF99"/>
          </a:solidFill>
          <a:ln w="9525">
            <a:solidFill>
              <a:srgbClr val="4597CB"/>
            </a:solidFill>
            <a:miter lim="800000"/>
            <a:headEnd/>
            <a:tailEnd/>
          </a:ln>
          <a:effectLst>
            <a:outerShdw dist="23000" dir="5400000" algn="ctr" rotWithShape="0">
              <a:srgbClr val="000000">
                <a:alpha val="34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     </a:t>
            </a:r>
            <a:r>
              <a:rPr lang="zh-CN" altLang="en-US" sz="2400" b="1">
                <a:solidFill>
                  <a:srgbClr val="CC0066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简单易行，稳压性能好。适用于输出电压固定、输出电流变化范围较小的场合。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7892FDBD-3E30-456A-B1CF-D88BB683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445" y="5083969"/>
            <a:ext cx="2449512" cy="5238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/>
            </a:solidFill>
            <a:miter lim="800000"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FFFFFF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稳压电路特点</a:t>
            </a:r>
            <a:endParaRPr lang="zh-CN" altLang="en-US" b="1">
              <a:solidFill>
                <a:srgbClr val="FFFFFF"/>
              </a:solidFill>
              <a:latin typeface="Corbel" panose="020B0503020204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43" name="圆角矩形 14">
            <a:extLst>
              <a:ext uri="{FF2B5EF4-FFF2-40B4-BE49-F238E27FC236}">
                <a16:creationId xmlns:a16="http://schemas.microsoft.com/office/drawing/2014/main" id="{AF684BF5-456E-4556-B344-40A53702B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445" y="3067844"/>
            <a:ext cx="1441450" cy="5048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30311D"/>
                </a:solidFill>
                <a:ea typeface="华文楷体" panose="02010600040101010101" pitchFamily="2" charset="-122"/>
              </a:rPr>
              <a:t>稳压系数</a:t>
            </a:r>
          </a:p>
        </p:txBody>
      </p:sp>
      <p:sp>
        <p:nvSpPr>
          <p:cNvPr id="44" name="圆角矩形 15">
            <a:extLst>
              <a:ext uri="{FF2B5EF4-FFF2-40B4-BE49-F238E27FC236}">
                <a16:creationId xmlns:a16="http://schemas.microsoft.com/office/drawing/2014/main" id="{AEAD558C-A6DE-4EDD-A04A-DF662C2D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445" y="4148931"/>
            <a:ext cx="1441450" cy="5032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30311D"/>
                </a:solidFill>
                <a:latin typeface="Corbel" panose="020B0503020204020204" pitchFamily="34" charset="0"/>
                <a:ea typeface="华文楷体" panose="02010600040101010101" pitchFamily="2" charset="-122"/>
              </a:rPr>
              <a:t>输出电阻</a:t>
            </a:r>
            <a:endParaRPr lang="zh-CN" altLang="en-US" sz="2400" b="1">
              <a:ea typeface="华文楷体" panose="02010600040101010101" pitchFamily="2" charset="-122"/>
            </a:endParaRPr>
          </a:p>
        </p:txBody>
      </p:sp>
      <p:sp>
        <p:nvSpPr>
          <p:cNvPr id="45" name="矩形 13">
            <a:extLst>
              <a:ext uri="{FF2B5EF4-FFF2-40B4-BE49-F238E27FC236}">
                <a16:creationId xmlns:a16="http://schemas.microsoft.com/office/drawing/2014/main" id="{89D6A5FD-47CE-41EA-BA64-E851B71A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820" y="3356769"/>
            <a:ext cx="2303462" cy="8636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ea typeface="华文楷体" panose="02010600040101010101" pitchFamily="2" charset="-122"/>
            </a:endParaRPr>
          </a:p>
        </p:txBody>
      </p:sp>
      <p:sp>
        <p:nvSpPr>
          <p:cNvPr id="46" name="矩形 16">
            <a:extLst>
              <a:ext uri="{FF2B5EF4-FFF2-40B4-BE49-F238E27FC236}">
                <a16:creationId xmlns:a16="http://schemas.microsoft.com/office/drawing/2014/main" id="{68AE89AE-F3C1-42BE-94BF-FB0AA591A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795" y="4291806"/>
            <a:ext cx="2520950" cy="8651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ea typeface="华文楷体" panose="02010600040101010101" pitchFamily="2" charset="-122"/>
            </a:endParaRPr>
          </a:p>
        </p:txBody>
      </p:sp>
      <p:sp>
        <p:nvSpPr>
          <p:cNvPr id="47" name="矩形 17">
            <a:extLst>
              <a:ext uri="{FF2B5EF4-FFF2-40B4-BE49-F238E27FC236}">
                <a16:creationId xmlns:a16="http://schemas.microsoft.com/office/drawing/2014/main" id="{ADCB589E-2973-4AE0-A792-28951B545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307" y="3356769"/>
            <a:ext cx="1295400" cy="8636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bg1"/>
            </a:solidFill>
            <a:bevel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>
              <a:ea typeface="华文楷体" panose="0201060004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92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稳压管稳压电路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63C1114F-D070-4974-837F-ECB250F8D87E}"/>
              </a:ext>
            </a:extLst>
          </p:cNvPr>
          <p:cNvSpPr txBox="1">
            <a:spLocks/>
          </p:cNvSpPr>
          <p:nvPr/>
        </p:nvSpPr>
        <p:spPr>
          <a:xfrm>
            <a:off x="1991544" y="1340768"/>
            <a:ext cx="7961312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的选择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＝（2～3）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1" fontAlgn="auto">
              <a:spcAft>
                <a:spcPts val="0"/>
              </a:spcAft>
            </a:pP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稳压管的选择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</a:p>
          <a:p>
            <a:pPr lvl="1" fontAlgn="auto">
              <a:spcAft>
                <a:spcPts val="0"/>
              </a:spcAft>
            </a:pP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Lmax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Lmin</a:t>
            </a:r>
          </a:p>
          <a:p>
            <a:pPr lvl="1" fontAlgn="auto">
              <a:spcAft>
                <a:spcPts val="0"/>
              </a:spcAft>
            </a:pP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限流电阻的选择 </a:t>
            </a: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选择原则：保证稳压管既稳压又不损坏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即</a:t>
            </a:r>
          </a:p>
          <a:p>
            <a:pPr lvl="1" fontAlgn="auto">
              <a:spcAft>
                <a:spcPts val="0"/>
              </a:spcAft>
            </a:pPr>
            <a:endParaRPr lang="zh-CN" altLang="en-US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CE2A60EF-88CF-479F-A019-CDEBED5E4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68858"/>
              </p:ext>
            </p:extLst>
          </p:nvPr>
        </p:nvGraphicFramePr>
        <p:xfrm>
          <a:off x="7117581" y="1734468"/>
          <a:ext cx="2592388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r:id="rId4" imgW="17704762" imgH="6687483" progId="">
                  <p:embed/>
                </p:oleObj>
              </mc:Choice>
              <mc:Fallback>
                <p:oleObj r:id="rId4" imgW="17704762" imgH="6687483" progId="">
                  <p:embed/>
                  <p:pic>
                    <p:nvPicPr>
                      <p:cNvPr id="33796" name="Object 8">
                        <a:extLst>
                          <a:ext uri="{FF2B5EF4-FFF2-40B4-BE49-F238E27FC236}">
                            <a16:creationId xmlns:a16="http://schemas.microsoft.com/office/drawing/2014/main" id="{A4400269-04B8-402D-9D79-7AF8EE195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634" r="-1384" b="6966"/>
                      <a:stretch>
                        <a:fillRect/>
                      </a:stretch>
                    </p:blipFill>
                    <p:spPr bwMode="auto">
                      <a:xfrm>
                        <a:off x="7117581" y="1734468"/>
                        <a:ext cx="2592388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DBEE9BE8-16BB-4D48-91EA-D9FB06C75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04390"/>
              </p:ext>
            </p:extLst>
          </p:nvPr>
        </p:nvGraphicFramePr>
        <p:xfrm>
          <a:off x="3445694" y="5406355"/>
          <a:ext cx="2109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r:id="rId6" imgW="990487" imgH="241512" progId="">
                  <p:embed/>
                </p:oleObj>
              </mc:Choice>
              <mc:Fallback>
                <p:oleObj r:id="rId6" imgW="990487" imgH="241512" progId="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E8821E66-504C-43F4-9F49-EE416B5BC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694" y="5406355"/>
                        <a:ext cx="2109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703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稳压管稳压电路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39D4DAF-3ABE-4BFC-A096-F82B59D25F49}"/>
              </a:ext>
            </a:extLst>
          </p:cNvPr>
          <p:cNvSpPr txBox="1">
            <a:spLocks/>
          </p:cNvSpPr>
          <p:nvPr/>
        </p:nvSpPr>
        <p:spPr>
          <a:xfrm>
            <a:off x="2085975" y="1340768"/>
            <a:ext cx="8020050" cy="536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限流电阻的选择 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电网电压最低且负载电流最大时，稳压管的电流最小</a:t>
            </a:r>
          </a:p>
          <a:p>
            <a:pPr lvl="1" fontAlgn="auto">
              <a:spcAft>
                <a:spcPts val="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auto">
              <a:spcBef>
                <a:spcPts val="1800"/>
              </a:spcBef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电网电压最高且负载电流最小时，稳压管的电流最大</a:t>
            </a:r>
          </a:p>
          <a:p>
            <a:pPr fontAlgn="auto">
              <a:spcAft>
                <a:spcPts val="0"/>
              </a:spcAft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C4CD8D79-477F-479F-BFBF-063C3B417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261520"/>
              </p:ext>
            </p:extLst>
          </p:nvPr>
        </p:nvGraphicFramePr>
        <p:xfrm>
          <a:off x="6672064" y="899195"/>
          <a:ext cx="2224087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r:id="rId4" imgW="17704762" imgH="6687483" progId="">
                  <p:embed/>
                </p:oleObj>
              </mc:Choice>
              <mc:Fallback>
                <p:oleObj r:id="rId4" imgW="17704762" imgH="6687483" progId="">
                  <p:embed/>
                  <p:pic>
                    <p:nvPicPr>
                      <p:cNvPr id="34819" name="Object 9">
                        <a:extLst>
                          <a:ext uri="{FF2B5EF4-FFF2-40B4-BE49-F238E27FC236}">
                            <a16:creationId xmlns:a16="http://schemas.microsoft.com/office/drawing/2014/main" id="{E512AB89-6E34-4400-A66D-DA4CB4C6B6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2634" r="-1384" b="6966"/>
                      <a:stretch>
                        <a:fillRect/>
                      </a:stretch>
                    </p:blipFill>
                    <p:spPr bwMode="auto">
                      <a:xfrm>
                        <a:off x="6672064" y="899195"/>
                        <a:ext cx="2224087" cy="201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12">
            <a:extLst>
              <a:ext uri="{FF2B5EF4-FFF2-40B4-BE49-F238E27FC236}">
                <a16:creationId xmlns:a16="http://schemas.microsoft.com/office/drawing/2014/main" id="{DC134A51-23D7-431B-942D-519F4BC68732}"/>
              </a:ext>
            </a:extLst>
          </p:cNvPr>
          <p:cNvGrpSpPr>
            <a:grpSpLocks/>
          </p:cNvGrpSpPr>
          <p:nvPr/>
        </p:nvGrpSpPr>
        <p:grpSpPr bwMode="auto">
          <a:xfrm>
            <a:off x="7464152" y="3502075"/>
            <a:ext cx="2303462" cy="935037"/>
            <a:chOff x="0" y="0"/>
            <a:chExt cx="2304256" cy="936104"/>
          </a:xfrm>
        </p:grpSpPr>
        <p:sp>
          <p:nvSpPr>
            <p:cNvPr id="9" name="圆角矩形 10">
              <a:extLst>
                <a:ext uri="{FF2B5EF4-FFF2-40B4-BE49-F238E27FC236}">
                  <a16:creationId xmlns:a16="http://schemas.microsoft.com/office/drawing/2014/main" id="{1A8FC23C-6F43-4CE2-9CD8-5B99406F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04256" cy="93610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0" name="Object 6">
              <a:extLst>
                <a:ext uri="{FF2B5EF4-FFF2-40B4-BE49-F238E27FC236}">
                  <a16:creationId xmlns:a16="http://schemas.microsoft.com/office/drawing/2014/main" id="{BC4A8A7A-8414-4942-B29B-44E437B9B2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229132"/>
                </p:ext>
              </p:extLst>
            </p:nvPr>
          </p:nvGraphicFramePr>
          <p:xfrm>
            <a:off x="54447" y="0"/>
            <a:ext cx="2165350" cy="842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7" r:id="rId6" imgW="1104738" imgH="431930" progId="">
                    <p:embed/>
                  </p:oleObj>
                </mc:Choice>
                <mc:Fallback>
                  <p:oleObj r:id="rId6" imgW="1104738" imgH="431930" progId="">
                    <p:embed/>
                    <p:pic>
                      <p:nvPicPr>
                        <p:cNvPr id="34822" name="Object 6">
                          <a:extLst>
                            <a:ext uri="{FF2B5EF4-FFF2-40B4-BE49-F238E27FC236}">
                              <a16:creationId xmlns:a16="http://schemas.microsoft.com/office/drawing/2014/main" id="{58104E47-AA90-4785-9035-51E7384B8A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47" y="0"/>
                          <a:ext cx="2165350" cy="842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1E787195-2C89-4558-932C-56DCA36BEA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876617"/>
              </p:ext>
            </p:extLst>
          </p:nvPr>
        </p:nvGraphicFramePr>
        <p:xfrm>
          <a:off x="3525838" y="3750593"/>
          <a:ext cx="37338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r:id="rId8" imgW="1904491" imgH="393846" progId="">
                  <p:embed/>
                </p:oleObj>
              </mc:Choice>
              <mc:Fallback>
                <p:oleObj r:id="rId8" imgW="1904491" imgH="393846" progId="">
                  <p:embed/>
                  <p:pic>
                    <p:nvPicPr>
                      <p:cNvPr id="34825" name="Object 9">
                        <a:extLst>
                          <a:ext uri="{FF2B5EF4-FFF2-40B4-BE49-F238E27FC236}">
                            <a16:creationId xmlns:a16="http://schemas.microsoft.com/office/drawing/2014/main" id="{162DB859-8917-475B-904E-E65787C53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3750593"/>
                        <a:ext cx="37338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1E4F9F90-2AC4-4FD0-81DF-5ECDDB608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3345126"/>
              </p:ext>
            </p:extLst>
          </p:nvPr>
        </p:nvGraphicFramePr>
        <p:xfrm>
          <a:off x="3309938" y="5190455"/>
          <a:ext cx="3908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r:id="rId10" imgW="1993352" imgH="393846" progId="">
                  <p:embed/>
                </p:oleObj>
              </mc:Choice>
              <mc:Fallback>
                <p:oleObj r:id="rId10" imgW="1993352" imgH="393846" progId="">
                  <p:embed/>
                  <p:pic>
                    <p:nvPicPr>
                      <p:cNvPr id="34826" name="Object 10">
                        <a:extLst>
                          <a:ext uri="{FF2B5EF4-FFF2-40B4-BE49-F238E27FC236}">
                            <a16:creationId xmlns:a16="http://schemas.microsoft.com/office/drawing/2014/main" id="{F39C8B6D-BFF2-4C75-9428-D1AA70A60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5190455"/>
                        <a:ext cx="39084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FFD6132B-35D1-4430-B414-C81340576EC7}"/>
              </a:ext>
            </a:extLst>
          </p:cNvPr>
          <p:cNvGrpSpPr>
            <a:grpSpLocks/>
          </p:cNvGrpSpPr>
          <p:nvPr/>
        </p:nvGrpSpPr>
        <p:grpSpPr bwMode="auto">
          <a:xfrm>
            <a:off x="7464152" y="4869160"/>
            <a:ext cx="2305050" cy="1008063"/>
            <a:chOff x="0" y="0"/>
            <a:chExt cx="2304256" cy="1008112"/>
          </a:xfrm>
        </p:grpSpPr>
        <p:sp>
          <p:nvSpPr>
            <p:cNvPr id="15" name="圆角矩形 11">
              <a:extLst>
                <a:ext uri="{FF2B5EF4-FFF2-40B4-BE49-F238E27FC236}">
                  <a16:creationId xmlns:a16="http://schemas.microsoft.com/office/drawing/2014/main" id="{C2FE8129-75F5-4DB7-8415-9AD03C2D0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304256" cy="100811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20000" dir="5400000" algn="ctr" rotWithShape="0">
                <a:srgbClr val="000000">
                  <a:alpha val="37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6" name="Object 13">
              <a:extLst>
                <a:ext uri="{FF2B5EF4-FFF2-40B4-BE49-F238E27FC236}">
                  <a16:creationId xmlns:a16="http://schemas.microsoft.com/office/drawing/2014/main" id="{496363B4-71CA-44B1-BC51-B41A423573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830" y="72604"/>
            <a:ext cx="2166937" cy="842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0" r:id="rId12" imgW="1104738" imgH="431930" progId="">
                    <p:embed/>
                  </p:oleObj>
                </mc:Choice>
                <mc:Fallback>
                  <p:oleObj r:id="rId12" imgW="1104738" imgH="431930" progId="">
                    <p:embed/>
                    <p:pic>
                      <p:nvPicPr>
                        <p:cNvPr id="34829" name="Object 13">
                          <a:extLst>
                            <a:ext uri="{FF2B5EF4-FFF2-40B4-BE49-F238E27FC236}">
                              <a16:creationId xmlns:a16="http://schemas.microsoft.com/office/drawing/2014/main" id="{02C6CB02-63B7-4E38-BC5D-363D4E57C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30" y="72604"/>
                          <a:ext cx="2166937" cy="842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4">
            <a:extLst>
              <a:ext uri="{FF2B5EF4-FFF2-40B4-BE49-F238E27FC236}">
                <a16:creationId xmlns:a16="http://schemas.microsoft.com/office/drawing/2014/main" id="{A88A08E1-C6D6-4712-8EFF-E1378D3CD2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678941"/>
              </p:ext>
            </p:extLst>
          </p:nvPr>
        </p:nvGraphicFramePr>
        <p:xfrm>
          <a:off x="3525838" y="2072605"/>
          <a:ext cx="1573212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r:id="rId14" imgW="990487" imgH="685819" progId="">
                  <p:embed/>
                </p:oleObj>
              </mc:Choice>
              <mc:Fallback>
                <p:oleObj r:id="rId14" imgW="990487" imgH="685819" progId="">
                  <p:embed/>
                  <p:pic>
                    <p:nvPicPr>
                      <p:cNvPr id="34830" name="Object 14">
                        <a:extLst>
                          <a:ext uri="{FF2B5EF4-FFF2-40B4-BE49-F238E27FC236}">
                            <a16:creationId xmlns:a16="http://schemas.microsoft.com/office/drawing/2014/main" id="{F0DBB008-952A-42D2-942D-71789DCF4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838" y="2072605"/>
                        <a:ext cx="1573212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2382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BACC3DA-E65C-4421-8BA5-348CC3AC47AB}"/>
              </a:ext>
            </a:extLst>
          </p:cNvPr>
          <p:cNvSpPr txBox="1">
            <a:spLocks/>
          </p:cNvSpPr>
          <p:nvPr/>
        </p:nvSpPr>
        <p:spPr>
          <a:xfrm>
            <a:off x="2517775" y="1307679"/>
            <a:ext cx="7961312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晶体管放大区工作特性</a:t>
            </a:r>
          </a:p>
        </p:txBody>
      </p:sp>
      <p:pic>
        <p:nvPicPr>
          <p:cNvPr id="19" name="Picture 6" descr="3-5-4">
            <a:extLst>
              <a:ext uri="{FF2B5EF4-FFF2-40B4-BE49-F238E27FC236}">
                <a16:creationId xmlns:a16="http://schemas.microsoft.com/office/drawing/2014/main" id="{1A7DE6B8-31FC-4618-976C-080463D5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72816"/>
            <a:ext cx="698500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7D9C6DF6-C484-40EC-AE98-83292B2A5D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284464"/>
              </p:ext>
            </p:extLst>
          </p:nvPr>
        </p:nvGraphicFramePr>
        <p:xfrm>
          <a:off x="2890837" y="5085929"/>
          <a:ext cx="38893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5" imgW="1892617" imgH="228917" progId="">
                  <p:embed/>
                </p:oleObj>
              </mc:Choice>
              <mc:Fallback>
                <p:oleObj r:id="rId5" imgW="1892617" imgH="228917" progId="">
                  <p:embed/>
                  <p:pic>
                    <p:nvPicPr>
                      <p:cNvPr id="36870" name="Object 6">
                        <a:extLst>
                          <a:ext uri="{FF2B5EF4-FFF2-40B4-BE49-F238E27FC236}">
                            <a16:creationId xmlns:a16="http://schemas.microsoft.com/office/drawing/2014/main" id="{7E0F1C57-7FE6-452F-802C-EC942874E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7" y="5085929"/>
                        <a:ext cx="38893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6">
            <a:extLst>
              <a:ext uri="{FF2B5EF4-FFF2-40B4-BE49-F238E27FC236}">
                <a16:creationId xmlns:a16="http://schemas.microsoft.com/office/drawing/2014/main" id="{1EB2EAEC-A3E9-42A8-872B-A63E916A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5733629"/>
            <a:ext cx="5184775" cy="503237"/>
          </a:xfrm>
          <a:prstGeom prst="roundRect">
            <a:avLst>
              <a:gd name="adj" fmla="val 16667"/>
            </a:avLst>
          </a:prstGeom>
          <a:solidFill>
            <a:srgbClr val="C0B3E2"/>
          </a:solidFill>
          <a:ln w="38100">
            <a:solidFill>
              <a:schemeClr val="bg1"/>
            </a:solidFill>
            <a:round/>
            <a:headEnd/>
            <a:tailEnd/>
          </a:ln>
          <a:effectLst>
            <a:outerShdw dist="20000" dir="5400000" algn="ctr" rotWithShape="0">
              <a:srgbClr val="000000">
                <a:alpha val="37000"/>
              </a:srgb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ea typeface="华文楷体" panose="02010600040101010101" pitchFamily="2" charset="-122"/>
              </a:rPr>
              <a:t>基极电流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B </a:t>
            </a:r>
            <a:r>
              <a:rPr lang="en-US" altLang="zh-CN" sz="2400" b="1">
                <a:latin typeface="华文琥珀" panose="02010800040101010101" pitchFamily="2" charset="-122"/>
                <a:ea typeface="华文琥珀" panose="02010800040101010101" pitchFamily="2" charset="-122"/>
              </a:rPr>
              <a:t>↑</a:t>
            </a:r>
            <a:r>
              <a:rPr lang="en-US" altLang="zh-CN" sz="2400" b="1"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华文琥珀" panose="02010800040101010101" pitchFamily="2" charset="-122"/>
                <a:ea typeface="华文琥珀" panose="02010800040101010101" pitchFamily="2" charset="-122"/>
              </a:rPr>
              <a:t>→</a:t>
            </a:r>
            <a:r>
              <a:rPr lang="en-US" altLang="zh-CN" sz="2400" b="1">
                <a:ea typeface="华文楷体" panose="02010600040101010101" pitchFamily="2" charset="-122"/>
              </a:rPr>
              <a:t> </a:t>
            </a:r>
            <a:r>
              <a:rPr lang="zh-CN" altLang="en-US" sz="2400" b="1">
                <a:ea typeface="华文楷体" panose="02010600040101010101" pitchFamily="2" charset="-122"/>
              </a:rPr>
              <a:t>集射电压</a:t>
            </a:r>
            <a:r>
              <a:rPr lang="en-US" altLang="zh-CN" sz="24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ea typeface="华文楷体" panose="02010600040101010101" pitchFamily="2" charset="-122"/>
              </a:rPr>
              <a:t>CE</a:t>
            </a:r>
            <a:r>
              <a:rPr lang="en-US" altLang="zh-CN" sz="2400" b="1">
                <a:ea typeface="华文楷体" panose="02010600040101010101" pitchFamily="2" charset="-122"/>
              </a:rPr>
              <a:t> </a:t>
            </a:r>
            <a:r>
              <a:rPr lang="en-US" altLang="zh-CN" sz="2400" b="1">
                <a:latin typeface="华文琥珀" panose="02010800040101010101" pitchFamily="2" charset="-122"/>
                <a:ea typeface="华文琥珀" panose="02010800040101010101" pitchFamily="2" charset="-122"/>
              </a:rPr>
              <a:t>↓</a:t>
            </a:r>
            <a:endParaRPr lang="zh-CN" altLang="en-US" sz="2400" b="1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1477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3C48-0FA7-431F-80ED-40E1FEAE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串联型稳压电路</a:t>
            </a:r>
          </a:p>
        </p:txBody>
      </p:sp>
      <p:pic>
        <p:nvPicPr>
          <p:cNvPr id="7" name="图片 7" descr="线性稳压电源原理.JPG">
            <a:extLst>
              <a:ext uri="{FF2B5EF4-FFF2-40B4-BE49-F238E27FC236}">
                <a16:creationId xmlns:a16="http://schemas.microsoft.com/office/drawing/2014/main" id="{488523B9-36D2-492F-9BE4-345E37235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3597729" y="1665399"/>
            <a:ext cx="42164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BD62CE4-7324-49F7-96A0-2C0EC532DA69}"/>
              </a:ext>
            </a:extLst>
          </p:cNvPr>
          <p:cNvSpPr txBox="1">
            <a:spLocks/>
          </p:cNvSpPr>
          <p:nvPr/>
        </p:nvSpPr>
        <p:spPr>
          <a:xfrm>
            <a:off x="2143579" y="1271699"/>
            <a:ext cx="7961312" cy="118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基本原理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A2E59B8-389E-4FBB-8EBB-7EF92F79F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494902"/>
              </p:ext>
            </p:extLst>
          </p:nvPr>
        </p:nvGraphicFramePr>
        <p:xfrm>
          <a:off x="2516641" y="4400661"/>
          <a:ext cx="17287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5" imgW="838517" imgH="228917" progId="">
                  <p:embed/>
                </p:oleObj>
              </mc:Choice>
              <mc:Fallback>
                <p:oleObj r:id="rId5" imgW="838517" imgH="228917" progId="">
                  <p:embed/>
                  <p:pic>
                    <p:nvPicPr>
                      <p:cNvPr id="37894" name="Object 6">
                        <a:extLst>
                          <a:ext uri="{FF2B5EF4-FFF2-40B4-BE49-F238E27FC236}">
                            <a16:creationId xmlns:a16="http://schemas.microsoft.com/office/drawing/2014/main" id="{3CDB2B4E-2076-40F3-887A-D5F8EDD67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41" y="4400661"/>
                        <a:ext cx="17287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B14B21A-0B36-47EE-A977-AE902CB21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884314"/>
              </p:ext>
            </p:extLst>
          </p:nvPr>
        </p:nvGraphicFramePr>
        <p:xfrm>
          <a:off x="2445204" y="5192824"/>
          <a:ext cx="6127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7" imgW="3721417" imgH="508317" progId="">
                  <p:embed/>
                </p:oleObj>
              </mc:Choice>
              <mc:Fallback>
                <p:oleObj r:id="rId7" imgW="3721417" imgH="508317" progId="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id="{9A95F76F-FA81-4401-A0A5-7B0E11421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204" y="5192824"/>
                        <a:ext cx="61277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746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.7|2.1|6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4|1.2|1.2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4.5|0.8|20|17.2|2.7|19.3|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|2.1|4.5|0.4|69.3|1.3|0.9|18.6|1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9|1|3.7|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|37.9|44.3|39.9|31.5|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1.1|30.1|171.2|39.6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9.5|2|5.9|1.2|2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6|1.8|0.5|2.2|3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|2.2|9.9|0.2|1.2|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8|39.2"/>
</p:tagLst>
</file>

<file path=ppt/theme/theme1.xml><?xml version="1.0" encoding="utf-8"?>
<a:theme xmlns:a="http://schemas.openxmlformats.org/drawingml/2006/main" name="北航物理电子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25641</TotalTime>
  <Words>530</Words>
  <Application>Microsoft Office PowerPoint</Application>
  <PresentationFormat>宽屏</PresentationFormat>
  <Paragraphs>100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华文琥珀</vt:lpstr>
      <vt:lpstr>楷体</vt:lpstr>
      <vt:lpstr>宋体</vt:lpstr>
      <vt:lpstr>Arial</vt:lpstr>
      <vt:lpstr>Calibri</vt:lpstr>
      <vt:lpstr>Corbel</vt:lpstr>
      <vt:lpstr>Times New Roman</vt:lpstr>
      <vt:lpstr>Wingdings</vt:lpstr>
      <vt:lpstr>北航物理电子</vt:lpstr>
      <vt:lpstr>PowerPoint 演示文稿</vt:lpstr>
      <vt:lpstr>直流稳压电源的组成</vt:lpstr>
      <vt:lpstr>稳压管稳压电路</vt:lpstr>
      <vt:lpstr>稳压管稳压电路</vt:lpstr>
      <vt:lpstr>稳压管稳压电路</vt:lpstr>
      <vt:lpstr>稳压管稳压电路</vt:lpstr>
      <vt:lpstr>稳压管稳压电路</vt:lpstr>
      <vt:lpstr>串联型稳压电路</vt:lpstr>
      <vt:lpstr>串联型稳压电路</vt:lpstr>
      <vt:lpstr>串联型稳压电路</vt:lpstr>
      <vt:lpstr>串联型稳压电路</vt:lpstr>
      <vt:lpstr>串联型稳压电路-具有放大环节的串联型稳压电路</vt:lpstr>
      <vt:lpstr>串联型稳压电路-具有放大环节的串联型稳压电路</vt:lpstr>
      <vt:lpstr>串联型稳压电路-具有放大环节的串联型稳压电路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452</cp:revision>
  <cp:lastPrinted>2018-03-06T04:28:22Z</cp:lastPrinted>
  <dcterms:created xsi:type="dcterms:W3CDTF">2009-09-09T11:10:02Z</dcterms:created>
  <dcterms:modified xsi:type="dcterms:W3CDTF">2020-03-06T09:29:48Z</dcterms:modified>
</cp:coreProperties>
</file>