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962" r:id="rId2"/>
    <p:sldId id="366" r:id="rId3"/>
    <p:sldId id="367" r:id="rId4"/>
    <p:sldId id="1025" r:id="rId5"/>
    <p:sldId id="1027" r:id="rId6"/>
    <p:sldId id="1028" r:id="rId7"/>
    <p:sldId id="1029" r:id="rId8"/>
    <p:sldId id="1030" r:id="rId9"/>
    <p:sldId id="1031" r:id="rId10"/>
    <p:sldId id="1032" r:id="rId11"/>
    <p:sldId id="1073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291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4203494" y="2994794"/>
            <a:ext cx="3785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放大器电路设计</a:t>
            </a:r>
            <a:endParaRPr lang="en-US" altLang="zh-CN" sz="4000" b="1" kern="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103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12E9D36E-4D35-4135-82E3-183B1E40D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552" y="1345704"/>
            <a:ext cx="601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）根据直流通道估算</a:t>
            </a:r>
            <a:r>
              <a:rPr lang="en-US" altLang="zh-CN" i="1">
                <a:latin typeface="Arial" panose="020B0604020202020204" pitchFamily="34" charset="0"/>
              </a:rPr>
              <a:t>V</a:t>
            </a:r>
            <a:r>
              <a:rPr lang="en-US" altLang="zh-CN" i="1" baseline="-25000">
                <a:latin typeface="Arial" panose="020B0604020202020204" pitchFamily="34" charset="0"/>
              </a:rPr>
              <a:t>CE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 i="1">
                <a:latin typeface="Arial" panose="020B0604020202020204" pitchFamily="34" charset="0"/>
              </a:rPr>
              <a:t>I</a:t>
            </a:r>
            <a:r>
              <a:rPr lang="en-US" altLang="zh-CN" i="1" baseline="-25000">
                <a:latin typeface="Arial" panose="020B0604020202020204" pitchFamily="34" charset="0"/>
              </a:rPr>
              <a:t>C</a:t>
            </a:r>
          </a:p>
        </p:txBody>
      </p:sp>
      <p:graphicFrame>
        <p:nvGraphicFramePr>
          <p:cNvPr id="33" name="Object 2">
            <a:extLst>
              <a:ext uri="{FF2B5EF4-FFF2-40B4-BE49-F238E27FC236}">
                <a16:creationId xmlns:a16="http://schemas.microsoft.com/office/drawing/2014/main" id="{263FB5E4-397C-418E-8C5F-EE61A7406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88039"/>
              </p:ext>
            </p:extLst>
          </p:nvPr>
        </p:nvGraphicFramePr>
        <p:xfrm>
          <a:off x="5892552" y="2641104"/>
          <a:ext cx="30924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r:id="rId3" imgW="953231" imgH="229016" progId="Equation.3">
                  <p:embed/>
                </p:oleObj>
              </mc:Choice>
              <mc:Fallback>
                <p:oleObj r:id="rId3" imgW="953231" imgH="229016" progId="Equation.3">
                  <p:embed/>
                  <p:pic>
                    <p:nvPicPr>
                      <p:cNvPr id="74752" name="Object 2">
                        <a:extLst>
                          <a:ext uri="{FF2B5EF4-FFF2-40B4-BE49-F238E27FC236}">
                            <a16:creationId xmlns:a16="http://schemas.microsoft.com/office/drawing/2014/main" id="{5163CD86-D274-4708-B062-E7D898FEA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552" y="2641104"/>
                        <a:ext cx="30924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>
            <a:extLst>
              <a:ext uri="{FF2B5EF4-FFF2-40B4-BE49-F238E27FC236}">
                <a16:creationId xmlns:a16="http://schemas.microsoft.com/office/drawing/2014/main" id="{F124BD36-F871-4E58-AD04-292CA64B0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363653"/>
              </p:ext>
            </p:extLst>
          </p:nvPr>
        </p:nvGraphicFramePr>
        <p:xfrm>
          <a:off x="5937002" y="4506417"/>
          <a:ext cx="26098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r:id="rId5" imgW="1295640" imgH="241200" progId="Equation.3">
                  <p:embed/>
                </p:oleObj>
              </mc:Choice>
              <mc:Fallback>
                <p:oleObj r:id="rId5" imgW="1295640" imgH="241200" progId="Equation.3">
                  <p:embed/>
                  <p:pic>
                    <p:nvPicPr>
                      <p:cNvPr id="74753" name="Object 3">
                        <a:extLst>
                          <a:ext uri="{FF2B5EF4-FFF2-40B4-BE49-F238E27FC236}">
                            <a16:creationId xmlns:a16="http://schemas.microsoft.com/office/drawing/2014/main" id="{50960CD9-EF5A-4ACA-82AB-37E2ACA80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002" y="4506417"/>
                        <a:ext cx="26098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>
            <a:extLst>
              <a:ext uri="{FF2B5EF4-FFF2-40B4-BE49-F238E27FC236}">
                <a16:creationId xmlns:a16="http://schemas.microsoft.com/office/drawing/2014/main" id="{2D7FC19E-9B5E-4353-9A7A-5A848DFBA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538615"/>
              </p:ext>
            </p:extLst>
          </p:nvPr>
        </p:nvGraphicFramePr>
        <p:xfrm>
          <a:off x="6546602" y="3439617"/>
          <a:ext cx="12049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r:id="rId7" imgW="381814" imgH="216498" progId="Equation.3">
                  <p:embed/>
                </p:oleObj>
              </mc:Choice>
              <mc:Fallback>
                <p:oleObj r:id="rId7" imgW="381814" imgH="216498" progId="Equation.3">
                  <p:embed/>
                  <p:pic>
                    <p:nvPicPr>
                      <p:cNvPr id="74754" name="Object 4">
                        <a:extLst>
                          <a:ext uri="{FF2B5EF4-FFF2-40B4-BE49-F238E27FC236}">
                            <a16:creationId xmlns:a16="http://schemas.microsoft.com/office/drawing/2014/main" id="{7B62EC77-8B79-4C4F-BE58-A122B5442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602" y="3439617"/>
                        <a:ext cx="12049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27">
            <a:extLst>
              <a:ext uri="{FF2B5EF4-FFF2-40B4-BE49-F238E27FC236}">
                <a16:creationId xmlns:a16="http://schemas.microsoft.com/office/drawing/2014/main" id="{D085C577-9373-4D2B-8217-02000C1DEA76}"/>
              </a:ext>
            </a:extLst>
          </p:cNvPr>
          <p:cNvGrpSpPr>
            <a:grpSpLocks/>
          </p:cNvGrpSpPr>
          <p:nvPr/>
        </p:nvGrpSpPr>
        <p:grpSpPr bwMode="auto">
          <a:xfrm>
            <a:off x="2082552" y="2183904"/>
            <a:ext cx="3411538" cy="3730625"/>
            <a:chOff x="695" y="929"/>
            <a:chExt cx="2149" cy="2350"/>
          </a:xfrm>
        </p:grpSpPr>
        <p:sp>
          <p:nvSpPr>
            <p:cNvPr id="37" name="Line 3">
              <a:extLst>
                <a:ext uri="{FF2B5EF4-FFF2-40B4-BE49-F238E27FC236}">
                  <a16:creationId xmlns:a16="http://schemas.microsoft.com/office/drawing/2014/main" id="{EDE32338-A0AB-4E89-BBE1-2C1D652CA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66"/>
              <a:ext cx="1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Line 4">
              <a:extLst>
                <a:ext uri="{FF2B5EF4-FFF2-40B4-BE49-F238E27FC236}">
                  <a16:creationId xmlns:a16="http://schemas.microsoft.com/office/drawing/2014/main" id="{1F6DACD1-22EC-479E-90BF-0C0BEDBEF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8" y="1959"/>
              <a:ext cx="1" cy="4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9" name="Text Box 5">
              <a:extLst>
                <a:ext uri="{FF2B5EF4-FFF2-40B4-BE49-F238E27FC236}">
                  <a16:creationId xmlns:a16="http://schemas.microsoft.com/office/drawing/2014/main" id="{82471C82-E5B4-48F3-837F-778169874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1260"/>
              <a:ext cx="7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i="1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i="1" baseline="-25000">
                  <a:latin typeface="Arial" panose="020B0604020202020204" pitchFamily="34" charset="0"/>
                  <a:ea typeface="楷体_GB2312" pitchFamily="49" charset="-122"/>
                </a:rPr>
                <a:t>C</a:t>
              </a:r>
              <a:endParaRPr lang="en-US" altLang="zh-CN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0" name="Text Box 6">
              <a:extLst>
                <a:ext uri="{FF2B5EF4-FFF2-40B4-BE49-F238E27FC236}">
                  <a16:creationId xmlns:a16="http://schemas.microsoft.com/office/drawing/2014/main" id="{97C19FAA-BF94-4B10-9A6F-FBB8B7EBF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027"/>
              <a:ext cx="5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i="1">
                  <a:latin typeface="Arial" panose="020B0604020202020204" pitchFamily="34" charset="0"/>
                  <a:ea typeface="楷体_GB2312" pitchFamily="49" charset="-122"/>
                </a:rPr>
                <a:t>V</a:t>
              </a:r>
              <a:r>
                <a:rPr lang="en-US" altLang="zh-CN" i="1" baseline="-25000">
                  <a:latin typeface="Arial" panose="020B0604020202020204" pitchFamily="34" charset="0"/>
                  <a:ea typeface="楷体_GB2312" pitchFamily="49" charset="-122"/>
                </a:rPr>
                <a:t>CE</a:t>
              </a:r>
              <a:endParaRPr lang="en-US" altLang="zh-CN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F0E4C598-EAC3-4CB1-B435-DF219DA49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" y="1219"/>
              <a:ext cx="3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i="1">
                  <a:latin typeface="Arial" panose="020B0604020202020204" pitchFamily="34" charset="0"/>
                </a:rPr>
                <a:t>R</a:t>
              </a:r>
              <a:r>
                <a:rPr lang="en-US" altLang="zh-CN" i="1" baseline="-25000">
                  <a:latin typeface="Arial" panose="020B0604020202020204" pitchFamily="34" charset="0"/>
                </a:rPr>
                <a:t>B</a:t>
              </a:r>
              <a:endParaRPr lang="en-US" altLang="zh-CN" i="1">
                <a:latin typeface="Arial" panose="020B0604020202020204" pitchFamily="34" charset="0"/>
              </a:endParaRPr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id="{4AE69E57-962B-4F6D-BF5F-C3A88E4DF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974"/>
              <a:ext cx="1" cy="1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9B5227C6-7B97-41D7-BA62-C2D5F68D4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1282"/>
              <a:ext cx="146" cy="4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4" name="Line 15">
              <a:extLst>
                <a:ext uri="{FF2B5EF4-FFF2-40B4-BE49-F238E27FC236}">
                  <a16:creationId xmlns:a16="http://schemas.microsoft.com/office/drawing/2014/main" id="{B19A0A49-2D20-4670-9CDF-DE0BDE15F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" y="979"/>
              <a:ext cx="95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Line 16">
              <a:extLst>
                <a:ext uri="{FF2B5EF4-FFF2-40B4-BE49-F238E27FC236}">
                  <a16:creationId xmlns:a16="http://schemas.microsoft.com/office/drawing/2014/main" id="{E139F10A-8C3A-4B2C-8C01-FBDDD9821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3" y="2001"/>
              <a:ext cx="1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7E224FD3-BB46-4623-97E4-7B5446043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3" y="2181"/>
              <a:ext cx="218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7" name="Line 18">
              <a:extLst>
                <a:ext uri="{FF2B5EF4-FFF2-40B4-BE49-F238E27FC236}">
                  <a16:creationId xmlns:a16="http://schemas.microsoft.com/office/drawing/2014/main" id="{BA104578-95AB-4C0C-864E-4DBE68A21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3" y="2007"/>
              <a:ext cx="218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Oval 19">
              <a:extLst>
                <a:ext uri="{FF2B5EF4-FFF2-40B4-BE49-F238E27FC236}">
                  <a16:creationId xmlns:a16="http://schemas.microsoft.com/office/drawing/2014/main" id="{84729300-65CE-497D-8F17-54554081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" y="929"/>
              <a:ext cx="10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0C2A8788-2BAA-4FD6-80F2-A2542AB9F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8" y="1213"/>
              <a:ext cx="3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i="1">
                  <a:latin typeface="Arial" panose="020B0604020202020204" pitchFamily="34" charset="0"/>
                </a:rPr>
                <a:t>R</a:t>
              </a:r>
              <a:r>
                <a:rPr lang="en-US" altLang="zh-CN" i="1" baseline="-25000">
                  <a:latin typeface="Arial" panose="020B0604020202020204" pitchFamily="34" charset="0"/>
                </a:rPr>
                <a:t>C</a:t>
              </a:r>
              <a:endParaRPr lang="en-US" altLang="zh-CN" i="1">
                <a:latin typeface="Arial" panose="020B0604020202020204" pitchFamily="34" charset="0"/>
              </a:endParaRPr>
            </a:p>
          </p:txBody>
        </p:sp>
        <p:sp>
          <p:nvSpPr>
            <p:cNvPr id="50" name="Line 21">
              <a:extLst>
                <a:ext uri="{FF2B5EF4-FFF2-40B4-BE49-F238E27FC236}">
                  <a16:creationId xmlns:a16="http://schemas.microsoft.com/office/drawing/2014/main" id="{2D24CEFA-C1A3-40F5-957B-3AE95BC8B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3278"/>
              <a:ext cx="31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1" name="Line 22">
              <a:extLst>
                <a:ext uri="{FF2B5EF4-FFF2-40B4-BE49-F238E27FC236}">
                  <a16:creationId xmlns:a16="http://schemas.microsoft.com/office/drawing/2014/main" id="{2BD04805-D82B-4680-817E-A59A6B8DF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186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2" name="Line 23">
              <a:extLst>
                <a:ext uri="{FF2B5EF4-FFF2-40B4-BE49-F238E27FC236}">
                  <a16:creationId xmlns:a16="http://schemas.microsoft.com/office/drawing/2014/main" id="{6C2E358B-4CA5-4D22-B6A1-4CC4DDA12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999"/>
              <a:ext cx="1" cy="10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3" name="Rectangle 24">
              <a:extLst>
                <a:ext uri="{FF2B5EF4-FFF2-40B4-BE49-F238E27FC236}">
                  <a16:creationId xmlns:a16="http://schemas.microsoft.com/office/drawing/2014/main" id="{D665F88F-9CF1-4254-B264-E918411F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290"/>
              <a:ext cx="146" cy="4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4" name="Oval 25">
              <a:extLst>
                <a:ext uri="{FF2B5EF4-FFF2-40B4-BE49-F238E27FC236}">
                  <a16:creationId xmlns:a16="http://schemas.microsoft.com/office/drawing/2014/main" id="{C8B08EF5-72F4-49E5-8357-4893C6FD7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945"/>
              <a:ext cx="73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5" name="Line 26">
              <a:extLst>
                <a:ext uri="{FF2B5EF4-FFF2-40B4-BE49-F238E27FC236}">
                  <a16:creationId xmlns:a16="http://schemas.microsoft.com/office/drawing/2014/main" id="{7E91DB59-2550-4E8F-A1F3-24FDDEED8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3" y="2348"/>
              <a:ext cx="1" cy="9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56" name="AutoShape 28">
            <a:extLst>
              <a:ext uri="{FF2B5EF4-FFF2-40B4-BE49-F238E27FC236}">
                <a16:creationId xmlns:a16="http://schemas.microsoft.com/office/drawing/2014/main" id="{AAE23EAA-A54B-4C67-B380-08F681B9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952" y="2564904"/>
            <a:ext cx="3581400" cy="2819400"/>
          </a:xfrm>
          <a:prstGeom prst="flowChartAlternateProcess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3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:a16="http://schemas.microsoft.com/office/drawing/2014/main" id="{43BAAB66-3074-45D1-A875-88A457BD2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196752"/>
            <a:ext cx="78771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E8A5B90-151F-4C71-A8FE-13968FA98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pPr eaLnBrk="1" hangingPunct="1"/>
            <a:r>
              <a:rPr lang="zh-CN" altLang="en-US" dirty="0"/>
              <a:t>放大器分类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>
            <a:extLst>
              <a:ext uri="{FF2B5EF4-FFF2-40B4-BE49-F238E27FC236}">
                <a16:creationId xmlns:a16="http://schemas.microsoft.com/office/drawing/2014/main" id="{73089CE0-F106-47E8-9D9D-27029E27E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放大器的技术指标</a:t>
            </a:r>
          </a:p>
        </p:txBody>
      </p:sp>
      <p:pic>
        <p:nvPicPr>
          <p:cNvPr id="7171" name="Picture 5">
            <a:extLst>
              <a:ext uri="{FF2B5EF4-FFF2-40B4-BE49-F238E27FC236}">
                <a16:creationId xmlns:a16="http://schemas.microsoft.com/office/drawing/2014/main" id="{B20D727F-5D3D-4FD7-A5CA-0DE4CE2E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908050"/>
            <a:ext cx="874395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图2">
            <a:extLst>
              <a:ext uri="{FF2B5EF4-FFF2-40B4-BE49-F238E27FC236}">
                <a16:creationId xmlns:a16="http://schemas.microsoft.com/office/drawing/2014/main" id="{A5DEB21E-727A-4605-BBB2-FEB02B8D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700214"/>
            <a:ext cx="87630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  <p:sp>
        <p:nvSpPr>
          <p:cNvPr id="73" name="Text Box 3">
            <a:extLst>
              <a:ext uri="{FF2B5EF4-FFF2-40B4-BE49-F238E27FC236}">
                <a16:creationId xmlns:a16="http://schemas.microsoft.com/office/drawing/2014/main" id="{A2513068-D8D5-4454-BE2C-A09F48876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852" y="1425079"/>
            <a:ext cx="5219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</a:rPr>
              <a:t>直流通路：</a:t>
            </a:r>
          </a:p>
        </p:txBody>
      </p:sp>
      <p:grpSp>
        <p:nvGrpSpPr>
          <p:cNvPr id="74" name="Group 7">
            <a:extLst>
              <a:ext uri="{FF2B5EF4-FFF2-40B4-BE49-F238E27FC236}">
                <a16:creationId xmlns:a16="http://schemas.microsoft.com/office/drawing/2014/main" id="{ADA09DC5-501E-403B-98F8-836C774260E7}"/>
              </a:ext>
            </a:extLst>
          </p:cNvPr>
          <p:cNvGrpSpPr>
            <a:grpSpLocks/>
          </p:cNvGrpSpPr>
          <p:nvPr/>
        </p:nvGrpSpPr>
        <p:grpSpPr bwMode="auto">
          <a:xfrm>
            <a:off x="5111452" y="2949079"/>
            <a:ext cx="2286000" cy="1358900"/>
            <a:chOff x="1176" y="1860"/>
            <a:chExt cx="1440" cy="856"/>
          </a:xfrm>
        </p:grpSpPr>
        <p:sp>
          <p:nvSpPr>
            <p:cNvPr id="75" name="Line 8">
              <a:extLst>
                <a:ext uri="{FF2B5EF4-FFF2-40B4-BE49-F238E27FC236}">
                  <a16:creationId xmlns:a16="http://schemas.microsoft.com/office/drawing/2014/main" id="{3728B4EF-E633-4DF5-9F23-7F4CBE2B7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860"/>
              <a:ext cx="720" cy="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Text Box 9">
              <a:extLst>
                <a:ext uri="{FF2B5EF4-FFF2-40B4-BE49-F238E27FC236}">
                  <a16:creationId xmlns:a16="http://schemas.microsoft.com/office/drawing/2014/main" id="{C8F17E9F-548A-4021-AAD0-AC05FEFE1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" y="2447"/>
              <a:ext cx="86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sz="1800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rPr>
                <a:t>开路</a:t>
              </a:r>
            </a:p>
          </p:txBody>
        </p:sp>
      </p:grpSp>
      <p:grpSp>
        <p:nvGrpSpPr>
          <p:cNvPr id="77" name="Group 75">
            <a:extLst>
              <a:ext uri="{FF2B5EF4-FFF2-40B4-BE49-F238E27FC236}">
                <a16:creationId xmlns:a16="http://schemas.microsoft.com/office/drawing/2014/main" id="{B539264D-1F71-4157-A349-B179FFB0267D}"/>
              </a:ext>
            </a:extLst>
          </p:cNvPr>
          <p:cNvGrpSpPr>
            <a:grpSpLocks/>
          </p:cNvGrpSpPr>
          <p:nvPr/>
        </p:nvGrpSpPr>
        <p:grpSpPr bwMode="auto">
          <a:xfrm>
            <a:off x="6940252" y="1901329"/>
            <a:ext cx="3178175" cy="4122738"/>
            <a:chOff x="3456" y="972"/>
            <a:chExt cx="2002" cy="2597"/>
          </a:xfrm>
        </p:grpSpPr>
        <p:grpSp>
          <p:nvGrpSpPr>
            <p:cNvPr id="78" name="Group 50">
              <a:extLst>
                <a:ext uri="{FF2B5EF4-FFF2-40B4-BE49-F238E27FC236}">
                  <a16:creationId xmlns:a16="http://schemas.microsoft.com/office/drawing/2014/main" id="{56CC7093-5578-4CC7-B6DD-824FB7741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2" y="972"/>
              <a:ext cx="1736" cy="2597"/>
              <a:chOff x="4053" y="1305"/>
              <a:chExt cx="1881" cy="2597"/>
            </a:xfrm>
          </p:grpSpPr>
          <p:sp>
            <p:nvSpPr>
              <p:cNvPr id="80" name="Text Box 51">
                <a:extLst>
                  <a:ext uri="{FF2B5EF4-FFF2-40B4-BE49-F238E27FC236}">
                    <a16:creationId xmlns:a16="http://schemas.microsoft.com/office/drawing/2014/main" id="{D3BD15C9-89A1-4088-B416-B6D062102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3" y="1838"/>
                <a:ext cx="3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0" lang="en-US" altLang="zh-CN" sz="1800" b="0" i="1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rPr>
                  <a:t>R</a:t>
                </a:r>
                <a:r>
                  <a:rPr kumimoji="0" lang="en-US" altLang="zh-CN" sz="1800" b="0" i="1" u="none" strike="noStrike" kern="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rPr>
                  <a:t>B</a:t>
                </a:r>
                <a:endPara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81" name="Line 52">
                <a:extLst>
                  <a:ext uri="{FF2B5EF4-FFF2-40B4-BE49-F238E27FC236}">
                    <a16:creationId xmlns:a16="http://schemas.microsoft.com/office/drawing/2014/main" id="{9AEF5F3D-D0BC-42D3-929A-073C76274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7" y="1593"/>
                <a:ext cx="1" cy="1229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53">
                <a:extLst>
                  <a:ext uri="{FF2B5EF4-FFF2-40B4-BE49-F238E27FC236}">
                    <a16:creationId xmlns:a16="http://schemas.microsoft.com/office/drawing/2014/main" id="{9A9A70AE-74CC-4F7F-AB85-E3B7D070B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1901"/>
                <a:ext cx="143" cy="408"/>
              </a:xfrm>
              <a:prstGeom prst="rect">
                <a:avLst/>
              </a:prstGeom>
              <a:solidFill>
                <a:sysClr val="window" lastClr="FFFFFF"/>
              </a:solidFill>
              <a:ln w="38100">
                <a:solidFill>
                  <a:sysClr val="windowText" lastClr="000000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anose="05020102010507070707" pitchFamily="18" charset="2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Line 54">
                <a:extLst>
                  <a:ext uri="{FF2B5EF4-FFF2-40B4-BE49-F238E27FC236}">
                    <a16:creationId xmlns:a16="http://schemas.microsoft.com/office/drawing/2014/main" id="{41B14606-1F97-4C99-9205-B8AECC58F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1598"/>
                <a:ext cx="936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Line 55">
                <a:extLst>
                  <a:ext uri="{FF2B5EF4-FFF2-40B4-BE49-F238E27FC236}">
                    <a16:creationId xmlns:a16="http://schemas.microsoft.com/office/drawing/2014/main" id="{AA6282B0-F4EF-4648-B97C-87A029E9D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8" y="2620"/>
                <a:ext cx="0" cy="36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Line 56">
                <a:extLst>
                  <a:ext uri="{FF2B5EF4-FFF2-40B4-BE49-F238E27FC236}">
                    <a16:creationId xmlns:a16="http://schemas.microsoft.com/office/drawing/2014/main" id="{76501B7E-299A-4AE6-B022-4464DBF02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8" y="2800"/>
                <a:ext cx="214" cy="186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Line 57">
                <a:extLst>
                  <a:ext uri="{FF2B5EF4-FFF2-40B4-BE49-F238E27FC236}">
                    <a16:creationId xmlns:a16="http://schemas.microsoft.com/office/drawing/2014/main" id="{F16741C3-BF66-4FC6-B310-F220BC905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8" y="2626"/>
                <a:ext cx="214" cy="162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Line 58">
                <a:extLst>
                  <a:ext uri="{FF2B5EF4-FFF2-40B4-BE49-F238E27FC236}">
                    <a16:creationId xmlns:a16="http://schemas.microsoft.com/office/drawing/2014/main" id="{EDC3A70C-4F36-494E-98C9-D3C4E9621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9" y="2974"/>
                <a:ext cx="0" cy="66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Line 59">
                <a:extLst>
                  <a:ext uri="{FF2B5EF4-FFF2-40B4-BE49-F238E27FC236}">
                    <a16:creationId xmlns:a16="http://schemas.microsoft.com/office/drawing/2014/main" id="{494AF941-5F9C-449D-AB58-0F0EB6AB6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1" y="3499"/>
                <a:ext cx="0" cy="403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Text Box 60">
                <a:extLst>
                  <a:ext uri="{FF2B5EF4-FFF2-40B4-BE49-F238E27FC236}">
                    <a16:creationId xmlns:a16="http://schemas.microsoft.com/office/drawing/2014/main" id="{5B0496CA-DD12-438C-9998-76F373637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8" y="1305"/>
                <a:ext cx="44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rPr>
                  <a:t>+</a:t>
                </a:r>
                <a:r>
                  <a:rPr kumimoji="0" lang="en-US" altLang="zh-CN" sz="1800" b="0" i="1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rPr>
                  <a:t>E</a:t>
                </a:r>
                <a:r>
                  <a:rPr kumimoji="0" lang="en-US" altLang="zh-CN" sz="1800" b="0" i="1" u="none" strike="noStrike" kern="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rPr>
                  <a:t>C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90" name="Oval 61">
                <a:extLst>
                  <a:ext uri="{FF2B5EF4-FFF2-40B4-BE49-F238E27FC236}">
                    <a16:creationId xmlns:a16="http://schemas.microsoft.com/office/drawing/2014/main" id="{6629AC3F-343C-4D7D-9DF4-B4D57C39A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1548"/>
                <a:ext cx="104" cy="96"/>
              </a:xfrm>
              <a:prstGeom prst="ellips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anose="05020102010507070707" pitchFamily="18" charset="2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Text Box 62">
                <a:extLst>
                  <a:ext uri="{FF2B5EF4-FFF2-40B4-BE49-F238E27FC236}">
                    <a16:creationId xmlns:a16="http://schemas.microsoft.com/office/drawing/2014/main" id="{3365AA05-AB3C-4BD4-AF94-66E22394F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3" y="1832"/>
                <a:ext cx="3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0" lang="en-US" altLang="zh-CN" sz="1800" b="0" i="1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rPr>
                  <a:t>R</a:t>
                </a:r>
                <a:r>
                  <a:rPr kumimoji="0" lang="en-US" altLang="zh-CN" sz="1800" b="0" i="1" u="none" strike="noStrike" kern="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rPr>
                  <a:t>C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92" name="Line 63">
                <a:extLst>
                  <a:ext uri="{FF2B5EF4-FFF2-40B4-BE49-F238E27FC236}">
                    <a16:creationId xmlns:a16="http://schemas.microsoft.com/office/drawing/2014/main" id="{243AFEE2-0AC6-447D-802C-00C9BA2F1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3" y="3897"/>
                <a:ext cx="312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Line 64">
                <a:extLst>
                  <a:ext uri="{FF2B5EF4-FFF2-40B4-BE49-F238E27FC236}">
                    <a16:creationId xmlns:a16="http://schemas.microsoft.com/office/drawing/2014/main" id="{C50AD32E-B50C-480D-9DDD-21E4687ED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0" y="2805"/>
                <a:ext cx="425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4" name="Line 65">
                <a:extLst>
                  <a:ext uri="{FF2B5EF4-FFF2-40B4-BE49-F238E27FC236}">
                    <a16:creationId xmlns:a16="http://schemas.microsoft.com/office/drawing/2014/main" id="{E64B169C-649C-4FA1-9787-C33DAF8BC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4" y="1618"/>
                <a:ext cx="0" cy="101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5" name="Rectangle 66">
                <a:extLst>
                  <a:ext uri="{FF2B5EF4-FFF2-40B4-BE49-F238E27FC236}">
                    <a16:creationId xmlns:a16="http://schemas.microsoft.com/office/drawing/2014/main" id="{1B5D1161-DCB2-4682-A1E9-D29C39AF5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" y="1909"/>
                <a:ext cx="143" cy="408"/>
              </a:xfrm>
              <a:prstGeom prst="rect">
                <a:avLst/>
              </a:prstGeom>
              <a:solidFill>
                <a:sysClr val="window" lastClr="FFFFFF"/>
              </a:solidFill>
              <a:ln w="38100">
                <a:solidFill>
                  <a:sysClr val="windowText" lastClr="000000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anose="05020102010507070707" pitchFamily="18" charset="2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6" name="Oval 67">
                <a:extLst>
                  <a:ext uri="{FF2B5EF4-FFF2-40B4-BE49-F238E27FC236}">
                    <a16:creationId xmlns:a16="http://schemas.microsoft.com/office/drawing/2014/main" id="{D03FF9D2-2E4F-46BF-B78B-7583C4520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1564"/>
                <a:ext cx="72" cy="72"/>
              </a:xfrm>
              <a:prstGeom prst="ellipse">
                <a:avLst/>
              </a:prstGeom>
              <a:solidFill>
                <a:sysClr val="windowText" lastClr="000000"/>
              </a:solidFill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anose="05020102010507070707" pitchFamily="18" charset="2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9" name="AutoShape 68">
              <a:extLst>
                <a:ext uri="{FF2B5EF4-FFF2-40B4-BE49-F238E27FC236}">
                  <a16:creationId xmlns:a16="http://schemas.microsoft.com/office/drawing/2014/main" id="{27248366-A8C5-4DE8-B1D4-E3E94045F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68"/>
              <a:ext cx="476" cy="196"/>
            </a:xfrm>
            <a:prstGeom prst="rightArrow">
              <a:avLst>
                <a:gd name="adj1" fmla="val 50000"/>
                <a:gd name="adj2" fmla="val 60681"/>
              </a:avLst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97" name="Group 4">
            <a:extLst>
              <a:ext uri="{FF2B5EF4-FFF2-40B4-BE49-F238E27FC236}">
                <a16:creationId xmlns:a16="http://schemas.microsoft.com/office/drawing/2014/main" id="{217A0616-5FD9-4113-B62A-488D91218226}"/>
              </a:ext>
            </a:extLst>
          </p:cNvPr>
          <p:cNvGrpSpPr>
            <a:grpSpLocks/>
          </p:cNvGrpSpPr>
          <p:nvPr/>
        </p:nvGrpSpPr>
        <p:grpSpPr bwMode="auto">
          <a:xfrm>
            <a:off x="2411115" y="3498354"/>
            <a:ext cx="2286000" cy="1358900"/>
            <a:chOff x="1176" y="1860"/>
            <a:chExt cx="1440" cy="856"/>
          </a:xfrm>
        </p:grpSpPr>
        <p:sp>
          <p:nvSpPr>
            <p:cNvPr id="98" name="Line 5">
              <a:extLst>
                <a:ext uri="{FF2B5EF4-FFF2-40B4-BE49-F238E27FC236}">
                  <a16:creationId xmlns:a16="http://schemas.microsoft.com/office/drawing/2014/main" id="{841022E0-9BE4-4665-B0F0-D26B55AF4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860"/>
              <a:ext cx="720" cy="60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9" name="Text Box 6">
              <a:extLst>
                <a:ext uri="{FF2B5EF4-FFF2-40B4-BE49-F238E27FC236}">
                  <a16:creationId xmlns:a16="http://schemas.microsoft.com/office/drawing/2014/main" id="{92100637-1892-4095-88F1-E59E59789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" y="2447"/>
              <a:ext cx="86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sz="1800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rPr>
                <a:t>开路</a:t>
              </a:r>
            </a:p>
          </p:txBody>
        </p:sp>
      </p:grpSp>
      <p:sp>
        <p:nvSpPr>
          <p:cNvPr id="100" name="Line 11">
            <a:extLst>
              <a:ext uri="{FF2B5EF4-FFF2-40B4-BE49-F238E27FC236}">
                <a16:creationId xmlns:a16="http://schemas.microsoft.com/office/drawing/2014/main" id="{1B438DAB-D680-4C73-A5F7-79A368DDE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7915" y="2104529"/>
            <a:ext cx="0" cy="1625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1" name="Text Box 12">
            <a:extLst>
              <a:ext uri="{FF2B5EF4-FFF2-40B4-BE49-F238E27FC236}">
                <a16:creationId xmlns:a16="http://schemas.microsoft.com/office/drawing/2014/main" id="{9478BB32-19D5-4408-9970-0C9DFBE5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8965" y="2498229"/>
            <a:ext cx="4937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1800" i="1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" name="Line 13">
            <a:extLst>
              <a:ext uri="{FF2B5EF4-FFF2-40B4-BE49-F238E27FC236}">
                <a16:creationId xmlns:a16="http://schemas.microsoft.com/office/drawing/2014/main" id="{0E965CA2-3906-419D-ACF2-CBCA5FA976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2052" y="2091829"/>
            <a:ext cx="0" cy="187325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3" name="Rectangle 14">
            <a:extLst>
              <a:ext uri="{FF2B5EF4-FFF2-40B4-BE49-F238E27FC236}">
                <a16:creationId xmlns:a16="http://schemas.microsoft.com/office/drawing/2014/main" id="{AA50A79C-BB64-4E20-A220-50D029D33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565" y="2555379"/>
            <a:ext cx="177800" cy="614363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4" name="Line 15">
            <a:extLst>
              <a:ext uri="{FF2B5EF4-FFF2-40B4-BE49-F238E27FC236}">
                <a16:creationId xmlns:a16="http://schemas.microsoft.com/office/drawing/2014/main" id="{E8BC5568-6F4C-4B8F-9F8C-858F2E369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465" y="2110879"/>
            <a:ext cx="1169987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5" name="Line 16">
            <a:extLst>
              <a:ext uri="{FF2B5EF4-FFF2-40B4-BE49-F238E27FC236}">
                <a16:creationId xmlns:a16="http://schemas.microsoft.com/office/drawing/2014/main" id="{7FB3D9E9-9381-4AA0-B451-390318C31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2940" y="3934917"/>
            <a:ext cx="1466850" cy="476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6" name="Line 17">
            <a:extLst>
              <a:ext uri="{FF2B5EF4-FFF2-40B4-BE49-F238E27FC236}">
                <a16:creationId xmlns:a16="http://schemas.microsoft.com/office/drawing/2014/main" id="{2C36AB75-CD4B-4C62-9B8B-C61D51DA5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3915" y="3687267"/>
            <a:ext cx="0" cy="54133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EBBEA739-ED1F-4066-8E32-36E149AE6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3915" y="3957142"/>
            <a:ext cx="268287" cy="28098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8" name="Line 19">
            <a:extLst>
              <a:ext uri="{FF2B5EF4-FFF2-40B4-BE49-F238E27FC236}">
                <a16:creationId xmlns:a16="http://schemas.microsoft.com/office/drawing/2014/main" id="{4B9E6619-C853-456C-AEEE-AE021F6D7B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3915" y="3695204"/>
            <a:ext cx="268287" cy="24447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9" name="Line 20">
            <a:extLst>
              <a:ext uri="{FF2B5EF4-FFF2-40B4-BE49-F238E27FC236}">
                <a16:creationId xmlns:a16="http://schemas.microsoft.com/office/drawing/2014/main" id="{FAA820E7-FF62-4AA4-8507-350BA829F0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327" y="4219079"/>
            <a:ext cx="0" cy="2065338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0" name="Line 21">
            <a:extLst>
              <a:ext uri="{FF2B5EF4-FFF2-40B4-BE49-F238E27FC236}">
                <a16:creationId xmlns:a16="http://schemas.microsoft.com/office/drawing/2014/main" id="{E0B95F2D-B525-46C9-85FB-E10437D05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0965" y="5954217"/>
            <a:ext cx="757237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1" name="Line 22">
            <a:extLst>
              <a:ext uri="{FF2B5EF4-FFF2-40B4-BE49-F238E27FC236}">
                <a16:creationId xmlns:a16="http://schemas.microsoft.com/office/drawing/2014/main" id="{8A8894BB-1594-459F-9EC2-77E3B2B88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0740" y="5954217"/>
            <a:ext cx="2474912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2" name="Line 23">
            <a:extLst>
              <a:ext uri="{FF2B5EF4-FFF2-40B4-BE49-F238E27FC236}">
                <a16:creationId xmlns:a16="http://schemas.microsoft.com/office/drawing/2014/main" id="{ABE64481-1CDE-4C01-8408-33AC83679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627" y="5954217"/>
            <a:ext cx="1954213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3" name="Text Box 24">
            <a:extLst>
              <a:ext uri="{FF2B5EF4-FFF2-40B4-BE49-F238E27FC236}">
                <a16:creationId xmlns:a16="http://schemas.microsoft.com/office/drawing/2014/main" id="{B951D0C8-BB87-4E05-9A7E-AC8E860A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140" y="1669554"/>
            <a:ext cx="6524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endParaRPr lang="en-US" altLang="zh-CN" sz="1800" i="1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8532DAA3-F294-4F73-BE30-D938BFEE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40" y="2564904"/>
            <a:ext cx="179387" cy="614363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5" name="Oval 26">
            <a:extLst>
              <a:ext uri="{FF2B5EF4-FFF2-40B4-BE49-F238E27FC236}">
                <a16:creationId xmlns:a16="http://schemas.microsoft.com/office/drawing/2014/main" id="{C4E3330C-BAC6-4494-A34A-D42CB421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065" y="2033092"/>
            <a:ext cx="128587" cy="144462"/>
          </a:xfrm>
          <a:prstGeom prst="ellips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6" name="Oval 27">
            <a:extLst>
              <a:ext uri="{FF2B5EF4-FFF2-40B4-BE49-F238E27FC236}">
                <a16:creationId xmlns:a16="http://schemas.microsoft.com/office/drawing/2014/main" id="{89FD955E-B749-4541-B40D-3C1E7523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915" y="3874592"/>
            <a:ext cx="130175" cy="144462"/>
          </a:xfrm>
          <a:prstGeom prst="ellips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7" name="Oval 28">
            <a:extLst>
              <a:ext uri="{FF2B5EF4-FFF2-40B4-BE49-F238E27FC236}">
                <a16:creationId xmlns:a16="http://schemas.microsoft.com/office/drawing/2014/main" id="{96C66304-5A5A-473D-A9BD-E9356745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440" y="5879604"/>
            <a:ext cx="128587" cy="144463"/>
          </a:xfrm>
          <a:prstGeom prst="ellips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8" name="Line 29">
            <a:extLst>
              <a:ext uri="{FF2B5EF4-FFF2-40B4-BE49-F238E27FC236}">
                <a16:creationId xmlns:a16="http://schemas.microsoft.com/office/drawing/2014/main" id="{AC000589-4674-4A9F-BB17-152CDAB62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527" y="3706317"/>
            <a:ext cx="0" cy="49371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9" name="Line 30">
            <a:extLst>
              <a:ext uri="{FF2B5EF4-FFF2-40B4-BE49-F238E27FC236}">
                <a16:creationId xmlns:a16="http://schemas.microsoft.com/office/drawing/2014/main" id="{A196D6ED-8747-4536-A6CC-513494AF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7702" y="3706317"/>
            <a:ext cx="0" cy="49371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0" name="Line 31">
            <a:extLst>
              <a:ext uri="{FF2B5EF4-FFF2-40B4-BE49-F238E27FC236}">
                <a16:creationId xmlns:a16="http://schemas.microsoft.com/office/drawing/2014/main" id="{3E683571-BF19-4F15-973B-275F12B42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7790" y="3942854"/>
            <a:ext cx="430212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1" name="Oval 32">
            <a:extLst>
              <a:ext uri="{FF2B5EF4-FFF2-40B4-BE49-F238E27FC236}">
                <a16:creationId xmlns:a16="http://schemas.microsoft.com/office/drawing/2014/main" id="{28510423-E30C-411F-AC22-D6FD541DBC8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86240" y="3423742"/>
            <a:ext cx="130175" cy="144462"/>
          </a:xfrm>
          <a:prstGeom prst="ellips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" name="Line 33">
            <a:extLst>
              <a:ext uri="{FF2B5EF4-FFF2-40B4-BE49-F238E27FC236}">
                <a16:creationId xmlns:a16="http://schemas.microsoft.com/office/drawing/2014/main" id="{E114DDE7-3FD1-412C-8543-086D0386DB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7402" y="3253879"/>
            <a:ext cx="0" cy="49371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3" name="Line 34">
            <a:extLst>
              <a:ext uri="{FF2B5EF4-FFF2-40B4-BE49-F238E27FC236}">
                <a16:creationId xmlns:a16="http://schemas.microsoft.com/office/drawing/2014/main" id="{9AF6B442-16E9-4813-871B-3D6023001E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7227" y="3253879"/>
            <a:ext cx="0" cy="49371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4" name="Line 35">
            <a:extLst>
              <a:ext uri="{FF2B5EF4-FFF2-40B4-BE49-F238E27FC236}">
                <a16:creationId xmlns:a16="http://schemas.microsoft.com/office/drawing/2014/main" id="{4280F485-A8FC-4857-8740-7AAF4CB5CF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1052" y="3490417"/>
            <a:ext cx="86995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5" name="Line 36">
            <a:extLst>
              <a:ext uri="{FF2B5EF4-FFF2-40B4-BE49-F238E27FC236}">
                <a16:creationId xmlns:a16="http://schemas.microsoft.com/office/drawing/2014/main" id="{FFCF3AD1-F121-44A6-9963-9CF323D07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8390" y="3485654"/>
            <a:ext cx="860425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6" name="Oval 37">
            <a:extLst>
              <a:ext uri="{FF2B5EF4-FFF2-40B4-BE49-F238E27FC236}">
                <a16:creationId xmlns:a16="http://schemas.microsoft.com/office/drawing/2014/main" id="{C514B14E-D1BD-48FA-B18B-34EB9CEB4F8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56077" y="5879604"/>
            <a:ext cx="128588" cy="144463"/>
          </a:xfrm>
          <a:prstGeom prst="ellips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7" name="Text Box 38">
            <a:extLst>
              <a:ext uri="{FF2B5EF4-FFF2-40B4-BE49-F238E27FC236}">
                <a16:creationId xmlns:a16="http://schemas.microsoft.com/office/drawing/2014/main" id="{0E0016BC-C93D-4E16-941C-F0B813B8C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490" y="2491879"/>
            <a:ext cx="49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endParaRPr lang="en-US" altLang="zh-CN" sz="1800" i="1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8" name="Text Box 39">
            <a:extLst>
              <a:ext uri="{FF2B5EF4-FFF2-40B4-BE49-F238E27FC236}">
                <a16:creationId xmlns:a16="http://schemas.microsoft.com/office/drawing/2014/main" id="{79171DC4-1764-4A5C-8F1C-D1A835D1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615" y="3074492"/>
            <a:ext cx="4619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en-US" altLang="zh-CN" sz="1800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1800" i="1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9" name="Text Box 40">
            <a:extLst>
              <a:ext uri="{FF2B5EF4-FFF2-40B4-BE49-F238E27FC236}">
                <a16:creationId xmlns:a16="http://schemas.microsoft.com/office/drawing/2014/main" id="{03AFC405-EC09-4336-A57F-7F083F9A7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352" y="2725242"/>
            <a:ext cx="4619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en-US" altLang="zh-CN" sz="1800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endParaRPr lang="en-US" altLang="zh-CN" sz="1800" i="1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0" name="Text Box 41">
            <a:extLst>
              <a:ext uri="{FF2B5EF4-FFF2-40B4-BE49-F238E27FC236}">
                <a16:creationId xmlns:a16="http://schemas.microsoft.com/office/drawing/2014/main" id="{D6193935-5E2D-4BDB-BC63-4157A65D2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265" y="3779342"/>
            <a:ext cx="352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</a:p>
        </p:txBody>
      </p:sp>
      <p:sp>
        <p:nvSpPr>
          <p:cNvPr id="131" name="Line 42">
            <a:extLst>
              <a:ext uri="{FF2B5EF4-FFF2-40B4-BE49-F238E27FC236}">
                <a16:creationId xmlns:a16="http://schemas.microsoft.com/office/drawing/2014/main" id="{2B7F92DD-4D8D-47E7-AE36-ED12AADC7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452" y="2110879"/>
            <a:ext cx="44450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" name="Line 43">
            <a:extLst>
              <a:ext uri="{FF2B5EF4-FFF2-40B4-BE49-F238E27FC236}">
                <a16:creationId xmlns:a16="http://schemas.microsoft.com/office/drawing/2014/main" id="{9AB914AE-6CA5-4F88-8718-43CBA0171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215" y="6259017"/>
            <a:ext cx="274637" cy="952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3" name="Oval 44">
            <a:extLst>
              <a:ext uri="{FF2B5EF4-FFF2-40B4-BE49-F238E27FC236}">
                <a16:creationId xmlns:a16="http://schemas.microsoft.com/office/drawing/2014/main" id="{978E2C4C-BC9F-4164-BD42-43BB789C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590" y="2050554"/>
            <a:ext cx="88900" cy="107950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4" name="Oval 45">
            <a:extLst>
              <a:ext uri="{FF2B5EF4-FFF2-40B4-BE49-F238E27FC236}">
                <a16:creationId xmlns:a16="http://schemas.microsoft.com/office/drawing/2014/main" id="{229DCEE5-0DCE-47E7-99A8-17B38692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427" y="3874592"/>
            <a:ext cx="88900" cy="107950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5" name="Oval 46">
            <a:extLst>
              <a:ext uri="{FF2B5EF4-FFF2-40B4-BE49-F238E27FC236}">
                <a16:creationId xmlns:a16="http://schemas.microsoft.com/office/drawing/2014/main" id="{F2FB8D0E-4131-4CBA-98C4-298F36A62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352" y="3417392"/>
            <a:ext cx="90488" cy="107950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6" name="Oval 47">
            <a:extLst>
              <a:ext uri="{FF2B5EF4-FFF2-40B4-BE49-F238E27FC236}">
                <a16:creationId xmlns:a16="http://schemas.microsoft.com/office/drawing/2014/main" id="{DD736559-DA2F-4ED9-A3A2-B83A11A68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352" y="5897067"/>
            <a:ext cx="90488" cy="109537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7" name="Line 70">
            <a:extLst>
              <a:ext uri="{FF2B5EF4-FFF2-40B4-BE49-F238E27FC236}">
                <a16:creationId xmlns:a16="http://schemas.microsoft.com/office/drawing/2014/main" id="{CDC0E684-4F2C-4B75-A084-5CF3ADFBD3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97315" y="3498354"/>
            <a:ext cx="0" cy="24384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8" name="Rectangle 69">
            <a:extLst>
              <a:ext uri="{FF2B5EF4-FFF2-40B4-BE49-F238E27FC236}">
                <a16:creationId xmlns:a16="http://schemas.microsoft.com/office/drawing/2014/main" id="{A3084556-D313-4499-930A-632C3A5DE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115" y="4412754"/>
            <a:ext cx="177800" cy="614363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9" name="Oval 71">
            <a:extLst>
              <a:ext uri="{FF2B5EF4-FFF2-40B4-BE49-F238E27FC236}">
                <a16:creationId xmlns:a16="http://schemas.microsoft.com/office/drawing/2014/main" id="{DD018458-5521-4198-8F04-6F507DB6E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115" y="3422154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Oval 72">
            <a:extLst>
              <a:ext uri="{FF2B5EF4-FFF2-40B4-BE49-F238E27FC236}">
                <a16:creationId xmlns:a16="http://schemas.microsoft.com/office/drawing/2014/main" id="{828831CB-820E-4FDA-BA54-C857989A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115" y="5860554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1" name="Text Box 73">
            <a:extLst>
              <a:ext uri="{FF2B5EF4-FFF2-40B4-BE49-F238E27FC236}">
                <a16:creationId xmlns:a16="http://schemas.microsoft.com/office/drawing/2014/main" id="{BFCB3549-467E-40BA-8CC3-3E63620DC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677" y="4717554"/>
            <a:ext cx="482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L</a:t>
            </a:r>
            <a:endParaRPr lang="en-US" altLang="zh-CN" sz="1800" i="1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76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  <p:grpSp>
        <p:nvGrpSpPr>
          <p:cNvPr id="257" name="Group 3">
            <a:extLst>
              <a:ext uri="{FF2B5EF4-FFF2-40B4-BE49-F238E27FC236}">
                <a16:creationId xmlns:a16="http://schemas.microsoft.com/office/drawing/2014/main" id="{4B26CF60-A34B-4C89-8841-EED86C9867EF}"/>
              </a:ext>
            </a:extLst>
          </p:cNvPr>
          <p:cNvGrpSpPr>
            <a:grpSpLocks/>
          </p:cNvGrpSpPr>
          <p:nvPr/>
        </p:nvGrpSpPr>
        <p:grpSpPr bwMode="auto">
          <a:xfrm>
            <a:off x="2567608" y="3645024"/>
            <a:ext cx="1117600" cy="1338263"/>
            <a:chOff x="1296" y="1944"/>
            <a:chExt cx="696" cy="843"/>
          </a:xfrm>
        </p:grpSpPr>
        <p:sp>
          <p:nvSpPr>
            <p:cNvPr id="258" name="Oval 4">
              <a:extLst>
                <a:ext uri="{FF2B5EF4-FFF2-40B4-BE49-F238E27FC236}">
                  <a16:creationId xmlns:a16="http://schemas.microsoft.com/office/drawing/2014/main" id="{764601A7-8300-4DA9-B01B-248FAF521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944"/>
              <a:ext cx="600" cy="480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9" name="Text Box 5">
              <a:extLst>
                <a:ext uri="{FF2B5EF4-FFF2-40B4-BE49-F238E27FC236}">
                  <a16:creationId xmlns:a16="http://schemas.microsoft.com/office/drawing/2014/main" id="{C7B62AED-1D26-4673-8F5E-63C81023C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2518"/>
              <a:ext cx="6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sz="1800">
                  <a:solidFill>
                    <a:prstClr val="black"/>
                  </a:solidFill>
                  <a:latin typeface="Arial" panose="020B0604020202020204" pitchFamily="34" charset="0"/>
                  <a:ea typeface="楷体_GB2312" pitchFamily="49" charset="-122"/>
                </a:rPr>
                <a:t>短路</a:t>
              </a:r>
            </a:p>
          </p:txBody>
        </p:sp>
      </p:grpSp>
      <p:grpSp>
        <p:nvGrpSpPr>
          <p:cNvPr id="260" name="Group 6">
            <a:extLst>
              <a:ext uri="{FF2B5EF4-FFF2-40B4-BE49-F238E27FC236}">
                <a16:creationId xmlns:a16="http://schemas.microsoft.com/office/drawing/2014/main" id="{A8126ED9-1760-452F-9F33-D9DA104E8E6D}"/>
              </a:ext>
            </a:extLst>
          </p:cNvPr>
          <p:cNvGrpSpPr>
            <a:grpSpLocks/>
          </p:cNvGrpSpPr>
          <p:nvPr/>
        </p:nvGrpSpPr>
        <p:grpSpPr bwMode="auto">
          <a:xfrm>
            <a:off x="5088558" y="3162424"/>
            <a:ext cx="1117600" cy="1338263"/>
            <a:chOff x="1296" y="1944"/>
            <a:chExt cx="696" cy="843"/>
          </a:xfrm>
        </p:grpSpPr>
        <p:sp>
          <p:nvSpPr>
            <p:cNvPr id="261" name="Oval 7">
              <a:extLst>
                <a:ext uri="{FF2B5EF4-FFF2-40B4-BE49-F238E27FC236}">
                  <a16:creationId xmlns:a16="http://schemas.microsoft.com/office/drawing/2014/main" id="{496E68FC-64F5-4A54-9B66-B4C7E187C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944"/>
              <a:ext cx="600" cy="480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2" name="Text Box 8">
              <a:extLst>
                <a:ext uri="{FF2B5EF4-FFF2-40B4-BE49-F238E27FC236}">
                  <a16:creationId xmlns:a16="http://schemas.microsoft.com/office/drawing/2014/main" id="{3E046305-4741-45B8-B876-AF271DBD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2518"/>
              <a:ext cx="6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sz="1800">
                  <a:solidFill>
                    <a:prstClr val="black"/>
                  </a:solidFill>
                  <a:latin typeface="Arial" panose="020B0604020202020204" pitchFamily="34" charset="0"/>
                  <a:ea typeface="楷体_GB2312" pitchFamily="49" charset="-122"/>
                </a:rPr>
                <a:t>短路</a:t>
              </a:r>
            </a:p>
          </p:txBody>
        </p:sp>
      </p:grpSp>
      <p:grpSp>
        <p:nvGrpSpPr>
          <p:cNvPr id="263" name="Group 9">
            <a:extLst>
              <a:ext uri="{FF2B5EF4-FFF2-40B4-BE49-F238E27FC236}">
                <a16:creationId xmlns:a16="http://schemas.microsoft.com/office/drawing/2014/main" id="{A5DFFB4D-E90C-4C61-8D0F-473658FA7D72}"/>
              </a:ext>
            </a:extLst>
          </p:cNvPr>
          <p:cNvGrpSpPr>
            <a:grpSpLocks/>
          </p:cNvGrpSpPr>
          <p:nvPr/>
        </p:nvGrpSpPr>
        <p:grpSpPr bwMode="auto">
          <a:xfrm>
            <a:off x="5272708" y="1698749"/>
            <a:ext cx="1889125" cy="1166813"/>
            <a:chOff x="3420" y="540"/>
            <a:chExt cx="1176" cy="735"/>
          </a:xfrm>
        </p:grpSpPr>
        <p:sp>
          <p:nvSpPr>
            <p:cNvPr id="264" name="Oval 10">
              <a:extLst>
                <a:ext uri="{FF2B5EF4-FFF2-40B4-BE49-F238E27FC236}">
                  <a16:creationId xmlns:a16="http://schemas.microsoft.com/office/drawing/2014/main" id="{CCC265AF-D51B-43F0-9E7F-B09CD387E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540"/>
              <a:ext cx="600" cy="480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5" name="Text Box 11">
              <a:extLst>
                <a:ext uri="{FF2B5EF4-FFF2-40B4-BE49-F238E27FC236}">
                  <a16:creationId xmlns:a16="http://schemas.microsoft.com/office/drawing/2014/main" id="{24FE0065-665C-49E6-8389-2A6D046C7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006"/>
              <a:ext cx="6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sz="1800">
                  <a:solidFill>
                    <a:prstClr val="black"/>
                  </a:solidFill>
                  <a:latin typeface="Arial" panose="020B0604020202020204" pitchFamily="34" charset="0"/>
                  <a:ea typeface="楷体_GB2312" pitchFamily="49" charset="-122"/>
                </a:rPr>
                <a:t>置零</a:t>
              </a:r>
            </a:p>
          </p:txBody>
        </p:sp>
      </p:grpSp>
      <p:grpSp>
        <p:nvGrpSpPr>
          <p:cNvPr id="266" name="Group 12">
            <a:extLst>
              <a:ext uri="{FF2B5EF4-FFF2-40B4-BE49-F238E27FC236}">
                <a16:creationId xmlns:a16="http://schemas.microsoft.com/office/drawing/2014/main" id="{3CB85BB1-5236-4D4D-A9FA-883B9FAD722D}"/>
              </a:ext>
            </a:extLst>
          </p:cNvPr>
          <p:cNvGrpSpPr>
            <a:grpSpLocks/>
          </p:cNvGrpSpPr>
          <p:nvPr/>
        </p:nvGrpSpPr>
        <p:grpSpPr bwMode="auto">
          <a:xfrm>
            <a:off x="2448546" y="1844799"/>
            <a:ext cx="4071937" cy="4276725"/>
            <a:chOff x="1320" y="815"/>
            <a:chExt cx="3509" cy="3078"/>
          </a:xfrm>
        </p:grpSpPr>
        <p:sp>
          <p:nvSpPr>
            <p:cNvPr id="267" name="Line 13">
              <a:extLst>
                <a:ext uri="{FF2B5EF4-FFF2-40B4-BE49-F238E27FC236}">
                  <a16:creationId xmlns:a16="http://schemas.microsoft.com/office/drawing/2014/main" id="{2D4D5E1A-DE1C-46E9-A247-42416B3AC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1116"/>
              <a:ext cx="0" cy="10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8" name="Text Box 14">
              <a:extLst>
                <a:ext uri="{FF2B5EF4-FFF2-40B4-BE49-F238E27FC236}">
                  <a16:creationId xmlns:a16="http://schemas.microsoft.com/office/drawing/2014/main" id="{BA465247-B3E4-40A2-9D88-C357CBB3E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" y="1367"/>
              <a:ext cx="42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kumimoji="0" lang="en-US" altLang="zh-CN" sz="1800" b="0" i="1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B</a:t>
              </a:r>
              <a:endPara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9" name="Line 15">
              <a:extLst>
                <a:ext uri="{FF2B5EF4-FFF2-40B4-BE49-F238E27FC236}">
                  <a16:creationId xmlns:a16="http://schemas.microsoft.com/office/drawing/2014/main" id="{6DD51D56-72B6-4DD0-99F9-267AE6330E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3" y="1108"/>
              <a:ext cx="0" cy="1244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0" name="Rectangle 16">
              <a:extLst>
                <a:ext uri="{FF2B5EF4-FFF2-40B4-BE49-F238E27FC236}">
                  <a16:creationId xmlns:a16="http://schemas.microsoft.com/office/drawing/2014/main" id="{9BDD1345-416A-4CCB-A1BE-9EA693A4B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6"/>
              <a:ext cx="143" cy="408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ysClr val="windowText" lastClr="000000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1" name="Line 17">
              <a:extLst>
                <a:ext uri="{FF2B5EF4-FFF2-40B4-BE49-F238E27FC236}">
                  <a16:creationId xmlns:a16="http://schemas.microsoft.com/office/drawing/2014/main" id="{D37660CE-E903-4099-8343-3E62D9472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2" y="1120"/>
              <a:ext cx="936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2" name="Line 18">
              <a:extLst>
                <a:ext uri="{FF2B5EF4-FFF2-40B4-BE49-F238E27FC236}">
                  <a16:creationId xmlns:a16="http://schemas.microsoft.com/office/drawing/2014/main" id="{785C346E-B502-4947-9FAA-746840BA9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7" y="2332"/>
              <a:ext cx="1175" cy="3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3" name="Line 19">
              <a:extLst>
                <a:ext uri="{FF2B5EF4-FFF2-40B4-BE49-F238E27FC236}">
                  <a16:creationId xmlns:a16="http://schemas.microsoft.com/office/drawing/2014/main" id="{D076A7C5-5476-4544-A3C8-D4FA12CFA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2167"/>
              <a:ext cx="0" cy="36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4" name="Line 20">
              <a:extLst>
                <a:ext uri="{FF2B5EF4-FFF2-40B4-BE49-F238E27FC236}">
                  <a16:creationId xmlns:a16="http://schemas.microsoft.com/office/drawing/2014/main" id="{6DCBB0A7-5516-46A8-8913-D8C79E8BC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2347"/>
              <a:ext cx="215" cy="186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5" name="Line 21">
              <a:extLst>
                <a:ext uri="{FF2B5EF4-FFF2-40B4-BE49-F238E27FC236}">
                  <a16:creationId xmlns:a16="http://schemas.microsoft.com/office/drawing/2014/main" id="{954E41E3-D73E-43C7-957B-BB4884208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9" y="2173"/>
              <a:ext cx="215" cy="162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6" name="Line 22">
              <a:extLst>
                <a:ext uri="{FF2B5EF4-FFF2-40B4-BE49-F238E27FC236}">
                  <a16:creationId xmlns:a16="http://schemas.microsoft.com/office/drawing/2014/main" id="{DE7F59EE-C03E-4049-AF28-6895DE45F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1" y="2521"/>
              <a:ext cx="0" cy="1372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7" name="Line 23">
              <a:extLst>
                <a:ext uri="{FF2B5EF4-FFF2-40B4-BE49-F238E27FC236}">
                  <a16:creationId xmlns:a16="http://schemas.microsoft.com/office/drawing/2014/main" id="{393975A7-D547-4F1B-96E3-E96D05A15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7" y="3674"/>
              <a:ext cx="606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8" name="Line 24">
              <a:extLst>
                <a:ext uri="{FF2B5EF4-FFF2-40B4-BE49-F238E27FC236}">
                  <a16:creationId xmlns:a16="http://schemas.microsoft.com/office/drawing/2014/main" id="{486A34DB-83AB-496D-B7BC-DE06160A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3674"/>
              <a:ext cx="1982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9" name="Line 25">
              <a:extLst>
                <a:ext uri="{FF2B5EF4-FFF2-40B4-BE49-F238E27FC236}">
                  <a16:creationId xmlns:a16="http://schemas.microsoft.com/office/drawing/2014/main" id="{133A0E30-15C7-4EE6-8998-4B4829CD5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9" y="3674"/>
              <a:ext cx="1566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0" name="Text Box 26">
              <a:extLst>
                <a:ext uri="{FF2B5EF4-FFF2-40B4-BE49-F238E27FC236}">
                  <a16:creationId xmlns:a16="http://schemas.microsoft.com/office/drawing/2014/main" id="{81F734EB-65B3-4F91-B806-8AE549ACA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815"/>
              <a:ext cx="56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+</a:t>
              </a: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E</a:t>
              </a:r>
              <a:r>
                <a:rPr kumimoji="0" lang="en-US" altLang="zh-CN" sz="1800" b="0" i="1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C</a:t>
              </a:r>
              <a:endPara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1" name="Rectangle 27">
              <a:extLst>
                <a:ext uri="{FF2B5EF4-FFF2-40B4-BE49-F238E27FC236}">
                  <a16:creationId xmlns:a16="http://schemas.microsoft.com/office/drawing/2014/main" id="{7BC49A07-C9E0-4772-9C86-E377A78E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1422"/>
              <a:ext cx="143" cy="408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ysClr val="windowText" lastClr="000000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2" name="Oval 28">
              <a:extLst>
                <a:ext uri="{FF2B5EF4-FFF2-40B4-BE49-F238E27FC236}">
                  <a16:creationId xmlns:a16="http://schemas.microsoft.com/office/drawing/2014/main" id="{82CA25D6-BB3B-4B1C-905F-173E05F1B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1068"/>
              <a:ext cx="104" cy="96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3" name="Oval 29">
              <a:extLst>
                <a:ext uri="{FF2B5EF4-FFF2-40B4-BE49-F238E27FC236}">
                  <a16:creationId xmlns:a16="http://schemas.microsoft.com/office/drawing/2014/main" id="{88A574A6-69DB-466D-AD8F-A5A2A821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2292"/>
              <a:ext cx="104" cy="96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4" name="Oval 30">
              <a:extLst>
                <a:ext uri="{FF2B5EF4-FFF2-40B4-BE49-F238E27FC236}">
                  <a16:creationId xmlns:a16="http://schemas.microsoft.com/office/drawing/2014/main" id="{99C2781E-EF65-4157-A80F-A1CAD8361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3624"/>
              <a:ext cx="104" cy="96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5" name="Line 31">
              <a:extLst>
                <a:ext uri="{FF2B5EF4-FFF2-40B4-BE49-F238E27FC236}">
                  <a16:creationId xmlns:a16="http://schemas.microsoft.com/office/drawing/2014/main" id="{BD2178AF-126B-4777-AE0F-2751F1232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" y="2180"/>
              <a:ext cx="0" cy="32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6" name="Line 32">
              <a:extLst>
                <a:ext uri="{FF2B5EF4-FFF2-40B4-BE49-F238E27FC236}">
                  <a16:creationId xmlns:a16="http://schemas.microsoft.com/office/drawing/2014/main" id="{BC40C2EB-6592-4614-8DD7-02C5C8126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1" y="2180"/>
              <a:ext cx="0" cy="32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7" name="Line 33">
              <a:extLst>
                <a:ext uri="{FF2B5EF4-FFF2-40B4-BE49-F238E27FC236}">
                  <a16:creationId xmlns:a16="http://schemas.microsoft.com/office/drawing/2014/main" id="{FA8876DB-3CDD-4A27-8F43-20153031F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2337"/>
              <a:ext cx="345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8" name="Oval 34">
              <a:extLst>
                <a:ext uri="{FF2B5EF4-FFF2-40B4-BE49-F238E27FC236}">
                  <a16:creationId xmlns:a16="http://schemas.microsoft.com/office/drawing/2014/main" id="{51AEDA49-BE89-4380-AA22-460D068682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25" y="1992"/>
              <a:ext cx="104" cy="96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9" name="Line 35">
              <a:extLst>
                <a:ext uri="{FF2B5EF4-FFF2-40B4-BE49-F238E27FC236}">
                  <a16:creationId xmlns:a16="http://schemas.microsoft.com/office/drawing/2014/main" id="{978E80C6-B039-4F31-9FED-B3A098994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7" y="1880"/>
              <a:ext cx="0" cy="32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0" name="Line 36">
              <a:extLst>
                <a:ext uri="{FF2B5EF4-FFF2-40B4-BE49-F238E27FC236}">
                  <a16:creationId xmlns:a16="http://schemas.microsoft.com/office/drawing/2014/main" id="{7B578E69-BCCF-462D-ACA2-C5DA72AB8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3" y="1880"/>
              <a:ext cx="0" cy="32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1" name="Line 37">
              <a:extLst>
                <a:ext uri="{FF2B5EF4-FFF2-40B4-BE49-F238E27FC236}">
                  <a16:creationId xmlns:a16="http://schemas.microsoft.com/office/drawing/2014/main" id="{2232E845-CF1D-437C-BF1E-B3D921DE5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037"/>
              <a:ext cx="696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2" name="Line 38">
              <a:extLst>
                <a:ext uri="{FF2B5EF4-FFF2-40B4-BE49-F238E27FC236}">
                  <a16:creationId xmlns:a16="http://schemas.microsoft.com/office/drawing/2014/main" id="{27510727-7765-4249-8A42-BBD81D2F6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2034"/>
              <a:ext cx="689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3" name="Oval 39">
              <a:extLst>
                <a:ext uri="{FF2B5EF4-FFF2-40B4-BE49-F238E27FC236}">
                  <a16:creationId xmlns:a16="http://schemas.microsoft.com/office/drawing/2014/main" id="{FE9C564B-FB2D-4608-BEB1-3AADCCC35A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00" y="3624"/>
              <a:ext cx="104" cy="96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4" name="Text Box 40">
              <a:extLst>
                <a:ext uri="{FF2B5EF4-FFF2-40B4-BE49-F238E27FC236}">
                  <a16:creationId xmlns:a16="http://schemas.microsoft.com/office/drawing/2014/main" id="{0087E828-6456-4BEA-A091-98D36E3CC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" y="1361"/>
              <a:ext cx="42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kumimoji="0" lang="en-US" altLang="zh-CN" sz="1800" b="0" i="1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C</a:t>
              </a:r>
              <a:endPara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5" name="Text Box 41">
              <a:extLst>
                <a:ext uri="{FF2B5EF4-FFF2-40B4-BE49-F238E27FC236}">
                  <a16:creationId xmlns:a16="http://schemas.microsoft.com/office/drawing/2014/main" id="{DC286B19-6987-494D-83BC-924D1B640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1748"/>
              <a:ext cx="39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C</a:t>
              </a:r>
              <a:r>
                <a:rPr kumimoji="0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6" name="Text Box 42">
              <a:extLst>
                <a:ext uri="{FF2B5EF4-FFF2-40B4-BE49-F238E27FC236}">
                  <a16:creationId xmlns:a16="http://schemas.microsoft.com/office/drawing/2014/main" id="{ED13E421-BCC5-4150-B835-E43366B99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517"/>
              <a:ext cx="39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C</a:t>
              </a:r>
              <a:r>
                <a:rPr kumimoji="0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7" name="Text Box 43">
              <a:extLst>
                <a:ext uri="{FF2B5EF4-FFF2-40B4-BE49-F238E27FC236}">
                  <a16:creationId xmlns:a16="http://schemas.microsoft.com/office/drawing/2014/main" id="{6CF101AC-4D28-4D61-AADA-CF3B174D3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6" y="2217"/>
              <a:ext cx="30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298" name="Line 44">
              <a:extLst>
                <a:ext uri="{FF2B5EF4-FFF2-40B4-BE49-F238E27FC236}">
                  <a16:creationId xmlns:a16="http://schemas.microsoft.com/office/drawing/2014/main" id="{6BE9D9C8-BF20-46BE-BD38-97AE13C20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120"/>
              <a:ext cx="357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9" name="Line 45">
              <a:extLst>
                <a:ext uri="{FF2B5EF4-FFF2-40B4-BE49-F238E27FC236}">
                  <a16:creationId xmlns:a16="http://schemas.microsoft.com/office/drawing/2014/main" id="{C4F9981D-4885-43FD-AFDF-1BC413B90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0" y="3876"/>
              <a:ext cx="221" cy="6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0" name="Oval 46">
              <a:extLst>
                <a:ext uri="{FF2B5EF4-FFF2-40B4-BE49-F238E27FC236}">
                  <a16:creationId xmlns:a16="http://schemas.microsoft.com/office/drawing/2014/main" id="{0B394022-AC75-4445-A7B3-647795813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080"/>
              <a:ext cx="72" cy="72"/>
            </a:xfrm>
            <a:prstGeom prst="ellipse">
              <a:avLst/>
            </a:prstGeom>
            <a:solidFill>
              <a:sysClr val="windowText" lastClr="000000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1" name="Oval 47">
              <a:extLst>
                <a:ext uri="{FF2B5EF4-FFF2-40B4-BE49-F238E27FC236}">
                  <a16:creationId xmlns:a16="http://schemas.microsoft.com/office/drawing/2014/main" id="{B82D6D86-6B58-4975-AA68-E4F375C74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292"/>
              <a:ext cx="72" cy="72"/>
            </a:xfrm>
            <a:prstGeom prst="ellipse">
              <a:avLst/>
            </a:prstGeom>
            <a:solidFill>
              <a:sysClr val="windowText" lastClr="000000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2" name="Oval 48">
              <a:extLst>
                <a:ext uri="{FF2B5EF4-FFF2-40B4-BE49-F238E27FC236}">
                  <a16:creationId xmlns:a16="http://schemas.microsoft.com/office/drawing/2014/main" id="{CACFEF13-7524-4325-841F-3B187A9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988"/>
              <a:ext cx="72" cy="72"/>
            </a:xfrm>
            <a:prstGeom prst="ellipse">
              <a:avLst/>
            </a:prstGeom>
            <a:solidFill>
              <a:sysClr val="windowText" lastClr="000000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3" name="Oval 49">
              <a:extLst>
                <a:ext uri="{FF2B5EF4-FFF2-40B4-BE49-F238E27FC236}">
                  <a16:creationId xmlns:a16="http://schemas.microsoft.com/office/drawing/2014/main" id="{09F87AE0-A221-4D0A-9EEB-E59E920E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3636"/>
              <a:ext cx="72" cy="72"/>
            </a:xfrm>
            <a:prstGeom prst="ellipse">
              <a:avLst/>
            </a:prstGeom>
            <a:solidFill>
              <a:sysClr val="windowText" lastClr="000000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04" name="Text Box 77">
            <a:extLst>
              <a:ext uri="{FF2B5EF4-FFF2-40B4-BE49-F238E27FC236}">
                <a16:creationId xmlns:a16="http://schemas.microsoft.com/office/drawing/2014/main" id="{9BA1A9F3-9334-4B8F-ADEB-47BC00911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758" y="3543424"/>
            <a:ext cx="495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endParaRPr lang="en-US" altLang="zh-CN" sz="1800" i="1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05" name="Group 90">
            <a:extLst>
              <a:ext uri="{FF2B5EF4-FFF2-40B4-BE49-F238E27FC236}">
                <a16:creationId xmlns:a16="http://schemas.microsoft.com/office/drawing/2014/main" id="{499D7DB2-C5FB-485A-B506-8C21357BD2B6}"/>
              </a:ext>
            </a:extLst>
          </p:cNvPr>
          <p:cNvGrpSpPr>
            <a:grpSpLocks/>
          </p:cNvGrpSpPr>
          <p:nvPr/>
        </p:nvGrpSpPr>
        <p:grpSpPr bwMode="auto">
          <a:xfrm>
            <a:off x="7187233" y="2530599"/>
            <a:ext cx="3844925" cy="2771775"/>
            <a:chOff x="3366" y="2120"/>
            <a:chExt cx="2394" cy="1746"/>
          </a:xfrm>
        </p:grpSpPr>
        <p:sp>
          <p:nvSpPr>
            <p:cNvPr id="306" name="Line 51">
              <a:extLst>
                <a:ext uri="{FF2B5EF4-FFF2-40B4-BE49-F238E27FC236}">
                  <a16:creationId xmlns:a16="http://schemas.microsoft.com/office/drawing/2014/main" id="{854E28FC-899B-443B-8A74-9B8DF71CE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58"/>
              <a:ext cx="607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7" name="Line 52">
              <a:extLst>
                <a:ext uri="{FF2B5EF4-FFF2-40B4-BE49-F238E27FC236}">
                  <a16:creationId xmlns:a16="http://schemas.microsoft.com/office/drawing/2014/main" id="{14A79245-18E5-4A56-B42A-4185E2D9E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3108"/>
              <a:ext cx="0" cy="56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8" name="Text Box 53">
              <a:extLst>
                <a:ext uri="{FF2B5EF4-FFF2-40B4-BE49-F238E27FC236}">
                  <a16:creationId xmlns:a16="http://schemas.microsoft.com/office/drawing/2014/main" id="{8A02E098-745E-46A9-86C7-09895FABE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2899"/>
              <a:ext cx="44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kumimoji="0" lang="en-US" altLang="zh-CN" sz="1800" b="0" i="1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B</a:t>
              </a:r>
              <a:endPara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9" name="Line 54">
              <a:extLst>
                <a:ext uri="{FF2B5EF4-FFF2-40B4-BE49-F238E27FC236}">
                  <a16:creationId xmlns:a16="http://schemas.microsoft.com/office/drawing/2014/main" id="{5DFE8F82-C22D-4A38-B326-16FEB8C13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" y="2458"/>
              <a:ext cx="0" cy="122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0" name="Rectangle 55">
              <a:extLst>
                <a:ext uri="{FF2B5EF4-FFF2-40B4-BE49-F238E27FC236}">
                  <a16:creationId xmlns:a16="http://schemas.microsoft.com/office/drawing/2014/main" id="{DC386C6F-38E7-4353-95D4-14E3F8A70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2845"/>
              <a:ext cx="106" cy="373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ysClr val="windowText" lastClr="000000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1" name="Line 56">
              <a:extLst>
                <a:ext uri="{FF2B5EF4-FFF2-40B4-BE49-F238E27FC236}">
                  <a16:creationId xmlns:a16="http://schemas.microsoft.com/office/drawing/2014/main" id="{0F0B8ADF-564F-4976-8C31-6170CFDF2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2453"/>
              <a:ext cx="633" cy="3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2" name="Line 57">
              <a:extLst>
                <a:ext uri="{FF2B5EF4-FFF2-40B4-BE49-F238E27FC236}">
                  <a16:creationId xmlns:a16="http://schemas.microsoft.com/office/drawing/2014/main" id="{AA0EF2EE-661C-4D60-BE37-CCBA6DE1A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291"/>
              <a:ext cx="0" cy="33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3" name="Line 58">
              <a:extLst>
                <a:ext uri="{FF2B5EF4-FFF2-40B4-BE49-F238E27FC236}">
                  <a16:creationId xmlns:a16="http://schemas.microsoft.com/office/drawing/2014/main" id="{6455AEA5-A75D-4D24-837B-C20F86E92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456"/>
              <a:ext cx="159" cy="17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4" name="Line 59">
              <a:extLst>
                <a:ext uri="{FF2B5EF4-FFF2-40B4-BE49-F238E27FC236}">
                  <a16:creationId xmlns:a16="http://schemas.microsoft.com/office/drawing/2014/main" id="{4E1A5387-94D4-4D0C-BDE0-F65E727B4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9" y="2297"/>
              <a:ext cx="159" cy="14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5" name="Line 60">
              <a:extLst>
                <a:ext uri="{FF2B5EF4-FFF2-40B4-BE49-F238E27FC236}">
                  <a16:creationId xmlns:a16="http://schemas.microsoft.com/office/drawing/2014/main" id="{20ACB010-8F28-4D33-A176-6D99212A2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2159"/>
              <a:ext cx="0" cy="149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6" name="Line 61">
              <a:extLst>
                <a:ext uri="{FF2B5EF4-FFF2-40B4-BE49-F238E27FC236}">
                  <a16:creationId xmlns:a16="http://schemas.microsoft.com/office/drawing/2014/main" id="{FC1134DB-4474-4B1C-983D-8DA8319E6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8" y="2615"/>
              <a:ext cx="0" cy="604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7" name="Line 62">
              <a:extLst>
                <a:ext uri="{FF2B5EF4-FFF2-40B4-BE49-F238E27FC236}">
                  <a16:creationId xmlns:a16="http://schemas.microsoft.com/office/drawing/2014/main" id="{57DD0F45-9A27-45C7-87F8-7D2FC25EC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3095"/>
              <a:ext cx="0" cy="589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8" name="Oval 63">
              <a:extLst>
                <a:ext uri="{FF2B5EF4-FFF2-40B4-BE49-F238E27FC236}">
                  <a16:creationId xmlns:a16="http://schemas.microsoft.com/office/drawing/2014/main" id="{09B1FA78-5092-4628-87C6-C1ECED3C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416"/>
              <a:ext cx="77" cy="88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9" name="Oval 64">
              <a:extLst>
                <a:ext uri="{FF2B5EF4-FFF2-40B4-BE49-F238E27FC236}">
                  <a16:creationId xmlns:a16="http://schemas.microsoft.com/office/drawing/2014/main" id="{DB4EC820-8D3D-4C3B-A3C5-37C74286C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624"/>
              <a:ext cx="77" cy="88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0" name="Text Box 65">
              <a:extLst>
                <a:ext uri="{FF2B5EF4-FFF2-40B4-BE49-F238E27FC236}">
                  <a16:creationId xmlns:a16="http://schemas.microsoft.com/office/drawing/2014/main" id="{2665CD13-ED90-45D7-9967-E4099BF76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822"/>
              <a:ext cx="30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kumimoji="0" lang="en-US" altLang="zh-CN" sz="1800" b="0" i="1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C</a:t>
              </a:r>
              <a:endPara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1" name="Text Box 66">
              <a:extLst>
                <a:ext uri="{FF2B5EF4-FFF2-40B4-BE49-F238E27FC236}">
                  <a16:creationId xmlns:a16="http://schemas.microsoft.com/office/drawing/2014/main" id="{CE9E74AB-24E0-44FF-AA2B-AA2C69035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2342"/>
              <a:ext cx="11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zh-CN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2" name="Line 67">
              <a:extLst>
                <a:ext uri="{FF2B5EF4-FFF2-40B4-BE49-F238E27FC236}">
                  <a16:creationId xmlns:a16="http://schemas.microsoft.com/office/drawing/2014/main" id="{48C64EBE-D80D-45FB-B430-678121D0B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9" y="3679"/>
              <a:ext cx="0" cy="1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3" name="Line 68">
              <a:extLst>
                <a:ext uri="{FF2B5EF4-FFF2-40B4-BE49-F238E27FC236}">
                  <a16:creationId xmlns:a16="http://schemas.microsoft.com/office/drawing/2014/main" id="{40208E09-EFE3-4B5C-9DED-619D3C422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7" y="3846"/>
              <a:ext cx="187" cy="9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4" name="Line 69">
              <a:extLst>
                <a:ext uri="{FF2B5EF4-FFF2-40B4-BE49-F238E27FC236}">
                  <a16:creationId xmlns:a16="http://schemas.microsoft.com/office/drawing/2014/main" id="{BA22F817-118F-4FD6-80E9-027B42F38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" y="2164"/>
              <a:ext cx="0" cy="703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5" name="Rectangle 70">
              <a:extLst>
                <a:ext uri="{FF2B5EF4-FFF2-40B4-BE49-F238E27FC236}">
                  <a16:creationId xmlns:a16="http://schemas.microsoft.com/office/drawing/2014/main" id="{18CB3AE2-268A-476A-8C06-6DC4ABE43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2751"/>
              <a:ext cx="106" cy="374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ysClr val="windowText" lastClr="000000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6" name="Oval 71">
              <a:extLst>
                <a:ext uri="{FF2B5EF4-FFF2-40B4-BE49-F238E27FC236}">
                  <a16:creationId xmlns:a16="http://schemas.microsoft.com/office/drawing/2014/main" id="{23A7B340-444B-405D-8814-1349B00A63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18" y="2120"/>
              <a:ext cx="77" cy="88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7" name="Line 72">
              <a:extLst>
                <a:ext uri="{FF2B5EF4-FFF2-40B4-BE49-F238E27FC236}">
                  <a16:creationId xmlns:a16="http://schemas.microsoft.com/office/drawing/2014/main" id="{B12EAC5D-7A14-422E-A062-01F031CD2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8" y="2153"/>
              <a:ext cx="0" cy="1526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8" name="Rectangle 73">
              <a:extLst>
                <a:ext uri="{FF2B5EF4-FFF2-40B4-BE49-F238E27FC236}">
                  <a16:creationId xmlns:a16="http://schemas.microsoft.com/office/drawing/2014/main" id="{70D565C3-23BC-4BCD-B2F9-2EB162DAC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2751"/>
              <a:ext cx="106" cy="374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ysClr val="windowText" lastClr="000000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9" name="Text Box 74">
              <a:extLst>
                <a:ext uri="{FF2B5EF4-FFF2-40B4-BE49-F238E27FC236}">
                  <a16:creationId xmlns:a16="http://schemas.microsoft.com/office/drawing/2014/main" id="{BD7B6A26-4027-490C-8FA2-5ED5FCD3C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" y="2811"/>
              <a:ext cx="30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kumimoji="0" lang="en-US" altLang="zh-CN" sz="1800" b="0" i="1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L</a:t>
              </a:r>
              <a:endPara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0" name="Line 75">
              <a:extLst>
                <a:ext uri="{FF2B5EF4-FFF2-40B4-BE49-F238E27FC236}">
                  <a16:creationId xmlns:a16="http://schemas.microsoft.com/office/drawing/2014/main" id="{93BE128D-2353-4913-BD47-2C553730C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2164"/>
              <a:ext cx="299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1" name="Line 76">
              <a:extLst>
                <a:ext uri="{FF2B5EF4-FFF2-40B4-BE49-F238E27FC236}">
                  <a16:creationId xmlns:a16="http://schemas.microsoft.com/office/drawing/2014/main" id="{36321B03-E811-4BF0-9995-348564D08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2757"/>
              <a:ext cx="0" cy="549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2" name="Line 78">
              <a:extLst>
                <a:ext uri="{FF2B5EF4-FFF2-40B4-BE49-F238E27FC236}">
                  <a16:creationId xmlns:a16="http://schemas.microsoft.com/office/drawing/2014/main" id="{4663C526-581F-4978-8BAF-D7DACD46D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2" y="2702"/>
              <a:ext cx="0" cy="549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3" name="Text Box 79">
              <a:extLst>
                <a:ext uri="{FF2B5EF4-FFF2-40B4-BE49-F238E27FC236}">
                  <a16:creationId xmlns:a16="http://schemas.microsoft.com/office/drawing/2014/main" id="{3758AAC7-F504-4132-AF68-525B785A4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6" y="2367"/>
              <a:ext cx="5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v</a:t>
              </a:r>
              <a:r>
                <a:rPr kumimoji="0" lang="en-US" altLang="zh-CN" sz="1800" b="0" i="1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4" name="Line 80">
              <a:extLst>
                <a:ext uri="{FF2B5EF4-FFF2-40B4-BE49-F238E27FC236}">
                  <a16:creationId xmlns:a16="http://schemas.microsoft.com/office/drawing/2014/main" id="{E3001B01-59CA-4297-8350-03FE4D854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1" y="3672"/>
              <a:ext cx="14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5" name="Line 81">
              <a:extLst>
                <a:ext uri="{FF2B5EF4-FFF2-40B4-BE49-F238E27FC236}">
                  <a16:creationId xmlns:a16="http://schemas.microsoft.com/office/drawing/2014/main" id="{ED9AE565-05BF-46B8-90A4-539B2390C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3677"/>
              <a:ext cx="298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6" name="Oval 82">
              <a:extLst>
                <a:ext uri="{FF2B5EF4-FFF2-40B4-BE49-F238E27FC236}">
                  <a16:creationId xmlns:a16="http://schemas.microsoft.com/office/drawing/2014/main" id="{0EA7C95E-F657-4A6F-9A05-40B2A0A632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54" y="3624"/>
              <a:ext cx="77" cy="88"/>
            </a:xfrm>
            <a:prstGeom prst="ellipse">
              <a:avLst/>
            </a:prstGeom>
            <a:solidFill>
              <a:sysClr val="window" lastClr="FFFFFF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7" name="Oval 83">
              <a:extLst>
                <a:ext uri="{FF2B5EF4-FFF2-40B4-BE49-F238E27FC236}">
                  <a16:creationId xmlns:a16="http://schemas.microsoft.com/office/drawing/2014/main" id="{333C7C1B-D493-4B48-88AD-E43B67984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120"/>
              <a:ext cx="53" cy="66"/>
            </a:xfrm>
            <a:prstGeom prst="ellipse">
              <a:avLst/>
            </a:prstGeom>
            <a:solidFill>
              <a:sysClr val="windowText" lastClr="000000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8" name="Oval 84">
              <a:extLst>
                <a:ext uri="{FF2B5EF4-FFF2-40B4-BE49-F238E27FC236}">
                  <a16:creationId xmlns:a16="http://schemas.microsoft.com/office/drawing/2014/main" id="{4B2C80D6-DA1F-4751-B027-7EB2DCBC8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647"/>
              <a:ext cx="54" cy="66"/>
            </a:xfrm>
            <a:prstGeom prst="ellipse">
              <a:avLst/>
            </a:prstGeom>
            <a:solidFill>
              <a:sysClr val="windowText" lastClr="000000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9" name="Oval 85">
              <a:extLst>
                <a:ext uri="{FF2B5EF4-FFF2-40B4-BE49-F238E27FC236}">
                  <a16:creationId xmlns:a16="http://schemas.microsoft.com/office/drawing/2014/main" id="{A97140DC-A0CE-44D1-AB1D-586E20C81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2413"/>
              <a:ext cx="53" cy="66"/>
            </a:xfrm>
            <a:prstGeom prst="ellipse">
              <a:avLst/>
            </a:prstGeom>
            <a:solidFill>
              <a:sysClr val="windowText" lastClr="000000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0" name="Oval 86">
              <a:extLst>
                <a:ext uri="{FF2B5EF4-FFF2-40B4-BE49-F238E27FC236}">
                  <a16:creationId xmlns:a16="http://schemas.microsoft.com/office/drawing/2014/main" id="{6C4DC884-2602-4D54-88BF-291013A78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3631"/>
              <a:ext cx="54" cy="66"/>
            </a:xfrm>
            <a:prstGeom prst="ellipse">
              <a:avLst/>
            </a:prstGeom>
            <a:solidFill>
              <a:sysClr val="windowText" lastClr="000000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1" name="Oval 87">
              <a:extLst>
                <a:ext uri="{FF2B5EF4-FFF2-40B4-BE49-F238E27FC236}">
                  <a16:creationId xmlns:a16="http://schemas.microsoft.com/office/drawing/2014/main" id="{4A010B12-4BF3-44B5-B3BA-1D4F4F7BC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3632"/>
              <a:ext cx="53" cy="66"/>
            </a:xfrm>
            <a:prstGeom prst="ellipse">
              <a:avLst/>
            </a:prstGeom>
            <a:solidFill>
              <a:sysClr val="windowText" lastClr="000000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42" name="Text Box 89">
            <a:extLst>
              <a:ext uri="{FF2B5EF4-FFF2-40B4-BE49-F238E27FC236}">
                <a16:creationId xmlns:a16="http://schemas.microsoft.com/office/drawing/2014/main" id="{482BBB37-B11C-452A-ABF1-6B1C99FA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558" y="1409824"/>
            <a:ext cx="19383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</a:rPr>
              <a:t>交流通路：</a:t>
            </a:r>
          </a:p>
        </p:txBody>
      </p:sp>
      <p:sp>
        <p:nvSpPr>
          <p:cNvPr id="343" name="AutoShape 91">
            <a:extLst>
              <a:ext uri="{FF2B5EF4-FFF2-40B4-BE49-F238E27FC236}">
                <a16:creationId xmlns:a16="http://schemas.microsoft.com/office/drawing/2014/main" id="{5FA1FA7B-06FA-4008-A1F6-07393EB5E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958" y="4076824"/>
            <a:ext cx="693738" cy="228600"/>
          </a:xfrm>
          <a:prstGeom prst="rightArrow">
            <a:avLst>
              <a:gd name="adj1" fmla="val 50000"/>
              <a:gd name="adj2" fmla="val 75826"/>
            </a:avLst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44" name="Line 94">
            <a:extLst>
              <a:ext uri="{FF2B5EF4-FFF2-40B4-BE49-F238E27FC236}">
                <a16:creationId xmlns:a16="http://schemas.microsoft.com/office/drawing/2014/main" id="{B8B6D835-9795-4A86-B3DE-F23B58C57F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1558" y="3467224"/>
            <a:ext cx="0" cy="24384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45" name="Rectangle 95">
            <a:extLst>
              <a:ext uri="{FF2B5EF4-FFF2-40B4-BE49-F238E27FC236}">
                <a16:creationId xmlns:a16="http://schemas.microsoft.com/office/drawing/2014/main" id="{32192F48-8461-4B0D-BB4D-DEDA6E825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358" y="4381624"/>
            <a:ext cx="177800" cy="614363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46" name="Oval 96">
            <a:extLst>
              <a:ext uri="{FF2B5EF4-FFF2-40B4-BE49-F238E27FC236}">
                <a16:creationId xmlns:a16="http://schemas.microsoft.com/office/drawing/2014/main" id="{2C75F68F-5292-470D-A305-15EB95802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358" y="3467224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47" name="Oval 97">
            <a:extLst>
              <a:ext uri="{FF2B5EF4-FFF2-40B4-BE49-F238E27FC236}">
                <a16:creationId xmlns:a16="http://schemas.microsoft.com/office/drawing/2014/main" id="{FA87CDBB-E4CA-405E-A701-ABE08E2D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358" y="5753224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48" name="Text Box 98">
            <a:extLst>
              <a:ext uri="{FF2B5EF4-FFF2-40B4-BE49-F238E27FC236}">
                <a16:creationId xmlns:a16="http://schemas.microsoft.com/office/drawing/2014/main" id="{586ACAB6-9D43-4E2B-ACD6-EB7F66FFC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958" y="4686424"/>
            <a:ext cx="482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L</a:t>
            </a:r>
            <a:endParaRPr lang="en-US" altLang="zh-CN" sz="1800" i="1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9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33C82C0A-A7C5-4D50-8BE8-F172A6F0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291" y="1292808"/>
            <a:ext cx="1866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</a:rPr>
              <a:t>直流负载线：</a:t>
            </a:r>
          </a:p>
        </p:txBody>
      </p:sp>
      <p:sp>
        <p:nvSpPr>
          <p:cNvPr id="96" name="Line 3">
            <a:extLst>
              <a:ext uri="{FF2B5EF4-FFF2-40B4-BE49-F238E27FC236}">
                <a16:creationId xmlns:a16="http://schemas.microsoft.com/office/drawing/2014/main" id="{237D3E24-0CDF-4D00-9E72-7135A0F8A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7779" y="2545346"/>
            <a:ext cx="0" cy="914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7" name="Text Box 4">
            <a:extLst>
              <a:ext uri="{FF2B5EF4-FFF2-40B4-BE49-F238E27FC236}">
                <a16:creationId xmlns:a16="http://schemas.microsoft.com/office/drawing/2014/main" id="{138DF8FA-0FE0-45F2-8D2E-0E3FD9FC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829" y="2712033"/>
            <a:ext cx="7286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endParaRPr lang="en-US" altLang="zh-CN" sz="1800" i="1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8" name="Line 5">
            <a:extLst>
              <a:ext uri="{FF2B5EF4-FFF2-40B4-BE49-F238E27FC236}">
                <a16:creationId xmlns:a16="http://schemas.microsoft.com/office/drawing/2014/main" id="{419202DC-40AA-4BE0-8080-1C6D27A7D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291" y="3655008"/>
            <a:ext cx="0" cy="971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 Box 6">
            <a:extLst>
              <a:ext uri="{FF2B5EF4-FFF2-40B4-BE49-F238E27FC236}">
                <a16:creationId xmlns:a16="http://schemas.microsoft.com/office/drawing/2014/main" id="{CBE2685F-E254-4566-84DE-2999FF851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491" y="3959808"/>
            <a:ext cx="876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CE</a:t>
            </a:r>
            <a:endParaRPr lang="en-US" altLang="zh-CN" sz="1800" i="1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0" name="Text Box 7">
            <a:extLst>
              <a:ext uri="{FF2B5EF4-FFF2-40B4-BE49-F238E27FC236}">
                <a16:creationId xmlns:a16="http://schemas.microsoft.com/office/drawing/2014/main" id="{28B8BCB9-EAAF-4F08-8E7B-063AA3C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091" y="1292808"/>
            <a:ext cx="4095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srgbClr val="800000"/>
                </a:solidFill>
                <a:latin typeface="Arial" panose="020B0604020202020204" pitchFamily="34" charset="0"/>
              </a:rPr>
              <a:t>V</a:t>
            </a:r>
            <a:r>
              <a:rPr lang="en-US" altLang="zh-CN" sz="1800" i="1" baseline="-25000">
                <a:solidFill>
                  <a:srgbClr val="800000"/>
                </a:solidFill>
                <a:latin typeface="Arial" panose="020B0604020202020204" pitchFamily="34" charset="0"/>
              </a:rPr>
              <a:t>CE</a:t>
            </a:r>
            <a:r>
              <a:rPr lang="en-US" altLang="zh-CN" sz="1800">
                <a:solidFill>
                  <a:srgbClr val="800000"/>
                </a:solidFill>
                <a:latin typeface="Arial" panose="020B0604020202020204" pitchFamily="34" charset="0"/>
              </a:rPr>
              <a:t>~</a:t>
            </a:r>
            <a:r>
              <a:rPr lang="en-US" altLang="zh-CN" sz="1800" i="1">
                <a:solidFill>
                  <a:srgbClr val="8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i="1" baseline="-25000">
                <a:solidFill>
                  <a:srgbClr val="800000"/>
                </a:solidFill>
                <a:latin typeface="Arial" panose="020B0604020202020204" pitchFamily="34" charset="0"/>
              </a:rPr>
              <a:t>C</a:t>
            </a:r>
            <a:r>
              <a:rPr lang="zh-CN" altLang="zh-CN" sz="1800">
                <a:solidFill>
                  <a:srgbClr val="800000"/>
                </a:solidFill>
                <a:latin typeface="Arial" panose="020B0604020202020204" pitchFamily="34" charset="0"/>
              </a:rPr>
              <a:t>满足什么关系？</a:t>
            </a:r>
            <a:endParaRPr lang="zh-CN" altLang="en-US" sz="18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101" name="Text Box 8">
            <a:extLst>
              <a:ext uri="{FF2B5EF4-FFF2-40B4-BE49-F238E27FC236}">
                <a16:creationId xmlns:a16="http://schemas.microsoft.com/office/drawing/2014/main" id="{AE305302-6C8B-4BA5-B678-11A97781C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866" y="1730958"/>
            <a:ext cx="38941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Arial" panose="020B0604020202020204" pitchFamily="34" charset="0"/>
              </a:rPr>
              <a:t>1. </a:t>
            </a:r>
            <a:r>
              <a:rPr lang="zh-CN" altLang="zh-CN" sz="1800">
                <a:solidFill>
                  <a:prstClr val="black"/>
                </a:solidFill>
                <a:latin typeface="Arial" panose="020B0604020202020204" pitchFamily="34" charset="0"/>
              </a:rPr>
              <a:t>三极管的</a:t>
            </a:r>
            <a:r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</a:rPr>
              <a:t>输出特性。</a:t>
            </a:r>
          </a:p>
        </p:txBody>
      </p:sp>
      <p:sp>
        <p:nvSpPr>
          <p:cNvPr id="102" name="Text Box 9">
            <a:extLst>
              <a:ext uri="{FF2B5EF4-FFF2-40B4-BE49-F238E27FC236}">
                <a16:creationId xmlns:a16="http://schemas.microsoft.com/office/drawing/2014/main" id="{FCD02EF9-C7E4-4167-82DB-553BC937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1691" y="2207208"/>
            <a:ext cx="3714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Arial" panose="020B0604020202020204" pitchFamily="34" charset="0"/>
              </a:rPr>
              <a:t>2. </a:t>
            </a: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</a:rPr>
              <a:t>V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</a:rPr>
              <a:t>CE</a:t>
            </a:r>
            <a:r>
              <a:rPr lang="en-US" altLang="zh-CN" sz="180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</a:rPr>
              <a:t>E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>
                <a:solidFill>
                  <a:prstClr val="black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</a:rPr>
              <a:t>R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</a:rPr>
              <a:t>C  </a:t>
            </a:r>
            <a:r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</a:rPr>
              <a:t>。</a:t>
            </a:r>
          </a:p>
        </p:txBody>
      </p:sp>
      <p:grpSp>
        <p:nvGrpSpPr>
          <p:cNvPr id="103" name="Group 10">
            <a:extLst>
              <a:ext uri="{FF2B5EF4-FFF2-40B4-BE49-F238E27FC236}">
                <a16:creationId xmlns:a16="http://schemas.microsoft.com/office/drawing/2014/main" id="{ED4DCB57-BCEB-4861-82B9-D0F9E8C9E36E}"/>
              </a:ext>
            </a:extLst>
          </p:cNvPr>
          <p:cNvGrpSpPr>
            <a:grpSpLocks/>
          </p:cNvGrpSpPr>
          <p:nvPr/>
        </p:nvGrpSpPr>
        <p:grpSpPr bwMode="auto">
          <a:xfrm>
            <a:off x="6851179" y="2612021"/>
            <a:ext cx="3155950" cy="3390900"/>
            <a:chOff x="3264" y="1390"/>
            <a:chExt cx="1987" cy="2136"/>
          </a:xfrm>
        </p:grpSpPr>
        <p:sp>
          <p:nvSpPr>
            <p:cNvPr id="104" name="Text Box 11">
              <a:extLst>
                <a:ext uri="{FF2B5EF4-FFF2-40B4-BE49-F238E27FC236}">
                  <a16:creationId xmlns:a16="http://schemas.microsoft.com/office/drawing/2014/main" id="{7D87CA38-EBD9-46BC-836A-ABBFF2633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" y="1390"/>
              <a:ext cx="115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kumimoji="0" lang="en-US" altLang="zh-CN" sz="1800" b="0" i="1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C</a:t>
              </a:r>
              <a:endPara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5" name="Text Box 12">
              <a:extLst>
                <a:ext uri="{FF2B5EF4-FFF2-40B4-BE49-F238E27FC236}">
                  <a16:creationId xmlns:a16="http://schemas.microsoft.com/office/drawing/2014/main" id="{B8F4FC40-0D33-4698-B3FE-E67B992EC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3257"/>
              <a:ext cx="3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v</a:t>
              </a:r>
              <a:r>
                <a:rPr kumimoji="0" lang="en-US" altLang="zh-CN" sz="1800" b="0" i="1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CE</a:t>
              </a:r>
              <a:endParaRPr kumimoji="0" lang="en-US" altLang="zh-CN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06" name="Group 13">
              <a:extLst>
                <a:ext uri="{FF2B5EF4-FFF2-40B4-BE49-F238E27FC236}">
                  <a16:creationId xmlns:a16="http://schemas.microsoft.com/office/drawing/2014/main" id="{91E8B5AC-1A19-4AA1-AC71-E6095993F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585"/>
              <a:ext cx="1584" cy="1896"/>
              <a:chOff x="3180" y="1585"/>
              <a:chExt cx="1584" cy="1896"/>
            </a:xfrm>
          </p:grpSpPr>
          <p:sp>
            <p:nvSpPr>
              <p:cNvPr id="107" name="Line 14">
                <a:extLst>
                  <a:ext uri="{FF2B5EF4-FFF2-40B4-BE49-F238E27FC236}">
                    <a16:creationId xmlns:a16="http://schemas.microsoft.com/office/drawing/2014/main" id="{91A0D373-99A3-4B66-BCE9-7F71212AD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0" y="3481"/>
                <a:ext cx="1584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pSp>
            <p:nvGrpSpPr>
              <p:cNvPr id="108" name="Group 15">
                <a:extLst>
                  <a:ext uri="{FF2B5EF4-FFF2-40B4-BE49-F238E27FC236}">
                    <a16:creationId xmlns:a16="http://schemas.microsoft.com/office/drawing/2014/main" id="{AAD6D04E-32E1-4AC0-971C-4B79A98A5F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1" y="1585"/>
                <a:ext cx="1288" cy="1896"/>
                <a:chOff x="3181" y="1753"/>
                <a:chExt cx="1288" cy="1896"/>
              </a:xfrm>
            </p:grpSpPr>
            <p:sp>
              <p:nvSpPr>
                <p:cNvPr id="109" name="Line 16">
                  <a:extLst>
                    <a:ext uri="{FF2B5EF4-FFF2-40B4-BE49-F238E27FC236}">
                      <a16:creationId xmlns:a16="http://schemas.microsoft.com/office/drawing/2014/main" id="{533B984A-98D5-4EA7-992E-E2E8530346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192" y="1753"/>
                  <a:ext cx="0" cy="1896"/>
                </a:xfrm>
                <a:prstGeom prst="line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10" name="Group 17">
                  <a:extLst>
                    <a:ext uri="{FF2B5EF4-FFF2-40B4-BE49-F238E27FC236}">
                      <a16:creationId xmlns:a16="http://schemas.microsoft.com/office/drawing/2014/main" id="{6923823F-B532-488E-967E-B0E4D11CE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1" y="2028"/>
                  <a:ext cx="1288" cy="1609"/>
                  <a:chOff x="3181" y="1260"/>
                  <a:chExt cx="2387" cy="2377"/>
                </a:xfrm>
              </p:grpSpPr>
              <p:sp>
                <p:nvSpPr>
                  <p:cNvPr id="111" name="Freeform 18">
                    <a:extLst>
                      <a:ext uri="{FF2B5EF4-FFF2-40B4-BE49-F238E27FC236}">
                        <a16:creationId xmlns:a16="http://schemas.microsoft.com/office/drawing/2014/main" id="{2E7D2B02-DD62-4B24-A81D-AF777BB702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3505"/>
                    <a:ext cx="2387" cy="131"/>
                  </a:xfrm>
                  <a:custGeom>
                    <a:avLst/>
                    <a:gdLst>
                      <a:gd name="T0" fmla="*/ 19 w 2387"/>
                      <a:gd name="T1" fmla="*/ 131 h 131"/>
                      <a:gd name="T2" fmla="*/ 69 w 2387"/>
                      <a:gd name="T3" fmla="*/ 95 h 131"/>
                      <a:gd name="T4" fmla="*/ 431 w 2387"/>
                      <a:gd name="T5" fmla="*/ 24 h 131"/>
                      <a:gd name="T6" fmla="*/ 2387 w 2387"/>
                      <a:gd name="T7" fmla="*/ 0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87" h="131">
                        <a:moveTo>
                          <a:pt x="19" y="131"/>
                        </a:moveTo>
                        <a:cubicBezTo>
                          <a:pt x="27" y="125"/>
                          <a:pt x="0" y="113"/>
                          <a:pt x="69" y="95"/>
                        </a:cubicBezTo>
                        <a:cubicBezTo>
                          <a:pt x="138" y="77"/>
                          <a:pt x="45" y="40"/>
                          <a:pt x="431" y="24"/>
                        </a:cubicBezTo>
                        <a:cubicBezTo>
                          <a:pt x="817" y="8"/>
                          <a:pt x="1980" y="5"/>
                          <a:pt x="2387" y="0"/>
                        </a:cubicBezTo>
                      </a:path>
                    </a:pathLst>
                  </a:custGeom>
                  <a:noFill/>
                  <a:ln w="381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Freeform 19">
                    <a:extLst>
                      <a:ext uri="{FF2B5EF4-FFF2-40B4-BE49-F238E27FC236}">
                        <a16:creationId xmlns:a16="http://schemas.microsoft.com/office/drawing/2014/main" id="{04351D30-E845-4138-B302-54D4204B3D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0" y="3133"/>
                    <a:ext cx="2308" cy="504"/>
                  </a:xfrm>
                  <a:custGeom>
                    <a:avLst/>
                    <a:gdLst>
                      <a:gd name="T0" fmla="*/ 0 w 2308"/>
                      <a:gd name="T1" fmla="*/ 504 h 504"/>
                      <a:gd name="T2" fmla="*/ 15 w 2308"/>
                      <a:gd name="T3" fmla="*/ 314 h 504"/>
                      <a:gd name="T4" fmla="*/ 52 w 2308"/>
                      <a:gd name="T5" fmla="*/ 276 h 504"/>
                      <a:gd name="T6" fmla="*/ 172 w 2308"/>
                      <a:gd name="T7" fmla="*/ 156 h 504"/>
                      <a:gd name="T8" fmla="*/ 340 w 2308"/>
                      <a:gd name="T9" fmla="*/ 72 h 504"/>
                      <a:gd name="T10" fmla="*/ 748 w 2308"/>
                      <a:gd name="T11" fmla="*/ 48 h 504"/>
                      <a:gd name="T12" fmla="*/ 2308 w 2308"/>
                      <a:gd name="T13" fmla="*/ 0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08" h="504">
                        <a:moveTo>
                          <a:pt x="0" y="504"/>
                        </a:moveTo>
                        <a:cubicBezTo>
                          <a:pt x="3" y="472"/>
                          <a:pt x="6" y="352"/>
                          <a:pt x="15" y="314"/>
                        </a:cubicBezTo>
                        <a:cubicBezTo>
                          <a:pt x="24" y="276"/>
                          <a:pt x="26" y="302"/>
                          <a:pt x="52" y="276"/>
                        </a:cubicBezTo>
                        <a:cubicBezTo>
                          <a:pt x="78" y="250"/>
                          <a:pt x="124" y="190"/>
                          <a:pt x="172" y="156"/>
                        </a:cubicBezTo>
                        <a:cubicBezTo>
                          <a:pt x="220" y="122"/>
                          <a:pt x="244" y="90"/>
                          <a:pt x="340" y="72"/>
                        </a:cubicBezTo>
                        <a:cubicBezTo>
                          <a:pt x="436" y="54"/>
                          <a:pt x="420" y="60"/>
                          <a:pt x="748" y="48"/>
                        </a:cubicBezTo>
                        <a:cubicBezTo>
                          <a:pt x="1076" y="36"/>
                          <a:pt x="1983" y="10"/>
                          <a:pt x="2308" y="0"/>
                        </a:cubicBezTo>
                      </a:path>
                    </a:pathLst>
                  </a:custGeom>
                  <a:noFill/>
                  <a:ln w="381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Freeform 20">
                    <a:extLst>
                      <a:ext uri="{FF2B5EF4-FFF2-40B4-BE49-F238E27FC236}">
                        <a16:creationId xmlns:a16="http://schemas.microsoft.com/office/drawing/2014/main" id="{B370DFEB-911F-42D7-94E2-6114ADCB7C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97" y="2689"/>
                    <a:ext cx="2299" cy="948"/>
                  </a:xfrm>
                  <a:custGeom>
                    <a:avLst/>
                    <a:gdLst>
                      <a:gd name="T0" fmla="*/ 0 w 2299"/>
                      <a:gd name="T1" fmla="*/ 948 h 948"/>
                      <a:gd name="T2" fmla="*/ 55 w 2299"/>
                      <a:gd name="T3" fmla="*/ 408 h 948"/>
                      <a:gd name="T4" fmla="*/ 211 w 2299"/>
                      <a:gd name="T5" fmla="*/ 156 h 948"/>
                      <a:gd name="T6" fmla="*/ 413 w 2299"/>
                      <a:gd name="T7" fmla="*/ 69 h 948"/>
                      <a:gd name="T8" fmla="*/ 1207 w 2299"/>
                      <a:gd name="T9" fmla="*/ 12 h 948"/>
                      <a:gd name="T10" fmla="*/ 2299 w 2299"/>
                      <a:gd name="T11" fmla="*/ 0 h 9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99" h="948">
                        <a:moveTo>
                          <a:pt x="0" y="948"/>
                        </a:moveTo>
                        <a:cubicBezTo>
                          <a:pt x="9" y="858"/>
                          <a:pt x="20" y="540"/>
                          <a:pt x="55" y="408"/>
                        </a:cubicBezTo>
                        <a:cubicBezTo>
                          <a:pt x="90" y="276"/>
                          <a:pt x="151" y="212"/>
                          <a:pt x="211" y="156"/>
                        </a:cubicBezTo>
                        <a:cubicBezTo>
                          <a:pt x="271" y="100"/>
                          <a:pt x="247" y="93"/>
                          <a:pt x="413" y="69"/>
                        </a:cubicBezTo>
                        <a:cubicBezTo>
                          <a:pt x="579" y="45"/>
                          <a:pt x="893" y="23"/>
                          <a:pt x="1207" y="12"/>
                        </a:cubicBezTo>
                        <a:cubicBezTo>
                          <a:pt x="1521" y="1"/>
                          <a:pt x="2072" y="2"/>
                          <a:pt x="2299" y="0"/>
                        </a:cubicBezTo>
                      </a:path>
                    </a:pathLst>
                  </a:custGeom>
                  <a:noFill/>
                  <a:ln w="381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Freeform 21">
                    <a:extLst>
                      <a:ext uri="{FF2B5EF4-FFF2-40B4-BE49-F238E27FC236}">
                        <a16:creationId xmlns:a16="http://schemas.microsoft.com/office/drawing/2014/main" id="{38A73A34-2BE0-4469-A610-D35168C306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0" y="2221"/>
                    <a:ext cx="2260" cy="1380"/>
                  </a:xfrm>
                  <a:custGeom>
                    <a:avLst/>
                    <a:gdLst>
                      <a:gd name="T0" fmla="*/ 0 w 2260"/>
                      <a:gd name="T1" fmla="*/ 1380 h 1380"/>
                      <a:gd name="T2" fmla="*/ 73 w 2260"/>
                      <a:gd name="T3" fmla="*/ 525 h 1380"/>
                      <a:gd name="T4" fmla="*/ 155 w 2260"/>
                      <a:gd name="T5" fmla="*/ 157 h 1380"/>
                      <a:gd name="T6" fmla="*/ 483 w 2260"/>
                      <a:gd name="T7" fmla="*/ 50 h 1380"/>
                      <a:gd name="T8" fmla="*/ 2260 w 2260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60" h="1380">
                        <a:moveTo>
                          <a:pt x="0" y="1380"/>
                        </a:moveTo>
                        <a:cubicBezTo>
                          <a:pt x="12" y="1237"/>
                          <a:pt x="48" y="729"/>
                          <a:pt x="73" y="525"/>
                        </a:cubicBezTo>
                        <a:cubicBezTo>
                          <a:pt x="99" y="321"/>
                          <a:pt x="86" y="236"/>
                          <a:pt x="155" y="157"/>
                        </a:cubicBezTo>
                        <a:cubicBezTo>
                          <a:pt x="223" y="77"/>
                          <a:pt x="132" y="76"/>
                          <a:pt x="483" y="50"/>
                        </a:cubicBezTo>
                        <a:cubicBezTo>
                          <a:pt x="834" y="24"/>
                          <a:pt x="1890" y="10"/>
                          <a:pt x="2260" y="0"/>
                        </a:cubicBezTo>
                      </a:path>
                    </a:pathLst>
                  </a:custGeom>
                  <a:noFill/>
                  <a:ln w="381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5" name="Freeform 22">
                    <a:extLst>
                      <a:ext uri="{FF2B5EF4-FFF2-40B4-BE49-F238E27FC236}">
                        <a16:creationId xmlns:a16="http://schemas.microsoft.com/office/drawing/2014/main" id="{E9141C7E-9278-442F-BC79-686F59CAF8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0" y="1813"/>
                    <a:ext cx="2224" cy="1788"/>
                  </a:xfrm>
                  <a:custGeom>
                    <a:avLst/>
                    <a:gdLst>
                      <a:gd name="T0" fmla="*/ 0 w 2224"/>
                      <a:gd name="T1" fmla="*/ 1788 h 1788"/>
                      <a:gd name="T2" fmla="*/ 89 w 2224"/>
                      <a:gd name="T3" fmla="*/ 754 h 1788"/>
                      <a:gd name="T4" fmla="*/ 112 w 2224"/>
                      <a:gd name="T5" fmla="*/ 312 h 1788"/>
                      <a:gd name="T6" fmla="*/ 209 w 2224"/>
                      <a:gd name="T7" fmla="*/ 125 h 1788"/>
                      <a:gd name="T8" fmla="*/ 640 w 2224"/>
                      <a:gd name="T9" fmla="*/ 36 h 1788"/>
                      <a:gd name="T10" fmla="*/ 2224 w 2224"/>
                      <a:gd name="T11" fmla="*/ 0 h 1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24" h="1788">
                        <a:moveTo>
                          <a:pt x="0" y="1788"/>
                        </a:moveTo>
                        <a:cubicBezTo>
                          <a:pt x="15" y="1616"/>
                          <a:pt x="70" y="1000"/>
                          <a:pt x="89" y="754"/>
                        </a:cubicBezTo>
                        <a:cubicBezTo>
                          <a:pt x="108" y="508"/>
                          <a:pt x="92" y="417"/>
                          <a:pt x="112" y="312"/>
                        </a:cubicBezTo>
                        <a:cubicBezTo>
                          <a:pt x="132" y="207"/>
                          <a:pt x="121" y="171"/>
                          <a:pt x="209" y="125"/>
                        </a:cubicBezTo>
                        <a:cubicBezTo>
                          <a:pt x="297" y="79"/>
                          <a:pt x="304" y="57"/>
                          <a:pt x="640" y="36"/>
                        </a:cubicBezTo>
                        <a:cubicBezTo>
                          <a:pt x="976" y="15"/>
                          <a:pt x="1894" y="8"/>
                          <a:pt x="2224" y="0"/>
                        </a:cubicBezTo>
                      </a:path>
                    </a:pathLst>
                  </a:custGeom>
                  <a:noFill/>
                  <a:ln w="381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Freeform 23">
                    <a:extLst>
                      <a:ext uri="{FF2B5EF4-FFF2-40B4-BE49-F238E27FC236}">
                        <a16:creationId xmlns:a16="http://schemas.microsoft.com/office/drawing/2014/main" id="{FB64B735-8897-42D9-9CFB-B6EFD99C6B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0" y="1260"/>
                    <a:ext cx="2212" cy="2377"/>
                  </a:xfrm>
                  <a:custGeom>
                    <a:avLst/>
                    <a:gdLst>
                      <a:gd name="T0" fmla="*/ 0 w 2212"/>
                      <a:gd name="T1" fmla="*/ 2377 h 2377"/>
                      <a:gd name="T2" fmla="*/ 93 w 2212"/>
                      <a:gd name="T3" fmla="*/ 1248 h 2377"/>
                      <a:gd name="T4" fmla="*/ 186 w 2212"/>
                      <a:gd name="T5" fmla="*/ 369 h 2377"/>
                      <a:gd name="T6" fmla="*/ 532 w 2212"/>
                      <a:gd name="T7" fmla="*/ 61 h 2377"/>
                      <a:gd name="T8" fmla="*/ 2212 w 2212"/>
                      <a:gd name="T9" fmla="*/ 1 h 23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12" h="2377">
                        <a:moveTo>
                          <a:pt x="0" y="2377"/>
                        </a:moveTo>
                        <a:cubicBezTo>
                          <a:pt x="15" y="2189"/>
                          <a:pt x="62" y="1583"/>
                          <a:pt x="93" y="1248"/>
                        </a:cubicBezTo>
                        <a:cubicBezTo>
                          <a:pt x="124" y="914"/>
                          <a:pt x="113" y="567"/>
                          <a:pt x="186" y="369"/>
                        </a:cubicBezTo>
                        <a:cubicBezTo>
                          <a:pt x="259" y="171"/>
                          <a:pt x="194" y="122"/>
                          <a:pt x="532" y="61"/>
                        </a:cubicBezTo>
                        <a:cubicBezTo>
                          <a:pt x="870" y="0"/>
                          <a:pt x="1862" y="13"/>
                          <a:pt x="2212" y="1"/>
                        </a:cubicBezTo>
                      </a:path>
                    </a:pathLst>
                  </a:custGeom>
                  <a:noFill/>
                  <a:ln w="381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17" name="Group 24">
            <a:extLst>
              <a:ext uri="{FF2B5EF4-FFF2-40B4-BE49-F238E27FC236}">
                <a16:creationId xmlns:a16="http://schemas.microsoft.com/office/drawing/2014/main" id="{98559490-6142-4B5F-AD2D-23DEF4E9B7E9}"/>
              </a:ext>
            </a:extLst>
          </p:cNvPr>
          <p:cNvGrpSpPr>
            <a:grpSpLocks/>
          </p:cNvGrpSpPr>
          <p:nvPr/>
        </p:nvGrpSpPr>
        <p:grpSpPr bwMode="auto">
          <a:xfrm>
            <a:off x="8372763" y="6017205"/>
            <a:ext cx="990600" cy="637137"/>
            <a:chOff x="2890" y="2928"/>
            <a:chExt cx="552" cy="307"/>
          </a:xfrm>
        </p:grpSpPr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347D5063-A4C2-4660-BCCD-045CD48AC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4" y="2928"/>
              <a:ext cx="0" cy="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9" name="Text Box 26">
              <a:extLst>
                <a:ext uri="{FF2B5EF4-FFF2-40B4-BE49-F238E27FC236}">
                  <a16:creationId xmlns:a16="http://schemas.microsoft.com/office/drawing/2014/main" id="{C6511B4E-2869-423F-AEA5-00E673B5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" y="3029"/>
              <a:ext cx="55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1800" i="1" dirty="0">
                  <a:solidFill>
                    <a:prstClr val="black"/>
                  </a:solidFill>
                  <a:latin typeface="Arial" panose="020B0604020202020204" pitchFamily="34" charset="0"/>
                  <a:ea typeface="楷体_GB2312" pitchFamily="49" charset="-122"/>
                </a:rPr>
                <a:t>E</a:t>
              </a:r>
              <a:r>
                <a:rPr lang="en-US" altLang="zh-CN" sz="1800" i="1" baseline="-25000" dirty="0">
                  <a:solidFill>
                    <a:prstClr val="black"/>
                  </a:solidFill>
                  <a:latin typeface="Arial" panose="020B0604020202020204" pitchFamily="34" charset="0"/>
                  <a:ea typeface="楷体_GB2312" pitchFamily="49" charset="-122"/>
                </a:rPr>
                <a:t>C</a:t>
              </a:r>
              <a:endParaRPr lang="en-US" altLang="zh-CN" sz="1800" i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20" name="Group 27">
            <a:extLst>
              <a:ext uri="{FF2B5EF4-FFF2-40B4-BE49-F238E27FC236}">
                <a16:creationId xmlns:a16="http://schemas.microsoft.com/office/drawing/2014/main" id="{4FD55C45-BD8D-456C-9142-17572EB80A09}"/>
              </a:ext>
            </a:extLst>
          </p:cNvPr>
          <p:cNvGrpSpPr>
            <a:grpSpLocks/>
          </p:cNvGrpSpPr>
          <p:nvPr/>
        </p:nvGrpSpPr>
        <p:grpSpPr bwMode="auto">
          <a:xfrm>
            <a:off x="6120929" y="2851733"/>
            <a:ext cx="668337" cy="858838"/>
            <a:chOff x="3125" y="1751"/>
            <a:chExt cx="587" cy="732"/>
          </a:xfrm>
        </p:grpSpPr>
        <p:sp>
          <p:nvSpPr>
            <p:cNvPr id="121" name="Line 28">
              <a:extLst>
                <a:ext uri="{FF2B5EF4-FFF2-40B4-BE49-F238E27FC236}">
                  <a16:creationId xmlns:a16="http://schemas.microsoft.com/office/drawing/2014/main" id="{02CD2899-F3EC-4884-B87A-2323A0C42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" y="2136"/>
              <a:ext cx="9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122" name="Object 2">
              <a:extLst>
                <a:ext uri="{FF2B5EF4-FFF2-40B4-BE49-F238E27FC236}">
                  <a16:creationId xmlns:a16="http://schemas.microsoft.com/office/drawing/2014/main" id="{59FA9E3A-D648-4C11-BCC2-E7922FA508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5" y="1751"/>
            <a:ext cx="465" cy="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6" r:id="rId3" imgW="254648" imgH="432680" progId="Equation.3">
                    <p:embed/>
                  </p:oleObj>
                </mc:Choice>
                <mc:Fallback>
                  <p:oleObj r:id="rId3" imgW="254648" imgH="432680" progId="Equation.3">
                    <p:embed/>
                    <p:pic>
                      <p:nvPicPr>
                        <p:cNvPr id="11293" name="Object 2">
                          <a:extLst>
                            <a:ext uri="{FF2B5EF4-FFF2-40B4-BE49-F238E27FC236}">
                              <a16:creationId xmlns:a16="http://schemas.microsoft.com/office/drawing/2014/main" id="{8067CA1C-52F4-45CB-9CD6-9E2AC99553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1751"/>
                          <a:ext cx="465" cy="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" name="Line 30">
            <a:extLst>
              <a:ext uri="{FF2B5EF4-FFF2-40B4-BE49-F238E27FC236}">
                <a16:creationId xmlns:a16="http://schemas.microsoft.com/office/drawing/2014/main" id="{37BFD22E-B695-4AA3-AF49-EBAFC3EAF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4679" y="3291471"/>
            <a:ext cx="2114550" cy="2819400"/>
          </a:xfrm>
          <a:prstGeom prst="line">
            <a:avLst/>
          </a:prstGeom>
          <a:noFill/>
          <a:ln w="38100">
            <a:solidFill>
              <a:srgbClr val="009DD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124" name="Group 31">
            <a:extLst>
              <a:ext uri="{FF2B5EF4-FFF2-40B4-BE49-F238E27FC236}">
                <a16:creationId xmlns:a16="http://schemas.microsoft.com/office/drawing/2014/main" id="{C65A9E34-4789-464D-A040-0B6685C8BE80}"/>
              </a:ext>
            </a:extLst>
          </p:cNvPr>
          <p:cNvGrpSpPr>
            <a:grpSpLocks/>
          </p:cNvGrpSpPr>
          <p:nvPr/>
        </p:nvGrpSpPr>
        <p:grpSpPr bwMode="auto">
          <a:xfrm>
            <a:off x="7962429" y="4393196"/>
            <a:ext cx="838200" cy="536575"/>
            <a:chOff x="2328" y="1726"/>
            <a:chExt cx="528" cy="338"/>
          </a:xfrm>
        </p:grpSpPr>
        <p:sp>
          <p:nvSpPr>
            <p:cNvPr id="125" name="Oval 32">
              <a:extLst>
                <a:ext uri="{FF2B5EF4-FFF2-40B4-BE49-F238E27FC236}">
                  <a16:creationId xmlns:a16="http://schemas.microsoft.com/office/drawing/2014/main" id="{F5D849D1-C792-4A6F-874A-74A3A5DDB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992"/>
              <a:ext cx="84" cy="72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" name="Text Box 33">
              <a:extLst>
                <a:ext uri="{FF2B5EF4-FFF2-40B4-BE49-F238E27FC236}">
                  <a16:creationId xmlns:a16="http://schemas.microsoft.com/office/drawing/2014/main" id="{831C47C5-3A31-44FB-AE60-D9C23552E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1726"/>
              <a:ext cx="5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1800" i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rPr>
                <a:t>Q</a:t>
              </a:r>
              <a:endParaRPr lang="en-US" altLang="zh-CN" sz="18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27" name="AutoShape 34">
            <a:extLst>
              <a:ext uri="{FF2B5EF4-FFF2-40B4-BE49-F238E27FC236}">
                <a16:creationId xmlns:a16="http://schemas.microsoft.com/office/drawing/2014/main" id="{0522B7E8-2306-4A34-B46B-A94FB390A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691" y="4112208"/>
            <a:ext cx="1393825" cy="749300"/>
          </a:xfrm>
          <a:prstGeom prst="wedgeRoundRectCallout">
            <a:avLst>
              <a:gd name="adj1" fmla="val 127333"/>
              <a:gd name="adj2" fmla="val -35593"/>
              <a:gd name="adj3" fmla="val 16667"/>
            </a:avLst>
          </a:prstGeom>
          <a:solidFill>
            <a:srgbClr val="FFFF99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直流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负载线</a:t>
            </a:r>
          </a:p>
        </p:txBody>
      </p:sp>
      <p:sp>
        <p:nvSpPr>
          <p:cNvPr id="128" name="AutoShape 35">
            <a:extLst>
              <a:ext uri="{FF2B5EF4-FFF2-40B4-BE49-F238E27FC236}">
                <a16:creationId xmlns:a16="http://schemas.microsoft.com/office/drawing/2014/main" id="{58714C9C-F0FD-4810-849F-403C15BBF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891" y="2207208"/>
            <a:ext cx="1647825" cy="1217613"/>
          </a:xfrm>
          <a:prstGeom prst="wedgeRoundRectCallout">
            <a:avLst>
              <a:gd name="adj1" fmla="val -53662"/>
              <a:gd name="adj2" fmla="val 148306"/>
              <a:gd name="adj3" fmla="val 16667"/>
            </a:avLst>
          </a:prstGeom>
          <a:solidFill>
            <a:srgbClr val="FFFF99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与输出特性的交点就是</a:t>
            </a: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Q</a:t>
            </a:r>
            <a:r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点</a:t>
            </a:r>
          </a:p>
        </p:txBody>
      </p:sp>
      <p:sp>
        <p:nvSpPr>
          <p:cNvPr id="129" name="Text Box 36">
            <a:extLst>
              <a:ext uri="{FF2B5EF4-FFF2-40B4-BE49-F238E27FC236}">
                <a16:creationId xmlns:a16="http://schemas.microsoft.com/office/drawing/2014/main" id="{7E976982-2F50-4923-B5E6-954D611FF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1091" y="4637671"/>
            <a:ext cx="800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i="1" baseline="-2500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1800" i="1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0" name="Text Box 39">
            <a:extLst>
              <a:ext uri="{FF2B5EF4-FFF2-40B4-BE49-F238E27FC236}">
                <a16:creationId xmlns:a16="http://schemas.microsoft.com/office/drawing/2014/main" id="{F3CC89C7-8B41-453D-82A0-AACD7CF13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491" y="2512008"/>
            <a:ext cx="4921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1800" i="1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1" name="Line 40">
            <a:extLst>
              <a:ext uri="{FF2B5EF4-FFF2-40B4-BE49-F238E27FC236}">
                <a16:creationId xmlns:a16="http://schemas.microsoft.com/office/drawing/2014/main" id="{A2AE584B-F2E4-4B02-A17C-78F0A09AB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1604" y="2131008"/>
            <a:ext cx="1587" cy="1951038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" name="Rectangle 41">
            <a:extLst>
              <a:ext uri="{FF2B5EF4-FFF2-40B4-BE49-F238E27FC236}">
                <a16:creationId xmlns:a16="http://schemas.microsoft.com/office/drawing/2014/main" id="{9F3A5132-BDE8-4EEA-B275-698BDB5C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354" y="2619958"/>
            <a:ext cx="211137" cy="64770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3" name="Line 42">
            <a:extLst>
              <a:ext uri="{FF2B5EF4-FFF2-40B4-BE49-F238E27FC236}">
                <a16:creationId xmlns:a16="http://schemas.microsoft.com/office/drawing/2014/main" id="{1F74F0F5-4BC8-4E68-8546-EE7CA7C45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316" y="2138946"/>
            <a:ext cx="1373188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4" name="Line 43">
            <a:extLst>
              <a:ext uri="{FF2B5EF4-FFF2-40B4-BE49-F238E27FC236}">
                <a16:creationId xmlns:a16="http://schemas.microsoft.com/office/drawing/2014/main" id="{FE0298CC-2597-41B3-BCA9-C3AF08CCA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4854" y="3761371"/>
            <a:ext cx="0" cy="5715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5" name="Line 44">
            <a:extLst>
              <a:ext uri="{FF2B5EF4-FFF2-40B4-BE49-F238E27FC236}">
                <a16:creationId xmlns:a16="http://schemas.microsoft.com/office/drawing/2014/main" id="{D4FCF246-C027-48F0-A988-CC532524C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4854" y="4047121"/>
            <a:ext cx="314325" cy="29527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6" name="Line 45">
            <a:extLst>
              <a:ext uri="{FF2B5EF4-FFF2-40B4-BE49-F238E27FC236}">
                <a16:creationId xmlns:a16="http://schemas.microsoft.com/office/drawing/2014/main" id="{ABEEA905-DEC2-4AAA-A762-2C25D83A6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4854" y="3770896"/>
            <a:ext cx="314325" cy="25717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7" name="Text Box 46">
            <a:extLst>
              <a:ext uri="{FF2B5EF4-FFF2-40B4-BE49-F238E27FC236}">
                <a16:creationId xmlns:a16="http://schemas.microsoft.com/office/drawing/2014/main" id="{5FFA73F7-F6B3-4FF7-A5D2-401BAC3CA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729" y="1673808"/>
            <a:ext cx="6524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endParaRPr lang="en-US" altLang="zh-CN" sz="1800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8" name="Oval 47">
            <a:extLst>
              <a:ext uri="{FF2B5EF4-FFF2-40B4-BE49-F238E27FC236}">
                <a16:creationId xmlns:a16="http://schemas.microsoft.com/office/drawing/2014/main" id="{8888B30E-E6F0-4D78-8E47-4D02126C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741" y="2059571"/>
            <a:ext cx="152400" cy="152400"/>
          </a:xfrm>
          <a:prstGeom prst="ellips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9" name="Text Box 48">
            <a:extLst>
              <a:ext uri="{FF2B5EF4-FFF2-40B4-BE49-F238E27FC236}">
                <a16:creationId xmlns:a16="http://schemas.microsoft.com/office/drawing/2014/main" id="{93444341-9AA0-4467-84E5-5B093C68B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791" y="2510421"/>
            <a:ext cx="4937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1800" i="1" baseline="-2500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endParaRPr lang="en-US" altLang="zh-CN" sz="1800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0" name="Line 49">
            <a:extLst>
              <a:ext uri="{FF2B5EF4-FFF2-40B4-BE49-F238E27FC236}">
                <a16:creationId xmlns:a16="http://schemas.microsoft.com/office/drawing/2014/main" id="{87AE1609-14B3-418B-9C51-0C369E683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716" y="5788608"/>
            <a:ext cx="45720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1" name="Line 50">
            <a:extLst>
              <a:ext uri="{FF2B5EF4-FFF2-40B4-BE49-F238E27FC236}">
                <a16:creationId xmlns:a16="http://schemas.microsoft.com/office/drawing/2014/main" id="{8FBD7906-8F5E-4EE6-A1D5-1D469824E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2079" y="4055058"/>
            <a:ext cx="623887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2" name="Line 51">
            <a:extLst>
              <a:ext uri="{FF2B5EF4-FFF2-40B4-BE49-F238E27FC236}">
                <a16:creationId xmlns:a16="http://schemas.microsoft.com/office/drawing/2014/main" id="{57E3E046-D5FB-410A-BED2-C262E37A1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066" y="2170696"/>
            <a:ext cx="0" cy="1616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3" name="Rectangle 52">
            <a:extLst>
              <a:ext uri="{FF2B5EF4-FFF2-40B4-BE49-F238E27FC236}">
                <a16:creationId xmlns:a16="http://schemas.microsoft.com/office/drawing/2014/main" id="{55604B23-9B67-4F84-A319-3DF000074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04" y="2632658"/>
            <a:ext cx="209550" cy="64770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4" name="Oval 53">
            <a:extLst>
              <a:ext uri="{FF2B5EF4-FFF2-40B4-BE49-F238E27FC236}">
                <a16:creationId xmlns:a16="http://schemas.microsoft.com/office/drawing/2014/main" id="{95C3861E-CD81-42E1-A515-6D03D08D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091" y="2084971"/>
            <a:ext cx="106363" cy="114300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5" name="Line 54">
            <a:extLst>
              <a:ext uri="{FF2B5EF4-FFF2-40B4-BE49-F238E27FC236}">
                <a16:creationId xmlns:a16="http://schemas.microsoft.com/office/drawing/2014/main" id="{C60A0837-F1AB-4030-8239-B4D1984E6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5204" y="4312233"/>
            <a:ext cx="0" cy="1466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6" name="Line 55">
            <a:extLst>
              <a:ext uri="{FF2B5EF4-FFF2-40B4-BE49-F238E27FC236}">
                <a16:creationId xmlns:a16="http://schemas.microsoft.com/office/drawing/2014/main" id="{79DD5C47-6207-46B9-8824-3DC9ED038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4891" y="1445208"/>
            <a:ext cx="0" cy="457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  <p:bldP spid="99" grpId="0" build="p"/>
      <p:bldP spid="100" grpId="0"/>
      <p:bldP spid="101" grpId="0" build="p"/>
      <p:bldP spid="102" grpId="0" build="p"/>
      <p:bldP spid="127" grpId="0" animBg="1"/>
      <p:bldP spid="128" grpId="0" animBg="1"/>
      <p:bldP spid="1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  <p:sp>
        <p:nvSpPr>
          <p:cNvPr id="55" name="Text Box 2">
            <a:extLst>
              <a:ext uri="{FF2B5EF4-FFF2-40B4-BE49-F238E27FC236}">
                <a16:creationId xmlns:a16="http://schemas.microsoft.com/office/drawing/2014/main" id="{9A9EB79A-85E9-475D-9FF2-2AFE7AD9F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1268760"/>
            <a:ext cx="3505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交流负载线的作法：</a:t>
            </a:r>
          </a:p>
        </p:txBody>
      </p:sp>
      <p:grpSp>
        <p:nvGrpSpPr>
          <p:cNvPr id="56" name="Group 3">
            <a:extLst>
              <a:ext uri="{FF2B5EF4-FFF2-40B4-BE49-F238E27FC236}">
                <a16:creationId xmlns:a16="http://schemas.microsoft.com/office/drawing/2014/main" id="{F4A738FD-3877-42C7-9B7A-22002C1DB397}"/>
              </a:ext>
            </a:extLst>
          </p:cNvPr>
          <p:cNvGrpSpPr>
            <a:grpSpLocks/>
          </p:cNvGrpSpPr>
          <p:nvPr/>
        </p:nvGrpSpPr>
        <p:grpSpPr bwMode="auto">
          <a:xfrm>
            <a:off x="6586786" y="1703735"/>
            <a:ext cx="3155950" cy="3390900"/>
            <a:chOff x="3264" y="1390"/>
            <a:chExt cx="1988" cy="2136"/>
          </a:xfrm>
        </p:grpSpPr>
        <p:sp>
          <p:nvSpPr>
            <p:cNvPr id="57" name="Text Box 4">
              <a:extLst>
                <a:ext uri="{FF2B5EF4-FFF2-40B4-BE49-F238E27FC236}">
                  <a16:creationId xmlns:a16="http://schemas.microsoft.com/office/drawing/2014/main" id="{FDDC13D1-8902-4166-8FA5-F120F0C69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" y="1390"/>
              <a:ext cx="11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i="1">
                  <a:latin typeface="Arial" panose="020B0604020202020204" pitchFamily="34" charset="0"/>
                </a:rPr>
                <a:t>i</a:t>
              </a:r>
              <a:r>
                <a:rPr lang="en-US" altLang="zh-CN" i="1" baseline="-25000">
                  <a:latin typeface="Arial" panose="020B0604020202020204" pitchFamily="34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8" name="Text Box 5">
              <a:extLst>
                <a:ext uri="{FF2B5EF4-FFF2-40B4-BE49-F238E27FC236}">
                  <a16:creationId xmlns:a16="http://schemas.microsoft.com/office/drawing/2014/main" id="{10C44D6A-1AAE-4D01-8884-3F882C4FB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0" y="3257"/>
              <a:ext cx="3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i="1">
                  <a:latin typeface="Arial" panose="020B0604020202020204" pitchFamily="34" charset="0"/>
                </a:rPr>
                <a:t>v</a:t>
              </a:r>
              <a:r>
                <a:rPr lang="en-US" altLang="zh-CN" i="1" baseline="-25000">
                  <a:latin typeface="Arial" panose="020B0604020202020204" pitchFamily="34" charset="0"/>
                </a:rPr>
                <a:t>CE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grpSp>
          <p:nvGrpSpPr>
            <p:cNvPr id="59" name="Group 6">
              <a:extLst>
                <a:ext uri="{FF2B5EF4-FFF2-40B4-BE49-F238E27FC236}">
                  <a16:creationId xmlns:a16="http://schemas.microsoft.com/office/drawing/2014/main" id="{3D325DC4-41DA-45F2-B2CE-3E89A8ED5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585"/>
              <a:ext cx="1584" cy="1896"/>
              <a:chOff x="3180" y="1585"/>
              <a:chExt cx="1584" cy="1896"/>
            </a:xfrm>
          </p:grpSpPr>
          <p:sp>
            <p:nvSpPr>
              <p:cNvPr id="60" name="Line 7">
                <a:extLst>
                  <a:ext uri="{FF2B5EF4-FFF2-40B4-BE49-F238E27FC236}">
                    <a16:creationId xmlns:a16="http://schemas.microsoft.com/office/drawing/2014/main" id="{05BC90C2-70CE-41BB-AF80-34280D9DF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0" y="3481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61" name="Group 8">
                <a:extLst>
                  <a:ext uri="{FF2B5EF4-FFF2-40B4-BE49-F238E27FC236}">
                    <a16:creationId xmlns:a16="http://schemas.microsoft.com/office/drawing/2014/main" id="{341DD538-F075-447F-BA10-E0F4141B20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1" y="1585"/>
                <a:ext cx="1288" cy="1896"/>
                <a:chOff x="3181" y="1753"/>
                <a:chExt cx="1288" cy="1896"/>
              </a:xfrm>
            </p:grpSpPr>
            <p:sp>
              <p:nvSpPr>
                <p:cNvPr id="62" name="Line 9">
                  <a:extLst>
                    <a:ext uri="{FF2B5EF4-FFF2-40B4-BE49-F238E27FC236}">
                      <a16:creationId xmlns:a16="http://schemas.microsoft.com/office/drawing/2014/main" id="{6AE6FAF9-5CE7-4D9C-B4AF-9AEEDA9110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192" y="1753"/>
                  <a:ext cx="0" cy="18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3" name="Group 10">
                  <a:extLst>
                    <a:ext uri="{FF2B5EF4-FFF2-40B4-BE49-F238E27FC236}">
                      <a16:creationId xmlns:a16="http://schemas.microsoft.com/office/drawing/2014/main" id="{627CAC55-CB8E-4074-8ED8-1380698E03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1" y="2028"/>
                  <a:ext cx="1288" cy="1609"/>
                  <a:chOff x="3181" y="1260"/>
                  <a:chExt cx="2387" cy="2377"/>
                </a:xfrm>
              </p:grpSpPr>
              <p:sp>
                <p:nvSpPr>
                  <p:cNvPr id="64" name="Freeform 11">
                    <a:extLst>
                      <a:ext uri="{FF2B5EF4-FFF2-40B4-BE49-F238E27FC236}">
                        <a16:creationId xmlns:a16="http://schemas.microsoft.com/office/drawing/2014/main" id="{C2CEDF9D-F0E7-478D-9FB4-371E8F12E7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3505"/>
                    <a:ext cx="2387" cy="131"/>
                  </a:xfrm>
                  <a:custGeom>
                    <a:avLst/>
                    <a:gdLst>
                      <a:gd name="T0" fmla="*/ 19 w 2387"/>
                      <a:gd name="T1" fmla="*/ 131 h 131"/>
                      <a:gd name="T2" fmla="*/ 69 w 2387"/>
                      <a:gd name="T3" fmla="*/ 95 h 131"/>
                      <a:gd name="T4" fmla="*/ 431 w 2387"/>
                      <a:gd name="T5" fmla="*/ 24 h 131"/>
                      <a:gd name="T6" fmla="*/ 2387 w 2387"/>
                      <a:gd name="T7" fmla="*/ 0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87" h="131">
                        <a:moveTo>
                          <a:pt x="19" y="131"/>
                        </a:moveTo>
                        <a:cubicBezTo>
                          <a:pt x="27" y="125"/>
                          <a:pt x="0" y="113"/>
                          <a:pt x="69" y="95"/>
                        </a:cubicBezTo>
                        <a:cubicBezTo>
                          <a:pt x="138" y="77"/>
                          <a:pt x="45" y="40"/>
                          <a:pt x="431" y="24"/>
                        </a:cubicBezTo>
                        <a:cubicBezTo>
                          <a:pt x="817" y="8"/>
                          <a:pt x="1980" y="5"/>
                          <a:pt x="2387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5" name="Freeform 12">
                    <a:extLst>
                      <a:ext uri="{FF2B5EF4-FFF2-40B4-BE49-F238E27FC236}">
                        <a16:creationId xmlns:a16="http://schemas.microsoft.com/office/drawing/2014/main" id="{8E02C4BF-D2BE-4F50-98D3-660789F9E7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0" y="3133"/>
                    <a:ext cx="2308" cy="504"/>
                  </a:xfrm>
                  <a:custGeom>
                    <a:avLst/>
                    <a:gdLst>
                      <a:gd name="T0" fmla="*/ 0 w 2308"/>
                      <a:gd name="T1" fmla="*/ 504 h 504"/>
                      <a:gd name="T2" fmla="*/ 15 w 2308"/>
                      <a:gd name="T3" fmla="*/ 314 h 504"/>
                      <a:gd name="T4" fmla="*/ 52 w 2308"/>
                      <a:gd name="T5" fmla="*/ 276 h 504"/>
                      <a:gd name="T6" fmla="*/ 172 w 2308"/>
                      <a:gd name="T7" fmla="*/ 156 h 504"/>
                      <a:gd name="T8" fmla="*/ 340 w 2308"/>
                      <a:gd name="T9" fmla="*/ 72 h 504"/>
                      <a:gd name="T10" fmla="*/ 748 w 2308"/>
                      <a:gd name="T11" fmla="*/ 48 h 504"/>
                      <a:gd name="T12" fmla="*/ 2308 w 2308"/>
                      <a:gd name="T13" fmla="*/ 0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08" h="504">
                        <a:moveTo>
                          <a:pt x="0" y="504"/>
                        </a:moveTo>
                        <a:cubicBezTo>
                          <a:pt x="3" y="472"/>
                          <a:pt x="6" y="352"/>
                          <a:pt x="15" y="314"/>
                        </a:cubicBezTo>
                        <a:cubicBezTo>
                          <a:pt x="24" y="276"/>
                          <a:pt x="26" y="302"/>
                          <a:pt x="52" y="276"/>
                        </a:cubicBezTo>
                        <a:cubicBezTo>
                          <a:pt x="78" y="250"/>
                          <a:pt x="124" y="190"/>
                          <a:pt x="172" y="156"/>
                        </a:cubicBezTo>
                        <a:cubicBezTo>
                          <a:pt x="220" y="122"/>
                          <a:pt x="244" y="90"/>
                          <a:pt x="340" y="72"/>
                        </a:cubicBezTo>
                        <a:cubicBezTo>
                          <a:pt x="436" y="54"/>
                          <a:pt x="420" y="60"/>
                          <a:pt x="748" y="48"/>
                        </a:cubicBezTo>
                        <a:cubicBezTo>
                          <a:pt x="1076" y="36"/>
                          <a:pt x="1983" y="10"/>
                          <a:pt x="2308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6" name="Freeform 13">
                    <a:extLst>
                      <a:ext uri="{FF2B5EF4-FFF2-40B4-BE49-F238E27FC236}">
                        <a16:creationId xmlns:a16="http://schemas.microsoft.com/office/drawing/2014/main" id="{40A3A844-0713-4E26-AE19-C43A6AA92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97" y="2689"/>
                    <a:ext cx="2299" cy="948"/>
                  </a:xfrm>
                  <a:custGeom>
                    <a:avLst/>
                    <a:gdLst>
                      <a:gd name="T0" fmla="*/ 0 w 2299"/>
                      <a:gd name="T1" fmla="*/ 948 h 948"/>
                      <a:gd name="T2" fmla="*/ 55 w 2299"/>
                      <a:gd name="T3" fmla="*/ 408 h 948"/>
                      <a:gd name="T4" fmla="*/ 211 w 2299"/>
                      <a:gd name="T5" fmla="*/ 156 h 948"/>
                      <a:gd name="T6" fmla="*/ 413 w 2299"/>
                      <a:gd name="T7" fmla="*/ 69 h 948"/>
                      <a:gd name="T8" fmla="*/ 1207 w 2299"/>
                      <a:gd name="T9" fmla="*/ 12 h 948"/>
                      <a:gd name="T10" fmla="*/ 2299 w 2299"/>
                      <a:gd name="T11" fmla="*/ 0 h 9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99" h="948">
                        <a:moveTo>
                          <a:pt x="0" y="948"/>
                        </a:moveTo>
                        <a:cubicBezTo>
                          <a:pt x="9" y="858"/>
                          <a:pt x="20" y="540"/>
                          <a:pt x="55" y="408"/>
                        </a:cubicBezTo>
                        <a:cubicBezTo>
                          <a:pt x="90" y="276"/>
                          <a:pt x="151" y="212"/>
                          <a:pt x="211" y="156"/>
                        </a:cubicBezTo>
                        <a:cubicBezTo>
                          <a:pt x="271" y="100"/>
                          <a:pt x="247" y="93"/>
                          <a:pt x="413" y="69"/>
                        </a:cubicBezTo>
                        <a:cubicBezTo>
                          <a:pt x="579" y="45"/>
                          <a:pt x="893" y="23"/>
                          <a:pt x="1207" y="12"/>
                        </a:cubicBezTo>
                        <a:cubicBezTo>
                          <a:pt x="1521" y="1"/>
                          <a:pt x="2072" y="2"/>
                          <a:pt x="2299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7" name="Freeform 14">
                    <a:extLst>
                      <a:ext uri="{FF2B5EF4-FFF2-40B4-BE49-F238E27FC236}">
                        <a16:creationId xmlns:a16="http://schemas.microsoft.com/office/drawing/2014/main" id="{E52C6668-57F5-43D0-9BD0-7F1D871941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0" y="2221"/>
                    <a:ext cx="2260" cy="1380"/>
                  </a:xfrm>
                  <a:custGeom>
                    <a:avLst/>
                    <a:gdLst>
                      <a:gd name="T0" fmla="*/ 0 w 2260"/>
                      <a:gd name="T1" fmla="*/ 1380 h 1380"/>
                      <a:gd name="T2" fmla="*/ 73 w 2260"/>
                      <a:gd name="T3" fmla="*/ 525 h 1380"/>
                      <a:gd name="T4" fmla="*/ 155 w 2260"/>
                      <a:gd name="T5" fmla="*/ 157 h 1380"/>
                      <a:gd name="T6" fmla="*/ 483 w 2260"/>
                      <a:gd name="T7" fmla="*/ 50 h 1380"/>
                      <a:gd name="T8" fmla="*/ 2260 w 2260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60" h="1380">
                        <a:moveTo>
                          <a:pt x="0" y="1380"/>
                        </a:moveTo>
                        <a:cubicBezTo>
                          <a:pt x="12" y="1237"/>
                          <a:pt x="48" y="729"/>
                          <a:pt x="73" y="525"/>
                        </a:cubicBezTo>
                        <a:cubicBezTo>
                          <a:pt x="99" y="321"/>
                          <a:pt x="86" y="236"/>
                          <a:pt x="155" y="157"/>
                        </a:cubicBezTo>
                        <a:cubicBezTo>
                          <a:pt x="223" y="77"/>
                          <a:pt x="132" y="76"/>
                          <a:pt x="483" y="50"/>
                        </a:cubicBezTo>
                        <a:cubicBezTo>
                          <a:pt x="834" y="24"/>
                          <a:pt x="1890" y="10"/>
                          <a:pt x="2260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8" name="Freeform 15">
                    <a:extLst>
                      <a:ext uri="{FF2B5EF4-FFF2-40B4-BE49-F238E27FC236}">
                        <a16:creationId xmlns:a16="http://schemas.microsoft.com/office/drawing/2014/main" id="{FFF3D010-8984-4502-9174-C74B4D6834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0" y="1813"/>
                    <a:ext cx="2224" cy="1788"/>
                  </a:xfrm>
                  <a:custGeom>
                    <a:avLst/>
                    <a:gdLst>
                      <a:gd name="T0" fmla="*/ 0 w 2224"/>
                      <a:gd name="T1" fmla="*/ 1788 h 1788"/>
                      <a:gd name="T2" fmla="*/ 89 w 2224"/>
                      <a:gd name="T3" fmla="*/ 754 h 1788"/>
                      <a:gd name="T4" fmla="*/ 112 w 2224"/>
                      <a:gd name="T5" fmla="*/ 312 h 1788"/>
                      <a:gd name="T6" fmla="*/ 209 w 2224"/>
                      <a:gd name="T7" fmla="*/ 125 h 1788"/>
                      <a:gd name="T8" fmla="*/ 640 w 2224"/>
                      <a:gd name="T9" fmla="*/ 36 h 1788"/>
                      <a:gd name="T10" fmla="*/ 2224 w 2224"/>
                      <a:gd name="T11" fmla="*/ 0 h 1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24" h="1788">
                        <a:moveTo>
                          <a:pt x="0" y="1788"/>
                        </a:moveTo>
                        <a:cubicBezTo>
                          <a:pt x="15" y="1616"/>
                          <a:pt x="70" y="1000"/>
                          <a:pt x="89" y="754"/>
                        </a:cubicBezTo>
                        <a:cubicBezTo>
                          <a:pt x="108" y="508"/>
                          <a:pt x="92" y="417"/>
                          <a:pt x="112" y="312"/>
                        </a:cubicBezTo>
                        <a:cubicBezTo>
                          <a:pt x="132" y="207"/>
                          <a:pt x="121" y="171"/>
                          <a:pt x="209" y="125"/>
                        </a:cubicBezTo>
                        <a:cubicBezTo>
                          <a:pt x="297" y="79"/>
                          <a:pt x="304" y="57"/>
                          <a:pt x="640" y="36"/>
                        </a:cubicBezTo>
                        <a:cubicBezTo>
                          <a:pt x="976" y="15"/>
                          <a:pt x="1894" y="8"/>
                          <a:pt x="2224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9" name="Freeform 16">
                    <a:extLst>
                      <a:ext uri="{FF2B5EF4-FFF2-40B4-BE49-F238E27FC236}">
                        <a16:creationId xmlns:a16="http://schemas.microsoft.com/office/drawing/2014/main" id="{B1972F28-E6FA-4433-9ED3-FE3D2FB77F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0" y="1260"/>
                    <a:ext cx="2212" cy="2377"/>
                  </a:xfrm>
                  <a:custGeom>
                    <a:avLst/>
                    <a:gdLst>
                      <a:gd name="T0" fmla="*/ 0 w 2212"/>
                      <a:gd name="T1" fmla="*/ 2377 h 2377"/>
                      <a:gd name="T2" fmla="*/ 93 w 2212"/>
                      <a:gd name="T3" fmla="*/ 1248 h 2377"/>
                      <a:gd name="T4" fmla="*/ 186 w 2212"/>
                      <a:gd name="T5" fmla="*/ 369 h 2377"/>
                      <a:gd name="T6" fmla="*/ 532 w 2212"/>
                      <a:gd name="T7" fmla="*/ 61 h 2377"/>
                      <a:gd name="T8" fmla="*/ 2212 w 2212"/>
                      <a:gd name="T9" fmla="*/ 1 h 23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12" h="2377">
                        <a:moveTo>
                          <a:pt x="0" y="2377"/>
                        </a:moveTo>
                        <a:cubicBezTo>
                          <a:pt x="15" y="2189"/>
                          <a:pt x="62" y="1583"/>
                          <a:pt x="93" y="1248"/>
                        </a:cubicBezTo>
                        <a:cubicBezTo>
                          <a:pt x="124" y="914"/>
                          <a:pt x="113" y="567"/>
                          <a:pt x="186" y="369"/>
                        </a:cubicBezTo>
                        <a:cubicBezTo>
                          <a:pt x="259" y="171"/>
                          <a:pt x="194" y="122"/>
                          <a:pt x="532" y="61"/>
                        </a:cubicBezTo>
                        <a:cubicBezTo>
                          <a:pt x="870" y="0"/>
                          <a:pt x="1862" y="13"/>
                          <a:pt x="2212" y="1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70" name="Group 17">
            <a:extLst>
              <a:ext uri="{FF2B5EF4-FFF2-40B4-BE49-F238E27FC236}">
                <a16:creationId xmlns:a16="http://schemas.microsoft.com/office/drawing/2014/main" id="{0A1F5DEF-91E4-40C7-B658-7BBDC1505754}"/>
              </a:ext>
            </a:extLst>
          </p:cNvPr>
          <p:cNvGrpSpPr>
            <a:grpSpLocks/>
          </p:cNvGrpSpPr>
          <p:nvPr/>
        </p:nvGrpSpPr>
        <p:grpSpPr bwMode="auto">
          <a:xfrm>
            <a:off x="8148886" y="4926360"/>
            <a:ext cx="876300" cy="700088"/>
            <a:chOff x="2940" y="2928"/>
            <a:chExt cx="552" cy="441"/>
          </a:xfrm>
        </p:grpSpPr>
        <p:sp>
          <p:nvSpPr>
            <p:cNvPr id="71" name="Line 18">
              <a:extLst>
                <a:ext uri="{FF2B5EF4-FFF2-40B4-BE49-F238E27FC236}">
                  <a16:creationId xmlns:a16="http://schemas.microsoft.com/office/drawing/2014/main" id="{74D6F386-8E83-4F4F-B05B-3446F1AC9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4" y="2928"/>
              <a:ext cx="0" cy="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2" name="Text Box 19">
              <a:extLst>
                <a:ext uri="{FF2B5EF4-FFF2-40B4-BE49-F238E27FC236}">
                  <a16:creationId xmlns:a16="http://schemas.microsoft.com/office/drawing/2014/main" id="{EF22DA97-382B-4D07-AAB4-94DBC04EF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0" y="3100"/>
              <a:ext cx="5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i="1">
                  <a:latin typeface="Arial" panose="020B0604020202020204" pitchFamily="34" charset="0"/>
                </a:rPr>
                <a:t>E</a:t>
              </a:r>
              <a:r>
                <a:rPr lang="en-US" altLang="zh-CN" i="1" baseline="-25000">
                  <a:latin typeface="Arial" panose="020B0604020202020204" pitchFamily="34" charset="0"/>
                </a:rPr>
                <a:t>C</a:t>
              </a:r>
              <a:endParaRPr lang="en-US" altLang="zh-CN" i="1"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oup 20">
            <a:extLst>
              <a:ext uri="{FF2B5EF4-FFF2-40B4-BE49-F238E27FC236}">
                <a16:creationId xmlns:a16="http://schemas.microsoft.com/office/drawing/2014/main" id="{4AB0ADF7-B736-4843-8EBA-7EC4E4C8C564}"/>
              </a:ext>
            </a:extLst>
          </p:cNvPr>
          <p:cNvGrpSpPr>
            <a:grpSpLocks/>
          </p:cNvGrpSpPr>
          <p:nvPr/>
        </p:nvGrpSpPr>
        <p:grpSpPr bwMode="auto">
          <a:xfrm>
            <a:off x="5958136" y="2106960"/>
            <a:ext cx="625475" cy="839788"/>
            <a:chOff x="1601" y="1103"/>
            <a:chExt cx="622" cy="629"/>
          </a:xfrm>
        </p:grpSpPr>
        <p:sp>
          <p:nvSpPr>
            <p:cNvPr id="74" name="Line 21">
              <a:extLst>
                <a:ext uri="{FF2B5EF4-FFF2-40B4-BE49-F238E27FC236}">
                  <a16:creationId xmlns:a16="http://schemas.microsoft.com/office/drawing/2014/main" id="{EC053D47-95AA-4786-BBE0-4602322E4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1440"/>
              <a:ext cx="91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75" name="Object 4">
              <a:extLst>
                <a:ext uri="{FF2B5EF4-FFF2-40B4-BE49-F238E27FC236}">
                  <a16:creationId xmlns:a16="http://schemas.microsoft.com/office/drawing/2014/main" id="{5D96963E-C5BD-44A1-B59F-A1E17174FB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1" y="1103"/>
            <a:ext cx="399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2" r:id="rId3" imgW="254648" imgH="432680" progId="Equation.3">
                    <p:embed/>
                  </p:oleObj>
                </mc:Choice>
                <mc:Fallback>
                  <p:oleObj r:id="rId3" imgW="254648" imgH="432680" progId="Equation.3">
                    <p:embed/>
                    <p:pic>
                      <p:nvPicPr>
                        <p:cNvPr id="12310" name="Object 4">
                          <a:extLst>
                            <a:ext uri="{FF2B5EF4-FFF2-40B4-BE49-F238E27FC236}">
                              <a16:creationId xmlns:a16="http://schemas.microsoft.com/office/drawing/2014/main" id="{7ED15EC7-8C1C-44BD-A5A1-2181699D14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" y="1103"/>
                          <a:ext cx="399" cy="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Line 23">
            <a:extLst>
              <a:ext uri="{FF2B5EF4-FFF2-40B4-BE49-F238E27FC236}">
                <a16:creationId xmlns:a16="http://schemas.microsoft.com/office/drawing/2014/main" id="{1DF6F56D-A5C3-47DD-A50B-560617A53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0586" y="2411760"/>
            <a:ext cx="2114550" cy="2819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77" name="Group 24">
            <a:extLst>
              <a:ext uri="{FF2B5EF4-FFF2-40B4-BE49-F238E27FC236}">
                <a16:creationId xmlns:a16="http://schemas.microsoft.com/office/drawing/2014/main" id="{F67E5E56-7C3D-480C-A28A-58E9D7CF8D51}"/>
              </a:ext>
            </a:extLst>
          </p:cNvPr>
          <p:cNvGrpSpPr>
            <a:grpSpLocks/>
          </p:cNvGrpSpPr>
          <p:nvPr/>
        </p:nvGrpSpPr>
        <p:grpSpPr bwMode="auto">
          <a:xfrm>
            <a:off x="7558336" y="3513485"/>
            <a:ext cx="838200" cy="536575"/>
            <a:chOff x="2328" y="1726"/>
            <a:chExt cx="528" cy="338"/>
          </a:xfrm>
        </p:grpSpPr>
        <p:sp>
          <p:nvSpPr>
            <p:cNvPr id="78" name="Oval 25">
              <a:extLst>
                <a:ext uri="{FF2B5EF4-FFF2-40B4-BE49-F238E27FC236}">
                  <a16:creationId xmlns:a16="http://schemas.microsoft.com/office/drawing/2014/main" id="{FF229BE8-E413-4A75-B47D-54A8967A4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992"/>
              <a:ext cx="84" cy="72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9" name="Text Box 26">
              <a:extLst>
                <a:ext uri="{FF2B5EF4-FFF2-40B4-BE49-F238E27FC236}">
                  <a16:creationId xmlns:a16="http://schemas.microsoft.com/office/drawing/2014/main" id="{8C88AE29-2CD7-4183-853C-6E1ACFCED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1726"/>
              <a:ext cx="5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i="1">
                  <a:latin typeface="Arial" panose="020B0604020202020204" pitchFamily="34" charset="0"/>
                </a:rPr>
                <a:t>Q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80" name="Text Box 27">
            <a:extLst>
              <a:ext uri="{FF2B5EF4-FFF2-40B4-BE49-F238E27FC236}">
                <a16:creationId xmlns:a16="http://schemas.microsoft.com/office/drawing/2014/main" id="{B305DAE5-EEB4-43F7-AD4A-399DEFCF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736" y="3702398"/>
            <a:ext cx="800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i="1">
                <a:latin typeface="Arial" panose="020B0604020202020204" pitchFamily="34" charset="0"/>
              </a:rPr>
              <a:t>i</a:t>
            </a:r>
            <a:r>
              <a:rPr lang="en-US" altLang="zh-CN" i="1" baseline="-25000">
                <a:latin typeface="Arial" panose="020B0604020202020204" pitchFamily="34" charset="0"/>
              </a:rPr>
              <a:t>B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1" name="Text Box 29">
            <a:extLst>
              <a:ext uri="{FF2B5EF4-FFF2-40B4-BE49-F238E27FC236}">
                <a16:creationId xmlns:a16="http://schemas.microsoft.com/office/drawing/2014/main" id="{7683D7F5-BC6C-4392-B024-4718CF370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136" y="5612160"/>
            <a:ext cx="495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过 </a:t>
            </a:r>
            <a:r>
              <a:rPr lang="en-US" altLang="zh-CN" i="1">
                <a:solidFill>
                  <a:srgbClr val="0000FF"/>
                </a:solidFill>
                <a:latin typeface="Arial" panose="020B0604020202020204" pitchFamily="34" charset="0"/>
              </a:rPr>
              <a:t>Q </a:t>
            </a:r>
            <a:r>
              <a:rPr lang="zh-CN" altLang="en-US">
                <a:latin typeface="Arial" panose="020B0604020202020204" pitchFamily="34" charset="0"/>
              </a:rPr>
              <a:t>点作一条直线，斜率为：</a:t>
            </a:r>
          </a:p>
        </p:txBody>
      </p:sp>
      <p:graphicFrame>
        <p:nvGraphicFramePr>
          <p:cNvPr id="82" name="Object 2">
            <a:extLst>
              <a:ext uri="{FF2B5EF4-FFF2-40B4-BE49-F238E27FC236}">
                <a16:creationId xmlns:a16="http://schemas.microsoft.com/office/drawing/2014/main" id="{B7176922-BCED-43C4-8A2E-87864F2B45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591785"/>
              </p:ext>
            </p:extLst>
          </p:nvPr>
        </p:nvGraphicFramePr>
        <p:xfrm>
          <a:off x="6034336" y="5459760"/>
          <a:ext cx="604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r:id="rId5" imgW="393840" imgH="507960" progId="Equation.3">
                  <p:embed/>
                </p:oleObj>
              </mc:Choice>
              <mc:Fallback>
                <p:oleObj r:id="rId5" imgW="393840" imgH="507960" progId="Equation.3">
                  <p:embed/>
                  <p:pic>
                    <p:nvPicPr>
                      <p:cNvPr id="72704" name="Object 2">
                        <a:extLst>
                          <a:ext uri="{FF2B5EF4-FFF2-40B4-BE49-F238E27FC236}">
                            <a16:creationId xmlns:a16="http://schemas.microsoft.com/office/drawing/2014/main" id="{4B9A080B-2AFE-42C2-B042-59D367AF17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336" y="5459760"/>
                        <a:ext cx="6048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Line 31">
            <a:extLst>
              <a:ext uri="{FF2B5EF4-FFF2-40B4-BE49-F238E27FC236}">
                <a16:creationId xmlns:a16="http://schemas.microsoft.com/office/drawing/2014/main" id="{95CEED1E-85E7-4C4E-9FD6-7D5CA6A17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536" y="2183160"/>
            <a:ext cx="1409700" cy="3162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4" name="AutoShape 32">
            <a:extLst>
              <a:ext uri="{FF2B5EF4-FFF2-40B4-BE49-F238E27FC236}">
                <a16:creationId xmlns:a16="http://schemas.microsoft.com/office/drawing/2014/main" id="{D3A8CAEC-AE24-4E52-9566-36224223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836" y="1802160"/>
            <a:ext cx="1735138" cy="493713"/>
          </a:xfrm>
          <a:prstGeom prst="wedgeRoundRectCallout">
            <a:avLst>
              <a:gd name="adj1" fmla="val -56681"/>
              <a:gd name="adj2" fmla="val 140352"/>
              <a:gd name="adj3" fmla="val 16667"/>
            </a:avLst>
          </a:prstGeom>
          <a:solidFill>
            <a:srgbClr val="FFFF99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交流负载线</a:t>
            </a:r>
          </a:p>
        </p:txBody>
      </p:sp>
      <p:grpSp>
        <p:nvGrpSpPr>
          <p:cNvPr id="85" name="Group 70">
            <a:extLst>
              <a:ext uri="{FF2B5EF4-FFF2-40B4-BE49-F238E27FC236}">
                <a16:creationId xmlns:a16="http://schemas.microsoft.com/office/drawing/2014/main" id="{09B74A5D-D669-4F82-994A-9B9A765B29B6}"/>
              </a:ext>
            </a:extLst>
          </p:cNvPr>
          <p:cNvGrpSpPr>
            <a:grpSpLocks/>
          </p:cNvGrpSpPr>
          <p:nvPr/>
        </p:nvGrpSpPr>
        <p:grpSpPr bwMode="auto">
          <a:xfrm>
            <a:off x="1386136" y="2335560"/>
            <a:ext cx="4648200" cy="2736850"/>
            <a:chOff x="144" y="1392"/>
            <a:chExt cx="2928" cy="1724"/>
          </a:xfrm>
        </p:grpSpPr>
        <p:sp>
          <p:nvSpPr>
            <p:cNvPr id="86" name="Line 34">
              <a:extLst>
                <a:ext uri="{FF2B5EF4-FFF2-40B4-BE49-F238E27FC236}">
                  <a16:creationId xmlns:a16="http://schemas.microsoft.com/office/drawing/2014/main" id="{2E784575-B395-4B94-B4B2-F0A9464B4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1430"/>
              <a:ext cx="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7" name="Line 35">
              <a:extLst>
                <a:ext uri="{FF2B5EF4-FFF2-40B4-BE49-F238E27FC236}">
                  <a16:creationId xmlns:a16="http://schemas.microsoft.com/office/drawing/2014/main" id="{A291B531-B81D-48DC-8683-A8485840B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5" y="1421"/>
              <a:ext cx="0" cy="15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8" name="Text Box 36">
              <a:extLst>
                <a:ext uri="{FF2B5EF4-FFF2-40B4-BE49-F238E27FC236}">
                  <a16:creationId xmlns:a16="http://schemas.microsoft.com/office/drawing/2014/main" id="{14226E98-1395-4FD2-8384-63731FA2F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2137"/>
              <a:ext cx="5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i="1" baseline="-25000">
                  <a:latin typeface="Arial" panose="020B0604020202020204" pitchFamily="34" charset="0"/>
                  <a:ea typeface="楷体_GB2312" pitchFamily="49" charset="-122"/>
                </a:rPr>
                <a:t>B</a:t>
              </a:r>
              <a:endParaRPr lang="en-US" altLang="zh-CN" sz="2800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9" name="Line 37">
              <a:extLst>
                <a:ext uri="{FF2B5EF4-FFF2-40B4-BE49-F238E27FC236}">
                  <a16:creationId xmlns:a16="http://schemas.microsoft.com/office/drawing/2014/main" id="{455852F1-E8F8-41AB-8E23-F4926100D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5" y="1728"/>
              <a:ext cx="0" cy="1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0" name="Rectangle 38">
              <a:extLst>
                <a:ext uri="{FF2B5EF4-FFF2-40B4-BE49-F238E27FC236}">
                  <a16:creationId xmlns:a16="http://schemas.microsoft.com/office/drawing/2014/main" id="{A3A5F1D9-E2A4-468F-BD4F-7C1F4A9E2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2113"/>
              <a:ext cx="125" cy="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1" name="Line 39">
              <a:extLst>
                <a:ext uri="{FF2B5EF4-FFF2-40B4-BE49-F238E27FC236}">
                  <a16:creationId xmlns:a16="http://schemas.microsoft.com/office/drawing/2014/main" id="{692A56F0-1683-499B-8AE4-38BB90E73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" y="1723"/>
              <a:ext cx="741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2" name="Line 40">
              <a:extLst>
                <a:ext uri="{FF2B5EF4-FFF2-40B4-BE49-F238E27FC236}">
                  <a16:creationId xmlns:a16="http://schemas.microsoft.com/office/drawing/2014/main" id="{D5EB18EE-5A94-4780-B30C-1F0B86615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1562"/>
              <a:ext cx="0" cy="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3" name="Line 41">
              <a:extLst>
                <a:ext uri="{FF2B5EF4-FFF2-40B4-BE49-F238E27FC236}">
                  <a16:creationId xmlns:a16="http://schemas.microsoft.com/office/drawing/2014/main" id="{48439686-4C1F-4623-B369-1FA24EAC7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1726"/>
              <a:ext cx="185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4" name="Line 42">
              <a:extLst>
                <a:ext uri="{FF2B5EF4-FFF2-40B4-BE49-F238E27FC236}">
                  <a16:creationId xmlns:a16="http://schemas.microsoft.com/office/drawing/2014/main" id="{69289F87-9A63-4E31-B376-A28ADDACE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6" y="1568"/>
              <a:ext cx="185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7" name="Line 43">
              <a:extLst>
                <a:ext uri="{FF2B5EF4-FFF2-40B4-BE49-F238E27FC236}">
                  <a16:creationId xmlns:a16="http://schemas.microsoft.com/office/drawing/2014/main" id="{E961B364-264A-4CCF-88AB-72391C51C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1431"/>
              <a:ext cx="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8" name="Line 44">
              <a:extLst>
                <a:ext uri="{FF2B5EF4-FFF2-40B4-BE49-F238E27FC236}">
                  <a16:creationId xmlns:a16="http://schemas.microsoft.com/office/drawing/2014/main" id="{DC64004C-B4B7-4AB2-BF13-20360086E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884"/>
              <a:ext cx="0" cy="1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9" name="Oval 45">
              <a:extLst>
                <a:ext uri="{FF2B5EF4-FFF2-40B4-BE49-F238E27FC236}">
                  <a16:creationId xmlns:a16="http://schemas.microsoft.com/office/drawing/2014/main" id="{3A7AF64E-3AC3-4EE0-92B7-342C55420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687"/>
              <a:ext cx="90" cy="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0" name="Oval 46">
              <a:extLst>
                <a:ext uri="{FF2B5EF4-FFF2-40B4-BE49-F238E27FC236}">
                  <a16:creationId xmlns:a16="http://schemas.microsoft.com/office/drawing/2014/main" id="{B5EA9C30-2117-4AF5-8161-7BE872871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888"/>
              <a:ext cx="91" cy="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1" name="Text Box 47">
              <a:extLst>
                <a:ext uri="{FF2B5EF4-FFF2-40B4-BE49-F238E27FC236}">
                  <a16:creationId xmlns:a16="http://schemas.microsoft.com/office/drawing/2014/main" id="{393A64C8-8220-4384-8D5C-EC25E73FF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064"/>
              <a:ext cx="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i="1" baseline="-25000">
                  <a:latin typeface="Arial" panose="020B0604020202020204" pitchFamily="34" charset="0"/>
                  <a:ea typeface="楷体_GB2312" pitchFamily="49" charset="-122"/>
                </a:rPr>
                <a:t>C</a:t>
              </a:r>
              <a:endParaRPr lang="en-US" altLang="zh-CN" sz="2800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2" name="Line 48">
              <a:extLst>
                <a:ext uri="{FF2B5EF4-FFF2-40B4-BE49-F238E27FC236}">
                  <a16:creationId xmlns:a16="http://schemas.microsoft.com/office/drawing/2014/main" id="{3BC33D9A-4B7E-45E9-A6E4-218914EA0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3" y="3093"/>
              <a:ext cx="219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3" name="Rectangle 49">
              <a:extLst>
                <a:ext uri="{FF2B5EF4-FFF2-40B4-BE49-F238E27FC236}">
                  <a16:creationId xmlns:a16="http://schemas.microsoft.com/office/drawing/2014/main" id="{7700732F-F402-4431-8559-02E9E87C9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2020"/>
              <a:ext cx="123" cy="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4" name="Oval 50">
              <a:extLst>
                <a:ext uri="{FF2B5EF4-FFF2-40B4-BE49-F238E27FC236}">
                  <a16:creationId xmlns:a16="http://schemas.microsoft.com/office/drawing/2014/main" id="{B11988B0-4981-4D0D-B8D9-D42170B647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22" y="1392"/>
              <a:ext cx="90" cy="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5" name="Line 51">
              <a:extLst>
                <a:ext uri="{FF2B5EF4-FFF2-40B4-BE49-F238E27FC236}">
                  <a16:creationId xmlns:a16="http://schemas.microsoft.com/office/drawing/2014/main" id="{BC3B0A7E-D7E7-4105-856D-869D6DAB8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" y="1425"/>
              <a:ext cx="0" cy="15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6" name="Rectangle 52">
              <a:extLst>
                <a:ext uri="{FF2B5EF4-FFF2-40B4-BE49-F238E27FC236}">
                  <a16:creationId xmlns:a16="http://schemas.microsoft.com/office/drawing/2014/main" id="{05DE0945-3BB7-46CE-BD68-9362E3D71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2020"/>
              <a:ext cx="124" cy="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7" name="Text Box 53">
              <a:extLst>
                <a:ext uri="{FF2B5EF4-FFF2-40B4-BE49-F238E27FC236}">
                  <a16:creationId xmlns:a16="http://schemas.microsoft.com/office/drawing/2014/main" id="{EAA05887-A351-4AEE-8566-B5B81456E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049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i="1" baseline="-25000">
                  <a:latin typeface="Arial" panose="020B0604020202020204" pitchFamily="34" charset="0"/>
                  <a:ea typeface="楷体_GB2312" pitchFamily="49" charset="-122"/>
                </a:rPr>
                <a:t>L</a:t>
              </a:r>
              <a:endParaRPr lang="en-US" altLang="zh-CN" sz="2800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8" name="Line 54">
              <a:extLst>
                <a:ext uri="{FF2B5EF4-FFF2-40B4-BE49-F238E27FC236}">
                  <a16:creationId xmlns:a16="http://schemas.microsoft.com/office/drawing/2014/main" id="{62F0F3F2-1722-4D35-A211-98C441006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1436"/>
              <a:ext cx="3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9" name="Line 55">
              <a:extLst>
                <a:ext uri="{FF2B5EF4-FFF2-40B4-BE49-F238E27FC236}">
                  <a16:creationId xmlns:a16="http://schemas.microsoft.com/office/drawing/2014/main" id="{965C9F99-C975-4FF7-8FE1-27621349E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2025"/>
              <a:ext cx="0" cy="5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0" name="Text Box 56">
              <a:extLst>
                <a:ext uri="{FF2B5EF4-FFF2-40B4-BE49-F238E27FC236}">
                  <a16:creationId xmlns:a16="http://schemas.microsoft.com/office/drawing/2014/main" id="{6FE734F3-D1BB-46B5-8CBE-D669221CB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24"/>
              <a:ext cx="3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i="1">
                  <a:latin typeface="Arial" panose="020B0604020202020204" pitchFamily="34" charset="0"/>
                  <a:ea typeface="楷体_GB2312" pitchFamily="49" charset="-122"/>
                </a:rPr>
                <a:t>v</a:t>
              </a:r>
              <a:r>
                <a:rPr lang="en-US" altLang="zh-CN" sz="2800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endParaRPr lang="en-US" altLang="zh-CN" sz="2800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1" name="Line 57">
              <a:extLst>
                <a:ext uri="{FF2B5EF4-FFF2-40B4-BE49-F238E27FC236}">
                  <a16:creationId xmlns:a16="http://schemas.microsoft.com/office/drawing/2014/main" id="{93CB91BD-50C9-4FAF-9F96-1556D82A4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7" y="1971"/>
              <a:ext cx="0" cy="5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2" name="Text Box 58">
              <a:extLst>
                <a:ext uri="{FF2B5EF4-FFF2-40B4-BE49-F238E27FC236}">
                  <a16:creationId xmlns:a16="http://schemas.microsoft.com/office/drawing/2014/main" id="{80D1713E-7B1A-4358-85D4-88F067235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1608"/>
              <a:ext cx="3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i="1">
                  <a:latin typeface="Arial" panose="020B0604020202020204" pitchFamily="34" charset="0"/>
                  <a:ea typeface="楷体_GB2312" pitchFamily="49" charset="-122"/>
                </a:rPr>
                <a:t>v</a:t>
              </a:r>
              <a:r>
                <a:rPr lang="en-US" altLang="zh-CN" sz="2800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2800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3" name="Line 59">
              <a:extLst>
                <a:ext uri="{FF2B5EF4-FFF2-40B4-BE49-F238E27FC236}">
                  <a16:creationId xmlns:a16="http://schemas.microsoft.com/office/drawing/2014/main" id="{7978103A-A343-43E8-A461-CC42338A4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" y="2935"/>
              <a:ext cx="16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4" name="Line 60">
              <a:extLst>
                <a:ext uri="{FF2B5EF4-FFF2-40B4-BE49-F238E27FC236}">
                  <a16:creationId xmlns:a16="http://schemas.microsoft.com/office/drawing/2014/main" id="{3890399E-C506-4D0D-9B0A-960580244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39"/>
              <a:ext cx="3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5" name="Oval 61">
              <a:extLst>
                <a:ext uri="{FF2B5EF4-FFF2-40B4-BE49-F238E27FC236}">
                  <a16:creationId xmlns:a16="http://schemas.microsoft.com/office/drawing/2014/main" id="{F07DCC6E-971B-46CF-8316-B6C687930F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4" y="2888"/>
              <a:ext cx="90" cy="8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6" name="Oval 63">
              <a:extLst>
                <a:ext uri="{FF2B5EF4-FFF2-40B4-BE49-F238E27FC236}">
                  <a16:creationId xmlns:a16="http://schemas.microsoft.com/office/drawing/2014/main" id="{5397AB91-89D6-453F-A117-2FDEBD076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902"/>
              <a:ext cx="53" cy="6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7" name="Oval 64">
              <a:extLst>
                <a:ext uri="{FF2B5EF4-FFF2-40B4-BE49-F238E27FC236}">
                  <a16:creationId xmlns:a16="http://schemas.microsoft.com/office/drawing/2014/main" id="{A9DB92FE-DF2C-483F-9C06-A93AB630F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1392"/>
              <a:ext cx="53" cy="6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8" name="Oval 65">
              <a:extLst>
                <a:ext uri="{FF2B5EF4-FFF2-40B4-BE49-F238E27FC236}">
                  <a16:creationId xmlns:a16="http://schemas.microsoft.com/office/drawing/2014/main" id="{8C1A3A76-57F9-4F5C-AFE0-778B5834F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2899"/>
              <a:ext cx="53" cy="6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9" name="Oval 66">
              <a:extLst>
                <a:ext uri="{FF2B5EF4-FFF2-40B4-BE49-F238E27FC236}">
                  <a16:creationId xmlns:a16="http://schemas.microsoft.com/office/drawing/2014/main" id="{5A62E5E3-BF2A-4A19-B0B5-AB5131DC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1699"/>
              <a:ext cx="54" cy="6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0" name="Oval 67">
              <a:extLst>
                <a:ext uri="{FF2B5EF4-FFF2-40B4-BE49-F238E27FC236}">
                  <a16:creationId xmlns:a16="http://schemas.microsoft.com/office/drawing/2014/main" id="{9ECCF466-2B8B-4B20-90CD-BC0552A33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2897"/>
              <a:ext cx="54" cy="6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71" name="AutoShape 69">
            <a:extLst>
              <a:ext uri="{FF2B5EF4-FFF2-40B4-BE49-F238E27FC236}">
                <a16:creationId xmlns:a16="http://schemas.microsoft.com/office/drawing/2014/main" id="{102CDE88-5FA1-4F8F-ABE2-5449AFA0D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736" y="5459760"/>
            <a:ext cx="4876800" cy="762000"/>
          </a:xfrm>
          <a:prstGeom prst="flowChartAlternateProcess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72" name="Object 3">
            <a:extLst>
              <a:ext uri="{FF2B5EF4-FFF2-40B4-BE49-F238E27FC236}">
                <a16:creationId xmlns:a16="http://schemas.microsoft.com/office/drawing/2014/main" id="{8725F8BA-7EC9-49E0-A85A-A17ECC92A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56451"/>
              </p:ext>
            </p:extLst>
          </p:nvPr>
        </p:nvGraphicFramePr>
        <p:xfrm>
          <a:off x="7405936" y="5688360"/>
          <a:ext cx="1863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r:id="rId7" imgW="826534" imgH="229116" progId="Equation.3">
                  <p:embed/>
                </p:oleObj>
              </mc:Choice>
              <mc:Fallback>
                <p:oleObj r:id="rId7" imgW="826534" imgH="229116" progId="Equation.3">
                  <p:embed/>
                  <p:pic>
                    <p:nvPicPr>
                      <p:cNvPr id="72705" name="Object 3">
                        <a:extLst>
                          <a:ext uri="{FF2B5EF4-FFF2-40B4-BE49-F238E27FC236}">
                            <a16:creationId xmlns:a16="http://schemas.microsoft.com/office/drawing/2014/main" id="{D945FC1D-84D2-4EDE-ABA3-AD3FDD53ED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936" y="5688360"/>
                        <a:ext cx="18637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38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E9C77717-8950-43D3-881E-FFCCEC11E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960" y="1434480"/>
            <a:ext cx="2609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静态工作点算法：</a:t>
            </a:r>
          </a:p>
        </p:txBody>
      </p:sp>
      <p:sp>
        <p:nvSpPr>
          <p:cNvPr id="96" name="Text Box 3">
            <a:extLst>
              <a:ext uri="{FF2B5EF4-FFF2-40B4-BE49-F238E27FC236}">
                <a16:creationId xmlns:a16="http://schemas.microsoft.com/office/drawing/2014/main" id="{C0588D9F-8AD1-4113-9DC0-7EBC2A166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710" y="1563068"/>
            <a:ext cx="49704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）根据直流通路估算</a:t>
            </a:r>
            <a:r>
              <a:rPr lang="en-US" altLang="zh-CN" i="1">
                <a:latin typeface="Arial" panose="020B0604020202020204" pitchFamily="34" charset="0"/>
              </a:rPr>
              <a:t>I</a:t>
            </a:r>
            <a:r>
              <a:rPr lang="en-US" altLang="zh-CN" i="1" baseline="-25000">
                <a:latin typeface="Arial" panose="020B0604020202020204" pitchFamily="34" charset="0"/>
              </a:rPr>
              <a:t>B</a:t>
            </a:r>
          </a:p>
        </p:txBody>
      </p:sp>
      <p:graphicFrame>
        <p:nvGraphicFramePr>
          <p:cNvPr id="97" name="Object 2">
            <a:extLst>
              <a:ext uri="{FF2B5EF4-FFF2-40B4-BE49-F238E27FC236}">
                <a16:creationId xmlns:a16="http://schemas.microsoft.com/office/drawing/2014/main" id="{4E46C09B-DD35-46AF-808E-EA123AE73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93649"/>
              </p:ext>
            </p:extLst>
          </p:nvPr>
        </p:nvGraphicFramePr>
        <p:xfrm>
          <a:off x="5993135" y="2580655"/>
          <a:ext cx="25622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r:id="rId3" imgW="889703" imgH="432304" progId="Equation.3">
                  <p:embed/>
                </p:oleObj>
              </mc:Choice>
              <mc:Fallback>
                <p:oleObj r:id="rId3" imgW="889703" imgH="432304" progId="Equation.3">
                  <p:embed/>
                  <p:pic>
                    <p:nvPicPr>
                      <p:cNvPr id="73728" name="Object 2">
                        <a:extLst>
                          <a:ext uri="{FF2B5EF4-FFF2-40B4-BE49-F238E27FC236}">
                            <a16:creationId xmlns:a16="http://schemas.microsoft.com/office/drawing/2014/main" id="{41C37E58-364B-4BD5-B97D-D1C5EAF1B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135" y="2580655"/>
                        <a:ext cx="25622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3">
            <a:extLst>
              <a:ext uri="{FF2B5EF4-FFF2-40B4-BE49-F238E27FC236}">
                <a16:creationId xmlns:a16="http://schemas.microsoft.com/office/drawing/2014/main" id="{F7ACEB58-E93B-4B6B-81C9-0F4AAAE8E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964310"/>
              </p:ext>
            </p:extLst>
          </p:nvPr>
        </p:nvGraphicFramePr>
        <p:xfrm>
          <a:off x="6574160" y="3949080"/>
          <a:ext cx="18319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r:id="rId5" imgW="699120" imgH="432304" progId="Equation.3">
                  <p:embed/>
                </p:oleObj>
              </mc:Choice>
              <mc:Fallback>
                <p:oleObj r:id="rId5" imgW="699120" imgH="432304" progId="Equation.3">
                  <p:embed/>
                  <p:pic>
                    <p:nvPicPr>
                      <p:cNvPr id="73729" name="Object 3">
                        <a:extLst>
                          <a:ext uri="{FF2B5EF4-FFF2-40B4-BE49-F238E27FC236}">
                            <a16:creationId xmlns:a16="http://schemas.microsoft.com/office/drawing/2014/main" id="{1A313AC5-E0E1-4BA7-94C0-55EB3FC05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160" y="3949080"/>
                        <a:ext cx="183197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 Box 13">
            <a:extLst>
              <a:ext uri="{FF2B5EF4-FFF2-40B4-BE49-F238E27FC236}">
                <a16:creationId xmlns:a16="http://schemas.microsoft.com/office/drawing/2014/main" id="{93945742-5298-4E63-81EF-57F49F63E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1160" y="5549280"/>
            <a:ext cx="4514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i="1">
                <a:latin typeface="Arial" panose="020B0604020202020204" pitchFamily="34" charset="0"/>
              </a:rPr>
              <a:t>R</a:t>
            </a:r>
            <a:r>
              <a:rPr lang="en-US" altLang="zh-CN" i="1" baseline="-25000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称为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偏置电阻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 i="1">
                <a:latin typeface="Arial" panose="020B0604020202020204" pitchFamily="34" charset="0"/>
              </a:rPr>
              <a:t>I</a:t>
            </a:r>
            <a:r>
              <a:rPr lang="en-US" altLang="zh-CN" i="1" baseline="-25000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称为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偏置电流</a:t>
            </a:r>
            <a:r>
              <a:rPr lang="zh-CN" altLang="en-US">
                <a:latin typeface="Arial" panose="020B0604020202020204" pitchFamily="34" charset="0"/>
              </a:rPr>
              <a:t>。</a:t>
            </a:r>
          </a:p>
        </p:txBody>
      </p:sp>
      <p:grpSp>
        <p:nvGrpSpPr>
          <p:cNvPr id="100" name="Group 33">
            <a:extLst>
              <a:ext uri="{FF2B5EF4-FFF2-40B4-BE49-F238E27FC236}">
                <a16:creationId xmlns:a16="http://schemas.microsoft.com/office/drawing/2014/main" id="{1F6E589A-58AB-45F2-BAEC-FD0E4026C42F}"/>
              </a:ext>
            </a:extLst>
          </p:cNvPr>
          <p:cNvGrpSpPr>
            <a:grpSpLocks/>
          </p:cNvGrpSpPr>
          <p:nvPr/>
        </p:nvGrpSpPr>
        <p:grpSpPr bwMode="auto">
          <a:xfrm>
            <a:off x="2078360" y="1891680"/>
            <a:ext cx="2859088" cy="4191000"/>
            <a:chOff x="442" y="1070"/>
            <a:chExt cx="1801" cy="2640"/>
          </a:xfrm>
        </p:grpSpPr>
        <p:grpSp>
          <p:nvGrpSpPr>
            <p:cNvPr id="101" name="Group 4">
              <a:extLst>
                <a:ext uri="{FF2B5EF4-FFF2-40B4-BE49-F238E27FC236}">
                  <a16:creationId xmlns:a16="http://schemas.microsoft.com/office/drawing/2014/main" id="{634B5AD8-D86B-4C44-A8CF-D0EF2EA96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" y="2708"/>
              <a:ext cx="636" cy="339"/>
              <a:chOff x="912" y="3168"/>
              <a:chExt cx="636" cy="339"/>
            </a:xfrm>
          </p:grpSpPr>
          <p:sp>
            <p:nvSpPr>
              <p:cNvPr id="121" name="Line 5">
                <a:extLst>
                  <a:ext uri="{FF2B5EF4-FFF2-40B4-BE49-F238E27FC236}">
                    <a16:creationId xmlns:a16="http://schemas.microsoft.com/office/drawing/2014/main" id="{285A6264-5794-4DB0-A7BA-8BD1E5711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2" y="3168"/>
                <a:ext cx="51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Text Box 6">
                <a:extLst>
                  <a:ext uri="{FF2B5EF4-FFF2-40B4-BE49-F238E27FC236}">
                    <a16:creationId xmlns:a16="http://schemas.microsoft.com/office/drawing/2014/main" id="{0B58136B-8DD0-4C2C-966C-26BEB96BEF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238"/>
                <a:ext cx="46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i="1">
                    <a:latin typeface="Arial" panose="020B0604020202020204" pitchFamily="34" charset="0"/>
                  </a:rPr>
                  <a:t>I</a:t>
                </a:r>
                <a:r>
                  <a:rPr lang="en-US" altLang="zh-CN" i="1" baseline="-25000">
                    <a:latin typeface="Arial" panose="020B0604020202020204" pitchFamily="34" charset="0"/>
                  </a:rPr>
                  <a:t>B</a:t>
                </a:r>
                <a:endParaRPr lang="en-US" altLang="zh-CN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2" name="Group 7">
              <a:extLst>
                <a:ext uri="{FF2B5EF4-FFF2-40B4-BE49-F238E27FC236}">
                  <a16:creationId xmlns:a16="http://schemas.microsoft.com/office/drawing/2014/main" id="{500349CB-FC52-4B50-9CC9-1556B2B57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2840"/>
              <a:ext cx="744" cy="459"/>
              <a:chOff x="1260" y="3252"/>
              <a:chExt cx="744" cy="459"/>
            </a:xfrm>
          </p:grpSpPr>
          <p:sp>
            <p:nvSpPr>
              <p:cNvPr id="119" name="Line 8">
                <a:extLst>
                  <a:ext uri="{FF2B5EF4-FFF2-40B4-BE49-F238E27FC236}">
                    <a16:creationId xmlns:a16="http://schemas.microsoft.com/office/drawing/2014/main" id="{CA06D1DA-E4F3-440B-86D6-B7855AA80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2" y="3252"/>
                <a:ext cx="240" cy="20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Text Box 9">
                <a:extLst>
                  <a:ext uri="{FF2B5EF4-FFF2-40B4-BE49-F238E27FC236}">
                    <a16:creationId xmlns:a16="http://schemas.microsoft.com/office/drawing/2014/main" id="{0006FF9D-D597-4FCD-9912-0E823AFA9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0" y="3442"/>
                <a:ext cx="74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i="1">
                    <a:latin typeface="Arial" panose="020B0604020202020204" pitchFamily="34" charset="0"/>
                  </a:rPr>
                  <a:t>V</a:t>
                </a:r>
                <a:r>
                  <a:rPr lang="en-US" altLang="zh-CN" i="1" baseline="-25000">
                    <a:latin typeface="Arial" panose="020B0604020202020204" pitchFamily="34" charset="0"/>
                  </a:rPr>
                  <a:t>BE</a:t>
                </a:r>
                <a:endParaRPr lang="en-US" altLang="zh-CN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3" name="Text Box 15">
              <a:extLst>
                <a:ext uri="{FF2B5EF4-FFF2-40B4-BE49-F238E27FC236}">
                  <a16:creationId xmlns:a16="http://schemas.microsoft.com/office/drawing/2014/main" id="{7F4D46D8-645E-431C-A38B-86E49131E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1070"/>
              <a:ext cx="4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>
                  <a:latin typeface="Arial" panose="020B0604020202020204" pitchFamily="34" charset="0"/>
                </a:rPr>
                <a:t>+</a:t>
              </a:r>
              <a:r>
                <a:rPr lang="en-US" altLang="zh-CN" i="1">
                  <a:latin typeface="Arial" panose="020B0604020202020204" pitchFamily="34" charset="0"/>
                </a:rPr>
                <a:t>E</a:t>
              </a:r>
              <a:r>
                <a:rPr lang="en-US" altLang="zh-CN" i="1" baseline="-25000">
                  <a:latin typeface="Arial" panose="020B0604020202020204" pitchFamily="34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4" name="Text Box 18">
              <a:extLst>
                <a:ext uri="{FF2B5EF4-FFF2-40B4-BE49-F238E27FC236}">
                  <a16:creationId xmlns:a16="http://schemas.microsoft.com/office/drawing/2014/main" id="{8ED5F44E-D887-4C1B-93AF-8C99AC875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" y="1651"/>
              <a:ext cx="3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i="1">
                  <a:latin typeface="Arial" panose="020B0604020202020204" pitchFamily="34" charset="0"/>
                </a:rPr>
                <a:t>R</a:t>
              </a:r>
              <a:r>
                <a:rPr lang="en-US" altLang="zh-CN" i="1" baseline="-25000">
                  <a:latin typeface="Arial" panose="020B0604020202020204" pitchFamily="34" charset="0"/>
                </a:rPr>
                <a:t>B</a:t>
              </a:r>
              <a:endParaRPr lang="en-US" altLang="zh-CN" i="1">
                <a:latin typeface="Arial" panose="020B0604020202020204" pitchFamily="34" charset="0"/>
              </a:endParaRPr>
            </a:p>
          </p:txBody>
        </p:sp>
        <p:sp>
          <p:nvSpPr>
            <p:cNvPr id="105" name="Line 19">
              <a:extLst>
                <a:ext uri="{FF2B5EF4-FFF2-40B4-BE49-F238E27FC236}">
                  <a16:creationId xmlns:a16="http://schemas.microsoft.com/office/drawing/2014/main" id="{59646DF4-8532-4458-998F-69B4FA60C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406"/>
              <a:ext cx="1" cy="1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6" name="Rectangle 20">
              <a:extLst>
                <a:ext uri="{FF2B5EF4-FFF2-40B4-BE49-F238E27FC236}">
                  <a16:creationId xmlns:a16="http://schemas.microsoft.com/office/drawing/2014/main" id="{AF64E5C5-2D62-4B44-873F-6508BBF1A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714"/>
              <a:ext cx="146" cy="4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7" name="Line 21">
              <a:extLst>
                <a:ext uri="{FF2B5EF4-FFF2-40B4-BE49-F238E27FC236}">
                  <a16:creationId xmlns:a16="http://schemas.microsoft.com/office/drawing/2014/main" id="{F9C5B8A8-9525-48D5-BBDE-C6BBCFACA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411"/>
              <a:ext cx="9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8" name="Line 22">
              <a:extLst>
                <a:ext uri="{FF2B5EF4-FFF2-40B4-BE49-F238E27FC236}">
                  <a16:creationId xmlns:a16="http://schemas.microsoft.com/office/drawing/2014/main" id="{CCC1F5C3-6BCE-4F15-9CAD-B89BF0186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2433"/>
              <a:ext cx="0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9" name="Line 23">
              <a:extLst>
                <a:ext uri="{FF2B5EF4-FFF2-40B4-BE49-F238E27FC236}">
                  <a16:creationId xmlns:a16="http://schemas.microsoft.com/office/drawing/2014/main" id="{6E22141E-431E-4762-983E-A38489ACE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2613"/>
              <a:ext cx="218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0" name="Line 24">
              <a:extLst>
                <a:ext uri="{FF2B5EF4-FFF2-40B4-BE49-F238E27FC236}">
                  <a16:creationId xmlns:a16="http://schemas.microsoft.com/office/drawing/2014/main" id="{C0DC4818-BC15-4076-80F9-0C7BC3BCF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0" y="2439"/>
              <a:ext cx="218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1" name="Oval 25">
              <a:extLst>
                <a:ext uri="{FF2B5EF4-FFF2-40B4-BE49-F238E27FC236}">
                  <a16:creationId xmlns:a16="http://schemas.microsoft.com/office/drawing/2014/main" id="{7F9A75ED-EE15-4887-AEDF-6ED4BF6D0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1361"/>
              <a:ext cx="10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2" name="Text Box 26">
              <a:extLst>
                <a:ext uri="{FF2B5EF4-FFF2-40B4-BE49-F238E27FC236}">
                  <a16:creationId xmlns:a16="http://schemas.microsoft.com/office/drawing/2014/main" id="{C7F8ACDA-420D-440D-BDEC-82F3ADB77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" y="1645"/>
              <a:ext cx="3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i="1">
                  <a:latin typeface="Arial" panose="020B0604020202020204" pitchFamily="34" charset="0"/>
                </a:rPr>
                <a:t>R</a:t>
              </a:r>
              <a:r>
                <a:rPr lang="en-US" altLang="zh-CN" i="1" baseline="-25000">
                  <a:latin typeface="Arial" panose="020B0604020202020204" pitchFamily="34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" name="Line 27">
              <a:extLst>
                <a:ext uri="{FF2B5EF4-FFF2-40B4-BE49-F238E27FC236}">
                  <a16:creationId xmlns:a16="http://schemas.microsoft.com/office/drawing/2014/main" id="{F5FC1483-CE14-422C-9ABE-C4EDD28A4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3710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4" name="Line 28">
              <a:extLst>
                <a:ext uri="{FF2B5EF4-FFF2-40B4-BE49-F238E27FC236}">
                  <a16:creationId xmlns:a16="http://schemas.microsoft.com/office/drawing/2014/main" id="{36CFCB1A-4A8C-4924-AB7C-03643AEFB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" y="2618"/>
              <a:ext cx="4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5" name="Line 29">
              <a:extLst>
                <a:ext uri="{FF2B5EF4-FFF2-40B4-BE49-F238E27FC236}">
                  <a16:creationId xmlns:a16="http://schemas.microsoft.com/office/drawing/2014/main" id="{A0780E66-BC4C-4DBB-AB8E-BADE4A3B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1431"/>
              <a:ext cx="0" cy="10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6" name="Rectangle 30">
              <a:extLst>
                <a:ext uri="{FF2B5EF4-FFF2-40B4-BE49-F238E27FC236}">
                  <a16:creationId xmlns:a16="http://schemas.microsoft.com/office/drawing/2014/main" id="{FE913C89-D87F-49B5-8C7E-50B8D6E6B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1722"/>
              <a:ext cx="146" cy="4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7" name="Oval 31">
              <a:extLst>
                <a:ext uri="{FF2B5EF4-FFF2-40B4-BE49-F238E27FC236}">
                  <a16:creationId xmlns:a16="http://schemas.microsoft.com/office/drawing/2014/main" id="{5D434293-5B4A-4B5B-A381-12715A57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377"/>
              <a:ext cx="73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8" name="Line 32">
              <a:extLst>
                <a:ext uri="{FF2B5EF4-FFF2-40B4-BE49-F238E27FC236}">
                  <a16:creationId xmlns:a16="http://schemas.microsoft.com/office/drawing/2014/main" id="{27E5F7A8-4358-4931-8B71-C15613B52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2780"/>
              <a:ext cx="0" cy="9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23" name="AutoShape 34">
            <a:extLst>
              <a:ext uri="{FF2B5EF4-FFF2-40B4-BE49-F238E27FC236}">
                <a16:creationId xmlns:a16="http://schemas.microsoft.com/office/drawing/2014/main" id="{70BE285D-E553-460C-93AA-6CC5D2D64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960" y="2348880"/>
            <a:ext cx="3276600" cy="2895600"/>
          </a:xfrm>
          <a:prstGeom prst="flowChartAlternateProcess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4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  <p:bldP spid="99" grpId="0" build="p"/>
    </p:bldLst>
  </p:timing>
</p:sld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24666</TotalTime>
  <Words>202</Words>
  <Application>Microsoft Office PowerPoint</Application>
  <PresentationFormat>宽屏</PresentationFormat>
  <Paragraphs>90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楷体</vt:lpstr>
      <vt:lpstr>Arial</vt:lpstr>
      <vt:lpstr>Calibri</vt:lpstr>
      <vt:lpstr>Times New Roman</vt:lpstr>
      <vt:lpstr>Wingdings</vt:lpstr>
      <vt:lpstr>Wingdings 2</vt:lpstr>
      <vt:lpstr>北航物理电子</vt:lpstr>
      <vt:lpstr>Equation.3</vt:lpstr>
      <vt:lpstr>PowerPoint 演示文稿</vt:lpstr>
      <vt:lpstr>放大器分类</vt:lpstr>
      <vt:lpstr>放大器的技术指标</vt:lpstr>
      <vt:lpstr>单管放大器</vt:lpstr>
      <vt:lpstr>单管放大器</vt:lpstr>
      <vt:lpstr>单管放大器</vt:lpstr>
      <vt:lpstr>单管放大器</vt:lpstr>
      <vt:lpstr>单管放大器</vt:lpstr>
      <vt:lpstr>单管放大器</vt:lpstr>
      <vt:lpstr>单管放大器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448</cp:revision>
  <cp:lastPrinted>2018-03-06T04:28:22Z</cp:lastPrinted>
  <dcterms:created xsi:type="dcterms:W3CDTF">2009-09-09T11:10:02Z</dcterms:created>
  <dcterms:modified xsi:type="dcterms:W3CDTF">2020-03-09T02:11:26Z</dcterms:modified>
</cp:coreProperties>
</file>