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3"/>
  </p:notesMasterIdLst>
  <p:handoutMasterIdLst>
    <p:handoutMasterId r:id="rId14"/>
  </p:handoutMasterIdLst>
  <p:sldIdLst>
    <p:sldId id="1072" r:id="rId2"/>
    <p:sldId id="1033" r:id="rId3"/>
    <p:sldId id="1036" r:id="rId4"/>
    <p:sldId id="1037" r:id="rId5"/>
    <p:sldId id="1038" r:id="rId6"/>
    <p:sldId id="1039" r:id="rId7"/>
    <p:sldId id="1040" r:id="rId8"/>
    <p:sldId id="1043" r:id="rId9"/>
    <p:sldId id="1044" r:id="rId10"/>
    <p:sldId id="1045" r:id="rId11"/>
    <p:sldId id="1074" r:id="rId1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548235"/>
    <a:srgbClr val="008000"/>
    <a:srgbClr val="FF00FF"/>
    <a:srgbClr val="FF6600"/>
    <a:srgbClr val="FF9900"/>
    <a:srgbClr val="003399"/>
    <a:srgbClr val="FF66FF"/>
    <a:srgbClr val="2FF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291" autoAdjust="0"/>
  </p:normalViewPr>
  <p:slideViewPr>
    <p:cSldViewPr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4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4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62832B2-93C2-497A-95AE-82366F1043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883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4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4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BD662DB-9AF3-4910-8D2A-284BE11C60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443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162D93-17FB-4442-8470-5C5F4BFD94B8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09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7018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9536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5773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1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1772817"/>
            <a:ext cx="6172200" cy="4088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Line 16"/>
          <p:cNvSpPr>
            <a:spLocks noChangeShapeType="1"/>
          </p:cNvSpPr>
          <p:nvPr userDrawn="1"/>
        </p:nvSpPr>
        <p:spPr bwMode="auto">
          <a:xfrm>
            <a:off x="815413" y="1484784"/>
            <a:ext cx="1008168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46605" y="716769"/>
            <a:ext cx="10515600" cy="853976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1" hasCustomPrompt="1"/>
          </p:nvPr>
        </p:nvSpPr>
        <p:spPr>
          <a:xfrm>
            <a:off x="838200" y="1700811"/>
            <a:ext cx="4201683" cy="447615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n"/>
              <a:defRPr b="0"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C00000"/>
              </a:buClr>
              <a:buFont typeface="Wingdings" pitchFamily="2" charset="2"/>
              <a:buChar char="Ø"/>
              <a:defRPr b="0">
                <a:latin typeface="黑体" pitchFamily="49" charset="-122"/>
                <a:ea typeface="黑体" pitchFamily="49" charset="-122"/>
              </a:defRPr>
            </a:lvl2pPr>
            <a:lvl3pPr>
              <a:buClr>
                <a:srgbClr val="C00000"/>
              </a:buClr>
              <a:defRPr b="0">
                <a:latin typeface="黑体" pitchFamily="49" charset="-122"/>
                <a:ea typeface="黑体" pitchFamily="49" charset="-122"/>
              </a:defRPr>
            </a:lvl3pPr>
            <a:lvl4pPr>
              <a:defRPr b="0">
                <a:latin typeface="黑体" pitchFamily="49" charset="-122"/>
                <a:ea typeface="黑体" pitchFamily="49" charset="-122"/>
              </a:defRPr>
            </a:lvl4pPr>
            <a:lvl5pPr>
              <a:defRPr b="0"/>
            </a:lvl5pPr>
          </a:lstStyle>
          <a:p>
            <a:pPr lvl="0"/>
            <a:r>
              <a:rPr lang="zh-CN" altLang="en-US" dirty="0"/>
              <a:t>单击此处样式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196752"/>
            <a:ext cx="10515600" cy="4980211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n"/>
              <a:defRPr sz="3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rgbClr val="C00000"/>
              </a:buClr>
              <a:buFont typeface="Wingdings" panose="05000000000000000000" pitchFamily="2" charset="2"/>
              <a:buChar char="Ø"/>
              <a:defRPr sz="28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13" name="í$ľîḋê">
            <a:extLst>
              <a:ext uri="{FF2B5EF4-FFF2-40B4-BE49-F238E27FC236}">
                <a16:creationId xmlns:a16="http://schemas.microsoft.com/office/drawing/2014/main" id="{BBD4E52A-9A92-431D-B79B-21EFE2A7C117}"/>
              </a:ext>
            </a:extLst>
          </p:cNvPr>
          <p:cNvGrpSpPr/>
          <p:nvPr userDrawn="1"/>
        </p:nvGrpSpPr>
        <p:grpSpPr>
          <a:xfrm>
            <a:off x="0" y="0"/>
            <a:ext cx="824247" cy="404816"/>
            <a:chOff x="2990871" y="2071365"/>
            <a:chExt cx="6210259" cy="2427715"/>
          </a:xfrm>
        </p:grpSpPr>
        <p:grpSp>
          <p:nvGrpSpPr>
            <p:cNvPr id="14" name="íṡ1iḋê">
              <a:extLst>
                <a:ext uri="{FF2B5EF4-FFF2-40B4-BE49-F238E27FC236}">
                  <a16:creationId xmlns:a16="http://schemas.microsoft.com/office/drawing/2014/main" id="{7EBB8598-1FD8-4C3F-8CA5-88F49608BA03}"/>
                </a:ext>
              </a:extLst>
            </p:cNvPr>
            <p:cNvGrpSpPr/>
            <p:nvPr/>
          </p:nvGrpSpPr>
          <p:grpSpPr>
            <a:xfrm>
              <a:off x="2990871" y="2071365"/>
              <a:ext cx="6055720" cy="2149180"/>
              <a:chOff x="1792087" y="1862843"/>
              <a:chExt cx="8607826" cy="3054923"/>
            </a:xfrm>
            <a:solidFill>
              <a:srgbClr val="FFFFFF">
                <a:lumMod val="95000"/>
                <a:alpha val="70000"/>
              </a:srgbClr>
            </a:solidFill>
          </p:grpSpPr>
          <p:sp>
            <p:nvSpPr>
              <p:cNvPr id="33" name="ïṥľïḓè">
                <a:extLst>
                  <a:ext uri="{FF2B5EF4-FFF2-40B4-BE49-F238E27FC236}">
                    <a16:creationId xmlns:a16="http://schemas.microsoft.com/office/drawing/2014/main" id="{0CFDE7EF-5254-4AFA-B246-5CF436897EA0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4" name="iṣḻïďê">
                <a:extLst>
                  <a:ext uri="{FF2B5EF4-FFF2-40B4-BE49-F238E27FC236}">
                    <a16:creationId xmlns:a16="http://schemas.microsoft.com/office/drawing/2014/main" id="{139E12E0-6829-41FC-A280-24E3387FAB08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5" name="ïšḻïdé">
                <a:extLst>
                  <a:ext uri="{FF2B5EF4-FFF2-40B4-BE49-F238E27FC236}">
                    <a16:creationId xmlns:a16="http://schemas.microsoft.com/office/drawing/2014/main" id="{EF1B9E35-29C6-48D0-8451-CDA92180AC57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6" name="iṡļîďè">
                <a:extLst>
                  <a:ext uri="{FF2B5EF4-FFF2-40B4-BE49-F238E27FC236}">
                    <a16:creationId xmlns:a16="http://schemas.microsoft.com/office/drawing/2014/main" id="{FAF5F7D4-CCAE-4D79-9738-E47C1C41CC32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7" name="isḻíḓe">
                <a:extLst>
                  <a:ext uri="{FF2B5EF4-FFF2-40B4-BE49-F238E27FC236}">
                    <a16:creationId xmlns:a16="http://schemas.microsoft.com/office/drawing/2014/main" id="{06DFC75F-82C6-4BCA-B5FB-F49A3D545271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8" name="ïŝļiḓé">
                <a:extLst>
                  <a:ext uri="{FF2B5EF4-FFF2-40B4-BE49-F238E27FC236}">
                    <a16:creationId xmlns:a16="http://schemas.microsoft.com/office/drawing/2014/main" id="{A3E762B9-3546-488E-9D3C-ABFC64B46DDD}"/>
                  </a:ext>
                </a:extLst>
              </p:cNvPr>
              <p:cNvSpPr/>
              <p:nvPr/>
            </p:nvSpPr>
            <p:spPr>
              <a:xfrm>
                <a:off x="5441091" y="1862843"/>
                <a:ext cx="1313670" cy="2757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9" name="ïšḻïḋé">
                <a:extLst>
                  <a:ext uri="{FF2B5EF4-FFF2-40B4-BE49-F238E27FC236}">
                    <a16:creationId xmlns:a16="http://schemas.microsoft.com/office/drawing/2014/main" id="{6500A36D-DA3A-4FDD-9797-6B76AD58D22A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40" name="îşḷiḍe">
                <a:extLst>
                  <a:ext uri="{FF2B5EF4-FFF2-40B4-BE49-F238E27FC236}">
                    <a16:creationId xmlns:a16="http://schemas.microsoft.com/office/drawing/2014/main" id="{12242684-3CF1-4FBB-B696-805D96DAD248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ïṡ1ídé">
              <a:extLst>
                <a:ext uri="{FF2B5EF4-FFF2-40B4-BE49-F238E27FC236}">
                  <a16:creationId xmlns:a16="http://schemas.microsoft.com/office/drawing/2014/main" id="{4B01CA20-13AB-49E4-B59D-062330813950}"/>
                </a:ext>
              </a:extLst>
            </p:cNvPr>
            <p:cNvGrpSpPr/>
            <p:nvPr/>
          </p:nvGrpSpPr>
          <p:grpSpPr>
            <a:xfrm>
              <a:off x="3068141" y="2210632"/>
              <a:ext cx="6055720" cy="2149180"/>
              <a:chOff x="1792087" y="1862843"/>
              <a:chExt cx="8607826" cy="3054923"/>
            </a:xfrm>
            <a:solidFill>
              <a:srgbClr val="FFFFFF">
                <a:lumMod val="85000"/>
                <a:alpha val="40000"/>
              </a:srgbClr>
            </a:solidFill>
          </p:grpSpPr>
          <p:sp>
            <p:nvSpPr>
              <p:cNvPr id="25" name="íSļîḍê">
                <a:extLst>
                  <a:ext uri="{FF2B5EF4-FFF2-40B4-BE49-F238E27FC236}">
                    <a16:creationId xmlns:a16="http://schemas.microsoft.com/office/drawing/2014/main" id="{7C922167-8403-4342-A4B0-EE801D865B9C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6" name="îṡḷiḓé">
                <a:extLst>
                  <a:ext uri="{FF2B5EF4-FFF2-40B4-BE49-F238E27FC236}">
                    <a16:creationId xmlns:a16="http://schemas.microsoft.com/office/drawing/2014/main" id="{77C146D3-D3B8-4DDB-8F70-631A241468BD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7" name="îšḷîḓe">
                <a:extLst>
                  <a:ext uri="{FF2B5EF4-FFF2-40B4-BE49-F238E27FC236}">
                    <a16:creationId xmlns:a16="http://schemas.microsoft.com/office/drawing/2014/main" id="{DAFD3737-B8D1-4B10-B43A-75F62A146FBE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8" name="iṧlíďè">
                <a:extLst>
                  <a:ext uri="{FF2B5EF4-FFF2-40B4-BE49-F238E27FC236}">
                    <a16:creationId xmlns:a16="http://schemas.microsoft.com/office/drawing/2014/main" id="{AAB9E426-4AA4-4ACA-BD53-AF6E95708AC7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9" name="ïś1iďê">
                <a:extLst>
                  <a:ext uri="{FF2B5EF4-FFF2-40B4-BE49-F238E27FC236}">
                    <a16:creationId xmlns:a16="http://schemas.microsoft.com/office/drawing/2014/main" id="{EC1789D0-7A78-4F17-8B88-A062A18B17AD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0" name="îsļïďé">
                <a:extLst>
                  <a:ext uri="{FF2B5EF4-FFF2-40B4-BE49-F238E27FC236}">
                    <a16:creationId xmlns:a16="http://schemas.microsoft.com/office/drawing/2014/main" id="{B55E1355-0231-4F02-B63D-EA380A626F28}"/>
                  </a:ext>
                </a:extLst>
              </p:cNvPr>
              <p:cNvSpPr/>
              <p:nvPr/>
            </p:nvSpPr>
            <p:spPr>
              <a:xfrm>
                <a:off x="5441091" y="1862843"/>
                <a:ext cx="1313670" cy="2757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1" name="îṩlïḍè">
                <a:extLst>
                  <a:ext uri="{FF2B5EF4-FFF2-40B4-BE49-F238E27FC236}">
                    <a16:creationId xmlns:a16="http://schemas.microsoft.com/office/drawing/2014/main" id="{A5FC9DFE-717B-43C4-B766-92AA8EEA5459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2" name="ïṧlíḍè">
                <a:extLst>
                  <a:ext uri="{FF2B5EF4-FFF2-40B4-BE49-F238E27FC236}">
                    <a16:creationId xmlns:a16="http://schemas.microsoft.com/office/drawing/2014/main" id="{4F22A2F5-5196-49A5-A334-6916C80B07D0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îšḷïḓè">
              <a:extLst>
                <a:ext uri="{FF2B5EF4-FFF2-40B4-BE49-F238E27FC236}">
                  <a16:creationId xmlns:a16="http://schemas.microsoft.com/office/drawing/2014/main" id="{28A6DCE0-639A-4A84-8BF6-B643AE638869}"/>
                </a:ext>
              </a:extLst>
            </p:cNvPr>
            <p:cNvGrpSpPr/>
            <p:nvPr/>
          </p:nvGrpSpPr>
          <p:grpSpPr>
            <a:xfrm>
              <a:off x="3145410" y="2349896"/>
              <a:ext cx="6055720" cy="2149184"/>
              <a:chOff x="1792087" y="1862838"/>
              <a:chExt cx="8607826" cy="3054928"/>
            </a:xfrm>
          </p:grpSpPr>
          <p:sp>
            <p:nvSpPr>
              <p:cNvPr id="17" name="îš1îďé">
                <a:extLst>
                  <a:ext uri="{FF2B5EF4-FFF2-40B4-BE49-F238E27FC236}">
                    <a16:creationId xmlns:a16="http://schemas.microsoft.com/office/drawing/2014/main" id="{536AA374-7B8F-4A50-933B-4D653352C07F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8" name="ïS1íḓe">
                <a:extLst>
                  <a:ext uri="{FF2B5EF4-FFF2-40B4-BE49-F238E27FC236}">
                    <a16:creationId xmlns:a16="http://schemas.microsoft.com/office/drawing/2014/main" id="{B68B0B16-464D-4321-82D0-CE0DD7583DC4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9" name="îṣľïḑé">
                <a:extLst>
                  <a:ext uri="{FF2B5EF4-FFF2-40B4-BE49-F238E27FC236}">
                    <a16:creationId xmlns:a16="http://schemas.microsoft.com/office/drawing/2014/main" id="{712F65D8-0777-4C57-ACF5-0B5E5D508732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" name="ïŝḻidè">
                <a:extLst>
                  <a:ext uri="{FF2B5EF4-FFF2-40B4-BE49-F238E27FC236}">
                    <a16:creationId xmlns:a16="http://schemas.microsoft.com/office/drawing/2014/main" id="{93B0C301-A687-45F7-A70E-824E96963C2E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1" name="iṡľïḑe">
                <a:extLst>
                  <a:ext uri="{FF2B5EF4-FFF2-40B4-BE49-F238E27FC236}">
                    <a16:creationId xmlns:a16="http://schemas.microsoft.com/office/drawing/2014/main" id="{A7A830DE-6E2A-4038-8330-16E63D1DCEF2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2" name="iṩḻîḋe">
                <a:extLst>
                  <a:ext uri="{FF2B5EF4-FFF2-40B4-BE49-F238E27FC236}">
                    <a16:creationId xmlns:a16="http://schemas.microsoft.com/office/drawing/2014/main" id="{9457BC17-EDB9-4D26-82BC-0EE3E88D5156}"/>
                  </a:ext>
                </a:extLst>
              </p:cNvPr>
              <p:cNvSpPr/>
              <p:nvPr/>
            </p:nvSpPr>
            <p:spPr>
              <a:xfrm>
                <a:off x="5441090" y="1862838"/>
                <a:ext cx="1313670" cy="2757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3" name="ïşlïďê">
                <a:extLst>
                  <a:ext uri="{FF2B5EF4-FFF2-40B4-BE49-F238E27FC236}">
                    <a16:creationId xmlns:a16="http://schemas.microsoft.com/office/drawing/2014/main" id="{3A26548A-97CC-47C9-B85F-7EFAA5A123E1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4" name="îśḷïḋê">
                <a:extLst>
                  <a:ext uri="{FF2B5EF4-FFF2-40B4-BE49-F238E27FC236}">
                    <a16:creationId xmlns:a16="http://schemas.microsoft.com/office/drawing/2014/main" id="{F2B4AE58-4F81-4461-9AB9-F576547E1333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1" name="矩形 40"/>
          <p:cNvSpPr/>
          <p:nvPr userDrawn="1"/>
        </p:nvSpPr>
        <p:spPr>
          <a:xfrm>
            <a:off x="0" y="957263"/>
            <a:ext cx="3403600" cy="107950"/>
          </a:xfrm>
          <a:prstGeom prst="rect">
            <a:avLst/>
          </a:prstGeom>
          <a:solidFill>
            <a:srgbClr val="145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3360738" y="1008063"/>
            <a:ext cx="2692400" cy="0"/>
          </a:xfrm>
          <a:prstGeom prst="line">
            <a:avLst/>
          </a:prstGeom>
          <a:ln w="28575">
            <a:solidFill>
              <a:srgbClr val="145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98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2882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6913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5921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86801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1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0953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Line 16"/>
          <p:cNvSpPr>
            <a:spLocks noChangeShapeType="1"/>
          </p:cNvSpPr>
          <p:nvPr userDrawn="1"/>
        </p:nvSpPr>
        <p:spPr bwMode="auto">
          <a:xfrm>
            <a:off x="815413" y="1484784"/>
            <a:ext cx="1008168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64955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9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1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4400" b="0" kern="1200" smtClean="0">
          <a:solidFill>
            <a:schemeClr val="accent5">
              <a:lumMod val="50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17"/>
          <p:cNvSpPr txBox="1">
            <a:spLocks noChangeArrowheads="1"/>
          </p:cNvSpPr>
          <p:nvPr/>
        </p:nvSpPr>
        <p:spPr bwMode="auto">
          <a:xfrm>
            <a:off x="0" y="1080359"/>
            <a:ext cx="12192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FF0000"/>
                </a:solidFill>
              </a:rPr>
              <a:t>电子电路设计训练</a:t>
            </a:r>
            <a:endParaRPr lang="zh-CN" altLang="en-US" sz="66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509120"/>
            <a:ext cx="12192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北京航空航天大学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电子信息工程学院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张杰斌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zjb@buaa.edu.cn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0303" y="2448511"/>
            <a:ext cx="9931394" cy="45719"/>
          </a:xfrm>
          <a:prstGeom prst="rect">
            <a:avLst/>
          </a:prstGeom>
          <a:solidFill>
            <a:srgbClr val="183884"/>
          </a:solidFill>
          <a:ln w="0">
            <a:solidFill>
              <a:srgbClr val="1838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183884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B6CC11-9EB0-4602-BB7B-6B8E706CA00D}"/>
              </a:ext>
            </a:extLst>
          </p:cNvPr>
          <p:cNvSpPr/>
          <p:nvPr/>
        </p:nvSpPr>
        <p:spPr>
          <a:xfrm>
            <a:off x="4203494" y="2994794"/>
            <a:ext cx="37850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kern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放大器电路设计</a:t>
            </a:r>
            <a:endParaRPr lang="en-US" altLang="zh-CN" sz="4000" b="1" kern="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205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71F92-0942-4D5F-97CD-08B95AD4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单级放大器的调试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C34281-9784-4E6D-AB74-4A39CD43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03BBAD1-5008-4F82-8E89-8964B14D3F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196975"/>
            <a:ext cx="10515600" cy="4979988"/>
          </a:xfrm>
        </p:spPr>
        <p:txBody>
          <a:bodyPr/>
          <a:lstStyle/>
          <a:p>
            <a:pPr marL="273050" lvl="0" indent="-2730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zh-CN" altLang="en-US" sz="26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输出电阻</a:t>
            </a:r>
            <a:r>
              <a:rPr lang="en-US" altLang="zh-CN" sz="26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Ro</a:t>
            </a:r>
            <a:r>
              <a:rPr lang="zh-CN" altLang="en-US" sz="26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的实际意义：</a:t>
            </a:r>
            <a:endParaRPr lang="en-US" altLang="zh-CN" sz="2600" dirty="0">
              <a:solidFill>
                <a:prstClr val="black"/>
              </a:solidFill>
              <a:latin typeface="Constantia"/>
              <a:ea typeface="宋体" panose="02010600030101010101" pitchFamily="2" charset="-122"/>
            </a:endParaRPr>
          </a:p>
          <a:p>
            <a:pPr marL="273050" lvl="0" indent="-2730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zh-CN" altLang="en-US" sz="20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对于负载来说，放大器相当于它的信号源，</a:t>
            </a:r>
            <a:r>
              <a:rPr lang="en-US" altLang="zh-CN" sz="20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Ro</a:t>
            </a:r>
            <a:r>
              <a:rPr lang="zh-CN" altLang="en-US" sz="20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正是该信号源的内阻。</a:t>
            </a:r>
            <a:r>
              <a:rPr lang="en-US" altLang="zh-CN" sz="20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Ro</a:t>
            </a:r>
            <a:r>
              <a:rPr lang="zh-CN" altLang="en-US" sz="20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是一个表征放大器带负载能力的参数。对于电压输出，</a:t>
            </a:r>
            <a:r>
              <a:rPr lang="en-US" altLang="zh-CN" sz="20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Ro</a:t>
            </a:r>
            <a:r>
              <a:rPr lang="zh-CN" altLang="en-US" sz="20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越小，带负载能力越强，即负载变化时放大器输出给负载的电压基本不表。</a:t>
            </a:r>
            <a:endParaRPr lang="en-US" altLang="zh-CN" sz="2000" dirty="0">
              <a:solidFill>
                <a:prstClr val="black"/>
              </a:solidFill>
              <a:latin typeface="Constantia"/>
              <a:ea typeface="宋体" panose="02010600030101010101" pitchFamily="2" charset="-122"/>
            </a:endParaRPr>
          </a:p>
          <a:p>
            <a:pPr marL="273050" lvl="0" indent="-2730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endParaRPr lang="en-US" altLang="zh-CN" sz="2000" dirty="0">
              <a:solidFill>
                <a:prstClr val="black"/>
              </a:solidFill>
              <a:latin typeface="Constantia"/>
              <a:ea typeface="宋体" panose="02010600030101010101" pitchFamily="2" charset="-122"/>
            </a:endParaRPr>
          </a:p>
          <a:p>
            <a:pPr marL="273050" lvl="0" indent="-2730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zh-CN" altLang="en-US" sz="26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输入电阻</a:t>
            </a:r>
            <a:r>
              <a:rPr lang="en-US" altLang="zh-CN" sz="26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Ri</a:t>
            </a:r>
            <a:r>
              <a:rPr lang="zh-CN" altLang="en-US" sz="26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的实际意义：</a:t>
            </a:r>
            <a:endParaRPr lang="en-US" altLang="zh-CN" sz="2600" dirty="0">
              <a:solidFill>
                <a:prstClr val="black"/>
              </a:solidFill>
              <a:latin typeface="Constantia"/>
              <a:ea typeface="宋体" panose="02010600030101010101" pitchFamily="2" charset="-122"/>
            </a:endParaRPr>
          </a:p>
          <a:p>
            <a:pPr marL="273050" lvl="0" indent="-2730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zh-CN" altLang="en-US" sz="20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对于信号源来说，放大器相当于它的负载，</a:t>
            </a:r>
            <a:r>
              <a:rPr lang="en-US" altLang="zh-CN" sz="20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Ri</a:t>
            </a:r>
            <a:r>
              <a:rPr lang="zh-CN" altLang="en-US" sz="20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表示该负载能从信号源获取多大的信号。由于信号源都有内阻，对于低阻电压源，</a:t>
            </a:r>
            <a:r>
              <a:rPr lang="en-US" altLang="zh-CN" sz="20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Ri</a:t>
            </a:r>
            <a:r>
              <a:rPr lang="zh-CN" altLang="en-US" sz="20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越大，放大器从该信号源获取的电压越大。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45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1C10A-7C48-46C2-B97F-E44ED1D1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2E0CB-E5C2-413A-99E8-1EABA0BE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8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8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谢谢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214A60-38D8-4415-80D3-FC90682E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48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D6F2DD8-2BC9-47B5-AF6A-AA6B8FB2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单管放大器</a:t>
            </a:r>
          </a:p>
        </p:txBody>
      </p:sp>
      <p:sp>
        <p:nvSpPr>
          <p:cNvPr id="28" name="Text Box 4">
            <a:extLst>
              <a:ext uri="{FF2B5EF4-FFF2-40B4-BE49-F238E27FC236}">
                <a16:creationId xmlns:a16="http://schemas.microsoft.com/office/drawing/2014/main" id="{871FBE64-7564-4105-B894-F95CCDE04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988" y="1630189"/>
            <a:ext cx="272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>
                <a:latin typeface="Arial" panose="020B0604020202020204" pitchFamily="34" charset="0"/>
              </a:rPr>
              <a:t>小信号（微变）等效分析</a:t>
            </a:r>
          </a:p>
        </p:txBody>
      </p:sp>
      <p:sp>
        <p:nvSpPr>
          <p:cNvPr id="29" name="Text Box 5">
            <a:extLst>
              <a:ext uri="{FF2B5EF4-FFF2-40B4-BE49-F238E27FC236}">
                <a16:creationId xmlns:a16="http://schemas.microsoft.com/office/drawing/2014/main" id="{1A1376B6-8A48-4CE0-ACE0-17B2BE906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451" y="2349326"/>
            <a:ext cx="29924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>
                <a:latin typeface="Arial" panose="020B0604020202020204" pitchFamily="34" charset="0"/>
              </a:rPr>
              <a:t>1. </a:t>
            </a:r>
            <a:r>
              <a:rPr lang="zh-CN" altLang="en-US">
                <a:latin typeface="Arial" panose="020B0604020202020204" pitchFamily="34" charset="0"/>
              </a:rPr>
              <a:t>输入电阻和输出电阻</a:t>
            </a:r>
          </a:p>
        </p:txBody>
      </p:sp>
      <p:pic>
        <p:nvPicPr>
          <p:cNvPr id="30" name="Picture 6" descr="F:\可写临时目录\模拟电路插图\图2.3.3.jpg">
            <a:extLst>
              <a:ext uri="{FF2B5EF4-FFF2-40B4-BE49-F238E27FC236}">
                <a16:creationId xmlns:a16="http://schemas.microsoft.com/office/drawing/2014/main" id="{EBB79648-567B-4EAE-BFB7-20DBA5527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2204864"/>
            <a:ext cx="3733800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Box 7">
            <a:extLst>
              <a:ext uri="{FF2B5EF4-FFF2-40B4-BE49-F238E27FC236}">
                <a16:creationId xmlns:a16="http://schemas.microsoft.com/office/drawing/2014/main" id="{6A3A8187-B98E-4C0C-8225-698970C35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651" y="3789189"/>
            <a:ext cx="32639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>
                <a:latin typeface="Arial" panose="020B0604020202020204" pitchFamily="34" charset="0"/>
              </a:rPr>
              <a:t>输入电阻</a:t>
            </a:r>
            <a:r>
              <a:rPr lang="en-US" altLang="zh-CN">
                <a:latin typeface="Arial" panose="020B0604020202020204" pitchFamily="34" charset="0"/>
              </a:rPr>
              <a:t>R</a:t>
            </a:r>
            <a:r>
              <a:rPr lang="en-US" altLang="zh-CN" baseline="-25000">
                <a:latin typeface="Arial" panose="020B0604020202020204" pitchFamily="34" charset="0"/>
              </a:rPr>
              <a:t>i</a:t>
            </a:r>
            <a:r>
              <a:rPr lang="zh-CN" altLang="en-US">
                <a:latin typeface="Arial" panose="020B0604020202020204" pitchFamily="34" charset="0"/>
              </a:rPr>
              <a:t>，输出电阻</a:t>
            </a:r>
            <a:r>
              <a:rPr lang="en-US" altLang="zh-CN">
                <a:latin typeface="Arial" panose="020B0604020202020204" pitchFamily="34" charset="0"/>
              </a:rPr>
              <a:t>R</a:t>
            </a:r>
            <a:r>
              <a:rPr lang="en-US" altLang="zh-CN" baseline="-25000">
                <a:latin typeface="Arial" panose="020B0604020202020204" pitchFamily="34" charset="0"/>
              </a:rPr>
              <a:t>o</a:t>
            </a:r>
            <a:br>
              <a:rPr lang="en-US" altLang="zh-CN">
                <a:latin typeface="Arial" panose="020B0604020202020204" pitchFamily="34" charset="0"/>
              </a:rPr>
            </a:br>
            <a:r>
              <a:rPr lang="zh-CN" altLang="en-US">
                <a:latin typeface="Arial" panose="020B0604020202020204" pitchFamily="34" charset="0"/>
              </a:rPr>
              <a:t>在放大电路中的位置。</a:t>
            </a:r>
          </a:p>
        </p:txBody>
      </p:sp>
      <p:sp>
        <p:nvSpPr>
          <p:cNvPr id="57" name="AutoShape 8">
            <a:extLst>
              <a:ext uri="{FF2B5EF4-FFF2-40B4-BE49-F238E27FC236}">
                <a16:creationId xmlns:a16="http://schemas.microsoft.com/office/drawing/2014/main" id="{8F907620-B738-4D7E-9024-F275A9711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188" y="3646314"/>
            <a:ext cx="3429000" cy="838200"/>
          </a:xfrm>
          <a:prstGeom prst="flowChartAlternateProcess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 typeface="Wingdings 2" panose="05020102010507070707" pitchFamily="18" charset="2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06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D6F2DD8-2BC9-47B5-AF6A-AA6B8FB2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单管放大器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CB3CB557-2566-43F2-90F9-F3D350D56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2309" y="1372320"/>
            <a:ext cx="15621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>
                <a:latin typeface="Arial" panose="020B0604020202020204" pitchFamily="34" charset="0"/>
              </a:rPr>
              <a:t>输入电阻</a:t>
            </a:r>
            <a:r>
              <a:rPr lang="en-US" altLang="zh-CN">
                <a:latin typeface="Arial" panose="020B0604020202020204" pitchFamily="34" charset="0"/>
              </a:rPr>
              <a:t>R</a:t>
            </a:r>
            <a:r>
              <a:rPr lang="en-US" altLang="zh-CN" baseline="-25000"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D1DBF1C-B055-451F-86F3-3D2D8D493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584" y="1916832"/>
            <a:ext cx="70500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>
                <a:latin typeface="Arial" panose="020B0604020202020204" pitchFamily="34" charset="0"/>
              </a:rPr>
              <a:t>从放大器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en-US" altLang="zh-CN">
                <a:latin typeface="Arial" panose="020B0604020202020204" pitchFamily="34" charset="0"/>
              </a:rPr>
              <a:t>D</a:t>
            </a:r>
            <a:r>
              <a:rPr lang="zh-CN" altLang="en-US">
                <a:latin typeface="Arial" panose="020B0604020202020204" pitchFamily="34" charset="0"/>
              </a:rPr>
              <a:t>两点向右看进去的等效电阻（交流电阻）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945BAFC-AA2E-4210-86CF-082D161FB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384" y="1916832"/>
            <a:ext cx="7086600" cy="457200"/>
          </a:xfrm>
          <a:prstGeom prst="flowChartAlternateProcess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 typeface="Wingdings 2" panose="05020102010507070707" pitchFamily="18" charset="2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7" name="Picture 5" descr="F:\可写临时目录\模拟电路插图\图2.3.4.jpg">
            <a:extLst>
              <a:ext uri="{FF2B5EF4-FFF2-40B4-BE49-F238E27FC236}">
                <a16:creationId xmlns:a16="http://schemas.microsoft.com/office/drawing/2014/main" id="{1F96486E-941C-402D-BE13-FF8D1EA9B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584" y="2678832"/>
            <a:ext cx="7620000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74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D6F2DD8-2BC9-47B5-AF6A-AA6B8FB2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单管放大器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36CC6DF0-8815-4466-9011-2C067B0E5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093" y="1532409"/>
            <a:ext cx="10271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>
                <a:latin typeface="Arial" panose="020B0604020202020204" pitchFamily="34" charset="0"/>
              </a:rPr>
              <a:t>定义：</a:t>
            </a: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2F47442E-61C0-44E8-A1E1-BABC355763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384965"/>
              </p:ext>
            </p:extLst>
          </p:nvPr>
        </p:nvGraphicFramePr>
        <p:xfrm>
          <a:off x="3426768" y="1408584"/>
          <a:ext cx="9906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2" r:id="rId3" imgW="470830" imgH="432680" progId="Equation.3">
                  <p:embed/>
                </p:oleObj>
              </mc:Choice>
              <mc:Fallback>
                <p:oleObj r:id="rId3" imgW="470830" imgH="432680" progId="Equation.3">
                  <p:embed/>
                  <p:pic>
                    <p:nvPicPr>
                      <p:cNvPr id="18435" name="Object 2">
                        <a:extLst>
                          <a:ext uri="{FF2B5EF4-FFF2-40B4-BE49-F238E27FC236}">
                            <a16:creationId xmlns:a16="http://schemas.microsoft.com/office/drawing/2014/main" id="{465CB965-DD5B-4E51-8971-28ABA5E87E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6768" y="1408584"/>
                        <a:ext cx="9906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>
            <a:extLst>
              <a:ext uri="{FF2B5EF4-FFF2-40B4-BE49-F238E27FC236}">
                <a16:creationId xmlns:a16="http://schemas.microsoft.com/office/drawing/2014/main" id="{48A21AFF-2653-4479-BD1F-B13FF9C10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093" y="2446809"/>
            <a:ext cx="10271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>
                <a:latin typeface="Arial" panose="020B0604020202020204" pitchFamily="34" charset="0"/>
              </a:rPr>
              <a:t>算法：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28E4A33A-C571-406A-AEB9-7B95864C79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898756"/>
              </p:ext>
            </p:extLst>
          </p:nvPr>
        </p:nvGraphicFramePr>
        <p:xfrm>
          <a:off x="3350568" y="2322984"/>
          <a:ext cx="57912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3" r:id="rId5" imgW="2705417" imgH="432117" progId="Equation.3">
                  <p:embed/>
                </p:oleObj>
              </mc:Choice>
              <mc:Fallback>
                <p:oleObj r:id="rId5" imgW="2705417" imgH="432117" progId="Equation.3">
                  <p:embed/>
                  <p:pic>
                    <p:nvPicPr>
                      <p:cNvPr id="18437" name="Object 3">
                        <a:extLst>
                          <a:ext uri="{FF2B5EF4-FFF2-40B4-BE49-F238E27FC236}">
                            <a16:creationId xmlns:a16="http://schemas.microsoft.com/office/drawing/2014/main" id="{B6FF5F91-6FF4-473C-B85B-1A6999D7C6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568" y="2322984"/>
                        <a:ext cx="57912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6">
            <a:extLst>
              <a:ext uri="{FF2B5EF4-FFF2-40B4-BE49-F238E27FC236}">
                <a16:creationId xmlns:a16="http://schemas.microsoft.com/office/drawing/2014/main" id="{B3B779CC-096A-498C-8CA1-4B3C00EF3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68" y="1484784"/>
            <a:ext cx="7162800" cy="1828800"/>
          </a:xfrm>
          <a:prstGeom prst="flowChartAlternateProcess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 typeface="Wingdings 2" panose="05020102010507070707" pitchFamily="18" charset="2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3F39AB8-7777-48E1-971F-A37F39326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6568" y="3465984"/>
            <a:ext cx="16049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>
                <a:latin typeface="Arial" panose="020B0604020202020204" pitchFamily="34" charset="0"/>
              </a:rPr>
              <a:t>输出电阻</a:t>
            </a:r>
            <a:r>
              <a:rPr lang="en-US" altLang="zh-CN">
                <a:latin typeface="Arial" panose="020B0604020202020204" pitchFamily="34" charset="0"/>
              </a:rPr>
              <a:t>R</a:t>
            </a:r>
            <a:r>
              <a:rPr lang="en-US" altLang="zh-CN" baseline="-25000">
                <a:latin typeface="Arial" panose="020B0604020202020204" pitchFamily="34" charset="0"/>
              </a:rPr>
              <a:t>o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E645FC91-364D-4924-AA2C-D332AB4AD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7568" y="3923184"/>
            <a:ext cx="7581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>
                <a:latin typeface="Arial" panose="020B0604020202020204" pitchFamily="34" charset="0"/>
              </a:rPr>
              <a:t>放大器输出端</a:t>
            </a:r>
            <a:r>
              <a:rPr lang="en-US" altLang="zh-CN">
                <a:latin typeface="Arial" panose="020B0604020202020204" pitchFamily="34" charset="0"/>
              </a:rPr>
              <a:t>F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en-US" altLang="zh-CN">
                <a:latin typeface="Arial" panose="020B0604020202020204" pitchFamily="34" charset="0"/>
              </a:rPr>
              <a:t>D</a:t>
            </a:r>
            <a:r>
              <a:rPr lang="zh-CN" altLang="en-US">
                <a:latin typeface="Arial" panose="020B0604020202020204" pitchFamily="34" charset="0"/>
              </a:rPr>
              <a:t>两点向左看进去的等效交流（动态）电阻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3CA121C3-F93F-41F5-9186-A89406D98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293" y="4504209"/>
            <a:ext cx="10271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>
                <a:latin typeface="Arial" panose="020B0604020202020204" pitchFamily="34" charset="0"/>
              </a:rPr>
              <a:t>定义：</a:t>
            </a:r>
          </a:p>
        </p:txBody>
      </p:sp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D3618627-8BC6-4D4E-92B3-04DD0C809F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675210"/>
              </p:ext>
            </p:extLst>
          </p:nvPr>
        </p:nvGraphicFramePr>
        <p:xfrm>
          <a:off x="3502968" y="4380384"/>
          <a:ext cx="15859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4" r:id="rId7" imgW="800764" imgH="470421" progId="Equation.3">
                  <p:embed/>
                </p:oleObj>
              </mc:Choice>
              <mc:Fallback>
                <p:oleObj r:id="rId7" imgW="800764" imgH="470421" progId="Equation.3">
                  <p:embed/>
                  <p:pic>
                    <p:nvPicPr>
                      <p:cNvPr id="18442" name="Object 4">
                        <a:extLst>
                          <a:ext uri="{FF2B5EF4-FFF2-40B4-BE49-F238E27FC236}">
                            <a16:creationId xmlns:a16="http://schemas.microsoft.com/office/drawing/2014/main" id="{15BAF627-7B2B-4F25-AA9E-702963FAAA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968" y="4380384"/>
                        <a:ext cx="1585913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>
            <a:extLst>
              <a:ext uri="{FF2B5EF4-FFF2-40B4-BE49-F238E27FC236}">
                <a16:creationId xmlns:a16="http://schemas.microsoft.com/office/drawing/2014/main" id="{24F30B0B-EED0-4F40-8B5F-F5A2A4C65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293" y="5418609"/>
            <a:ext cx="10271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>
                <a:latin typeface="Arial" panose="020B0604020202020204" pitchFamily="34" charset="0"/>
              </a:rPr>
              <a:t>算法：</a:t>
            </a:r>
          </a:p>
        </p:txBody>
      </p: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EE237308-A92B-4591-A765-E4C054E18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478304"/>
              </p:ext>
            </p:extLst>
          </p:nvPr>
        </p:nvGraphicFramePr>
        <p:xfrm>
          <a:off x="3502968" y="5218584"/>
          <a:ext cx="43434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5" r:id="rId9" imgW="2362517" imgH="622617" progId="Equation.3">
                  <p:embed/>
                </p:oleObj>
              </mc:Choice>
              <mc:Fallback>
                <p:oleObj r:id="rId9" imgW="2362517" imgH="622617" progId="Equation.3">
                  <p:embed/>
                  <p:pic>
                    <p:nvPicPr>
                      <p:cNvPr id="18444" name="Object 5">
                        <a:extLst>
                          <a:ext uri="{FF2B5EF4-FFF2-40B4-BE49-F238E27FC236}">
                            <a16:creationId xmlns:a16="http://schemas.microsoft.com/office/drawing/2014/main" id="{796A2E6C-80CA-4D2A-993F-544AE67B4D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968" y="5218584"/>
                        <a:ext cx="434340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15">
            <a:extLst>
              <a:ext uri="{FF2B5EF4-FFF2-40B4-BE49-F238E27FC236}">
                <a16:creationId xmlns:a16="http://schemas.microsoft.com/office/drawing/2014/main" id="{4081040C-252C-44B1-BB1E-DAB35C86D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768" y="4456584"/>
            <a:ext cx="7086600" cy="1905000"/>
          </a:xfrm>
          <a:prstGeom prst="flowChartAlternateProcess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 typeface="Wingdings 2" panose="05020102010507070707" pitchFamily="18" charset="2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D6F2DD8-2BC9-47B5-AF6A-AA6B8FB2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单管放大器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DCE76A9-20BE-4497-BF63-0445D01D2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6432" y="1214264"/>
            <a:ext cx="3835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>
                <a:latin typeface="Arial" panose="020B0604020202020204" pitchFamily="34" charset="0"/>
              </a:rPr>
              <a:t>2. </a:t>
            </a:r>
            <a:r>
              <a:rPr lang="zh-CN" altLang="en-US">
                <a:latin typeface="Arial" panose="020B0604020202020204" pitchFamily="34" charset="0"/>
              </a:rPr>
              <a:t>功率增益、电压和电流增益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15851A5-F6E7-452C-B9F6-21024A53E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3632" y="2204864"/>
            <a:ext cx="4424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en-US" altLang="zh-CN" baseline="-25000">
                <a:latin typeface="Arial" panose="020B0604020202020204" pitchFamily="34" charset="0"/>
              </a:rPr>
              <a:t>p</a:t>
            </a:r>
            <a:r>
              <a:rPr lang="en-US" altLang="zh-CN">
                <a:latin typeface="Arial" panose="020B0604020202020204" pitchFamily="34" charset="0"/>
              </a:rPr>
              <a:t>=P</a:t>
            </a:r>
            <a:r>
              <a:rPr lang="en-US" altLang="zh-CN" baseline="-25000">
                <a:latin typeface="Arial" panose="020B0604020202020204" pitchFamily="34" charset="0"/>
              </a:rPr>
              <a:t>o</a:t>
            </a:r>
            <a:r>
              <a:rPr lang="en-US" altLang="zh-CN">
                <a:latin typeface="Arial" panose="020B0604020202020204" pitchFamily="34" charset="0"/>
              </a:rPr>
              <a:t>/P</a:t>
            </a:r>
            <a:r>
              <a:rPr lang="en-US" altLang="zh-CN" baseline="-25000">
                <a:latin typeface="Arial" panose="020B0604020202020204" pitchFamily="34" charset="0"/>
              </a:rPr>
              <a:t>i</a:t>
            </a:r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zh-CN" altLang="en-US">
                <a:latin typeface="Arial" panose="020B0604020202020204" pitchFamily="34" charset="0"/>
              </a:rPr>
              <a:t>只有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en-US" altLang="zh-CN" baseline="-25000">
                <a:latin typeface="Arial" panose="020B0604020202020204" pitchFamily="34" charset="0"/>
              </a:rPr>
              <a:t>p</a:t>
            </a:r>
            <a:r>
              <a:rPr lang="en-US" altLang="zh-CN">
                <a:latin typeface="Arial" panose="020B0604020202020204" pitchFamily="34" charset="0"/>
              </a:rPr>
              <a:t>&gt;1</a:t>
            </a:r>
            <a:r>
              <a:rPr lang="zh-CN" altLang="en-US">
                <a:latin typeface="Arial" panose="020B0604020202020204" pitchFamily="34" charset="0"/>
              </a:rPr>
              <a:t>时差称为放大器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DAD754A-6383-4256-829C-A02016B2E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2204864"/>
            <a:ext cx="4495800" cy="457200"/>
          </a:xfrm>
          <a:prstGeom prst="flowChartAlternateProcess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 typeface="Wingdings 2" panose="05020102010507070707" pitchFamily="18" charset="2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E82299E-9AFC-4ED7-A141-5292528C9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7432" y="1671464"/>
            <a:ext cx="15890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>
                <a:latin typeface="Arial" panose="020B0604020202020204" pitchFamily="34" charset="0"/>
              </a:rPr>
              <a:t>功率增益：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A7F284A0-0283-49A9-AE05-FE1722CE4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757" y="2785889"/>
            <a:ext cx="15890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>
                <a:latin typeface="Arial" panose="020B0604020202020204" pitchFamily="34" charset="0"/>
              </a:rPr>
              <a:t>电压增益：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E52725FB-35F5-493E-97AA-3E2F42DF1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3632" y="3347864"/>
            <a:ext cx="57308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>
                <a:latin typeface="Arial" panose="020B0604020202020204" pitchFamily="34" charset="0"/>
              </a:rPr>
              <a:t>电压增益 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en-US" altLang="zh-CN" baseline="-25000">
                <a:latin typeface="Arial" panose="020B0604020202020204" pitchFamily="34" charset="0"/>
              </a:rPr>
              <a:t>V</a:t>
            </a:r>
            <a:r>
              <a:rPr lang="en-US" altLang="zh-CN">
                <a:latin typeface="Arial" panose="020B0604020202020204" pitchFamily="34" charset="0"/>
              </a:rPr>
              <a:t>=v</a:t>
            </a:r>
            <a:r>
              <a:rPr lang="en-US" altLang="zh-CN" baseline="-25000">
                <a:latin typeface="Arial" panose="020B0604020202020204" pitchFamily="34" charset="0"/>
              </a:rPr>
              <a:t>o</a:t>
            </a:r>
            <a:r>
              <a:rPr lang="en-US" altLang="zh-CN">
                <a:latin typeface="Arial" panose="020B0604020202020204" pitchFamily="34" charset="0"/>
              </a:rPr>
              <a:t>/v</a:t>
            </a:r>
            <a:r>
              <a:rPr lang="en-US" altLang="zh-CN" baseline="-25000">
                <a:latin typeface="Arial" panose="020B0604020202020204" pitchFamily="34" charset="0"/>
              </a:rPr>
              <a:t>i        </a:t>
            </a:r>
            <a:r>
              <a:rPr lang="zh-CN" altLang="en-US">
                <a:latin typeface="Arial" panose="020B0604020202020204" pitchFamily="34" charset="0"/>
              </a:rPr>
              <a:t>源电压增益：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en-US" altLang="zh-CN" baseline="-25000">
                <a:latin typeface="Arial" panose="020B0604020202020204" pitchFamily="34" charset="0"/>
              </a:rPr>
              <a:t>VS</a:t>
            </a:r>
            <a:r>
              <a:rPr lang="en-US" altLang="zh-CN">
                <a:latin typeface="Arial" panose="020B0604020202020204" pitchFamily="34" charset="0"/>
              </a:rPr>
              <a:t>=v</a:t>
            </a:r>
            <a:r>
              <a:rPr lang="en-US" altLang="zh-CN" baseline="-25000">
                <a:latin typeface="Arial" panose="020B0604020202020204" pitchFamily="34" charset="0"/>
              </a:rPr>
              <a:t>o</a:t>
            </a:r>
            <a:r>
              <a:rPr lang="en-US" altLang="zh-CN">
                <a:latin typeface="Arial" panose="020B0604020202020204" pitchFamily="34" charset="0"/>
              </a:rPr>
              <a:t>/v</a:t>
            </a:r>
            <a:r>
              <a:rPr lang="en-US" altLang="zh-CN" baseline="-25000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8C62A443-2587-4193-AECB-84C652355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3347864"/>
            <a:ext cx="5715000" cy="457200"/>
          </a:xfrm>
          <a:prstGeom prst="flowChartAlternateProcess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 typeface="Wingdings 2" panose="05020102010507070707" pitchFamily="18" charset="2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11" name="Object 2">
            <a:extLst>
              <a:ext uri="{FF2B5EF4-FFF2-40B4-BE49-F238E27FC236}">
                <a16:creationId xmlns:a16="http://schemas.microsoft.com/office/drawing/2014/main" id="{CB8BCE74-ABA0-488A-9A62-A09104476E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589102"/>
              </p:ext>
            </p:extLst>
          </p:nvPr>
        </p:nvGraphicFramePr>
        <p:xfrm>
          <a:off x="3012232" y="4033664"/>
          <a:ext cx="2819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4" r:id="rId3" imgW="1296842" imgH="432492" progId="Equation.3">
                  <p:embed/>
                </p:oleObj>
              </mc:Choice>
              <mc:Fallback>
                <p:oleObj r:id="rId3" imgW="1296842" imgH="432492" progId="Equation.3">
                  <p:embed/>
                  <p:pic>
                    <p:nvPicPr>
                      <p:cNvPr id="19465" name="Object 2">
                        <a:extLst>
                          <a:ext uri="{FF2B5EF4-FFF2-40B4-BE49-F238E27FC236}">
                            <a16:creationId xmlns:a16="http://schemas.microsoft.com/office/drawing/2014/main" id="{9160B8F6-0CEC-4397-884D-DBA0533ED2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2232" y="4033664"/>
                        <a:ext cx="2819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0">
            <a:extLst>
              <a:ext uri="{FF2B5EF4-FFF2-40B4-BE49-F238E27FC236}">
                <a16:creationId xmlns:a16="http://schemas.microsoft.com/office/drawing/2014/main" id="{C8C0662E-52D8-4D8D-87A2-EE8F537BB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832" y="5024264"/>
            <a:ext cx="15890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>
                <a:latin typeface="Arial" panose="020B0604020202020204" pitchFamily="34" charset="0"/>
              </a:rPr>
              <a:t>电流增益：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1C09DE24-D767-4106-B30B-BD21F5C41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707" y="5586239"/>
            <a:ext cx="57308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>
                <a:latin typeface="Arial" panose="020B0604020202020204" pitchFamily="34" charset="0"/>
              </a:rPr>
              <a:t>电流增益 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en-US" altLang="zh-CN" baseline="-25000">
                <a:latin typeface="Arial" panose="020B0604020202020204" pitchFamily="34" charset="0"/>
              </a:rPr>
              <a:t>i</a:t>
            </a:r>
            <a:r>
              <a:rPr lang="en-US" altLang="zh-CN">
                <a:latin typeface="Arial" panose="020B0604020202020204" pitchFamily="34" charset="0"/>
              </a:rPr>
              <a:t>=i</a:t>
            </a:r>
            <a:r>
              <a:rPr lang="en-US" altLang="zh-CN" baseline="-25000">
                <a:latin typeface="Arial" panose="020B0604020202020204" pitchFamily="34" charset="0"/>
              </a:rPr>
              <a:t>o</a:t>
            </a:r>
            <a:r>
              <a:rPr lang="en-US" altLang="zh-CN">
                <a:latin typeface="Arial" panose="020B0604020202020204" pitchFamily="34" charset="0"/>
              </a:rPr>
              <a:t>/i</a:t>
            </a:r>
            <a:r>
              <a:rPr lang="en-US" altLang="zh-CN" baseline="-25000">
                <a:latin typeface="Arial" panose="020B0604020202020204" pitchFamily="34" charset="0"/>
              </a:rPr>
              <a:t>i        </a:t>
            </a:r>
            <a:r>
              <a:rPr lang="zh-CN" altLang="en-US">
                <a:latin typeface="Arial" panose="020B0604020202020204" pitchFamily="34" charset="0"/>
              </a:rPr>
              <a:t>源电压增益：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en-US" altLang="zh-CN" baseline="-25000">
                <a:latin typeface="Arial" panose="020B0604020202020204" pitchFamily="34" charset="0"/>
              </a:rPr>
              <a:t>iS</a:t>
            </a:r>
            <a:r>
              <a:rPr lang="en-US" altLang="zh-CN">
                <a:latin typeface="Arial" panose="020B0604020202020204" pitchFamily="34" charset="0"/>
              </a:rPr>
              <a:t>=i</a:t>
            </a:r>
            <a:r>
              <a:rPr lang="en-US" altLang="zh-CN" baseline="-25000">
                <a:latin typeface="Arial" panose="020B0604020202020204" pitchFamily="34" charset="0"/>
              </a:rPr>
              <a:t>o</a:t>
            </a:r>
            <a:r>
              <a:rPr lang="en-US" altLang="zh-CN">
                <a:latin typeface="Arial" panose="020B0604020202020204" pitchFamily="34" charset="0"/>
              </a:rPr>
              <a:t>/i</a:t>
            </a:r>
            <a:r>
              <a:rPr lang="en-US" altLang="zh-CN" baseline="-25000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14" name="AutoShape 12">
            <a:extLst>
              <a:ext uri="{FF2B5EF4-FFF2-40B4-BE49-F238E27FC236}">
                <a16:creationId xmlns:a16="http://schemas.microsoft.com/office/drawing/2014/main" id="{03CBFE0C-E9B2-484E-BAC6-A69876CF8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707" y="5586239"/>
            <a:ext cx="5715000" cy="457200"/>
          </a:xfrm>
          <a:prstGeom prst="flowChartAlternateProcess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 typeface="Wingdings 2" panose="05020102010507070707" pitchFamily="18" charset="2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A6878FD3-02BB-4441-A1E2-409360D07E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046283"/>
              </p:ext>
            </p:extLst>
          </p:nvPr>
        </p:nvGraphicFramePr>
        <p:xfrm>
          <a:off x="6419007" y="4033664"/>
          <a:ext cx="27098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5" r:id="rId5" imgW="1245998" imgH="432492" progId="Equation.3">
                  <p:embed/>
                </p:oleObj>
              </mc:Choice>
              <mc:Fallback>
                <p:oleObj r:id="rId5" imgW="1245998" imgH="432492" progId="Equation.3">
                  <p:embed/>
                  <p:pic>
                    <p:nvPicPr>
                      <p:cNvPr id="19469" name="Object 3">
                        <a:extLst>
                          <a:ext uri="{FF2B5EF4-FFF2-40B4-BE49-F238E27FC236}">
                            <a16:creationId xmlns:a16="http://schemas.microsoft.com/office/drawing/2014/main" id="{BB792CA5-1DD8-42DD-B9FE-E26B8D4F09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007" y="4033664"/>
                        <a:ext cx="270986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552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D6F2DD8-2BC9-47B5-AF6A-AA6B8FB2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单管放大器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6828322-E13C-440B-910B-9B96E5AD2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416" y="2383160"/>
            <a:ext cx="2713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>
                <a:latin typeface="Arial" panose="020B0604020202020204" pitchFamily="34" charset="0"/>
              </a:rPr>
              <a:t>增益常用分贝表示：</a:t>
            </a: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D12CE564-DE1A-4FEE-A7C8-B9CE8254AC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915897"/>
              </p:ext>
            </p:extLst>
          </p:nvPr>
        </p:nvGraphicFramePr>
        <p:xfrm>
          <a:off x="4668416" y="3145160"/>
          <a:ext cx="25908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2" r:id="rId3" imgW="1106177" imgH="699424" progId="Equation.3">
                  <p:embed/>
                </p:oleObj>
              </mc:Choice>
              <mc:Fallback>
                <p:oleObj r:id="rId3" imgW="1106177" imgH="699424" progId="Equation.3">
                  <p:embed/>
                  <p:pic>
                    <p:nvPicPr>
                      <p:cNvPr id="20483" name="Object 2">
                        <a:extLst>
                          <a:ext uri="{FF2B5EF4-FFF2-40B4-BE49-F238E27FC236}">
                            <a16:creationId xmlns:a16="http://schemas.microsoft.com/office/drawing/2014/main" id="{B5891325-4809-42FB-AC4B-D9D6D7E8A6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416" y="3145160"/>
                        <a:ext cx="25908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4">
            <a:extLst>
              <a:ext uri="{FF2B5EF4-FFF2-40B4-BE49-F238E27FC236}">
                <a16:creationId xmlns:a16="http://schemas.microsoft.com/office/drawing/2014/main" id="{38230690-AFC9-4CFE-AB70-0F3DDFE23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816" y="3068960"/>
            <a:ext cx="3124200" cy="1752600"/>
          </a:xfrm>
          <a:prstGeom prst="flowChartAlternateProcess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 typeface="Wingdings 2" panose="05020102010507070707" pitchFamily="18" charset="2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98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D6F2DD8-2BC9-47B5-AF6A-AA6B8FB2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单管放大器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2440EF8-64F4-4180-BD5B-CA6310E01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256" y="1383432"/>
            <a:ext cx="35544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>
                <a:latin typeface="Arial" panose="020B0604020202020204" pitchFamily="34" charset="0"/>
              </a:rPr>
              <a:t>3. </a:t>
            </a:r>
            <a:r>
              <a:rPr lang="zh-CN" altLang="en-US">
                <a:latin typeface="Arial" panose="020B0604020202020204" pitchFamily="34" charset="0"/>
              </a:rPr>
              <a:t>共射放大电路的电压增益</a:t>
            </a: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9DBCC4CB-BFCC-4382-9BAF-BD0A47EF0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111317"/>
              </p:ext>
            </p:extLst>
          </p:nvPr>
        </p:nvGraphicFramePr>
        <p:xfrm>
          <a:off x="2999656" y="1916832"/>
          <a:ext cx="4114800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8" r:id="rId3" imgW="1625917" imgH="457517" progId="Equation.3">
                  <p:embed/>
                </p:oleObj>
              </mc:Choice>
              <mc:Fallback>
                <p:oleObj r:id="rId3" imgW="1625917" imgH="457517" progId="Equation.3">
                  <p:embed/>
                  <p:pic>
                    <p:nvPicPr>
                      <p:cNvPr id="21507" name="Object 2">
                        <a:extLst>
                          <a:ext uri="{FF2B5EF4-FFF2-40B4-BE49-F238E27FC236}">
                            <a16:creationId xmlns:a16="http://schemas.microsoft.com/office/drawing/2014/main" id="{6B3BE58C-5E70-4573-A5FD-9A13D626B0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1916832"/>
                        <a:ext cx="4114800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4">
            <a:extLst>
              <a:ext uri="{FF2B5EF4-FFF2-40B4-BE49-F238E27FC236}">
                <a16:creationId xmlns:a16="http://schemas.microsoft.com/office/drawing/2014/main" id="{E50B83D1-7921-4F2C-851C-F67B32CF68A0}"/>
              </a:ext>
            </a:extLst>
          </p:cNvPr>
          <p:cNvSpPr>
            <a:spLocks/>
          </p:cNvSpPr>
          <p:nvPr/>
        </p:nvSpPr>
        <p:spPr bwMode="auto">
          <a:xfrm>
            <a:off x="2771056" y="2221632"/>
            <a:ext cx="76200" cy="609600"/>
          </a:xfrm>
          <a:prstGeom prst="leftBrace">
            <a:avLst>
              <a:gd name="adj1" fmla="val 6655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 typeface="Wingdings 2" panose="05020102010507070707" pitchFamily="18" charset="2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4888E052-B77D-40B8-8998-C49143DFFE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677943"/>
              </p:ext>
            </p:extLst>
          </p:nvPr>
        </p:nvGraphicFramePr>
        <p:xfrm>
          <a:off x="2694856" y="3288432"/>
          <a:ext cx="65532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9" r:id="rId5" imgW="2908617" imgH="432117" progId="Equation.3">
                  <p:embed/>
                </p:oleObj>
              </mc:Choice>
              <mc:Fallback>
                <p:oleObj r:id="rId5" imgW="2908617" imgH="432117" progId="Equation.3">
                  <p:embed/>
                  <p:pic>
                    <p:nvPicPr>
                      <p:cNvPr id="21509" name="Object 3">
                        <a:extLst>
                          <a:ext uri="{FF2B5EF4-FFF2-40B4-BE49-F238E27FC236}">
                            <a16:creationId xmlns:a16="http://schemas.microsoft.com/office/drawing/2014/main" id="{E19EAF43-3617-4E17-B05A-D4A83247D8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856" y="3288432"/>
                        <a:ext cx="655320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15436E73-C517-4206-B941-3A989821DB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969882"/>
              </p:ext>
            </p:extLst>
          </p:nvPr>
        </p:nvGraphicFramePr>
        <p:xfrm>
          <a:off x="2847256" y="4431432"/>
          <a:ext cx="68580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0" r:id="rId7" imgW="3099117" imgH="432117" progId="Equation.DSMT4">
                  <p:embed/>
                </p:oleObj>
              </mc:Choice>
              <mc:Fallback>
                <p:oleObj r:id="rId7" imgW="3099117" imgH="432117" progId="Equation.DSMT4">
                  <p:embed/>
                  <p:pic>
                    <p:nvPicPr>
                      <p:cNvPr id="21510" name="Object 4">
                        <a:extLst>
                          <a:ext uri="{FF2B5EF4-FFF2-40B4-BE49-F238E27FC236}">
                            <a16:creationId xmlns:a16="http://schemas.microsoft.com/office/drawing/2014/main" id="{530938C8-6834-49B5-9B95-82AEC8F75B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256" y="4431432"/>
                        <a:ext cx="68580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>
            <a:extLst>
              <a:ext uri="{FF2B5EF4-FFF2-40B4-BE49-F238E27FC236}">
                <a16:creationId xmlns:a16="http://schemas.microsoft.com/office/drawing/2014/main" id="{D3245834-73E0-4B52-A97B-A938F033D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056" y="4660032"/>
            <a:ext cx="10271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>
                <a:latin typeface="Arial" panose="020B0604020202020204" pitchFamily="34" charset="0"/>
              </a:rPr>
              <a:t>简化：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889FBB0B-BD59-46D0-992C-859D6A7E2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4456" y="5650632"/>
            <a:ext cx="53213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>
                <a:latin typeface="Arial" panose="020B0604020202020204" pitchFamily="34" charset="0"/>
              </a:rPr>
              <a:t>负号表示共射放大电路的</a:t>
            </a:r>
            <a:r>
              <a:rPr lang="en-US" altLang="zh-CN">
                <a:latin typeface="Arial" panose="020B0604020202020204" pitchFamily="34" charset="0"/>
              </a:rPr>
              <a:t>v</a:t>
            </a:r>
            <a:r>
              <a:rPr lang="en-US" altLang="zh-CN" baseline="-25000">
                <a:latin typeface="Arial" panose="020B0604020202020204" pitchFamily="34" charset="0"/>
              </a:rPr>
              <a:t>o</a:t>
            </a:r>
            <a:r>
              <a:rPr lang="zh-CN" altLang="en-US">
                <a:latin typeface="Arial" panose="020B0604020202020204" pitchFamily="34" charset="0"/>
              </a:rPr>
              <a:t>和</a:t>
            </a:r>
            <a:r>
              <a:rPr lang="en-US" altLang="zh-CN">
                <a:latin typeface="Arial" panose="020B0604020202020204" pitchFamily="34" charset="0"/>
              </a:rPr>
              <a:t>v</a:t>
            </a:r>
            <a:r>
              <a:rPr lang="en-US" altLang="zh-CN" baseline="-25000">
                <a:latin typeface="Arial" panose="020B0604020202020204" pitchFamily="34" charset="0"/>
              </a:rPr>
              <a:t>i</a:t>
            </a:r>
            <a:r>
              <a:rPr lang="zh-CN" altLang="en-US">
                <a:latin typeface="Arial" panose="020B0604020202020204" pitchFamily="34" charset="0"/>
              </a:rPr>
              <a:t>（</a:t>
            </a:r>
            <a:r>
              <a:rPr lang="en-US" altLang="zh-CN">
                <a:latin typeface="Arial" panose="020B0604020202020204" pitchFamily="34" charset="0"/>
              </a:rPr>
              <a:t>v</a:t>
            </a:r>
            <a:r>
              <a:rPr lang="en-US" altLang="zh-CN" baseline="-25000">
                <a:latin typeface="Arial" panose="020B0604020202020204" pitchFamily="34" charset="0"/>
              </a:rPr>
              <a:t>s</a:t>
            </a:r>
            <a:r>
              <a:rPr lang="zh-CN" altLang="en-US">
                <a:latin typeface="Arial" panose="020B0604020202020204" pitchFamily="34" charset="0"/>
              </a:rPr>
              <a:t>）反相</a:t>
            </a:r>
          </a:p>
        </p:txBody>
      </p:sp>
      <p:sp>
        <p:nvSpPr>
          <p:cNvPr id="11" name="AutoShape 9">
            <a:extLst>
              <a:ext uri="{FF2B5EF4-FFF2-40B4-BE49-F238E27FC236}">
                <a16:creationId xmlns:a16="http://schemas.microsoft.com/office/drawing/2014/main" id="{4FF5AA14-5893-4EBC-84DF-479FC797A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856" y="5574432"/>
            <a:ext cx="5791200" cy="609600"/>
          </a:xfrm>
          <a:prstGeom prst="flowChartAlternateProcess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 typeface="Wingdings 2" panose="05020102010507070707" pitchFamily="18" charset="2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65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71F92-0942-4D5F-97CD-08B95AD4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单级放大器的调试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C34281-9784-4E6D-AB74-4A39CD43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03BBAD1-5008-4F82-8E89-8964B14D3F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196975"/>
            <a:ext cx="10515600" cy="4979988"/>
          </a:xfrm>
        </p:spPr>
        <p:txBody>
          <a:bodyPr/>
          <a:lstStyle/>
          <a:p>
            <a:pPr marL="273050" lvl="0" indent="-2730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altLang="zh-CN" sz="26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1 </a:t>
            </a:r>
            <a:r>
              <a:rPr lang="zh-CN" altLang="en-US" sz="26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单级放大器静态工作点的测量</a:t>
            </a:r>
            <a:endParaRPr lang="en-US" altLang="zh-CN" sz="2600" dirty="0">
              <a:solidFill>
                <a:prstClr val="black"/>
              </a:solidFill>
              <a:latin typeface="Constantia"/>
              <a:ea typeface="宋体" panose="02010600030101010101" pitchFamily="2" charset="-122"/>
            </a:endParaRPr>
          </a:p>
          <a:p>
            <a:pPr marL="273050" lvl="0" indent="-2730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altLang="zh-CN" sz="26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  U</a:t>
            </a:r>
            <a:r>
              <a:rPr lang="en-US" altLang="zh-CN" sz="2600" baseline="-250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EQ</a:t>
            </a:r>
            <a:r>
              <a:rPr lang="zh-CN" altLang="en-US" sz="2600" baseline="-250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，</a:t>
            </a:r>
            <a:r>
              <a:rPr lang="en-US" altLang="zh-CN" sz="26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 U</a:t>
            </a:r>
            <a:r>
              <a:rPr lang="en-US" altLang="zh-CN" sz="2600" baseline="-250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CQ</a:t>
            </a:r>
            <a:r>
              <a:rPr lang="zh-CN" altLang="en-US" sz="2600" baseline="-250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，</a:t>
            </a:r>
            <a:r>
              <a:rPr lang="en-US" altLang="zh-CN" sz="26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 U</a:t>
            </a:r>
            <a:r>
              <a:rPr lang="en-US" altLang="zh-CN" sz="2600" baseline="-250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BQ</a:t>
            </a:r>
            <a:r>
              <a:rPr lang="zh-CN" altLang="en-US" sz="2600" baseline="-250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，</a:t>
            </a:r>
            <a:r>
              <a:rPr lang="en-US" altLang="zh-CN" sz="26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 U</a:t>
            </a:r>
            <a:r>
              <a:rPr lang="en-US" altLang="zh-CN" sz="2600" baseline="-250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CEQ</a:t>
            </a:r>
            <a:r>
              <a:rPr lang="zh-CN" altLang="en-US" sz="2600" baseline="-250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，</a:t>
            </a:r>
            <a:r>
              <a:rPr lang="en-US" altLang="zh-CN" sz="26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 I</a:t>
            </a:r>
            <a:r>
              <a:rPr lang="en-US" altLang="zh-CN" sz="2600" baseline="-250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CQ</a:t>
            </a:r>
          </a:p>
          <a:p>
            <a:pPr marL="273050" lvl="0" indent="-2730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zh-CN" altLang="en-US" sz="26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直流工作点可用万用表直接测量，但是要考虑万用表内阻的影响</a:t>
            </a:r>
            <a:endParaRPr lang="en-US" altLang="zh-CN" sz="2600" dirty="0">
              <a:solidFill>
                <a:prstClr val="black"/>
              </a:solidFill>
              <a:latin typeface="Constantia"/>
              <a:ea typeface="宋体" panose="02010600030101010101" pitchFamily="2" charset="-122"/>
            </a:endParaRPr>
          </a:p>
          <a:p>
            <a:pPr marL="273050" lvl="0" indent="-2730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zh-CN" altLang="en-US" sz="26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或者用示波器（输入耦合档选择</a:t>
            </a:r>
            <a:r>
              <a:rPr lang="en-US" altLang="zh-CN" sz="26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DC</a:t>
            </a:r>
            <a:r>
              <a:rPr lang="zh-CN" altLang="en-US" sz="26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档）测试</a:t>
            </a:r>
            <a:endParaRPr lang="en-US" altLang="zh-CN" sz="2600" dirty="0">
              <a:solidFill>
                <a:prstClr val="black"/>
              </a:solidFill>
              <a:latin typeface="Constantia"/>
              <a:ea typeface="宋体" panose="02010600030101010101" pitchFamily="2" charset="-122"/>
            </a:endParaRPr>
          </a:p>
          <a:p>
            <a:pPr marL="273050" lvl="0" indent="-2730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zh-CN" altLang="en-US" sz="26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工作点偏离正常值时，可调节偏置电阻。若不起作用，说明电路出现故障，要排除。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25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71F92-0942-4D5F-97CD-08B95AD4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单级放大器的调试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C34281-9784-4E6D-AB74-4A39CD43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03BBAD1-5008-4F82-8E89-8964B14D3F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196975"/>
            <a:ext cx="10515600" cy="4979988"/>
          </a:xfrm>
        </p:spPr>
        <p:txBody>
          <a:bodyPr/>
          <a:lstStyle/>
          <a:p>
            <a:pPr marL="273050" lvl="0" indent="-2730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altLang="zh-CN" sz="26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2 </a:t>
            </a:r>
            <a:r>
              <a:rPr lang="zh-CN" altLang="en-US" sz="26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交流参数的测量</a:t>
            </a:r>
            <a:endParaRPr lang="en-US" altLang="zh-CN" sz="2600" dirty="0">
              <a:solidFill>
                <a:prstClr val="black"/>
              </a:solidFill>
              <a:latin typeface="Constantia"/>
              <a:ea typeface="宋体" panose="02010600030101010101" pitchFamily="2" charset="-122"/>
            </a:endParaRPr>
          </a:p>
          <a:p>
            <a:pPr marL="273050" lvl="0" indent="-2730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zh-CN" altLang="en-US" sz="26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观察输入输出波形，确定静态工作电压</a:t>
            </a:r>
            <a:endParaRPr lang="en-US" altLang="zh-CN" sz="2600" dirty="0">
              <a:solidFill>
                <a:prstClr val="black"/>
              </a:solidFill>
              <a:latin typeface="Constantia"/>
              <a:ea typeface="宋体" panose="02010600030101010101" pitchFamily="2" charset="-122"/>
            </a:endParaRPr>
          </a:p>
          <a:p>
            <a:pPr marL="273050" lvl="0" indent="-2730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zh-CN" altLang="en-US" sz="26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观察波形应不失真，且相位相差</a:t>
            </a:r>
            <a:r>
              <a:rPr lang="en-US" altLang="zh-CN" sz="26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180</a:t>
            </a:r>
            <a:r>
              <a:rPr lang="zh-CN" altLang="en-US" sz="26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度。加大输入电压幅度，会出现失真。</a:t>
            </a:r>
            <a:endParaRPr lang="en-US" altLang="zh-CN" sz="2600" dirty="0">
              <a:solidFill>
                <a:prstClr val="black"/>
              </a:solidFill>
              <a:latin typeface="Constantia"/>
              <a:ea typeface="宋体" panose="02010600030101010101" pitchFamily="2" charset="-122"/>
            </a:endParaRPr>
          </a:p>
          <a:p>
            <a:pPr marL="273050" lvl="0" indent="-2730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zh-CN" altLang="en-US" sz="26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注意</a:t>
            </a:r>
            <a:r>
              <a:rPr lang="en-US" altLang="zh-CN" sz="26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:</a:t>
            </a:r>
            <a:r>
              <a:rPr lang="zh-CN" altLang="en-US" sz="26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仪器仪表与被测电路必须接在同一“地”上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206246"/>
      </p:ext>
    </p:extLst>
  </p:cSld>
  <p:clrMapOvr>
    <a:masterClrMapping/>
  </p:clrMapOvr>
</p:sld>
</file>

<file path=ppt/theme/theme1.xml><?xml version="1.0" encoding="utf-8"?>
<a:theme xmlns:a="http://schemas.openxmlformats.org/drawingml/2006/main" name="北航物理电子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24666</TotalTime>
  <Words>451</Words>
  <Application>Microsoft Office PowerPoint</Application>
  <PresentationFormat>宽屏</PresentationFormat>
  <Paragraphs>54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黑体</vt:lpstr>
      <vt:lpstr>楷体</vt:lpstr>
      <vt:lpstr>Arial</vt:lpstr>
      <vt:lpstr>Calibri</vt:lpstr>
      <vt:lpstr>Constantia</vt:lpstr>
      <vt:lpstr>Times New Roman</vt:lpstr>
      <vt:lpstr>Wingdings</vt:lpstr>
      <vt:lpstr>Wingdings 2</vt:lpstr>
      <vt:lpstr>北航物理电子</vt:lpstr>
      <vt:lpstr>Equation.3</vt:lpstr>
      <vt:lpstr>Equation.DSMT4</vt:lpstr>
      <vt:lpstr>PowerPoint 演示文稿</vt:lpstr>
      <vt:lpstr>单管放大器</vt:lpstr>
      <vt:lpstr>单管放大器</vt:lpstr>
      <vt:lpstr>单管放大器</vt:lpstr>
      <vt:lpstr>单管放大器</vt:lpstr>
      <vt:lpstr>单管放大器</vt:lpstr>
      <vt:lpstr>单管放大器</vt:lpstr>
      <vt:lpstr>单级放大器的调试</vt:lpstr>
      <vt:lpstr>单级放大器的调试</vt:lpstr>
      <vt:lpstr>单级放大器的调试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448</cp:revision>
  <cp:lastPrinted>2018-03-06T04:28:22Z</cp:lastPrinted>
  <dcterms:created xsi:type="dcterms:W3CDTF">2009-09-09T11:10:02Z</dcterms:created>
  <dcterms:modified xsi:type="dcterms:W3CDTF">2020-03-09T02:12:57Z</dcterms:modified>
</cp:coreProperties>
</file>