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20"/>
  </p:notesMasterIdLst>
  <p:handoutMasterIdLst>
    <p:handoutMasterId r:id="rId21"/>
  </p:handoutMasterIdLst>
  <p:sldIdLst>
    <p:sldId id="1075" r:id="rId2"/>
    <p:sldId id="1046" r:id="rId3"/>
    <p:sldId id="1047" r:id="rId4"/>
    <p:sldId id="1053" r:id="rId5"/>
    <p:sldId id="1054" r:id="rId6"/>
    <p:sldId id="1055" r:id="rId7"/>
    <p:sldId id="1056" r:id="rId8"/>
    <p:sldId id="1057" r:id="rId9"/>
    <p:sldId id="1058" r:id="rId10"/>
    <p:sldId id="1059" r:id="rId11"/>
    <p:sldId id="1060" r:id="rId12"/>
    <p:sldId id="1061" r:id="rId13"/>
    <p:sldId id="1062" r:id="rId14"/>
    <p:sldId id="1063" r:id="rId15"/>
    <p:sldId id="1064" r:id="rId16"/>
    <p:sldId id="1065" r:id="rId17"/>
    <p:sldId id="1066" r:id="rId18"/>
    <p:sldId id="1076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548235"/>
    <a:srgbClr val="008000"/>
    <a:srgbClr val="FF00FF"/>
    <a:srgbClr val="FF6600"/>
    <a:srgbClr val="FF9900"/>
    <a:srgbClr val="003399"/>
    <a:srgbClr val="FF66FF"/>
    <a:srgbClr val="2FF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291" autoAdjust="0"/>
  </p:normalViewPr>
  <p:slideViewPr>
    <p:cSldViewPr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4.wmf"/><Relationship Id="rId1" Type="http://schemas.openxmlformats.org/officeDocument/2006/relationships/image" Target="../media/image15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62832B2-93C2-497A-95AE-82366F104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8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D662DB-9AF3-4910-8D2A-284BE11C6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4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162D93-17FB-4442-8470-5C5F4BFD94B8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1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018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536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5773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1772817"/>
            <a:ext cx="6172200" cy="4088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46605" y="716769"/>
            <a:ext cx="105156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838200" y="1700811"/>
            <a:ext cx="4201683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 sz="3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C00000"/>
              </a:buClr>
              <a:buFont typeface="Wingdings" panose="05000000000000000000" pitchFamily="2" charset="2"/>
              <a:buChar char="Ø"/>
              <a:defRPr sz="28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13" name="í$ľîḋê">
            <a:extLst>
              <a:ext uri="{FF2B5EF4-FFF2-40B4-BE49-F238E27FC236}">
                <a16:creationId xmlns:a16="http://schemas.microsoft.com/office/drawing/2014/main" id="{BBD4E52A-9A92-431D-B79B-21EFE2A7C117}"/>
              </a:ext>
            </a:extLst>
          </p:cNvPr>
          <p:cNvGrpSpPr/>
          <p:nvPr userDrawn="1"/>
        </p:nvGrpSpPr>
        <p:grpSpPr>
          <a:xfrm>
            <a:off x="0" y="0"/>
            <a:ext cx="824247" cy="404816"/>
            <a:chOff x="2990871" y="2071365"/>
            <a:chExt cx="6210259" cy="2427715"/>
          </a:xfrm>
        </p:grpSpPr>
        <p:grpSp>
          <p:nvGrpSpPr>
            <p:cNvPr id="14" name="íṡ1iḋê">
              <a:extLst>
                <a:ext uri="{FF2B5EF4-FFF2-40B4-BE49-F238E27FC236}">
                  <a16:creationId xmlns:a16="http://schemas.microsoft.com/office/drawing/2014/main" id="{7EBB8598-1FD8-4C3F-8CA5-88F49608BA03}"/>
                </a:ext>
              </a:extLst>
            </p:cNvPr>
            <p:cNvGrpSpPr/>
            <p:nvPr/>
          </p:nvGrpSpPr>
          <p:grpSpPr>
            <a:xfrm>
              <a:off x="2990871" y="2071365"/>
              <a:ext cx="6055720" cy="2149180"/>
              <a:chOff x="1792087" y="1862843"/>
              <a:chExt cx="8607826" cy="3054923"/>
            </a:xfrm>
            <a:solidFill>
              <a:srgbClr val="FFFFFF">
                <a:lumMod val="95000"/>
                <a:alpha val="70000"/>
              </a:srgbClr>
            </a:solidFill>
          </p:grpSpPr>
          <p:sp>
            <p:nvSpPr>
              <p:cNvPr id="33" name="ïṥľïḓè">
                <a:extLst>
                  <a:ext uri="{FF2B5EF4-FFF2-40B4-BE49-F238E27FC236}">
                    <a16:creationId xmlns:a16="http://schemas.microsoft.com/office/drawing/2014/main" id="{0CFDE7EF-5254-4AFA-B246-5CF436897EA0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4" name="iṣḻïďê">
                <a:extLst>
                  <a:ext uri="{FF2B5EF4-FFF2-40B4-BE49-F238E27FC236}">
                    <a16:creationId xmlns:a16="http://schemas.microsoft.com/office/drawing/2014/main" id="{139E12E0-6829-41FC-A280-24E3387FAB08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5" name="ïšḻïdé">
                <a:extLst>
                  <a:ext uri="{FF2B5EF4-FFF2-40B4-BE49-F238E27FC236}">
                    <a16:creationId xmlns:a16="http://schemas.microsoft.com/office/drawing/2014/main" id="{EF1B9E35-29C6-48D0-8451-CDA92180AC57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6" name="iṡļîďè">
                <a:extLst>
                  <a:ext uri="{FF2B5EF4-FFF2-40B4-BE49-F238E27FC236}">
                    <a16:creationId xmlns:a16="http://schemas.microsoft.com/office/drawing/2014/main" id="{FAF5F7D4-CCAE-4D79-9738-E47C1C41CC32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7" name="isḻíḓe">
                <a:extLst>
                  <a:ext uri="{FF2B5EF4-FFF2-40B4-BE49-F238E27FC236}">
                    <a16:creationId xmlns:a16="http://schemas.microsoft.com/office/drawing/2014/main" id="{06DFC75F-82C6-4BCA-B5FB-F49A3D545271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8" name="ïŝļiḓé">
                <a:extLst>
                  <a:ext uri="{FF2B5EF4-FFF2-40B4-BE49-F238E27FC236}">
                    <a16:creationId xmlns:a16="http://schemas.microsoft.com/office/drawing/2014/main" id="{A3E762B9-3546-488E-9D3C-ABFC64B46DDD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9" name="ïšḻïḋé">
                <a:extLst>
                  <a:ext uri="{FF2B5EF4-FFF2-40B4-BE49-F238E27FC236}">
                    <a16:creationId xmlns:a16="http://schemas.microsoft.com/office/drawing/2014/main" id="{6500A36D-DA3A-4FDD-9797-6B76AD58D22A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0" name="îşḷiḍe">
                <a:extLst>
                  <a:ext uri="{FF2B5EF4-FFF2-40B4-BE49-F238E27FC236}">
                    <a16:creationId xmlns:a16="http://schemas.microsoft.com/office/drawing/2014/main" id="{12242684-3CF1-4FBB-B696-805D96DAD248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ïṡ1ídé">
              <a:extLst>
                <a:ext uri="{FF2B5EF4-FFF2-40B4-BE49-F238E27FC236}">
                  <a16:creationId xmlns:a16="http://schemas.microsoft.com/office/drawing/2014/main" id="{4B01CA20-13AB-49E4-B59D-062330813950}"/>
                </a:ext>
              </a:extLst>
            </p:cNvPr>
            <p:cNvGrpSpPr/>
            <p:nvPr/>
          </p:nvGrpSpPr>
          <p:grpSpPr>
            <a:xfrm>
              <a:off x="3068141" y="2210632"/>
              <a:ext cx="6055720" cy="2149180"/>
              <a:chOff x="1792087" y="1862843"/>
              <a:chExt cx="8607826" cy="3054923"/>
            </a:xfrm>
            <a:solidFill>
              <a:srgbClr val="FFFFFF">
                <a:lumMod val="85000"/>
                <a:alpha val="40000"/>
              </a:srgbClr>
            </a:solidFill>
          </p:grpSpPr>
          <p:sp>
            <p:nvSpPr>
              <p:cNvPr id="25" name="íSļîḍê">
                <a:extLst>
                  <a:ext uri="{FF2B5EF4-FFF2-40B4-BE49-F238E27FC236}">
                    <a16:creationId xmlns:a16="http://schemas.microsoft.com/office/drawing/2014/main" id="{7C922167-8403-4342-A4B0-EE801D865B9C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6" name="îṡḷiḓé">
                <a:extLst>
                  <a:ext uri="{FF2B5EF4-FFF2-40B4-BE49-F238E27FC236}">
                    <a16:creationId xmlns:a16="http://schemas.microsoft.com/office/drawing/2014/main" id="{77C146D3-D3B8-4DDB-8F70-631A241468BD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7" name="îšḷîḓe">
                <a:extLst>
                  <a:ext uri="{FF2B5EF4-FFF2-40B4-BE49-F238E27FC236}">
                    <a16:creationId xmlns:a16="http://schemas.microsoft.com/office/drawing/2014/main" id="{DAFD3737-B8D1-4B10-B43A-75F62A146FBE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8" name="iṧlíďè">
                <a:extLst>
                  <a:ext uri="{FF2B5EF4-FFF2-40B4-BE49-F238E27FC236}">
                    <a16:creationId xmlns:a16="http://schemas.microsoft.com/office/drawing/2014/main" id="{AAB9E426-4AA4-4ACA-BD53-AF6E95708AC7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9" name="ïś1iďê">
                <a:extLst>
                  <a:ext uri="{FF2B5EF4-FFF2-40B4-BE49-F238E27FC236}">
                    <a16:creationId xmlns:a16="http://schemas.microsoft.com/office/drawing/2014/main" id="{EC1789D0-7A78-4F17-8B88-A062A18B17AD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0" name="îsļïďé">
                <a:extLst>
                  <a:ext uri="{FF2B5EF4-FFF2-40B4-BE49-F238E27FC236}">
                    <a16:creationId xmlns:a16="http://schemas.microsoft.com/office/drawing/2014/main" id="{B55E1355-0231-4F02-B63D-EA380A626F28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1" name="îṩlïḍè">
                <a:extLst>
                  <a:ext uri="{FF2B5EF4-FFF2-40B4-BE49-F238E27FC236}">
                    <a16:creationId xmlns:a16="http://schemas.microsoft.com/office/drawing/2014/main" id="{A5FC9DFE-717B-43C4-B766-92AA8EEA5459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2" name="ïṧlíḍè">
                <a:extLst>
                  <a:ext uri="{FF2B5EF4-FFF2-40B4-BE49-F238E27FC236}">
                    <a16:creationId xmlns:a16="http://schemas.microsoft.com/office/drawing/2014/main" id="{4F22A2F5-5196-49A5-A334-6916C80B07D0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îšḷïḓè">
              <a:extLst>
                <a:ext uri="{FF2B5EF4-FFF2-40B4-BE49-F238E27FC236}">
                  <a16:creationId xmlns:a16="http://schemas.microsoft.com/office/drawing/2014/main" id="{28A6DCE0-639A-4A84-8BF6-B643AE638869}"/>
                </a:ext>
              </a:extLst>
            </p:cNvPr>
            <p:cNvGrpSpPr/>
            <p:nvPr/>
          </p:nvGrpSpPr>
          <p:grpSpPr>
            <a:xfrm>
              <a:off x="3145410" y="2349896"/>
              <a:ext cx="6055720" cy="2149184"/>
              <a:chOff x="1792087" y="1862838"/>
              <a:chExt cx="8607826" cy="3054928"/>
            </a:xfrm>
          </p:grpSpPr>
          <p:sp>
            <p:nvSpPr>
              <p:cNvPr id="17" name="îš1îďé">
                <a:extLst>
                  <a:ext uri="{FF2B5EF4-FFF2-40B4-BE49-F238E27FC236}">
                    <a16:creationId xmlns:a16="http://schemas.microsoft.com/office/drawing/2014/main" id="{536AA374-7B8F-4A50-933B-4D653352C07F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" name="ïS1íḓe">
                <a:extLst>
                  <a:ext uri="{FF2B5EF4-FFF2-40B4-BE49-F238E27FC236}">
                    <a16:creationId xmlns:a16="http://schemas.microsoft.com/office/drawing/2014/main" id="{B68B0B16-464D-4321-82D0-CE0DD7583DC4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" name="îṣľïḑé">
                <a:extLst>
                  <a:ext uri="{FF2B5EF4-FFF2-40B4-BE49-F238E27FC236}">
                    <a16:creationId xmlns:a16="http://schemas.microsoft.com/office/drawing/2014/main" id="{712F65D8-0777-4C57-ACF5-0B5E5D508732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" name="ïŝḻidè">
                <a:extLst>
                  <a:ext uri="{FF2B5EF4-FFF2-40B4-BE49-F238E27FC236}">
                    <a16:creationId xmlns:a16="http://schemas.microsoft.com/office/drawing/2014/main" id="{93B0C301-A687-45F7-A70E-824E96963C2E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" name="iṡľïḑe">
                <a:extLst>
                  <a:ext uri="{FF2B5EF4-FFF2-40B4-BE49-F238E27FC236}">
                    <a16:creationId xmlns:a16="http://schemas.microsoft.com/office/drawing/2014/main" id="{A7A830DE-6E2A-4038-8330-16E63D1DCEF2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" name="iṩḻîḋe">
                <a:extLst>
                  <a:ext uri="{FF2B5EF4-FFF2-40B4-BE49-F238E27FC236}">
                    <a16:creationId xmlns:a16="http://schemas.microsoft.com/office/drawing/2014/main" id="{9457BC17-EDB9-4D26-82BC-0EE3E88D5156}"/>
                  </a:ext>
                </a:extLst>
              </p:cNvPr>
              <p:cNvSpPr/>
              <p:nvPr/>
            </p:nvSpPr>
            <p:spPr>
              <a:xfrm>
                <a:off x="5441090" y="1862838"/>
                <a:ext cx="1313670" cy="2757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" name="ïşlïďê">
                <a:extLst>
                  <a:ext uri="{FF2B5EF4-FFF2-40B4-BE49-F238E27FC236}">
                    <a16:creationId xmlns:a16="http://schemas.microsoft.com/office/drawing/2014/main" id="{3A26548A-97CC-47C9-B85F-7EFAA5A123E1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" name="îśḷïḋê">
                <a:extLst>
                  <a:ext uri="{FF2B5EF4-FFF2-40B4-BE49-F238E27FC236}">
                    <a16:creationId xmlns:a16="http://schemas.microsoft.com/office/drawing/2014/main" id="{F2B4AE58-4F81-4461-9AB9-F576547E1333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矩形 40"/>
          <p:cNvSpPr/>
          <p:nvPr userDrawn="1"/>
        </p:nvSpPr>
        <p:spPr>
          <a:xfrm>
            <a:off x="0" y="957263"/>
            <a:ext cx="3403600" cy="107950"/>
          </a:xfrm>
          <a:prstGeom prst="rect">
            <a:avLst/>
          </a:prstGeom>
          <a:solidFill>
            <a:srgbClr val="145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3360738" y="1008063"/>
            <a:ext cx="2692400" cy="0"/>
          </a:xfrm>
          <a:prstGeom prst="line">
            <a:avLst/>
          </a:prstGeom>
          <a:ln w="28575">
            <a:solidFill>
              <a:srgbClr val="145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8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288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6913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5921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8680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0953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64955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1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4400" b="0" kern="1200" smtClean="0">
          <a:solidFill>
            <a:schemeClr val="accent5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7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0" y="1080359"/>
            <a:ext cx="12192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FF0000"/>
                </a:solidFill>
              </a:rPr>
              <a:t>电子电路设计训练</a:t>
            </a:r>
            <a:endParaRPr lang="zh-CN" altLang="en-US" sz="6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509120"/>
            <a:ext cx="1219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北京航空航天大学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电子信息工程学院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张杰斌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zjb@buaa.edu.cn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0303" y="2448511"/>
            <a:ext cx="9931394" cy="45719"/>
          </a:xfrm>
          <a:prstGeom prst="rect">
            <a:avLst/>
          </a:prstGeom>
          <a:solidFill>
            <a:srgbClr val="183884"/>
          </a:solidFill>
          <a:ln w="0">
            <a:solidFill>
              <a:srgbClr val="1838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183884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B6CC11-9EB0-4602-BB7B-6B8E706CA00D}"/>
              </a:ext>
            </a:extLst>
          </p:cNvPr>
          <p:cNvSpPr/>
          <p:nvPr/>
        </p:nvSpPr>
        <p:spPr>
          <a:xfrm>
            <a:off x="4203494" y="2994794"/>
            <a:ext cx="37850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kern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放大器电路设计</a:t>
            </a:r>
            <a:endParaRPr lang="en-US" altLang="zh-CN" sz="4000" b="1" kern="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635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集成运算放大器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反相求和运算</a:t>
            </a:r>
          </a:p>
        </p:txBody>
      </p:sp>
      <p:sp>
        <p:nvSpPr>
          <p:cNvPr id="29" name="Line 4">
            <a:extLst>
              <a:ext uri="{FF2B5EF4-FFF2-40B4-BE49-F238E27FC236}">
                <a16:creationId xmlns:a16="http://schemas.microsoft.com/office/drawing/2014/main" id="{71C90AD6-322D-47FB-BD6D-3128CBC95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7648" y="3429000"/>
            <a:ext cx="76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2E2BBDAB-DE28-4FB3-BD70-680230600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3048" y="3657600"/>
            <a:ext cx="76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" name="Line 6">
            <a:extLst>
              <a:ext uri="{FF2B5EF4-FFF2-40B4-BE49-F238E27FC236}">
                <a16:creationId xmlns:a16="http://schemas.microsoft.com/office/drawing/2014/main" id="{ED3C50A0-DD86-4FE6-B1CB-4F0779966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2048" y="5105400"/>
            <a:ext cx="76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" name="Line 7">
            <a:extLst>
              <a:ext uri="{FF2B5EF4-FFF2-40B4-BE49-F238E27FC236}">
                <a16:creationId xmlns:a16="http://schemas.microsoft.com/office/drawing/2014/main" id="{C1D9BFCF-277D-4E25-B9E1-186756621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4448" y="4953000"/>
            <a:ext cx="1524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33" name="Group 9">
            <a:extLst>
              <a:ext uri="{FF2B5EF4-FFF2-40B4-BE49-F238E27FC236}">
                <a16:creationId xmlns:a16="http://schemas.microsoft.com/office/drawing/2014/main" id="{69E9C868-8F00-4930-AE17-70AD8576FF48}"/>
              </a:ext>
            </a:extLst>
          </p:cNvPr>
          <p:cNvGrpSpPr>
            <a:grpSpLocks/>
          </p:cNvGrpSpPr>
          <p:nvPr/>
        </p:nvGrpSpPr>
        <p:grpSpPr bwMode="auto">
          <a:xfrm>
            <a:off x="5867178" y="1033961"/>
            <a:ext cx="4654276" cy="4189015"/>
            <a:chOff x="324" y="816"/>
            <a:chExt cx="3300" cy="3000"/>
          </a:xfrm>
        </p:grpSpPr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65FC9BED-C11F-413A-8709-D1786C00E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620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5E4A2409-9287-4FD5-B7F6-85B741D6C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704"/>
              <a:ext cx="864" cy="1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Line 12">
              <a:extLst>
                <a:ext uri="{FF2B5EF4-FFF2-40B4-BE49-F238E27FC236}">
                  <a16:creationId xmlns:a16="http://schemas.microsoft.com/office/drawing/2014/main" id="{17A130C3-2F63-47C2-87B7-96D1C497F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3" y="229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7" name="Line 13">
              <a:extLst>
                <a:ext uri="{FF2B5EF4-FFF2-40B4-BE49-F238E27FC236}">
                  <a16:creationId xmlns:a16="http://schemas.microsoft.com/office/drawing/2014/main" id="{2A945C58-BF19-496B-BAC0-DF8F5CE8C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1332"/>
              <a:ext cx="1032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Line 14">
              <a:extLst>
                <a:ext uri="{FF2B5EF4-FFF2-40B4-BE49-F238E27FC236}">
                  <a16:creationId xmlns:a16="http://schemas.microsoft.com/office/drawing/2014/main" id="{28E68868-62DA-4520-BE81-72837730C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9" y="207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9" name="Text Box 15">
              <a:extLst>
                <a:ext uri="{FF2B5EF4-FFF2-40B4-BE49-F238E27FC236}">
                  <a16:creationId xmlns:a16="http://schemas.microsoft.com/office/drawing/2014/main" id="{F9374231-7C0C-4F04-8489-A36850863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1728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_</a:t>
              </a:r>
            </a:p>
          </p:txBody>
        </p:sp>
        <p:sp>
          <p:nvSpPr>
            <p:cNvPr id="40" name="Text Box 16">
              <a:extLst>
                <a:ext uri="{FF2B5EF4-FFF2-40B4-BE49-F238E27FC236}">
                  <a16:creationId xmlns:a16="http://schemas.microsoft.com/office/drawing/2014/main" id="{A2DEDFCD-6E0E-471D-92B6-455233B4B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388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</a:p>
          </p:txBody>
        </p:sp>
        <p:sp>
          <p:nvSpPr>
            <p:cNvPr id="41" name="Text Box 17">
              <a:extLst>
                <a:ext uri="{FF2B5EF4-FFF2-40B4-BE49-F238E27FC236}">
                  <a16:creationId xmlns:a16="http://schemas.microsoft.com/office/drawing/2014/main" id="{480B955D-BE1E-47A6-A375-306E96C6C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2088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</a:p>
          </p:txBody>
        </p:sp>
        <p:sp>
          <p:nvSpPr>
            <p:cNvPr id="42" name="Oval 18">
              <a:extLst>
                <a:ext uri="{FF2B5EF4-FFF2-40B4-BE49-F238E27FC236}">
                  <a16:creationId xmlns:a16="http://schemas.microsoft.com/office/drawing/2014/main" id="{48087BD2-12D5-4669-95FC-506A82B58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2244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Text Box 19">
              <a:extLst>
                <a:ext uri="{FF2B5EF4-FFF2-40B4-BE49-F238E27FC236}">
                  <a16:creationId xmlns:a16="http://schemas.microsoft.com/office/drawing/2014/main" id="{002A39FC-CAF1-45B6-9AFF-18950D40A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2" y="1692"/>
              <a:ext cx="7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_GB2312" pitchFamily="49" charset="-122"/>
                  <a:sym typeface="Symbol" panose="05050102010706020507" pitchFamily="18" charset="2"/>
                </a:rPr>
                <a:t>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4" name="Line 20">
              <a:extLst>
                <a:ext uri="{FF2B5EF4-FFF2-40B4-BE49-F238E27FC236}">
                  <a16:creationId xmlns:a16="http://schemas.microsoft.com/office/drawing/2014/main" id="{B61C12CF-0C73-46DB-8BA0-1ADCCF1BA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34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Line 21">
              <a:extLst>
                <a:ext uri="{FF2B5EF4-FFF2-40B4-BE49-F238E27FC236}">
                  <a16:creationId xmlns:a16="http://schemas.microsoft.com/office/drawing/2014/main" id="{A9D6E126-CA14-4815-B288-E7C295362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4" y="134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6" name="Rectangle 22">
              <a:extLst>
                <a:ext uri="{FF2B5EF4-FFF2-40B4-BE49-F238E27FC236}">
                  <a16:creationId xmlns:a16="http://schemas.microsoft.com/office/drawing/2014/main" id="{39E4C261-C38C-4585-AACE-889145B1B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248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7" name="Line 23">
              <a:extLst>
                <a:ext uri="{FF2B5EF4-FFF2-40B4-BE49-F238E27FC236}">
                  <a16:creationId xmlns:a16="http://schemas.microsoft.com/office/drawing/2014/main" id="{CA8502C4-6FD9-4BC4-A767-BE80A9F37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1344"/>
              <a:ext cx="0" cy="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8" name="Line 24">
              <a:extLst>
                <a:ext uri="{FF2B5EF4-FFF2-40B4-BE49-F238E27FC236}">
                  <a16:creationId xmlns:a16="http://schemas.microsoft.com/office/drawing/2014/main" id="{32EDBA20-2670-4624-AB21-66B689EFE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2076"/>
              <a:ext cx="7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4F192D94-91B9-416E-A7A8-A992951F4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" y="1992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0" name="Oval 26">
              <a:extLst>
                <a:ext uri="{FF2B5EF4-FFF2-40B4-BE49-F238E27FC236}">
                  <a16:creationId xmlns:a16="http://schemas.microsoft.com/office/drawing/2014/main" id="{6D0AC223-1318-4DC5-9DD8-C598529D5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2028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1" name="Oval 27">
              <a:extLst>
                <a:ext uri="{FF2B5EF4-FFF2-40B4-BE49-F238E27FC236}">
                  <a16:creationId xmlns:a16="http://schemas.microsoft.com/office/drawing/2014/main" id="{673CDB95-E3AE-4B53-9E91-3BA291669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44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2" name="Text Box 28">
              <a:extLst>
                <a:ext uri="{FF2B5EF4-FFF2-40B4-BE49-F238E27FC236}">
                  <a16:creationId xmlns:a16="http://schemas.microsoft.com/office/drawing/2014/main" id="{18AE3675-E794-43E9-8045-2C3DBC027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81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3" name="Text Box 29">
              <a:extLst>
                <a:ext uri="{FF2B5EF4-FFF2-40B4-BE49-F238E27FC236}">
                  <a16:creationId xmlns:a16="http://schemas.microsoft.com/office/drawing/2014/main" id="{7A08C6E7-B4F1-4749-A63C-9B5D9DE73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88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4" name="Rectangle 30">
              <a:extLst>
                <a:ext uri="{FF2B5EF4-FFF2-40B4-BE49-F238E27FC236}">
                  <a16:creationId xmlns:a16="http://schemas.microsoft.com/office/drawing/2014/main" id="{081AFE98-21D5-4699-8BC5-1077A9725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260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5" name="Text Box 31">
              <a:extLst>
                <a:ext uri="{FF2B5EF4-FFF2-40B4-BE49-F238E27FC236}">
                  <a16:creationId xmlns:a16="http://schemas.microsoft.com/office/drawing/2014/main" id="{3E1DFF28-8D03-48C6-A91B-DBDB7EA95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" y="1812"/>
              <a:ext cx="8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6" name="Text Box 32">
              <a:extLst>
                <a:ext uri="{FF2B5EF4-FFF2-40B4-BE49-F238E27FC236}">
                  <a16:creationId xmlns:a16="http://schemas.microsoft.com/office/drawing/2014/main" id="{F0E2CA70-9E3D-44DA-922A-17658F0DC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8" y="1812"/>
              <a:ext cx="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o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7" name="Oval 33">
              <a:extLst>
                <a:ext uri="{FF2B5EF4-FFF2-40B4-BE49-F238E27FC236}">
                  <a16:creationId xmlns:a16="http://schemas.microsoft.com/office/drawing/2014/main" id="{DF082576-145A-414D-8D8B-010F786D5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308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8" name="Oval 34">
              <a:extLst>
                <a:ext uri="{FF2B5EF4-FFF2-40B4-BE49-F238E27FC236}">
                  <a16:creationId xmlns:a16="http://schemas.microsoft.com/office/drawing/2014/main" id="{5A93A23B-F404-4E34-9DCB-5B7315F27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2040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9" name="Line 35">
              <a:extLst>
                <a:ext uri="{FF2B5EF4-FFF2-40B4-BE49-F238E27FC236}">
                  <a16:creationId xmlns:a16="http://schemas.microsoft.com/office/drawing/2014/main" id="{75E7FB44-9453-4C47-99BB-69F74B259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2628"/>
              <a:ext cx="0" cy="1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0" name="Oval 36">
              <a:extLst>
                <a:ext uri="{FF2B5EF4-FFF2-40B4-BE49-F238E27FC236}">
                  <a16:creationId xmlns:a16="http://schemas.microsoft.com/office/drawing/2014/main" id="{CE92E9BF-AB79-42C2-808A-E6912D94C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1296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1" name="Rectangle 37">
              <a:extLst>
                <a:ext uri="{FF2B5EF4-FFF2-40B4-BE49-F238E27FC236}">
                  <a16:creationId xmlns:a16="http://schemas.microsoft.com/office/drawing/2014/main" id="{0D85A438-99F9-405D-8196-916EA8142B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68" y="3120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2" name="Line 38">
              <a:extLst>
                <a:ext uri="{FF2B5EF4-FFF2-40B4-BE49-F238E27FC236}">
                  <a16:creationId xmlns:a16="http://schemas.microsoft.com/office/drawing/2014/main" id="{4185203E-B59A-4191-AD2F-2A93D8F1D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3804"/>
              <a:ext cx="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3" name="Text Box 39">
              <a:extLst>
                <a:ext uri="{FF2B5EF4-FFF2-40B4-BE49-F238E27FC236}">
                  <a16:creationId xmlns:a16="http://schemas.microsoft.com/office/drawing/2014/main" id="{59E8462D-58BF-4C5C-B94C-492BFA610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5" y="301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P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4" name="Text Box 40">
              <a:extLst>
                <a:ext uri="{FF2B5EF4-FFF2-40B4-BE49-F238E27FC236}">
                  <a16:creationId xmlns:a16="http://schemas.microsoft.com/office/drawing/2014/main" id="{B96EA2CA-2813-4E35-A6E8-EBBB4476D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" y="1123"/>
              <a:ext cx="8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5" name="Line 41">
              <a:extLst>
                <a:ext uri="{FF2B5EF4-FFF2-40B4-BE49-F238E27FC236}">
                  <a16:creationId xmlns:a16="http://schemas.microsoft.com/office/drawing/2014/main" id="{5414A762-F894-4FC6-9D81-F58023506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2628"/>
              <a:ext cx="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6" name="AutoShape 42">
              <a:extLst>
                <a:ext uri="{FF2B5EF4-FFF2-40B4-BE49-F238E27FC236}">
                  <a16:creationId xmlns:a16="http://schemas.microsoft.com/office/drawing/2014/main" id="{63AFE993-04D7-4049-A2AC-14EF5570D9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123" y="1817"/>
              <a:ext cx="146" cy="16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67" name="Text Box 43">
            <a:extLst>
              <a:ext uri="{FF2B5EF4-FFF2-40B4-BE49-F238E27FC236}">
                <a16:creationId xmlns:a16="http://schemas.microsoft.com/office/drawing/2014/main" id="{9C85472D-8454-4FFE-A42B-F4066EDF8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061" y="5546725"/>
            <a:ext cx="71993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实际应用时可适当增加或减少输入端的个数，以适应不同的需要。</a:t>
            </a:r>
          </a:p>
        </p:txBody>
      </p:sp>
      <p:graphicFrame>
        <p:nvGraphicFramePr>
          <p:cNvPr id="68" name="Object 2">
            <a:extLst>
              <a:ext uri="{FF2B5EF4-FFF2-40B4-BE49-F238E27FC236}">
                <a16:creationId xmlns:a16="http://schemas.microsoft.com/office/drawing/2014/main" id="{21058369-90B3-483E-8CBA-F118E8CE4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89815"/>
              </p:ext>
            </p:extLst>
          </p:nvPr>
        </p:nvGraphicFramePr>
        <p:xfrm>
          <a:off x="2095798" y="3897313"/>
          <a:ext cx="37496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4" r:id="rId3" imgW="1562400" imgH="228600" progId="Equation.3">
                  <p:embed/>
                </p:oleObj>
              </mc:Choice>
              <mc:Fallback>
                <p:oleObj r:id="rId3" imgW="1562400" imgH="228600" progId="Equation.3">
                  <p:embed/>
                  <p:pic>
                    <p:nvPicPr>
                      <p:cNvPr id="27692" name="Object 2">
                        <a:extLst>
                          <a:ext uri="{FF2B5EF4-FFF2-40B4-BE49-F238E27FC236}">
                            <a16:creationId xmlns:a16="http://schemas.microsoft.com/office/drawing/2014/main" id="{EFC48785-9691-48C4-8CBB-A502E6E4A9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798" y="3897313"/>
                        <a:ext cx="374967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60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集成运算放大器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反相求和运算</a:t>
            </a:r>
          </a:p>
        </p:txBody>
      </p:sp>
      <p:sp>
        <p:nvSpPr>
          <p:cNvPr id="69" name="Line 4">
            <a:extLst>
              <a:ext uri="{FF2B5EF4-FFF2-40B4-BE49-F238E27FC236}">
                <a16:creationId xmlns:a16="http://schemas.microsoft.com/office/drawing/2014/main" id="{CA96D715-1319-46D0-A47A-70C0B2072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9696" y="3994167"/>
            <a:ext cx="76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0" name="Line 5">
            <a:extLst>
              <a:ext uri="{FF2B5EF4-FFF2-40B4-BE49-F238E27FC236}">
                <a16:creationId xmlns:a16="http://schemas.microsoft.com/office/drawing/2014/main" id="{56690E14-CC44-4713-838F-7DA256FEA5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55096" y="4222767"/>
            <a:ext cx="76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1" name="Line 6">
            <a:extLst>
              <a:ext uri="{FF2B5EF4-FFF2-40B4-BE49-F238E27FC236}">
                <a16:creationId xmlns:a16="http://schemas.microsoft.com/office/drawing/2014/main" id="{59D46DD6-7D92-4A08-90F4-447AFF152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4096" y="5670567"/>
            <a:ext cx="76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" name="Line 7">
            <a:extLst>
              <a:ext uri="{FF2B5EF4-FFF2-40B4-BE49-F238E27FC236}">
                <a16:creationId xmlns:a16="http://schemas.microsoft.com/office/drawing/2014/main" id="{628B6700-C474-49A3-B5E8-25B6CC996F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6496" y="5518167"/>
            <a:ext cx="1524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73" name="Object 2">
            <a:extLst>
              <a:ext uri="{FF2B5EF4-FFF2-40B4-BE49-F238E27FC236}">
                <a16:creationId xmlns:a16="http://schemas.microsoft.com/office/drawing/2014/main" id="{E8476B89-40FC-4A7F-B77A-4EBCBD9E94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600390"/>
              </p:ext>
            </p:extLst>
          </p:nvPr>
        </p:nvGraphicFramePr>
        <p:xfrm>
          <a:off x="7322096" y="1023955"/>
          <a:ext cx="23907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0" r:id="rId3" imgW="711826" imgH="216311" progId="Equation.3">
                  <p:embed/>
                </p:oleObj>
              </mc:Choice>
              <mc:Fallback>
                <p:oleObj r:id="rId3" imgW="711826" imgH="216311" progId="Equation.3">
                  <p:embed/>
                  <p:pic>
                    <p:nvPicPr>
                      <p:cNvPr id="28680" name="Object 2">
                        <a:extLst>
                          <a:ext uri="{FF2B5EF4-FFF2-40B4-BE49-F238E27FC236}">
                            <a16:creationId xmlns:a16="http://schemas.microsoft.com/office/drawing/2014/main" id="{632F2329-8F85-451E-8237-A1148CFEE7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2096" y="1023955"/>
                        <a:ext cx="23907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3">
            <a:extLst>
              <a:ext uri="{FF2B5EF4-FFF2-40B4-BE49-F238E27FC236}">
                <a16:creationId xmlns:a16="http://schemas.microsoft.com/office/drawing/2014/main" id="{B8FF0D1D-ACC0-4453-8992-DB36EB5AB1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239144"/>
              </p:ext>
            </p:extLst>
          </p:nvPr>
        </p:nvGraphicFramePr>
        <p:xfrm>
          <a:off x="7331621" y="1949467"/>
          <a:ext cx="24368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1" r:id="rId5" imgW="699120" imgH="216311" progId="Equation.3">
                  <p:embed/>
                </p:oleObj>
              </mc:Choice>
              <mc:Fallback>
                <p:oleObj r:id="rId5" imgW="699120" imgH="216311" progId="Equation.3">
                  <p:embed/>
                  <p:pic>
                    <p:nvPicPr>
                      <p:cNvPr id="28681" name="Object 3">
                        <a:extLst>
                          <a:ext uri="{FF2B5EF4-FFF2-40B4-BE49-F238E27FC236}">
                            <a16:creationId xmlns:a16="http://schemas.microsoft.com/office/drawing/2014/main" id="{EEAFB0D4-D509-4B8D-B3AF-0608400F3C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621" y="1949467"/>
                        <a:ext cx="243681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AutoShape 10">
            <a:extLst>
              <a:ext uri="{FF2B5EF4-FFF2-40B4-BE49-F238E27FC236}">
                <a16:creationId xmlns:a16="http://schemas.microsoft.com/office/drawing/2014/main" id="{8E9E3367-969D-4144-A8B5-6C9A296CE7B0}"/>
              </a:ext>
            </a:extLst>
          </p:cNvPr>
          <p:cNvSpPr>
            <a:spLocks/>
          </p:cNvSpPr>
          <p:nvPr/>
        </p:nvSpPr>
        <p:spPr bwMode="auto">
          <a:xfrm>
            <a:off x="6976021" y="1257317"/>
            <a:ext cx="190500" cy="1314450"/>
          </a:xfrm>
          <a:prstGeom prst="leftBrace">
            <a:avLst>
              <a:gd name="adj1" fmla="val 5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6" name="AutoShape 11">
            <a:extLst>
              <a:ext uri="{FF2B5EF4-FFF2-40B4-BE49-F238E27FC236}">
                <a16:creationId xmlns:a16="http://schemas.microsoft.com/office/drawing/2014/main" id="{42362BD2-149B-4526-A3E6-4DDB155D4D2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41196" y="3165493"/>
            <a:ext cx="903287" cy="563562"/>
          </a:xfrm>
          <a:prstGeom prst="notchedRightArrow">
            <a:avLst>
              <a:gd name="adj1" fmla="val 50000"/>
              <a:gd name="adj2" fmla="val 40070"/>
            </a:avLst>
          </a:prstGeom>
          <a:gradFill rotWithShape="0">
            <a:gsLst>
              <a:gs pos="0">
                <a:schemeClr val="tx1"/>
              </a:gs>
              <a:gs pos="50000">
                <a:srgbClr val="FF0000"/>
              </a:gs>
              <a:gs pos="100000">
                <a:schemeClr val="tx1"/>
              </a:gs>
            </a:gsLst>
            <a:lin ang="5400000" scaled="1"/>
          </a:gradFill>
          <a:ln w="38100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endParaRPr lang="zh-CN" altLang="en-US">
              <a:latin typeface="Arial" charset="0"/>
            </a:endParaRPr>
          </a:p>
        </p:txBody>
      </p:sp>
      <p:graphicFrame>
        <p:nvGraphicFramePr>
          <p:cNvPr id="77" name="Object 4">
            <a:extLst>
              <a:ext uri="{FF2B5EF4-FFF2-40B4-BE49-F238E27FC236}">
                <a16:creationId xmlns:a16="http://schemas.microsoft.com/office/drawing/2014/main" id="{AAD5EE30-4EC7-4FB5-8172-1F5EA8DA0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102603"/>
              </p:ext>
            </p:extLst>
          </p:nvPr>
        </p:nvGraphicFramePr>
        <p:xfrm>
          <a:off x="6067971" y="4235467"/>
          <a:ext cx="4052888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" r:id="rId7" imgW="1867320" imgH="507960" progId="Equation.3">
                  <p:embed/>
                </p:oleObj>
              </mc:Choice>
              <mc:Fallback>
                <p:oleObj r:id="rId7" imgW="1867320" imgH="507960" progId="Equation.3">
                  <p:embed/>
                  <p:pic>
                    <p:nvPicPr>
                      <p:cNvPr id="28684" name="Object 4">
                        <a:extLst>
                          <a:ext uri="{FF2B5EF4-FFF2-40B4-BE49-F238E27FC236}">
                            <a16:creationId xmlns:a16="http://schemas.microsoft.com/office/drawing/2014/main" id="{2AA42115-C464-44E5-BFDB-A2DBE48716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971" y="4235467"/>
                        <a:ext cx="4052888" cy="13160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Group 13">
            <a:extLst>
              <a:ext uri="{FF2B5EF4-FFF2-40B4-BE49-F238E27FC236}">
                <a16:creationId xmlns:a16="http://schemas.microsoft.com/office/drawing/2014/main" id="{783F35A4-66D2-4474-99E4-2B09AC28B7B7}"/>
              </a:ext>
            </a:extLst>
          </p:cNvPr>
          <p:cNvGrpSpPr>
            <a:grpSpLocks/>
          </p:cNvGrpSpPr>
          <p:nvPr/>
        </p:nvGrpSpPr>
        <p:grpSpPr bwMode="auto">
          <a:xfrm>
            <a:off x="2327821" y="3155967"/>
            <a:ext cx="1333500" cy="579438"/>
            <a:chOff x="588" y="1392"/>
            <a:chExt cx="840" cy="365"/>
          </a:xfrm>
        </p:grpSpPr>
        <p:sp>
          <p:nvSpPr>
            <p:cNvPr id="79" name="Line 14">
              <a:extLst>
                <a:ext uri="{FF2B5EF4-FFF2-40B4-BE49-F238E27FC236}">
                  <a16:creationId xmlns:a16="http://schemas.microsoft.com/office/drawing/2014/main" id="{F3634FBD-9C5D-4CF9-8398-AED973356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548"/>
              <a:ext cx="5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0" name="Text Box 15">
              <a:extLst>
                <a:ext uri="{FF2B5EF4-FFF2-40B4-BE49-F238E27FC236}">
                  <a16:creationId xmlns:a16="http://schemas.microsoft.com/office/drawing/2014/main" id="{8B468506-AF8C-406B-B488-DD2934DC4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" y="1392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200" b="1" i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r>
                <a:rPr lang="en-US" altLang="zh-CN" sz="3200" b="1" baseline="-2500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12</a:t>
              </a:r>
              <a:endParaRPr lang="en-US" altLang="zh-CN" sz="32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81" name="Group 16">
            <a:extLst>
              <a:ext uri="{FF2B5EF4-FFF2-40B4-BE49-F238E27FC236}">
                <a16:creationId xmlns:a16="http://schemas.microsoft.com/office/drawing/2014/main" id="{076FCCDD-C44A-442C-B45B-5CFCB91EF506}"/>
              </a:ext>
            </a:extLst>
          </p:cNvPr>
          <p:cNvGrpSpPr>
            <a:grpSpLocks/>
          </p:cNvGrpSpPr>
          <p:nvPr/>
        </p:nvGrpSpPr>
        <p:grpSpPr bwMode="auto">
          <a:xfrm>
            <a:off x="3813721" y="1193817"/>
            <a:ext cx="1333500" cy="579438"/>
            <a:chOff x="588" y="1392"/>
            <a:chExt cx="840" cy="365"/>
          </a:xfrm>
        </p:grpSpPr>
        <p:sp>
          <p:nvSpPr>
            <p:cNvPr id="82" name="Line 17">
              <a:extLst>
                <a:ext uri="{FF2B5EF4-FFF2-40B4-BE49-F238E27FC236}">
                  <a16:creationId xmlns:a16="http://schemas.microsoft.com/office/drawing/2014/main" id="{C62E3809-0FFF-4149-A1AE-93982C2E3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548"/>
              <a:ext cx="5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3" name="Text Box 18">
              <a:extLst>
                <a:ext uri="{FF2B5EF4-FFF2-40B4-BE49-F238E27FC236}">
                  <a16:creationId xmlns:a16="http://schemas.microsoft.com/office/drawing/2014/main" id="{3E18EF24-6D51-464E-A57A-54145B507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" y="1392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200" b="1" i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r>
                <a:rPr lang="en-US" altLang="zh-CN" sz="3200" b="1" i="1" baseline="-2500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F</a:t>
              </a:r>
              <a:endParaRPr lang="en-US" altLang="zh-CN" sz="32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84" name="Group 19">
            <a:extLst>
              <a:ext uri="{FF2B5EF4-FFF2-40B4-BE49-F238E27FC236}">
                <a16:creationId xmlns:a16="http://schemas.microsoft.com/office/drawing/2014/main" id="{B8212006-DECF-42B9-BCCA-D13410E951A6}"/>
              </a:ext>
            </a:extLst>
          </p:cNvPr>
          <p:cNvGrpSpPr>
            <a:grpSpLocks/>
          </p:cNvGrpSpPr>
          <p:nvPr/>
        </p:nvGrpSpPr>
        <p:grpSpPr bwMode="auto">
          <a:xfrm>
            <a:off x="2270671" y="1936767"/>
            <a:ext cx="1333500" cy="579438"/>
            <a:chOff x="588" y="1392"/>
            <a:chExt cx="840" cy="365"/>
          </a:xfrm>
        </p:grpSpPr>
        <p:sp>
          <p:nvSpPr>
            <p:cNvPr id="85" name="Line 20">
              <a:extLst>
                <a:ext uri="{FF2B5EF4-FFF2-40B4-BE49-F238E27FC236}">
                  <a16:creationId xmlns:a16="http://schemas.microsoft.com/office/drawing/2014/main" id="{AE582F58-3533-4F22-9DC3-A5A3DCFF8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548"/>
              <a:ext cx="5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6" name="Text Box 21">
              <a:extLst>
                <a:ext uri="{FF2B5EF4-FFF2-40B4-BE49-F238E27FC236}">
                  <a16:creationId xmlns:a16="http://schemas.microsoft.com/office/drawing/2014/main" id="{7806DD48-E686-46C0-A643-6C65F49B8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" y="1392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200" b="1" i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r>
                <a:rPr lang="en-US" altLang="zh-CN" sz="3200" b="1" baseline="-2500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11</a:t>
              </a:r>
              <a:endParaRPr lang="en-US" altLang="zh-CN" sz="32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87" name="Group 22">
            <a:extLst>
              <a:ext uri="{FF2B5EF4-FFF2-40B4-BE49-F238E27FC236}">
                <a16:creationId xmlns:a16="http://schemas.microsoft.com/office/drawing/2014/main" id="{D889E238-60F5-4A07-8EBA-C4C3753DCC7F}"/>
              </a:ext>
            </a:extLst>
          </p:cNvPr>
          <p:cNvGrpSpPr>
            <a:grpSpLocks/>
          </p:cNvGrpSpPr>
          <p:nvPr/>
        </p:nvGrpSpPr>
        <p:grpSpPr bwMode="auto">
          <a:xfrm>
            <a:off x="1851571" y="1022367"/>
            <a:ext cx="5238750" cy="4762500"/>
            <a:chOff x="324" y="816"/>
            <a:chExt cx="3300" cy="3000"/>
          </a:xfrm>
        </p:grpSpPr>
        <p:sp>
          <p:nvSpPr>
            <p:cNvPr id="88" name="Text Box 23">
              <a:extLst>
                <a:ext uri="{FF2B5EF4-FFF2-40B4-BE49-F238E27FC236}">
                  <a16:creationId xmlns:a16="http://schemas.microsoft.com/office/drawing/2014/main" id="{AF03BF75-80C7-4295-8527-CA605FEE5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620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9" name="Rectangle 24">
              <a:extLst>
                <a:ext uri="{FF2B5EF4-FFF2-40B4-BE49-F238E27FC236}">
                  <a16:creationId xmlns:a16="http://schemas.microsoft.com/office/drawing/2014/main" id="{C4BAD97E-E35B-438B-989D-9C926ECC7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704"/>
              <a:ext cx="864" cy="1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0" name="Line 25">
              <a:extLst>
                <a:ext uri="{FF2B5EF4-FFF2-40B4-BE49-F238E27FC236}">
                  <a16:creationId xmlns:a16="http://schemas.microsoft.com/office/drawing/2014/main" id="{5CA06F57-96BD-4685-AB2F-35672F380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3" y="229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1" name="Line 26">
              <a:extLst>
                <a:ext uri="{FF2B5EF4-FFF2-40B4-BE49-F238E27FC236}">
                  <a16:creationId xmlns:a16="http://schemas.microsoft.com/office/drawing/2014/main" id="{988305AA-5F87-4380-9013-671B31944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1332"/>
              <a:ext cx="1032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2" name="Line 27">
              <a:extLst>
                <a:ext uri="{FF2B5EF4-FFF2-40B4-BE49-F238E27FC236}">
                  <a16:creationId xmlns:a16="http://schemas.microsoft.com/office/drawing/2014/main" id="{253364B7-1F5D-42AC-9917-6C4ED34D7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9" y="207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3" name="Text Box 28">
              <a:extLst>
                <a:ext uri="{FF2B5EF4-FFF2-40B4-BE49-F238E27FC236}">
                  <a16:creationId xmlns:a16="http://schemas.microsoft.com/office/drawing/2014/main" id="{D95EF3D2-D8E2-49A1-ADB4-F21AFC888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1728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_</a:t>
              </a:r>
            </a:p>
          </p:txBody>
        </p:sp>
        <p:sp>
          <p:nvSpPr>
            <p:cNvPr id="94" name="Text Box 29">
              <a:extLst>
                <a:ext uri="{FF2B5EF4-FFF2-40B4-BE49-F238E27FC236}">
                  <a16:creationId xmlns:a16="http://schemas.microsoft.com/office/drawing/2014/main" id="{32D8856D-7DA9-44F8-99D1-58288B694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388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</a:p>
          </p:txBody>
        </p:sp>
        <p:sp>
          <p:nvSpPr>
            <p:cNvPr id="95" name="Text Box 30">
              <a:extLst>
                <a:ext uri="{FF2B5EF4-FFF2-40B4-BE49-F238E27FC236}">
                  <a16:creationId xmlns:a16="http://schemas.microsoft.com/office/drawing/2014/main" id="{CBC50C60-CE5B-46FE-8D28-A01AB47D9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2088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</a:p>
          </p:txBody>
        </p:sp>
        <p:sp>
          <p:nvSpPr>
            <p:cNvPr id="96" name="Oval 31">
              <a:extLst>
                <a:ext uri="{FF2B5EF4-FFF2-40B4-BE49-F238E27FC236}">
                  <a16:creationId xmlns:a16="http://schemas.microsoft.com/office/drawing/2014/main" id="{0C1C481A-2F0B-4FEA-B50D-21DC554AC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2244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7" name="Text Box 32">
              <a:extLst>
                <a:ext uri="{FF2B5EF4-FFF2-40B4-BE49-F238E27FC236}">
                  <a16:creationId xmlns:a16="http://schemas.microsoft.com/office/drawing/2014/main" id="{CB1DBEF1-246E-4FFB-9307-A3FB00D4B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2" y="1692"/>
              <a:ext cx="7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_GB2312" pitchFamily="49" charset="-122"/>
                  <a:sym typeface="Symbol" panose="05050102010706020507" pitchFamily="18" charset="2"/>
                </a:rPr>
                <a:t>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8" name="Line 33">
              <a:extLst>
                <a:ext uri="{FF2B5EF4-FFF2-40B4-BE49-F238E27FC236}">
                  <a16:creationId xmlns:a16="http://schemas.microsoft.com/office/drawing/2014/main" id="{A156E395-955B-4785-A9A5-CFC6119EF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34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9" name="Line 34">
              <a:extLst>
                <a:ext uri="{FF2B5EF4-FFF2-40B4-BE49-F238E27FC236}">
                  <a16:creationId xmlns:a16="http://schemas.microsoft.com/office/drawing/2014/main" id="{99981A0E-C52D-4F0B-89C4-0EEEFAE90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4" y="134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0" name="Rectangle 35">
              <a:extLst>
                <a:ext uri="{FF2B5EF4-FFF2-40B4-BE49-F238E27FC236}">
                  <a16:creationId xmlns:a16="http://schemas.microsoft.com/office/drawing/2014/main" id="{F0F01259-6A8E-446A-955A-ECEBEE1E4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248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1" name="Line 36">
              <a:extLst>
                <a:ext uri="{FF2B5EF4-FFF2-40B4-BE49-F238E27FC236}">
                  <a16:creationId xmlns:a16="http://schemas.microsoft.com/office/drawing/2014/main" id="{9182427F-2E51-4038-8B9D-38392A2DC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1344"/>
              <a:ext cx="0" cy="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2" name="Line 37">
              <a:extLst>
                <a:ext uri="{FF2B5EF4-FFF2-40B4-BE49-F238E27FC236}">
                  <a16:creationId xmlns:a16="http://schemas.microsoft.com/office/drawing/2014/main" id="{1E958D8A-7CC4-4200-AA06-F0531FCAA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2076"/>
              <a:ext cx="7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3" name="Rectangle 38">
              <a:extLst>
                <a:ext uri="{FF2B5EF4-FFF2-40B4-BE49-F238E27FC236}">
                  <a16:creationId xmlns:a16="http://schemas.microsoft.com/office/drawing/2014/main" id="{BC5AC246-F77B-43A4-97C3-2F3A1880F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" y="1992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4" name="Oval 39">
              <a:extLst>
                <a:ext uri="{FF2B5EF4-FFF2-40B4-BE49-F238E27FC236}">
                  <a16:creationId xmlns:a16="http://schemas.microsoft.com/office/drawing/2014/main" id="{B68118C4-66A6-4D49-8FFB-6608F607C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2028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5" name="Oval 40">
              <a:extLst>
                <a:ext uri="{FF2B5EF4-FFF2-40B4-BE49-F238E27FC236}">
                  <a16:creationId xmlns:a16="http://schemas.microsoft.com/office/drawing/2014/main" id="{1B6AB850-FE4A-4E7D-AF8C-B292A634D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44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6" name="Text Box 41">
              <a:extLst>
                <a:ext uri="{FF2B5EF4-FFF2-40B4-BE49-F238E27FC236}">
                  <a16:creationId xmlns:a16="http://schemas.microsoft.com/office/drawing/2014/main" id="{E7670F8F-71CE-4D2A-86DE-D1F8F8E0C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81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7" name="Text Box 42">
              <a:extLst>
                <a:ext uri="{FF2B5EF4-FFF2-40B4-BE49-F238E27FC236}">
                  <a16:creationId xmlns:a16="http://schemas.microsoft.com/office/drawing/2014/main" id="{FD24AF93-EFBF-4763-B02C-5E8F732EE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88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8" name="Rectangle 43">
              <a:extLst>
                <a:ext uri="{FF2B5EF4-FFF2-40B4-BE49-F238E27FC236}">
                  <a16:creationId xmlns:a16="http://schemas.microsoft.com/office/drawing/2014/main" id="{E3616D27-C582-45B5-B4FE-26A105334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260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9" name="Text Box 44">
              <a:extLst>
                <a:ext uri="{FF2B5EF4-FFF2-40B4-BE49-F238E27FC236}">
                  <a16:creationId xmlns:a16="http://schemas.microsoft.com/office/drawing/2014/main" id="{BFDC4A8F-5F08-400B-B83F-A9FC89DE4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" y="1812"/>
              <a:ext cx="8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0" name="Text Box 45">
              <a:extLst>
                <a:ext uri="{FF2B5EF4-FFF2-40B4-BE49-F238E27FC236}">
                  <a16:creationId xmlns:a16="http://schemas.microsoft.com/office/drawing/2014/main" id="{FAB3459A-AFC6-4A27-BC47-8C4118024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8" y="1812"/>
              <a:ext cx="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o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1" name="Oval 46">
              <a:extLst>
                <a:ext uri="{FF2B5EF4-FFF2-40B4-BE49-F238E27FC236}">
                  <a16:creationId xmlns:a16="http://schemas.microsoft.com/office/drawing/2014/main" id="{CFE7552B-913A-4185-948B-73771A2AF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308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2" name="Oval 47">
              <a:extLst>
                <a:ext uri="{FF2B5EF4-FFF2-40B4-BE49-F238E27FC236}">
                  <a16:creationId xmlns:a16="http://schemas.microsoft.com/office/drawing/2014/main" id="{68630E41-C00B-4762-AC1A-FED902BBB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2040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3" name="Line 48">
              <a:extLst>
                <a:ext uri="{FF2B5EF4-FFF2-40B4-BE49-F238E27FC236}">
                  <a16:creationId xmlns:a16="http://schemas.microsoft.com/office/drawing/2014/main" id="{47213015-6078-4209-9B20-98CD37765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2628"/>
              <a:ext cx="0" cy="1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4" name="Oval 49">
              <a:extLst>
                <a:ext uri="{FF2B5EF4-FFF2-40B4-BE49-F238E27FC236}">
                  <a16:creationId xmlns:a16="http://schemas.microsoft.com/office/drawing/2014/main" id="{1D8AB5F7-2C09-4EF2-9B4E-BBFC5EDCC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1296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5" name="Rectangle 50">
              <a:extLst>
                <a:ext uri="{FF2B5EF4-FFF2-40B4-BE49-F238E27FC236}">
                  <a16:creationId xmlns:a16="http://schemas.microsoft.com/office/drawing/2014/main" id="{AFCB3065-A650-4F80-B9B4-B3B6DA56E9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68" y="3120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6" name="Line 51">
              <a:extLst>
                <a:ext uri="{FF2B5EF4-FFF2-40B4-BE49-F238E27FC236}">
                  <a16:creationId xmlns:a16="http://schemas.microsoft.com/office/drawing/2014/main" id="{F0FD7B12-F2D7-4530-A399-345B721DC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3804"/>
              <a:ext cx="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7" name="Text Box 52">
              <a:extLst>
                <a:ext uri="{FF2B5EF4-FFF2-40B4-BE49-F238E27FC236}">
                  <a16:creationId xmlns:a16="http://schemas.microsoft.com/office/drawing/2014/main" id="{51701103-D777-47F4-9D64-07A3D9F8C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5" y="301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P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8" name="Text Box 53">
              <a:extLst>
                <a:ext uri="{FF2B5EF4-FFF2-40B4-BE49-F238E27FC236}">
                  <a16:creationId xmlns:a16="http://schemas.microsoft.com/office/drawing/2014/main" id="{45AE9AE4-7477-4A4A-89A1-84840E770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" y="1123"/>
              <a:ext cx="8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9" name="Line 54">
              <a:extLst>
                <a:ext uri="{FF2B5EF4-FFF2-40B4-BE49-F238E27FC236}">
                  <a16:creationId xmlns:a16="http://schemas.microsoft.com/office/drawing/2014/main" id="{0135B1CC-2C69-43AC-AB7C-D554E17A5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2628"/>
              <a:ext cx="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0" name="AutoShape 55">
              <a:extLst>
                <a:ext uri="{FF2B5EF4-FFF2-40B4-BE49-F238E27FC236}">
                  <a16:creationId xmlns:a16="http://schemas.microsoft.com/office/drawing/2014/main" id="{75B4F471-5F01-4A4F-905A-D2E602DE72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123" y="1817"/>
              <a:ext cx="146" cy="16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21" name="Text Box 56">
            <a:extLst>
              <a:ext uri="{FF2B5EF4-FFF2-40B4-BE49-F238E27FC236}">
                <a16:creationId xmlns:a16="http://schemas.microsoft.com/office/drawing/2014/main" id="{C0B2352D-1096-4B78-81DA-E60D683BD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6496" y="5957905"/>
            <a:ext cx="82010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调节反相求和电路的某一路信号的输入电阻，不影响输入电压和输出电压的比例关系，调节方便。</a:t>
            </a:r>
          </a:p>
        </p:txBody>
      </p:sp>
    </p:spTree>
    <p:extLst>
      <p:ext uri="{BB962C8B-B14F-4D97-AF65-F5344CB8AC3E}">
        <p14:creationId xmlns:p14="http://schemas.microsoft.com/office/powerpoint/2010/main" val="346557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1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集成运算放大器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同相求和运算</a:t>
            </a:r>
          </a:p>
        </p:txBody>
      </p:sp>
      <p:sp>
        <p:nvSpPr>
          <p:cNvPr id="69" name="Text Box 5">
            <a:extLst>
              <a:ext uri="{FF2B5EF4-FFF2-40B4-BE49-F238E27FC236}">
                <a16:creationId xmlns:a16="http://schemas.microsoft.com/office/drawing/2014/main" id="{24C52A04-9980-409B-AD99-07B2C40EE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552" y="4869160"/>
            <a:ext cx="71993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实际应用时可适当增加或减少输入端的个数，以适应不同的需要。</a:t>
            </a:r>
          </a:p>
        </p:txBody>
      </p:sp>
      <p:graphicFrame>
        <p:nvGraphicFramePr>
          <p:cNvPr id="70" name="Object 2">
            <a:extLst>
              <a:ext uri="{FF2B5EF4-FFF2-40B4-BE49-F238E27FC236}">
                <a16:creationId xmlns:a16="http://schemas.microsoft.com/office/drawing/2014/main" id="{1DC35DB9-E19A-4070-B76A-BBC8F78CF4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985147"/>
              </p:ext>
            </p:extLst>
          </p:nvPr>
        </p:nvGraphicFramePr>
        <p:xfrm>
          <a:off x="6178352" y="4050010"/>
          <a:ext cx="25939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8" r:id="rId3" imgW="1549800" imgH="228600" progId="Equation.3">
                  <p:embed/>
                </p:oleObj>
              </mc:Choice>
              <mc:Fallback>
                <p:oleObj r:id="rId3" imgW="1549800" imgH="228600" progId="Equation.3">
                  <p:embed/>
                  <p:pic>
                    <p:nvPicPr>
                      <p:cNvPr id="29702" name="Object 2">
                        <a:extLst>
                          <a:ext uri="{FF2B5EF4-FFF2-40B4-BE49-F238E27FC236}">
                            <a16:creationId xmlns:a16="http://schemas.microsoft.com/office/drawing/2014/main" id="{DC77A35B-1238-4D4D-8D0B-C88908390B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352" y="4050010"/>
                        <a:ext cx="25939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Group 7">
            <a:extLst>
              <a:ext uri="{FF2B5EF4-FFF2-40B4-BE49-F238E27FC236}">
                <a16:creationId xmlns:a16="http://schemas.microsoft.com/office/drawing/2014/main" id="{6E9DF38C-F6C3-4F14-8E43-E3812FA76936}"/>
              </a:ext>
            </a:extLst>
          </p:cNvPr>
          <p:cNvGrpSpPr>
            <a:grpSpLocks/>
          </p:cNvGrpSpPr>
          <p:nvPr/>
        </p:nvGrpSpPr>
        <p:grpSpPr bwMode="auto">
          <a:xfrm>
            <a:off x="3889177" y="1397298"/>
            <a:ext cx="4878387" cy="2684462"/>
            <a:chOff x="1651" y="877"/>
            <a:chExt cx="3073" cy="1691"/>
          </a:xfrm>
        </p:grpSpPr>
        <p:sp>
          <p:nvSpPr>
            <p:cNvPr id="72" name="Line 8">
              <a:extLst>
                <a:ext uri="{FF2B5EF4-FFF2-40B4-BE49-F238E27FC236}">
                  <a16:creationId xmlns:a16="http://schemas.microsoft.com/office/drawing/2014/main" id="{19DF663E-95BB-4CC2-8914-C842A4E3B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2079"/>
              <a:ext cx="883" cy="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3" name="Line 9">
              <a:extLst>
                <a:ext uri="{FF2B5EF4-FFF2-40B4-BE49-F238E27FC236}">
                  <a16:creationId xmlns:a16="http://schemas.microsoft.com/office/drawing/2014/main" id="{86419B97-4D47-462A-B016-417879D07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3" y="2515"/>
              <a:ext cx="7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2E39A4A2-6E56-48A6-9D30-494C5D39E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3" y="1287"/>
              <a:ext cx="17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5" name="Text Box 11">
              <a:extLst>
                <a:ext uri="{FF2B5EF4-FFF2-40B4-BE49-F238E27FC236}">
                  <a16:creationId xmlns:a16="http://schemas.microsoft.com/office/drawing/2014/main" id="{C38A241B-340B-49A8-83A5-5A8482E9D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 flipV="1">
              <a:off x="3013" y="1621"/>
              <a:ext cx="3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_GB2312" pitchFamily="49" charset="-122"/>
                </a:rPr>
                <a:t>-</a:t>
              </a:r>
            </a:p>
          </p:txBody>
        </p:sp>
        <p:sp>
          <p:nvSpPr>
            <p:cNvPr id="76" name="Text Box 12">
              <a:extLst>
                <a:ext uri="{FF2B5EF4-FFF2-40B4-BE49-F238E27FC236}">
                  <a16:creationId xmlns:a16="http://schemas.microsoft.com/office/drawing/2014/main" id="{66A8FB9D-1459-4685-AB29-63510E4AF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6" y="877"/>
              <a:ext cx="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77" name="Text Box 13">
              <a:extLst>
                <a:ext uri="{FF2B5EF4-FFF2-40B4-BE49-F238E27FC236}">
                  <a16:creationId xmlns:a16="http://schemas.microsoft.com/office/drawing/2014/main" id="{206E68C3-56CA-4D28-B718-D4EE103F0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" y="877"/>
              <a:ext cx="8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R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F</a:t>
              </a:r>
              <a:endParaRPr lang="en-US" altLang="zh-CN" sz="28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78" name="Rectangle 14">
              <a:extLst>
                <a:ext uri="{FF2B5EF4-FFF2-40B4-BE49-F238E27FC236}">
                  <a16:creationId xmlns:a16="http://schemas.microsoft.com/office/drawing/2014/main" id="{8C8C84BE-C6BD-446E-ACB4-58ED2F12E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" y="1234"/>
              <a:ext cx="262" cy="1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9" name="Rectangle 15">
              <a:extLst>
                <a:ext uri="{FF2B5EF4-FFF2-40B4-BE49-F238E27FC236}">
                  <a16:creationId xmlns:a16="http://schemas.microsoft.com/office/drawing/2014/main" id="{F43CEE88-979C-4581-9CE4-822D7A401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1234"/>
              <a:ext cx="261" cy="1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0" name="Rectangle 16">
              <a:extLst>
                <a:ext uri="{FF2B5EF4-FFF2-40B4-BE49-F238E27FC236}">
                  <a16:creationId xmlns:a16="http://schemas.microsoft.com/office/drawing/2014/main" id="{CFA6910C-1A72-45B5-8A51-357053D46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" y="2040"/>
              <a:ext cx="262" cy="1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1" name="Rectangle 17">
              <a:extLst>
                <a:ext uri="{FF2B5EF4-FFF2-40B4-BE49-F238E27FC236}">
                  <a16:creationId xmlns:a16="http://schemas.microsoft.com/office/drawing/2014/main" id="{A337F980-41D9-43F1-9815-0422151CD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1564"/>
              <a:ext cx="654" cy="7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2" name="Line 18">
              <a:extLst>
                <a:ext uri="{FF2B5EF4-FFF2-40B4-BE49-F238E27FC236}">
                  <a16:creationId xmlns:a16="http://schemas.microsoft.com/office/drawing/2014/main" id="{C77AC705-561E-4362-AD74-E12DCC888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1766"/>
              <a:ext cx="1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3" name="Line 19">
              <a:extLst>
                <a:ext uri="{FF2B5EF4-FFF2-40B4-BE49-F238E27FC236}">
                  <a16:creationId xmlns:a16="http://schemas.microsoft.com/office/drawing/2014/main" id="{82033264-FD82-443E-B63E-390C62495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1934"/>
              <a:ext cx="2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4" name="AutoShape 20">
              <a:extLst>
                <a:ext uri="{FF2B5EF4-FFF2-40B4-BE49-F238E27FC236}">
                  <a16:creationId xmlns:a16="http://schemas.microsoft.com/office/drawing/2014/main" id="{00164E19-D96C-451C-BE30-2C918AAA77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361" y="1601"/>
              <a:ext cx="106" cy="131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aphicFrame>
          <p:nvGraphicFramePr>
            <p:cNvPr id="85" name="Object 3">
              <a:extLst>
                <a:ext uri="{FF2B5EF4-FFF2-40B4-BE49-F238E27FC236}">
                  <a16:creationId xmlns:a16="http://schemas.microsoft.com/office/drawing/2014/main" id="{5EA39913-6671-4573-BF4C-9578F9B820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7" y="1599"/>
            <a:ext cx="26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99" r:id="rId5" imgW="153181" imgH="127704" progId="Equation.3">
                    <p:embed/>
                  </p:oleObj>
                </mc:Choice>
                <mc:Fallback>
                  <p:oleObj r:id="rId5" imgW="153181" imgH="127704" progId="Equation.3">
                    <p:embed/>
                    <p:pic>
                      <p:nvPicPr>
                        <p:cNvPr id="53266" name="Object 3">
                          <a:extLst>
                            <a:ext uri="{FF2B5EF4-FFF2-40B4-BE49-F238E27FC236}">
                              <a16:creationId xmlns:a16="http://schemas.microsoft.com/office/drawing/2014/main" id="{4D1BE128-207C-43EB-9ED3-B70C804A57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7" y="1599"/>
                          <a:ext cx="26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Text Box 22">
              <a:extLst>
                <a:ext uri="{FF2B5EF4-FFF2-40B4-BE49-F238E27FC236}">
                  <a16:creationId xmlns:a16="http://schemas.microsoft.com/office/drawing/2014/main" id="{9D9A66B2-4F43-46FE-836F-F4FC4C97E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4" y="1898"/>
              <a:ext cx="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</a:p>
          </p:txBody>
        </p:sp>
        <p:sp>
          <p:nvSpPr>
            <p:cNvPr id="87" name="Text Box 23">
              <a:extLst>
                <a:ext uri="{FF2B5EF4-FFF2-40B4-BE49-F238E27FC236}">
                  <a16:creationId xmlns:a16="http://schemas.microsoft.com/office/drawing/2014/main" id="{86F9D700-0D79-4F97-8C9A-4B9A186C9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2" y="1732"/>
              <a:ext cx="5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</a:p>
          </p:txBody>
        </p:sp>
        <p:sp>
          <p:nvSpPr>
            <p:cNvPr id="88" name="Line 24">
              <a:extLst>
                <a:ext uri="{FF2B5EF4-FFF2-40B4-BE49-F238E27FC236}">
                  <a16:creationId xmlns:a16="http://schemas.microsoft.com/office/drawing/2014/main" id="{A85B6E75-84B6-417D-87CE-B654730F4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1300"/>
              <a:ext cx="0" cy="4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9" name="Line 25">
              <a:extLst>
                <a:ext uri="{FF2B5EF4-FFF2-40B4-BE49-F238E27FC236}">
                  <a16:creationId xmlns:a16="http://schemas.microsoft.com/office/drawing/2014/main" id="{0E96B121-60E3-48FA-86FF-6D382F5B0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9" y="1934"/>
              <a:ext cx="4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0" name="Line 26">
              <a:extLst>
                <a:ext uri="{FF2B5EF4-FFF2-40B4-BE49-F238E27FC236}">
                  <a16:creationId xmlns:a16="http://schemas.microsoft.com/office/drawing/2014/main" id="{01695BCC-EF3F-4A07-82F7-40CA904D6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1287"/>
              <a:ext cx="0" cy="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grpSp>
          <p:nvGrpSpPr>
            <p:cNvPr id="91" name="Group 27">
              <a:extLst>
                <a:ext uri="{FF2B5EF4-FFF2-40B4-BE49-F238E27FC236}">
                  <a16:creationId xmlns:a16="http://schemas.microsoft.com/office/drawing/2014/main" id="{C67CE44F-A649-4904-B32D-2991703471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" y="1283"/>
              <a:ext cx="262" cy="212"/>
              <a:chOff x="3168" y="2448"/>
              <a:chExt cx="192" cy="192"/>
            </a:xfrm>
          </p:grpSpPr>
          <p:sp>
            <p:nvSpPr>
              <p:cNvPr id="105" name="Line 28">
                <a:extLst>
                  <a:ext uri="{FF2B5EF4-FFF2-40B4-BE49-F238E27FC236}">
                    <a16:creationId xmlns:a16="http://schemas.microsoft.com/office/drawing/2014/main" id="{E6B02B50-37FE-48CE-A736-A743F7377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6" name="Line 29">
                <a:extLst>
                  <a:ext uri="{FF2B5EF4-FFF2-40B4-BE49-F238E27FC236}">
                    <a16:creationId xmlns:a16="http://schemas.microsoft.com/office/drawing/2014/main" id="{1AA815D9-C6EF-4AE4-BD12-58D54C0EB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64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B35CC30B-1E80-4CF1-9234-72099BF8E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1806"/>
              <a:ext cx="6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93" name="Text Box 31">
              <a:extLst>
                <a:ext uri="{FF2B5EF4-FFF2-40B4-BE49-F238E27FC236}">
                  <a16:creationId xmlns:a16="http://schemas.microsoft.com/office/drawing/2014/main" id="{F634A271-9548-42BF-8972-6CD91E939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1485"/>
              <a:ext cx="5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o</a:t>
              </a:r>
              <a:endParaRPr lang="en-US" altLang="zh-CN" sz="28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94" name="Text Box 32">
              <a:extLst>
                <a:ext uri="{FF2B5EF4-FFF2-40B4-BE49-F238E27FC236}">
                  <a16:creationId xmlns:a16="http://schemas.microsoft.com/office/drawing/2014/main" id="{F53F325A-DA79-42A3-91FC-50453FC95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4" y="1687"/>
              <a:ext cx="7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21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95" name="Rectangle 33">
              <a:extLst>
                <a:ext uri="{FF2B5EF4-FFF2-40B4-BE49-F238E27FC236}">
                  <a16:creationId xmlns:a16="http://schemas.microsoft.com/office/drawing/2014/main" id="{F3C3EDE7-8570-4A48-8394-58EE6768B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" y="2462"/>
              <a:ext cx="262" cy="1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6" name="Line 34">
              <a:extLst>
                <a:ext uri="{FF2B5EF4-FFF2-40B4-BE49-F238E27FC236}">
                  <a16:creationId xmlns:a16="http://schemas.microsoft.com/office/drawing/2014/main" id="{98382A43-EE05-4535-A1FC-6C925523C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2106"/>
              <a:ext cx="0" cy="4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7" name="Text Box 35">
              <a:extLst>
                <a:ext uri="{FF2B5EF4-FFF2-40B4-BE49-F238E27FC236}">
                  <a16:creationId xmlns:a16="http://schemas.microsoft.com/office/drawing/2014/main" id="{205B4AA0-6CA0-429F-B562-8A423897F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4" y="2110"/>
              <a:ext cx="6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22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98" name="Text Box 36">
              <a:extLst>
                <a:ext uri="{FF2B5EF4-FFF2-40B4-BE49-F238E27FC236}">
                  <a16:creationId xmlns:a16="http://schemas.microsoft.com/office/drawing/2014/main" id="{46A3C473-9E50-4802-9760-DD4C34621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2229"/>
              <a:ext cx="5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C91768D7-4564-4FE1-A734-F4A46B242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2040"/>
              <a:ext cx="115" cy="1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0" name="Oval 38">
              <a:extLst>
                <a:ext uri="{FF2B5EF4-FFF2-40B4-BE49-F238E27FC236}">
                  <a16:creationId xmlns:a16="http://schemas.microsoft.com/office/drawing/2014/main" id="{B18494EF-E855-4E87-A944-9B51BFE8E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2462"/>
              <a:ext cx="114" cy="1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1" name="Oval 39">
              <a:extLst>
                <a:ext uri="{FF2B5EF4-FFF2-40B4-BE49-F238E27FC236}">
                  <a16:creationId xmlns:a16="http://schemas.microsoft.com/office/drawing/2014/main" id="{20856914-3A9E-43B4-97A0-2FEAB8610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" y="1881"/>
              <a:ext cx="114" cy="1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2" name="Oval 40">
              <a:extLst>
                <a:ext uri="{FF2B5EF4-FFF2-40B4-BE49-F238E27FC236}">
                  <a16:creationId xmlns:a16="http://schemas.microsoft.com/office/drawing/2014/main" id="{3DE29EF8-F4F7-482D-A554-2779D96D1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1248"/>
              <a:ext cx="72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3" name="Oval 41">
              <a:extLst>
                <a:ext uri="{FF2B5EF4-FFF2-40B4-BE49-F238E27FC236}">
                  <a16:creationId xmlns:a16="http://schemas.microsoft.com/office/drawing/2014/main" id="{A0B10E43-EAD8-4EE4-B408-FBB1BEE45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2059"/>
              <a:ext cx="72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4" name="Oval 42">
              <a:extLst>
                <a:ext uri="{FF2B5EF4-FFF2-40B4-BE49-F238E27FC236}">
                  <a16:creationId xmlns:a16="http://schemas.microsoft.com/office/drawing/2014/main" id="{466E6330-8C6E-4F69-80E9-507790BD8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" y="1892"/>
              <a:ext cx="72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03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集成运算放大器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同相求和运算</a:t>
            </a:r>
          </a:p>
        </p:txBody>
      </p:sp>
      <p:sp>
        <p:nvSpPr>
          <p:cNvPr id="41" name="Line 4">
            <a:extLst>
              <a:ext uri="{FF2B5EF4-FFF2-40B4-BE49-F238E27FC236}">
                <a16:creationId xmlns:a16="http://schemas.microsoft.com/office/drawing/2014/main" id="{42AE5D29-79BE-4234-8373-6E89A9A56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882" y="4586362"/>
            <a:ext cx="0" cy="152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2" name="Text Box 5">
            <a:extLst>
              <a:ext uri="{FF2B5EF4-FFF2-40B4-BE49-F238E27FC236}">
                <a16:creationId xmlns:a16="http://schemas.microsoft.com/office/drawing/2014/main" id="{8CE2FA7E-D262-4E89-8D74-814CA040C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0282" y="1938412"/>
            <a:ext cx="43561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solidFill>
                  <a:srgbClr val="006600"/>
                </a:solidFill>
                <a:latin typeface="宋体" panose="02010600030101010101" pitchFamily="2" charset="-122"/>
              </a:rPr>
              <a:t>此电路如果以 </a:t>
            </a:r>
            <a:r>
              <a:rPr lang="en-US" altLang="zh-CN" sz="2800" b="1" i="1">
                <a:solidFill>
                  <a:srgbClr val="00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u</a:t>
            </a:r>
            <a:r>
              <a:rPr lang="en-US" altLang="zh-CN" sz="2800" b="1" i="1" baseline="-25000">
                <a:solidFill>
                  <a:srgbClr val="00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+ </a:t>
            </a:r>
            <a:r>
              <a:rPr lang="zh-CN" altLang="en-US" sz="2800" b="1">
                <a:solidFill>
                  <a:srgbClr val="006600"/>
                </a:solidFill>
                <a:latin typeface="宋体" panose="02010600030101010101" pitchFamily="2" charset="-122"/>
              </a:rPr>
              <a:t>为输入 ，则输出为：</a:t>
            </a:r>
            <a:endParaRPr lang="zh-CN" altLang="en-US" sz="2800" b="1" baseline="-25000">
              <a:solidFill>
                <a:srgbClr val="0066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3" name="Object 2">
            <a:extLst>
              <a:ext uri="{FF2B5EF4-FFF2-40B4-BE49-F238E27FC236}">
                <a16:creationId xmlns:a16="http://schemas.microsoft.com/office/drawing/2014/main" id="{911F6008-0878-4986-9F88-8F714E575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246493"/>
              </p:ext>
            </p:extLst>
          </p:nvPr>
        </p:nvGraphicFramePr>
        <p:xfrm>
          <a:off x="6384032" y="2636912"/>
          <a:ext cx="30734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4" r:id="rId3" imgW="966356" imgH="432492" progId="Equation.3">
                  <p:embed/>
                </p:oleObj>
              </mc:Choice>
              <mc:Fallback>
                <p:oleObj r:id="rId3" imgW="966356" imgH="432492" progId="Equation.3">
                  <p:embed/>
                  <p:pic>
                    <p:nvPicPr>
                      <p:cNvPr id="30726" name="Object 2">
                        <a:extLst>
                          <a:ext uri="{FF2B5EF4-FFF2-40B4-BE49-F238E27FC236}">
                            <a16:creationId xmlns:a16="http://schemas.microsoft.com/office/drawing/2014/main" id="{2359B21F-D19C-4A65-872B-B470316601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2" y="2636912"/>
                        <a:ext cx="307340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7">
            <a:extLst>
              <a:ext uri="{FF2B5EF4-FFF2-40B4-BE49-F238E27FC236}">
                <a16:creationId xmlns:a16="http://schemas.microsoft.com/office/drawing/2014/main" id="{630F5A36-63D0-4864-B352-8DAC124A1AE8}"/>
              </a:ext>
            </a:extLst>
          </p:cNvPr>
          <p:cNvGrpSpPr>
            <a:grpSpLocks/>
          </p:cNvGrpSpPr>
          <p:nvPr/>
        </p:nvGrpSpPr>
        <p:grpSpPr bwMode="auto">
          <a:xfrm>
            <a:off x="2021582" y="1014487"/>
            <a:ext cx="3581400" cy="2468563"/>
            <a:chOff x="164" y="680"/>
            <a:chExt cx="2256" cy="1555"/>
          </a:xfrm>
        </p:grpSpPr>
        <p:sp>
          <p:nvSpPr>
            <p:cNvPr id="45" name="Line 8">
              <a:extLst>
                <a:ext uri="{FF2B5EF4-FFF2-40B4-BE49-F238E27FC236}">
                  <a16:creationId xmlns:a16="http://schemas.microsoft.com/office/drawing/2014/main" id="{A47E6552-D6BE-43A4-A8D2-A74110368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" y="1772"/>
              <a:ext cx="648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6" name="Line 9">
              <a:extLst>
                <a:ext uri="{FF2B5EF4-FFF2-40B4-BE49-F238E27FC236}">
                  <a16:creationId xmlns:a16="http://schemas.microsoft.com/office/drawing/2014/main" id="{780EC861-565F-4665-B5DB-2F4F5D25B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" y="2168"/>
              <a:ext cx="5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107B7664-0269-4157-95D3-AA68C50F6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" y="1052"/>
              <a:ext cx="1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8" name="Text Box 11">
              <a:extLst>
                <a:ext uri="{FF2B5EF4-FFF2-40B4-BE49-F238E27FC236}">
                  <a16:creationId xmlns:a16="http://schemas.microsoft.com/office/drawing/2014/main" id="{742D1B32-76E8-4EAD-AEB6-B39494050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 flipV="1">
              <a:off x="1164" y="1326"/>
              <a:ext cx="2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_GB2312" pitchFamily="49" charset="-122"/>
                </a:rPr>
                <a:t>-</a:t>
              </a:r>
            </a:p>
          </p:txBody>
        </p:sp>
        <p:sp>
          <p:nvSpPr>
            <p:cNvPr id="49" name="Text Box 12">
              <a:extLst>
                <a:ext uri="{FF2B5EF4-FFF2-40B4-BE49-F238E27FC236}">
                  <a16:creationId xmlns:a16="http://schemas.microsoft.com/office/drawing/2014/main" id="{F2A3DBFB-EC79-4AD6-970F-340595468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" y="68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50" name="Text Box 13">
              <a:extLst>
                <a:ext uri="{FF2B5EF4-FFF2-40B4-BE49-F238E27FC236}">
                  <a16:creationId xmlns:a16="http://schemas.microsoft.com/office/drawing/2014/main" id="{8FF1C7FB-0E60-44C3-8CC0-1F4E19D44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" y="680"/>
              <a:ext cx="6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R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F</a:t>
              </a:r>
              <a:endParaRPr lang="en-US" altLang="zh-CN" sz="28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9DAC901E-45FA-48B3-B7C5-EE59ACAA3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1004"/>
              <a:ext cx="192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2" name="Rectangle 15">
              <a:extLst>
                <a:ext uri="{FF2B5EF4-FFF2-40B4-BE49-F238E27FC236}">
                  <a16:creationId xmlns:a16="http://schemas.microsoft.com/office/drawing/2014/main" id="{E66AB54F-653C-4BEE-B6FD-52D0BD41C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1004"/>
              <a:ext cx="192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3" name="Rectangle 16">
              <a:extLst>
                <a:ext uri="{FF2B5EF4-FFF2-40B4-BE49-F238E27FC236}">
                  <a16:creationId xmlns:a16="http://schemas.microsoft.com/office/drawing/2014/main" id="{3EADDB0B-8CBC-4205-91AF-BD69A1F7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1736"/>
              <a:ext cx="192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4" name="Rectangle 17">
              <a:extLst>
                <a:ext uri="{FF2B5EF4-FFF2-40B4-BE49-F238E27FC236}">
                  <a16:creationId xmlns:a16="http://schemas.microsoft.com/office/drawing/2014/main" id="{6AE9E584-FE9F-43D3-8275-7BD436C85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" y="1304"/>
              <a:ext cx="480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5" name="Line 18">
              <a:extLst>
                <a:ext uri="{FF2B5EF4-FFF2-40B4-BE49-F238E27FC236}">
                  <a16:creationId xmlns:a16="http://schemas.microsoft.com/office/drawing/2014/main" id="{4E30C2C9-F5D9-4BD1-B68F-C6179079D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4" y="147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6" name="Line 19">
              <a:extLst>
                <a:ext uri="{FF2B5EF4-FFF2-40B4-BE49-F238E27FC236}">
                  <a16:creationId xmlns:a16="http://schemas.microsoft.com/office/drawing/2014/main" id="{2EFFDA2F-932D-4A4A-807C-0B590CB05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8" y="164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7" name="AutoShape 20">
              <a:extLst>
                <a:ext uri="{FF2B5EF4-FFF2-40B4-BE49-F238E27FC236}">
                  <a16:creationId xmlns:a16="http://schemas.microsoft.com/office/drawing/2014/main" id="{6DE7E9B2-310F-49F0-95C2-2FD2437E7C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412" y="1352"/>
              <a:ext cx="96" cy="96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aphicFrame>
          <p:nvGraphicFramePr>
            <p:cNvPr id="58" name="Object 5">
              <a:extLst>
                <a:ext uri="{FF2B5EF4-FFF2-40B4-BE49-F238E27FC236}">
                  <a16:creationId xmlns:a16="http://schemas.microsoft.com/office/drawing/2014/main" id="{27A7EADB-591C-4D19-8E69-B6A98385BF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56" y="1336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35" r:id="rId5" imgW="153181" imgH="127704" progId="Equation.3">
                    <p:embed/>
                  </p:oleObj>
                </mc:Choice>
                <mc:Fallback>
                  <p:oleObj r:id="rId5" imgW="153181" imgH="127704" progId="Equation.3">
                    <p:embed/>
                    <p:pic>
                      <p:nvPicPr>
                        <p:cNvPr id="54290" name="Object 5">
                          <a:extLst>
                            <a:ext uri="{FF2B5EF4-FFF2-40B4-BE49-F238E27FC236}">
                              <a16:creationId xmlns:a16="http://schemas.microsoft.com/office/drawing/2014/main" id="{86C3FD95-4AEB-41C1-9EA3-11C7561C1C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6" y="1336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Text Box 22">
              <a:extLst>
                <a:ext uri="{FF2B5EF4-FFF2-40B4-BE49-F238E27FC236}">
                  <a16:creationId xmlns:a16="http://schemas.microsoft.com/office/drawing/2014/main" id="{1C3E232B-92E6-465E-9BE6-3B8620597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1607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FABF7036-A08D-4496-A066-190CFF89B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8" y="1457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</a:p>
          </p:txBody>
        </p:sp>
        <p:sp>
          <p:nvSpPr>
            <p:cNvPr id="61" name="Line 24">
              <a:extLst>
                <a:ext uri="{FF2B5EF4-FFF2-40B4-BE49-F238E27FC236}">
                  <a16:creationId xmlns:a16="http://schemas.microsoft.com/office/drawing/2014/main" id="{C14C308D-67E7-4B36-BF9E-4512C6130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4" y="106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2" name="Line 25">
              <a:extLst>
                <a:ext uri="{FF2B5EF4-FFF2-40B4-BE49-F238E27FC236}">
                  <a16:creationId xmlns:a16="http://schemas.microsoft.com/office/drawing/2014/main" id="{D391C682-B1A2-4CDA-81F8-C1FBCE415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4" y="16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3" name="Line 26">
              <a:extLst>
                <a:ext uri="{FF2B5EF4-FFF2-40B4-BE49-F238E27FC236}">
                  <a16:creationId xmlns:a16="http://schemas.microsoft.com/office/drawing/2014/main" id="{A92705AC-D0E9-4522-A7BB-298399137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05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grpSp>
          <p:nvGrpSpPr>
            <p:cNvPr id="64" name="Group 27">
              <a:extLst>
                <a:ext uri="{FF2B5EF4-FFF2-40B4-BE49-F238E27FC236}">
                  <a16:creationId xmlns:a16="http://schemas.microsoft.com/office/drawing/2014/main" id="{FC80BD49-AA2A-44FB-951C-1C4E00A1AA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" y="1040"/>
              <a:ext cx="192" cy="192"/>
              <a:chOff x="3168" y="2448"/>
              <a:chExt cx="192" cy="192"/>
            </a:xfrm>
          </p:grpSpPr>
          <p:sp>
            <p:nvSpPr>
              <p:cNvPr id="116" name="Line 28">
                <a:extLst>
                  <a:ext uri="{FF2B5EF4-FFF2-40B4-BE49-F238E27FC236}">
                    <a16:creationId xmlns:a16="http://schemas.microsoft.com/office/drawing/2014/main" id="{1A84F89D-0B6F-4F2A-B45A-99D4EC54F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Line 29">
                <a:extLst>
                  <a:ext uri="{FF2B5EF4-FFF2-40B4-BE49-F238E27FC236}">
                    <a16:creationId xmlns:a16="http://schemas.microsoft.com/office/drawing/2014/main" id="{03019AD9-8C64-46EB-971A-154CBCD65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64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5" name="Text Box 30">
              <a:extLst>
                <a:ext uri="{FF2B5EF4-FFF2-40B4-BE49-F238E27FC236}">
                  <a16:creationId xmlns:a16="http://schemas.microsoft.com/office/drawing/2014/main" id="{653A929B-7571-46FF-B7FA-EE89558CB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" y="1524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66" name="Text Box 31">
              <a:extLst>
                <a:ext uri="{FF2B5EF4-FFF2-40B4-BE49-F238E27FC236}">
                  <a16:creationId xmlns:a16="http://schemas.microsoft.com/office/drawing/2014/main" id="{C650434F-0481-419C-B987-3B845D9BF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" y="123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o</a:t>
              </a:r>
              <a:endParaRPr lang="en-US" altLang="zh-CN" sz="28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67" name="Text Box 32">
              <a:extLst>
                <a:ext uri="{FF2B5EF4-FFF2-40B4-BE49-F238E27FC236}">
                  <a16:creationId xmlns:a16="http://schemas.microsoft.com/office/drawing/2014/main" id="{5778F84B-8048-4D31-AB2A-CEBD842DE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" y="1416"/>
              <a:ext cx="5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21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68" name="Rectangle 33">
              <a:extLst>
                <a:ext uri="{FF2B5EF4-FFF2-40B4-BE49-F238E27FC236}">
                  <a16:creationId xmlns:a16="http://schemas.microsoft.com/office/drawing/2014/main" id="{2D1E03E8-9E12-4D9C-99FB-45924DC65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2120"/>
              <a:ext cx="192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7" name="Line 34">
              <a:extLst>
                <a:ext uri="{FF2B5EF4-FFF2-40B4-BE49-F238E27FC236}">
                  <a16:creationId xmlns:a16="http://schemas.microsoft.com/office/drawing/2014/main" id="{67E81862-7E3E-4918-8627-041E6FDE9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4" y="179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8" name="Text Box 35">
              <a:extLst>
                <a:ext uri="{FF2B5EF4-FFF2-40B4-BE49-F238E27FC236}">
                  <a16:creationId xmlns:a16="http://schemas.microsoft.com/office/drawing/2014/main" id="{917BC00F-7934-4B1A-B046-670975280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" y="180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22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09" name="Text Box 36">
              <a:extLst>
                <a:ext uri="{FF2B5EF4-FFF2-40B4-BE49-F238E27FC236}">
                  <a16:creationId xmlns:a16="http://schemas.microsoft.com/office/drawing/2014/main" id="{14F2C0D0-87CC-46D3-A0B4-C28F977AB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" y="190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10" name="Oval 37">
              <a:extLst>
                <a:ext uri="{FF2B5EF4-FFF2-40B4-BE49-F238E27FC236}">
                  <a16:creationId xmlns:a16="http://schemas.microsoft.com/office/drawing/2014/main" id="{61C376AF-9774-4062-BB85-959B4AF02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" y="1724"/>
              <a:ext cx="84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1" name="Oval 38">
              <a:extLst>
                <a:ext uri="{FF2B5EF4-FFF2-40B4-BE49-F238E27FC236}">
                  <a16:creationId xmlns:a16="http://schemas.microsoft.com/office/drawing/2014/main" id="{CB4834C5-4C08-4B86-9691-E3AFC131E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" y="1592"/>
              <a:ext cx="84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2" name="Oval 39">
              <a:extLst>
                <a:ext uri="{FF2B5EF4-FFF2-40B4-BE49-F238E27FC236}">
                  <a16:creationId xmlns:a16="http://schemas.microsoft.com/office/drawing/2014/main" id="{FE9296FD-77F3-4015-AE7C-1D67B143D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1736"/>
              <a:ext cx="84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3" name="Oval 40">
              <a:extLst>
                <a:ext uri="{FF2B5EF4-FFF2-40B4-BE49-F238E27FC236}">
                  <a16:creationId xmlns:a16="http://schemas.microsoft.com/office/drawing/2014/main" id="{1FA89E7F-09EE-4B90-9EE2-070119D4C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992"/>
              <a:ext cx="84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4" name="Oval 41">
              <a:extLst>
                <a:ext uri="{FF2B5EF4-FFF2-40B4-BE49-F238E27FC236}">
                  <a16:creationId xmlns:a16="http://schemas.microsoft.com/office/drawing/2014/main" id="{21C0E235-3270-4A43-8DFF-4386DA882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2120"/>
              <a:ext cx="84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5" name="Oval 42">
              <a:extLst>
                <a:ext uri="{FF2B5EF4-FFF2-40B4-BE49-F238E27FC236}">
                  <a16:creationId xmlns:a16="http://schemas.microsoft.com/office/drawing/2014/main" id="{1E6B1E08-2AC4-4BB2-94F7-FF4479743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1592"/>
              <a:ext cx="84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18" name="AutoShape 43">
            <a:extLst>
              <a:ext uri="{FF2B5EF4-FFF2-40B4-BE49-F238E27FC236}">
                <a16:creationId xmlns:a16="http://schemas.microsoft.com/office/drawing/2014/main" id="{89182AA9-F6C5-4FF4-8B21-215AB4AB4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607" y="620787"/>
            <a:ext cx="3997325" cy="1868488"/>
          </a:xfrm>
          <a:prstGeom prst="cloudCallout">
            <a:avLst>
              <a:gd name="adj1" fmla="val 14773"/>
              <a:gd name="adj2" fmla="val 81685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15000"/>
              </a:lnSpc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2800" b="1" i="1">
                <a:latin typeface="Arial" panose="020B0604020202020204" pitchFamily="34" charset="0"/>
                <a:ea typeface="楷体_GB2312" pitchFamily="49" charset="-122"/>
              </a:rPr>
              <a:t>u</a:t>
            </a:r>
            <a:r>
              <a:rPr lang="en-US" altLang="zh-CN" sz="2800" b="1" i="1" baseline="-25000">
                <a:latin typeface="Arial" panose="020B0604020202020204" pitchFamily="34" charset="0"/>
                <a:ea typeface="楷体_GB2312" pitchFamily="49" charset="-122"/>
              </a:rPr>
              <a:t>+  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与</a:t>
            </a:r>
            <a:r>
              <a:rPr lang="zh-CN" altLang="en-US" sz="2800" b="1" i="1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b="1" i="1">
                <a:latin typeface="Arial" panose="020B0604020202020204" pitchFamily="34" charset="0"/>
                <a:ea typeface="楷体_GB2312" pitchFamily="49" charset="-122"/>
              </a:rPr>
              <a:t>u</a:t>
            </a:r>
            <a:r>
              <a:rPr lang="en-US" altLang="zh-CN" sz="2800" b="1" i="1" baseline="-25000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800" b="1" baseline="-2500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2800" b="1" i="1" baseline="-2500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和 </a:t>
            </a:r>
            <a:r>
              <a:rPr lang="en-US" altLang="zh-CN" sz="2800" b="1" i="1">
                <a:latin typeface="Arial" panose="020B0604020202020204" pitchFamily="34" charset="0"/>
                <a:ea typeface="楷体_GB2312" pitchFamily="49" charset="-122"/>
              </a:rPr>
              <a:t>u</a:t>
            </a:r>
            <a:r>
              <a:rPr lang="en-US" altLang="zh-CN" sz="2800" b="1" i="1" baseline="-25000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800" b="1" baseline="-25000">
                <a:latin typeface="Arial" panose="020B0604020202020204" pitchFamily="34" charset="0"/>
                <a:ea typeface="楷体_GB2312" pitchFamily="49" charset="-122"/>
              </a:rPr>
              <a:t>2 </a:t>
            </a:r>
            <a:endParaRPr lang="en-US" altLang="zh-CN" sz="2800" b="1" i="1" baseline="-25000">
              <a:latin typeface="Arial" panose="020B0604020202020204" pitchFamily="34" charset="0"/>
              <a:ea typeface="楷体_GB2312" pitchFamily="49" charset="-122"/>
            </a:endParaRPr>
          </a:p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的关系如何？</a:t>
            </a:r>
            <a:endParaRPr lang="zh-CN" altLang="en-US" sz="2800" i="1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119" name="Object 3">
            <a:extLst>
              <a:ext uri="{FF2B5EF4-FFF2-40B4-BE49-F238E27FC236}">
                <a16:creationId xmlns:a16="http://schemas.microsoft.com/office/drawing/2014/main" id="{A476E3B5-B9EB-4B80-A8C4-0CAD67B018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763895"/>
              </p:ext>
            </p:extLst>
          </p:nvPr>
        </p:nvGraphicFramePr>
        <p:xfrm>
          <a:off x="2327970" y="5210250"/>
          <a:ext cx="82264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6" r:id="rId7" imgW="2667197" imgH="444557" progId="Equation.3">
                  <p:embed/>
                </p:oleObj>
              </mc:Choice>
              <mc:Fallback>
                <p:oleObj r:id="rId7" imgW="2667197" imgH="444557" progId="Equation.3">
                  <p:embed/>
                  <p:pic>
                    <p:nvPicPr>
                      <p:cNvPr id="30764" name="Object 3">
                        <a:extLst>
                          <a:ext uri="{FF2B5EF4-FFF2-40B4-BE49-F238E27FC236}">
                            <a16:creationId xmlns:a16="http://schemas.microsoft.com/office/drawing/2014/main" id="{00BADDE0-C63C-499A-86CD-0B47FEE19C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970" y="5210250"/>
                        <a:ext cx="8226425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Text Box 45">
            <a:extLst>
              <a:ext uri="{FF2B5EF4-FFF2-40B4-BE49-F238E27FC236}">
                <a16:creationId xmlns:a16="http://schemas.microsoft.com/office/drawing/2014/main" id="{C4E1CF1B-448A-4315-8168-749E2E733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35" y="4568900"/>
            <a:ext cx="2182119" cy="2246769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952500" indent="-952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zh-CN" altLang="en-US" b="1" dirty="0"/>
              <a:t>同相求和电路的各输入信号的放大倍数互相影响，不能单独调整。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1" name="Text Box 46">
            <a:extLst>
              <a:ext uri="{FF2B5EF4-FFF2-40B4-BE49-F238E27FC236}">
                <a16:creationId xmlns:a16="http://schemas.microsoft.com/office/drawing/2014/main" id="{DB56BC68-F50C-4791-BFEE-75B699A10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4307" y="3741812"/>
            <a:ext cx="6505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流入运放输入端的电流为</a:t>
            </a:r>
            <a:r>
              <a:rPr lang="en-US" altLang="zh-CN" sz="2800" b="1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FF00FF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（</a:t>
            </a:r>
            <a:r>
              <a:rPr lang="zh-CN" altLang="en-US" sz="2800" b="1">
                <a:solidFill>
                  <a:srgbClr val="FF00FF"/>
                </a:solidFill>
                <a:latin typeface="Arial" panose="020B0604020202020204" pitchFamily="34" charset="0"/>
                <a:ea typeface="楷体_GB2312" pitchFamily="49" charset="-122"/>
              </a:rPr>
              <a:t>虚开路）</a:t>
            </a:r>
          </a:p>
        </p:txBody>
      </p:sp>
      <p:graphicFrame>
        <p:nvGraphicFramePr>
          <p:cNvPr id="122" name="Object 4">
            <a:extLst>
              <a:ext uri="{FF2B5EF4-FFF2-40B4-BE49-F238E27FC236}">
                <a16:creationId xmlns:a16="http://schemas.microsoft.com/office/drawing/2014/main" id="{936D094C-D0C7-4BEF-85F5-A283291BEC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151837"/>
              </p:ext>
            </p:extLst>
          </p:nvPr>
        </p:nvGraphicFramePr>
        <p:xfrm>
          <a:off x="4586982" y="4175200"/>
          <a:ext cx="5437188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7" r:id="rId9" imgW="1943417" imgH="432117" progId="Equation.3">
                  <p:embed/>
                </p:oleObj>
              </mc:Choice>
              <mc:Fallback>
                <p:oleObj r:id="rId9" imgW="1943417" imgH="432117" progId="Equation.3">
                  <p:embed/>
                  <p:pic>
                    <p:nvPicPr>
                      <p:cNvPr id="30767" name="Object 4">
                        <a:extLst>
                          <a:ext uri="{FF2B5EF4-FFF2-40B4-BE49-F238E27FC236}">
                            <a16:creationId xmlns:a16="http://schemas.microsoft.com/office/drawing/2014/main" id="{13BCCC71-1893-441B-8AE5-457476982D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982" y="4175200"/>
                        <a:ext cx="5437188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AutoShape 48">
            <a:extLst>
              <a:ext uri="{FF2B5EF4-FFF2-40B4-BE49-F238E27FC236}">
                <a16:creationId xmlns:a16="http://schemas.microsoft.com/office/drawing/2014/main" id="{4F9DF9D5-60D8-4A0C-A0E3-B3D9456E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257" y="4568900"/>
            <a:ext cx="758825" cy="384175"/>
          </a:xfrm>
          <a:prstGeom prst="notchedRightArrow">
            <a:avLst>
              <a:gd name="adj1" fmla="val 50000"/>
              <a:gd name="adj2" fmla="val 49380"/>
            </a:avLst>
          </a:prstGeom>
          <a:gradFill rotWithShape="0">
            <a:gsLst>
              <a:gs pos="0">
                <a:schemeClr val="tx2"/>
              </a:gs>
              <a:gs pos="50000">
                <a:srgbClr val="FF0000"/>
              </a:gs>
              <a:gs pos="100000">
                <a:schemeClr val="tx2"/>
              </a:gs>
            </a:gsLst>
            <a:lin ang="0" scaled="1"/>
          </a:gradFill>
          <a:ln w="38100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endParaRPr lang="zh-CN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7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18" grpId="0" animBg="1"/>
      <p:bldP spid="120" grpId="0" animBg="1"/>
      <p:bldP spid="121" grpId="0"/>
      <p:bldP spid="1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集成运算放大器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同相求和运算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92145EAA-BBCA-43BE-8CF8-63974C399E45}"/>
              </a:ext>
            </a:extLst>
          </p:cNvPr>
          <p:cNvGrpSpPr>
            <a:grpSpLocks/>
          </p:cNvGrpSpPr>
          <p:nvPr/>
        </p:nvGrpSpPr>
        <p:grpSpPr bwMode="auto">
          <a:xfrm>
            <a:off x="1847032" y="1467768"/>
            <a:ext cx="3581400" cy="3181350"/>
            <a:chOff x="248" y="248"/>
            <a:chExt cx="2256" cy="2004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6A168C4D-9230-4BAC-87F4-CBFDFC589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40"/>
              <a:ext cx="648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99AB162D-9428-4400-8BCF-8B65F371C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" y="1736"/>
              <a:ext cx="5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2" name="Line 7">
              <a:extLst>
                <a:ext uri="{FF2B5EF4-FFF2-40B4-BE49-F238E27FC236}">
                  <a16:creationId xmlns:a16="http://schemas.microsoft.com/office/drawing/2014/main" id="{247B956B-67CB-43E0-9571-5722224C0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" y="620"/>
              <a:ext cx="1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3" name="Text Box 8">
              <a:extLst>
                <a:ext uri="{FF2B5EF4-FFF2-40B4-BE49-F238E27FC236}">
                  <a16:creationId xmlns:a16="http://schemas.microsoft.com/office/drawing/2014/main" id="{35A5F6D2-66B2-4100-8D1C-F3B33B8CF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 flipV="1">
              <a:off x="1248" y="894"/>
              <a:ext cx="2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_GB2312" pitchFamily="49" charset="-122"/>
                </a:rPr>
                <a:t>-</a:t>
              </a: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39EAEAE5-CC83-498C-B90E-2A6570A26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" y="24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75" name="Text Box 10">
              <a:extLst>
                <a:ext uri="{FF2B5EF4-FFF2-40B4-BE49-F238E27FC236}">
                  <a16:creationId xmlns:a16="http://schemas.microsoft.com/office/drawing/2014/main" id="{80FC4328-E3BE-4E0F-92B1-3DDA0B73D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248"/>
              <a:ext cx="6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R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F</a:t>
              </a:r>
              <a:endParaRPr lang="en-US" altLang="zh-CN" sz="28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76" name="Rectangle 11">
              <a:extLst>
                <a:ext uri="{FF2B5EF4-FFF2-40B4-BE49-F238E27FC236}">
                  <a16:creationId xmlns:a16="http://schemas.microsoft.com/office/drawing/2014/main" id="{DC83BDC1-8EC7-4DCD-A993-AD1FB8E36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572"/>
              <a:ext cx="192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7" name="Rectangle 12">
              <a:extLst>
                <a:ext uri="{FF2B5EF4-FFF2-40B4-BE49-F238E27FC236}">
                  <a16:creationId xmlns:a16="http://schemas.microsoft.com/office/drawing/2014/main" id="{D56FD3B0-BDD4-4BF1-8CE8-24025D78B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572"/>
              <a:ext cx="192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8" name="Rectangle 13">
              <a:extLst>
                <a:ext uri="{FF2B5EF4-FFF2-40B4-BE49-F238E27FC236}">
                  <a16:creationId xmlns:a16="http://schemas.microsoft.com/office/drawing/2014/main" id="{38C6F21C-95E3-478D-877F-C143EE87F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304"/>
              <a:ext cx="192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9" name="Rectangle 14">
              <a:extLst>
                <a:ext uri="{FF2B5EF4-FFF2-40B4-BE49-F238E27FC236}">
                  <a16:creationId xmlns:a16="http://schemas.microsoft.com/office/drawing/2014/main" id="{AC9B8E7B-19EB-4EC0-9E36-4FBFEC2CC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872"/>
              <a:ext cx="480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0" name="Line 15">
              <a:extLst>
                <a:ext uri="{FF2B5EF4-FFF2-40B4-BE49-F238E27FC236}">
                  <a16:creationId xmlns:a16="http://schemas.microsoft.com/office/drawing/2014/main" id="{609EEE23-87B8-4125-BF89-960D1556B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8" y="104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A20F0EE1-41BB-471F-81DC-77F629F64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120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2" name="AutoShape 17">
              <a:extLst>
                <a:ext uri="{FF2B5EF4-FFF2-40B4-BE49-F238E27FC236}">
                  <a16:creationId xmlns:a16="http://schemas.microsoft.com/office/drawing/2014/main" id="{750EDBCF-E98B-4302-AA0B-B3F9B32ED6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496" y="920"/>
              <a:ext cx="96" cy="96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aphicFrame>
          <p:nvGraphicFramePr>
            <p:cNvPr id="83" name="Object 2">
              <a:extLst>
                <a:ext uri="{FF2B5EF4-FFF2-40B4-BE49-F238E27FC236}">
                  <a16:creationId xmlns:a16="http://schemas.microsoft.com/office/drawing/2014/main" id="{D5C9A8E4-D672-4AD3-A95A-E2DBA985DD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0" y="904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40" r:id="rId3" imgW="153181" imgH="127704" progId="Equation.3">
                    <p:embed/>
                  </p:oleObj>
                </mc:Choice>
                <mc:Fallback>
                  <p:oleObj r:id="rId3" imgW="153181" imgH="127704" progId="Equation.3">
                    <p:embed/>
                    <p:pic>
                      <p:nvPicPr>
                        <p:cNvPr id="55311" name="Object 2">
                          <a:extLst>
                            <a:ext uri="{FF2B5EF4-FFF2-40B4-BE49-F238E27FC236}">
                              <a16:creationId xmlns:a16="http://schemas.microsoft.com/office/drawing/2014/main" id="{94B36C7B-0EAF-4D10-BBA1-E104CD5F05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0" y="904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Text Box 19">
              <a:extLst>
                <a:ext uri="{FF2B5EF4-FFF2-40B4-BE49-F238E27FC236}">
                  <a16:creationId xmlns:a16="http://schemas.microsoft.com/office/drawing/2014/main" id="{79796D32-64C0-4000-912A-C527D4B4E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" y="1175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</a:p>
          </p:txBody>
        </p:sp>
        <p:sp>
          <p:nvSpPr>
            <p:cNvPr id="85" name="Text Box 20">
              <a:extLst>
                <a:ext uri="{FF2B5EF4-FFF2-40B4-BE49-F238E27FC236}">
                  <a16:creationId xmlns:a16="http://schemas.microsoft.com/office/drawing/2014/main" id="{1742619B-2DE2-4238-A1E4-6162252DF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1025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</a:p>
          </p:txBody>
        </p:sp>
        <p:sp>
          <p:nvSpPr>
            <p:cNvPr id="86" name="Line 21">
              <a:extLst>
                <a:ext uri="{FF2B5EF4-FFF2-40B4-BE49-F238E27FC236}">
                  <a16:creationId xmlns:a16="http://schemas.microsoft.com/office/drawing/2014/main" id="{5A02D4DD-AE13-402A-AC69-D9C910E19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8" y="63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7" name="Line 22">
              <a:extLst>
                <a:ext uri="{FF2B5EF4-FFF2-40B4-BE49-F238E27FC236}">
                  <a16:creationId xmlns:a16="http://schemas.microsoft.com/office/drawing/2014/main" id="{B805E2C8-4664-475F-BF0B-01FDF0798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120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8" name="Line 23">
              <a:extLst>
                <a:ext uri="{FF2B5EF4-FFF2-40B4-BE49-F238E27FC236}">
                  <a16:creationId xmlns:a16="http://schemas.microsoft.com/office/drawing/2014/main" id="{081655F3-0663-4C70-B57E-F9315F4A7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6" y="620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grpSp>
          <p:nvGrpSpPr>
            <p:cNvPr id="89" name="Group 24">
              <a:extLst>
                <a:ext uri="{FF2B5EF4-FFF2-40B4-BE49-F238E27FC236}">
                  <a16:creationId xmlns:a16="http://schemas.microsoft.com/office/drawing/2014/main" id="{AF3ECE75-7C5F-481E-BAA9-3904EEF0B5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2" y="608"/>
              <a:ext cx="192" cy="192"/>
              <a:chOff x="3168" y="2448"/>
              <a:chExt cx="192" cy="192"/>
            </a:xfrm>
          </p:grpSpPr>
          <p:sp>
            <p:nvSpPr>
              <p:cNvPr id="124" name="Line 25">
                <a:extLst>
                  <a:ext uri="{FF2B5EF4-FFF2-40B4-BE49-F238E27FC236}">
                    <a16:creationId xmlns:a16="http://schemas.microsoft.com/office/drawing/2014/main" id="{9B389CAA-56FD-4A65-B9D9-0F5F3F4A0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Line 26">
                <a:extLst>
                  <a:ext uri="{FF2B5EF4-FFF2-40B4-BE49-F238E27FC236}">
                    <a16:creationId xmlns:a16="http://schemas.microsoft.com/office/drawing/2014/main" id="{410C45E8-C245-410D-98EE-E9C101AF2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64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8FE32C8-F601-4CA4-80A2-6622A17CC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" y="109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91" name="Text Box 28">
              <a:extLst>
                <a:ext uri="{FF2B5EF4-FFF2-40B4-BE49-F238E27FC236}">
                  <a16:creationId xmlns:a16="http://schemas.microsoft.com/office/drawing/2014/main" id="{0F3FC297-BE89-475C-8633-FE074ADFC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0" y="80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o</a:t>
              </a:r>
              <a:endParaRPr lang="en-US" altLang="zh-CN" sz="28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92" name="Text Box 29">
              <a:extLst>
                <a:ext uri="{FF2B5EF4-FFF2-40B4-BE49-F238E27FC236}">
                  <a16:creationId xmlns:a16="http://schemas.microsoft.com/office/drawing/2014/main" id="{3D0CB0DB-81DF-4A6D-A37A-7225E95BD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" y="984"/>
              <a:ext cx="5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21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93" name="Rectangle 30">
              <a:extLst>
                <a:ext uri="{FF2B5EF4-FFF2-40B4-BE49-F238E27FC236}">
                  <a16:creationId xmlns:a16="http://schemas.microsoft.com/office/drawing/2014/main" id="{E1684A8C-C05F-4908-ADB8-FB23AA3BE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688"/>
              <a:ext cx="192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4" name="Line 31">
              <a:extLst>
                <a:ext uri="{FF2B5EF4-FFF2-40B4-BE49-F238E27FC236}">
                  <a16:creationId xmlns:a16="http://schemas.microsoft.com/office/drawing/2014/main" id="{7716074D-4583-4DB0-9F98-CF22B6CE3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8" y="1364"/>
              <a:ext cx="0" cy="8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5" name="Text Box 32">
              <a:extLst>
                <a:ext uri="{FF2B5EF4-FFF2-40B4-BE49-F238E27FC236}">
                  <a16:creationId xmlns:a16="http://schemas.microsoft.com/office/drawing/2014/main" id="{F8B2789E-6A71-48D8-949E-3A4D726B3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" y="1368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22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96" name="Text Box 33">
              <a:extLst>
                <a:ext uri="{FF2B5EF4-FFF2-40B4-BE49-F238E27FC236}">
                  <a16:creationId xmlns:a16="http://schemas.microsoft.com/office/drawing/2014/main" id="{1459C8AE-5BAD-4908-BAAB-31AF0AD69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" y="1476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" panose="02010609060101010101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97" name="Oval 34">
              <a:extLst>
                <a:ext uri="{FF2B5EF4-FFF2-40B4-BE49-F238E27FC236}">
                  <a16:creationId xmlns:a16="http://schemas.microsoft.com/office/drawing/2014/main" id="{FE9B881D-4C9B-4542-8AF9-3AC9E7A46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1292"/>
              <a:ext cx="84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8" name="Oval 35">
              <a:extLst>
                <a:ext uri="{FF2B5EF4-FFF2-40B4-BE49-F238E27FC236}">
                  <a16:creationId xmlns:a16="http://schemas.microsoft.com/office/drawing/2014/main" id="{46AABA4E-05E5-468B-8DF6-B06E2881A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1160"/>
              <a:ext cx="84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9" name="Oval 36">
              <a:extLst>
                <a:ext uri="{FF2B5EF4-FFF2-40B4-BE49-F238E27FC236}">
                  <a16:creationId xmlns:a16="http://schemas.microsoft.com/office/drawing/2014/main" id="{752BF9A3-0E74-4B18-A0FE-EB2EC02EB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304"/>
              <a:ext cx="84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0" name="Oval 37">
              <a:extLst>
                <a:ext uri="{FF2B5EF4-FFF2-40B4-BE49-F238E27FC236}">
                  <a16:creationId xmlns:a16="http://schemas.microsoft.com/office/drawing/2014/main" id="{B8087BDE-CB57-44CC-BF45-BC673DF9E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560"/>
              <a:ext cx="84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1" name="Oval 38">
              <a:extLst>
                <a:ext uri="{FF2B5EF4-FFF2-40B4-BE49-F238E27FC236}">
                  <a16:creationId xmlns:a16="http://schemas.microsoft.com/office/drawing/2014/main" id="{2FDAB614-1D8C-43DC-9132-F2B7AC134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" y="1688"/>
              <a:ext cx="84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2" name="Oval 39">
              <a:extLst>
                <a:ext uri="{FF2B5EF4-FFF2-40B4-BE49-F238E27FC236}">
                  <a16:creationId xmlns:a16="http://schemas.microsoft.com/office/drawing/2014/main" id="{7472AA90-B75D-4E8C-BD33-0A7B18220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" y="1160"/>
              <a:ext cx="84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3" name="Rectangle 40">
              <a:extLst>
                <a:ext uri="{FF2B5EF4-FFF2-40B4-BE49-F238E27FC236}">
                  <a16:creationId xmlns:a16="http://schemas.microsoft.com/office/drawing/2014/main" id="{8B38AA69-4C7C-4E73-88F9-FABE94AE1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1882"/>
              <a:ext cx="95" cy="2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4" name="Oval 41">
              <a:extLst>
                <a:ext uri="{FF2B5EF4-FFF2-40B4-BE49-F238E27FC236}">
                  <a16:creationId xmlns:a16="http://schemas.microsoft.com/office/drawing/2014/main" id="{160E84FA-7736-44CE-A663-D91A4D72F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1682"/>
              <a:ext cx="84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5" name="Line 42">
              <a:extLst>
                <a:ext uri="{FF2B5EF4-FFF2-40B4-BE49-F238E27FC236}">
                  <a16:creationId xmlns:a16="http://schemas.microsoft.com/office/drawing/2014/main" id="{98ABF300-4F40-49E9-8C5C-87C3187FD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2241"/>
              <a:ext cx="157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6" name="Text Box 43">
              <a:extLst>
                <a:ext uri="{FF2B5EF4-FFF2-40B4-BE49-F238E27FC236}">
                  <a16:creationId xmlns:a16="http://schemas.microsoft.com/office/drawing/2014/main" id="{BF01C842-6835-4828-8456-CEBB740AA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1" y="1789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" panose="02010609060101010101" pitchFamily="49" charset="-122"/>
                </a:rPr>
                <a:t>R</a:t>
              </a:r>
              <a:r>
                <a:rPr lang="en-US" altLang="zh-CN" sz="2800" b="1" i="1">
                  <a:latin typeface="Arial" panose="020B0604020202020204" pitchFamily="34" charset="0"/>
                  <a:cs typeface="Times New Roman" panose="02020603050405020304" pitchFamily="18" charset="0"/>
                </a:rPr>
                <a:t>´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26" name="Text Box 44">
            <a:extLst>
              <a:ext uri="{FF2B5EF4-FFF2-40B4-BE49-F238E27FC236}">
                <a16:creationId xmlns:a16="http://schemas.microsoft.com/office/drawing/2014/main" id="{5A1250F2-3FBA-4FD1-B4E0-5BBB09105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944" y="1340768"/>
            <a:ext cx="404018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左图也是同相求和运算电路，</a:t>
            </a:r>
            <a:r>
              <a:rPr lang="zh-CN" altLang="en-US" sz="2800" b="1" u="sng">
                <a:solidFill>
                  <a:srgbClr val="FF0000"/>
                </a:solidFill>
                <a:latin typeface="Arial" panose="020B0604020202020204" pitchFamily="34" charset="0"/>
              </a:rPr>
              <a:t>如何求同相输入端的电位？</a:t>
            </a:r>
          </a:p>
        </p:txBody>
      </p:sp>
      <p:sp>
        <p:nvSpPr>
          <p:cNvPr id="127" name="Text Box 45">
            <a:extLst>
              <a:ext uri="{FF2B5EF4-FFF2-40B4-BE49-F238E27FC236}">
                <a16:creationId xmlns:a16="http://schemas.microsoft.com/office/drawing/2014/main" id="{B5C9DE6C-A731-4FF5-9A5C-35346EB34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8569" y="3634705"/>
            <a:ext cx="42068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4188" indent="-4841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 u="sng">
                <a:solidFill>
                  <a:srgbClr val="0000FF"/>
                </a:solidFill>
              </a:rPr>
              <a:t>提示：</a:t>
            </a:r>
          </a:p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2800" b="1"/>
              <a:t>1.  </a:t>
            </a:r>
            <a:r>
              <a:rPr lang="zh-CN" altLang="en-US" sz="2800" b="1"/>
              <a:t>虚开路：流入同相端的电流为</a:t>
            </a:r>
            <a:r>
              <a:rPr lang="en-US" altLang="zh-CN" sz="2800" b="1"/>
              <a:t>0</a:t>
            </a:r>
            <a:r>
              <a:rPr lang="zh-CN" altLang="en-US" sz="2800" b="1"/>
              <a:t>。</a:t>
            </a:r>
          </a:p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2800" b="1"/>
              <a:t>2.  </a:t>
            </a:r>
            <a:r>
              <a:rPr lang="zh-CN" altLang="en-US" sz="2800" b="1"/>
              <a:t>节点电位法求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+</a:t>
            </a:r>
            <a:r>
              <a:rPr lang="zh-CN" altLang="en-US" sz="2800" b="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3799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集成运算放大器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单运放的加减运算电路</a:t>
            </a:r>
          </a:p>
        </p:txBody>
      </p:sp>
      <p:sp>
        <p:nvSpPr>
          <p:cNvPr id="45" name="Text Box 5">
            <a:extLst>
              <a:ext uri="{FF2B5EF4-FFF2-40B4-BE49-F238E27FC236}">
                <a16:creationId xmlns:a16="http://schemas.microsoft.com/office/drawing/2014/main" id="{31D28FA9-8DB6-4CF3-B0BB-FC5537200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544" y="5805264"/>
            <a:ext cx="71993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实际应用时可适当增加或减少输入端的个数，以适应不同的需要。</a:t>
            </a:r>
          </a:p>
        </p:txBody>
      </p:sp>
      <p:grpSp>
        <p:nvGrpSpPr>
          <p:cNvPr id="46" name="Group 6">
            <a:extLst>
              <a:ext uri="{FF2B5EF4-FFF2-40B4-BE49-F238E27FC236}">
                <a16:creationId xmlns:a16="http://schemas.microsoft.com/office/drawing/2014/main" id="{44F66785-B807-4171-8AE9-9D2F02BA8348}"/>
              </a:ext>
            </a:extLst>
          </p:cNvPr>
          <p:cNvGrpSpPr>
            <a:grpSpLocks/>
          </p:cNvGrpSpPr>
          <p:nvPr/>
        </p:nvGrpSpPr>
        <p:grpSpPr bwMode="auto">
          <a:xfrm>
            <a:off x="3198044" y="1160239"/>
            <a:ext cx="5238750" cy="4037013"/>
            <a:chOff x="1263" y="832"/>
            <a:chExt cx="3300" cy="2543"/>
          </a:xfrm>
        </p:grpSpPr>
        <p:sp>
          <p:nvSpPr>
            <p:cNvPr id="47" name="Text Box 7">
              <a:extLst>
                <a:ext uri="{FF2B5EF4-FFF2-40B4-BE49-F238E27FC236}">
                  <a16:creationId xmlns:a16="http://schemas.microsoft.com/office/drawing/2014/main" id="{381426D1-F96A-472E-A04D-7BA5056B3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158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8" name="Rectangle 8">
              <a:extLst>
                <a:ext uri="{FF2B5EF4-FFF2-40B4-BE49-F238E27FC236}">
                  <a16:creationId xmlns:a16="http://schemas.microsoft.com/office/drawing/2014/main" id="{FB97686B-D191-4D20-8870-459AEA737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1668"/>
              <a:ext cx="864" cy="1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id="{A49A375B-78F5-478D-A8AC-D14198D8B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" y="225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id="{7A33DDC7-45F6-4D1B-A93F-6779E2459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8" y="1296"/>
              <a:ext cx="1032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id="{977B84B1-EF6D-4104-88E6-BA7C0ECCA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204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2" name="Text Box 12">
              <a:extLst>
                <a:ext uri="{FF2B5EF4-FFF2-40B4-BE49-F238E27FC236}">
                  <a16:creationId xmlns:a16="http://schemas.microsoft.com/office/drawing/2014/main" id="{B5AE7A4B-8E08-40F8-98B0-D45B1A575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1692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_</a:t>
              </a:r>
            </a:p>
          </p:txBody>
        </p:sp>
        <p:sp>
          <p:nvSpPr>
            <p:cNvPr id="53" name="Text Box 13">
              <a:extLst>
                <a:ext uri="{FF2B5EF4-FFF2-40B4-BE49-F238E27FC236}">
                  <a16:creationId xmlns:a16="http://schemas.microsoft.com/office/drawing/2014/main" id="{A50824B9-E2E3-4778-807D-7D777972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2352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</a:p>
          </p:txBody>
        </p:sp>
        <p:sp>
          <p:nvSpPr>
            <p:cNvPr id="54" name="Text Box 14">
              <a:extLst>
                <a:ext uri="{FF2B5EF4-FFF2-40B4-BE49-F238E27FC236}">
                  <a16:creationId xmlns:a16="http://schemas.microsoft.com/office/drawing/2014/main" id="{6C794EA3-3098-470B-9EE0-1CDFD54FE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1" y="2052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</a:p>
          </p:txBody>
        </p:sp>
        <p:sp>
          <p:nvSpPr>
            <p:cNvPr id="55" name="Oval 15">
              <a:extLst>
                <a:ext uri="{FF2B5EF4-FFF2-40B4-BE49-F238E27FC236}">
                  <a16:creationId xmlns:a16="http://schemas.microsoft.com/office/drawing/2014/main" id="{9D82F600-B807-4AF4-B3BD-2754AE2F4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2208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6" name="Text Box 16">
              <a:extLst>
                <a:ext uri="{FF2B5EF4-FFF2-40B4-BE49-F238E27FC236}">
                  <a16:creationId xmlns:a16="http://schemas.microsoft.com/office/drawing/2014/main" id="{24FDCFB2-7D94-45E1-80AE-A84E5ED38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1" y="1656"/>
              <a:ext cx="7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_GB2312" pitchFamily="49" charset="-122"/>
                  <a:sym typeface="Symbol" panose="05050102010706020507" pitchFamily="18" charset="2"/>
                </a:rPr>
                <a:t>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7" name="Line 17">
              <a:extLst>
                <a:ext uri="{FF2B5EF4-FFF2-40B4-BE49-F238E27FC236}">
                  <a16:creationId xmlns:a16="http://schemas.microsoft.com/office/drawing/2014/main" id="{4C2153E9-A30F-4071-8799-3E57B0504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3" y="13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8" name="Line 18">
              <a:extLst>
                <a:ext uri="{FF2B5EF4-FFF2-40B4-BE49-F238E27FC236}">
                  <a16:creationId xmlns:a16="http://schemas.microsoft.com/office/drawing/2014/main" id="{F580C4CB-A3FE-4DEB-98AA-591FCB692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3" y="1308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9" name="Line 19">
              <a:extLst>
                <a:ext uri="{FF2B5EF4-FFF2-40B4-BE49-F238E27FC236}">
                  <a16:creationId xmlns:a16="http://schemas.microsoft.com/office/drawing/2014/main" id="{6444D7A8-1260-43FD-B301-838F1C7B2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5" y="1308"/>
              <a:ext cx="0" cy="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0" name="Line 20">
              <a:extLst>
                <a:ext uri="{FF2B5EF4-FFF2-40B4-BE49-F238E27FC236}">
                  <a16:creationId xmlns:a16="http://schemas.microsoft.com/office/drawing/2014/main" id="{F271A930-721E-4AED-92CB-ACBCF2C5F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1" y="2040"/>
              <a:ext cx="7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134DE3AB-07A0-479F-B2EC-CC90A7E74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" y="1988"/>
              <a:ext cx="323" cy="1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2" name="Oval 22">
              <a:extLst>
                <a:ext uri="{FF2B5EF4-FFF2-40B4-BE49-F238E27FC236}">
                  <a16:creationId xmlns:a16="http://schemas.microsoft.com/office/drawing/2014/main" id="{FB10C205-5FA9-4AD7-8157-7A88F10DD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9" y="1992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3" name="Oval 23">
              <a:extLst>
                <a:ext uri="{FF2B5EF4-FFF2-40B4-BE49-F238E27FC236}">
                  <a16:creationId xmlns:a16="http://schemas.microsoft.com/office/drawing/2014/main" id="{017D2282-CD16-4BF7-8053-C5442E5EA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" y="2208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4" name="Text Box 24">
              <a:extLst>
                <a:ext uri="{FF2B5EF4-FFF2-40B4-BE49-F238E27FC236}">
                  <a16:creationId xmlns:a16="http://schemas.microsoft.com/office/drawing/2014/main" id="{24A09BFF-070C-44B4-8B6E-FF003561B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" y="83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5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5" name="Text Box 25">
              <a:extLst>
                <a:ext uri="{FF2B5EF4-FFF2-40B4-BE49-F238E27FC236}">
                  <a16:creationId xmlns:a16="http://schemas.microsoft.com/office/drawing/2014/main" id="{F9F6D503-0EFF-4784-B1B6-1DEA132E8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85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6" name="Text Box 26">
              <a:extLst>
                <a:ext uri="{FF2B5EF4-FFF2-40B4-BE49-F238E27FC236}">
                  <a16:creationId xmlns:a16="http://schemas.microsoft.com/office/drawing/2014/main" id="{6282ACE9-8911-42EF-93DC-92FE48436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1776"/>
              <a:ext cx="8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7" name="Text Box 27">
              <a:extLst>
                <a:ext uri="{FF2B5EF4-FFF2-40B4-BE49-F238E27FC236}">
                  <a16:creationId xmlns:a16="http://schemas.microsoft.com/office/drawing/2014/main" id="{5924A762-210F-4842-A0DC-7A848BF71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7" y="1776"/>
              <a:ext cx="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o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8" name="Oval 28">
              <a:extLst>
                <a:ext uri="{FF2B5EF4-FFF2-40B4-BE49-F238E27FC236}">
                  <a16:creationId xmlns:a16="http://schemas.microsoft.com/office/drawing/2014/main" id="{DE194160-3620-4DAD-88B8-87DC0592C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9" y="1272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7" name="Oval 29">
              <a:extLst>
                <a:ext uri="{FF2B5EF4-FFF2-40B4-BE49-F238E27FC236}">
                  <a16:creationId xmlns:a16="http://schemas.microsoft.com/office/drawing/2014/main" id="{746810BB-273A-44EB-A605-EC3579F4A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" y="2004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8" name="Oval 30">
              <a:extLst>
                <a:ext uri="{FF2B5EF4-FFF2-40B4-BE49-F238E27FC236}">
                  <a16:creationId xmlns:a16="http://schemas.microsoft.com/office/drawing/2014/main" id="{506D49C6-9ED0-4285-83F7-5BBA3643C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9" y="1260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9" name="Text Box 31">
              <a:extLst>
                <a:ext uri="{FF2B5EF4-FFF2-40B4-BE49-F238E27FC236}">
                  <a16:creationId xmlns:a16="http://schemas.microsoft.com/office/drawing/2014/main" id="{4CE3B5F1-A572-46FD-89CB-9BA50FF4D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1087"/>
              <a:ext cx="8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0" name="Line 32">
              <a:extLst>
                <a:ext uri="{FF2B5EF4-FFF2-40B4-BE49-F238E27FC236}">
                  <a16:creationId xmlns:a16="http://schemas.microsoft.com/office/drawing/2014/main" id="{A5862B62-DFE4-44D4-9D9A-B1E6DFAA6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8" y="2592"/>
              <a:ext cx="10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1" name="AutoShape 33">
              <a:extLst>
                <a:ext uri="{FF2B5EF4-FFF2-40B4-BE49-F238E27FC236}">
                  <a16:creationId xmlns:a16="http://schemas.microsoft.com/office/drawing/2014/main" id="{7BAE8A73-8D3D-4605-8873-C769862BFB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62" y="1781"/>
              <a:ext cx="146" cy="16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2" name="Text Box 34">
              <a:extLst>
                <a:ext uri="{FF2B5EF4-FFF2-40B4-BE49-F238E27FC236}">
                  <a16:creationId xmlns:a16="http://schemas.microsoft.com/office/drawing/2014/main" id="{5830CAD8-D5EF-493A-8993-FCAFDBCA1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2880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4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3" name="Line 35">
              <a:extLst>
                <a:ext uri="{FF2B5EF4-FFF2-40B4-BE49-F238E27FC236}">
                  <a16:creationId xmlns:a16="http://schemas.microsoft.com/office/drawing/2014/main" id="{829AF31E-D7BF-497A-A111-98625C905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2598"/>
              <a:ext cx="0" cy="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4" name="Line 36">
              <a:extLst>
                <a:ext uri="{FF2B5EF4-FFF2-40B4-BE49-F238E27FC236}">
                  <a16:creationId xmlns:a16="http://schemas.microsoft.com/office/drawing/2014/main" id="{DF74C9FA-E168-43C6-9082-F79FC21CE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5" y="3329"/>
              <a:ext cx="6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5" name="Text Box 37">
              <a:extLst>
                <a:ext uri="{FF2B5EF4-FFF2-40B4-BE49-F238E27FC236}">
                  <a16:creationId xmlns:a16="http://schemas.microsoft.com/office/drawing/2014/main" id="{30DAA8AA-6392-437F-99AB-CB70F53B7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3040"/>
              <a:ext cx="8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4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6" name="Oval 38">
              <a:extLst>
                <a:ext uri="{FF2B5EF4-FFF2-40B4-BE49-F238E27FC236}">
                  <a16:creationId xmlns:a16="http://schemas.microsoft.com/office/drawing/2014/main" id="{0F890228-1A25-4BEF-8D96-A23C3CC81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" y="2562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7" name="Oval 39">
              <a:extLst>
                <a:ext uri="{FF2B5EF4-FFF2-40B4-BE49-F238E27FC236}">
                  <a16:creationId xmlns:a16="http://schemas.microsoft.com/office/drawing/2014/main" id="{37BD07C6-C821-4555-AF8F-55BCFC526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" y="3293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8" name="Oval 40">
              <a:extLst>
                <a:ext uri="{FF2B5EF4-FFF2-40B4-BE49-F238E27FC236}">
                  <a16:creationId xmlns:a16="http://schemas.microsoft.com/office/drawing/2014/main" id="{0A2F5CCF-CDC8-4D60-A4C3-ED7C09283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2550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9" name="Text Box 41">
              <a:extLst>
                <a:ext uri="{FF2B5EF4-FFF2-40B4-BE49-F238E27FC236}">
                  <a16:creationId xmlns:a16="http://schemas.microsoft.com/office/drawing/2014/main" id="{A610D9A6-9B66-48C0-8401-5FD08DD2B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" y="2377"/>
              <a:ext cx="8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3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20" name="Text Box 42">
              <a:extLst>
                <a:ext uri="{FF2B5EF4-FFF2-40B4-BE49-F238E27FC236}">
                  <a16:creationId xmlns:a16="http://schemas.microsoft.com/office/drawing/2014/main" id="{CC8A13B6-93A0-4494-84D5-A079C1D9F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217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3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21" name="Rectangle 43">
              <a:extLst>
                <a:ext uri="{FF2B5EF4-FFF2-40B4-BE49-F238E27FC236}">
                  <a16:creationId xmlns:a16="http://schemas.microsoft.com/office/drawing/2014/main" id="{C9F3F9B2-A17A-492E-86C2-AEDAFA2D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" y="3260"/>
              <a:ext cx="323" cy="1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2" name="Rectangle 44">
              <a:extLst>
                <a:ext uri="{FF2B5EF4-FFF2-40B4-BE49-F238E27FC236}">
                  <a16:creationId xmlns:a16="http://schemas.microsoft.com/office/drawing/2014/main" id="{1D9661CF-6361-4E8D-9C92-668326B96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2515"/>
              <a:ext cx="323" cy="1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3" name="Rectangle 45">
              <a:extLst>
                <a:ext uri="{FF2B5EF4-FFF2-40B4-BE49-F238E27FC236}">
                  <a16:creationId xmlns:a16="http://schemas.microsoft.com/office/drawing/2014/main" id="{673D016D-C2FC-4CFC-BA80-773A5C265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1" y="1249"/>
              <a:ext cx="323" cy="1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8" name="Rectangle 46">
              <a:extLst>
                <a:ext uri="{FF2B5EF4-FFF2-40B4-BE49-F238E27FC236}">
                  <a16:creationId xmlns:a16="http://schemas.microsoft.com/office/drawing/2014/main" id="{69F295B6-A30D-4FE8-BFE4-786BD7089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" y="1251"/>
              <a:ext cx="323" cy="1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9" name="Line 47">
              <a:extLst>
                <a:ext uri="{FF2B5EF4-FFF2-40B4-BE49-F238E27FC236}">
                  <a16:creationId xmlns:a16="http://schemas.microsoft.com/office/drawing/2014/main" id="{3BE879DF-C4F6-4D67-8D9C-E79626A04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7" y="2599"/>
              <a:ext cx="0" cy="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0" name="Oval 48">
              <a:extLst>
                <a:ext uri="{FF2B5EF4-FFF2-40B4-BE49-F238E27FC236}">
                  <a16:creationId xmlns:a16="http://schemas.microsoft.com/office/drawing/2014/main" id="{A3C59DC0-058A-49B1-8C79-94E1D938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2546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1" name="Line 49">
              <a:extLst>
                <a:ext uri="{FF2B5EF4-FFF2-40B4-BE49-F238E27FC236}">
                  <a16:creationId xmlns:a16="http://schemas.microsoft.com/office/drawing/2014/main" id="{C497F14F-84D6-4D5B-881E-52DA217B9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3331"/>
              <a:ext cx="157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2" name="Rectangle 50">
              <a:extLst>
                <a:ext uri="{FF2B5EF4-FFF2-40B4-BE49-F238E27FC236}">
                  <a16:creationId xmlns:a16="http://schemas.microsoft.com/office/drawing/2014/main" id="{7C448891-F093-4382-A9AE-CB3C45B7F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838"/>
              <a:ext cx="94" cy="2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3" name="Text Box 51">
              <a:extLst>
                <a:ext uri="{FF2B5EF4-FFF2-40B4-BE49-F238E27FC236}">
                  <a16:creationId xmlns:a16="http://schemas.microsoft.com/office/drawing/2014/main" id="{0D88C226-457D-42E7-BCD9-E3B375E9A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93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6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aphicFrame>
        <p:nvGraphicFramePr>
          <p:cNvPr id="134" name="Object 2">
            <a:extLst>
              <a:ext uri="{FF2B5EF4-FFF2-40B4-BE49-F238E27FC236}">
                <a16:creationId xmlns:a16="http://schemas.microsoft.com/office/drawing/2014/main" id="{5271F368-4010-46FC-ADB7-0235460849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022819"/>
              </p:ext>
            </p:extLst>
          </p:nvPr>
        </p:nvGraphicFramePr>
        <p:xfrm>
          <a:off x="6190481" y="4828952"/>
          <a:ext cx="36861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4" r:id="rId3" imgW="2223000" imgH="241200" progId="Equation.3">
                  <p:embed/>
                </p:oleObj>
              </mc:Choice>
              <mc:Fallback>
                <p:oleObj r:id="rId3" imgW="2223000" imgH="241200" progId="Equation.3">
                  <p:embed/>
                  <p:pic>
                    <p:nvPicPr>
                      <p:cNvPr id="32820" name="Object 2">
                        <a:extLst>
                          <a:ext uri="{FF2B5EF4-FFF2-40B4-BE49-F238E27FC236}">
                            <a16:creationId xmlns:a16="http://schemas.microsoft.com/office/drawing/2014/main" id="{C497A6C1-B248-45B0-8E31-1F22542413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0481" y="4828952"/>
                        <a:ext cx="368617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5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集成运算放大器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差动放大器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F1378893-25DF-4936-B3C5-6FBA58E61C97}"/>
              </a:ext>
            </a:extLst>
          </p:cNvPr>
          <p:cNvGrpSpPr>
            <a:grpSpLocks/>
          </p:cNvGrpSpPr>
          <p:nvPr/>
        </p:nvGrpSpPr>
        <p:grpSpPr bwMode="auto">
          <a:xfrm>
            <a:off x="1415480" y="1412776"/>
            <a:ext cx="5276850" cy="4762500"/>
            <a:chOff x="312" y="720"/>
            <a:chExt cx="3324" cy="3000"/>
          </a:xfrm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3AACBD0D-629A-492F-8FFA-81F924697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08"/>
              <a:ext cx="864" cy="1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34FE402D-5F0F-41F0-B9AC-2A57B99BA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9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2" name="Line 7">
              <a:extLst>
                <a:ext uri="{FF2B5EF4-FFF2-40B4-BE49-F238E27FC236}">
                  <a16:creationId xmlns:a16="http://schemas.microsoft.com/office/drawing/2014/main" id="{69325DA2-66AF-4D32-90D5-EEC93E858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32"/>
              <a:ext cx="1032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3" name="Line 8">
              <a:extLst>
                <a:ext uri="{FF2B5EF4-FFF2-40B4-BE49-F238E27FC236}">
                  <a16:creationId xmlns:a16="http://schemas.microsoft.com/office/drawing/2014/main" id="{54E68B70-62A6-4305-B98B-29C2676A8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98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885324FC-594E-405B-9F89-EBA3E9E57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1632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_</a:t>
              </a:r>
            </a:p>
          </p:txBody>
        </p:sp>
        <p:sp>
          <p:nvSpPr>
            <p:cNvPr id="75" name="Text Box 10">
              <a:extLst>
                <a:ext uri="{FF2B5EF4-FFF2-40B4-BE49-F238E27FC236}">
                  <a16:creationId xmlns:a16="http://schemas.microsoft.com/office/drawing/2014/main" id="{7426C7B3-4E47-40F3-8BE9-DE8773B6B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2292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561BCA67-576E-4127-BD7D-74DF6D0E2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043" y="1683"/>
              <a:ext cx="3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  <a:sym typeface="Symbol" panose="05050102010706020507" pitchFamily="18" charset="2"/>
                </a:rPr>
                <a:t>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91CFC405-C024-410B-85CA-4B554649E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4" y="1992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</a:p>
          </p:txBody>
        </p:sp>
        <p:sp>
          <p:nvSpPr>
            <p:cNvPr id="78" name="Oval 13">
              <a:extLst>
                <a:ext uri="{FF2B5EF4-FFF2-40B4-BE49-F238E27FC236}">
                  <a16:creationId xmlns:a16="http://schemas.microsoft.com/office/drawing/2014/main" id="{CDE5BE51-C8A8-4F21-98D1-E44FE30AA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148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9" name="Text Box 14">
              <a:extLst>
                <a:ext uri="{FF2B5EF4-FFF2-40B4-BE49-F238E27FC236}">
                  <a16:creationId xmlns:a16="http://schemas.microsoft.com/office/drawing/2014/main" id="{4F255DA3-B895-4FDD-94F8-12074748F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596"/>
              <a:ext cx="7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_GB2312" pitchFamily="49" charset="-122"/>
                  <a:sym typeface="Symbol" panose="05050102010706020507" pitchFamily="18" charset="2"/>
                </a:rPr>
                <a:t>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0" name="Line 15">
              <a:extLst>
                <a:ext uri="{FF2B5EF4-FFF2-40B4-BE49-F238E27FC236}">
                  <a16:creationId xmlns:a16="http://schemas.microsoft.com/office/drawing/2014/main" id="{941C7F3F-16AD-4EED-B864-BADE2C44F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124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101A8D4E-2078-420B-891B-8B95E46241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248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2" name="Rectangle 17">
              <a:extLst>
                <a:ext uri="{FF2B5EF4-FFF2-40B4-BE49-F238E27FC236}">
                  <a16:creationId xmlns:a16="http://schemas.microsoft.com/office/drawing/2014/main" id="{EF5028B7-4A6C-4776-AD58-8BEC6F5BB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1152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3" name="Line 18">
              <a:extLst>
                <a:ext uri="{FF2B5EF4-FFF2-40B4-BE49-F238E27FC236}">
                  <a16:creationId xmlns:a16="http://schemas.microsoft.com/office/drawing/2014/main" id="{9B9B3937-C1EC-4DF3-B160-A5E90D958C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1248"/>
              <a:ext cx="0" cy="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4" name="Line 19">
              <a:extLst>
                <a:ext uri="{FF2B5EF4-FFF2-40B4-BE49-F238E27FC236}">
                  <a16:creationId xmlns:a16="http://schemas.microsoft.com/office/drawing/2014/main" id="{CEC9EDDE-0DC3-4ADA-9EB6-47BF35D07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980"/>
              <a:ext cx="7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5" name="Rectangle 20">
              <a:extLst>
                <a:ext uri="{FF2B5EF4-FFF2-40B4-BE49-F238E27FC236}">
                  <a16:creationId xmlns:a16="http://schemas.microsoft.com/office/drawing/2014/main" id="{0567BA7F-339B-42D9-8A86-123C4FC2E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896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6" name="Oval 21">
              <a:extLst>
                <a:ext uri="{FF2B5EF4-FFF2-40B4-BE49-F238E27FC236}">
                  <a16:creationId xmlns:a16="http://schemas.microsoft.com/office/drawing/2014/main" id="{37D201D6-1AF1-4164-956C-369875239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1932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7" name="Oval 22">
              <a:extLst>
                <a:ext uri="{FF2B5EF4-FFF2-40B4-BE49-F238E27FC236}">
                  <a16:creationId xmlns:a16="http://schemas.microsoft.com/office/drawing/2014/main" id="{AA3A3EDB-08F1-4F66-B05B-330611D94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" y="2148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8" name="Text Box 23">
              <a:extLst>
                <a:ext uri="{FF2B5EF4-FFF2-40B4-BE49-F238E27FC236}">
                  <a16:creationId xmlns:a16="http://schemas.microsoft.com/office/drawing/2014/main" id="{D6D3DB5C-8216-4981-9D26-EB2C62E4C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720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9" name="Text Box 24">
              <a:extLst>
                <a:ext uri="{FF2B5EF4-FFF2-40B4-BE49-F238E27FC236}">
                  <a16:creationId xmlns:a16="http://schemas.microsoft.com/office/drawing/2014/main" id="{36375AA4-C528-418A-9111-B0F628EA4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05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0" name="Rectangle 25">
              <a:extLst>
                <a:ext uri="{FF2B5EF4-FFF2-40B4-BE49-F238E27FC236}">
                  <a16:creationId xmlns:a16="http://schemas.microsoft.com/office/drawing/2014/main" id="{27188B97-8B21-45FA-BDF4-7B6CFBAED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2460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1" name="Text Box 26">
              <a:extLst>
                <a:ext uri="{FF2B5EF4-FFF2-40B4-BE49-F238E27FC236}">
                  <a16:creationId xmlns:a16="http://schemas.microsoft.com/office/drawing/2014/main" id="{0137F89B-050A-4844-9A56-6A75E02B1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" y="266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2" name="Text Box 27">
              <a:extLst>
                <a:ext uri="{FF2B5EF4-FFF2-40B4-BE49-F238E27FC236}">
                  <a16:creationId xmlns:a16="http://schemas.microsoft.com/office/drawing/2014/main" id="{993B663E-6FD3-44D0-8DFB-B28C36324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" y="2280"/>
              <a:ext cx="8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3" name="Text Box 28">
              <a:extLst>
                <a:ext uri="{FF2B5EF4-FFF2-40B4-BE49-F238E27FC236}">
                  <a16:creationId xmlns:a16="http://schemas.microsoft.com/office/drawing/2014/main" id="{8BFC3366-F73A-42F5-8F52-14A150ECA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716"/>
              <a:ext cx="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o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4" name="Oval 29">
              <a:extLst>
                <a:ext uri="{FF2B5EF4-FFF2-40B4-BE49-F238E27FC236}">
                  <a16:creationId xmlns:a16="http://schemas.microsoft.com/office/drawing/2014/main" id="{7374F6C6-82E4-42DC-90D3-947D4DCF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2496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5" name="Oval 30">
              <a:extLst>
                <a:ext uri="{FF2B5EF4-FFF2-40B4-BE49-F238E27FC236}">
                  <a16:creationId xmlns:a16="http://schemas.microsoft.com/office/drawing/2014/main" id="{140D6E2B-B4FE-47C5-B429-741FB45ED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1944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6" name="Line 31">
              <a:extLst>
                <a:ext uri="{FF2B5EF4-FFF2-40B4-BE49-F238E27FC236}">
                  <a16:creationId xmlns:a16="http://schemas.microsoft.com/office/drawing/2014/main" id="{057ABC4C-ACB1-4A97-B4EF-05AB073F9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2532"/>
              <a:ext cx="0" cy="1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7" name="Oval 32">
              <a:extLst>
                <a:ext uri="{FF2B5EF4-FFF2-40B4-BE49-F238E27FC236}">
                  <a16:creationId xmlns:a16="http://schemas.microsoft.com/office/drawing/2014/main" id="{05BC7836-EDD5-4353-89F8-CFE8827A9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496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A3CC68B0-B34D-4010-951B-5BF4B5AD5F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80" y="3024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9" name="Line 34">
              <a:extLst>
                <a:ext uri="{FF2B5EF4-FFF2-40B4-BE49-F238E27FC236}">
                  <a16:creationId xmlns:a16="http://schemas.microsoft.com/office/drawing/2014/main" id="{650DCE76-D2C5-44CF-89BB-FCA039BBD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708"/>
              <a:ext cx="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0" name="Text Box 35">
              <a:extLst>
                <a:ext uri="{FF2B5EF4-FFF2-40B4-BE49-F238E27FC236}">
                  <a16:creationId xmlns:a16="http://schemas.microsoft.com/office/drawing/2014/main" id="{D09FE192-9EB9-4E79-BDF6-85F4E3EB7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91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1" name="Text Box 36">
              <a:extLst>
                <a:ext uri="{FF2B5EF4-FFF2-40B4-BE49-F238E27FC236}">
                  <a16:creationId xmlns:a16="http://schemas.microsoft.com/office/drawing/2014/main" id="{AE1FBFBC-854E-4C6D-B5B5-1055E5B09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" y="1723"/>
              <a:ext cx="8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aphicFrame>
        <p:nvGraphicFramePr>
          <p:cNvPr id="102" name="Object 2">
            <a:extLst>
              <a:ext uri="{FF2B5EF4-FFF2-40B4-BE49-F238E27FC236}">
                <a16:creationId xmlns:a16="http://schemas.microsoft.com/office/drawing/2014/main" id="{6B80D495-045D-4362-89FA-9689055B52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46402"/>
              </p:ext>
            </p:extLst>
          </p:nvPr>
        </p:nvGraphicFramePr>
        <p:xfrm>
          <a:off x="7066980" y="1241326"/>
          <a:ext cx="18605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6" r:id="rId3" imgW="470830" imgH="216498" progId="Equation.3">
                  <p:embed/>
                </p:oleObj>
              </mc:Choice>
              <mc:Fallback>
                <p:oleObj r:id="rId3" imgW="470830" imgH="216498" progId="Equation.3">
                  <p:embed/>
                  <p:pic>
                    <p:nvPicPr>
                      <p:cNvPr id="34853" name="Object 2">
                        <a:extLst>
                          <a:ext uri="{FF2B5EF4-FFF2-40B4-BE49-F238E27FC236}">
                            <a16:creationId xmlns:a16="http://schemas.microsoft.com/office/drawing/2014/main" id="{A3733D3F-8211-448C-B45B-619E7483A4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6980" y="1241326"/>
                        <a:ext cx="186055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3">
            <a:extLst>
              <a:ext uri="{FF2B5EF4-FFF2-40B4-BE49-F238E27FC236}">
                <a16:creationId xmlns:a16="http://schemas.microsoft.com/office/drawing/2014/main" id="{987A2CCB-D036-473F-8E52-DE2A8AEF2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667690"/>
              </p:ext>
            </p:extLst>
          </p:nvPr>
        </p:nvGraphicFramePr>
        <p:xfrm>
          <a:off x="6879655" y="2111276"/>
          <a:ext cx="26828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7" r:id="rId5" imgW="1092991" imgH="432304" progId="Equation.3">
                  <p:embed/>
                </p:oleObj>
              </mc:Choice>
              <mc:Fallback>
                <p:oleObj r:id="rId5" imgW="1092991" imgH="432304" progId="Equation.3">
                  <p:embed/>
                  <p:pic>
                    <p:nvPicPr>
                      <p:cNvPr id="34854" name="Object 3">
                        <a:extLst>
                          <a:ext uri="{FF2B5EF4-FFF2-40B4-BE49-F238E27FC236}">
                            <a16:creationId xmlns:a16="http://schemas.microsoft.com/office/drawing/2014/main" id="{F99831A2-9968-4FF0-B9FF-A0F5EFEE6F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9655" y="2111276"/>
                        <a:ext cx="268287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4">
            <a:extLst>
              <a:ext uri="{FF2B5EF4-FFF2-40B4-BE49-F238E27FC236}">
                <a16:creationId xmlns:a16="http://schemas.microsoft.com/office/drawing/2014/main" id="{C9FF7AEA-32CA-4DC6-9F6F-D756080559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174051"/>
              </p:ext>
            </p:extLst>
          </p:nvPr>
        </p:nvGraphicFramePr>
        <p:xfrm>
          <a:off x="6838380" y="3306664"/>
          <a:ext cx="22987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8" r:id="rId7" imgW="851586" imgH="432304" progId="Equation.3">
                  <p:embed/>
                </p:oleObj>
              </mc:Choice>
              <mc:Fallback>
                <p:oleObj r:id="rId7" imgW="851586" imgH="432304" progId="Equation.3">
                  <p:embed/>
                  <p:pic>
                    <p:nvPicPr>
                      <p:cNvPr id="34855" name="Object 4">
                        <a:extLst>
                          <a:ext uri="{FF2B5EF4-FFF2-40B4-BE49-F238E27FC236}">
                            <a16:creationId xmlns:a16="http://schemas.microsoft.com/office/drawing/2014/main" id="{A6FF230A-9B98-4D8B-8FEB-BDF9C7CCAD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380" y="3306664"/>
                        <a:ext cx="22987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AutoShape 40">
            <a:extLst>
              <a:ext uri="{FF2B5EF4-FFF2-40B4-BE49-F238E27FC236}">
                <a16:creationId xmlns:a16="http://schemas.microsoft.com/office/drawing/2014/main" id="{C38BCBE8-E6B8-4451-AABA-B46C8DC7A8CB}"/>
              </a:ext>
            </a:extLst>
          </p:cNvPr>
          <p:cNvSpPr>
            <a:spLocks/>
          </p:cNvSpPr>
          <p:nvPr/>
        </p:nvSpPr>
        <p:spPr bwMode="auto">
          <a:xfrm>
            <a:off x="6425630" y="1431826"/>
            <a:ext cx="361950" cy="2743200"/>
          </a:xfrm>
          <a:prstGeom prst="leftBrace">
            <a:avLst>
              <a:gd name="adj1" fmla="val 63053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106" name="Object 5">
            <a:extLst>
              <a:ext uri="{FF2B5EF4-FFF2-40B4-BE49-F238E27FC236}">
                <a16:creationId xmlns:a16="http://schemas.microsoft.com/office/drawing/2014/main" id="{353C73D3-32BC-4F6E-ADD8-ECC6DB7EE4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23107"/>
              </p:ext>
            </p:extLst>
          </p:nvPr>
        </p:nvGraphicFramePr>
        <p:xfrm>
          <a:off x="6573268" y="5349776"/>
          <a:ext cx="29781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9" r:id="rId9" imgW="1092991" imgH="432304" progId="Equation.3">
                  <p:embed/>
                </p:oleObj>
              </mc:Choice>
              <mc:Fallback>
                <p:oleObj r:id="rId9" imgW="1092991" imgH="432304" progId="Equation.3">
                  <p:embed/>
                  <p:pic>
                    <p:nvPicPr>
                      <p:cNvPr id="34857" name="Object 5">
                        <a:extLst>
                          <a:ext uri="{FF2B5EF4-FFF2-40B4-BE49-F238E27FC236}">
                            <a16:creationId xmlns:a16="http://schemas.microsoft.com/office/drawing/2014/main" id="{2D185A2D-A547-4100-B595-9BC99E7DFE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268" y="5349776"/>
                        <a:ext cx="2978150" cy="1173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" name="Text Box 42">
            <a:extLst>
              <a:ext uri="{FF2B5EF4-FFF2-40B4-BE49-F238E27FC236}">
                <a16:creationId xmlns:a16="http://schemas.microsoft.com/office/drawing/2014/main" id="{79511A61-C5C0-4E2B-9E8A-4AA6C93EC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280" y="4651276"/>
            <a:ext cx="169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解出：</a:t>
            </a:r>
          </a:p>
        </p:txBody>
      </p:sp>
      <p:sp>
        <p:nvSpPr>
          <p:cNvPr id="125" name="Freeform 44">
            <a:extLst>
              <a:ext uri="{FF2B5EF4-FFF2-40B4-BE49-F238E27FC236}">
                <a16:creationId xmlns:a16="http://schemas.microsoft.com/office/drawing/2014/main" id="{6BA40129-D638-4C93-8123-8C548B774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480" y="3032026"/>
            <a:ext cx="755650" cy="676275"/>
          </a:xfrm>
          <a:custGeom>
            <a:avLst/>
            <a:gdLst>
              <a:gd name="T0" fmla="*/ 0 w 476"/>
              <a:gd name="T1" fmla="*/ 408 h 426"/>
              <a:gd name="T2" fmla="*/ 192 w 476"/>
              <a:gd name="T3" fmla="*/ 408 h 426"/>
              <a:gd name="T4" fmla="*/ 420 w 476"/>
              <a:gd name="T5" fmla="*/ 396 h 426"/>
              <a:gd name="T6" fmla="*/ 468 w 476"/>
              <a:gd name="T7" fmla="*/ 228 h 426"/>
              <a:gd name="T8" fmla="*/ 468 w 476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6" h="426">
                <a:moveTo>
                  <a:pt x="0" y="408"/>
                </a:moveTo>
                <a:cubicBezTo>
                  <a:pt x="32" y="408"/>
                  <a:pt x="122" y="410"/>
                  <a:pt x="192" y="408"/>
                </a:cubicBezTo>
                <a:cubicBezTo>
                  <a:pt x="262" y="406"/>
                  <a:pt x="374" y="426"/>
                  <a:pt x="420" y="396"/>
                </a:cubicBezTo>
                <a:cubicBezTo>
                  <a:pt x="466" y="366"/>
                  <a:pt x="460" y="294"/>
                  <a:pt x="468" y="228"/>
                </a:cubicBezTo>
                <a:cubicBezTo>
                  <a:pt x="476" y="162"/>
                  <a:pt x="468" y="38"/>
                  <a:pt x="46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6" name="Freeform 45">
            <a:extLst>
              <a:ext uri="{FF2B5EF4-FFF2-40B4-BE49-F238E27FC236}">
                <a16:creationId xmlns:a16="http://schemas.microsoft.com/office/drawing/2014/main" id="{66014088-8B0A-4FFC-B503-79ACA954F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530" y="3940076"/>
            <a:ext cx="784225" cy="673100"/>
          </a:xfrm>
          <a:custGeom>
            <a:avLst/>
            <a:gdLst>
              <a:gd name="T0" fmla="*/ 0 w 494"/>
              <a:gd name="T1" fmla="*/ 16 h 424"/>
              <a:gd name="T2" fmla="*/ 228 w 494"/>
              <a:gd name="T3" fmla="*/ 16 h 424"/>
              <a:gd name="T4" fmla="*/ 408 w 494"/>
              <a:gd name="T5" fmla="*/ 16 h 424"/>
              <a:gd name="T6" fmla="*/ 480 w 494"/>
              <a:gd name="T7" fmla="*/ 112 h 424"/>
              <a:gd name="T8" fmla="*/ 492 w 494"/>
              <a:gd name="T9" fmla="*/ 424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24">
                <a:moveTo>
                  <a:pt x="0" y="16"/>
                </a:moveTo>
                <a:cubicBezTo>
                  <a:pt x="38" y="16"/>
                  <a:pt x="160" y="16"/>
                  <a:pt x="228" y="16"/>
                </a:cubicBezTo>
                <a:cubicBezTo>
                  <a:pt x="296" y="16"/>
                  <a:pt x="366" y="0"/>
                  <a:pt x="408" y="16"/>
                </a:cubicBezTo>
                <a:cubicBezTo>
                  <a:pt x="450" y="32"/>
                  <a:pt x="466" y="44"/>
                  <a:pt x="480" y="112"/>
                </a:cubicBezTo>
                <a:cubicBezTo>
                  <a:pt x="494" y="180"/>
                  <a:pt x="490" y="359"/>
                  <a:pt x="492" y="42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7" name="Text Box 46">
            <a:extLst>
              <a:ext uri="{FF2B5EF4-FFF2-40B4-BE49-F238E27FC236}">
                <a16:creationId xmlns:a16="http://schemas.microsoft.com/office/drawing/2014/main" id="{518ED30F-E48F-4D59-AF8D-2F0497127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8655" y="6105426"/>
            <a:ext cx="4656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endParaRPr lang="zh-CN" altLang="zh-CN" sz="28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58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2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集成运算放大器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差动放大器</a:t>
            </a:r>
          </a:p>
        </p:txBody>
      </p:sp>
      <p:grpSp>
        <p:nvGrpSpPr>
          <p:cNvPr id="45" name="Group 4">
            <a:extLst>
              <a:ext uri="{FF2B5EF4-FFF2-40B4-BE49-F238E27FC236}">
                <a16:creationId xmlns:a16="http://schemas.microsoft.com/office/drawing/2014/main" id="{6A5B1FD9-CE7D-4640-91D9-445FDA665C97}"/>
              </a:ext>
            </a:extLst>
          </p:cNvPr>
          <p:cNvGrpSpPr>
            <a:grpSpLocks/>
          </p:cNvGrpSpPr>
          <p:nvPr/>
        </p:nvGrpSpPr>
        <p:grpSpPr bwMode="auto">
          <a:xfrm>
            <a:off x="2783632" y="907558"/>
            <a:ext cx="5276850" cy="4433888"/>
            <a:chOff x="312" y="927"/>
            <a:chExt cx="3324" cy="2793"/>
          </a:xfrm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60826943-1625-4C0A-BB96-9208BB55C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08"/>
              <a:ext cx="864" cy="1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7" name="Line 6">
              <a:extLst>
                <a:ext uri="{FF2B5EF4-FFF2-40B4-BE49-F238E27FC236}">
                  <a16:creationId xmlns:a16="http://schemas.microsoft.com/office/drawing/2014/main" id="{33847108-E91B-4BD5-AE59-55FB6C0EA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9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8" name="Line 7">
              <a:extLst>
                <a:ext uri="{FF2B5EF4-FFF2-40B4-BE49-F238E27FC236}">
                  <a16:creationId xmlns:a16="http://schemas.microsoft.com/office/drawing/2014/main" id="{DF177D07-398A-48B2-AAF6-0AD2D0F7F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32"/>
              <a:ext cx="1032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9" name="Line 8">
              <a:extLst>
                <a:ext uri="{FF2B5EF4-FFF2-40B4-BE49-F238E27FC236}">
                  <a16:creationId xmlns:a16="http://schemas.microsoft.com/office/drawing/2014/main" id="{4D84D937-A45E-4C65-9B5C-80DC2F2DB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98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0" name="Text Box 9">
              <a:extLst>
                <a:ext uri="{FF2B5EF4-FFF2-40B4-BE49-F238E27FC236}">
                  <a16:creationId xmlns:a16="http://schemas.microsoft.com/office/drawing/2014/main" id="{3B00E2CF-7481-47DB-8375-A5B7835C6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1632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_</a:t>
              </a:r>
            </a:p>
          </p:txBody>
        </p:sp>
        <p:sp>
          <p:nvSpPr>
            <p:cNvPr id="51" name="Text Box 10">
              <a:extLst>
                <a:ext uri="{FF2B5EF4-FFF2-40B4-BE49-F238E27FC236}">
                  <a16:creationId xmlns:a16="http://schemas.microsoft.com/office/drawing/2014/main" id="{1DCAB9FF-4E3D-45A9-A597-3A8385B6C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2292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</a:p>
          </p:txBody>
        </p:sp>
        <p:sp>
          <p:nvSpPr>
            <p:cNvPr id="52" name="Text Box 11">
              <a:extLst>
                <a:ext uri="{FF2B5EF4-FFF2-40B4-BE49-F238E27FC236}">
                  <a16:creationId xmlns:a16="http://schemas.microsoft.com/office/drawing/2014/main" id="{E059C7DD-E70D-4668-AFA4-DE8CE5293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043" y="1683"/>
              <a:ext cx="3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  <a:sym typeface="Symbol" panose="05050102010706020507" pitchFamily="18" charset="2"/>
                </a:rPr>
                <a:t>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53" name="Text Box 12">
              <a:extLst>
                <a:ext uri="{FF2B5EF4-FFF2-40B4-BE49-F238E27FC236}">
                  <a16:creationId xmlns:a16="http://schemas.microsoft.com/office/drawing/2014/main" id="{E92A5FB0-4D30-4D6F-89A6-8BCE4CE10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4" y="1992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</a:p>
          </p:txBody>
        </p:sp>
        <p:sp>
          <p:nvSpPr>
            <p:cNvPr id="54" name="Oval 13">
              <a:extLst>
                <a:ext uri="{FF2B5EF4-FFF2-40B4-BE49-F238E27FC236}">
                  <a16:creationId xmlns:a16="http://schemas.microsoft.com/office/drawing/2014/main" id="{939CC9B6-C11F-4CC3-8FBF-D87B1ADFB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148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5" name="Text Box 14">
              <a:extLst>
                <a:ext uri="{FF2B5EF4-FFF2-40B4-BE49-F238E27FC236}">
                  <a16:creationId xmlns:a16="http://schemas.microsoft.com/office/drawing/2014/main" id="{7D1F6466-B0BC-47DC-9A82-EE717D795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596"/>
              <a:ext cx="7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_GB2312" pitchFamily="49" charset="-122"/>
                  <a:sym typeface="Symbol" panose="05050102010706020507" pitchFamily="18" charset="2"/>
                </a:rPr>
                <a:t>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6" name="Line 15">
              <a:extLst>
                <a:ext uri="{FF2B5EF4-FFF2-40B4-BE49-F238E27FC236}">
                  <a16:creationId xmlns:a16="http://schemas.microsoft.com/office/drawing/2014/main" id="{74F1CAD1-8516-468B-BC81-1D68FB876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124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04AB4DFE-3F25-48AB-867C-C95853228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248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74E75AA7-60D3-42C3-8274-A216E353C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1152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9" name="Line 18">
              <a:extLst>
                <a:ext uri="{FF2B5EF4-FFF2-40B4-BE49-F238E27FC236}">
                  <a16:creationId xmlns:a16="http://schemas.microsoft.com/office/drawing/2014/main" id="{1F7B7141-FD40-4FC8-BCE3-38F030D0F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1248"/>
              <a:ext cx="0" cy="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0" name="Line 19">
              <a:extLst>
                <a:ext uri="{FF2B5EF4-FFF2-40B4-BE49-F238E27FC236}">
                  <a16:creationId xmlns:a16="http://schemas.microsoft.com/office/drawing/2014/main" id="{CEBF748A-6697-4FCA-A538-0378666F1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980"/>
              <a:ext cx="7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id="{7B76DBC8-0594-4119-BC78-E95696D69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896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2" name="Oval 21">
              <a:extLst>
                <a:ext uri="{FF2B5EF4-FFF2-40B4-BE49-F238E27FC236}">
                  <a16:creationId xmlns:a16="http://schemas.microsoft.com/office/drawing/2014/main" id="{62ADDA61-9CA0-4D16-9527-596602F52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1932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3" name="Oval 22">
              <a:extLst>
                <a:ext uri="{FF2B5EF4-FFF2-40B4-BE49-F238E27FC236}">
                  <a16:creationId xmlns:a16="http://schemas.microsoft.com/office/drawing/2014/main" id="{A4A049A6-E517-436B-92E8-1A3E6888E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" y="2148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4" name="Text Box 23">
              <a:extLst>
                <a:ext uri="{FF2B5EF4-FFF2-40B4-BE49-F238E27FC236}">
                  <a16:creationId xmlns:a16="http://schemas.microsoft.com/office/drawing/2014/main" id="{F50CFCC3-6DF3-47C0-B584-290E1FB6A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" y="927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 dirty="0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 dirty="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5" name="Text Box 24">
              <a:extLst>
                <a:ext uri="{FF2B5EF4-FFF2-40B4-BE49-F238E27FC236}">
                  <a16:creationId xmlns:a16="http://schemas.microsoft.com/office/drawing/2014/main" id="{C0FECCD8-7A92-4E99-A37A-9B65C46AE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05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6" name="Rectangle 25">
              <a:extLst>
                <a:ext uri="{FF2B5EF4-FFF2-40B4-BE49-F238E27FC236}">
                  <a16:creationId xmlns:a16="http://schemas.microsoft.com/office/drawing/2014/main" id="{962F91AD-6FBE-4CC6-8D36-93FEBB29B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2460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7" name="Text Box 26">
              <a:extLst>
                <a:ext uri="{FF2B5EF4-FFF2-40B4-BE49-F238E27FC236}">
                  <a16:creationId xmlns:a16="http://schemas.microsoft.com/office/drawing/2014/main" id="{6F8981E2-FEC1-41D2-A36E-129672E8D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" y="266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8" name="Text Box 27">
              <a:extLst>
                <a:ext uri="{FF2B5EF4-FFF2-40B4-BE49-F238E27FC236}">
                  <a16:creationId xmlns:a16="http://schemas.microsoft.com/office/drawing/2014/main" id="{888A11CA-943A-4625-A53E-BDC549BA1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" y="2280"/>
              <a:ext cx="8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7" name="Text Box 28">
              <a:extLst>
                <a:ext uri="{FF2B5EF4-FFF2-40B4-BE49-F238E27FC236}">
                  <a16:creationId xmlns:a16="http://schemas.microsoft.com/office/drawing/2014/main" id="{DC66A4C5-BFDB-4B6A-AB61-B46C038B8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716"/>
              <a:ext cx="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o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8" name="Oval 29">
              <a:extLst>
                <a:ext uri="{FF2B5EF4-FFF2-40B4-BE49-F238E27FC236}">
                  <a16:creationId xmlns:a16="http://schemas.microsoft.com/office/drawing/2014/main" id="{9EB23877-F5F6-4C01-A3B4-359076CB5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2496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9" name="Oval 30">
              <a:extLst>
                <a:ext uri="{FF2B5EF4-FFF2-40B4-BE49-F238E27FC236}">
                  <a16:creationId xmlns:a16="http://schemas.microsoft.com/office/drawing/2014/main" id="{294B4F7B-56B2-4C44-95C0-354ADF1D4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1944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0" name="Line 31">
              <a:extLst>
                <a:ext uri="{FF2B5EF4-FFF2-40B4-BE49-F238E27FC236}">
                  <a16:creationId xmlns:a16="http://schemas.microsoft.com/office/drawing/2014/main" id="{53CC2ADB-80A3-4111-ABA1-1A0BD52D9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2532"/>
              <a:ext cx="0" cy="1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1" name="Oval 32">
              <a:extLst>
                <a:ext uri="{FF2B5EF4-FFF2-40B4-BE49-F238E27FC236}">
                  <a16:creationId xmlns:a16="http://schemas.microsoft.com/office/drawing/2014/main" id="{1F2CF4EA-D5B1-4440-A5F8-AE027F86A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496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2" name="Rectangle 33">
              <a:extLst>
                <a:ext uri="{FF2B5EF4-FFF2-40B4-BE49-F238E27FC236}">
                  <a16:creationId xmlns:a16="http://schemas.microsoft.com/office/drawing/2014/main" id="{25905BFD-243B-4053-A05A-7978F792C9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80" y="3024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7FB20063-9947-4370-A184-FED45CF3E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708"/>
              <a:ext cx="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4" name="Text Box 35">
              <a:extLst>
                <a:ext uri="{FF2B5EF4-FFF2-40B4-BE49-F238E27FC236}">
                  <a16:creationId xmlns:a16="http://schemas.microsoft.com/office/drawing/2014/main" id="{F824C909-B59F-4CA4-8FA5-C10DB3FBA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91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5" name="Text Box 36">
              <a:extLst>
                <a:ext uri="{FF2B5EF4-FFF2-40B4-BE49-F238E27FC236}">
                  <a16:creationId xmlns:a16="http://schemas.microsoft.com/office/drawing/2014/main" id="{E1B90992-2686-49F1-B9C9-9938EB7F3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" y="1723"/>
              <a:ext cx="8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116" name="Text Box 37">
            <a:extLst>
              <a:ext uri="{FF2B5EF4-FFF2-40B4-BE49-F238E27FC236}">
                <a16:creationId xmlns:a16="http://schemas.microsoft.com/office/drawing/2014/main" id="{E8E9E760-716E-4531-BD7A-7DC597468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769" y="5392245"/>
            <a:ext cx="7124700" cy="1411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差动放大器放大了两个信号的差，但是它的输入电阻不高（</a:t>
            </a:r>
            <a:r>
              <a:rPr lang="en-US" altLang="zh-CN" sz="2800" b="1">
                <a:latin typeface="宋体" panose="02010600030101010101" pitchFamily="2" charset="-122"/>
              </a:rPr>
              <a:t>=</a:t>
            </a:r>
            <a:r>
              <a:rPr lang="en-US" altLang="zh-CN" sz="2800" b="1">
                <a:latin typeface="Arial" panose="020B0604020202020204" pitchFamily="34" charset="0"/>
              </a:rPr>
              <a:t>2</a:t>
            </a:r>
            <a:r>
              <a:rPr lang="en-US" altLang="zh-CN" sz="2800" b="1" i="1">
                <a:latin typeface="Arial" panose="020B0604020202020204" pitchFamily="34" charset="0"/>
              </a:rPr>
              <a:t>R</a:t>
            </a:r>
            <a:r>
              <a:rPr lang="en-US" altLang="zh-CN" sz="2800" b="1" baseline="-25000">
                <a:latin typeface="Arial" panose="020B0604020202020204" pitchFamily="34" charset="0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）</a:t>
            </a:r>
            <a:r>
              <a:rPr lang="en-US" altLang="zh-CN" sz="2800" b="1">
                <a:latin typeface="宋体" panose="02010600030101010101" pitchFamily="2" charset="-122"/>
              </a:rPr>
              <a:t>, </a:t>
            </a:r>
            <a:r>
              <a:rPr lang="zh-CN" altLang="en-US" sz="2800" b="1">
                <a:latin typeface="宋体" panose="02010600030101010101" pitchFamily="2" charset="-122"/>
              </a:rPr>
              <a:t>这是由于反相输入造成的。</a:t>
            </a:r>
          </a:p>
        </p:txBody>
      </p:sp>
    </p:spTree>
    <p:extLst>
      <p:ext uri="{BB962C8B-B14F-4D97-AF65-F5344CB8AC3E}">
        <p14:creationId xmlns:p14="http://schemas.microsoft.com/office/powerpoint/2010/main" val="124693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1C10A-7C48-46C2-B97F-E44ED1D1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2E0CB-E5C2-413A-99E8-1EABA0BE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8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214A60-38D8-4415-80D3-FC90682E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25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集成运算放大器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C34281-9784-4E6D-AB74-4A39CD43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pic>
        <p:nvPicPr>
          <p:cNvPr id="6" name="Picture 6" descr="C:\Documents and Settings\Administrator\My Documents\My Word\3002大班文件\电子电路一扫描图片\电子电路一插图(第四章)\图4.1.1.jpg">
            <a:extLst>
              <a:ext uri="{FF2B5EF4-FFF2-40B4-BE49-F238E27FC236}">
                <a16:creationId xmlns:a16="http://schemas.microsoft.com/office/drawing/2014/main" id="{61E97949-7D3B-444C-A362-BC422055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122612"/>
            <a:ext cx="7467600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44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集成运算放大器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反相比例运算电路</a:t>
            </a:r>
          </a:p>
        </p:txBody>
      </p:sp>
      <p:graphicFrame>
        <p:nvGraphicFramePr>
          <p:cNvPr id="26" name="Object 2">
            <a:extLst>
              <a:ext uri="{FF2B5EF4-FFF2-40B4-BE49-F238E27FC236}">
                <a16:creationId xmlns:a16="http://schemas.microsoft.com/office/drawing/2014/main" id="{DA51AE5C-8F44-4FD6-889B-52364F9475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859105"/>
              </p:ext>
            </p:extLst>
          </p:nvPr>
        </p:nvGraphicFramePr>
        <p:xfrm>
          <a:off x="6566148" y="1829618"/>
          <a:ext cx="17399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3" r:id="rId3" imgW="711826" imgH="216311" progId="Equation.3">
                  <p:embed/>
                </p:oleObj>
              </mc:Choice>
              <mc:Fallback>
                <p:oleObj r:id="rId3" imgW="711826" imgH="216311" progId="Equation.3">
                  <p:embed/>
                  <p:pic>
                    <p:nvPicPr>
                      <p:cNvPr id="20484" name="Object 2">
                        <a:extLst>
                          <a:ext uri="{FF2B5EF4-FFF2-40B4-BE49-F238E27FC236}">
                            <a16:creationId xmlns:a16="http://schemas.microsoft.com/office/drawing/2014/main" id="{BABCD7DA-4B37-42E3-A3DD-EECA52C7AB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6148" y="1829618"/>
                        <a:ext cx="17399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5">
            <a:extLst>
              <a:ext uri="{FF2B5EF4-FFF2-40B4-BE49-F238E27FC236}">
                <a16:creationId xmlns:a16="http://schemas.microsoft.com/office/drawing/2014/main" id="{3E53372C-42D4-403B-A602-AB031E7A5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048" y="2893243"/>
            <a:ext cx="2457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3200" b="1" i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3200" b="1" baseline="-2500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3200" b="1">
                <a:latin typeface="Arial" panose="020B0604020202020204" pitchFamily="34" charset="0"/>
                <a:ea typeface="楷体_GB2312" pitchFamily="49" charset="-122"/>
              </a:rPr>
              <a:t>= </a:t>
            </a:r>
            <a:r>
              <a:rPr lang="en-US" altLang="zh-CN" sz="3200" b="1" i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3200" b="1" baseline="-25000">
                <a:latin typeface="Arial" panose="020B0604020202020204" pitchFamily="34" charset="0"/>
                <a:ea typeface="楷体_GB2312" pitchFamily="49" charset="-122"/>
              </a:rPr>
              <a:t>2</a:t>
            </a:r>
            <a:endParaRPr lang="en-US" altLang="zh-CN" sz="3200" b="1" i="1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28" name="Object 3">
            <a:extLst>
              <a:ext uri="{FF2B5EF4-FFF2-40B4-BE49-F238E27FC236}">
                <a16:creationId xmlns:a16="http://schemas.microsoft.com/office/drawing/2014/main" id="{068DE274-EE30-49A6-8CBA-8CB65AB6B3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542121"/>
              </p:ext>
            </p:extLst>
          </p:nvPr>
        </p:nvGraphicFramePr>
        <p:xfrm>
          <a:off x="7526586" y="3946029"/>
          <a:ext cx="2179637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4" r:id="rId5" imgW="648580" imgH="432492" progId="Equation.3">
                  <p:embed/>
                </p:oleObj>
              </mc:Choice>
              <mc:Fallback>
                <p:oleObj r:id="rId5" imgW="648580" imgH="432492" progId="Equation.3">
                  <p:embed/>
                  <p:pic>
                    <p:nvPicPr>
                      <p:cNvPr id="20486" name="Object 3">
                        <a:extLst>
                          <a:ext uri="{FF2B5EF4-FFF2-40B4-BE49-F238E27FC236}">
                            <a16:creationId xmlns:a16="http://schemas.microsoft.com/office/drawing/2014/main" id="{AE5CE35F-9252-40AF-9688-6BE25FBB7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586" y="3946029"/>
                        <a:ext cx="2179637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>
            <a:extLst>
              <a:ext uri="{FF2B5EF4-FFF2-40B4-BE49-F238E27FC236}">
                <a16:creationId xmlns:a16="http://schemas.microsoft.com/office/drawing/2014/main" id="{87DA3C93-FC4E-45B1-9FAA-BECEB480DC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140925"/>
              </p:ext>
            </p:extLst>
          </p:nvPr>
        </p:nvGraphicFramePr>
        <p:xfrm>
          <a:off x="6474073" y="5346204"/>
          <a:ext cx="3316288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5" r:id="rId7" imgW="1219320" imgH="507960" progId="Equation.3">
                  <p:embed/>
                </p:oleObj>
              </mc:Choice>
              <mc:Fallback>
                <p:oleObj r:id="rId7" imgW="1219320" imgH="507960" progId="Equation.3">
                  <p:embed/>
                  <p:pic>
                    <p:nvPicPr>
                      <p:cNvPr id="20487" name="Object 4">
                        <a:extLst>
                          <a:ext uri="{FF2B5EF4-FFF2-40B4-BE49-F238E27FC236}">
                            <a16:creationId xmlns:a16="http://schemas.microsoft.com/office/drawing/2014/main" id="{3A0233EC-A1F9-453B-BB28-0A8DF565DD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4073" y="5346204"/>
                        <a:ext cx="3316288" cy="1387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8">
            <a:extLst>
              <a:ext uri="{FF2B5EF4-FFF2-40B4-BE49-F238E27FC236}">
                <a16:creationId xmlns:a16="http://schemas.microsoft.com/office/drawing/2014/main" id="{BF62D78B-8E60-476C-A7DB-2D4C9219DFF7}"/>
              </a:ext>
            </a:extLst>
          </p:cNvPr>
          <p:cNvGrpSpPr>
            <a:grpSpLocks/>
          </p:cNvGrpSpPr>
          <p:nvPr/>
        </p:nvGrpSpPr>
        <p:grpSpPr bwMode="auto">
          <a:xfrm>
            <a:off x="1203573" y="1279029"/>
            <a:ext cx="5124450" cy="3933825"/>
            <a:chOff x="216" y="1164"/>
            <a:chExt cx="3228" cy="2478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1714DDD6-978C-4AE4-B2E0-EE4666097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60"/>
              <a:ext cx="4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2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3200" b="1" i="1" baseline="-25000">
                  <a:latin typeface="Arial" panose="020B0604020202020204" pitchFamily="34" charset="0"/>
                  <a:ea typeface="楷体_GB2312" pitchFamily="49" charset="-122"/>
                </a:rPr>
                <a:t>o</a:t>
              </a:r>
              <a:endParaRPr lang="en-US" altLang="zh-CN" sz="3200" b="1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2" name="Line 10">
              <a:extLst>
                <a:ext uri="{FF2B5EF4-FFF2-40B4-BE49-F238E27FC236}">
                  <a16:creationId xmlns:a16="http://schemas.microsoft.com/office/drawing/2014/main" id="{36434D03-B606-4A56-88E8-49793868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" y="3000"/>
              <a:ext cx="1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3" name="Rectangle 11">
              <a:extLst>
                <a:ext uri="{FF2B5EF4-FFF2-40B4-BE49-F238E27FC236}">
                  <a16:creationId xmlns:a16="http://schemas.microsoft.com/office/drawing/2014/main" id="{1B875B66-0C7F-42FF-B6AB-9D1BBB5F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052"/>
              <a:ext cx="864" cy="1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4" name="Line 12">
              <a:extLst>
                <a:ext uri="{FF2B5EF4-FFF2-40B4-BE49-F238E27FC236}">
                  <a16:creationId xmlns:a16="http://schemas.microsoft.com/office/drawing/2014/main" id="{3372349A-0C91-463B-B9D2-96467FBBA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9" y="264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5" name="Line 13">
              <a:extLst>
                <a:ext uri="{FF2B5EF4-FFF2-40B4-BE49-F238E27FC236}">
                  <a16:creationId xmlns:a16="http://schemas.microsoft.com/office/drawing/2014/main" id="{536CB278-9753-4A5E-BCED-119CCA030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242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Text Box 14">
              <a:extLst>
                <a:ext uri="{FF2B5EF4-FFF2-40B4-BE49-F238E27FC236}">
                  <a16:creationId xmlns:a16="http://schemas.microsoft.com/office/drawing/2014/main" id="{1E360230-55A3-476F-9D03-B3487B143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2076"/>
              <a:ext cx="2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600" b="1">
                  <a:latin typeface="Arial" panose="020B0604020202020204" pitchFamily="34" charset="0"/>
                  <a:ea typeface="楷体" panose="02010609060101010101" pitchFamily="49" charset="-122"/>
                </a:rPr>
                <a:t>_</a:t>
              </a:r>
              <a:endParaRPr lang="en-US" altLang="zh-CN" sz="36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7" name="Text Box 15">
              <a:extLst>
                <a:ext uri="{FF2B5EF4-FFF2-40B4-BE49-F238E27FC236}">
                  <a16:creationId xmlns:a16="http://schemas.microsoft.com/office/drawing/2014/main" id="{95616EFD-B7CA-46CA-88E3-2C6473367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2736"/>
              <a:ext cx="2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6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  <a:endParaRPr lang="en-US" altLang="zh-CN" sz="36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8" name="Text Box 16">
              <a:extLst>
                <a:ext uri="{FF2B5EF4-FFF2-40B4-BE49-F238E27FC236}">
                  <a16:creationId xmlns:a16="http://schemas.microsoft.com/office/drawing/2014/main" id="{49D517C6-1D2D-4652-AD0E-408BFEF4A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929" y="2109"/>
              <a:ext cx="3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200" b="1">
                  <a:latin typeface="Arial" panose="020B0604020202020204" pitchFamily="34" charset="0"/>
                  <a:ea typeface="楷体" panose="02010609060101010101" pitchFamily="49" charset="-122"/>
                  <a:sym typeface="Symbol" panose="05050102010706020507" pitchFamily="18" charset="2"/>
                </a:rPr>
                <a:t></a:t>
              </a:r>
              <a:endParaRPr lang="en-US" altLang="zh-CN" sz="32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9" name="Text Box 17">
              <a:extLst>
                <a:ext uri="{FF2B5EF4-FFF2-40B4-BE49-F238E27FC236}">
                  <a16:creationId xmlns:a16="http://schemas.microsoft.com/office/drawing/2014/main" id="{073E2F6D-7130-40D3-93F5-C9A50621B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2436"/>
              <a:ext cx="2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6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  <a:endParaRPr lang="en-US" altLang="zh-CN" sz="36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40" name="Oval 18">
              <a:extLst>
                <a:ext uri="{FF2B5EF4-FFF2-40B4-BE49-F238E27FC236}">
                  <a16:creationId xmlns:a16="http://schemas.microsoft.com/office/drawing/2014/main" id="{54B56E16-B255-4216-B67C-587F2BD5B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592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1" name="Text Box 19">
              <a:extLst>
                <a:ext uri="{FF2B5EF4-FFF2-40B4-BE49-F238E27FC236}">
                  <a16:creationId xmlns:a16="http://schemas.microsoft.com/office/drawing/2014/main" id="{E25C98A8-D9AD-46A5-A36A-1D9668BF2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40"/>
              <a:ext cx="7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200" b="1">
                  <a:latin typeface="Arial" panose="020B0604020202020204" pitchFamily="34" charset="0"/>
                  <a:ea typeface="楷体_GB2312" pitchFamily="49" charset="-122"/>
                  <a:sym typeface="Symbol" panose="05050102010706020507" pitchFamily="18" charset="2"/>
                </a:rPr>
                <a:t></a:t>
              </a:r>
              <a:endParaRPr lang="en-US" altLang="zh-CN" sz="32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2" name="Line 20">
              <a:extLst>
                <a:ext uri="{FF2B5EF4-FFF2-40B4-BE49-F238E27FC236}">
                  <a16:creationId xmlns:a16="http://schemas.microsoft.com/office/drawing/2014/main" id="{51C220A7-CE11-4B78-B8CF-243EFE65F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169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Line 21">
              <a:extLst>
                <a:ext uri="{FF2B5EF4-FFF2-40B4-BE49-F238E27FC236}">
                  <a16:creationId xmlns:a16="http://schemas.microsoft.com/office/drawing/2014/main" id="{2136B9EF-D8EE-44A7-9416-7ECBF822D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69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4" name="Rectangle 22">
              <a:extLst>
                <a:ext uri="{FF2B5EF4-FFF2-40B4-BE49-F238E27FC236}">
                  <a16:creationId xmlns:a16="http://schemas.microsoft.com/office/drawing/2014/main" id="{6C69DC66-F164-465D-AEC6-59DD40214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1596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Line 23">
              <a:extLst>
                <a:ext uri="{FF2B5EF4-FFF2-40B4-BE49-F238E27FC236}">
                  <a16:creationId xmlns:a16="http://schemas.microsoft.com/office/drawing/2014/main" id="{F69F247D-0FE1-4450-AD5F-D2829C8A4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1692"/>
              <a:ext cx="0" cy="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6" name="Line 24">
              <a:extLst>
                <a:ext uri="{FF2B5EF4-FFF2-40B4-BE49-F238E27FC236}">
                  <a16:creationId xmlns:a16="http://schemas.microsoft.com/office/drawing/2014/main" id="{6FA3A543-3331-4ADF-B1F0-902802487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" y="2424"/>
              <a:ext cx="7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E62FBC6D-CF6E-4683-AF3C-20EF78982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2340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8" name="Oval 26">
              <a:extLst>
                <a:ext uri="{FF2B5EF4-FFF2-40B4-BE49-F238E27FC236}">
                  <a16:creationId xmlns:a16="http://schemas.microsoft.com/office/drawing/2014/main" id="{CF4C8CB7-AD84-46A7-92ED-C165FAF7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2376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9" name="Line 27">
              <a:extLst>
                <a:ext uri="{FF2B5EF4-FFF2-40B4-BE49-F238E27FC236}">
                  <a16:creationId xmlns:a16="http://schemas.microsoft.com/office/drawing/2014/main" id="{326965B0-6DBD-4C5F-A471-206E5B9E1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3642"/>
              <a:ext cx="2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0" name="Oval 28">
              <a:extLst>
                <a:ext uri="{FF2B5EF4-FFF2-40B4-BE49-F238E27FC236}">
                  <a16:creationId xmlns:a16="http://schemas.microsoft.com/office/drawing/2014/main" id="{5F60CD72-B147-4212-9A24-266FD5738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" y="2376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1" name="Oval 29">
              <a:extLst>
                <a:ext uri="{FF2B5EF4-FFF2-40B4-BE49-F238E27FC236}">
                  <a16:creationId xmlns:a16="http://schemas.microsoft.com/office/drawing/2014/main" id="{BBA89598-3203-4673-9290-4C5A52F0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" y="2592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2" name="Text Box 30">
              <a:extLst>
                <a:ext uri="{FF2B5EF4-FFF2-40B4-BE49-F238E27FC236}">
                  <a16:creationId xmlns:a16="http://schemas.microsoft.com/office/drawing/2014/main" id="{B3E6E2E7-A43C-4125-BB00-85C25615E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1164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2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3200" b="1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3" name="Text Box 31">
              <a:extLst>
                <a:ext uri="{FF2B5EF4-FFF2-40B4-BE49-F238E27FC236}">
                  <a16:creationId xmlns:a16="http://schemas.microsoft.com/office/drawing/2014/main" id="{6358DCC2-11F2-48FB-8D9F-06DCB08B9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96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2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3200" b="1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4" name="Rectangle 32">
              <a:extLst>
                <a:ext uri="{FF2B5EF4-FFF2-40B4-BE49-F238E27FC236}">
                  <a16:creationId xmlns:a16="http://schemas.microsoft.com/office/drawing/2014/main" id="{887A13B6-FCF9-4A06-A4D2-739DC218E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904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5" name="Text Box 33">
              <a:extLst>
                <a:ext uri="{FF2B5EF4-FFF2-40B4-BE49-F238E27FC236}">
                  <a16:creationId xmlns:a16="http://schemas.microsoft.com/office/drawing/2014/main" id="{FD6AEBDD-10E0-4A4C-952F-02EF20676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3108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2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3200" b="1" i="1" baseline="-25000">
                  <a:latin typeface="Arial" panose="020B0604020202020204" pitchFamily="34" charset="0"/>
                  <a:ea typeface="楷体_GB2312" pitchFamily="49" charset="-122"/>
                </a:rPr>
                <a:t>P</a:t>
              </a:r>
              <a:endParaRPr lang="en-US" altLang="zh-CN" sz="3200" b="1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6" name="Text Box 34">
              <a:extLst>
                <a:ext uri="{FF2B5EF4-FFF2-40B4-BE49-F238E27FC236}">
                  <a16:creationId xmlns:a16="http://schemas.microsoft.com/office/drawing/2014/main" id="{47AE20CB-9C0B-4DAA-B7FC-BA14F6EA9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" y="2160"/>
              <a:ext cx="8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2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3200" b="1" i="1" baseline="-25000"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endParaRPr lang="en-US" altLang="zh-CN" sz="3200" b="1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57" name="Group 35">
              <a:extLst>
                <a:ext uri="{FF2B5EF4-FFF2-40B4-BE49-F238E27FC236}">
                  <a16:creationId xmlns:a16="http://schemas.microsoft.com/office/drawing/2014/main" id="{4078413A-C7DE-4302-89F4-40AF17B6CD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764"/>
              <a:ext cx="396" cy="396"/>
              <a:chOff x="912" y="1764"/>
              <a:chExt cx="396" cy="396"/>
            </a:xfrm>
          </p:grpSpPr>
          <p:sp>
            <p:nvSpPr>
              <p:cNvPr id="62" name="Line 36">
                <a:extLst>
                  <a:ext uri="{FF2B5EF4-FFF2-40B4-BE49-F238E27FC236}">
                    <a16:creationId xmlns:a16="http://schemas.microsoft.com/office/drawing/2014/main" id="{B55B01D4-A182-4135-B3E2-D0441236A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3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63" name="Text Box 37">
                <a:extLst>
                  <a:ext uri="{FF2B5EF4-FFF2-40B4-BE49-F238E27FC236}">
                    <a16:creationId xmlns:a16="http://schemas.microsoft.com/office/drawing/2014/main" id="{370904CE-716A-4A4E-A219-6792D403EA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764"/>
                <a:ext cx="34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3200" b="1" i="1">
                    <a:latin typeface="Arial" panose="020B0604020202020204" pitchFamily="34" charset="0"/>
                    <a:ea typeface="楷体_GB2312" pitchFamily="49" charset="-122"/>
                  </a:rPr>
                  <a:t>i</a:t>
                </a:r>
                <a:r>
                  <a:rPr lang="en-US" altLang="zh-CN" sz="3200" b="1" baseline="-25000">
                    <a:latin typeface="Arial" panose="020B0604020202020204" pitchFamily="34" charset="0"/>
                    <a:ea typeface="楷体_GB2312" pitchFamily="49" charset="-122"/>
                  </a:rPr>
                  <a:t>1</a:t>
                </a:r>
                <a:endParaRPr lang="en-US" altLang="zh-CN" sz="3200" b="1" i="1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58" name="Group 38">
              <a:extLst>
                <a:ext uri="{FF2B5EF4-FFF2-40B4-BE49-F238E27FC236}">
                  <a16:creationId xmlns:a16="http://schemas.microsoft.com/office/drawing/2014/main" id="{3605AE00-8CE4-4211-B8C3-A34BAAF91D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2" y="1224"/>
              <a:ext cx="396" cy="372"/>
              <a:chOff x="1452" y="1224"/>
              <a:chExt cx="396" cy="372"/>
            </a:xfrm>
          </p:grpSpPr>
          <p:sp>
            <p:nvSpPr>
              <p:cNvPr id="60" name="Line 39">
                <a:extLst>
                  <a:ext uri="{FF2B5EF4-FFF2-40B4-BE49-F238E27FC236}">
                    <a16:creationId xmlns:a16="http://schemas.microsoft.com/office/drawing/2014/main" id="{1385EEA1-F057-4811-B8AB-A87698B33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2" y="1596"/>
                <a:ext cx="3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61" name="Text Box 40">
                <a:extLst>
                  <a:ext uri="{FF2B5EF4-FFF2-40B4-BE49-F238E27FC236}">
                    <a16:creationId xmlns:a16="http://schemas.microsoft.com/office/drawing/2014/main" id="{882E6BCA-888B-4E7C-B41A-DBA4994AD7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0" y="1224"/>
                <a:ext cx="34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3200" b="1" i="1">
                    <a:latin typeface="Arial" panose="020B0604020202020204" pitchFamily="34" charset="0"/>
                    <a:ea typeface="楷体_GB2312" pitchFamily="49" charset="-122"/>
                  </a:rPr>
                  <a:t>i</a:t>
                </a:r>
                <a:r>
                  <a:rPr lang="en-US" altLang="zh-CN" sz="3200" b="1" baseline="-25000">
                    <a:latin typeface="Arial" panose="020B0604020202020204" pitchFamily="34" charset="0"/>
                    <a:ea typeface="楷体_GB2312" pitchFamily="49" charset="-122"/>
                  </a:rPr>
                  <a:t>2</a:t>
                </a:r>
                <a:endParaRPr lang="en-US" altLang="zh-CN" sz="3200" b="1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AFCFC715-B529-42DD-AC1E-AC3C76905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3000"/>
              <a:ext cx="0" cy="6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64" name="Text Box 42">
            <a:extLst>
              <a:ext uri="{FF2B5EF4-FFF2-40B4-BE49-F238E27FC236}">
                <a16:creationId xmlns:a16="http://schemas.microsoft.com/office/drawing/2014/main" id="{B43BBAF9-C827-4779-868F-3B82CB3A1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3086" y="1126356"/>
            <a:ext cx="3467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</a:rPr>
              <a:t>1.  </a:t>
            </a:r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放大倍数</a:t>
            </a:r>
          </a:p>
        </p:txBody>
      </p:sp>
      <p:sp>
        <p:nvSpPr>
          <p:cNvPr id="65" name="AutoShape 43">
            <a:extLst>
              <a:ext uri="{FF2B5EF4-FFF2-40B4-BE49-F238E27FC236}">
                <a16:creationId xmlns:a16="http://schemas.microsoft.com/office/drawing/2014/main" id="{5250AFD6-7232-43F3-9E54-C53EC94118B4}"/>
              </a:ext>
            </a:extLst>
          </p:cNvPr>
          <p:cNvSpPr>
            <a:spLocks/>
          </p:cNvSpPr>
          <p:nvPr/>
        </p:nvSpPr>
        <p:spPr bwMode="auto">
          <a:xfrm>
            <a:off x="8569573" y="2477318"/>
            <a:ext cx="1320800" cy="609600"/>
          </a:xfrm>
          <a:prstGeom prst="borderCallout2">
            <a:avLst>
              <a:gd name="adj1" fmla="val 18750"/>
              <a:gd name="adj2" fmla="val -5769"/>
              <a:gd name="adj3" fmla="val 18750"/>
              <a:gd name="adj4" fmla="val -53727"/>
              <a:gd name="adj5" fmla="val -35417"/>
              <a:gd name="adj6" fmla="val -103847"/>
            </a:avLst>
          </a:prstGeom>
          <a:solidFill>
            <a:srgbClr val="FFCCCC">
              <a:alpha val="50195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虚短路</a:t>
            </a:r>
          </a:p>
        </p:txBody>
      </p:sp>
      <p:sp>
        <p:nvSpPr>
          <p:cNvPr id="66" name="AutoShape 44">
            <a:extLst>
              <a:ext uri="{FF2B5EF4-FFF2-40B4-BE49-F238E27FC236}">
                <a16:creationId xmlns:a16="http://schemas.microsoft.com/office/drawing/2014/main" id="{192FD9C0-C500-4D1A-A28A-1EADA08A35AA}"/>
              </a:ext>
            </a:extLst>
          </p:cNvPr>
          <p:cNvSpPr>
            <a:spLocks/>
          </p:cNvSpPr>
          <p:nvPr/>
        </p:nvSpPr>
        <p:spPr bwMode="auto">
          <a:xfrm>
            <a:off x="8482261" y="3323456"/>
            <a:ext cx="1370012" cy="609600"/>
          </a:xfrm>
          <a:prstGeom prst="borderCallout1">
            <a:avLst>
              <a:gd name="adj1" fmla="val 18750"/>
              <a:gd name="adj2" fmla="val -5560"/>
              <a:gd name="adj3" fmla="val -3125"/>
              <a:gd name="adj4" fmla="val -62458"/>
            </a:avLst>
          </a:prstGeom>
          <a:solidFill>
            <a:srgbClr val="CCCCFF">
              <a:alpha val="50195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虚开路</a:t>
            </a:r>
          </a:p>
        </p:txBody>
      </p:sp>
      <p:sp>
        <p:nvSpPr>
          <p:cNvPr id="68" name="AutoShape 46">
            <a:extLst>
              <a:ext uri="{FF2B5EF4-FFF2-40B4-BE49-F238E27FC236}">
                <a16:creationId xmlns:a16="http://schemas.microsoft.com/office/drawing/2014/main" id="{3B9FFA50-B263-48B9-93FC-4AA1DC6EC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098" y="4503242"/>
            <a:ext cx="565150" cy="331787"/>
          </a:xfrm>
          <a:prstGeom prst="notchedRightArrow">
            <a:avLst>
              <a:gd name="adj1" fmla="val 50000"/>
              <a:gd name="adj2" fmla="val 42560"/>
            </a:avLst>
          </a:prstGeom>
          <a:gradFill rotWithShape="0">
            <a:gsLst>
              <a:gs pos="0">
                <a:srgbClr val="FF0000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 typeface="Wingdings 2" panose="05020102010507070707" pitchFamily="18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" name="Line 47">
            <a:extLst>
              <a:ext uri="{FF2B5EF4-FFF2-40B4-BE49-F238E27FC236}">
                <a16:creationId xmlns:a16="http://schemas.microsoft.com/office/drawing/2014/main" id="{7A28CE12-0C7D-4ED0-AE3B-C3A59B7354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0073" y="720229"/>
            <a:ext cx="0" cy="6129338"/>
          </a:xfrm>
          <a:prstGeom prst="line">
            <a:avLst/>
          </a:prstGeom>
          <a:noFill/>
          <a:ln w="57150">
            <a:pattFill prst="sphere">
              <a:fgClr>
                <a:srgbClr val="0000FF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0" name="AutoShape 48">
            <a:extLst>
              <a:ext uri="{FF2B5EF4-FFF2-40B4-BE49-F238E27FC236}">
                <a16:creationId xmlns:a16="http://schemas.microsoft.com/office/drawing/2014/main" id="{7570B750-5076-48ED-BCBB-E4EDCCBD3BA2}"/>
              </a:ext>
            </a:extLst>
          </p:cNvPr>
          <p:cNvSpPr>
            <a:spLocks/>
          </p:cNvSpPr>
          <p:nvPr/>
        </p:nvSpPr>
        <p:spPr bwMode="auto">
          <a:xfrm>
            <a:off x="8590211" y="1478781"/>
            <a:ext cx="1370012" cy="609600"/>
          </a:xfrm>
          <a:prstGeom prst="borderCallout2">
            <a:avLst>
              <a:gd name="adj1" fmla="val 18750"/>
              <a:gd name="adj2" fmla="val -5560"/>
              <a:gd name="adj3" fmla="val 18750"/>
              <a:gd name="adj4" fmla="val -26653"/>
              <a:gd name="adj5" fmla="val 97657"/>
              <a:gd name="adj6" fmla="val -47856"/>
            </a:avLst>
          </a:prstGeom>
          <a:solidFill>
            <a:srgbClr val="CCCCFF">
              <a:alpha val="50195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虚开路</a:t>
            </a:r>
          </a:p>
        </p:txBody>
      </p:sp>
    </p:spTree>
    <p:extLst>
      <p:ext uri="{BB962C8B-B14F-4D97-AF65-F5344CB8AC3E}">
        <p14:creationId xmlns:p14="http://schemas.microsoft.com/office/powerpoint/2010/main" val="315276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64" grpId="0"/>
      <p:bldP spid="65" grpId="0" animBg="1"/>
      <p:bldP spid="66" grpId="0" animBg="1"/>
      <p:bldP spid="68" grpId="0" animBg="1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集成运算放大器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反相比例运算电路</a:t>
            </a:r>
          </a:p>
        </p:txBody>
      </p:sp>
      <p:sp>
        <p:nvSpPr>
          <p:cNvPr id="67" name="Text Box 4">
            <a:extLst>
              <a:ext uri="{FF2B5EF4-FFF2-40B4-BE49-F238E27FC236}">
                <a16:creationId xmlns:a16="http://schemas.microsoft.com/office/drawing/2014/main" id="{3E43E3B8-34EE-4949-BB6E-B549CC185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048" y="1269632"/>
            <a:ext cx="3486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电路的输入电阻</a:t>
            </a:r>
          </a:p>
        </p:txBody>
      </p:sp>
      <p:sp>
        <p:nvSpPr>
          <p:cNvPr id="71" name="Text Box 5">
            <a:extLst>
              <a:ext uri="{FF2B5EF4-FFF2-40B4-BE49-F238E27FC236}">
                <a16:creationId xmlns:a16="http://schemas.microsoft.com/office/drawing/2014/main" id="{B8FE8BFA-3458-456A-BBC5-C6CFE4F33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873" y="1837957"/>
            <a:ext cx="190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3200" b="1" i="1"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3200" b="1" i="1" baseline="-25000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3200" b="1" i="1">
                <a:latin typeface="Arial" panose="020B0604020202020204" pitchFamily="34" charset="0"/>
                <a:ea typeface="楷体_GB2312" pitchFamily="49" charset="-122"/>
              </a:rPr>
              <a:t>=R</a:t>
            </a:r>
            <a:r>
              <a:rPr lang="en-US" altLang="zh-CN" sz="3200" b="1" baseline="-25000">
                <a:latin typeface="Arial" panose="020B0604020202020204" pitchFamily="34" charset="0"/>
                <a:ea typeface="楷体_GB2312" pitchFamily="49" charset="-122"/>
              </a:rPr>
              <a:t>1</a:t>
            </a:r>
            <a:endParaRPr lang="en-US" altLang="zh-CN" sz="3200" b="1" i="1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72" name="Group 6">
            <a:extLst>
              <a:ext uri="{FF2B5EF4-FFF2-40B4-BE49-F238E27FC236}">
                <a16:creationId xmlns:a16="http://schemas.microsoft.com/office/drawing/2014/main" id="{D415BF28-80B9-421D-8AC8-F6F63ED6A186}"/>
              </a:ext>
            </a:extLst>
          </p:cNvPr>
          <p:cNvGrpSpPr>
            <a:grpSpLocks/>
          </p:cNvGrpSpPr>
          <p:nvPr/>
        </p:nvGrpSpPr>
        <p:grpSpPr bwMode="auto">
          <a:xfrm>
            <a:off x="1638548" y="4641482"/>
            <a:ext cx="4392613" cy="2174875"/>
            <a:chOff x="276" y="2580"/>
            <a:chExt cx="2568" cy="1881"/>
          </a:xfrm>
        </p:grpSpPr>
        <p:sp>
          <p:nvSpPr>
            <p:cNvPr id="73" name="Line 7">
              <a:extLst>
                <a:ext uri="{FF2B5EF4-FFF2-40B4-BE49-F238E27FC236}">
                  <a16:creationId xmlns:a16="http://schemas.microsoft.com/office/drawing/2014/main" id="{BA555B82-5BD1-4D56-817D-DD7B16DCE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580"/>
              <a:ext cx="0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4" name="Text Box 8">
              <a:extLst>
                <a:ext uri="{FF2B5EF4-FFF2-40B4-BE49-F238E27FC236}">
                  <a16:creationId xmlns:a16="http://schemas.microsoft.com/office/drawing/2014/main" id="{4A895F64-41D8-4477-8542-B30677D78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" y="3240"/>
              <a:ext cx="2568" cy="12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zh-CN" altLang="en-US" sz="2800" b="1">
                  <a:latin typeface="Arial" panose="020B0604020202020204" pitchFamily="34" charset="0"/>
                  <a:ea typeface="楷体_GB2312" pitchFamily="49" charset="-122"/>
                </a:rPr>
                <a:t>平衡电阻，使输入端对地的静态电阻相等，保证静态时输入级的对称性。</a:t>
              </a:r>
              <a:endParaRPr lang="zh-CN" altLang="en-US" sz="28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75" name="Text Box 9">
            <a:extLst>
              <a:ext uri="{FF2B5EF4-FFF2-40B4-BE49-F238E27FC236}">
                <a16:creationId xmlns:a16="http://schemas.microsoft.com/office/drawing/2014/main" id="{251400B5-414C-45FD-9CFB-FE19B3998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7186" y="2588845"/>
            <a:ext cx="3009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3200" b="1" i="1"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3200" b="1" i="1" baseline="-25000">
                <a:latin typeface="Arial" panose="020B0604020202020204" pitchFamily="34" charset="0"/>
                <a:ea typeface="楷体_GB2312" pitchFamily="49" charset="-122"/>
              </a:rPr>
              <a:t>P </a:t>
            </a:r>
            <a:r>
              <a:rPr lang="en-US" altLang="zh-CN" sz="3200" b="1">
                <a:latin typeface="Arial" panose="020B0604020202020204" pitchFamily="34" charset="0"/>
                <a:ea typeface="楷体_GB2312" pitchFamily="49" charset="-122"/>
              </a:rPr>
              <a:t>=</a:t>
            </a:r>
            <a:r>
              <a:rPr lang="en-US" altLang="zh-CN" sz="3200" b="1" i="1"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3200" b="1" baseline="-2500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3200" b="1" i="1" baseline="-2500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3200" b="1">
                <a:latin typeface="Arial" panose="020B0604020202020204" pitchFamily="34" charset="0"/>
                <a:ea typeface="楷体_GB2312" pitchFamily="49" charset="-122"/>
              </a:rPr>
              <a:t>//</a:t>
            </a:r>
            <a:r>
              <a:rPr lang="en-US" altLang="zh-CN" sz="3200" b="1" i="1">
                <a:latin typeface="Arial" panose="020B0604020202020204" pitchFamily="34" charset="0"/>
                <a:ea typeface="楷体_GB2312" pitchFamily="49" charset="-122"/>
              </a:rPr>
              <a:t> R</a:t>
            </a:r>
            <a:r>
              <a:rPr lang="en-US" altLang="zh-CN" sz="3200" b="1" baseline="-25000">
                <a:latin typeface="Arial" panose="020B0604020202020204" pitchFamily="34" charset="0"/>
                <a:ea typeface="楷体_GB2312" pitchFamily="49" charset="-122"/>
              </a:rPr>
              <a:t>2</a:t>
            </a:r>
            <a:endParaRPr lang="en-US" altLang="zh-CN" sz="3200" b="1" i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6" name="Text Box 10">
            <a:extLst>
              <a:ext uri="{FF2B5EF4-FFF2-40B4-BE49-F238E27FC236}">
                <a16:creationId xmlns:a16="http://schemas.microsoft.com/office/drawing/2014/main" id="{54233A1B-9B5E-464A-B38A-0D90465DE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786" y="3287439"/>
            <a:ext cx="666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3200" i="1" dirty="0" err="1">
                <a:latin typeface="Arial" panose="020B0604020202020204" pitchFamily="34" charset="0"/>
                <a:ea typeface="楷体_GB2312" pitchFamily="49" charset="-122"/>
              </a:rPr>
              <a:t>u</a:t>
            </a:r>
            <a:r>
              <a:rPr lang="en-US" altLang="zh-CN" sz="3200" i="1" baseline="-25000" dirty="0" err="1">
                <a:latin typeface="Arial" panose="020B0604020202020204" pitchFamily="34" charset="0"/>
                <a:ea typeface="楷体_GB2312" pitchFamily="49" charset="-122"/>
              </a:rPr>
              <a:t>o</a:t>
            </a:r>
            <a:endParaRPr lang="en-US" altLang="zh-CN" sz="3200" i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77" name="Group 11">
            <a:extLst>
              <a:ext uri="{FF2B5EF4-FFF2-40B4-BE49-F238E27FC236}">
                <a16:creationId xmlns:a16="http://schemas.microsoft.com/office/drawing/2014/main" id="{1A9BFCEC-15AB-42F4-9A86-3F4B8575A43F}"/>
              </a:ext>
            </a:extLst>
          </p:cNvPr>
          <p:cNvGrpSpPr>
            <a:grpSpLocks/>
          </p:cNvGrpSpPr>
          <p:nvPr/>
        </p:nvGrpSpPr>
        <p:grpSpPr bwMode="auto">
          <a:xfrm>
            <a:off x="1422648" y="977532"/>
            <a:ext cx="4648200" cy="3933825"/>
            <a:chOff x="168" y="204"/>
            <a:chExt cx="2928" cy="2478"/>
          </a:xfrm>
        </p:grpSpPr>
        <p:sp>
          <p:nvSpPr>
            <p:cNvPr id="78" name="Line 12">
              <a:extLst>
                <a:ext uri="{FF2B5EF4-FFF2-40B4-BE49-F238E27FC236}">
                  <a16:creationId xmlns:a16="http://schemas.microsoft.com/office/drawing/2014/main" id="{45837820-04D3-479C-9CBD-489D71254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2040"/>
              <a:ext cx="1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9" name="Rectangle 13">
              <a:extLst>
                <a:ext uri="{FF2B5EF4-FFF2-40B4-BE49-F238E27FC236}">
                  <a16:creationId xmlns:a16="http://schemas.microsoft.com/office/drawing/2014/main" id="{DE52B06C-65E0-49DF-AFBD-387DD55DA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092"/>
              <a:ext cx="864" cy="1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0" name="Line 14">
              <a:extLst>
                <a:ext uri="{FF2B5EF4-FFF2-40B4-BE49-F238E27FC236}">
                  <a16:creationId xmlns:a16="http://schemas.microsoft.com/office/drawing/2014/main" id="{C4174C59-B553-4069-B93D-EC9F66AA8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1" y="168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1" name="Line 15">
              <a:extLst>
                <a:ext uri="{FF2B5EF4-FFF2-40B4-BE49-F238E27FC236}">
                  <a16:creationId xmlns:a16="http://schemas.microsoft.com/office/drawing/2014/main" id="{D996EA2B-85BF-454A-A3C5-234B2DDAE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7" y="14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2" name="Text Box 16">
              <a:extLst>
                <a:ext uri="{FF2B5EF4-FFF2-40B4-BE49-F238E27FC236}">
                  <a16:creationId xmlns:a16="http://schemas.microsoft.com/office/drawing/2014/main" id="{195C660B-31BB-4700-98AE-37797C9D0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4" y="1116"/>
              <a:ext cx="2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600" b="1">
                  <a:latin typeface="Arial" panose="020B0604020202020204" pitchFamily="34" charset="0"/>
                  <a:ea typeface="楷体" panose="02010609060101010101" pitchFamily="49" charset="-122"/>
                </a:rPr>
                <a:t>_</a:t>
              </a:r>
              <a:endParaRPr lang="en-US" altLang="zh-CN" sz="36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83" name="Text Box 17">
              <a:extLst>
                <a:ext uri="{FF2B5EF4-FFF2-40B4-BE49-F238E27FC236}">
                  <a16:creationId xmlns:a16="http://schemas.microsoft.com/office/drawing/2014/main" id="{BEA04F80-E1F2-4699-AC76-8CDEAC220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4" y="1776"/>
              <a:ext cx="2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6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  <a:endParaRPr lang="en-US" altLang="zh-CN" sz="36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84" name="Text Box 18">
              <a:extLst>
                <a:ext uri="{FF2B5EF4-FFF2-40B4-BE49-F238E27FC236}">
                  <a16:creationId xmlns:a16="http://schemas.microsoft.com/office/drawing/2014/main" id="{63058649-9384-47C6-9D6B-FF0CC2925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881" y="1149"/>
              <a:ext cx="3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200" b="1">
                  <a:latin typeface="Arial" panose="020B0604020202020204" pitchFamily="34" charset="0"/>
                  <a:ea typeface="楷体" panose="02010609060101010101" pitchFamily="49" charset="-122"/>
                  <a:sym typeface="Symbol" panose="05050102010706020507" pitchFamily="18" charset="2"/>
                </a:rPr>
                <a:t></a:t>
              </a:r>
              <a:endParaRPr lang="en-US" altLang="zh-CN" sz="32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85" name="Text Box 19">
              <a:extLst>
                <a:ext uri="{FF2B5EF4-FFF2-40B4-BE49-F238E27FC236}">
                  <a16:creationId xmlns:a16="http://schemas.microsoft.com/office/drawing/2014/main" id="{116010A8-0DEA-4FAE-9A83-868C2A5D7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1476"/>
              <a:ext cx="2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6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  <a:endParaRPr lang="en-US" altLang="zh-CN" sz="36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86" name="Oval 20">
              <a:extLst>
                <a:ext uri="{FF2B5EF4-FFF2-40B4-BE49-F238E27FC236}">
                  <a16:creationId xmlns:a16="http://schemas.microsoft.com/office/drawing/2014/main" id="{B2CDAE4D-DB1F-4A8D-94CF-610E0E45C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632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7" name="Text Box 21">
              <a:extLst>
                <a:ext uri="{FF2B5EF4-FFF2-40B4-BE49-F238E27FC236}">
                  <a16:creationId xmlns:a16="http://schemas.microsoft.com/office/drawing/2014/main" id="{4C429B9E-C483-416D-85D3-CF24B1DF2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080"/>
              <a:ext cx="7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200" b="1">
                  <a:latin typeface="Arial" panose="020B0604020202020204" pitchFamily="34" charset="0"/>
                  <a:ea typeface="楷体_GB2312" pitchFamily="49" charset="-122"/>
                  <a:sym typeface="Symbol" panose="05050102010706020507" pitchFamily="18" charset="2"/>
                </a:rPr>
                <a:t></a:t>
              </a:r>
              <a:endParaRPr lang="en-US" altLang="zh-CN" sz="3200" b="1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8" name="Line 22">
              <a:extLst>
                <a:ext uri="{FF2B5EF4-FFF2-40B4-BE49-F238E27FC236}">
                  <a16:creationId xmlns:a16="http://schemas.microsoft.com/office/drawing/2014/main" id="{8809FDA6-9E56-442B-B9A2-C61B2A9A3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73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9" name="Line 23">
              <a:extLst>
                <a:ext uri="{FF2B5EF4-FFF2-40B4-BE49-F238E27FC236}">
                  <a16:creationId xmlns:a16="http://schemas.microsoft.com/office/drawing/2014/main" id="{33F1F20A-CC80-4A15-9691-245178C06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73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0" name="Rectangle 24">
              <a:extLst>
                <a:ext uri="{FF2B5EF4-FFF2-40B4-BE49-F238E27FC236}">
                  <a16:creationId xmlns:a16="http://schemas.microsoft.com/office/drawing/2014/main" id="{1B6F11E9-A599-4300-B9C0-0CA93711C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636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1" name="Line 25">
              <a:extLst>
                <a:ext uri="{FF2B5EF4-FFF2-40B4-BE49-F238E27FC236}">
                  <a16:creationId xmlns:a16="http://schemas.microsoft.com/office/drawing/2014/main" id="{F7B1D71B-B72F-435D-9E75-ACEFEA91C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732"/>
              <a:ext cx="0" cy="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2" name="Line 26">
              <a:extLst>
                <a:ext uri="{FF2B5EF4-FFF2-40B4-BE49-F238E27FC236}">
                  <a16:creationId xmlns:a16="http://schemas.microsoft.com/office/drawing/2014/main" id="{7A2904BD-0D79-4B62-840E-34AD5D90E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" y="1464"/>
              <a:ext cx="7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3" name="Rectangle 27">
              <a:extLst>
                <a:ext uri="{FF2B5EF4-FFF2-40B4-BE49-F238E27FC236}">
                  <a16:creationId xmlns:a16="http://schemas.microsoft.com/office/drawing/2014/main" id="{6C9AB450-5AA5-466F-98E2-60272D21B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1380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4" name="Oval 28">
              <a:extLst>
                <a:ext uri="{FF2B5EF4-FFF2-40B4-BE49-F238E27FC236}">
                  <a16:creationId xmlns:a16="http://schemas.microsoft.com/office/drawing/2014/main" id="{20059666-F007-4319-9125-F6139DD2E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1416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5" name="Line 29">
              <a:extLst>
                <a:ext uri="{FF2B5EF4-FFF2-40B4-BE49-F238E27FC236}">
                  <a16:creationId xmlns:a16="http://schemas.microsoft.com/office/drawing/2014/main" id="{D8C956DB-EDCD-451A-83B1-01BA5C37A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2682"/>
              <a:ext cx="2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6" name="Oval 30">
              <a:extLst>
                <a:ext uri="{FF2B5EF4-FFF2-40B4-BE49-F238E27FC236}">
                  <a16:creationId xmlns:a16="http://schemas.microsoft.com/office/drawing/2014/main" id="{EE3575BF-2F86-4CED-B9BD-F86A48184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416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7" name="Oval 31">
              <a:extLst>
                <a:ext uri="{FF2B5EF4-FFF2-40B4-BE49-F238E27FC236}">
                  <a16:creationId xmlns:a16="http://schemas.microsoft.com/office/drawing/2014/main" id="{764AFB30-515B-421F-8C2A-44AA0D8B4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1632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8" name="Text Box 32">
              <a:extLst>
                <a:ext uri="{FF2B5EF4-FFF2-40B4-BE49-F238E27FC236}">
                  <a16:creationId xmlns:a16="http://schemas.microsoft.com/office/drawing/2014/main" id="{C3F96B04-AC23-40E2-8CF2-166879739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04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2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3200" b="1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9" name="Text Box 33">
              <a:extLst>
                <a:ext uri="{FF2B5EF4-FFF2-40B4-BE49-F238E27FC236}">
                  <a16:creationId xmlns:a16="http://schemas.microsoft.com/office/drawing/2014/main" id="{892F23D2-70A5-499B-9BD4-A6686A762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536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2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3200" b="1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0" name="Rectangle 34">
              <a:extLst>
                <a:ext uri="{FF2B5EF4-FFF2-40B4-BE49-F238E27FC236}">
                  <a16:creationId xmlns:a16="http://schemas.microsoft.com/office/drawing/2014/main" id="{253D6D17-EE59-4F28-8B07-3B3AB4063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944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1" name="Text Box 35">
              <a:extLst>
                <a:ext uri="{FF2B5EF4-FFF2-40B4-BE49-F238E27FC236}">
                  <a16:creationId xmlns:a16="http://schemas.microsoft.com/office/drawing/2014/main" id="{163B7586-3F3A-46E1-B0BA-3A3569FE8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" y="2148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2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3200" b="1" i="1" baseline="-25000">
                  <a:latin typeface="Arial" panose="020B0604020202020204" pitchFamily="34" charset="0"/>
                  <a:ea typeface="楷体_GB2312" pitchFamily="49" charset="-122"/>
                </a:rPr>
                <a:t>P</a:t>
              </a:r>
              <a:endParaRPr lang="en-US" altLang="zh-CN" sz="3200" b="1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2" name="Text Box 36">
              <a:extLst>
                <a:ext uri="{FF2B5EF4-FFF2-40B4-BE49-F238E27FC236}">
                  <a16:creationId xmlns:a16="http://schemas.microsoft.com/office/drawing/2014/main" id="{EA323BC0-4CB4-487C-BACA-448DB651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1200"/>
              <a:ext cx="8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2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3200" b="1" i="1" baseline="-25000"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endParaRPr lang="en-US" altLang="zh-CN" sz="3200" b="1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103" name="Group 37">
              <a:extLst>
                <a:ext uri="{FF2B5EF4-FFF2-40B4-BE49-F238E27FC236}">
                  <a16:creationId xmlns:a16="http://schemas.microsoft.com/office/drawing/2014/main" id="{1AA31BEB-F179-4A4C-889C-4F195B3CA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804"/>
              <a:ext cx="396" cy="396"/>
              <a:chOff x="912" y="1764"/>
              <a:chExt cx="396" cy="396"/>
            </a:xfrm>
          </p:grpSpPr>
          <p:sp>
            <p:nvSpPr>
              <p:cNvPr id="108" name="Line 38">
                <a:extLst>
                  <a:ext uri="{FF2B5EF4-FFF2-40B4-BE49-F238E27FC236}">
                    <a16:creationId xmlns:a16="http://schemas.microsoft.com/office/drawing/2014/main" id="{230C0E81-7D29-470B-8E16-5E2403AE1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3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9" name="Text Box 39">
                <a:extLst>
                  <a:ext uri="{FF2B5EF4-FFF2-40B4-BE49-F238E27FC236}">
                    <a16:creationId xmlns:a16="http://schemas.microsoft.com/office/drawing/2014/main" id="{ED0FC1AD-D3C4-4DF1-A359-962804D29F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764"/>
                <a:ext cx="34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3200" b="1" i="1">
                    <a:latin typeface="Arial" panose="020B0604020202020204" pitchFamily="34" charset="0"/>
                    <a:ea typeface="楷体_GB2312" pitchFamily="49" charset="-122"/>
                  </a:rPr>
                  <a:t>i</a:t>
                </a:r>
                <a:r>
                  <a:rPr lang="en-US" altLang="zh-CN" sz="3200" b="1" baseline="-25000">
                    <a:latin typeface="Arial" panose="020B0604020202020204" pitchFamily="34" charset="0"/>
                    <a:ea typeface="楷体_GB2312" pitchFamily="49" charset="-122"/>
                  </a:rPr>
                  <a:t>1</a:t>
                </a:r>
                <a:endParaRPr lang="en-US" altLang="zh-CN" sz="3200" b="1" i="1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04" name="Group 40">
              <a:extLst>
                <a:ext uri="{FF2B5EF4-FFF2-40B4-BE49-F238E27FC236}">
                  <a16:creationId xmlns:a16="http://schemas.microsoft.com/office/drawing/2014/main" id="{23ECE30C-187A-4C5D-A3CA-6050F5DCF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264"/>
              <a:ext cx="396" cy="372"/>
              <a:chOff x="1452" y="1224"/>
              <a:chExt cx="396" cy="372"/>
            </a:xfrm>
          </p:grpSpPr>
          <p:sp>
            <p:nvSpPr>
              <p:cNvPr id="106" name="Line 41">
                <a:extLst>
                  <a:ext uri="{FF2B5EF4-FFF2-40B4-BE49-F238E27FC236}">
                    <a16:creationId xmlns:a16="http://schemas.microsoft.com/office/drawing/2014/main" id="{7AC1B802-9DC2-43A3-917D-C34292D6DD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2" y="1596"/>
                <a:ext cx="3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7" name="Text Box 42">
                <a:extLst>
                  <a:ext uri="{FF2B5EF4-FFF2-40B4-BE49-F238E27FC236}">
                    <a16:creationId xmlns:a16="http://schemas.microsoft.com/office/drawing/2014/main" id="{66F53786-5630-48EF-A5D5-F558AD9CBC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0" y="1224"/>
                <a:ext cx="34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3200" b="1" i="1">
                    <a:latin typeface="Arial" panose="020B0604020202020204" pitchFamily="34" charset="0"/>
                    <a:ea typeface="楷体_GB2312" pitchFamily="49" charset="-122"/>
                  </a:rPr>
                  <a:t>i</a:t>
                </a:r>
                <a:r>
                  <a:rPr lang="en-US" altLang="zh-CN" sz="3200" b="1" baseline="-25000">
                    <a:latin typeface="Arial" panose="020B0604020202020204" pitchFamily="34" charset="0"/>
                    <a:ea typeface="楷体_GB2312" pitchFamily="49" charset="-122"/>
                  </a:rPr>
                  <a:t>2</a:t>
                </a:r>
                <a:endParaRPr lang="en-US" altLang="zh-CN" sz="3200" b="1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05" name="Line 43">
              <a:extLst>
                <a:ext uri="{FF2B5EF4-FFF2-40B4-BE49-F238E27FC236}">
                  <a16:creationId xmlns:a16="http://schemas.microsoft.com/office/drawing/2014/main" id="{7DA9AAA9-288F-496E-B918-358F24836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2040"/>
              <a:ext cx="0" cy="6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10" name="Text Box 44">
            <a:extLst>
              <a:ext uri="{FF2B5EF4-FFF2-40B4-BE49-F238E27FC236}">
                <a16:creationId xmlns:a16="http://schemas.microsoft.com/office/drawing/2014/main" id="{AABDC3EF-F4D8-4028-A7AF-C1677A82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911" y="3496895"/>
            <a:ext cx="332581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为保证一定的输入电阻，当放大倍数大时，需增大</a:t>
            </a:r>
            <a:r>
              <a:rPr lang="en-US" altLang="zh-CN" sz="2800" b="1" i="1">
                <a:latin typeface="Arial" panose="020B0604020202020204" pitchFamily="34" charset="0"/>
              </a:rPr>
              <a:t>R</a:t>
            </a:r>
            <a:r>
              <a:rPr lang="en-US" altLang="zh-CN" sz="2800" b="1" baseline="-25000">
                <a:latin typeface="Arial" panose="020B0604020202020204" pitchFamily="34" charset="0"/>
              </a:rPr>
              <a:t>2</a:t>
            </a:r>
            <a:r>
              <a:rPr lang="zh-CN" altLang="en-US" sz="2800" b="1">
                <a:latin typeface="Arial" panose="020B0604020202020204" pitchFamily="34" charset="0"/>
              </a:rPr>
              <a:t>，</a:t>
            </a:r>
            <a:endParaRPr lang="zh-CN" altLang="en-US" sz="2800" b="1" u="sng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  <p:bldP spid="71" grpId="0" build="p"/>
      <p:bldP spid="75" grpId="0" build="p"/>
      <p:bldP spid="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集成运算放大器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反相比例运算电路</a:t>
            </a:r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832954F4-4088-4E15-8EDA-AE3E16A2B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750" y="3429546"/>
            <a:ext cx="2933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</a:rPr>
              <a:t>4. </a:t>
            </a:r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共模电压</a:t>
            </a:r>
          </a:p>
        </p:txBody>
      </p:sp>
      <p:graphicFrame>
        <p:nvGraphicFramePr>
          <p:cNvPr id="45" name="Object 2">
            <a:extLst>
              <a:ext uri="{FF2B5EF4-FFF2-40B4-BE49-F238E27FC236}">
                <a16:creationId xmlns:a16="http://schemas.microsoft.com/office/drawing/2014/main" id="{E9C06269-E8CA-4E19-A17A-FADC24707C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112645"/>
              </p:ext>
            </p:extLst>
          </p:nvPr>
        </p:nvGraphicFramePr>
        <p:xfrm>
          <a:off x="7507163" y="4080421"/>
          <a:ext cx="234315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r:id="rId3" imgW="724531" imgH="394188" progId="Equation.3">
                  <p:embed/>
                </p:oleObj>
              </mc:Choice>
              <mc:Fallback>
                <p:oleObj r:id="rId3" imgW="724531" imgH="394188" progId="Equation.3">
                  <p:embed/>
                  <p:pic>
                    <p:nvPicPr>
                      <p:cNvPr id="22533" name="Object 2">
                        <a:extLst>
                          <a:ext uri="{FF2B5EF4-FFF2-40B4-BE49-F238E27FC236}">
                            <a16:creationId xmlns:a16="http://schemas.microsoft.com/office/drawing/2014/main" id="{C6DDFCF2-F6C1-40DF-B062-68EB906DE2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7163" y="4080421"/>
                        <a:ext cx="2343150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6">
            <a:extLst>
              <a:ext uri="{FF2B5EF4-FFF2-40B4-BE49-F238E27FC236}">
                <a16:creationId xmlns:a16="http://schemas.microsoft.com/office/drawing/2014/main" id="{F71BB962-B3CD-4872-9A0D-E72050284815}"/>
              </a:ext>
            </a:extLst>
          </p:cNvPr>
          <p:cNvGrpSpPr>
            <a:grpSpLocks/>
          </p:cNvGrpSpPr>
          <p:nvPr/>
        </p:nvGrpSpPr>
        <p:grpSpPr bwMode="auto">
          <a:xfrm>
            <a:off x="2304975" y="3716105"/>
            <a:ext cx="3517900" cy="2835275"/>
            <a:chOff x="416" y="1776"/>
            <a:chExt cx="2216" cy="1786"/>
          </a:xfrm>
        </p:grpSpPr>
        <p:sp>
          <p:nvSpPr>
            <p:cNvPr id="47" name="Oval 7">
              <a:extLst>
                <a:ext uri="{FF2B5EF4-FFF2-40B4-BE49-F238E27FC236}">
                  <a16:creationId xmlns:a16="http://schemas.microsoft.com/office/drawing/2014/main" id="{8CB98930-52F3-4D40-AA6C-B8484A223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1776"/>
              <a:ext cx="468" cy="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8" name="Line 8">
              <a:extLst>
                <a:ext uri="{FF2B5EF4-FFF2-40B4-BE49-F238E27FC236}">
                  <a16:creationId xmlns:a16="http://schemas.microsoft.com/office/drawing/2014/main" id="{D80A14F0-66A5-44B0-B599-9998061FD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8" y="2316"/>
              <a:ext cx="564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9" name="Oval 9">
              <a:extLst>
                <a:ext uri="{FF2B5EF4-FFF2-40B4-BE49-F238E27FC236}">
                  <a16:creationId xmlns:a16="http://schemas.microsoft.com/office/drawing/2014/main" id="{994BCC49-2AE3-45AF-A62C-49FFBFD7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3099"/>
              <a:ext cx="2216" cy="46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电位为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0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，虚地</a:t>
              </a:r>
            </a:p>
          </p:txBody>
        </p:sp>
      </p:grpSp>
      <p:sp>
        <p:nvSpPr>
          <p:cNvPr id="50" name="Text Box 10">
            <a:extLst>
              <a:ext uri="{FF2B5EF4-FFF2-40B4-BE49-F238E27FC236}">
                <a16:creationId xmlns:a16="http://schemas.microsoft.com/office/drawing/2014/main" id="{B4864A10-69F7-4A3E-AB02-F224D0AA6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550" y="5381393"/>
            <a:ext cx="4076700" cy="1411287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输入电阻小、共模电压为 </a:t>
            </a:r>
            <a:r>
              <a:rPr lang="en-US" altLang="zh-CN" sz="2800" b="1">
                <a:latin typeface="宋体" panose="02010600030101010101" pitchFamily="2" charset="-122"/>
              </a:rPr>
              <a:t>0 </a:t>
            </a:r>
            <a:r>
              <a:rPr lang="zh-CN" altLang="en-US" sz="2800" b="1">
                <a:latin typeface="宋体" panose="02010600030101010101" pitchFamily="2" charset="-122"/>
              </a:rPr>
              <a:t>以及“虚地”是反相输入的特点。</a:t>
            </a:r>
          </a:p>
        </p:txBody>
      </p:sp>
      <p:grpSp>
        <p:nvGrpSpPr>
          <p:cNvPr id="51" name="Group 11">
            <a:extLst>
              <a:ext uri="{FF2B5EF4-FFF2-40B4-BE49-F238E27FC236}">
                <a16:creationId xmlns:a16="http://schemas.microsoft.com/office/drawing/2014/main" id="{3345FAAB-7FBE-4742-B10E-D56E2AF18D8C}"/>
              </a:ext>
            </a:extLst>
          </p:cNvPr>
          <p:cNvGrpSpPr>
            <a:grpSpLocks/>
          </p:cNvGrpSpPr>
          <p:nvPr/>
        </p:nvGrpSpPr>
        <p:grpSpPr bwMode="auto">
          <a:xfrm>
            <a:off x="1796975" y="1315805"/>
            <a:ext cx="4648200" cy="3933825"/>
            <a:chOff x="168" y="204"/>
            <a:chExt cx="2928" cy="2478"/>
          </a:xfrm>
        </p:grpSpPr>
        <p:sp>
          <p:nvSpPr>
            <p:cNvPr id="52" name="Line 12">
              <a:extLst>
                <a:ext uri="{FF2B5EF4-FFF2-40B4-BE49-F238E27FC236}">
                  <a16:creationId xmlns:a16="http://schemas.microsoft.com/office/drawing/2014/main" id="{5618F8DD-4276-4918-B5C4-5D8393307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2040"/>
              <a:ext cx="1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3" name="Rectangle 13">
              <a:extLst>
                <a:ext uri="{FF2B5EF4-FFF2-40B4-BE49-F238E27FC236}">
                  <a16:creationId xmlns:a16="http://schemas.microsoft.com/office/drawing/2014/main" id="{C329D707-0683-46B3-BE9D-8E25CA5B1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092"/>
              <a:ext cx="864" cy="1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4" name="Line 14">
              <a:extLst>
                <a:ext uri="{FF2B5EF4-FFF2-40B4-BE49-F238E27FC236}">
                  <a16:creationId xmlns:a16="http://schemas.microsoft.com/office/drawing/2014/main" id="{B93F1441-988D-4305-A199-8F2F02CCD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1" y="168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5" name="Line 15">
              <a:extLst>
                <a:ext uri="{FF2B5EF4-FFF2-40B4-BE49-F238E27FC236}">
                  <a16:creationId xmlns:a16="http://schemas.microsoft.com/office/drawing/2014/main" id="{187D056F-942A-4E8F-8AE1-77322CF2D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7" y="14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6" name="Text Box 16">
              <a:extLst>
                <a:ext uri="{FF2B5EF4-FFF2-40B4-BE49-F238E27FC236}">
                  <a16:creationId xmlns:a16="http://schemas.microsoft.com/office/drawing/2014/main" id="{CC182C35-D035-4E6F-AA59-6A9165E72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4" y="1116"/>
              <a:ext cx="2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600" b="1">
                  <a:latin typeface="Arial" panose="020B0604020202020204" pitchFamily="34" charset="0"/>
                  <a:ea typeface="楷体" panose="02010609060101010101" pitchFamily="49" charset="-122"/>
                </a:rPr>
                <a:t>_</a:t>
              </a:r>
              <a:endParaRPr lang="en-US" altLang="zh-CN" sz="36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57" name="Text Box 17">
              <a:extLst>
                <a:ext uri="{FF2B5EF4-FFF2-40B4-BE49-F238E27FC236}">
                  <a16:creationId xmlns:a16="http://schemas.microsoft.com/office/drawing/2014/main" id="{7B83694E-F477-47F4-AC9B-4DC316D81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4" y="1776"/>
              <a:ext cx="2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6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  <a:endParaRPr lang="en-US" altLang="zh-CN" sz="36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58" name="Text Box 18">
              <a:extLst>
                <a:ext uri="{FF2B5EF4-FFF2-40B4-BE49-F238E27FC236}">
                  <a16:creationId xmlns:a16="http://schemas.microsoft.com/office/drawing/2014/main" id="{26C90F46-B877-459F-A633-879434F47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881" y="1149"/>
              <a:ext cx="3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200" b="1">
                  <a:latin typeface="Arial" panose="020B0604020202020204" pitchFamily="34" charset="0"/>
                  <a:ea typeface="楷体" panose="02010609060101010101" pitchFamily="49" charset="-122"/>
                  <a:sym typeface="Symbol" panose="05050102010706020507" pitchFamily="18" charset="2"/>
                </a:rPr>
                <a:t></a:t>
              </a:r>
              <a:endParaRPr lang="en-US" altLang="zh-CN" sz="32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59" name="Text Box 19">
              <a:extLst>
                <a:ext uri="{FF2B5EF4-FFF2-40B4-BE49-F238E27FC236}">
                  <a16:creationId xmlns:a16="http://schemas.microsoft.com/office/drawing/2014/main" id="{F5AAB8A3-6C47-4A6B-8833-F2ADFD925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1476"/>
              <a:ext cx="2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6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  <a:endParaRPr lang="en-US" altLang="zh-CN" sz="3600" b="1" i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60" name="Oval 20">
              <a:extLst>
                <a:ext uri="{FF2B5EF4-FFF2-40B4-BE49-F238E27FC236}">
                  <a16:creationId xmlns:a16="http://schemas.microsoft.com/office/drawing/2014/main" id="{452B5C7B-67B7-4CCF-9C12-AF29DEEB9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632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1" name="Text Box 21">
              <a:extLst>
                <a:ext uri="{FF2B5EF4-FFF2-40B4-BE49-F238E27FC236}">
                  <a16:creationId xmlns:a16="http://schemas.microsoft.com/office/drawing/2014/main" id="{906120E4-F964-43E0-A049-D1170BD3C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080"/>
              <a:ext cx="7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200" b="1">
                  <a:latin typeface="Arial" panose="020B0604020202020204" pitchFamily="34" charset="0"/>
                  <a:ea typeface="楷体_GB2312" pitchFamily="49" charset="-122"/>
                  <a:sym typeface="Symbol" panose="05050102010706020507" pitchFamily="18" charset="2"/>
                </a:rPr>
                <a:t></a:t>
              </a:r>
              <a:endParaRPr lang="en-US" altLang="zh-CN" sz="3200" b="1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2" name="Line 22">
              <a:extLst>
                <a:ext uri="{FF2B5EF4-FFF2-40B4-BE49-F238E27FC236}">
                  <a16:creationId xmlns:a16="http://schemas.microsoft.com/office/drawing/2014/main" id="{CC215155-A3DA-4514-8D40-FE3CDD992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73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3" name="Line 23">
              <a:extLst>
                <a:ext uri="{FF2B5EF4-FFF2-40B4-BE49-F238E27FC236}">
                  <a16:creationId xmlns:a16="http://schemas.microsoft.com/office/drawing/2014/main" id="{1D6FFE1B-B9E3-4F13-B1C4-512B0DB32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73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4" name="Rectangle 24">
              <a:extLst>
                <a:ext uri="{FF2B5EF4-FFF2-40B4-BE49-F238E27FC236}">
                  <a16:creationId xmlns:a16="http://schemas.microsoft.com/office/drawing/2014/main" id="{AD838A0A-60A4-42BB-8165-7DAAEEF25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636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5" name="Line 25">
              <a:extLst>
                <a:ext uri="{FF2B5EF4-FFF2-40B4-BE49-F238E27FC236}">
                  <a16:creationId xmlns:a16="http://schemas.microsoft.com/office/drawing/2014/main" id="{3DF194FD-21D6-4599-9739-30F28E562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732"/>
              <a:ext cx="0" cy="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6" name="Line 26">
              <a:extLst>
                <a:ext uri="{FF2B5EF4-FFF2-40B4-BE49-F238E27FC236}">
                  <a16:creationId xmlns:a16="http://schemas.microsoft.com/office/drawing/2014/main" id="{B6D82EF9-A277-4C39-A5B2-D4CFC34F8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" y="1464"/>
              <a:ext cx="7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8" name="Rectangle 27">
              <a:extLst>
                <a:ext uri="{FF2B5EF4-FFF2-40B4-BE49-F238E27FC236}">
                  <a16:creationId xmlns:a16="http://schemas.microsoft.com/office/drawing/2014/main" id="{C404FF78-80BF-47EC-92E9-C2E544386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1380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9" name="Oval 28">
              <a:extLst>
                <a:ext uri="{FF2B5EF4-FFF2-40B4-BE49-F238E27FC236}">
                  <a16:creationId xmlns:a16="http://schemas.microsoft.com/office/drawing/2014/main" id="{2CF0391D-4621-4097-9CD7-5FF392EDE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1416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0" name="Line 29">
              <a:extLst>
                <a:ext uri="{FF2B5EF4-FFF2-40B4-BE49-F238E27FC236}">
                  <a16:creationId xmlns:a16="http://schemas.microsoft.com/office/drawing/2014/main" id="{3BCE166E-8320-4721-B0DB-0B3D3B9F9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2682"/>
              <a:ext cx="2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1" name="Oval 30">
              <a:extLst>
                <a:ext uri="{FF2B5EF4-FFF2-40B4-BE49-F238E27FC236}">
                  <a16:creationId xmlns:a16="http://schemas.microsoft.com/office/drawing/2014/main" id="{83E98122-0958-4EA5-8DAD-598CE14C0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416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2" name="Oval 31">
              <a:extLst>
                <a:ext uri="{FF2B5EF4-FFF2-40B4-BE49-F238E27FC236}">
                  <a16:creationId xmlns:a16="http://schemas.microsoft.com/office/drawing/2014/main" id="{0FF01F9A-BA13-4435-9F18-A29D6F4E3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1632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3" name="Text Box 32">
              <a:extLst>
                <a:ext uri="{FF2B5EF4-FFF2-40B4-BE49-F238E27FC236}">
                  <a16:creationId xmlns:a16="http://schemas.microsoft.com/office/drawing/2014/main" id="{D36B4754-B320-4FA9-A7F0-E5CC0A318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04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2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latin typeface="Arial" panose="020B0604020202020204" pitchFamily="34" charset="0"/>
                  <a:ea typeface="楷体_GB2312" pitchFamily="49" charset="-122"/>
                </a:rPr>
                <a:t>2</a:t>
              </a:r>
              <a:endParaRPr lang="en-US" altLang="zh-CN" sz="3200" b="1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4" name="Text Box 33">
              <a:extLst>
                <a:ext uri="{FF2B5EF4-FFF2-40B4-BE49-F238E27FC236}">
                  <a16:creationId xmlns:a16="http://schemas.microsoft.com/office/drawing/2014/main" id="{66F13201-FAF0-4037-878E-E700E68C4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536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2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endParaRPr lang="en-US" altLang="zh-CN" sz="3200" b="1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5" name="Rectangle 34">
              <a:extLst>
                <a:ext uri="{FF2B5EF4-FFF2-40B4-BE49-F238E27FC236}">
                  <a16:creationId xmlns:a16="http://schemas.microsoft.com/office/drawing/2014/main" id="{A8A0DC05-03C7-4F87-A846-B5F58BFFA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944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6" name="Text Box 35">
              <a:extLst>
                <a:ext uri="{FF2B5EF4-FFF2-40B4-BE49-F238E27FC236}">
                  <a16:creationId xmlns:a16="http://schemas.microsoft.com/office/drawing/2014/main" id="{0F426688-A876-4074-A94C-EBAE858F1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" y="2148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200" b="1" i="1">
                  <a:latin typeface="Arial" panose="020B0604020202020204" pitchFamily="34" charset="0"/>
                  <a:ea typeface="楷体_GB2312" pitchFamily="49" charset="-122"/>
                </a:rPr>
                <a:t>R</a:t>
              </a:r>
              <a:r>
                <a:rPr lang="en-US" altLang="zh-CN" sz="3200" b="1" i="1" baseline="-25000">
                  <a:latin typeface="Arial" panose="020B0604020202020204" pitchFamily="34" charset="0"/>
                  <a:ea typeface="楷体_GB2312" pitchFamily="49" charset="-122"/>
                </a:rPr>
                <a:t>P</a:t>
              </a:r>
              <a:endParaRPr lang="en-US" altLang="zh-CN" sz="3200" b="1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7" name="Text Box 36">
              <a:extLst>
                <a:ext uri="{FF2B5EF4-FFF2-40B4-BE49-F238E27FC236}">
                  <a16:creationId xmlns:a16="http://schemas.microsoft.com/office/drawing/2014/main" id="{E46FAEF6-6A3B-4A11-B92E-3B258891E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1200"/>
              <a:ext cx="8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32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3200" b="1" i="1" baseline="-25000"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endParaRPr lang="en-US" altLang="zh-CN" sz="3200" b="1" i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118" name="Group 37">
              <a:extLst>
                <a:ext uri="{FF2B5EF4-FFF2-40B4-BE49-F238E27FC236}">
                  <a16:creationId xmlns:a16="http://schemas.microsoft.com/office/drawing/2014/main" id="{A2EFED9C-2751-4F28-A84A-95A2E4F59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804"/>
              <a:ext cx="396" cy="396"/>
              <a:chOff x="912" y="1764"/>
              <a:chExt cx="396" cy="396"/>
            </a:xfrm>
          </p:grpSpPr>
          <p:sp>
            <p:nvSpPr>
              <p:cNvPr id="123" name="Line 38">
                <a:extLst>
                  <a:ext uri="{FF2B5EF4-FFF2-40B4-BE49-F238E27FC236}">
                    <a16:creationId xmlns:a16="http://schemas.microsoft.com/office/drawing/2014/main" id="{08D77076-1620-4840-91BD-061D45DCC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3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4" name="Text Box 39">
                <a:extLst>
                  <a:ext uri="{FF2B5EF4-FFF2-40B4-BE49-F238E27FC236}">
                    <a16:creationId xmlns:a16="http://schemas.microsoft.com/office/drawing/2014/main" id="{3B7ABC13-3D3B-4C58-A048-0B585C82C7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764"/>
                <a:ext cx="34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3200" b="1" i="1">
                    <a:latin typeface="Arial" panose="020B0604020202020204" pitchFamily="34" charset="0"/>
                    <a:ea typeface="楷体_GB2312" pitchFamily="49" charset="-122"/>
                  </a:rPr>
                  <a:t>i</a:t>
                </a:r>
                <a:r>
                  <a:rPr lang="en-US" altLang="zh-CN" sz="3200" b="1" baseline="-25000">
                    <a:latin typeface="Arial" panose="020B0604020202020204" pitchFamily="34" charset="0"/>
                    <a:ea typeface="楷体_GB2312" pitchFamily="49" charset="-122"/>
                  </a:rPr>
                  <a:t>1</a:t>
                </a:r>
                <a:endParaRPr lang="en-US" altLang="zh-CN" sz="3200" b="1" i="1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19" name="Group 40">
              <a:extLst>
                <a:ext uri="{FF2B5EF4-FFF2-40B4-BE49-F238E27FC236}">
                  <a16:creationId xmlns:a16="http://schemas.microsoft.com/office/drawing/2014/main" id="{5D9574DF-9746-4CB0-BB35-FC1F09286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264"/>
              <a:ext cx="396" cy="372"/>
              <a:chOff x="1452" y="1224"/>
              <a:chExt cx="396" cy="372"/>
            </a:xfrm>
          </p:grpSpPr>
          <p:sp>
            <p:nvSpPr>
              <p:cNvPr id="121" name="Line 41">
                <a:extLst>
                  <a:ext uri="{FF2B5EF4-FFF2-40B4-BE49-F238E27FC236}">
                    <a16:creationId xmlns:a16="http://schemas.microsoft.com/office/drawing/2014/main" id="{2B0183D1-3B13-4EC9-BC15-060F7C3D6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2" y="1596"/>
                <a:ext cx="3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2" name="Text Box 42">
                <a:extLst>
                  <a:ext uri="{FF2B5EF4-FFF2-40B4-BE49-F238E27FC236}">
                    <a16:creationId xmlns:a16="http://schemas.microsoft.com/office/drawing/2014/main" id="{644D3EF2-ED32-4673-89E7-6D3121D7E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0" y="1224"/>
                <a:ext cx="34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3200" b="1" i="1">
                    <a:latin typeface="Arial" panose="020B0604020202020204" pitchFamily="34" charset="0"/>
                    <a:ea typeface="楷体_GB2312" pitchFamily="49" charset="-122"/>
                  </a:rPr>
                  <a:t>i</a:t>
                </a:r>
                <a:r>
                  <a:rPr lang="en-US" altLang="zh-CN" sz="3200" b="1" baseline="-25000">
                    <a:latin typeface="Arial" panose="020B0604020202020204" pitchFamily="34" charset="0"/>
                    <a:ea typeface="楷体_GB2312" pitchFamily="49" charset="-122"/>
                  </a:rPr>
                  <a:t>2</a:t>
                </a:r>
                <a:endParaRPr lang="en-US" altLang="zh-CN" sz="3200" b="1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20" name="Line 43">
              <a:extLst>
                <a:ext uri="{FF2B5EF4-FFF2-40B4-BE49-F238E27FC236}">
                  <a16:creationId xmlns:a16="http://schemas.microsoft.com/office/drawing/2014/main" id="{22D1766E-C38E-4BA3-AB72-D749C1AFD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2040"/>
              <a:ext cx="0" cy="6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25" name="Text Box 44">
            <a:extLst>
              <a:ext uri="{FF2B5EF4-FFF2-40B4-BE49-F238E27FC236}">
                <a16:creationId xmlns:a16="http://schemas.microsoft.com/office/drawing/2014/main" id="{7A4D9F0A-6BDB-4E01-B5BA-9992492F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000" y="1241971"/>
            <a:ext cx="314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</a:rPr>
              <a:t>3. </a:t>
            </a:r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反馈方式</a:t>
            </a:r>
          </a:p>
        </p:txBody>
      </p:sp>
      <p:sp>
        <p:nvSpPr>
          <p:cNvPr id="126" name="Text Box 45">
            <a:extLst>
              <a:ext uri="{FF2B5EF4-FFF2-40B4-BE49-F238E27FC236}">
                <a16:creationId xmlns:a16="http://schemas.microsoft.com/office/drawing/2014/main" id="{5ACDC657-FC6B-4396-8B74-16169C575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0938" y="2002383"/>
            <a:ext cx="325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电压并联负反馈</a:t>
            </a:r>
          </a:p>
        </p:txBody>
      </p:sp>
      <p:sp>
        <p:nvSpPr>
          <p:cNvPr id="127" name="Text Box 46">
            <a:extLst>
              <a:ext uri="{FF2B5EF4-FFF2-40B4-BE49-F238E27FC236}">
                <a16:creationId xmlns:a16="http://schemas.microsoft.com/office/drawing/2014/main" id="{143648B1-D2E8-48DD-BDD3-606101EE4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038" y="2611983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输出电阻很小！</a:t>
            </a:r>
          </a:p>
        </p:txBody>
      </p:sp>
    </p:spTree>
    <p:extLst>
      <p:ext uri="{BB962C8B-B14F-4D97-AF65-F5344CB8AC3E}">
        <p14:creationId xmlns:p14="http://schemas.microsoft.com/office/powerpoint/2010/main" val="17382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  <p:bldP spid="50" grpId="0" animBg="1"/>
      <p:bldP spid="125" grpId="0" build="p"/>
      <p:bldP spid="126" grpId="0" build="p"/>
      <p:bldP spid="1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集成运算放大器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反相比例运算电路</a:t>
            </a:r>
          </a:p>
        </p:txBody>
      </p:sp>
      <p:sp>
        <p:nvSpPr>
          <p:cNvPr id="67" name="Text Box 4">
            <a:extLst>
              <a:ext uri="{FF2B5EF4-FFF2-40B4-BE49-F238E27FC236}">
                <a16:creationId xmlns:a16="http://schemas.microsoft.com/office/drawing/2014/main" id="{AB9B7073-F297-443E-819D-B4EC791E3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372" y="1439341"/>
            <a:ext cx="801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 u="sng" dirty="0">
                <a:solidFill>
                  <a:srgbClr val="0000FF"/>
                </a:solidFill>
                <a:latin typeface="Arial" panose="020B0604020202020204" pitchFamily="34" charset="0"/>
              </a:rPr>
              <a:t>反相比例电路的特点：</a:t>
            </a:r>
          </a:p>
        </p:txBody>
      </p:sp>
      <p:sp>
        <p:nvSpPr>
          <p:cNvPr id="71" name="Text Box 5">
            <a:extLst>
              <a:ext uri="{FF2B5EF4-FFF2-40B4-BE49-F238E27FC236}">
                <a16:creationId xmlns:a16="http://schemas.microsoft.com/office/drawing/2014/main" id="{EC22550B-0A93-406A-90C9-B9DE7F793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622" y="2255316"/>
            <a:ext cx="7680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4175" indent="-384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2800" b="1"/>
              <a:t>1. </a:t>
            </a:r>
            <a:r>
              <a:rPr lang="zh-CN" altLang="en-US" sz="2800" b="1"/>
              <a:t>共模输入电压为</a:t>
            </a:r>
            <a:r>
              <a:rPr lang="en-US" altLang="zh-CN" sz="2800" b="1"/>
              <a:t>0</a:t>
            </a:r>
            <a:r>
              <a:rPr lang="zh-CN" altLang="en-US" sz="2800" b="1"/>
              <a:t>，因此对运放的共模抑制比要求低。</a:t>
            </a:r>
          </a:p>
        </p:txBody>
      </p:sp>
      <p:sp>
        <p:nvSpPr>
          <p:cNvPr id="72" name="Text Box 6">
            <a:extLst>
              <a:ext uri="{FF2B5EF4-FFF2-40B4-BE49-F238E27FC236}">
                <a16:creationId xmlns:a16="http://schemas.microsoft.com/office/drawing/2014/main" id="{F27A4133-B891-43B6-A6D7-C25F87AFD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797" y="3304654"/>
            <a:ext cx="7680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4175" indent="-384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由于电压负反馈的作用，输出电阻小，可认为是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，因此带负载能力强。</a:t>
            </a:r>
          </a:p>
        </p:txBody>
      </p:sp>
      <p:sp>
        <p:nvSpPr>
          <p:cNvPr id="73" name="Text Box 7">
            <a:extLst>
              <a:ext uri="{FF2B5EF4-FFF2-40B4-BE49-F238E27FC236}">
                <a16:creationId xmlns:a16="http://schemas.microsoft.com/office/drawing/2014/main" id="{FB258452-9E40-4159-8FD9-BD7022AEB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560" y="4365104"/>
            <a:ext cx="7680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4175" indent="-384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2800" b="1" dirty="0"/>
              <a:t>3. </a:t>
            </a:r>
            <a:r>
              <a:rPr lang="zh-CN" altLang="en-US" sz="2800" b="1" dirty="0"/>
              <a:t>由于并联负反馈的作用，输入电阻小，因此对输入电流有一定的要求。</a:t>
            </a:r>
          </a:p>
        </p:txBody>
      </p:sp>
    </p:spTree>
    <p:extLst>
      <p:ext uri="{BB962C8B-B14F-4D97-AF65-F5344CB8AC3E}">
        <p14:creationId xmlns:p14="http://schemas.microsoft.com/office/powerpoint/2010/main" val="160432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集成运算放大器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同相比例运算电路</a:t>
            </a:r>
          </a:p>
        </p:txBody>
      </p:sp>
      <p:grpSp>
        <p:nvGrpSpPr>
          <p:cNvPr id="8" name="Group 19">
            <a:extLst>
              <a:ext uri="{FF2B5EF4-FFF2-40B4-BE49-F238E27FC236}">
                <a16:creationId xmlns:a16="http://schemas.microsoft.com/office/drawing/2014/main" id="{F8812DC0-8F25-448F-92DB-8141697B3403}"/>
              </a:ext>
            </a:extLst>
          </p:cNvPr>
          <p:cNvGrpSpPr>
            <a:grpSpLocks/>
          </p:cNvGrpSpPr>
          <p:nvPr/>
        </p:nvGrpSpPr>
        <p:grpSpPr bwMode="auto">
          <a:xfrm>
            <a:off x="2026592" y="1027611"/>
            <a:ext cx="5124450" cy="3605213"/>
            <a:chOff x="552" y="876"/>
            <a:chExt cx="3228" cy="2271"/>
          </a:xfrm>
        </p:grpSpPr>
        <p:grpSp>
          <p:nvGrpSpPr>
            <p:cNvPr id="9" name="Group 20">
              <a:extLst>
                <a:ext uri="{FF2B5EF4-FFF2-40B4-BE49-F238E27FC236}">
                  <a16:creationId xmlns:a16="http://schemas.microsoft.com/office/drawing/2014/main" id="{7E92172F-6653-4BDB-8BE8-FF6AEF3532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" y="876"/>
              <a:ext cx="2832" cy="2271"/>
              <a:chOff x="552" y="876"/>
              <a:chExt cx="2832" cy="2271"/>
            </a:xfrm>
          </p:grpSpPr>
          <p:sp>
            <p:nvSpPr>
              <p:cNvPr id="13" name="Rectangle 21">
                <a:extLst>
                  <a:ext uri="{FF2B5EF4-FFF2-40B4-BE49-F238E27FC236}">
                    <a16:creationId xmlns:a16="http://schemas.microsoft.com/office/drawing/2014/main" id="{7CE55334-908C-499A-9F07-4E9209208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764"/>
                <a:ext cx="864" cy="1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4" name="Line 22">
                <a:extLst>
                  <a:ext uri="{FF2B5EF4-FFF2-40B4-BE49-F238E27FC236}">
                    <a16:creationId xmlns:a16="http://schemas.microsoft.com/office/drawing/2014/main" id="{499CA814-C469-4169-A5C8-F85E51EBC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9" y="2352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Line 23">
                <a:extLst>
                  <a:ext uri="{FF2B5EF4-FFF2-40B4-BE49-F238E27FC236}">
                    <a16:creationId xmlns:a16="http://schemas.microsoft.com/office/drawing/2014/main" id="{8790E9FB-89EE-45C4-8A1B-F636252FA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3" y="2688"/>
                <a:ext cx="1032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Line 24">
                <a:extLst>
                  <a:ext uri="{FF2B5EF4-FFF2-40B4-BE49-F238E27FC236}">
                    <a16:creationId xmlns:a16="http://schemas.microsoft.com/office/drawing/2014/main" id="{3AEC434F-9975-4870-BCD9-1F472A781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5" y="2136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Text Box 25">
                <a:extLst>
                  <a:ext uri="{FF2B5EF4-FFF2-40B4-BE49-F238E27FC236}">
                    <a16:creationId xmlns:a16="http://schemas.microsoft.com/office/drawing/2014/main" id="{2F848131-C80B-40F6-9F82-A6309C8AE4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2" y="1788"/>
                <a:ext cx="2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2800" b="1">
                    <a:latin typeface="Arial" panose="020B0604020202020204" pitchFamily="34" charset="0"/>
                    <a:ea typeface="楷体" panose="02010609060101010101" pitchFamily="49" charset="-122"/>
                  </a:rPr>
                  <a:t>_</a:t>
                </a:r>
              </a:p>
            </p:txBody>
          </p:sp>
          <p:sp>
            <p:nvSpPr>
              <p:cNvPr id="18" name="Text Box 26">
                <a:extLst>
                  <a:ext uri="{FF2B5EF4-FFF2-40B4-BE49-F238E27FC236}">
                    <a16:creationId xmlns:a16="http://schemas.microsoft.com/office/drawing/2014/main" id="{AF25FB0A-8B8A-4366-98E2-35CB318EE9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2" y="2448"/>
                <a:ext cx="2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2800" b="1">
                    <a:latin typeface="Arial" panose="020B0604020202020204" pitchFamily="34" charset="0"/>
                    <a:ea typeface="楷体" panose="02010609060101010101" pitchFamily="49" charset="-122"/>
                  </a:rPr>
                  <a:t>+</a:t>
                </a:r>
              </a:p>
            </p:txBody>
          </p:sp>
          <p:sp>
            <p:nvSpPr>
              <p:cNvPr id="19" name="Text Box 27">
                <a:extLst>
                  <a:ext uri="{FF2B5EF4-FFF2-40B4-BE49-F238E27FC236}">
                    <a16:creationId xmlns:a16="http://schemas.microsoft.com/office/drawing/2014/main" id="{E72EE465-41C7-4652-8938-8AFC2F8640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187" y="1839"/>
                <a:ext cx="34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2800" b="1">
                    <a:latin typeface="Arial" panose="020B0604020202020204" pitchFamily="34" charset="0"/>
                    <a:ea typeface="楷体" panose="02010609060101010101" pitchFamily="49" charset="-122"/>
                    <a:sym typeface="Symbol" panose="05050102010706020507" pitchFamily="18" charset="2"/>
                  </a:rPr>
                  <a:t></a:t>
                </a:r>
                <a:endPara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Text Box 28">
                <a:extLst>
                  <a:ext uri="{FF2B5EF4-FFF2-40B4-BE49-F238E27FC236}">
                    <a16:creationId xmlns:a16="http://schemas.microsoft.com/office/drawing/2014/main" id="{433E84DB-FF86-4991-A147-09A77AB1D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8" y="2148"/>
                <a:ext cx="2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2800" b="1">
                    <a:latin typeface="Arial" panose="020B0604020202020204" pitchFamily="34" charset="0"/>
                    <a:ea typeface="楷体" panose="02010609060101010101" pitchFamily="49" charset="-122"/>
                  </a:rPr>
                  <a:t>+</a:t>
                </a:r>
              </a:p>
            </p:txBody>
          </p:sp>
          <p:sp>
            <p:nvSpPr>
              <p:cNvPr id="21" name="Oval 29">
                <a:extLst>
                  <a:ext uri="{FF2B5EF4-FFF2-40B4-BE49-F238E27FC236}">
                    <a16:creationId xmlns:a16="http://schemas.microsoft.com/office/drawing/2014/main" id="{2EC0E2C4-5A54-4609-87CA-A061B3B7B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72" cy="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Text Box 30">
                <a:extLst>
                  <a:ext uri="{FF2B5EF4-FFF2-40B4-BE49-F238E27FC236}">
                    <a16:creationId xmlns:a16="http://schemas.microsoft.com/office/drawing/2014/main" id="{89FC5E3B-C623-4894-8B2D-22469EB3E9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1752"/>
                <a:ext cx="7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2800" b="1">
                    <a:latin typeface="Arial" panose="020B0604020202020204" pitchFamily="34" charset="0"/>
                    <a:ea typeface="楷体_GB2312" pitchFamily="49" charset="-122"/>
                    <a:sym typeface="Symbol" panose="05050102010706020507" pitchFamily="18" charset="2"/>
                  </a:rPr>
                  <a:t></a:t>
                </a:r>
                <a:endParaRPr lang="en-US" altLang="zh-CN" sz="2800" b="1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3" name="Line 31">
                <a:extLst>
                  <a:ext uri="{FF2B5EF4-FFF2-40B4-BE49-F238E27FC236}">
                    <a16:creationId xmlns:a16="http://schemas.microsoft.com/office/drawing/2014/main" id="{FBB04D5C-3CBD-47A7-9782-F21392AB1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0" y="1404"/>
                <a:ext cx="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Line 32">
                <a:extLst>
                  <a:ext uri="{FF2B5EF4-FFF2-40B4-BE49-F238E27FC236}">
                    <a16:creationId xmlns:a16="http://schemas.microsoft.com/office/drawing/2014/main" id="{E8E01173-AC03-42AE-8703-E2726B4910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20" y="1404"/>
                <a:ext cx="0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33">
                <a:extLst>
                  <a:ext uri="{FF2B5EF4-FFF2-40B4-BE49-F238E27FC236}">
                    <a16:creationId xmlns:a16="http://schemas.microsoft.com/office/drawing/2014/main" id="{552B2941-A026-4723-B885-C13920388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1308"/>
                <a:ext cx="480" cy="1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6" name="Line 34">
                <a:extLst>
                  <a:ext uri="{FF2B5EF4-FFF2-40B4-BE49-F238E27FC236}">
                    <a16:creationId xmlns:a16="http://schemas.microsoft.com/office/drawing/2014/main" id="{19D1D6F6-DB8B-42EE-A6FE-09950592F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2" y="1404"/>
                <a:ext cx="0" cy="7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Line 35">
                <a:extLst>
                  <a:ext uri="{FF2B5EF4-FFF2-40B4-BE49-F238E27FC236}">
                    <a16:creationId xmlns:a16="http://schemas.microsoft.com/office/drawing/2014/main" id="{1C7FD788-8553-4EE0-AC83-10148362B4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4" y="2136"/>
                <a:ext cx="7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36">
                <a:extLst>
                  <a:ext uri="{FF2B5EF4-FFF2-40B4-BE49-F238E27FC236}">
                    <a16:creationId xmlns:a16="http://schemas.microsoft.com/office/drawing/2014/main" id="{465D92A0-30FB-4501-83F2-4A6DF66BD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" y="2052"/>
                <a:ext cx="480" cy="1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Line 37">
                <a:extLst>
                  <a:ext uri="{FF2B5EF4-FFF2-40B4-BE49-F238E27FC236}">
                    <a16:creationId xmlns:a16="http://schemas.microsoft.com/office/drawing/2014/main" id="{9D1A129D-B4CB-4173-80C1-8110CEF01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6" y="2346"/>
                <a:ext cx="2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Oval 38">
                <a:extLst>
                  <a:ext uri="{FF2B5EF4-FFF2-40B4-BE49-F238E27FC236}">
                    <a16:creationId xmlns:a16="http://schemas.microsoft.com/office/drawing/2014/main" id="{C0E8B375-4001-4A72-A3C3-D6F208617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6" y="2088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Oval 39">
                <a:extLst>
                  <a:ext uri="{FF2B5EF4-FFF2-40B4-BE49-F238E27FC236}">
                    <a16:creationId xmlns:a16="http://schemas.microsoft.com/office/drawing/2014/main" id="{057883B0-5784-4BAB-84F8-B0E3695CA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" y="2304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Text Box 40">
                <a:extLst>
                  <a:ext uri="{FF2B5EF4-FFF2-40B4-BE49-F238E27FC236}">
                    <a16:creationId xmlns:a16="http://schemas.microsoft.com/office/drawing/2014/main" id="{45ABD80D-E60E-4D10-AF77-50719B546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876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2800" b="1" i="1">
                    <a:latin typeface="Arial" panose="020B0604020202020204" pitchFamily="34" charset="0"/>
                    <a:ea typeface="楷体_GB2312" pitchFamily="49" charset="-122"/>
                  </a:rPr>
                  <a:t>R</a:t>
                </a:r>
                <a:r>
                  <a:rPr lang="en-US" altLang="zh-CN" sz="2800" b="1" baseline="-25000">
                    <a:latin typeface="Arial" panose="020B0604020202020204" pitchFamily="34" charset="0"/>
                    <a:ea typeface="楷体_GB2312" pitchFamily="49" charset="-122"/>
                  </a:rPr>
                  <a:t>2</a:t>
                </a:r>
                <a:endParaRPr lang="en-US" altLang="zh-CN" sz="2800" b="1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3" name="Text Box 41">
                <a:extLst>
                  <a:ext uri="{FF2B5EF4-FFF2-40B4-BE49-F238E27FC236}">
                    <a16:creationId xmlns:a16="http://schemas.microsoft.com/office/drawing/2014/main" id="{8D44E24E-E38A-4876-8837-75E33C1A6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208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2800" b="1" i="1">
                    <a:latin typeface="Arial" panose="020B0604020202020204" pitchFamily="34" charset="0"/>
                    <a:ea typeface="楷体_GB2312" pitchFamily="49" charset="-122"/>
                  </a:rPr>
                  <a:t>R</a:t>
                </a:r>
                <a:r>
                  <a:rPr lang="en-US" altLang="zh-CN" sz="2800" b="1" baseline="-25000">
                    <a:latin typeface="Arial" panose="020B0604020202020204" pitchFamily="34" charset="0"/>
                    <a:ea typeface="楷体_GB2312" pitchFamily="49" charset="-122"/>
                  </a:rPr>
                  <a:t>1</a:t>
                </a:r>
                <a:endParaRPr lang="en-US" altLang="zh-CN" sz="2800" b="1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4" name="Rectangle 42">
                <a:extLst>
                  <a:ext uri="{FF2B5EF4-FFF2-40B4-BE49-F238E27FC236}">
                    <a16:creationId xmlns:a16="http://schemas.microsoft.com/office/drawing/2014/main" id="{A34B308D-0AC5-450C-BE82-265D77AD5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16"/>
                <a:ext cx="480" cy="1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Wingdings 2" panose="05020102010507070707" pitchFamily="18" charset="2"/>
                  <a:buNone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Text Box 43">
                <a:extLst>
                  <a:ext uri="{FF2B5EF4-FFF2-40B4-BE49-F238E27FC236}">
                    <a16:creationId xmlns:a16="http://schemas.microsoft.com/office/drawing/2014/main" id="{5E9B073B-E177-4F95-8DB1-78A1F8A6B2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4" y="2820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2800" b="1" i="1">
                    <a:latin typeface="Arial" panose="020B0604020202020204" pitchFamily="34" charset="0"/>
                    <a:ea typeface="楷体_GB2312" pitchFamily="49" charset="-122"/>
                  </a:rPr>
                  <a:t>R</a:t>
                </a:r>
                <a:r>
                  <a:rPr lang="en-US" altLang="zh-CN" sz="2800" b="1" i="1" baseline="-25000">
                    <a:latin typeface="Arial" panose="020B0604020202020204" pitchFamily="34" charset="0"/>
                    <a:ea typeface="楷体_GB2312" pitchFamily="49" charset="-122"/>
                  </a:rPr>
                  <a:t>P</a:t>
                </a:r>
                <a:endParaRPr lang="en-US" altLang="zh-CN" sz="2800" b="1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6" name="Text Box 44">
                <a:extLst>
                  <a:ext uri="{FF2B5EF4-FFF2-40B4-BE49-F238E27FC236}">
                    <a16:creationId xmlns:a16="http://schemas.microsoft.com/office/drawing/2014/main" id="{E9F03554-EA5E-4B33-8938-ED54D52D93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" y="2448"/>
                <a:ext cx="8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 2" panose="05020102010507070707" pitchFamily="18" charset="2"/>
                  <a:buNone/>
                </a:pPr>
                <a:r>
                  <a:rPr lang="en-US" altLang="zh-CN" sz="2800" b="1" i="1">
                    <a:latin typeface="Arial" panose="020B0604020202020204" pitchFamily="34" charset="0"/>
                    <a:ea typeface="楷体_GB2312" pitchFamily="49" charset="-122"/>
                  </a:rPr>
                  <a:t>u</a:t>
                </a:r>
                <a:r>
                  <a:rPr lang="en-US" altLang="zh-CN" sz="2800" b="1" i="1" baseline="-25000">
                    <a:latin typeface="Arial" panose="020B0604020202020204" pitchFamily="34" charset="0"/>
                    <a:ea typeface="楷体_GB2312" pitchFamily="49" charset="-122"/>
                  </a:rPr>
                  <a:t>i</a:t>
                </a:r>
                <a:endParaRPr lang="en-US" altLang="zh-CN" sz="2800" b="1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0" name="Text Box 45">
              <a:extLst>
                <a:ext uri="{FF2B5EF4-FFF2-40B4-BE49-F238E27FC236}">
                  <a16:creationId xmlns:a16="http://schemas.microsoft.com/office/drawing/2014/main" id="{182E96B3-8795-4A43-99AF-F9F463531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872"/>
              <a:ext cx="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o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" name="Line 46">
              <a:extLst>
                <a:ext uri="{FF2B5EF4-FFF2-40B4-BE49-F238E27FC236}">
                  <a16:creationId xmlns:a16="http://schemas.microsoft.com/office/drawing/2014/main" id="{6E0FA000-9EC0-4179-8D49-E093C0273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124"/>
              <a:ext cx="0" cy="2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" name="Oval 47">
              <a:extLst>
                <a:ext uri="{FF2B5EF4-FFF2-40B4-BE49-F238E27FC236}">
                  <a16:creationId xmlns:a16="http://schemas.microsoft.com/office/drawing/2014/main" id="{F2BD1204-07BA-4C0D-B3AA-2AD4848D5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" y="2652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37" name="Text Box 48">
            <a:extLst>
              <a:ext uri="{FF2B5EF4-FFF2-40B4-BE49-F238E27FC236}">
                <a16:creationId xmlns:a16="http://schemas.microsoft.com/office/drawing/2014/main" id="{4EB6DA86-2418-463B-8D3E-E2EBD7399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5704" y="1262561"/>
            <a:ext cx="2533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3200" b="1" i="1">
                <a:latin typeface="Arial" panose="020B0604020202020204" pitchFamily="34" charset="0"/>
                <a:ea typeface="楷体_GB2312" pitchFamily="49" charset="-122"/>
              </a:rPr>
              <a:t>u</a:t>
            </a:r>
            <a:r>
              <a:rPr lang="en-US" altLang="zh-CN" sz="3200" b="1" baseline="-25000">
                <a:latin typeface="Arial" panose="020B0604020202020204" pitchFamily="34" charset="0"/>
                <a:ea typeface="楷体_GB2312" pitchFamily="49" charset="-122"/>
              </a:rPr>
              <a:t>-</a:t>
            </a:r>
            <a:r>
              <a:rPr lang="en-US" altLang="zh-CN" sz="3200" b="1" i="1">
                <a:latin typeface="Arial" panose="020B0604020202020204" pitchFamily="34" charset="0"/>
                <a:ea typeface="楷体_GB2312" pitchFamily="49" charset="-122"/>
              </a:rPr>
              <a:t>= u</a:t>
            </a:r>
            <a:r>
              <a:rPr lang="en-US" altLang="zh-CN" sz="3200" b="1" baseline="-25000">
                <a:latin typeface="Arial" panose="020B0604020202020204" pitchFamily="34" charset="0"/>
                <a:ea typeface="楷体_GB2312" pitchFamily="49" charset="-122"/>
              </a:rPr>
              <a:t>+</a:t>
            </a:r>
            <a:r>
              <a:rPr lang="en-US" altLang="zh-CN" sz="3200" b="1" i="1">
                <a:latin typeface="Arial" panose="020B0604020202020204" pitchFamily="34" charset="0"/>
                <a:ea typeface="楷体_GB2312" pitchFamily="49" charset="-122"/>
              </a:rPr>
              <a:t>= u</a:t>
            </a:r>
            <a:r>
              <a:rPr lang="en-US" altLang="zh-CN" sz="3200" b="1" i="1" baseline="-25000">
                <a:latin typeface="Arial" panose="020B0604020202020204" pitchFamily="34" charset="0"/>
                <a:ea typeface="楷体_GB2312" pitchFamily="49" charset="-122"/>
              </a:rPr>
              <a:t>i</a:t>
            </a:r>
            <a:endParaRPr lang="en-US" altLang="zh-CN" sz="3200" b="1" i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8" name="Line 49">
            <a:extLst>
              <a:ext uri="{FF2B5EF4-FFF2-40B4-BE49-F238E27FC236}">
                <a16:creationId xmlns:a16="http://schemas.microsoft.com/office/drawing/2014/main" id="{F265DDB0-098D-44D2-BBF4-D94E82CA4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1005" y="2743699"/>
            <a:ext cx="6286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9" name="Line 50">
            <a:extLst>
              <a:ext uri="{FF2B5EF4-FFF2-40B4-BE49-F238E27FC236}">
                <a16:creationId xmlns:a16="http://schemas.microsoft.com/office/drawing/2014/main" id="{E3184407-8730-448B-A37F-ED45E9F5E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230" y="1995986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0" name="Object 2">
            <a:extLst>
              <a:ext uri="{FF2B5EF4-FFF2-40B4-BE49-F238E27FC236}">
                <a16:creationId xmlns:a16="http://schemas.microsoft.com/office/drawing/2014/main" id="{5DA2B899-2009-44DE-B1D5-B2839B5260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019074"/>
              </p:ext>
            </p:extLst>
          </p:nvPr>
        </p:nvGraphicFramePr>
        <p:xfrm>
          <a:off x="7903641" y="2169024"/>
          <a:ext cx="2424113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8" r:id="rId3" imgW="775353" imgH="432304" progId="Equation.3">
                  <p:embed/>
                </p:oleObj>
              </mc:Choice>
              <mc:Fallback>
                <p:oleObj r:id="rId3" imgW="775353" imgH="432304" progId="Equation.3">
                  <p:embed/>
                  <p:pic>
                    <p:nvPicPr>
                      <p:cNvPr id="24627" name="Object 2">
                        <a:extLst>
                          <a:ext uri="{FF2B5EF4-FFF2-40B4-BE49-F238E27FC236}">
                            <a16:creationId xmlns:a16="http://schemas.microsoft.com/office/drawing/2014/main" id="{A23986B9-C3AD-41CD-96E2-EAF79F9320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3641" y="2169024"/>
                        <a:ext cx="2424113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">
            <a:extLst>
              <a:ext uri="{FF2B5EF4-FFF2-40B4-BE49-F238E27FC236}">
                <a16:creationId xmlns:a16="http://schemas.microsoft.com/office/drawing/2014/main" id="{7DCB3A23-81EB-4001-8089-ABEE8BAB27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140159"/>
              </p:ext>
            </p:extLst>
          </p:nvPr>
        </p:nvGraphicFramePr>
        <p:xfrm>
          <a:off x="8419579" y="3375524"/>
          <a:ext cx="252571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9" r:id="rId5" imgW="915511" imgH="432492" progId="Equation.3">
                  <p:embed/>
                </p:oleObj>
              </mc:Choice>
              <mc:Fallback>
                <p:oleObj r:id="rId5" imgW="915511" imgH="432492" progId="Equation.3">
                  <p:embed/>
                  <p:pic>
                    <p:nvPicPr>
                      <p:cNvPr id="24628" name="Object 3">
                        <a:extLst>
                          <a:ext uri="{FF2B5EF4-FFF2-40B4-BE49-F238E27FC236}">
                            <a16:creationId xmlns:a16="http://schemas.microsoft.com/office/drawing/2014/main" id="{21F2D812-A189-45A1-AB6A-3BE101A7BA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9579" y="3375524"/>
                        <a:ext cx="2525712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53">
            <a:extLst>
              <a:ext uri="{FF2B5EF4-FFF2-40B4-BE49-F238E27FC236}">
                <a16:creationId xmlns:a16="http://schemas.microsoft.com/office/drawing/2014/main" id="{F999DEBE-694A-4267-B8B5-ACF066A30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542" y="6171111"/>
            <a:ext cx="6743700" cy="557213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反馈方式：</a:t>
            </a:r>
            <a:r>
              <a:rPr lang="zh-CN" altLang="en-US" sz="2800" b="1">
                <a:latin typeface="Arial" panose="020B0604020202020204" pitchFamily="34" charset="0"/>
              </a:rPr>
              <a:t>电压串联负反馈。输入电阻高。</a:t>
            </a:r>
          </a:p>
        </p:txBody>
      </p:sp>
      <p:graphicFrame>
        <p:nvGraphicFramePr>
          <p:cNvPr id="43" name="Object 4">
            <a:extLst>
              <a:ext uri="{FF2B5EF4-FFF2-40B4-BE49-F238E27FC236}">
                <a16:creationId xmlns:a16="http://schemas.microsoft.com/office/drawing/2014/main" id="{AA50995F-043F-40C0-85A9-A48D5302A3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494741"/>
              </p:ext>
            </p:extLst>
          </p:nvPr>
        </p:nvGraphicFramePr>
        <p:xfrm>
          <a:off x="7649641" y="4556624"/>
          <a:ext cx="310832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0" r:id="rId7" imgW="1321200" imgH="507960" progId="Equation.3">
                  <p:embed/>
                </p:oleObj>
              </mc:Choice>
              <mc:Fallback>
                <p:oleObj r:id="rId7" imgW="1321200" imgH="507960" progId="Equation.3">
                  <p:embed/>
                  <p:pic>
                    <p:nvPicPr>
                      <p:cNvPr id="24630" name="Object 4">
                        <a:extLst>
                          <a:ext uri="{FF2B5EF4-FFF2-40B4-BE49-F238E27FC236}">
                            <a16:creationId xmlns:a16="http://schemas.microsoft.com/office/drawing/2014/main" id="{0B71FE97-7E1D-4C79-A718-22F18EA47C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9641" y="4556624"/>
                        <a:ext cx="3108325" cy="12874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AutoShape 55">
            <a:extLst>
              <a:ext uri="{FF2B5EF4-FFF2-40B4-BE49-F238E27FC236}">
                <a16:creationId xmlns:a16="http://schemas.microsoft.com/office/drawing/2014/main" id="{92FEB5EA-0E01-42CF-94BE-F65FC21AFEF5}"/>
              </a:ext>
            </a:extLst>
          </p:cNvPr>
          <p:cNvSpPr>
            <a:spLocks/>
          </p:cNvSpPr>
          <p:nvPr/>
        </p:nvSpPr>
        <p:spPr bwMode="auto">
          <a:xfrm>
            <a:off x="8935516" y="284661"/>
            <a:ext cx="1320800" cy="609600"/>
          </a:xfrm>
          <a:prstGeom prst="borderCallout2">
            <a:avLst>
              <a:gd name="adj1" fmla="val 18750"/>
              <a:gd name="adj2" fmla="val -5769"/>
              <a:gd name="adj3" fmla="val 18750"/>
              <a:gd name="adj4" fmla="val -19231"/>
              <a:gd name="adj5" fmla="val 179690"/>
              <a:gd name="adj6" fmla="val -33412"/>
            </a:avLst>
          </a:prstGeom>
          <a:solidFill>
            <a:srgbClr val="FFCCCC">
              <a:alpha val="50195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虚短路</a:t>
            </a:r>
          </a:p>
        </p:txBody>
      </p:sp>
      <p:sp>
        <p:nvSpPr>
          <p:cNvPr id="45" name="AutoShape 56">
            <a:extLst>
              <a:ext uri="{FF2B5EF4-FFF2-40B4-BE49-F238E27FC236}">
                <a16:creationId xmlns:a16="http://schemas.microsoft.com/office/drawing/2014/main" id="{4AB7E10D-E51F-4C2E-BC0A-CD1BAE2373D3}"/>
              </a:ext>
            </a:extLst>
          </p:cNvPr>
          <p:cNvSpPr>
            <a:spLocks/>
          </p:cNvSpPr>
          <p:nvPr/>
        </p:nvSpPr>
        <p:spPr bwMode="auto">
          <a:xfrm>
            <a:off x="10270604" y="1772149"/>
            <a:ext cx="1370012" cy="609600"/>
          </a:xfrm>
          <a:prstGeom prst="borderCallout2">
            <a:avLst>
              <a:gd name="adj1" fmla="val 18750"/>
              <a:gd name="adj2" fmla="val -5560"/>
              <a:gd name="adj3" fmla="val 18750"/>
              <a:gd name="adj4" fmla="val -31403"/>
              <a:gd name="adj5" fmla="val 127343"/>
              <a:gd name="adj6" fmla="val -57241"/>
            </a:avLst>
          </a:prstGeom>
          <a:solidFill>
            <a:srgbClr val="CCCCFF">
              <a:alpha val="50195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虚开路</a:t>
            </a:r>
          </a:p>
        </p:txBody>
      </p:sp>
      <p:sp>
        <p:nvSpPr>
          <p:cNvPr id="46" name="AutoShape 57">
            <a:extLst>
              <a:ext uri="{FF2B5EF4-FFF2-40B4-BE49-F238E27FC236}">
                <a16:creationId xmlns:a16="http://schemas.microsoft.com/office/drawing/2014/main" id="{B0B0CD7A-4222-4EDF-AA72-96AA97BBF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741" y="3613649"/>
            <a:ext cx="631825" cy="349250"/>
          </a:xfrm>
          <a:prstGeom prst="notchedRightArrow">
            <a:avLst>
              <a:gd name="adj1" fmla="val 50000"/>
              <a:gd name="adj2" fmla="val 45202"/>
            </a:avLst>
          </a:prstGeom>
          <a:gradFill rotWithShape="0">
            <a:gsLst>
              <a:gs pos="0">
                <a:srgbClr val="FF0000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 typeface="Wingdings 2" panose="05020102010507070707" pitchFamily="18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7" name="Text Box 58">
            <a:extLst>
              <a:ext uri="{FF2B5EF4-FFF2-40B4-BE49-F238E27FC236}">
                <a16:creationId xmlns:a16="http://schemas.microsoft.com/office/drawing/2014/main" id="{32CD2B32-6975-4BB0-983C-8ADFB229A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692" y="4669336"/>
            <a:ext cx="42735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 u="sng">
                <a:solidFill>
                  <a:srgbClr val="0000FF"/>
                </a:solidFill>
                <a:latin typeface="Arial" panose="020B0604020202020204" pitchFamily="34" charset="0"/>
              </a:rPr>
              <a:t>结构特点：</a:t>
            </a:r>
            <a:r>
              <a:rPr lang="zh-CN" altLang="en-US" sz="2800" b="1">
                <a:latin typeface="Arial" panose="020B0604020202020204" pitchFamily="34" charset="0"/>
              </a:rPr>
              <a:t>负反馈引到反相输入端，信号从同相端输入。</a:t>
            </a:r>
          </a:p>
        </p:txBody>
      </p:sp>
      <p:sp>
        <p:nvSpPr>
          <p:cNvPr id="48" name="Line 59">
            <a:extLst>
              <a:ext uri="{FF2B5EF4-FFF2-40B4-BE49-F238E27FC236}">
                <a16:creationId xmlns:a16="http://schemas.microsoft.com/office/drawing/2014/main" id="{5FA7D9A1-709A-4604-83FD-D4443B307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080" y="1033961"/>
            <a:ext cx="0" cy="4827588"/>
          </a:xfrm>
          <a:prstGeom prst="line">
            <a:avLst/>
          </a:prstGeom>
          <a:noFill/>
          <a:ln w="57150">
            <a:pattFill prst="sphere">
              <a:fgClr>
                <a:srgbClr val="0000FF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9" name="AutoShape 60">
            <a:extLst>
              <a:ext uri="{FF2B5EF4-FFF2-40B4-BE49-F238E27FC236}">
                <a16:creationId xmlns:a16="http://schemas.microsoft.com/office/drawing/2014/main" id="{AF22849C-0CC3-406F-B176-24DD5AFB6728}"/>
              </a:ext>
            </a:extLst>
          </p:cNvPr>
          <p:cNvSpPr>
            <a:spLocks/>
          </p:cNvSpPr>
          <p:nvPr/>
        </p:nvSpPr>
        <p:spPr bwMode="auto">
          <a:xfrm>
            <a:off x="10118204" y="1014911"/>
            <a:ext cx="1320800" cy="609600"/>
          </a:xfrm>
          <a:prstGeom prst="borderCallout2">
            <a:avLst>
              <a:gd name="adj1" fmla="val 18750"/>
              <a:gd name="adj2" fmla="val -5769"/>
              <a:gd name="adj3" fmla="val 18750"/>
              <a:gd name="adj4" fmla="val -37259"/>
              <a:gd name="adj5" fmla="val 65106"/>
              <a:gd name="adj6" fmla="val -69954"/>
            </a:avLst>
          </a:prstGeom>
          <a:solidFill>
            <a:srgbClr val="CCCCFF">
              <a:alpha val="50195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虚开路</a:t>
            </a:r>
          </a:p>
        </p:txBody>
      </p:sp>
    </p:spTree>
    <p:extLst>
      <p:ext uri="{BB962C8B-B14F-4D97-AF65-F5344CB8AC3E}">
        <p14:creationId xmlns:p14="http://schemas.microsoft.com/office/powerpoint/2010/main" val="7738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42" grpId="0" animBg="1"/>
      <p:bldP spid="44" grpId="0" animBg="1"/>
      <p:bldP spid="45" grpId="0" animBg="1"/>
      <p:bldP spid="46" grpId="0" animBg="1"/>
      <p:bldP spid="47" grpId="0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集成运算放大器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同相比例运算电路</a:t>
            </a: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5C9A8866-DA5D-47D2-AFFE-6BC9E67C2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599" y="1593775"/>
            <a:ext cx="801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 u="sng">
                <a:solidFill>
                  <a:srgbClr val="0000FF"/>
                </a:solidFill>
                <a:latin typeface="Arial" panose="020B0604020202020204" pitchFamily="34" charset="0"/>
              </a:rPr>
              <a:t>同相比例电路的特点：</a:t>
            </a:r>
          </a:p>
        </p:txBody>
      </p:sp>
      <p:sp>
        <p:nvSpPr>
          <p:cNvPr id="51" name="Text Box 5">
            <a:extLst>
              <a:ext uri="{FF2B5EF4-FFF2-40B4-BE49-F238E27FC236}">
                <a16:creationId xmlns:a16="http://schemas.microsoft.com/office/drawing/2014/main" id="{7862C174-5158-4182-B5CB-F3A8CD856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7" y="4221088"/>
            <a:ext cx="7680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4175" indent="-384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2800" b="1"/>
              <a:t>3. </a:t>
            </a:r>
            <a:r>
              <a:rPr lang="zh-CN" altLang="en-US" sz="2800" b="1"/>
              <a:t>共模输入电压为</a:t>
            </a:r>
            <a:r>
              <a:rPr lang="en-US" altLang="zh-CN" sz="2800" b="1" i="1"/>
              <a:t>u</a:t>
            </a:r>
            <a:r>
              <a:rPr lang="en-US" altLang="zh-CN" sz="2800" b="1" i="1" baseline="-25000"/>
              <a:t>i</a:t>
            </a:r>
            <a:r>
              <a:rPr lang="zh-CN" altLang="en-US" sz="2800" b="1"/>
              <a:t>，因此对运放的共模抑制比要求高。</a:t>
            </a:r>
          </a:p>
        </p:txBody>
      </p:sp>
      <p:sp>
        <p:nvSpPr>
          <p:cNvPr id="52" name="Text Box 6">
            <a:extLst>
              <a:ext uri="{FF2B5EF4-FFF2-40B4-BE49-F238E27FC236}">
                <a16:creationId xmlns:a16="http://schemas.microsoft.com/office/drawing/2014/main" id="{2A569A3A-F6D2-478D-B2CC-DDDD12862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899" y="2412925"/>
            <a:ext cx="7680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4175" indent="-384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2800" b="1"/>
              <a:t>1. </a:t>
            </a:r>
            <a:r>
              <a:rPr lang="zh-CN" altLang="en-US" sz="2800" b="1"/>
              <a:t>由于电压负反馈的作用，输出电阻小，可认为是</a:t>
            </a:r>
            <a:r>
              <a:rPr lang="en-US" altLang="zh-CN" sz="2800" b="1"/>
              <a:t>0</a:t>
            </a:r>
            <a:r>
              <a:rPr lang="zh-CN" altLang="en-US" sz="2800" b="1"/>
              <a:t>，因此带负载能力强。</a:t>
            </a:r>
          </a:p>
        </p:txBody>
      </p:sp>
      <p:sp>
        <p:nvSpPr>
          <p:cNvPr id="53" name="Text Box 7">
            <a:extLst>
              <a:ext uri="{FF2B5EF4-FFF2-40B4-BE49-F238E27FC236}">
                <a16:creationId xmlns:a16="http://schemas.microsoft.com/office/drawing/2014/main" id="{14F06690-FC09-4C36-A1B8-2ECE9B3E9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2" y="3473375"/>
            <a:ext cx="7680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4175" indent="-384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2800" b="1"/>
              <a:t>2. </a:t>
            </a:r>
            <a:r>
              <a:rPr lang="zh-CN" altLang="en-US" sz="2800" b="1"/>
              <a:t>由于串联负反馈的作用，输入电阻大。</a:t>
            </a:r>
          </a:p>
        </p:txBody>
      </p:sp>
    </p:spTree>
    <p:extLst>
      <p:ext uri="{BB962C8B-B14F-4D97-AF65-F5344CB8AC3E}">
        <p14:creationId xmlns:p14="http://schemas.microsoft.com/office/powerpoint/2010/main" val="287784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1F92-0942-4D5F-97CD-08B95AD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集成运算放大器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电压跟随器</a:t>
            </a: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B87762F0-72DE-450F-90D3-00EE87BDBE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657830"/>
              </p:ext>
            </p:extLst>
          </p:nvPr>
        </p:nvGraphicFramePr>
        <p:xfrm>
          <a:off x="6600056" y="3717032"/>
          <a:ext cx="29654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r:id="rId3" imgW="1029911" imgH="229116" progId="Equation.3">
                  <p:embed/>
                </p:oleObj>
              </mc:Choice>
              <mc:Fallback>
                <p:oleObj r:id="rId3" imgW="1029911" imgH="229116" progId="Equation.3">
                  <p:embed/>
                  <p:pic>
                    <p:nvPicPr>
                      <p:cNvPr id="26628" name="Object 2">
                        <a:extLst>
                          <a:ext uri="{FF2B5EF4-FFF2-40B4-BE49-F238E27FC236}">
                            <a16:creationId xmlns:a16="http://schemas.microsoft.com/office/drawing/2014/main" id="{6A45AC89-7ADD-430D-A2F9-4C4A2C5E9C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056" y="3717032"/>
                        <a:ext cx="2965450" cy="742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>
            <a:extLst>
              <a:ext uri="{FF2B5EF4-FFF2-40B4-BE49-F238E27FC236}">
                <a16:creationId xmlns:a16="http://schemas.microsoft.com/office/drawing/2014/main" id="{D30280B4-9AD7-45C8-B71B-8CDE16F2A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319" y="5391845"/>
            <a:ext cx="7929562" cy="9540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6683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/>
              <a:t>此电路是电压串联负反馈，输入电阻大，输出电阻小，电压跟随性能好。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228DE61-FC9D-4F89-9EA0-A493CC8A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531" y="1202432"/>
            <a:ext cx="394017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800" b="1" u="sng">
                <a:solidFill>
                  <a:srgbClr val="0000FF"/>
                </a:solidFill>
                <a:latin typeface="Arial" panose="020B0604020202020204" pitchFamily="34" charset="0"/>
              </a:rPr>
              <a:t>结构特点：</a:t>
            </a:r>
            <a:r>
              <a:rPr lang="zh-CN" altLang="en-US" sz="2800" b="1">
                <a:latin typeface="Arial" panose="020B0604020202020204" pitchFamily="34" charset="0"/>
              </a:rPr>
              <a:t>输出电压全部引到反相输入端，信号从同相端输入。</a:t>
            </a:r>
            <a:r>
              <a:rPr lang="zh-CN" altLang="en-US" sz="2800" b="1" u="sng">
                <a:solidFill>
                  <a:srgbClr val="CC0066"/>
                </a:solidFill>
                <a:latin typeface="Arial" panose="020B0604020202020204" pitchFamily="34" charset="0"/>
              </a:rPr>
              <a:t>电压跟随器是</a:t>
            </a:r>
            <a:r>
              <a:rPr lang="zh-CN" altLang="en-US" sz="2800" b="1" u="sng">
                <a:solidFill>
                  <a:srgbClr val="CC0066"/>
                </a:solidFill>
                <a:latin typeface="宋体" panose="02010600030101010101" pitchFamily="2" charset="-122"/>
              </a:rPr>
              <a:t>同相比例运算放大器的特例。</a:t>
            </a: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CB48AA3F-0E45-462B-A7B8-0960DB7C0CB4}"/>
              </a:ext>
            </a:extLst>
          </p:cNvPr>
          <p:cNvGrpSpPr>
            <a:grpSpLocks/>
          </p:cNvGrpSpPr>
          <p:nvPr/>
        </p:nvGrpSpPr>
        <p:grpSpPr bwMode="auto">
          <a:xfrm>
            <a:off x="1421631" y="2077145"/>
            <a:ext cx="5124450" cy="2476500"/>
            <a:chOff x="240" y="936"/>
            <a:chExt cx="3228" cy="1560"/>
          </a:xfrm>
        </p:grpSpPr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1706CBDD-2CFA-4001-9E21-70B7114D5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1296"/>
              <a:ext cx="864" cy="1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CA5E3E94-0136-454D-AEB9-94BA86B04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7" y="188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84D0CE35-FDD8-454E-99B7-A55CB65FE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2220"/>
              <a:ext cx="1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4A4ABB05-A143-47F0-8F94-79C5621C3C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7" y="1656"/>
              <a:ext cx="2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F77612BB-1D10-4BC9-B1F1-372B3936E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0" y="1320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_</a:t>
              </a: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682D0055-1FBD-4AF6-A479-C281D35BC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0" y="1980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0E12B0AE-2D28-40AF-B4CF-9EDA3AFCE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875" y="1371"/>
              <a:ext cx="3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  <a:sym typeface="Symbol" panose="05050102010706020507" pitchFamily="18" charset="2"/>
                </a:rPr>
                <a:t></a:t>
              </a:r>
              <a:endParaRPr lang="en-US" altLang="zh-CN" sz="2800" b="1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EAF4AF9C-F8FA-4CFC-A924-E81C9CCA3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680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" panose="02010609060101010101" pitchFamily="49" charset="-122"/>
                </a:rPr>
                <a:t>+</a:t>
              </a:r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4FD12FD2-DED5-4671-A71C-56079A51C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1836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2249F784-6067-4E7B-91AF-4B7FEDF7F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" y="1284"/>
              <a:ext cx="7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_GB2312" pitchFamily="49" charset="-122"/>
                  <a:sym typeface="Symbol" panose="05050102010706020507" pitchFamily="18" charset="2"/>
                </a:rPr>
                <a:t>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03406CEE-19A2-4333-8E53-F410DF68A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93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3388F41B-6F6E-4745-B9E8-1DD556D23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8" y="936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B4222823-0D45-4BA1-949E-217B4B7A2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936"/>
              <a:ext cx="0" cy="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5" name="Oval 22">
              <a:extLst>
                <a:ext uri="{FF2B5EF4-FFF2-40B4-BE49-F238E27FC236}">
                  <a16:creationId xmlns:a16="http://schemas.microsoft.com/office/drawing/2014/main" id="{88B517C3-DEEB-4D54-8887-0BD7192CD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1836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BA879463-371E-42B8-9AD8-EFF93DF04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980"/>
              <a:ext cx="8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i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02AF8EEA-1AB7-49FF-AFD4-C55D636FF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" y="1404"/>
              <a:ext cx="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en-US" altLang="zh-CN" sz="2800" b="1" i="1">
                  <a:latin typeface="Arial" panose="020B0604020202020204" pitchFamily="34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>
                  <a:latin typeface="Arial" panose="020B0604020202020204" pitchFamily="34" charset="0"/>
                  <a:ea typeface="楷体_GB2312" pitchFamily="49" charset="-122"/>
                </a:rPr>
                <a:t>o</a:t>
              </a:r>
              <a:endParaRPr lang="en-US" altLang="zh-CN" sz="28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8" name="Oval 25">
              <a:extLst>
                <a:ext uri="{FF2B5EF4-FFF2-40B4-BE49-F238E27FC236}">
                  <a16:creationId xmlns:a16="http://schemas.microsoft.com/office/drawing/2014/main" id="{3D9E7317-1558-482F-9F16-FF363D2C1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2184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 typeface="Wingdings 2" panose="05020102010507070707" pitchFamily="18" charset="2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1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theme/theme1.xml><?xml version="1.0" encoding="utf-8"?>
<a:theme xmlns:a="http://schemas.openxmlformats.org/drawingml/2006/main" name="北航物理电子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24666</TotalTime>
  <Words>778</Words>
  <Application>Microsoft Office PowerPoint</Application>
  <PresentationFormat>宽屏</PresentationFormat>
  <Paragraphs>219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等线 Light</vt:lpstr>
      <vt:lpstr>黑体</vt:lpstr>
      <vt:lpstr>楷体</vt:lpstr>
      <vt:lpstr>楷体_GB2312</vt:lpstr>
      <vt:lpstr>宋体</vt:lpstr>
      <vt:lpstr>Arial</vt:lpstr>
      <vt:lpstr>Calibri</vt:lpstr>
      <vt:lpstr>Times New Roman</vt:lpstr>
      <vt:lpstr>Wingdings</vt:lpstr>
      <vt:lpstr>Wingdings 2</vt:lpstr>
      <vt:lpstr>北航物理电子</vt:lpstr>
      <vt:lpstr>Equation.3</vt:lpstr>
      <vt:lpstr>PowerPoint 演示文稿</vt:lpstr>
      <vt:lpstr>集成运算放大器</vt:lpstr>
      <vt:lpstr>集成运算放大器-反相比例运算电路</vt:lpstr>
      <vt:lpstr>集成运算放大器-反相比例运算电路</vt:lpstr>
      <vt:lpstr>集成运算放大器-反相比例运算电路</vt:lpstr>
      <vt:lpstr>集成运算放大器-反相比例运算电路</vt:lpstr>
      <vt:lpstr>集成运算放大器-同相比例运算电路</vt:lpstr>
      <vt:lpstr>集成运算放大器-同相比例运算电路</vt:lpstr>
      <vt:lpstr>集成运算放大器-电压跟随器</vt:lpstr>
      <vt:lpstr>集成运算放大器-反相求和运算</vt:lpstr>
      <vt:lpstr>集成运算放大器-反相求和运算</vt:lpstr>
      <vt:lpstr>集成运算放大器-同相求和运算</vt:lpstr>
      <vt:lpstr>集成运算放大器-同相求和运算</vt:lpstr>
      <vt:lpstr>集成运算放大器-同相求和运算</vt:lpstr>
      <vt:lpstr>集成运算放大器-单运放的加减运算电路</vt:lpstr>
      <vt:lpstr>集成运算放大器-差动放大器</vt:lpstr>
      <vt:lpstr>集成运算放大器-差动放大器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448</cp:revision>
  <cp:lastPrinted>2018-03-06T04:28:22Z</cp:lastPrinted>
  <dcterms:created xsi:type="dcterms:W3CDTF">2009-09-09T11:10:02Z</dcterms:created>
  <dcterms:modified xsi:type="dcterms:W3CDTF">2020-03-09T02:13:25Z</dcterms:modified>
</cp:coreProperties>
</file>