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  <p:sldMasterId id="2147484060" r:id="rId2"/>
  </p:sldMasterIdLst>
  <p:notesMasterIdLst>
    <p:notesMasterId r:id="rId33"/>
  </p:notesMasterIdLst>
  <p:sldIdLst>
    <p:sldId id="320" r:id="rId3"/>
    <p:sldId id="469" r:id="rId4"/>
    <p:sldId id="486" r:id="rId5"/>
    <p:sldId id="487" r:id="rId6"/>
    <p:sldId id="488" r:id="rId7"/>
    <p:sldId id="489" r:id="rId8"/>
    <p:sldId id="490" r:id="rId9"/>
    <p:sldId id="491" r:id="rId10"/>
    <p:sldId id="493" r:id="rId11"/>
    <p:sldId id="494" r:id="rId12"/>
    <p:sldId id="497" r:id="rId13"/>
    <p:sldId id="498" r:id="rId14"/>
    <p:sldId id="499" r:id="rId15"/>
    <p:sldId id="500" r:id="rId16"/>
    <p:sldId id="501" r:id="rId17"/>
    <p:sldId id="421" r:id="rId18"/>
    <p:sldId id="425" r:id="rId19"/>
    <p:sldId id="422" r:id="rId20"/>
    <p:sldId id="468" r:id="rId21"/>
    <p:sldId id="485" r:id="rId22"/>
    <p:sldId id="426" r:id="rId23"/>
    <p:sldId id="427" r:id="rId24"/>
    <p:sldId id="430" r:id="rId25"/>
    <p:sldId id="431" r:id="rId26"/>
    <p:sldId id="432" r:id="rId27"/>
    <p:sldId id="433" r:id="rId28"/>
    <p:sldId id="434" r:id="rId29"/>
    <p:sldId id="436" r:id="rId30"/>
    <p:sldId id="437" r:id="rId31"/>
    <p:sldId id="438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FFFF"/>
    <a:srgbClr val="FF9900"/>
    <a:srgbClr val="FFFFCC"/>
    <a:srgbClr val="00FF00"/>
    <a:srgbClr val="FFCC66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87893" autoAdjust="0"/>
  </p:normalViewPr>
  <p:slideViewPr>
    <p:cSldViewPr>
      <p:cViewPr varScale="1">
        <p:scale>
          <a:sx n="75" d="100"/>
          <a:sy n="75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8392A01-055A-4732-9F60-69E1FFA01C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B6C494-2674-4D09-AFDB-4355D280F2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1990C49-DAB3-4BC1-98B4-BEB792C055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A2234B4-F61D-4565-9892-A8A110F242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2A2C49F-F1A7-46BF-822C-079CE14D6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3D66FB4-5449-4608-8C78-8A8251161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1F8D306-B2B6-4762-A391-2A757887FD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045ED4A-BFC3-4386-9C32-230E70F42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0DDA2F-6C13-4859-AEB7-A2AF00F4E8A1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9C13ABE-8452-41F0-8F5D-599ECDD90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89C827F-9D75-402F-AC08-7C02AD92E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 pitchFamily="49" charset="-122"/>
              </a:rPr>
              <a:t>硬件描述语言借鉴了高级语言的抽象级描述风格，结合电路结构的底层设计思想，为高性能、便捷化的硬件开发奠定了基础。</a:t>
            </a:r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00682377-4F00-4E04-BC8A-F614147F5E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B7C11CE3-5ACA-4AAA-B86B-06C24372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如果</a:t>
            </a:r>
            <a:r>
              <a:rPr lang="en-US" altLang="zh-CN">
                <a:ea typeface="宋体" panose="02010600030101010101" pitchFamily="2" charset="-122"/>
              </a:rPr>
              <a:t>`define</a:t>
            </a:r>
            <a:r>
              <a:rPr lang="zh-CN" altLang="en-US">
                <a:ea typeface="宋体" panose="02010600030101010101" pitchFamily="2" charset="-122"/>
              </a:rPr>
              <a:t>需要作用域怎么办？</a:t>
            </a:r>
          </a:p>
          <a:p>
            <a:r>
              <a:rPr lang="en-US" altLang="zh-CN">
                <a:ea typeface="宋体" panose="02010600030101010101" pitchFamily="2" charset="-122"/>
              </a:rPr>
              <a:t>`if, `endif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F91A788F-3069-4D64-8F32-06EE1B73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07B887-F261-4F1D-AAD5-E62B9BFCB5D4}" type="slidenum">
              <a:rPr lang="en-US" altLang="zh-CN" sz="1300"/>
              <a:pPr/>
              <a:t>11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CC124D6-0088-4823-80B2-C5B209B4D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940464-8FE6-45F1-89D6-7C0C1C54A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5861B96-47CA-40AA-9668-25F6EC89A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2F11012-A48D-4BA0-B83A-3F9E9A5CE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804E418-5AAA-4691-8FCC-23D8073B6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12ECEE3-12FF-4B91-A72F-BE7F6B062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ADF0BC0-E25C-4293-B7DC-C7D7C1025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75C0FE3-7A2E-4FE0-AFC2-F267F9827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D5CFBF4-1AB1-4E96-AAA6-8C2EBD405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44407F-DB6B-47BC-B0F4-D955A9D9196F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83AD1BC-B5DA-4279-BB7F-54E0AC6E9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33857AC-A4E6-4933-9EBD-286200C7F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操作符是可以简单实现数字电路中的逻辑运算功能。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ea typeface="宋体" panose="02010600030101010101" pitchFamily="2" charset="-122"/>
              </a:rPr>
              <a:t>操作符通常分为单目操作符、双目操作符、多目操作符。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ea typeface="宋体" panose="02010600030101010101" pitchFamily="2" charset="-122"/>
              </a:rPr>
              <a:t>单目操作符在操作数左边使用，双目操作符在两个操作数中间使用，多目操作符分隔三个操作数或实现等价判断。</a:t>
            </a:r>
            <a:endParaRPr lang="zh-CN" altLang="en-US" sz="1400">
              <a:ea typeface="宋体" panose="02010600030101010101" pitchFamily="2" charset="-122"/>
            </a:endParaRPr>
          </a:p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30A1C25-5BED-4122-B4B8-5BC1EBEF0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2C0F2E-2A66-422E-AF6F-ED262BCC11B8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CC060FE-3DF6-4AAC-B25A-DB303E0B1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5CA8819-6F9E-4F45-8DAB-CCDA4E7B7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CF11A49-B276-46E4-96C0-E109D9B12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6250A8-8362-4994-929A-E2743361345A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7F9852E-8ADC-4369-BE99-DFD3FEC33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BB60C84-ADF2-44D6-BE4C-A0D3C0690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过程块语句，行为建模常用。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179F9DD-FFF5-4009-AAAD-82C90E586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30F543-B72D-4015-8A75-420114423133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DB036C3-9CC7-4E94-B375-AE64C0050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3FE9C5F-D786-4B75-B85D-B53DCE196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749045C-ABC1-4DD1-AAE8-C1DF27D1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E2C543-0236-4CD3-B464-C9B2E63AAD15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7D355D5-EDC7-48DD-942A-01AA351D6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6B7B20E-ECE1-45EA-A316-C33A70B64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Begin/end</a:t>
            </a:r>
            <a:r>
              <a:rPr lang="zh-CN" altLang="en-US">
                <a:ea typeface="宋体" panose="02010600030101010101" pitchFamily="2" charset="-122"/>
              </a:rPr>
              <a:t>块中的语句是串行执行的，而</a:t>
            </a:r>
            <a:r>
              <a:rPr lang="en-US" altLang="zh-CN">
                <a:ea typeface="宋体" panose="02010600030101010101" pitchFamily="2" charset="-122"/>
              </a:rPr>
              <a:t>fork/join</a:t>
            </a:r>
            <a:r>
              <a:rPr lang="zh-CN" altLang="en-US">
                <a:ea typeface="宋体" panose="02010600030101010101" pitchFamily="2" charset="-122"/>
              </a:rPr>
              <a:t>块中的语句是并行执行的。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kumimoji="0" lang="zh-CN" altLang="zh-CN">
                <a:ea typeface="宋体" panose="02010600030101010101" pitchFamily="2" charset="-122"/>
              </a:rPr>
              <a:t>块可以有名字，</a:t>
            </a:r>
            <a:r>
              <a:rPr kumimoji="0" lang="zh-CN" altLang="en-US">
                <a:ea typeface="宋体" panose="02010600030101010101" pitchFamily="2" charset="-122"/>
              </a:rPr>
              <a:t>b</a:t>
            </a:r>
            <a:r>
              <a:rPr kumimoji="0" lang="en-US" altLang="zh-CN">
                <a:ea typeface="宋体" panose="02010600030101010101" pitchFamily="2" charset="-122"/>
              </a:rPr>
              <a:t>egin: NAME</a:t>
            </a:r>
            <a:endParaRPr kumimoji="0"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A04776AE-C39D-4C7F-8029-F22FF2A45B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0E2AEF2-0276-45F9-A185-FEBACC9C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Net</a:t>
            </a:r>
            <a:r>
              <a:rPr lang="zh-CN" altLang="en-US">
                <a:ea typeface="宋体" panose="02010600030101010101" pitchFamily="2" charset="-122"/>
              </a:rPr>
              <a:t>是网（强调拓扑结构），不是网络（强调连通功能）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1B7C9E0E-778F-4777-AC76-6081E02D2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09107A-5C4E-4524-BABF-7E56819BDD2C}" type="slidenum">
              <a:rPr lang="en-US" altLang="zh-CN" sz="1300"/>
              <a:pPr/>
              <a:t>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8B393F9-5DFE-4D9A-839C-569E0AD87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A07159-5825-422A-BD5D-00605AAFFE11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15DF496-8244-4785-BE05-221432C08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12CAEA1-1AAB-4BC1-8BA1-13012922C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4E08CEC-8F4B-475A-B289-8E7426231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59B20A-FE74-4CA3-A815-6C1DA79AD0FF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93A7087-911A-41E7-8528-DF109F02D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6070FFE-5F3F-4CBF-9474-2A155DFA2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D932AEF-73B9-4A31-AFCB-73CD2DDFF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41A284-1F83-43BE-B10C-9888C1D702AD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37DEE8A-4407-41CD-BE5C-16F12D1CE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97D450B-0FB3-4FB8-B935-88E0FF497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A188482-1F71-40A0-AD3D-D8C54BDA2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A444E1-0A6C-4E45-AE6C-59908678FBD7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9B39AD0-4C0D-4D64-9DBE-526958EA1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A2FECE7-663E-441C-BA0A-6359C3574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0C6A385-A1A0-474D-8F20-91B50442B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C3650E-DA16-4641-9940-26CFB94FF72C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5B52D35-0372-49B7-BB48-0D2D8E7F4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C166460-DE2A-44DE-BC64-C0DE381D7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83BB348-2368-44A2-A91C-FD3FCBD6B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EC82B0-07CF-4287-95E2-D4620B1564E6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2341CFE-5EFB-41B9-9510-869FE15AC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3EA67CF-BAF8-4BAA-8E3A-9BF71CFEA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设计想法很好，但是是软件编程的思路，不是硬件的思路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AD28D92-E01C-473E-82B3-B1F599773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1D6ADC-E8F3-4D67-AFAB-BE3E24AD11EF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25C78C1-BF03-4D03-A439-A6A961FDC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3FF030C-1DC4-43A5-AA64-C6C431195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F679AEA-B344-442E-9030-B2097CB61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DD52303-66B7-497D-80FD-0234140FE238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DC88A03-1049-4BD7-B161-C394C1F0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0CEBAA8-5100-4E52-A9BD-6B9DCEE31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DEDFEF7-8D31-484D-B0F0-FF38F79C4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07AF10-49CC-45AB-A586-65F936D1A5F0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541ED35-B3DC-44DD-B706-40C2980F0E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E8A7B83-64C0-472D-9E87-E172C232F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2019.5.6</a:t>
            </a:r>
            <a:r>
              <a:rPr lang="zh-CN" altLang="en-US">
                <a:ea typeface="宋体" panose="02010600030101010101" pitchFamily="2" charset="-122"/>
              </a:rPr>
              <a:t>讲到此。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1A51B75-F4F5-4E11-9077-695853207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1DA604-A047-479D-B59D-621008192E6F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C8B7624-9754-473D-A430-3D76F90D0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A91A589-9FB3-4CCF-9DCE-0C8BB945B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E9638F2-DB49-43EF-BB3B-717FBDA9CA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9DC7FDA-E160-45DB-897C-C846CBEC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B4D6E16-BCE6-4D85-9ACA-8F1E536F9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15F657-A558-44D8-BED9-1E3533642FBB}" type="slidenum">
              <a:rPr lang="en-US" altLang="zh-CN" sz="1300"/>
              <a:pPr/>
              <a:t>4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000C3830-F8E8-4678-8F91-ED7EAD5BCF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792E61C-4BD7-4BA1-ADEF-8E0CA0BA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30CD2E9C-B2D3-4F83-9CEC-DC80F419E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1E99A3-5158-4F0A-A621-31E2242F8D7D}" type="slidenum">
              <a:rPr lang="en-US" altLang="zh-CN" sz="1300"/>
              <a:pPr/>
              <a:t>5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304396E-77A3-4857-B71E-6D11A457F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3F87B2-2F4E-481D-97F2-64C31D116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DDB41D-5E3C-4CE9-9254-8F72E1140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B0657D-F31F-4EBA-99E5-E261B18EC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6D403C3-58C6-436D-B1E4-D9F120E72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EB653D2-7946-4E29-82C3-64510091F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z="1000">
                <a:ea typeface="宋体" panose="02010600030101010101" pitchFamily="2" charset="-122"/>
              </a:rPr>
              <a:t>Verilog</a:t>
            </a:r>
            <a:r>
              <a:rPr lang="zh-CN" altLang="en-US" sz="1000">
                <a:ea typeface="宋体" panose="02010600030101010101" pitchFamily="2" charset="-122"/>
              </a:rPr>
              <a:t>语言中另一类数据类型是变量，需要对变量进行声明。变量是数据存储单元的抽象，可以存储数据并能赋值给其它变量或线网。</a:t>
            </a:r>
            <a:endParaRPr lang="en-US" altLang="zh-CN" sz="1000">
              <a:ea typeface="宋体" panose="02010600030101010101" pitchFamily="2" charset="-122"/>
            </a:endParaRPr>
          </a:p>
          <a:p>
            <a:pPr eaLnBrk="1" hangingPunct="1"/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4CC16F9-7F91-4215-B554-9D9D3C372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433D092-BFA1-41D3-9B14-707181C9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z="1000">
                <a:ea typeface="宋体" panose="02010600030101010101" pitchFamily="2" charset="-122"/>
              </a:rPr>
              <a:t>          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27A96C11-4BA4-474A-91C5-2BA50E0673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E454E1A-D13D-4476-A237-55A4F175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如果</a:t>
            </a:r>
            <a:r>
              <a:rPr lang="en-US" altLang="zh-CN">
                <a:ea typeface="宋体" panose="02010600030101010101" pitchFamily="2" charset="-122"/>
              </a:rPr>
              <a:t>`define</a:t>
            </a:r>
            <a:r>
              <a:rPr lang="zh-CN" altLang="en-US">
                <a:ea typeface="宋体" panose="02010600030101010101" pitchFamily="2" charset="-122"/>
              </a:rPr>
              <a:t>需要作用域怎么办？</a:t>
            </a:r>
          </a:p>
          <a:p>
            <a:r>
              <a:rPr lang="en-US" altLang="zh-CN">
                <a:ea typeface="宋体" panose="02010600030101010101" pitchFamily="2" charset="-122"/>
              </a:rPr>
              <a:t>`if, `endif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9C4ECA9-E940-4DEA-9060-67B928E01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DEA588-54C0-4A65-ADF7-A66E747ACF67}" type="slidenum">
              <a:rPr lang="en-US" altLang="zh-CN" sz="1300"/>
              <a:pPr/>
              <a:t>10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ile_quit">
            <a:extLst>
              <a:ext uri="{FF2B5EF4-FFF2-40B4-BE49-F238E27FC236}">
                <a16:creationId xmlns:a16="http://schemas.microsoft.com/office/drawing/2014/main" id="{B81D67FB-C394-4969-AA64-76216DB9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11588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83132D9F-9033-46AE-BF2D-58F10738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44A6A64-8234-4E15-AFE2-1DD112FD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B840B2B-6F2E-4385-B0F5-732DD222B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CB12ECD-09AC-456D-BDA6-0D36B77A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C5037F3-4254-4EAF-8D1A-D985F09A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6858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09BE7FB-8371-4F94-B96F-855006EE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2286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6077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6449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60774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0825" y="2349500"/>
            <a:ext cx="7058025" cy="893763"/>
          </a:xfrm>
        </p:spPr>
        <p:txBody>
          <a:bodyPr/>
          <a:lstStyle>
            <a:lvl1pPr>
              <a:defRPr sz="44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E32136E-31F6-47AB-B571-64C48A5749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50000"/>
              </a:spcBef>
              <a:defRPr kumimoji="0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F311FB2-5C25-48E4-89B1-3A5CCBAE7630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95E1685-C364-4EC9-A0E0-54E0206C72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F1A302-4FAC-41A5-B451-278DD2D833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53ECDBD-3182-45F9-9CE9-49AE32F0860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13015986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0DDAC6-1179-4ACF-8225-71C44ADD5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BD2B-97A4-4524-8B40-AEAF7859737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2DD8D3-04A4-4B07-889A-B0B5F3A008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FF99B-2A01-4849-BF07-13B4981D21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43DF9E6-535F-4A7E-A1FB-F17EA8077AF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18319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533400"/>
            <a:ext cx="21590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533400"/>
            <a:ext cx="6329363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52292A-69B9-4AD8-8B5F-A3A783251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9F7E0-045D-4D0A-B358-CC77E2E5F9E5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7CF1F0-D242-4C8D-A707-C2DDFEF79E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DD140-8DEA-4C30-82D9-59C844E279A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91D5A89-5FD5-4C7B-BDF2-B0362C08147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06155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uaa_2">
            <a:extLst>
              <a:ext uri="{FF2B5EF4-FFF2-40B4-BE49-F238E27FC236}">
                <a16:creationId xmlns:a16="http://schemas.microsoft.com/office/drawing/2014/main" id="{89761E6D-C0C1-40AE-AA2E-69722775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22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file_quit">
            <a:extLst>
              <a:ext uri="{FF2B5EF4-FFF2-40B4-BE49-F238E27FC236}">
                <a16:creationId xmlns:a16="http://schemas.microsoft.com/office/drawing/2014/main" id="{4B3EB3A7-4591-4205-929C-C1A3CD4F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33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4908C8E-DA3C-4037-B0B8-66B4B1291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8CDEB0-2971-4588-AEC4-C9FF1B34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EF0DBD9-113F-4785-8A9A-F821B596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A43DBF7-0933-4A0E-B24D-B058892B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18AD735-3073-466B-BB74-7B696E69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6858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8E0C4BB-D869-4BB2-B9A6-CDCE80C0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2286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6998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6999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0825" y="1773238"/>
            <a:ext cx="7058025" cy="1470025"/>
          </a:xfrm>
        </p:spPr>
        <p:txBody>
          <a:bodyPr/>
          <a:lstStyle>
            <a:lvl1pPr>
              <a:defRPr sz="48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435EBB8-4E98-41F2-AFAF-076219A60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50000"/>
              </a:spcBef>
              <a:defRPr kumimoji="0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3DD31E7-454E-4A9C-9919-A622FBCDBC43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F6F29FF-A2D1-44E7-B9FB-2163125B66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D56018B-02ED-4501-A549-D7130293EE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8026ABA-9934-4793-A7E6-118AE545EEA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8379808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2ED93B-7AD9-494D-BE0D-C3AF62DA9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A149-3A04-468F-9050-2E8E8261D40E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DFB3F6B-9DFA-48B2-A844-EF0679694E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BFD62-ABB3-40E4-B3FF-4F7AC69279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8F1DC1A-660A-49E9-97FF-1B125028CC7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53908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036CF1-4673-4385-B1C1-34D53CA1DD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A71C-F473-465E-8767-F4B976B1AE5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CAEEE3-DCF9-42C0-AB9F-B0EC0EF843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2A309-30FB-46C7-99E2-112C0BA09E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9B1D2E0-1488-4505-A7FD-79B9CCCA7BC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49312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43388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0588" y="1600200"/>
            <a:ext cx="4244975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941A2C-0A0D-438E-8317-30620AA9A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FBE6-0B9B-4772-82B2-4F741AA899A5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4162074-9A05-4A6C-B85D-B5D736E937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BAA28-A68D-48E2-BF55-CB7BA3B0237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B446ACD-FB34-44B9-ADFE-48D77D1D94D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127007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12AFF-64EF-4507-BDF6-1187937A8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2FAB1-4BAD-46F2-B34C-8D768412F0D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BAE86-3995-4F3E-B121-7DEF0B5481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28F39-1FF0-47BB-BFB0-A6774267012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3DAE1-D394-4108-A49A-D5857D49D91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170498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14A7D01-387B-47EB-AA24-59049E3604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F638-009F-4BC9-8BF1-525BE5C71C0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5C9BD19-484F-4D7F-B4C7-4304A56B40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2DB80-1C95-4BD3-BB41-C5D79E6697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427EEF7-23AF-4911-BF92-5D4B97BC8CE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826384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22DBB85-BAE9-4D1E-AE87-644799D58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CDB45-F3B4-4DBA-9AB8-50E90244C9FD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D3D3212-58DB-498A-A3AE-455FB9AF4F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373BC-439E-4E14-ABB7-0B0F6ACE768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4D1D61F-94FC-4414-92CC-41E758116B0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4037151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B59780-7C15-47B5-B194-C77EA70AB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E9B55-A130-4BDD-9606-92B02288DD34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AEA7336-A9D8-4A79-A83C-82679171BF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77072-2A6E-41E5-9479-584FD668F45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AEEE9D2-3320-46A2-B209-18C492ABE5F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9266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7E6030-DDAB-408A-8738-8D25F920FF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048C2-C09B-4E55-87DE-4A744CB16690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EB20DD-2189-4CE7-83D6-9BC34C5FBB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D31A2-BD24-44CE-BD4C-FD6CC5E771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0A5224D-5C0E-4A42-9063-63309DAF13D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29783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AD651D-D686-48F8-8114-768C855F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06131-3386-4D19-AB15-656364CA4175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F85869-CD54-4B09-A050-8238EA68A0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35CDE-A09C-4475-B334-EC945CC678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C64A073-55FB-4884-B950-9506D922783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263213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E22810-B00A-46E4-8EBF-9C037C9DD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B1985-88B4-4640-B441-BF64C1F48BD3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FAF4CA9-5B15-48F3-B0C3-386B757A65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44E24-42B4-46EE-8334-BA6BA93AF9E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FFE79A-D728-4707-A0D7-C66AA69B5C4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149616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533400"/>
            <a:ext cx="21590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533400"/>
            <a:ext cx="6329363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8D158C-8243-4B38-B912-2D0FD0723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3A58F-EE0E-41EA-B016-85CE6BB037A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65B24D-E28E-4BEA-9CA9-A1093C77D5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CD779-24BC-4E26-BD0D-2DD899C99EB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E9F79CA-762B-40A6-8EEB-9B578CBAAB7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3286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592CF5-D2CC-40B4-B429-4C0A64093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16467-9EB3-4758-A2BA-5F96C8458C4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AE8D0B-C800-47E0-81C0-A97D505BF2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311BF-B32A-4332-9D92-73C50C26D7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908FD37-E779-4890-831F-BA308E2F694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6497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43388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0588" y="1600200"/>
            <a:ext cx="4244975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2A951-1EA2-43E8-B8BC-D91BD1E50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A1E19-5EF5-43A9-97F1-79830466150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035CD3-8803-49BF-9A1B-6F11E7539B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7AE6D-EE1D-460F-85C4-D26317A0B55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C1BCAD7-D48C-406E-A11B-A6E30FE2B18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50270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AA4E4-464F-4856-894A-E56594179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811A-5809-4687-A6F4-E1E527BB1F5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20F33-DBEA-46A6-A6C1-B6C63C087E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D0862-40FC-4E8F-B738-C11942B904B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CFBA2-7D04-4896-86B1-2300F795472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07708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C00ECB8-4E4C-46A5-ABDA-F511FCAE4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7D63-02D6-4079-A897-72AF0D3ECF6A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19E643B-7C1B-4694-8441-1FB4B5D8D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21BCC-5C7D-471B-937E-02BA7AAF39A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E73FE2D-5459-4763-8628-AA61FD6C746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13082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8AB3C12-7ADB-4222-A02C-F92EED0DDB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68643-3324-402C-A84D-28B265298C68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666389B-4589-45F0-A2D3-3098C32602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4C98A-6D6D-44D0-B474-019DEC89FEC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2BD3A8B-D196-47FC-84C5-2EA7658B2C9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5479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26C957-4BA1-4B0C-A3CF-35E316D17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5C58-2D82-4D48-996E-D9968316F20A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1A99A81-4274-4E3D-B097-02CFA5FB97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DAEE2-3DE1-42EC-B9A9-CC964CF6311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4DF00BD-3B14-417D-B910-D8B827472B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26806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8911E9-76EC-4C81-9414-44640E525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88064-939E-47BC-924F-2B31C9C86E7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F0324C-B7A7-40A7-BCBA-8D794B5520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F9922-536A-41C3-A194-9D807147FBD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269FDB0-1D5A-4466-B754-CD5AEBA4D0C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96362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AF1333-EA1A-43A3-9B68-D42A2693D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8243887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A442D2-449A-4552-AA61-66DE7158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6410325"/>
            <a:ext cx="323850" cy="360363"/>
          </a:xfrm>
          <a:prstGeom prst="rect">
            <a:avLst/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BECE931B-1EE4-4462-B802-FFB1D76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410325"/>
            <a:ext cx="958850" cy="360363"/>
          </a:xfrm>
          <a:prstGeom prst="roundRect">
            <a:avLst>
              <a:gd name="adj" fmla="val 28750"/>
            </a:avLst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B864B9-74B6-41EF-8E18-903165EC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40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DFB3B53C-5639-4A3C-9BD9-AD745FBE64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02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0B7E9B-2436-4959-AC37-FEECB4616EE1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43EC1B9B-022C-426B-9A1C-BDBF90AE9B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A0DD8D69-0666-4CBE-87FD-64117B7068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3720" name="Rectangle 8">
            <a:extLst>
              <a:ext uri="{FF2B5EF4-FFF2-40B4-BE49-F238E27FC236}">
                <a16:creationId xmlns:a16="http://schemas.microsoft.com/office/drawing/2014/main" id="{EFB4EE47-6757-4803-BEC0-774A06E772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100013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800">
                <a:solidFill>
                  <a:srgbClr val="33CC33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0DCF320-23C8-453F-A46D-9F738BF89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EDB26C1-F937-4DA6-A7F7-3D270B32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75"/>
            <a:ext cx="9144000" cy="698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5" name="Group 11">
            <a:extLst>
              <a:ext uri="{FF2B5EF4-FFF2-40B4-BE49-F238E27FC236}">
                <a16:creationId xmlns:a16="http://schemas.microsoft.com/office/drawing/2014/main" id="{CC6B7AB2-47FC-466C-B3BD-652592648811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-26988"/>
            <a:ext cx="633413" cy="647701"/>
            <a:chOff x="96" y="3888"/>
            <a:chExt cx="240" cy="240"/>
          </a:xfrm>
        </p:grpSpPr>
        <p:sp>
          <p:nvSpPr>
            <p:cNvPr id="1038" name="Oval 12">
              <a:extLst>
                <a:ext uri="{FF2B5EF4-FFF2-40B4-BE49-F238E27FC236}">
                  <a16:creationId xmlns:a16="http://schemas.microsoft.com/office/drawing/2014/main" id="{EA423531-1D0B-4252-81CC-E3B527C2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888"/>
              <a:ext cx="240" cy="240"/>
            </a:xfrm>
            <a:prstGeom prst="ellipse">
              <a:avLst/>
            </a:prstGeom>
            <a:solidFill>
              <a:srgbClr val="ECECC8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1039" name="Picture 13" descr="未标题-2">
              <a:extLst>
                <a:ext uri="{FF2B5EF4-FFF2-40B4-BE49-F238E27FC236}">
                  <a16:creationId xmlns:a16="http://schemas.microsoft.com/office/drawing/2014/main" id="{4FDFE791-81DC-4ED0-BC00-2BC7BE3E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88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6" name="Rectangle 14">
            <a:extLst>
              <a:ext uri="{FF2B5EF4-FFF2-40B4-BE49-F238E27FC236}">
                <a16:creationId xmlns:a16="http://schemas.microsoft.com/office/drawing/2014/main" id="{63FDDD83-B75F-47D2-88A3-D337BF80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23813"/>
            <a:ext cx="3751263" cy="3810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kumimoji="0" lang="en-US" altLang="zh-CN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Verilog</a:t>
            </a:r>
            <a:r>
              <a:rPr kumimoji="0"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设计</a:t>
            </a:r>
          </a:p>
        </p:txBody>
      </p:sp>
      <p:sp>
        <p:nvSpPr>
          <p:cNvPr id="1037" name="Rectangle 15">
            <a:extLst>
              <a:ext uri="{FF2B5EF4-FFF2-40B4-BE49-F238E27FC236}">
                <a16:creationId xmlns:a16="http://schemas.microsoft.com/office/drawing/2014/main" id="{47505ECA-A34C-40E7-9B7D-0488F364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250825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2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4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8E61B00-CC50-42E9-8B65-04EF366F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8243887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44D297-C8A6-4176-B47D-FD0FE81FA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6410325"/>
            <a:ext cx="323850" cy="360363"/>
          </a:xfrm>
          <a:prstGeom prst="rect">
            <a:avLst/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85B8EA17-9388-436B-9EF1-7741DAB5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410325"/>
            <a:ext cx="958850" cy="360363"/>
          </a:xfrm>
          <a:prstGeom prst="roundRect">
            <a:avLst>
              <a:gd name="adj" fmla="val 28750"/>
            </a:avLst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C755C7B-E8DC-4F15-AC23-68EFAE908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40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0CEFE13E-B948-4F7A-8460-C55B514BB9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02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EF094FF-A4BB-4139-B387-8B94E3530EA1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7ADF358D-21C7-4870-8726-7C62405DDD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15484632-2D94-4811-A3A4-4A45C8E276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3720" name="Rectangle 8">
            <a:extLst>
              <a:ext uri="{FF2B5EF4-FFF2-40B4-BE49-F238E27FC236}">
                <a16:creationId xmlns:a16="http://schemas.microsoft.com/office/drawing/2014/main" id="{A954605D-5F82-4DF9-8DA6-7679ADCD12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100013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800">
                <a:solidFill>
                  <a:srgbClr val="33CC33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3C09A2AB-514D-431A-BB41-42C113834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50240B17-D387-41AE-AD64-C156F5A6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75"/>
            <a:ext cx="9144000" cy="698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2059" name="Group 11">
            <a:extLst>
              <a:ext uri="{FF2B5EF4-FFF2-40B4-BE49-F238E27FC236}">
                <a16:creationId xmlns:a16="http://schemas.microsoft.com/office/drawing/2014/main" id="{3FFA3DCA-867F-4977-B8A1-E3FB1674D352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-26988"/>
            <a:ext cx="633413" cy="647701"/>
            <a:chOff x="96" y="3888"/>
            <a:chExt cx="240" cy="240"/>
          </a:xfrm>
        </p:grpSpPr>
        <p:sp>
          <p:nvSpPr>
            <p:cNvPr id="2062" name="Oval 12">
              <a:extLst>
                <a:ext uri="{FF2B5EF4-FFF2-40B4-BE49-F238E27FC236}">
                  <a16:creationId xmlns:a16="http://schemas.microsoft.com/office/drawing/2014/main" id="{606E8492-C527-4883-B2B3-7F9C8699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888"/>
              <a:ext cx="240" cy="240"/>
            </a:xfrm>
            <a:prstGeom prst="ellipse">
              <a:avLst/>
            </a:prstGeom>
            <a:solidFill>
              <a:srgbClr val="ECECC8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2063" name="Picture 13" descr="未标题-2">
              <a:extLst>
                <a:ext uri="{FF2B5EF4-FFF2-40B4-BE49-F238E27FC236}">
                  <a16:creationId xmlns:a16="http://schemas.microsoft.com/office/drawing/2014/main" id="{979FF6D7-C5E3-4BC4-8850-AE6EE6080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88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60" name="Rectangle 14">
            <a:extLst>
              <a:ext uri="{FF2B5EF4-FFF2-40B4-BE49-F238E27FC236}">
                <a16:creationId xmlns:a16="http://schemas.microsoft.com/office/drawing/2014/main" id="{754A34B2-7F5A-433F-AB9C-749C2F64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23813"/>
            <a:ext cx="3751263" cy="3810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kumimoji="0" lang="en-US" altLang="zh-CN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Verilog</a:t>
            </a:r>
            <a:r>
              <a:rPr kumimoji="0"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设计</a:t>
            </a:r>
          </a:p>
        </p:txBody>
      </p:sp>
      <p:sp>
        <p:nvSpPr>
          <p:cNvPr id="2061" name="Rectangle 15">
            <a:extLst>
              <a:ext uri="{FF2B5EF4-FFF2-40B4-BE49-F238E27FC236}">
                <a16:creationId xmlns:a16="http://schemas.microsoft.com/office/drawing/2014/main" id="{B1E3B7B5-3CC9-4AD6-BEDB-81656795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250825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C19D400-E967-465A-BFD3-BB59648414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8B65D90-EDBA-49F7-921A-028AB76BC555}" type="slidenum">
              <a:rPr kumimoji="0"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8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73AB86-FE41-4FBB-98C3-CB18325A96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1484313"/>
            <a:ext cx="7489825" cy="1846262"/>
          </a:xfrm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6000" dirty="0"/>
              <a:t>  电子电路设计训练 </a:t>
            </a:r>
            <a:br>
              <a:rPr lang="en-US" altLang="zh-CN" sz="5400" dirty="0"/>
            </a:br>
            <a:r>
              <a:rPr lang="en-US" altLang="zh-CN" sz="5400" dirty="0"/>
              <a:t>--</a:t>
            </a:r>
            <a:r>
              <a:rPr lang="zh-CN" altLang="en-US" dirty="0"/>
              <a:t>数字部分</a:t>
            </a:r>
            <a:r>
              <a:rPr lang="en-US" altLang="zh-CN" dirty="0"/>
              <a:t>(</a:t>
            </a:r>
            <a:r>
              <a:rPr lang="en-US" altLang="zh-CN" dirty="0" err="1"/>
              <a:t>Verilog</a:t>
            </a:r>
            <a:r>
              <a:rPr lang="en-US" altLang="zh-CN" dirty="0"/>
              <a:t> HDL)--</a:t>
            </a:r>
            <a:endParaRPr lang="zh-CN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AAAD73-4AD6-4D4E-9666-CB8CCE5A08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第三讲、</a:t>
            </a:r>
            <a:r>
              <a:rPr lang="en-US" altLang="zh-CN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Verilog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HDL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高级语法</a:t>
            </a:r>
          </a:p>
        </p:txBody>
      </p:sp>
    </p:spTree>
  </p:cSld>
  <p:clrMapOvr>
    <a:masterClrMapping/>
  </p:clrMapOvr>
  <p:transition advTm="75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>
            <a:extLst>
              <a:ext uri="{FF2B5EF4-FFF2-40B4-BE49-F238E27FC236}">
                <a16:creationId xmlns:a16="http://schemas.microsoft.com/office/drawing/2014/main" id="{4E986C9C-DD47-40FA-96BF-A190D496A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99FB021-EB45-4694-A61A-7D741D4CB63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2CFCC0AA-60AF-4400-811A-C8126A1153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B4AE66B4-A820-4C9F-93A9-3108089C61F2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8609AE8-AEAB-43D2-B815-84F8173104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42938"/>
            <a:ext cx="8640763" cy="914400"/>
          </a:xfrm>
        </p:spPr>
        <p:txBody>
          <a:bodyPr/>
          <a:lstStyle/>
          <a:p>
            <a:pPr eaLnBrk="1" hangingPunct="1"/>
            <a:r>
              <a:rPr lang="en-US" altLang="zh-CN"/>
              <a:t>3.1.3 </a:t>
            </a:r>
            <a:r>
              <a:rPr lang="zh-CN" altLang="en-US"/>
              <a:t>参数（</a:t>
            </a:r>
            <a:r>
              <a:rPr lang="en-US" altLang="zh-CN"/>
              <a:t>parameter</a:t>
            </a:r>
            <a:r>
              <a:rPr lang="zh-CN" altLang="en-US"/>
              <a:t>）类型</a:t>
            </a:r>
          </a:p>
        </p:txBody>
      </p:sp>
      <p:sp>
        <p:nvSpPr>
          <p:cNvPr id="327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CA9C5C-8097-47DC-919A-33B47DDCD5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4149725"/>
            <a:ext cx="8496300" cy="2303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/>
              <a:t>参数型常量经常用于定义延迟时间和变量</a:t>
            </a:r>
            <a:r>
              <a:rPr lang="zh-CN" altLang="en-US" sz="2400">
                <a:solidFill>
                  <a:schemeClr val="accent2"/>
                </a:solidFill>
              </a:rPr>
              <a:t>位宽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/>
              <a:t>在模块或实例引用时，可通过</a:t>
            </a:r>
            <a:r>
              <a:rPr lang="zh-CN" altLang="en-US" sz="2400">
                <a:solidFill>
                  <a:schemeClr val="accent2"/>
                </a:solidFill>
              </a:rPr>
              <a:t>参数传递</a:t>
            </a:r>
            <a:r>
              <a:rPr lang="zh-CN" altLang="en-US" sz="2400"/>
              <a:t>改变在被引用模块或实例中已定义的参数。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/>
              <a:t>可用</a:t>
            </a:r>
            <a:r>
              <a:rPr lang="zh-CN" altLang="en-US" sz="2400">
                <a:solidFill>
                  <a:schemeClr val="accent2"/>
                </a:solidFill>
              </a:rPr>
              <a:t>字符串</a:t>
            </a:r>
            <a:r>
              <a:rPr lang="zh-CN" altLang="en-US" sz="2400"/>
              <a:t>表示的任何地方，都可以用定义的参数来代替。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chemeClr val="accent2"/>
                </a:solidFill>
              </a:rPr>
              <a:t>参数是本地的，其定义只在本模块内有效</a:t>
            </a:r>
            <a:r>
              <a:rPr lang="zh-CN" altLang="en-US" sz="2400"/>
              <a:t>。</a:t>
            </a:r>
            <a:r>
              <a:rPr lang="zh-CN" altLang="en-US" sz="2000"/>
              <a:t>（区别</a:t>
            </a:r>
            <a:r>
              <a:rPr lang="en-US" altLang="zh-CN" sz="2000"/>
              <a:t>`define</a:t>
            </a:r>
            <a:r>
              <a:rPr lang="zh-CN" altLang="en-US" sz="2000"/>
              <a:t>）</a:t>
            </a:r>
            <a:r>
              <a:rPr lang="zh-CN" altLang="en-US" sz="2400"/>
              <a:t> 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EFAE1EA-2930-4E39-9725-74B8A8D0E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3228975"/>
            <a:ext cx="1600200" cy="685800"/>
          </a:xfrm>
          <a:prstGeom prst="wedgeRoundRectCallout">
            <a:avLst>
              <a:gd name="adj1" fmla="val -49208"/>
              <a:gd name="adj2" fmla="val -83796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参数型数据的确认符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C88B020-F178-43FD-BE1D-D0527523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2586038"/>
            <a:ext cx="6716712" cy="3968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parameter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 =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3E306328-F170-4947-965A-6082EF328874}"/>
              </a:ext>
            </a:extLst>
          </p:cNvPr>
          <p:cNvGrpSpPr>
            <a:grpSpLocks/>
          </p:cNvGrpSpPr>
          <p:nvPr/>
        </p:nvGrpSpPr>
        <p:grpSpPr bwMode="auto">
          <a:xfrm>
            <a:off x="5537200" y="2968625"/>
            <a:ext cx="1762125" cy="966788"/>
            <a:chOff x="3470" y="1612"/>
            <a:chExt cx="1110" cy="609"/>
          </a:xfrm>
        </p:grpSpPr>
        <p:sp>
          <p:nvSpPr>
            <p:cNvPr id="25611" name="AutoShape 9">
              <a:extLst>
                <a:ext uri="{FF2B5EF4-FFF2-40B4-BE49-F238E27FC236}">
                  <a16:creationId xmlns:a16="http://schemas.microsoft.com/office/drawing/2014/main" id="{62691572-CA5B-430A-980A-35BEEA45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981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solidFill>
              <a:srgbClr val="FF9933"/>
            </a:solidFill>
            <a:ln>
              <a:noFill/>
            </a:ln>
            <a:effectLst>
              <a:prstShdw prst="shdw17" dist="17961" dir="2700000">
                <a:srgbClr val="995C1F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20000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赋值语句表</a:t>
              </a:r>
            </a:p>
          </p:txBody>
        </p:sp>
        <p:sp>
          <p:nvSpPr>
            <p:cNvPr id="25612" name="AutoShape 10">
              <a:extLst>
                <a:ext uri="{FF2B5EF4-FFF2-40B4-BE49-F238E27FC236}">
                  <a16:creationId xmlns:a16="http://schemas.microsoft.com/office/drawing/2014/main" id="{E81C9F55-43E8-47A4-B0F1-D7725EF61523}"/>
                </a:ext>
              </a:extLst>
            </p:cNvPr>
            <p:cNvSpPr>
              <a:spLocks/>
            </p:cNvSpPr>
            <p:nvPr/>
          </p:nvSpPr>
          <p:spPr bwMode="auto">
            <a:xfrm rot="5355780">
              <a:off x="3531" y="1551"/>
              <a:ext cx="194" cy="316"/>
            </a:xfrm>
            <a:prstGeom prst="rightBrace">
              <a:avLst>
                <a:gd name="adj1" fmla="val 13574"/>
                <a:gd name="adj2" fmla="val 51616"/>
              </a:avLst>
            </a:prstGeom>
            <a:noFill/>
            <a:ln w="25400" cap="sq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20000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11">
            <a:extLst>
              <a:ext uri="{FF2B5EF4-FFF2-40B4-BE49-F238E27FC236}">
                <a16:creationId xmlns:a16="http://schemas.microsoft.com/office/drawing/2014/main" id="{ACF629AE-E05C-4A1F-A9DC-BB1DBC78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565400"/>
            <a:ext cx="819150" cy="4460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  <p:sp>
        <p:nvSpPr>
          <p:cNvPr id="25610" name="矩形 13">
            <a:extLst>
              <a:ext uri="{FF2B5EF4-FFF2-40B4-BE49-F238E27FC236}">
                <a16:creationId xmlns:a16="http://schemas.microsoft.com/office/drawing/2014/main" id="{8BB4A482-DADD-4CA3-9A9A-5EFED0F5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kumimoji="0" lang="zh-CN" altLang="en-US" sz="2400"/>
              <a:t> 用</a:t>
            </a:r>
            <a:r>
              <a:rPr kumimoji="0" lang="en-US" altLang="zh-CN" sz="2400"/>
              <a:t>parameter</a:t>
            </a:r>
            <a:r>
              <a:rPr kumimoji="0" lang="zh-CN" altLang="en-US" sz="2400"/>
              <a:t>来定义一个标识符，代表一个</a:t>
            </a:r>
            <a:r>
              <a:rPr kumimoji="0" lang="zh-CN" altLang="en-US" sz="2400" b="1">
                <a:solidFill>
                  <a:schemeClr val="accent2"/>
                </a:solidFill>
              </a:rPr>
              <a:t>常量</a:t>
            </a:r>
            <a:r>
              <a:rPr kumimoji="0" lang="en-US" altLang="zh-CN" sz="2400"/>
              <a:t>——</a:t>
            </a:r>
            <a:r>
              <a:rPr kumimoji="0" lang="zh-CN" altLang="en-US" sz="2400"/>
              <a:t>称为</a:t>
            </a:r>
            <a:r>
              <a:rPr kumimoji="0" lang="zh-CN" altLang="en-US" sz="2400" b="1">
                <a:solidFill>
                  <a:schemeClr val="accent2"/>
                </a:solidFill>
              </a:rPr>
              <a:t>符号常量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26"/>
    </mc:Choice>
    <mc:Fallback xmlns="">
      <p:transition spd="slow" advTm="53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3" grpId="0" animBg="1" autoUpdateAnimBg="0"/>
      <p:bldP spid="256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>
            <a:extLst>
              <a:ext uri="{FF2B5EF4-FFF2-40B4-BE49-F238E27FC236}">
                <a16:creationId xmlns:a16="http://schemas.microsoft.com/office/drawing/2014/main" id="{B66046F6-1B8B-45DB-97A9-F40CC43B9D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E214DA-091C-4113-8806-433547FB0A6F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EB7ECEFD-4615-4801-A69F-A34D761BB4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F289534D-B5F5-4E11-A231-ABD1C68B0065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02490AD9-8B64-4E44-9FE1-AE8E7984FF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42938"/>
            <a:ext cx="8640763" cy="914400"/>
          </a:xfrm>
        </p:spPr>
        <p:txBody>
          <a:bodyPr/>
          <a:lstStyle/>
          <a:p>
            <a:pPr eaLnBrk="1" hangingPunct="1"/>
            <a:r>
              <a:rPr lang="en-US" altLang="zh-CN"/>
              <a:t>3.1.5 </a:t>
            </a:r>
            <a:r>
              <a:rPr lang="zh-CN" altLang="en-US"/>
              <a:t>标量与矢量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01180A32-91E4-4D4D-AC3A-FF5E2B60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536700"/>
            <a:ext cx="8515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74675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位宽是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1bit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的线网和寄存器类型数据被定义为标量，而位宽大于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1bit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的线网和寄存器类型数据被定义为矢量。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8512070-BCB5-4C7A-8506-9FF1180D8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717800"/>
            <a:ext cx="7894638" cy="179070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rgbClr val="FFFFCC">
                <a:gamma/>
                <a:shade val="60000"/>
                <a:invGamma/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wire n;                   //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默认为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1bit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标量的线网变量类型</a:t>
            </a:r>
            <a:endParaRPr lang="en-US" altLang="zh-CN" dirty="0">
              <a:solidFill>
                <a:schemeClr val="tx2">
                  <a:lumMod val="75000"/>
                </a:schemeClr>
              </a:solidFill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reg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regn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;                //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默认为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1bit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标量的寄存器变量类型</a:t>
            </a:r>
            <a:endParaRPr lang="en-US" altLang="zh-CN" dirty="0">
              <a:solidFill>
                <a:schemeClr val="tx2">
                  <a:lumMod val="75000"/>
                </a:schemeClr>
              </a:solidFill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wire [7:0]              // 8bit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位宽的矢量线网变量</a:t>
            </a:r>
            <a:endParaRPr lang="en-US" altLang="zh-CN" dirty="0">
              <a:solidFill>
                <a:schemeClr val="tx2">
                  <a:lumMod val="75000"/>
                </a:schemeClr>
              </a:solidFill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reg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 [n-1:0]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rega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;   //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nbit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黑体" pitchFamily="49" charset="-122"/>
              </a:rPr>
              <a:t>矢量的寄存器型数据类型</a:t>
            </a:r>
          </a:p>
        </p:txBody>
      </p:sp>
      <p:sp>
        <p:nvSpPr>
          <p:cNvPr id="31751" name="TextBox 8">
            <a:extLst>
              <a:ext uri="{FF2B5EF4-FFF2-40B4-BE49-F238E27FC236}">
                <a16:creationId xmlns:a16="http://schemas.microsoft.com/office/drawing/2014/main" id="{E9C0FAEB-64D0-4418-91BA-CE014594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83150"/>
            <a:ext cx="85153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4675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矢量通过关键字与变量名之间的方括号的高位</a:t>
            </a:r>
            <a:r>
              <a:rPr lang="en-US" altLang="zh-CN" sz="2400">
                <a:latin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</a:rPr>
              <a:t>低位表示其变量的位宽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zh-CN" altLang="en-US" sz="2400">
                <a:latin typeface="Times New Roman" panose="02020603050405020304" pitchFamily="18" charset="0"/>
              </a:rPr>
              <a:t>高位</a:t>
            </a:r>
            <a:r>
              <a:rPr lang="en-US" altLang="zh-CN" sz="2400">
                <a:latin typeface="Times New Roman" panose="02020603050405020304" pitchFamily="18" charset="0"/>
              </a:rPr>
              <a:t>: </a:t>
            </a:r>
            <a:r>
              <a:rPr lang="zh-CN" altLang="en-US" sz="2400">
                <a:latin typeface="Times New Roman" panose="02020603050405020304" pitchFamily="18" charset="0"/>
              </a:rPr>
              <a:t>低位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400">
                <a:latin typeface="Times New Roman" panose="02020603050405020304" pitchFamily="18" charset="0"/>
              </a:rPr>
              <a:t>，最左边的位定义为</a:t>
            </a:r>
            <a:r>
              <a:rPr lang="en-US" altLang="zh-CN" sz="2400">
                <a:latin typeface="Times New Roman" panose="02020603050405020304" pitchFamily="18" charset="0"/>
              </a:rPr>
              <a:t>MSB</a:t>
            </a:r>
            <a:r>
              <a:rPr lang="zh-CN" altLang="en-US" sz="2400">
                <a:latin typeface="Times New Roman" panose="02020603050405020304" pitchFamily="18" charset="0"/>
              </a:rPr>
              <a:t>，最右边的位定义为</a:t>
            </a:r>
            <a:r>
              <a:rPr lang="en-US" altLang="zh-CN" sz="2400">
                <a:latin typeface="Times New Roman" panose="02020603050405020304" pitchFamily="18" charset="0"/>
              </a:rPr>
              <a:t>LSB</a:t>
            </a:r>
            <a:r>
              <a:rPr lang="zh-CN" altLang="en-US" sz="2400">
                <a:latin typeface="Times New Roman" panose="02020603050405020304" pitchFamily="18" charset="0"/>
              </a:rPr>
              <a:t>。在矢量变量声明中可以通过关键字</a:t>
            </a:r>
            <a:r>
              <a:rPr lang="en-US" altLang="zh-CN" sz="2400">
                <a:latin typeface="Times New Roman" panose="02020603050405020304" pitchFamily="18" charset="0"/>
              </a:rPr>
              <a:t>vectored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scalared</a:t>
            </a:r>
            <a:r>
              <a:rPr lang="zh-CN" altLang="en-US" sz="2400">
                <a:latin typeface="Times New Roman" panose="02020603050405020304" pitchFamily="18" charset="0"/>
              </a:rPr>
              <a:t>进行扩展声明。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50"/>
    </mc:Choice>
    <mc:Fallback xmlns="">
      <p:transition spd="slow" advTm="58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9" grpId="0" animBg="1"/>
      <p:bldP spid="317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2">
            <a:extLst>
              <a:ext uri="{FF2B5EF4-FFF2-40B4-BE49-F238E27FC236}">
                <a16:creationId xmlns:a16="http://schemas.microsoft.com/office/drawing/2014/main" id="{AF45619B-9144-41F9-8703-BD88E59C9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8A30CB9-0AF8-49D6-932A-9326E58284D6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070D436B-F61C-4180-85B4-FABF1DCBB6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FBBDA419-D4E7-48FE-8A4B-2206866F6D93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3459" name="Rectangle 3">
            <a:extLst>
              <a:ext uri="{FF2B5EF4-FFF2-40B4-BE49-F238E27FC236}">
                <a16:creationId xmlns:a16="http://schemas.microsoft.com/office/drawing/2014/main" id="{DC2787DE-427F-45BF-A36B-6C51FACB17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628775"/>
            <a:ext cx="7651750" cy="471805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>
                <a:latin typeface="宋体" panose="02010600030101010101" pitchFamily="2" charset="-122"/>
              </a:rPr>
              <a:t>赋值语句</a:t>
            </a:r>
            <a:r>
              <a:rPr kumimoji="0" lang="zh-CN" altLang="zh-CN">
                <a:latin typeface="宋体" panose="02010600030101010101" pitchFamily="2" charset="-122"/>
              </a:rPr>
              <a:t>分为两类：</a:t>
            </a:r>
            <a:endParaRPr kumimoji="0" lang="zh-CN" altLang="en-US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（</a:t>
            </a:r>
            <a:r>
              <a:rPr kumimoji="0" lang="en-US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1</a:t>
            </a:r>
            <a:r>
              <a:rPr kumimoji="0" lang="zh-CN" altLang="en-US" sz="2400">
                <a:solidFill>
                  <a:srgbClr val="FF0066"/>
                </a:solidFill>
                <a:latin typeface="黑体" panose="02010609060101010101" pitchFamily="49" charset="-122"/>
              </a:rPr>
              <a:t>）</a:t>
            </a:r>
            <a:r>
              <a:rPr kumimoji="0" lang="zh-CN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连续赋值语句</a:t>
            </a:r>
            <a:r>
              <a:rPr kumimoji="0" lang="zh-CN" altLang="zh-CN" sz="2400">
                <a:latin typeface="黑体" panose="02010609060101010101" pitchFamily="49" charset="-122"/>
              </a:rPr>
              <a:t>——</a:t>
            </a:r>
            <a:r>
              <a:rPr kumimoji="0" lang="en-US" altLang="zh-CN" sz="2400">
                <a:latin typeface="黑体" panose="02010609060101010101" pitchFamily="49" charset="-122"/>
              </a:rPr>
              <a:t>assign</a:t>
            </a:r>
            <a:r>
              <a:rPr kumimoji="0" lang="zh-CN" altLang="en-US" sz="2400">
                <a:latin typeface="黑体" panose="02010609060101010101" pitchFamily="49" charset="-122"/>
              </a:rPr>
              <a:t>语句，用于对</a:t>
            </a:r>
            <a:r>
              <a:rPr kumimoji="0" lang="en-US" altLang="zh-CN" sz="2400">
                <a:latin typeface="黑体" panose="02010609060101010101" pitchFamily="49" charset="-122"/>
              </a:rPr>
              <a:t>wire</a:t>
            </a:r>
            <a:r>
              <a:rPr kumimoji="0" lang="zh-CN" altLang="en-US" sz="2400">
                <a:latin typeface="黑体" panose="02010609060101010101" pitchFamily="49" charset="-122"/>
              </a:rPr>
              <a:t>型变量赋值，是描述组合逻辑最常用的方法之一。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0" lang="en-US" altLang="zh-CN" sz="2400">
                <a:latin typeface="Courier New" panose="02070309020205020404" pitchFamily="49" charset="0"/>
              </a:rPr>
              <a:t>	assign c=a&amp;b;   </a:t>
            </a:r>
            <a:r>
              <a:rPr kumimoji="0" lang="en-US" altLang="zh-CN" sz="2400">
                <a:solidFill>
                  <a:srgbClr val="008000"/>
                </a:solidFill>
                <a:latin typeface="Courier New" panose="02070309020205020404" pitchFamily="49" charset="0"/>
              </a:rPr>
              <a:t>//a</a:t>
            </a:r>
            <a:r>
              <a:rPr kumimoji="0" lang="zh-CN" altLang="en-US" sz="2400">
                <a:solidFill>
                  <a:srgbClr val="008000"/>
                </a:solidFill>
                <a:latin typeface="Courier New" panose="02070309020205020404" pitchFamily="49" charset="0"/>
              </a:rPr>
              <a:t>、</a:t>
            </a:r>
            <a:r>
              <a:rPr kumimoji="0" lang="en-US" altLang="zh-CN" sz="2400">
                <a:solidFill>
                  <a:srgbClr val="008000"/>
                </a:solidFill>
                <a:latin typeface="Courier New" panose="02070309020205020404" pitchFamily="49" charset="0"/>
              </a:rPr>
              <a:t>b</a:t>
            </a:r>
            <a:r>
              <a:rPr kumimoji="0" lang="zh-CN" altLang="en-US" sz="2400">
                <a:solidFill>
                  <a:srgbClr val="008000"/>
                </a:solidFill>
                <a:latin typeface="Courier New" panose="02070309020205020404" pitchFamily="49" charset="0"/>
              </a:rPr>
              <a:t>、</a:t>
            </a:r>
            <a:r>
              <a:rPr kumimoji="0" lang="en-US" altLang="zh-CN" sz="2400">
                <a:solidFill>
                  <a:srgbClr val="008000"/>
                </a:solidFill>
                <a:latin typeface="Courier New" panose="02070309020205020404" pitchFamily="49" charset="0"/>
              </a:rPr>
              <a:t>c</a:t>
            </a:r>
            <a:r>
              <a:rPr kumimoji="0" lang="zh-CN" altLang="en-US" sz="2400">
                <a:solidFill>
                  <a:srgbClr val="008000"/>
                </a:solidFill>
                <a:latin typeface="Courier New" panose="02070309020205020404" pitchFamily="49" charset="0"/>
              </a:rPr>
              <a:t>均为</a:t>
            </a:r>
            <a:r>
              <a:rPr kumimoji="0" lang="en-US" altLang="zh-CN" sz="2400">
                <a:solidFill>
                  <a:srgbClr val="008000"/>
                </a:solidFill>
                <a:latin typeface="Courier New" panose="02070309020205020404" pitchFamily="49" charset="0"/>
              </a:rPr>
              <a:t>wire</a:t>
            </a:r>
            <a:r>
              <a:rPr kumimoji="0" lang="zh-CN" altLang="en-US" sz="2400">
                <a:solidFill>
                  <a:srgbClr val="008000"/>
                </a:solidFill>
                <a:latin typeface="Courier New" panose="02070309020205020404" pitchFamily="49" charset="0"/>
              </a:rPr>
              <a:t>型变量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（</a:t>
            </a:r>
            <a:r>
              <a:rPr kumimoji="0" lang="en-US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2</a:t>
            </a:r>
            <a:r>
              <a:rPr kumimoji="0" lang="zh-CN" altLang="en-US" sz="2400">
                <a:solidFill>
                  <a:srgbClr val="FF0066"/>
                </a:solidFill>
                <a:latin typeface="黑体" panose="02010609060101010101" pitchFamily="49" charset="-122"/>
              </a:rPr>
              <a:t>）</a:t>
            </a:r>
            <a:r>
              <a:rPr kumimoji="0" lang="zh-CN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过程赋值语句</a:t>
            </a:r>
            <a:r>
              <a:rPr kumimoji="0" lang="zh-CN" altLang="zh-CN" sz="2400">
                <a:latin typeface="黑体" panose="02010609060101010101" pitchFamily="49" charset="-122"/>
              </a:rPr>
              <a:t>——</a:t>
            </a:r>
            <a:r>
              <a:rPr kumimoji="0" lang="zh-CN" altLang="en-US" sz="2400">
                <a:latin typeface="黑体" panose="02010609060101010101" pitchFamily="49" charset="-122"/>
              </a:rPr>
              <a:t>用于对</a:t>
            </a:r>
            <a:r>
              <a:rPr kumimoji="0" lang="en-US" altLang="zh-CN" sz="2400">
                <a:latin typeface="黑体" panose="02010609060101010101" pitchFamily="49" charset="-122"/>
              </a:rPr>
              <a:t>reg</a:t>
            </a:r>
            <a:r>
              <a:rPr kumimoji="0" lang="zh-CN" altLang="en-US" sz="2400">
                <a:latin typeface="黑体" panose="02010609060101010101" pitchFamily="49" charset="-122"/>
              </a:rPr>
              <a:t>型变量赋值，有两种方式：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400">
                <a:latin typeface="黑体" panose="02010609060101010101" pitchFamily="49" charset="-122"/>
              </a:rPr>
              <a:t>非阻塞（</a:t>
            </a:r>
            <a:r>
              <a:rPr kumimoji="0" lang="zh-CN" altLang="zh-CN" sz="2400">
                <a:latin typeface="黑体" panose="02010609060101010101" pitchFamily="49" charset="-122"/>
              </a:rPr>
              <a:t>non-blocking)赋值方式：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zh-CN" altLang="zh-CN" sz="2400">
                <a:latin typeface="黑体" panose="02010609060101010101" pitchFamily="49" charset="-122"/>
              </a:rPr>
              <a:t> </a:t>
            </a:r>
            <a:r>
              <a:rPr kumimoji="0" lang="zh-CN" altLang="en-US" sz="2400">
                <a:latin typeface="黑体" panose="02010609060101010101" pitchFamily="49" charset="-122"/>
              </a:rPr>
              <a:t>           赋值符号为</a:t>
            </a:r>
            <a:r>
              <a:rPr kumimoji="0" lang="en-US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&lt;=</a:t>
            </a:r>
            <a:r>
              <a:rPr kumimoji="0" lang="zh-CN" altLang="en-US" sz="2400">
                <a:latin typeface="黑体" panose="02010609060101010101" pitchFamily="49" charset="-122"/>
              </a:rPr>
              <a:t>，如</a:t>
            </a:r>
            <a:r>
              <a:rPr kumimoji="0" lang="zh-CN" altLang="zh-CN" sz="2400">
                <a:latin typeface="黑体" panose="02010609060101010101" pitchFamily="49" charset="-122"/>
              </a:rPr>
              <a:t> b </a:t>
            </a:r>
            <a:r>
              <a:rPr kumimoji="0" lang="zh-CN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&lt;=</a:t>
            </a:r>
            <a:r>
              <a:rPr kumimoji="0" lang="zh-CN" altLang="zh-CN" sz="2400">
                <a:latin typeface="黑体" panose="02010609060101010101" pitchFamily="49" charset="-122"/>
              </a:rPr>
              <a:t> a ； </a:t>
            </a:r>
            <a:endParaRPr kumimoji="0" lang="zh-CN" altLang="en-US" sz="240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400">
                <a:latin typeface="黑体" panose="02010609060101010101" pitchFamily="49" charset="-122"/>
              </a:rPr>
              <a:t>阻塞（</a:t>
            </a:r>
            <a:r>
              <a:rPr kumimoji="0" lang="zh-CN" altLang="zh-CN" sz="2400">
                <a:latin typeface="黑体" panose="02010609060101010101" pitchFamily="49" charset="-122"/>
              </a:rPr>
              <a:t>blocking)赋值方式：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zh-CN" altLang="zh-CN" sz="2400">
                <a:latin typeface="黑体" panose="02010609060101010101" pitchFamily="49" charset="-122"/>
              </a:rPr>
              <a:t> </a:t>
            </a:r>
            <a:r>
              <a:rPr kumimoji="0" lang="zh-CN" altLang="en-US" sz="2400">
                <a:latin typeface="黑体" panose="02010609060101010101" pitchFamily="49" charset="-122"/>
              </a:rPr>
              <a:t>           赋值符号为</a:t>
            </a:r>
            <a:r>
              <a:rPr kumimoji="0" lang="en-US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=</a:t>
            </a:r>
            <a:r>
              <a:rPr kumimoji="0" lang="zh-CN" altLang="en-US" sz="2400">
                <a:latin typeface="黑体" panose="02010609060101010101" pitchFamily="49" charset="-122"/>
              </a:rPr>
              <a:t>，如</a:t>
            </a:r>
            <a:r>
              <a:rPr kumimoji="0" lang="zh-CN" altLang="zh-CN" sz="2400">
                <a:latin typeface="黑体" panose="02010609060101010101" pitchFamily="49" charset="-122"/>
              </a:rPr>
              <a:t> b </a:t>
            </a:r>
            <a:r>
              <a:rPr kumimoji="0" lang="zh-CN" altLang="zh-CN" sz="2400">
                <a:solidFill>
                  <a:srgbClr val="FF0066"/>
                </a:solidFill>
                <a:latin typeface="黑体" panose="02010609060101010101" pitchFamily="49" charset="-122"/>
              </a:rPr>
              <a:t>=</a:t>
            </a:r>
            <a:r>
              <a:rPr kumimoji="0" lang="zh-CN" altLang="zh-CN" sz="2400">
                <a:latin typeface="黑体" panose="02010609060101010101" pitchFamily="49" charset="-122"/>
              </a:rPr>
              <a:t> a ； </a:t>
            </a:r>
            <a:endParaRPr kumimoji="0"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F0EDC97B-BF18-406A-AB3C-6F373CAD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42938"/>
            <a:ext cx="8640763" cy="914400"/>
          </a:xfrm>
        </p:spPr>
        <p:txBody>
          <a:bodyPr/>
          <a:lstStyle/>
          <a:p>
            <a:pPr eaLnBrk="1" hangingPunct="1"/>
            <a:r>
              <a:rPr lang="en-US" altLang="zh-CN"/>
              <a:t>3.2 </a:t>
            </a:r>
            <a:r>
              <a:rPr lang="zh-CN" altLang="en-US"/>
              <a:t>赋值语句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AE3EC652-5900-49E4-9D80-DF288F38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88913"/>
            <a:ext cx="3816350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过程赋值语句 之  </a:t>
            </a:r>
            <a:b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阻塞赋值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和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非阻塞赋值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681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8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8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8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>
            <a:extLst>
              <a:ext uri="{FF2B5EF4-FFF2-40B4-BE49-F238E27FC236}">
                <a16:creationId xmlns:a16="http://schemas.microsoft.com/office/drawing/2014/main" id="{0C9DD319-6618-4015-9D2E-AD07749B9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291CB13-81AB-4DF9-BB21-D028D0B9D5D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1E61837A-7EC9-4DAB-9184-60FE682C67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113A4BCD-9764-4C8D-802D-E1D146CA3412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65" name="Picture 33" descr="ff">
            <a:extLst>
              <a:ext uri="{FF2B5EF4-FFF2-40B4-BE49-F238E27FC236}">
                <a16:creationId xmlns:a16="http://schemas.microsoft.com/office/drawing/2014/main" id="{3E962CF3-4E35-461C-A946-B280388A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213100"/>
            <a:ext cx="460851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5507" name="Rectangle 3">
            <a:extLst>
              <a:ext uri="{FF2B5EF4-FFF2-40B4-BE49-F238E27FC236}">
                <a16:creationId xmlns:a16="http://schemas.microsoft.com/office/drawing/2014/main" id="{BC8B3BE3-203D-4B24-9CE6-09003C3976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836613"/>
            <a:ext cx="5845175" cy="34067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非阻塞赋值与阻塞</a:t>
            </a:r>
            <a:r>
              <a:rPr lang="zh-CN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赋值的区别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0" lang="en-US" altLang="zh-CN" sz="2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kumimoji="0" lang="zh-CN" altLang="en-US" sz="2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非阻塞</a:t>
            </a:r>
            <a:r>
              <a:rPr kumimoji="0" lang="zh-CN" altLang="zh-CN" sz="2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赋值方式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zh-CN">
                <a:latin typeface="宋体" panose="02010600030101010101" pitchFamily="2" charset="-122"/>
              </a:rPr>
              <a:t> </a:t>
            </a:r>
            <a:r>
              <a:rPr kumimoji="0" lang="zh-CN" altLang="en-US">
                <a:latin typeface="宋体" panose="02010600030101010101" pitchFamily="2" charset="-122"/>
              </a:rPr>
              <a:t>   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always @(posedge clk)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begin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&lt;= a 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 &lt;= b;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end</a:t>
            </a:r>
            <a:endParaRPr kumimoji="0" lang="en-US" altLang="zh-CN" sz="2600">
              <a:latin typeface="宋体" panose="02010600030101010101" pitchFamily="2" charset="-122"/>
            </a:endParaRPr>
          </a:p>
        </p:txBody>
      </p:sp>
      <p:sp>
        <p:nvSpPr>
          <p:cNvPr id="1685534" name="AutoShape 30">
            <a:extLst>
              <a:ext uri="{FF2B5EF4-FFF2-40B4-BE49-F238E27FC236}">
                <a16:creationId xmlns:a16="http://schemas.microsoft.com/office/drawing/2014/main" id="{D84DDF7C-B129-4EE8-A5EB-7890C5B4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08500"/>
            <a:ext cx="1947862" cy="1009650"/>
          </a:xfrm>
          <a:prstGeom prst="wedgeRoundRectCallout">
            <a:avLst>
              <a:gd name="adj1" fmla="val -43889"/>
              <a:gd name="adj2" fmla="val -80662"/>
              <a:gd name="adj3" fmla="val 16667"/>
            </a:avLst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非阻塞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赋值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结束时才完成赋值操作！</a:t>
            </a:r>
          </a:p>
        </p:txBody>
      </p:sp>
      <p:sp>
        <p:nvSpPr>
          <p:cNvPr id="1685535" name="Rectangle 31">
            <a:extLst>
              <a:ext uri="{FF2B5EF4-FFF2-40B4-BE49-F238E27FC236}">
                <a16:creationId xmlns:a16="http://schemas.microsoft.com/office/drawing/2014/main" id="{487B3C34-34A2-4A6D-94EC-B6E21FF2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5659438"/>
            <a:ext cx="5486400" cy="503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注：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的值比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的值落后一个时钟周期！</a:t>
            </a:r>
          </a:p>
        </p:txBody>
      </p:sp>
    </p:spTree>
    <p:custDataLst>
      <p:tags r:id="rId1"/>
    </p:custDataLst>
  </p:cSld>
  <p:clrMapOvr>
    <a:masterClrMapping/>
  </p:clrMapOvr>
  <p:transition advTm="987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85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85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34" grpId="0" animBg="1" autoUpdateAnimBg="0"/>
      <p:bldP spid="168553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2">
            <a:extLst>
              <a:ext uri="{FF2B5EF4-FFF2-40B4-BE49-F238E27FC236}">
                <a16:creationId xmlns:a16="http://schemas.microsoft.com/office/drawing/2014/main" id="{98FE7909-081D-4BC6-83BA-BF4DF65BB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D992747-E6D4-4DF7-AB01-84BAB630C53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A780EFDF-BE33-4052-9FAA-1317617CC2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38562E8F-6207-43E5-8884-3A8502CF48F7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7556" name="AutoShape 4">
            <a:extLst>
              <a:ext uri="{FF2B5EF4-FFF2-40B4-BE49-F238E27FC236}">
                <a16:creationId xmlns:a16="http://schemas.microsoft.com/office/drawing/2014/main" id="{62DC5A91-866C-4280-A8E3-A615E913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3860800"/>
            <a:ext cx="2133600" cy="1028700"/>
          </a:xfrm>
          <a:prstGeom prst="wedgeRoundRectCallout">
            <a:avLst>
              <a:gd name="adj1" fmla="val -43153"/>
              <a:gd name="adj2" fmla="val -77315"/>
              <a:gd name="adj3" fmla="val 16667"/>
            </a:avLst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阻塞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赋值</a:t>
            </a:r>
            <a:r>
              <a:rPr lang="zh-CN" altLang="zh-CN" sz="200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该语句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结束时就完成赋值操作！</a:t>
            </a:r>
          </a:p>
        </p:txBody>
      </p:sp>
      <p:sp>
        <p:nvSpPr>
          <p:cNvPr id="1687575" name="Rectangle 23">
            <a:extLst>
              <a:ext uri="{FF2B5EF4-FFF2-40B4-BE49-F238E27FC236}">
                <a16:creationId xmlns:a16="http://schemas.microsoft.com/office/drawing/2014/main" id="{1B75BE81-5BE1-4DB9-BE29-98297120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33963"/>
            <a:ext cx="7396162" cy="1708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注：在一个块语句中，如果有多条阻塞</a:t>
            </a:r>
            <a:r>
              <a:rPr lang="zh-CN" altLang="zh-CN" sz="2400" b="1">
                <a:latin typeface="仿宋_GB2312" pitchFamily="49" charset="-122"/>
                <a:ea typeface="仿宋_GB2312" pitchFamily="49" charset="-122"/>
              </a:rPr>
              <a:t>赋值语句，在前面的赋值语句没有完成之前，后面的语句就不能被执行，就像被阻塞了一样，因此称为</a:t>
            </a:r>
            <a:r>
              <a:rPr lang="zh-CN" altLang="en-US" sz="24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阻塞</a:t>
            </a:r>
            <a:r>
              <a:rPr lang="zh-CN" altLang="zh-CN" sz="24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赋值方式</a:t>
            </a:r>
            <a:r>
              <a:rPr lang="zh-CN" altLang="zh-CN" sz="2400" b="1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4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    这里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的值与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的值一样</a:t>
            </a:r>
            <a:r>
              <a:rPr lang="zh-CN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！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BCA2E2D-8407-404F-928C-A64C51D1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836613"/>
            <a:ext cx="5845175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非阻塞赋值与阻塞</a:t>
            </a:r>
            <a:r>
              <a:rPr lang="zh-CN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赋值的区别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kumimoji="0" lang="zh-CN" altLang="en-US" sz="2800" b="1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阻塞</a:t>
            </a:r>
            <a:r>
              <a:rPr kumimoji="0" lang="zh-CN" altLang="zh-CN" sz="2800" b="1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赋值方式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always @(posedge clk)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	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begin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b = a 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 = b;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end</a:t>
            </a:r>
            <a:endParaRPr kumimoji="0" lang="en-US" altLang="zh-CN" sz="2600" b="1" dirty="0">
              <a:solidFill>
                <a:schemeClr val="tx2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pic>
        <p:nvPicPr>
          <p:cNvPr id="45081" name="Picture 25" descr="ff1">
            <a:extLst>
              <a:ext uri="{FF2B5EF4-FFF2-40B4-BE49-F238E27FC236}">
                <a16:creationId xmlns:a16="http://schemas.microsoft.com/office/drawing/2014/main" id="{9E79D834-1F25-4B7D-851D-D7AC78CF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92375"/>
            <a:ext cx="3167063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281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6" grpId="0" animBg="1" autoUpdateAnimBg="0"/>
      <p:bldP spid="168757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>
            <a:extLst>
              <a:ext uri="{FF2B5EF4-FFF2-40B4-BE49-F238E27FC236}">
                <a16:creationId xmlns:a16="http://schemas.microsoft.com/office/drawing/2014/main" id="{66C9CD2E-9537-4B8E-9123-3E411A091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475B6B9-CC59-4720-AADF-FC93C3FC1E7E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A15D2961-E275-4D7F-A86A-53F14E6D99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378128A8-E265-4C4F-900A-86B885799696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03" name="Rectangle 3">
            <a:extLst>
              <a:ext uri="{FF2B5EF4-FFF2-40B4-BE49-F238E27FC236}">
                <a16:creationId xmlns:a16="http://schemas.microsoft.com/office/drawing/2014/main" id="{94325665-EBAD-4EF5-8A0D-C0B74DBCD4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543050"/>
            <a:ext cx="8461375" cy="4765675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zh-CN" altLang="zh-CN"/>
          </a:p>
          <a:p>
            <a:pPr lvl="1" eaLnBrk="1" hangingPunct="1"/>
            <a:r>
              <a:rPr kumimoji="0" lang="zh-CN" altLang="en-US">
                <a:solidFill>
                  <a:srgbClr val="006600"/>
                </a:solidFill>
              </a:rPr>
              <a:t>非阻塞</a:t>
            </a:r>
            <a:r>
              <a:rPr kumimoji="0" lang="zh-CN" altLang="en-US"/>
              <a:t>（</a:t>
            </a:r>
            <a:r>
              <a:rPr kumimoji="0" lang="zh-CN" altLang="zh-CN"/>
              <a:t>non-blocking）赋值方式 ( b&lt;= a)</a:t>
            </a:r>
            <a:r>
              <a:rPr kumimoji="0" lang="zh-CN" altLang="en-US"/>
              <a:t>：</a:t>
            </a:r>
          </a:p>
          <a:p>
            <a:pPr lvl="2" eaLnBrk="1" hangingPunct="1"/>
            <a:r>
              <a:rPr kumimoji="0" lang="zh-CN" altLang="zh-CN"/>
              <a:t>b的值被赋成新值a的操作, 并不是立刻完成的，而是在块结束时才完成；</a:t>
            </a:r>
            <a:endParaRPr kumimoji="0" lang="zh-CN" altLang="en-US"/>
          </a:p>
          <a:p>
            <a:pPr lvl="2" eaLnBrk="1" hangingPunct="1"/>
            <a:r>
              <a:rPr kumimoji="0" lang="zh-CN" altLang="en-US"/>
              <a:t>块内的多条</a:t>
            </a:r>
            <a:r>
              <a:rPr kumimoji="0" lang="zh-CN" altLang="zh-CN"/>
              <a:t>赋值语句在块结束时同时赋值；</a:t>
            </a:r>
            <a:endParaRPr kumimoji="0" lang="zh-CN" altLang="en-US"/>
          </a:p>
          <a:p>
            <a:pPr lvl="2" eaLnBrk="1" hangingPunct="1"/>
            <a:r>
              <a:rPr kumimoji="0" lang="zh-CN" altLang="zh-CN">
                <a:solidFill>
                  <a:srgbClr val="CC3300"/>
                </a:solidFill>
              </a:rPr>
              <a:t>可参考对应的同步数字电路</a:t>
            </a:r>
            <a:r>
              <a:rPr kumimoji="0" lang="zh-CN" altLang="zh-CN"/>
              <a:t>。</a:t>
            </a:r>
          </a:p>
          <a:p>
            <a:pPr lvl="1" eaLnBrk="1" hangingPunct="1"/>
            <a:r>
              <a:rPr kumimoji="0" lang="zh-CN" altLang="en-US">
                <a:solidFill>
                  <a:srgbClr val="006600"/>
                </a:solidFill>
              </a:rPr>
              <a:t>阻塞</a:t>
            </a:r>
            <a:r>
              <a:rPr kumimoji="0" lang="zh-CN" altLang="en-US"/>
              <a:t>（</a:t>
            </a:r>
            <a:r>
              <a:rPr kumimoji="0" lang="zh-CN" altLang="zh-CN"/>
              <a:t>blocking）赋值方式 ( b = a</a:t>
            </a:r>
            <a:r>
              <a:rPr kumimoji="0" lang="zh-CN" altLang="en-US"/>
              <a:t> </a:t>
            </a:r>
            <a:r>
              <a:rPr kumimoji="0" lang="zh-CN" altLang="zh-CN"/>
              <a:t>)</a:t>
            </a:r>
            <a:r>
              <a:rPr kumimoji="0" lang="zh-CN" altLang="en-US"/>
              <a:t>：</a:t>
            </a:r>
          </a:p>
          <a:p>
            <a:pPr lvl="2" eaLnBrk="1" hangingPunct="1"/>
            <a:r>
              <a:rPr kumimoji="0" lang="zh-CN" altLang="zh-CN"/>
              <a:t>b的值立刻被赋成新值a；</a:t>
            </a:r>
            <a:endParaRPr kumimoji="0" lang="zh-CN" altLang="en-US"/>
          </a:p>
          <a:p>
            <a:pPr lvl="2" eaLnBrk="1" hangingPunct="1"/>
            <a:r>
              <a:rPr kumimoji="0" lang="zh-CN" altLang="zh-CN"/>
              <a:t>完成该赋值语句后才能执行下一句的操作；</a:t>
            </a:r>
            <a:endParaRPr kumimoji="0" lang="zh-CN" altLang="en-US"/>
          </a:p>
          <a:p>
            <a:pPr lvl="2" eaLnBrk="1" hangingPunct="1"/>
            <a:r>
              <a:rPr kumimoji="0" lang="zh-CN" altLang="zh-CN"/>
              <a:t>可能会由于疏忽，使</a:t>
            </a:r>
            <a:r>
              <a:rPr kumimoji="0" lang="zh-CN" altLang="zh-CN">
                <a:solidFill>
                  <a:schemeClr val="accent2"/>
                </a:solidFill>
              </a:rPr>
              <a:t>综合结果未知</a:t>
            </a:r>
            <a:r>
              <a:rPr kumimoji="0" lang="zh-CN" altLang="zh-CN"/>
              <a:t>。（可用但慎用）</a:t>
            </a:r>
            <a:endParaRPr kumimoji="0" lang="en-US" altLang="zh-CN"/>
          </a:p>
        </p:txBody>
      </p:sp>
      <p:sp>
        <p:nvSpPr>
          <p:cNvPr id="1689604" name="AutoShape 4">
            <a:extLst>
              <a:ext uri="{FF2B5EF4-FFF2-40B4-BE49-F238E27FC236}">
                <a16:creationId xmlns:a16="http://schemas.microsoft.com/office/drawing/2014/main" id="{4DE1D1E4-D053-4273-8CFB-FD697362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25538"/>
            <a:ext cx="7258050" cy="644525"/>
          </a:xfrm>
          <a:prstGeom prst="homePlate">
            <a:avLst>
              <a:gd name="adj" fmla="val 28152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18" tIns="36509" rIns="73018" bIns="3650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非阻塞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赋值与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阻塞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赋值方式的主要</a:t>
            </a:r>
            <a:r>
              <a:rPr lang="zh-CN" altLang="zh-CN" sz="2800">
                <a:solidFill>
                  <a:srgbClr val="CC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区别</a:t>
            </a:r>
            <a:endParaRPr lang="zh-CN" altLang="en-US" sz="2800">
              <a:solidFill>
                <a:srgbClr val="CC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ransition advTm="854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03" grpId="0" autoUpdateAnimBg="0"/>
      <p:bldP spid="168960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9757067-5AD1-44B3-BA79-EA1ED4333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8091636-87B5-4B4A-9D38-68130B493A86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4390A1E-F715-4158-9AA6-B45F9B8DDA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4013"/>
            <a:ext cx="8640762" cy="914400"/>
          </a:xfrm>
        </p:spPr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运算符</a:t>
            </a:r>
          </a:p>
        </p:txBody>
      </p:sp>
      <p:sp>
        <p:nvSpPr>
          <p:cNvPr id="7172" name="内容占位符 11">
            <a:extLst>
              <a:ext uri="{FF2B5EF4-FFF2-40B4-BE49-F238E27FC236}">
                <a16:creationId xmlns:a16="http://schemas.microsoft.com/office/drawing/2014/main" id="{774971FB-4BB2-4A46-9455-2662CFF38D8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9388" y="1143000"/>
            <a:ext cx="8964612" cy="5715000"/>
          </a:xfrm>
        </p:spPr>
        <p:txBody>
          <a:bodyPr/>
          <a:lstStyle/>
          <a:p>
            <a:r>
              <a:rPr lang="zh-CN" altLang="en-US" sz="2800"/>
              <a:t>算术运算符：</a:t>
            </a:r>
            <a:r>
              <a:rPr lang="en-US" altLang="zh-CN" sz="2800"/>
              <a:t>+</a:t>
            </a:r>
            <a:r>
              <a:rPr lang="zh-CN" altLang="en-US" sz="2800"/>
              <a:t>，</a:t>
            </a:r>
            <a:r>
              <a:rPr lang="en-US" altLang="zh-CN" sz="2800"/>
              <a:t>−</a:t>
            </a:r>
            <a:r>
              <a:rPr lang="zh-CN" altLang="en-US" sz="2800"/>
              <a:t>，</a:t>
            </a:r>
            <a:r>
              <a:rPr lang="en-US" altLang="zh-CN" sz="2800"/>
              <a:t>×</a:t>
            </a:r>
            <a:r>
              <a:rPr lang="zh-CN" altLang="en-US" sz="2800"/>
              <a:t>，</a:t>
            </a:r>
            <a:r>
              <a:rPr lang="en-US" altLang="zh-CN" sz="2800"/>
              <a:t>/</a:t>
            </a:r>
            <a:r>
              <a:rPr lang="zh-CN" altLang="en-US" sz="2800"/>
              <a:t>，</a:t>
            </a:r>
            <a:r>
              <a:rPr lang="en-US" altLang="zh-CN" sz="2800"/>
              <a:t>%</a:t>
            </a:r>
          </a:p>
          <a:p>
            <a:r>
              <a:rPr lang="zh-CN" altLang="en-US" sz="2800"/>
              <a:t>赋值运算符：</a:t>
            </a:r>
            <a:r>
              <a:rPr lang="en-US" altLang="zh-CN" sz="2800"/>
              <a:t>=</a:t>
            </a:r>
            <a:r>
              <a:rPr lang="zh-CN" altLang="en-US" sz="2800"/>
              <a:t>，</a:t>
            </a:r>
            <a:r>
              <a:rPr lang="en-US" altLang="zh-CN" sz="2800"/>
              <a:t>&lt;=</a:t>
            </a:r>
          </a:p>
          <a:p>
            <a:r>
              <a:rPr lang="zh-CN" altLang="en-US" sz="2800"/>
              <a:t>关系运算符：</a:t>
            </a:r>
            <a:r>
              <a:rPr lang="en-US" altLang="zh-CN" sz="2800"/>
              <a:t>&gt;</a:t>
            </a:r>
            <a:r>
              <a:rPr lang="zh-CN" altLang="en-US" sz="2800"/>
              <a:t>，</a:t>
            </a:r>
            <a:r>
              <a:rPr lang="en-US" altLang="zh-CN" sz="2800"/>
              <a:t>&lt;</a:t>
            </a:r>
            <a:r>
              <a:rPr lang="zh-CN" altLang="en-US" sz="2800"/>
              <a:t>，</a:t>
            </a:r>
            <a:r>
              <a:rPr lang="en-US" altLang="zh-CN" sz="2800"/>
              <a:t>&gt;=</a:t>
            </a:r>
            <a:r>
              <a:rPr lang="zh-CN" altLang="en-US" sz="2800"/>
              <a:t>，</a:t>
            </a:r>
            <a:r>
              <a:rPr lang="en-US" altLang="zh-CN" sz="2800"/>
              <a:t>&lt;=</a:t>
            </a:r>
          </a:p>
          <a:p>
            <a:r>
              <a:rPr lang="zh-CN" altLang="en-US" sz="2800"/>
              <a:t>等式运算符：</a:t>
            </a:r>
            <a:r>
              <a:rPr lang="en-US" altLang="zh-CN" sz="2800"/>
              <a:t>==</a:t>
            </a:r>
            <a:r>
              <a:rPr lang="zh-CN" altLang="en-US" sz="2800"/>
              <a:t>，</a:t>
            </a:r>
            <a:r>
              <a:rPr lang="en-US" altLang="zh-CN" sz="2800"/>
              <a:t>!=</a:t>
            </a:r>
            <a:r>
              <a:rPr lang="zh-CN" altLang="en-US" sz="2800"/>
              <a:t>，</a:t>
            </a:r>
            <a:r>
              <a:rPr lang="en-US" altLang="zh-CN" sz="2800"/>
              <a:t>===</a:t>
            </a:r>
            <a:r>
              <a:rPr lang="zh-CN" altLang="en-US" sz="2800"/>
              <a:t>，</a:t>
            </a:r>
            <a:r>
              <a:rPr lang="en-US" altLang="zh-CN" sz="2800"/>
              <a:t>!==</a:t>
            </a:r>
          </a:p>
          <a:p>
            <a:r>
              <a:rPr lang="zh-CN" altLang="en-US" sz="2800"/>
              <a:t>逻辑运算符：</a:t>
            </a:r>
            <a:r>
              <a:rPr lang="en-US" altLang="zh-CN" sz="2800"/>
              <a:t>&amp;&amp;</a:t>
            </a:r>
            <a:r>
              <a:rPr lang="zh-CN" altLang="en-US" sz="2800"/>
              <a:t>，</a:t>
            </a:r>
            <a:r>
              <a:rPr lang="en-US" altLang="zh-CN" sz="2800"/>
              <a:t>||</a:t>
            </a:r>
            <a:r>
              <a:rPr lang="zh-CN" altLang="en-US" sz="2800"/>
              <a:t>，！</a:t>
            </a:r>
            <a:endParaRPr lang="en-US" altLang="zh-CN" sz="2800"/>
          </a:p>
          <a:p>
            <a:r>
              <a:rPr lang="zh-CN" altLang="en-US" sz="2800"/>
              <a:t>条件运算符：</a:t>
            </a:r>
            <a:r>
              <a:rPr lang="en-US" altLang="zh-CN" sz="2800"/>
              <a:t>?:</a:t>
            </a:r>
          </a:p>
          <a:p>
            <a:r>
              <a:rPr lang="zh-CN" altLang="en-US" sz="2800"/>
              <a:t>位运算符：</a:t>
            </a:r>
            <a:r>
              <a:rPr lang="en-US" altLang="zh-CN" sz="2800"/>
              <a:t>~</a:t>
            </a:r>
            <a:r>
              <a:rPr lang="zh-CN" altLang="en-US" sz="2800"/>
              <a:t>，</a:t>
            </a:r>
            <a:r>
              <a:rPr lang="en-US" altLang="zh-CN" sz="2800"/>
              <a:t>|</a:t>
            </a:r>
            <a:r>
              <a:rPr lang="zh-CN" altLang="en-US" sz="2800"/>
              <a:t>，</a:t>
            </a:r>
            <a:r>
              <a:rPr lang="en-US" altLang="zh-CN" sz="2800"/>
              <a:t>^</a:t>
            </a:r>
            <a:r>
              <a:rPr lang="zh-CN" altLang="en-US" sz="2800"/>
              <a:t>，</a:t>
            </a:r>
            <a:r>
              <a:rPr lang="en-US" altLang="zh-CN" sz="2800"/>
              <a:t>&amp;</a:t>
            </a:r>
            <a:r>
              <a:rPr lang="zh-CN" altLang="en-US" sz="2800"/>
              <a:t>，</a:t>
            </a:r>
            <a:r>
              <a:rPr lang="en-US" altLang="zh-CN" sz="2800"/>
              <a:t>^~</a:t>
            </a:r>
          </a:p>
          <a:p>
            <a:r>
              <a:rPr lang="zh-CN" altLang="en-US" sz="2800"/>
              <a:t>移位运算符：</a:t>
            </a:r>
            <a:r>
              <a:rPr lang="en-US" altLang="zh-CN" sz="2800"/>
              <a:t>&lt;&lt;</a:t>
            </a:r>
            <a:r>
              <a:rPr lang="zh-CN" altLang="en-US" sz="2800"/>
              <a:t>，</a:t>
            </a:r>
            <a:r>
              <a:rPr lang="en-US" altLang="zh-CN" sz="2800"/>
              <a:t>&gt;&gt;</a:t>
            </a:r>
          </a:p>
          <a:p>
            <a:r>
              <a:rPr lang="zh-CN" altLang="en-US" sz="2800"/>
              <a:t>拼接运算符：</a:t>
            </a:r>
            <a:r>
              <a:rPr lang="en-US" altLang="zh-CN" sz="2800"/>
              <a:t>{}</a:t>
            </a:r>
          </a:p>
          <a:p>
            <a:r>
              <a:rPr lang="zh-CN" altLang="en-US" sz="2800"/>
              <a:t>缩减运算符</a:t>
            </a:r>
          </a:p>
          <a:p>
            <a:r>
              <a:rPr lang="zh-CN" altLang="en-US" sz="2800"/>
              <a:t>其它</a:t>
            </a: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0D761B47-343D-4FE1-B72E-8C9B60B5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4495A46-79DA-452D-979C-AF5FB8ECB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206750"/>
            <a:ext cx="3786188" cy="123031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&amp;&amp; 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||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与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|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区别？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4’b1101 &amp;&amp; 4’b0101=?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4’b1101 &amp; 4’b0101=?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27EB04B-430A-4FD1-B179-C4F985A2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868863"/>
            <a:ext cx="3786188" cy="8286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4’b1101 &amp;&amp; 4’b0101=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‘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b1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4’b1101 &amp; 4’b0101= 4b’0101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896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 build="p"/>
      <p:bldP spid="10" grpId="0" animBg="1" autoUpdateAnimBg="0"/>
      <p:bldP spid="1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9977CA40-194A-4C49-BC38-9E0AC235A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49560B5-DC2B-49B5-AE86-D12FFA20AB2D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D853A3C-2C8A-4E51-BF41-A8CE4DA4A5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49275"/>
            <a:ext cx="8640763" cy="914400"/>
          </a:xfrm>
        </p:spPr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运算符</a:t>
            </a:r>
          </a:p>
        </p:txBody>
      </p:sp>
      <p:sp>
        <p:nvSpPr>
          <p:cNvPr id="9220" name="内容占位符 11">
            <a:extLst>
              <a:ext uri="{FF2B5EF4-FFF2-40B4-BE49-F238E27FC236}">
                <a16:creationId xmlns:a16="http://schemas.microsoft.com/office/drawing/2014/main" id="{2FA6EB38-D679-437D-AC43-36FD3384CF9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8163" y="1503363"/>
            <a:ext cx="7058025" cy="1925637"/>
          </a:xfrm>
        </p:spPr>
        <p:txBody>
          <a:bodyPr/>
          <a:lstStyle/>
          <a:p>
            <a:r>
              <a:rPr lang="zh-CN" altLang="en-US" sz="2800"/>
              <a:t>拼接运算符：</a:t>
            </a:r>
            <a:r>
              <a:rPr lang="en-US" altLang="zh-CN" sz="2800"/>
              <a:t>{}</a:t>
            </a: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B9AED297-6932-44B3-8134-B25539AE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383717A-E664-412C-BD01-44C6AA28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266825"/>
            <a:ext cx="3527425" cy="144145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6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reg[3:0] A,B;</a:t>
            </a: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6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reg[5:0] C;</a:t>
            </a: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6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C={ A[3:1], B[3:1] }</a:t>
            </a:r>
            <a:endParaRPr lang="zh-CN" altLang="en-US" sz="26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E1AD5A-04ED-4CBB-ACD4-A6F0CBB2C6A8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3036888"/>
            <a:ext cx="8262937" cy="29845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3200" dirty="0">
                <a:latin typeface="+mn-lt"/>
                <a:ea typeface="+mn-ea"/>
              </a:rPr>
              <a:t>  </a:t>
            </a:r>
            <a:r>
              <a:rPr lang="zh-CN" altLang="en-US" sz="2800" dirty="0">
                <a:latin typeface="+mn-lt"/>
                <a:ea typeface="+mn-ea"/>
              </a:rPr>
              <a:t>位拼接运算符可以使用“重复法”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zh-CN" altLang="en-US" sz="2800" dirty="0">
                <a:latin typeface="+mn-lt"/>
                <a:ea typeface="+mn-ea"/>
              </a:rPr>
              <a:t>例如：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zh-CN" sz="2800" dirty="0">
                <a:latin typeface="+mn-lt"/>
                <a:ea typeface="+mn-ea"/>
              </a:rPr>
              <a:t>{ 4 {w} } </a:t>
            </a:r>
            <a:r>
              <a:rPr kumimoji="0" lang="en-US" altLang="zh-CN" sz="2800" dirty="0">
                <a:solidFill>
                  <a:srgbClr val="008000"/>
                </a:solidFill>
                <a:latin typeface="+mn-lt"/>
                <a:ea typeface="+mn-ea"/>
              </a:rPr>
              <a:t>// </a:t>
            </a:r>
            <a:r>
              <a:rPr kumimoji="0" lang="zh-CN" altLang="en-US" sz="2800" dirty="0">
                <a:solidFill>
                  <a:srgbClr val="008000"/>
                </a:solidFill>
                <a:latin typeface="+mn-lt"/>
                <a:ea typeface="+mn-ea"/>
              </a:rPr>
              <a:t>等同于 </a:t>
            </a:r>
            <a:r>
              <a:rPr kumimoji="0" lang="en-US" altLang="zh-CN" sz="2800" dirty="0">
                <a:solidFill>
                  <a:srgbClr val="008000"/>
                </a:solidFill>
                <a:latin typeface="+mn-lt"/>
                <a:ea typeface="+mn-ea"/>
              </a:rPr>
              <a:t>{ w, w, w, w }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  <a:defRPr/>
            </a:pPr>
            <a:endParaRPr kumimoji="0" lang="en-US" altLang="zh-CN" sz="1200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  <a:defRPr/>
            </a:pPr>
            <a:r>
              <a:rPr kumimoji="0" lang="en-US" altLang="zh-CN" sz="2800" dirty="0">
                <a:latin typeface="+mn-lt"/>
                <a:ea typeface="+mn-ea"/>
              </a:rPr>
              <a:t>{ b, { 3 {a, b} } </a:t>
            </a:r>
            <a:r>
              <a:rPr kumimoji="0" lang="en-US" altLang="zh-CN" sz="2800" dirty="0">
                <a:solidFill>
                  <a:srgbClr val="008000"/>
                </a:solidFill>
                <a:latin typeface="+mn-lt"/>
                <a:ea typeface="+mn-ea"/>
              </a:rPr>
              <a:t>//</a:t>
            </a:r>
            <a:r>
              <a:rPr kumimoji="0" lang="zh-CN" altLang="en-US" sz="2800" dirty="0">
                <a:solidFill>
                  <a:srgbClr val="008000"/>
                </a:solidFill>
                <a:latin typeface="+mn-lt"/>
                <a:ea typeface="+mn-ea"/>
              </a:rPr>
              <a:t>等同于 </a:t>
            </a:r>
            <a:r>
              <a:rPr kumimoji="0" lang="en-US" altLang="zh-CN" sz="2800" dirty="0">
                <a:solidFill>
                  <a:srgbClr val="008000"/>
                </a:solidFill>
                <a:latin typeface="+mn-lt"/>
                <a:ea typeface="+mn-ea"/>
              </a:rPr>
              <a:t>{ b, a, b, a, b, a, b }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  <a:defRPr/>
            </a:pPr>
            <a:endParaRPr kumimoji="0" lang="en-US" altLang="zh-CN" sz="2800" dirty="0">
              <a:solidFill>
                <a:srgbClr val="008000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Tm="487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8" grpId="0" animBg="1" autoUpdateAnimBg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1DCBC4DF-448D-49E6-9E96-F970C36E4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F2DCDA86-6B13-4F34-BB52-D2473B84D1C6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88215C-26AE-412D-BDAC-D409F2B6C8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357188"/>
            <a:ext cx="8640762" cy="91440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块语句</a:t>
            </a:r>
          </a:p>
        </p:txBody>
      </p:sp>
      <p:sp>
        <p:nvSpPr>
          <p:cNvPr id="14340" name="内容占位符 11">
            <a:extLst>
              <a:ext uri="{FF2B5EF4-FFF2-40B4-BE49-F238E27FC236}">
                <a16:creationId xmlns:a16="http://schemas.microsoft.com/office/drawing/2014/main" id="{2D485506-5A37-4CB7-BCD3-C3131EA5155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85775" y="1143000"/>
            <a:ext cx="8334375" cy="4495800"/>
          </a:xfrm>
        </p:spPr>
        <p:txBody>
          <a:bodyPr/>
          <a:lstStyle/>
          <a:p>
            <a:r>
              <a:rPr lang="zh-CN" altLang="en-US" sz="2800"/>
              <a:t>顺序块：</a:t>
            </a:r>
            <a:r>
              <a:rPr lang="en-US" altLang="zh-CN" sz="2800"/>
              <a:t>begin</a:t>
            </a:r>
            <a:r>
              <a:rPr lang="zh-CN" altLang="en-US" sz="2800"/>
              <a:t>  </a:t>
            </a:r>
            <a:r>
              <a:rPr lang="en-US" altLang="zh-CN" sz="2800"/>
              <a:t>end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AD180AEC-57A5-4A01-A4D0-298CC7FF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1968294-3DAE-4AF8-81CF-1960AF31A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32025"/>
            <a:ext cx="2951163" cy="16319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areg = breg;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creg = areg;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	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823D80-9317-4F92-A8D6-BC676494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4214813"/>
            <a:ext cx="1135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creg=?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6F243D4-3BDE-4F92-971B-C7E5ECB60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635000"/>
            <a:ext cx="3429000" cy="56483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 [2:0] A;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 [3:0] B;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integer K, J;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initial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K=0;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A=0;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K=K-1;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J=K;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A=A-1;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B=A;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J=J+1;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B=B+1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；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end	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F41830-EF49-4A90-A649-885E28B99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6396038"/>
            <a:ext cx="261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A=?,B=?,J=?,K=?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579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7" grpId="0" animBg="1" autoUpdateAnimBg="0"/>
      <p:bldP spid="9" grpId="0"/>
      <p:bldP spid="10" grpId="0" animBg="1" autoUpdateAnimBg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91F7BA7A-919B-43EA-AE80-1BFAFC3E1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3746C63-79B3-4D7C-8846-4AA1E875A6C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1DF9667-F38A-4E60-A25A-B2D3FF792F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块语句</a:t>
            </a:r>
          </a:p>
        </p:txBody>
      </p:sp>
      <p:sp>
        <p:nvSpPr>
          <p:cNvPr id="53252" name="内容占位符 11">
            <a:extLst>
              <a:ext uri="{FF2B5EF4-FFF2-40B4-BE49-F238E27FC236}">
                <a16:creationId xmlns:a16="http://schemas.microsoft.com/office/drawing/2014/main" id="{60EF7DBC-7053-4111-963D-DF8525FA993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25538"/>
            <a:ext cx="8839200" cy="4495800"/>
          </a:xfrm>
        </p:spPr>
        <p:txBody>
          <a:bodyPr/>
          <a:lstStyle/>
          <a:p>
            <a:r>
              <a:rPr lang="zh-CN" altLang="en-US" sz="2800"/>
              <a:t>顺序块：</a:t>
            </a:r>
            <a:r>
              <a:rPr lang="en-US" altLang="zh-CN" sz="2800"/>
              <a:t>begin</a:t>
            </a:r>
            <a:r>
              <a:rPr lang="zh-CN" altLang="en-US" sz="2800"/>
              <a:t>  </a:t>
            </a:r>
            <a:r>
              <a:rPr lang="en-US" altLang="zh-CN" sz="2800"/>
              <a:t>end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24BCE21B-D6BA-4EDB-876E-C24BE55A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7BBE0FCA-FF52-4D43-ACBD-9058D57B1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32025"/>
            <a:ext cx="2951163" cy="16319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areg = breg;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creg = areg;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	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EF1155-FF73-4FBE-9B23-5929E003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4214813"/>
            <a:ext cx="1566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creg=breg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6" name="Text Box 4">
            <a:extLst>
              <a:ext uri="{FF2B5EF4-FFF2-40B4-BE49-F238E27FC236}">
                <a16:creationId xmlns:a16="http://schemas.microsoft.com/office/drawing/2014/main" id="{DBAD9D80-C84C-47E7-8B2B-73076CC6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635000"/>
            <a:ext cx="3817937" cy="56483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 [2:0] A;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 [3:0] B;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integer K,J;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initial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K=0;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A=0;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K=K-1;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J=K;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A=A-1;  </a:t>
            </a:r>
            <a:r>
              <a:rPr lang="en-US" altLang="zh-CN" sz="220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虽然</a:t>
            </a:r>
            <a:r>
              <a:rPr lang="en-US" altLang="zh-CN" sz="220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zh-CN" altLang="en-US" sz="220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无符号</a:t>
            </a:r>
            <a:endParaRPr lang="en-US" altLang="zh-CN" sz="2200">
              <a:solidFill>
                <a:srgbClr val="008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B=A;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J=J+1;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B=B+1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；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end	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906108-706A-4C85-B384-70B88C75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6396038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A=7</a:t>
            </a:r>
            <a:r>
              <a:rPr lang="en-US" altLang="zh-CN" sz="24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,B=8, J=0,K=-1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1145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BDE5D949-33AD-4AFE-A5B3-9EA605DAD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4A7D064-F056-4B32-8CBC-B7E7744057DF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ED05AEC-BCAE-43DB-836B-B150EBFDD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第三讲、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Verilog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HDL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高级语法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3A87111-1F27-470C-B528-A641FC120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主要数据类型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赋值语句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运算符</a:t>
            </a:r>
          </a:p>
          <a:p>
            <a:r>
              <a:rPr lang="en-US" altLang="zh-CN" dirty="0"/>
              <a:t>3.4 </a:t>
            </a:r>
            <a:r>
              <a:rPr lang="zh-CN" altLang="en-US" dirty="0"/>
              <a:t>块语句</a:t>
            </a:r>
          </a:p>
          <a:p>
            <a:r>
              <a:rPr lang="en-US" altLang="zh-CN" b="1" dirty="0">
                <a:solidFill>
                  <a:schemeClr val="accent2"/>
                </a:solidFill>
              </a:rPr>
              <a:t>3.5</a:t>
            </a:r>
            <a:r>
              <a:rPr lang="en-US" altLang="zh-CN" dirty="0"/>
              <a:t> </a:t>
            </a:r>
            <a:r>
              <a:rPr lang="zh-CN" altLang="en-US" dirty="0"/>
              <a:t>条件语句</a:t>
            </a:r>
          </a:p>
          <a:p>
            <a:r>
              <a:rPr lang="en-US" altLang="zh-CN" dirty="0"/>
              <a:t>3.6 </a:t>
            </a:r>
            <a:r>
              <a:rPr lang="zh-CN" altLang="en-US" dirty="0"/>
              <a:t>循环语句</a:t>
            </a:r>
          </a:p>
          <a:p>
            <a:r>
              <a:rPr lang="en-US" altLang="zh-CN" b="1" dirty="0">
                <a:solidFill>
                  <a:schemeClr val="accent2"/>
                </a:solidFill>
              </a:rPr>
              <a:t>3.7 </a:t>
            </a:r>
            <a:r>
              <a:rPr lang="en-US" altLang="zh-CN" dirty="0"/>
              <a:t>always</a:t>
            </a:r>
            <a:r>
              <a:rPr lang="zh-CN" altLang="en-US" dirty="0"/>
              <a:t>块</a:t>
            </a:r>
          </a:p>
        </p:txBody>
      </p:sp>
    </p:spTree>
    <p:custDataLst>
      <p:tags r:id="rId1"/>
    </p:custDataLst>
  </p:cSld>
  <p:clrMapOvr>
    <a:masterClrMapping/>
  </p:clrMapOvr>
  <p:transition advTm="206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BBDFD896-C086-474D-A42E-EFBAD9BBB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603F6C-5888-45EC-8542-374D4DD0B7E1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FB55543-92B9-4801-9C6C-AA6402FBCA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357188"/>
            <a:ext cx="8640762" cy="91440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块语句</a:t>
            </a:r>
          </a:p>
        </p:txBody>
      </p:sp>
      <p:sp>
        <p:nvSpPr>
          <p:cNvPr id="17412" name="内容占位符 11">
            <a:extLst>
              <a:ext uri="{FF2B5EF4-FFF2-40B4-BE49-F238E27FC236}">
                <a16:creationId xmlns:a16="http://schemas.microsoft.com/office/drawing/2014/main" id="{FA0A5CB9-5895-42DE-921F-D4324F3626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4495800"/>
          </a:xfrm>
        </p:spPr>
        <p:txBody>
          <a:bodyPr/>
          <a:lstStyle/>
          <a:p>
            <a:r>
              <a:rPr lang="zh-CN" altLang="en-US" sz="2800"/>
              <a:t>顺序块：</a:t>
            </a:r>
            <a:r>
              <a:rPr lang="en-US" altLang="zh-CN" sz="2800"/>
              <a:t>begin</a:t>
            </a:r>
            <a:r>
              <a:rPr lang="zh-CN" altLang="en-US" sz="2800"/>
              <a:t>  </a:t>
            </a:r>
            <a:r>
              <a:rPr lang="en-US" altLang="zh-CN" sz="2800"/>
              <a:t>end</a:t>
            </a:r>
          </a:p>
          <a:p>
            <a:r>
              <a:rPr lang="zh-CN" altLang="en-US" sz="2800"/>
              <a:t>并行块：</a:t>
            </a:r>
            <a:r>
              <a:rPr lang="en-US" altLang="zh-CN" sz="2800"/>
              <a:t>fork</a:t>
            </a:r>
            <a:r>
              <a:rPr lang="zh-CN" altLang="en-US" sz="2800"/>
              <a:t>  </a:t>
            </a:r>
            <a:r>
              <a:rPr lang="en-US" altLang="zh-CN" sz="2800"/>
              <a:t>join</a:t>
            </a:r>
          </a:p>
          <a:p>
            <a:r>
              <a:rPr lang="zh-CN" altLang="en-US" sz="2800"/>
              <a:t>过程块：</a:t>
            </a:r>
            <a:r>
              <a:rPr lang="en-US" altLang="zh-CN" sz="2800"/>
              <a:t>initial</a:t>
            </a:r>
            <a:r>
              <a:rPr lang="zh-CN" altLang="en-US" sz="2800"/>
              <a:t>、</a:t>
            </a:r>
            <a:r>
              <a:rPr lang="en-US" altLang="zh-CN" sz="2800"/>
              <a:t>always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49F1276-0DB0-474F-9935-41125420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0E0118F-4E6F-4CA7-91A7-6EF07928F0C0}"/>
              </a:ext>
            </a:extLst>
          </p:cNvPr>
          <p:cNvSpPr txBox="1">
            <a:spLocks/>
          </p:cNvSpPr>
          <p:nvPr/>
        </p:nvSpPr>
        <p:spPr>
          <a:xfrm>
            <a:off x="3175" y="3284538"/>
            <a:ext cx="9140825" cy="3573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v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 module stimulus ; // </a:t>
            </a:r>
            <a:r>
              <a:rPr lang="zh-CN" altLang="en-US" sz="2000" dirty="0">
                <a:latin typeface="Times New Roman" pitchFamily="18" charset="0"/>
              </a:rPr>
              <a:t>设模块的名字为</a:t>
            </a:r>
            <a:r>
              <a:rPr lang="en-US" altLang="zh-CN" sz="2000" dirty="0">
                <a:latin typeface="Times New Roman" pitchFamily="18" charset="0"/>
              </a:rPr>
              <a:t>stimulus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	    </a:t>
            </a:r>
            <a:r>
              <a:rPr lang="en-US" altLang="zh-CN" sz="2000" dirty="0" err="1">
                <a:latin typeface="Times New Roman" pitchFamily="18" charset="0"/>
              </a:rPr>
              <a:t>reg</a:t>
            </a:r>
            <a:r>
              <a:rPr lang="en-US" altLang="zh-CN" sz="2000" dirty="0">
                <a:latin typeface="Times New Roman" pitchFamily="18" charset="0"/>
              </a:rPr>
              <a:t> x, y, a, b, m;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	    initial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	    m = 1'b0; 		// </a:t>
            </a:r>
            <a:r>
              <a:rPr lang="zh-CN" altLang="en-US" sz="2000" dirty="0">
                <a:latin typeface="Times New Roman" pitchFamily="18" charset="0"/>
              </a:rPr>
              <a:t>单个过程声明语句，不需要在语句块中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dirty="0">
                <a:latin typeface="Times New Roman" pitchFamily="18" charset="0"/>
              </a:rPr>
              <a:t>	    </a:t>
            </a:r>
            <a:r>
              <a:rPr lang="en-US" altLang="zh-CN" sz="2000" dirty="0">
                <a:latin typeface="Times New Roman" pitchFamily="18" charset="0"/>
              </a:rPr>
              <a:t>initial 	begin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		 #5 a = 1'b1; 	// </a:t>
            </a:r>
            <a:r>
              <a:rPr lang="zh-CN" altLang="en-US" sz="2000" dirty="0">
                <a:latin typeface="Times New Roman" pitchFamily="18" charset="0"/>
              </a:rPr>
              <a:t>多个过程声明语句，需要在语句块中成组编写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dirty="0">
                <a:latin typeface="Times New Roman" pitchFamily="18" charset="0"/>
              </a:rPr>
              <a:t>		 </a:t>
            </a:r>
            <a:r>
              <a:rPr lang="en-US" altLang="zh-CN" sz="2000" dirty="0">
                <a:latin typeface="Times New Roman" pitchFamily="18" charset="0"/>
              </a:rPr>
              <a:t>#25 b = 1'b0;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	    end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	    initial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latin typeface="Times New Roman" pitchFamily="18" charset="0"/>
              </a:rPr>
              <a:t>		  #50 $finish; 	// </a:t>
            </a:r>
            <a:r>
              <a:rPr lang="zh-CN" altLang="en-US" sz="2000" dirty="0">
                <a:latin typeface="Times New Roman" pitchFamily="18" charset="0"/>
              </a:rPr>
              <a:t>测试中的系统任务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dirty="0">
                <a:latin typeface="Times New Roman" pitchFamily="18" charset="0"/>
              </a:rPr>
              <a:t>	</a:t>
            </a:r>
            <a:r>
              <a:rPr lang="en-US" altLang="zh-CN" sz="2000" dirty="0" err="1">
                <a:latin typeface="Times New Roman" pitchFamily="18" charset="0"/>
              </a:rPr>
              <a:t>endmodule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17415" name="矩形 1">
            <a:extLst>
              <a:ext uri="{FF2B5EF4-FFF2-40B4-BE49-F238E27FC236}">
                <a16:creationId xmlns:a16="http://schemas.microsoft.com/office/drawing/2014/main" id="{782CA480-CECA-454C-87E4-6E1D8C13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35063"/>
            <a:ext cx="4572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initial</a:t>
            </a:r>
            <a:r>
              <a:rPr lang="zh-CN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只执行一次，它在仿真初始时刻（即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时刻）开始并发执行直到当前状态结束，在一个模块内每个</a:t>
            </a:r>
            <a:r>
              <a:rPr lang="en-US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initial</a:t>
            </a:r>
            <a:r>
              <a:rPr lang="zh-CN" altLang="zh-CN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块是独立并发执行。</a:t>
            </a:r>
            <a:endParaRPr lang="zh-CN" altLang="en-US" sz="24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25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40F04268-F96E-4D73-B83F-5B0FB6A1C3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D7E7632-1E3E-4716-A674-E008DE90AEF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D71890D-5401-4B14-ACE1-4F3B353A7D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r>
              <a:rPr lang="en-US" altLang="zh-CN"/>
              <a:t>3.5 </a:t>
            </a:r>
            <a:r>
              <a:rPr lang="zh-CN" altLang="en-US"/>
              <a:t>条件语句</a:t>
            </a:r>
            <a:r>
              <a:rPr lang="en-US" altLang="zh-CN"/>
              <a:t>-if</a:t>
            </a:r>
            <a:endParaRPr lang="zh-CN" altLang="en-US"/>
          </a:p>
        </p:txBody>
      </p:sp>
      <p:sp>
        <p:nvSpPr>
          <p:cNvPr id="61444" name="内容占位符 11">
            <a:extLst>
              <a:ext uri="{FF2B5EF4-FFF2-40B4-BE49-F238E27FC236}">
                <a16:creationId xmlns:a16="http://schemas.microsoft.com/office/drawing/2014/main" id="{586DE400-26FE-48F8-B56E-0AAFBA74B8E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BF3DB10B-BCEF-41DC-86D4-CA5CC7621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FBC0B40-0457-426D-AA3B-948E9206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293813"/>
            <a:ext cx="2951162" cy="8286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(a&gt;b)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out1 = int1;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2F41C7A-EE27-4884-B608-1F0C2D77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2446338"/>
            <a:ext cx="2951162" cy="163195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(a&gt;b)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out1 = int1;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out1 = int2;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872BD4A-ED23-433C-8A25-C16230916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384675"/>
            <a:ext cx="2951162" cy="243522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if(a&gt;b)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out1 = int1;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if ( a&gt;c ) 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out1=int2;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out1=int3;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4956497D-43E5-4B8C-ADCE-E9F828A1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765175"/>
            <a:ext cx="4752975" cy="19177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还可以采用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嵌套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，并加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块语句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组合成更加复杂的逻辑描述。</a:t>
            </a:r>
            <a:b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在嵌套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序列中，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else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和最近的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相关，为提高可读性，习惯上使用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begin…end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块语句指定其作用域。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87C51255-54D2-48AB-9E55-CC035B7B0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051175"/>
            <a:ext cx="4105275" cy="192087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可综合问题：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条件赋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值操作中通常被综合为多路器（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MUX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语句中，被综合为</a:t>
            </a:r>
            <a:r>
              <a:rPr lang="zh-CN" altLang="en-US" sz="2200" b="1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多路器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zh-CN" altLang="en-US" sz="2200" b="1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锁存器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3315E3A-DB1F-4428-B403-4FD74741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229225"/>
            <a:ext cx="3384550" cy="14986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综合中的问题：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如果省略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分支，可能会生成不期望的锁存器（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latch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42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6" grpId="0" animBg="1" autoUpdateAnimBg="0"/>
      <p:bldP spid="9" grpId="0" animBg="1" autoUpdateAnimBg="0"/>
      <p:bldP spid="10" grpId="0" animBg="1" autoUpdateAnimBg="0"/>
      <p:bldP spid="11" grpId="0" animBg="1"/>
      <p:bldP spid="13" grpId="0" animBg="1" autoUpdateAnimBg="0"/>
      <p:bldP spid="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81EC3FF2-AA77-47ED-B5BD-96B1FA8DC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A6129A6-132C-4F4D-95A1-E36367FE3AC8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C71CCEA-3977-453E-8B2D-052934C846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r>
              <a:rPr lang="en-US" altLang="zh-CN"/>
              <a:t>3.5 </a:t>
            </a:r>
            <a:r>
              <a:rPr lang="zh-CN" altLang="en-US"/>
              <a:t>条件语句</a:t>
            </a:r>
            <a:r>
              <a:rPr lang="en-US" altLang="zh-CN"/>
              <a:t>-case</a:t>
            </a:r>
            <a:endParaRPr lang="zh-CN" altLang="en-US"/>
          </a:p>
        </p:txBody>
      </p:sp>
      <p:sp>
        <p:nvSpPr>
          <p:cNvPr id="63492" name="内容占位符 11">
            <a:extLst>
              <a:ext uri="{FF2B5EF4-FFF2-40B4-BE49-F238E27FC236}">
                <a16:creationId xmlns:a16="http://schemas.microsoft.com/office/drawing/2014/main" id="{32D000DE-7D51-4C38-9A26-906202A0D01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0F79538B-9E8B-441B-AC91-FD37A994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C71C83-9013-4FC0-B101-2583795D4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85875"/>
            <a:ext cx="4357688" cy="368141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reg[15:0]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rega;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reg[9:0] result;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case(rega)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16’d0:result=10’b0111111111;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16’d1:result=10’b1011111111;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16’d2:result=10’b1101111111;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16’d3:result=10’b1110111111;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……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AF030D5-2910-4994-9D2E-98ADD256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349500"/>
            <a:ext cx="3143250" cy="260667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可综合问题：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case</a:t>
            </a: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赋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值操作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通常被综合为多路器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语句中，被综合为多路器、透明锁存器、循环移位寄存器等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AA8544B-FAB7-4708-934F-8FBB82A1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00663"/>
            <a:ext cx="7607300" cy="11636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综合中的问题：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中的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分支虽然可以缺少，但一般不要缺少，否则会生成不期望的锁存器（因为不总是能够产生新值）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063DC31B-597F-41CC-B871-BA9457CE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341438"/>
            <a:ext cx="2881312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也叫多路分支语句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564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6" grpId="0" animBg="1" autoUpdateAnimBg="0"/>
      <p:bldP spid="13" grpId="0" animBg="1" autoUpdateAnimBg="0"/>
      <p:bldP spid="2" grpId="0" animBg="1" autoUpdateAnimBg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6A9E7F2D-245D-41D8-ACA6-F9169E5C3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3451D0A-DE9C-4DB5-BF3C-23618FAC559A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E6567F-580A-4CCA-80E0-C4F7D7D3C4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549275"/>
            <a:ext cx="8640763" cy="914400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循环语句</a:t>
            </a: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99379498-D24E-4C75-9476-ABDE1201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5" name="内容占位符 11">
            <a:extLst>
              <a:ext uri="{FF2B5EF4-FFF2-40B4-BE49-F238E27FC236}">
                <a16:creationId xmlns:a16="http://schemas.microsoft.com/office/drawing/2014/main" id="{64C3BEEE-9965-4616-9348-290FD53F5F1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7213" y="1454150"/>
            <a:ext cx="8586787" cy="4495800"/>
          </a:xfrm>
        </p:spPr>
        <p:txBody>
          <a:bodyPr/>
          <a:lstStyle/>
          <a:p>
            <a:r>
              <a:rPr lang="en-US" altLang="zh-CN" sz="2800"/>
              <a:t>forever</a:t>
            </a:r>
            <a:r>
              <a:rPr lang="zh-CN" altLang="en-US" sz="2800"/>
              <a:t>：连续执行</a:t>
            </a:r>
            <a:endParaRPr lang="en-US" altLang="zh-CN" sz="2800"/>
          </a:p>
          <a:p>
            <a:r>
              <a:rPr lang="en-US" altLang="zh-CN" sz="2800"/>
              <a:t>repeat</a:t>
            </a:r>
            <a:r>
              <a:rPr lang="zh-CN" altLang="en-US" sz="2800"/>
              <a:t>：执行</a:t>
            </a:r>
            <a:r>
              <a:rPr lang="en-US" altLang="zh-CN" sz="2800"/>
              <a:t>n</a:t>
            </a:r>
            <a:r>
              <a:rPr lang="zh-CN" altLang="en-US" sz="2800"/>
              <a:t>遍</a:t>
            </a:r>
            <a:endParaRPr lang="en-US" altLang="zh-CN" sz="2800"/>
          </a:p>
          <a:p>
            <a:r>
              <a:rPr lang="en-US" altLang="zh-CN" sz="2800"/>
              <a:t>while</a:t>
            </a:r>
            <a:r>
              <a:rPr lang="zh-CN" altLang="en-US" sz="2800"/>
              <a:t>：条件执行</a:t>
            </a:r>
            <a:endParaRPr lang="en-US" altLang="zh-CN" sz="2800"/>
          </a:p>
          <a:p>
            <a:r>
              <a:rPr lang="en-US" altLang="zh-CN" sz="2800"/>
              <a:t>for</a:t>
            </a:r>
            <a:r>
              <a:rPr lang="zh-CN" altLang="en-US" sz="2800"/>
              <a:t> ：条件执行</a:t>
            </a:r>
            <a:endParaRPr lang="en-US" altLang="zh-CN" sz="2800"/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ransition advTm="3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DA52AC05-80CD-4371-9A66-7D407DAA0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82A05AC-A38F-4078-B171-69353252ED8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8A5FCEB-371B-40E2-9EFB-BC96F2FC7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49275"/>
            <a:ext cx="8640762" cy="914400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循环语句</a:t>
            </a:r>
            <a:r>
              <a:rPr lang="en-US" altLang="zh-CN"/>
              <a:t>-forever</a:t>
            </a:r>
            <a:endParaRPr lang="zh-CN" altLang="en-US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FD666C1E-FBB4-4C70-B293-2411505B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内容占位符 11">
            <a:extLst>
              <a:ext uri="{FF2B5EF4-FFF2-40B4-BE49-F238E27FC236}">
                <a16:creationId xmlns:a16="http://schemas.microsoft.com/office/drawing/2014/main" id="{CF7D5252-706A-4DCC-A02E-DC574074C24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92138" y="1454150"/>
            <a:ext cx="8301037" cy="4495800"/>
          </a:xfrm>
        </p:spPr>
        <p:txBody>
          <a:bodyPr/>
          <a:lstStyle/>
          <a:p>
            <a:r>
              <a:rPr lang="zh-CN" altLang="en-US" sz="2800"/>
              <a:t>通常用于产生连续信号，作为仿真测试信号，一般不可综合。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F708B98-DE43-4A2B-8B5E-F771FE38C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671763"/>
            <a:ext cx="3571875" cy="8286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forever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#10 Clock = !Clock;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32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038CD5AB-6E44-4D0A-BC32-BA784E1FC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A08D497-26BD-4677-A581-EF273B2EE337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6D2904E-1063-4076-97F2-AFBB89B28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49275"/>
            <a:ext cx="8640762" cy="914400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循环语句</a:t>
            </a:r>
            <a:r>
              <a:rPr lang="en-US" altLang="zh-CN"/>
              <a:t>-repeat</a:t>
            </a:r>
            <a:endParaRPr lang="zh-CN" altLang="en-US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635CF3CD-0157-4A62-9198-8E4F588A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内容占位符 11">
            <a:extLst>
              <a:ext uri="{FF2B5EF4-FFF2-40B4-BE49-F238E27FC236}">
                <a16:creationId xmlns:a16="http://schemas.microsoft.com/office/drawing/2014/main" id="{598E03C9-6558-4801-9EA5-30A8ADFCDDD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85775" y="1454150"/>
            <a:ext cx="8658225" cy="4495800"/>
          </a:xfrm>
        </p:spPr>
        <p:txBody>
          <a:bodyPr/>
          <a:lstStyle/>
          <a:p>
            <a:r>
              <a:rPr lang="zh-CN" altLang="en-US" sz="2800"/>
              <a:t>表示重复性操作，部分综合工具可综合。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846F06D-3FB1-44AD-AC2A-0C094504C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092325"/>
            <a:ext cx="5500687" cy="3640138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initial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Clock=0;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repeat (MaxClockCycles)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#10 Clock=1;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#10 Clock=0;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end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end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17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 build="p"/>
      <p:bldP spid="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F2402595-77C9-4B6C-B1E7-3C3A933DD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AC5A9FE-07B7-4161-A28D-8E92C6C08A03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5D44072-88B0-4C1E-934A-3156C81A20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49275"/>
            <a:ext cx="8640762" cy="914400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循环语句</a:t>
            </a:r>
            <a:r>
              <a:rPr lang="en-US" altLang="zh-CN"/>
              <a:t>-while</a:t>
            </a:r>
            <a:endParaRPr lang="zh-CN" altLang="en-US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C693CC5C-CF85-40FE-BB22-914536CA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内容占位符 11">
            <a:extLst>
              <a:ext uri="{FF2B5EF4-FFF2-40B4-BE49-F238E27FC236}">
                <a16:creationId xmlns:a16="http://schemas.microsoft.com/office/drawing/2014/main" id="{79A08E6C-3557-406F-BE77-B1C0B6AC6E6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85775" y="1335088"/>
            <a:ext cx="8658225" cy="4495800"/>
          </a:xfrm>
        </p:spPr>
        <p:txBody>
          <a:bodyPr/>
          <a:lstStyle/>
          <a:p>
            <a:r>
              <a:rPr lang="zh-CN" altLang="en-US" sz="2800"/>
              <a:t>只要控制表达式为真循环语句就一直执行。当循环块有事件控制（如：</a:t>
            </a:r>
            <a:r>
              <a:rPr lang="en-US" altLang="zh-CN" sz="2800"/>
              <a:t>@(posedge clock)</a:t>
            </a:r>
            <a:r>
              <a:rPr lang="zh-CN" altLang="en-US" sz="2800"/>
              <a:t>）时才可综合。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196E92C-CC77-48C9-BB8B-03F400AB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381250"/>
            <a:ext cx="6238875" cy="40417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begin: countls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reg[7:0] tempreg;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count=0;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tempreg = rega;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 ( tempreg 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	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 tempreg[0] ) count=count+1;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		 tempreg = tempreg &gt;&gt; 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end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248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7" grpId="0" build="p"/>
      <p:bldP spid="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1BE7E6E6-DD9C-4BDE-87DF-A901839D8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EA0C9D8-E201-4CFF-977C-672ED280D9DB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7668074-250B-4406-889B-4A332C28AB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549275"/>
            <a:ext cx="8640762" cy="914400"/>
          </a:xfrm>
        </p:spPr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循环语句</a:t>
            </a:r>
            <a:r>
              <a:rPr lang="en-US" altLang="zh-CN"/>
              <a:t>-for</a:t>
            </a:r>
            <a:endParaRPr lang="zh-CN" altLang="en-US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64EB7488-76F6-4253-9A06-BF32F360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内容占位符 11">
            <a:extLst>
              <a:ext uri="{FF2B5EF4-FFF2-40B4-BE49-F238E27FC236}">
                <a16:creationId xmlns:a16="http://schemas.microsoft.com/office/drawing/2014/main" id="{2ED100A5-0DAC-4971-9D69-8946FE81FEA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7213" y="1335088"/>
            <a:ext cx="8586787" cy="4495800"/>
          </a:xfrm>
        </p:spPr>
        <p:txBody>
          <a:bodyPr/>
          <a:lstStyle/>
          <a:p>
            <a:r>
              <a:rPr lang="zh-CN" altLang="en-US" sz="2800"/>
              <a:t>一般循环语句，允许一条或更多的语句重复执行。如果循环的边界是</a:t>
            </a:r>
            <a:r>
              <a:rPr lang="zh-CN" altLang="en-US" sz="2800" b="1">
                <a:solidFill>
                  <a:schemeClr val="accent2"/>
                </a:solidFill>
              </a:rPr>
              <a:t>固定</a:t>
            </a:r>
            <a:r>
              <a:rPr lang="zh-CN" altLang="en-US" sz="2800"/>
              <a:t>的，综合时循环语句被认为是重复的硬件结构。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A9556DE-A5C2-43D3-B4E4-3A0C2A02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141663"/>
            <a:ext cx="5357812" cy="243522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V=0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；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for( i=0; i&lt;4; i=i+1 )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F[i] = A[i]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B[3-i];   //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四个独立的与门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V = V ^ A[i];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四个独立的异或门</a:t>
            </a:r>
            <a:endParaRPr lang="en-US" altLang="zh-CN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end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233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1" grpId="0" build="p"/>
      <p:bldP spid="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B66D2AF4-41EB-4C4E-9142-DB13D0DD0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8438755-3E70-481B-AAE9-14E77862376B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362B80E-3835-471C-8F38-1A6C7EB136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549275"/>
            <a:ext cx="8640763" cy="914400"/>
          </a:xfrm>
        </p:spPr>
        <p:txBody>
          <a:bodyPr/>
          <a:lstStyle/>
          <a:p>
            <a:r>
              <a:rPr lang="en-US" altLang="zh-CN"/>
              <a:t>3.7 always</a:t>
            </a:r>
            <a:r>
              <a:rPr lang="zh-CN" altLang="en-US"/>
              <a:t>语句</a:t>
            </a: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1A9286D0-4ECA-4267-8374-75D3E8BA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内容占位符 11">
            <a:extLst>
              <a:ext uri="{FF2B5EF4-FFF2-40B4-BE49-F238E27FC236}">
                <a16:creationId xmlns:a16="http://schemas.microsoft.com/office/drawing/2014/main" id="{55D5F057-2107-4446-840A-FA200CEFF02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335088"/>
            <a:ext cx="8839200" cy="4495800"/>
          </a:xfrm>
        </p:spPr>
        <p:txBody>
          <a:bodyPr/>
          <a:lstStyle/>
          <a:p>
            <a:r>
              <a:rPr lang="zh-CN" altLang="en-US" sz="2800"/>
              <a:t>不断重复执行的结构化语句，符合标准化结构编写的代码可综合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C832068-2E6B-4A92-9332-B2FA80BE7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78088"/>
            <a:ext cx="5357813" cy="43021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 &lt;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时序控制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&gt;&lt;</a:t>
            </a:r>
            <a:r>
              <a:rPr lang="zh-CN" altLang="en-US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ADCC3A5-C839-48A7-BD2D-3A11C22C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263900"/>
            <a:ext cx="7993063" cy="17907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如果没有时序控制，则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always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语句将会生成一个死锁。如：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always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areg=~areg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但如果加上时序控制，就会变成很有用的信号发生器：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always #half_period areg=~areg;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283A94A-2303-488C-8DD3-0188020D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59388"/>
            <a:ext cx="7993063" cy="46037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可以用边沿触发或电平敏感触发等多种时序控制方式。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133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5" grpId="0" build="p"/>
      <p:bldP spid="7" grpId="0" animBg="1" autoUpdateAnimBg="0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F4214B48-A5F7-4B1B-8743-4F2C4EFE1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B490D49-FB42-4924-8DF4-8CEFA54CCAFA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092CD1C-D526-4A04-A7B0-A0EA522153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357188"/>
            <a:ext cx="8640762" cy="914400"/>
          </a:xfrm>
        </p:spPr>
        <p:txBody>
          <a:bodyPr/>
          <a:lstStyle/>
          <a:p>
            <a:r>
              <a:rPr lang="en-US" altLang="zh-CN"/>
              <a:t>3.7 always</a:t>
            </a:r>
            <a:r>
              <a:rPr lang="zh-CN" altLang="en-US"/>
              <a:t>语句</a:t>
            </a: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B062FB3E-57DA-4DC1-AABE-A831E6FC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内容占位符 11">
            <a:extLst>
              <a:ext uri="{FF2B5EF4-FFF2-40B4-BE49-F238E27FC236}">
                <a16:creationId xmlns:a16="http://schemas.microsoft.com/office/drawing/2014/main" id="{407C9D25-F586-4456-9639-B496474914E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85775" y="1143000"/>
            <a:ext cx="8658225" cy="4495800"/>
          </a:xfrm>
        </p:spPr>
        <p:txBody>
          <a:bodyPr/>
          <a:lstStyle/>
          <a:p>
            <a:r>
              <a:rPr lang="zh-CN" altLang="en-US" sz="2800"/>
              <a:t>边沿触发例子：一般用于时序逻辑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D1A7334-ECC7-41FC-A35B-5C72D347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785938"/>
            <a:ext cx="4500563" cy="286861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reg[7:0] counter;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 tick;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 @(posedge areg)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tick=~tick;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counter=counter+1;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end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0D0C981-1ADD-43D0-B57A-3B1528D17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857750"/>
            <a:ext cx="6883400" cy="17907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多个上升沿触发：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always@(posedge clock or posedge reset)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下降沿触发：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always@(negedge clock)</a:t>
            </a:r>
          </a:p>
        </p:txBody>
      </p:sp>
    </p:spTree>
    <p:custDataLst>
      <p:tags r:id="rId1"/>
    </p:custDataLst>
  </p:cSld>
  <p:clrMapOvr>
    <a:masterClrMapping/>
  </p:clrMapOvr>
  <p:transition advTm="128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>
            <a:extLst>
              <a:ext uri="{FF2B5EF4-FFF2-40B4-BE49-F238E27FC236}">
                <a16:creationId xmlns:a16="http://schemas.microsoft.com/office/drawing/2014/main" id="{FF8D6B24-45BA-4DE5-90AC-7A96BA666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2198F6A-3AFC-4496-B70D-39A9828F6C59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A608F6C0-B159-4D10-BE7F-A7CDB3272D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2DCA0FF9-2871-4C9C-A92C-73B725495AD2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0C82FF-2AE1-4011-BEAC-6DE0048AC2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12925"/>
            <a:ext cx="8640763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Verilog </a:t>
            </a:r>
            <a:r>
              <a:rPr lang="zh-CN" altLang="en-US" sz="2800"/>
              <a:t>共定义</a:t>
            </a:r>
            <a:r>
              <a:rPr lang="en-US" altLang="zh-CN" sz="2800"/>
              <a:t>19</a:t>
            </a:r>
            <a:r>
              <a:rPr lang="zh-CN" altLang="en-US" sz="2800"/>
              <a:t>种数据类型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三种主要的数据类型：</a:t>
            </a:r>
          </a:p>
          <a:p>
            <a:r>
              <a:rPr lang="en-US" altLang="zh-CN" sz="2800"/>
              <a:t>Net </a:t>
            </a:r>
            <a:r>
              <a:rPr lang="zh-CN" altLang="en-US" sz="2800"/>
              <a:t>连接 </a:t>
            </a:r>
            <a:r>
              <a:rPr lang="en-US" altLang="zh-CN" sz="2800"/>
              <a:t>—— </a:t>
            </a:r>
            <a:r>
              <a:rPr lang="zh-CN" altLang="en-US" sz="2800"/>
              <a:t>其中最常见线网 </a:t>
            </a:r>
            <a:r>
              <a:rPr lang="en-US" altLang="zh-CN" sz="2800"/>
              <a:t>wire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/>
              <a:t>表示器件之间的物理连接</a:t>
            </a:r>
            <a:r>
              <a:rPr lang="en-US" altLang="zh-CN" sz="2800"/>
              <a:t>, </a:t>
            </a:r>
            <a:r>
              <a:rPr lang="zh-CN" altLang="en-US" sz="2800"/>
              <a:t>称为</a:t>
            </a:r>
            <a:r>
              <a:rPr lang="zh-CN" altLang="en-US" sz="2800">
                <a:solidFill>
                  <a:schemeClr val="accent2"/>
                </a:solidFill>
              </a:rPr>
              <a:t>（线网）连接</a:t>
            </a:r>
            <a:r>
              <a:rPr lang="zh-CN" altLang="en-US" sz="2800"/>
              <a:t>类型</a:t>
            </a:r>
          </a:p>
          <a:p>
            <a:r>
              <a:rPr lang="en-US" altLang="zh-CN" sz="2800"/>
              <a:t>Register </a:t>
            </a:r>
            <a:r>
              <a:rPr lang="zh-CN" altLang="en-US" sz="2800"/>
              <a:t>寄存器 </a:t>
            </a:r>
            <a:r>
              <a:rPr lang="en-US" altLang="zh-CN" sz="2800"/>
              <a:t>——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/>
              <a:t>表示抽象的储存单元，称为</a:t>
            </a:r>
            <a:r>
              <a:rPr lang="zh-CN" altLang="en-US" sz="2800">
                <a:solidFill>
                  <a:schemeClr val="accent2"/>
                </a:solidFill>
              </a:rPr>
              <a:t>寄存器</a:t>
            </a:r>
            <a:r>
              <a:rPr lang="en-US" altLang="zh-CN" sz="2800">
                <a:solidFill>
                  <a:schemeClr val="accent2"/>
                </a:solidFill>
              </a:rPr>
              <a:t>/</a:t>
            </a:r>
            <a:r>
              <a:rPr lang="zh-CN" altLang="en-US" sz="2800">
                <a:solidFill>
                  <a:schemeClr val="accent2"/>
                </a:solidFill>
              </a:rPr>
              <a:t>变量</a:t>
            </a:r>
            <a:r>
              <a:rPr lang="zh-CN" altLang="en-US" sz="2800"/>
              <a:t>类型</a:t>
            </a:r>
          </a:p>
          <a:p>
            <a:r>
              <a:rPr lang="en-US" altLang="zh-CN" sz="2800"/>
              <a:t>Parameter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/>
              <a:t>表示运行时的常数，称为</a:t>
            </a:r>
            <a:r>
              <a:rPr lang="zh-CN" altLang="en-US" sz="2800">
                <a:solidFill>
                  <a:schemeClr val="accent2"/>
                </a:solidFill>
              </a:rPr>
              <a:t>参数</a:t>
            </a:r>
            <a:r>
              <a:rPr lang="zh-CN" altLang="en-US" sz="2800"/>
              <a:t>类型</a:t>
            </a: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0AB849E1-E92A-4D5D-888B-5ACC5E588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2938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chemeClr val="tx2"/>
                </a:solidFill>
              </a:rPr>
              <a:t>3.1 </a:t>
            </a:r>
            <a:r>
              <a:rPr lang="zh-CN" altLang="en-US" sz="4000">
                <a:solidFill>
                  <a:schemeClr val="tx2"/>
                </a:solidFill>
              </a:rPr>
              <a:t>主要“数据类型”</a:t>
            </a:r>
            <a:endParaRPr lang="en-US" altLang="zh-CN" sz="400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92"/>
    </mc:Choice>
    <mc:Fallback xmlns="">
      <p:transition spd="slow" advTm="58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/>
      <p:bldP spid="880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D7673D3B-85C3-4EB4-8603-79FF8FB8C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1DB2BC3-457A-4EB7-8266-BF148853851A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AE1A88A-881A-471B-A3DA-82EBBAB1D6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357188"/>
            <a:ext cx="8640762" cy="914400"/>
          </a:xfrm>
        </p:spPr>
        <p:txBody>
          <a:bodyPr/>
          <a:lstStyle/>
          <a:p>
            <a:r>
              <a:rPr lang="en-US" altLang="zh-CN"/>
              <a:t>3.7 always</a:t>
            </a:r>
            <a:r>
              <a:rPr lang="zh-CN" altLang="en-US"/>
              <a:t>语句</a:t>
            </a: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F55D471B-8BA3-4CF3-BB89-0E99F2B2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3" name="内容占位符 11">
            <a:extLst>
              <a:ext uri="{FF2B5EF4-FFF2-40B4-BE49-F238E27FC236}">
                <a16:creationId xmlns:a16="http://schemas.microsoft.com/office/drawing/2014/main" id="{1CD0C0DD-2167-460C-B113-B966FCE36FA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85775" y="1143000"/>
            <a:ext cx="8658225" cy="4495800"/>
          </a:xfrm>
        </p:spPr>
        <p:txBody>
          <a:bodyPr/>
          <a:lstStyle/>
          <a:p>
            <a:r>
              <a:rPr lang="zh-CN" altLang="en-US" sz="2800"/>
              <a:t>电平触发例子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F427DB0-5B15-4156-A499-BACC938F0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785938"/>
            <a:ext cx="5357813" cy="246221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 @( a or b or c)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else if()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else</a:t>
            </a:r>
          </a:p>
          <a:p>
            <a:pPr algn="just">
              <a:buClr>
                <a:srgbClr val="3333FF"/>
              </a:buClr>
              <a:buSzTx/>
              <a:buFontTx/>
              <a:buNone/>
            </a:pPr>
            <a:r>
              <a:rPr lang="en-US" altLang="zh-CN" sz="2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</a:t>
            </a:r>
            <a:endParaRPr lang="zh-CN" altLang="en-US" sz="22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A458291-89E6-4119-AB72-DF01186B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857750"/>
            <a:ext cx="7993062" cy="461963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电平触发的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always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一般用于描述复杂的组合逻辑电路。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83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  <p:bldP spid="7" grpId="0" animBg="1" autoUpdateAnimBg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>
            <a:extLst>
              <a:ext uri="{FF2B5EF4-FFF2-40B4-BE49-F238E27FC236}">
                <a16:creationId xmlns:a16="http://schemas.microsoft.com/office/drawing/2014/main" id="{FAB58992-0EBD-4725-9527-E035305DD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E65B848-0F02-42ED-9C25-3B16E6303868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18061EA5-2A53-4ACA-AE65-8CED4DCD50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AD1109E6-904C-4627-B740-8708A3B93432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90A1FB7-B4E0-4E10-A161-FA10A5711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2938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tx2"/>
                </a:solidFill>
              </a:rPr>
              <a:t>3.1.1 </a:t>
            </a:r>
            <a:r>
              <a:rPr lang="zh-CN" altLang="en-US" sz="3600">
                <a:solidFill>
                  <a:schemeClr val="tx2"/>
                </a:solidFill>
              </a:rPr>
              <a:t>连接（</a:t>
            </a:r>
            <a:r>
              <a:rPr lang="en-US" altLang="zh-CN" sz="3600">
                <a:solidFill>
                  <a:schemeClr val="tx2"/>
                </a:solidFill>
              </a:rPr>
              <a:t>Net</a:t>
            </a:r>
            <a:r>
              <a:rPr lang="zh-CN" altLang="en-US" sz="3600">
                <a:solidFill>
                  <a:schemeClr val="tx2"/>
                </a:solidFill>
              </a:rPr>
              <a:t>）类型</a:t>
            </a:r>
          </a:p>
        </p:txBody>
      </p:sp>
      <p:graphicFrame>
        <p:nvGraphicFramePr>
          <p:cNvPr id="55334" name="Group 38">
            <a:extLst>
              <a:ext uri="{FF2B5EF4-FFF2-40B4-BE49-F238E27FC236}">
                <a16:creationId xmlns:a16="http://schemas.microsoft.com/office/drawing/2014/main" id="{4FD98E30-3A5B-4A9F-9B1D-B8AACB7150F7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708275"/>
          <a:ext cx="7056438" cy="33830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变量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功能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wire, tri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对应于标准的互连线（缺省）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supply1, supply2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对应于电源线或接地线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wor,  trior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对应于有多个驱动源的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线或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逻辑连接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wand, triand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对应于有多个驱动源的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线与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逻辑连接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trireg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对应于有电容存在能暂时存储电平的连接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tri1, tri0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对应于需要上拉或下拉的连接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95" name="Rectangle 3">
            <a:extLst>
              <a:ext uri="{FF2B5EF4-FFF2-40B4-BE49-F238E27FC236}">
                <a16:creationId xmlns:a16="http://schemas.microsoft.com/office/drawing/2014/main" id="{BC3EEC8E-1D80-4EEE-B7F6-EFEA4A8D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675"/>
            <a:ext cx="86248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>
                <a:latin typeface="黑体" panose="02010609060101010101" pitchFamily="49" charset="-122"/>
              </a:rPr>
              <a:t>在为不同工艺的基本元件建立库模型的时候，常常需要用不同的连接类型来与之对应，使其行为与实际器件一致</a:t>
            </a:r>
            <a:r>
              <a:rPr lang="zh-CN" altLang="en-US" sz="2400">
                <a:latin typeface="黑体" panose="02010609060101010101" pitchFamily="49" charset="-122"/>
                <a:ea typeface="宋体" panose="02010600030101010101" pitchFamily="2" charset="-122"/>
              </a:rPr>
              <a:t>。</a:t>
            </a:r>
            <a:endParaRPr lang="zh-CN" altLang="en-US" sz="2800"/>
          </a:p>
        </p:txBody>
      </p:sp>
      <p:sp>
        <p:nvSpPr>
          <p:cNvPr id="11296" name="Rectangle 3">
            <a:extLst>
              <a:ext uri="{FF2B5EF4-FFF2-40B4-BE49-F238E27FC236}">
                <a16:creationId xmlns:a16="http://schemas.microsoft.com/office/drawing/2014/main" id="{DBF4771F-FD2D-4601-B129-3C8581AD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127750"/>
            <a:ext cx="86248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/>
              <a:t>如果不明确地说明连接是何种类型，应该是指</a:t>
            </a:r>
            <a:r>
              <a:rPr lang="en-US" altLang="zh-CN" sz="2400"/>
              <a:t>wire</a:t>
            </a:r>
            <a:r>
              <a:rPr lang="zh-CN" altLang="en-US" sz="2400"/>
              <a:t>类型</a:t>
            </a:r>
            <a:endParaRPr lang="zh-CN" altLang="en-US" sz="2800"/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9E325CB2-9DA7-4CE8-82E5-2053B4CD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728663"/>
            <a:ext cx="3097213" cy="118745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tri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类型可以用于描述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多个驱动源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驱动同一根线的线网类型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25"/>
    </mc:Choice>
    <mc:Fallback xmlns="">
      <p:transition spd="slow" advTm="53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6" grpId="0"/>
      <p:bldP spid="34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>
            <a:extLst>
              <a:ext uri="{FF2B5EF4-FFF2-40B4-BE49-F238E27FC236}">
                <a16:creationId xmlns:a16="http://schemas.microsoft.com/office/drawing/2014/main" id="{9A1742C0-72B2-49E1-8408-07233F3E2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2AA0EE1-399B-44E2-A389-F7366F36341E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3BE46C40-181F-4D31-BA31-478026CF10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D0D3B941-2895-4FCF-921C-08CD742FC887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DE101A5-CA25-4565-840B-6C5F54FA8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54022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C0E87F6-8115-421F-8B00-994A4F8D0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6525"/>
            <a:ext cx="12192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nets</a:t>
            </a:r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4CD4EA7D-1A65-4A80-9ED8-CB9C489F1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573463"/>
            <a:ext cx="47625" cy="164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79C15632-CFB9-4C47-B3E5-1F6428B918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429000"/>
            <a:ext cx="1157288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AA442742-6A9F-4361-B096-3E031C663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852738"/>
            <a:ext cx="2220913" cy="2363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Rectangle 3">
            <a:extLst>
              <a:ext uri="{FF2B5EF4-FFF2-40B4-BE49-F238E27FC236}">
                <a16:creationId xmlns:a16="http://schemas.microsoft.com/office/drawing/2014/main" id="{0DF7B44D-9516-4B11-8E6B-5937A08F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38354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/>
              <a:t>Net (</a:t>
            </a:r>
            <a:r>
              <a:rPr lang="zh-CN" altLang="en-US" sz="2400"/>
              <a:t>线网连接</a:t>
            </a:r>
            <a:r>
              <a:rPr lang="en-US" altLang="zh-CN" sz="2400"/>
              <a:t>)</a:t>
            </a:r>
            <a:r>
              <a:rPr lang="zh-CN" altLang="en-US" sz="2400"/>
              <a:t>：</a:t>
            </a:r>
            <a:endParaRPr lang="en-US" altLang="zh-CN" sz="2400"/>
          </a:p>
          <a:p>
            <a:endParaRPr lang="en-US" altLang="zh-CN" sz="240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/>
              <a:t>由模块或门驱动的连线。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/>
              <a:t>驱动端信号的改变会立刻传递到输出的连线上。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/>
              <a:t>例如：右图上，</a:t>
            </a:r>
            <a:r>
              <a:rPr kumimoji="0" lang="en-US" altLang="zh-CN" sz="2400"/>
              <a:t>selb</a:t>
            </a:r>
            <a:r>
              <a:rPr kumimoji="0" lang="zh-CN" altLang="en-US" sz="2400"/>
              <a:t>信号的改变，会自动地立刻影响或门的输出。</a:t>
            </a:r>
            <a:endParaRPr lang="zh-CN" altLang="en-US" sz="2800"/>
          </a:p>
        </p:txBody>
      </p:sp>
      <p:pic>
        <p:nvPicPr>
          <p:cNvPr id="13322" name="Picture 40" descr="net">
            <a:extLst>
              <a:ext uri="{FF2B5EF4-FFF2-40B4-BE49-F238E27FC236}">
                <a16:creationId xmlns:a16="http://schemas.microsoft.com/office/drawing/2014/main" id="{3F810544-1BE9-4A77-8B0C-0B51A30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8500"/>
            <a:ext cx="42830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73"/>
    </mc:Choice>
    <mc:Fallback xmlns="">
      <p:transition spd="slow" advTm="48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>
            <a:extLst>
              <a:ext uri="{FF2B5EF4-FFF2-40B4-BE49-F238E27FC236}">
                <a16:creationId xmlns:a16="http://schemas.microsoft.com/office/drawing/2014/main" id="{4F293987-FC35-4FB1-ADFE-F88848436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3008AE9-A3F3-458F-A9E2-A3A36C554D22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72B7855E-EAEE-4277-8459-7AC29BE9B3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843894A8-4D3D-486F-AA50-FDAEECF2FA3C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C9930D5-79C6-48CC-B7CB-A0BD10D7CE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42975"/>
            <a:ext cx="8664575" cy="2808288"/>
          </a:xfrm>
        </p:spPr>
        <p:txBody>
          <a:bodyPr/>
          <a:lstStyle/>
          <a:p>
            <a:pPr marL="279400" indent="-279400" algn="just">
              <a:lnSpc>
                <a:spcPct val="110000"/>
              </a:lnSpc>
            </a:pPr>
            <a:r>
              <a:rPr kumimoji="0" lang="en-US" altLang="zh-CN" sz="2400">
                <a:solidFill>
                  <a:srgbClr val="FF0066"/>
                </a:solidFill>
              </a:rPr>
              <a:t>wire</a:t>
            </a:r>
            <a:r>
              <a:rPr kumimoji="0" lang="zh-CN" altLang="en-US" sz="2400"/>
              <a:t>型变量</a:t>
            </a:r>
          </a:p>
          <a:p>
            <a:pPr marL="755650" lvl="1" algn="just">
              <a:lnSpc>
                <a:spcPct val="110000"/>
              </a:lnSpc>
              <a:buSzPct val="85000"/>
            </a:pPr>
            <a:r>
              <a:rPr kumimoji="0" lang="zh-CN" altLang="en-US" sz="2400"/>
              <a:t>最常用的</a:t>
            </a:r>
            <a:r>
              <a:rPr kumimoji="0" lang="en-US" altLang="zh-CN" sz="2400"/>
              <a:t>net</a:t>
            </a:r>
            <a:r>
              <a:rPr kumimoji="0" lang="zh-CN" altLang="en-US" sz="2400"/>
              <a:t>型变量，常用来表示以</a:t>
            </a:r>
            <a:r>
              <a:rPr kumimoji="0" lang="en-US" altLang="zh-CN" sz="2400">
                <a:solidFill>
                  <a:schemeClr val="accent2"/>
                </a:solidFill>
              </a:rPr>
              <a:t>assign</a:t>
            </a:r>
            <a:r>
              <a:rPr kumimoji="0" lang="zh-CN" altLang="en-US" sz="2400"/>
              <a:t>关键字指定的组合逻辑信号</a:t>
            </a:r>
          </a:p>
          <a:p>
            <a:pPr marL="755650" lvl="1" algn="just">
              <a:lnSpc>
                <a:spcPct val="110000"/>
              </a:lnSpc>
              <a:buSzPct val="85000"/>
            </a:pPr>
            <a:r>
              <a:rPr kumimoji="0" lang="zh-CN" altLang="en-US" sz="2400"/>
              <a:t>模块中的输入</a:t>
            </a:r>
            <a:r>
              <a:rPr kumimoji="0" lang="en-US" altLang="zh-CN" sz="2400"/>
              <a:t>/</a:t>
            </a:r>
            <a:r>
              <a:rPr kumimoji="0" lang="zh-CN" altLang="en-US" sz="2400"/>
              <a:t>输出信号类型</a:t>
            </a:r>
            <a:r>
              <a:rPr kumimoji="0" lang="zh-CN" altLang="en-US" sz="2400">
                <a:solidFill>
                  <a:srgbClr val="FF66CC"/>
                </a:solidFill>
              </a:rPr>
              <a:t>缺省</a:t>
            </a:r>
            <a:r>
              <a:rPr kumimoji="0" lang="zh-CN" altLang="en-US" sz="2400"/>
              <a:t>为</a:t>
            </a:r>
            <a:r>
              <a:rPr kumimoji="0" lang="en-US" altLang="zh-CN" sz="2400">
                <a:solidFill>
                  <a:schemeClr val="accent2"/>
                </a:solidFill>
              </a:rPr>
              <a:t>wire</a:t>
            </a:r>
            <a:r>
              <a:rPr kumimoji="0" lang="zh-CN" altLang="en-US" sz="2400"/>
              <a:t>型。</a:t>
            </a:r>
          </a:p>
          <a:p>
            <a:pPr marL="755650" lvl="1" algn="just">
              <a:lnSpc>
                <a:spcPct val="110000"/>
              </a:lnSpc>
              <a:buSzPct val="85000"/>
            </a:pPr>
            <a:r>
              <a:rPr kumimoji="0" lang="zh-CN" altLang="en-US" sz="2400"/>
              <a:t>可用做任何方程式的输入，也可以用做“</a:t>
            </a:r>
            <a:r>
              <a:rPr kumimoji="0" lang="en-US" altLang="zh-CN" sz="2400">
                <a:solidFill>
                  <a:schemeClr val="accent2"/>
                </a:solidFill>
              </a:rPr>
              <a:t>assign</a:t>
            </a:r>
            <a:r>
              <a:rPr kumimoji="0" lang="en-US" altLang="zh-CN" sz="2400"/>
              <a:t>”</a:t>
            </a:r>
            <a:r>
              <a:rPr kumimoji="0" lang="zh-CN" altLang="en-US" sz="2400"/>
              <a:t>语句或实例元件的输出。</a:t>
            </a:r>
          </a:p>
        </p:txBody>
      </p:sp>
      <p:sp>
        <p:nvSpPr>
          <p:cNvPr id="1635333" name="Text Box 5">
            <a:extLst>
              <a:ext uri="{FF2B5EF4-FFF2-40B4-BE49-F238E27FC236}">
                <a16:creationId xmlns:a16="http://schemas.microsoft.com/office/drawing/2014/main" id="{4778D630-FA8F-4CE8-B91C-00335322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71988"/>
            <a:ext cx="5715000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wire[n-1:0]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wire[n:1]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</p:txBody>
      </p:sp>
      <p:sp>
        <p:nvSpPr>
          <p:cNvPr id="1635334" name="AutoShape 6">
            <a:extLst>
              <a:ext uri="{FF2B5EF4-FFF2-40B4-BE49-F238E27FC236}">
                <a16:creationId xmlns:a16="http://schemas.microsoft.com/office/drawing/2014/main" id="{6651ACF3-AE5A-4A92-81EF-C9EF189F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335588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每条总线位宽为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635335" name="AutoShape 7">
            <a:extLst>
              <a:ext uri="{FF2B5EF4-FFF2-40B4-BE49-F238E27FC236}">
                <a16:creationId xmlns:a16="http://schemas.microsoft.com/office/drawing/2014/main" id="{D86589B6-AE95-4FC9-8FDA-31420A5E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35588"/>
            <a:ext cx="1219200" cy="685800"/>
          </a:xfrm>
          <a:prstGeom prst="wedgeRoundRectCallout">
            <a:avLst>
              <a:gd name="adj1" fmla="val -46616"/>
              <a:gd name="adj2" fmla="val -80093"/>
              <a:gd name="adj3" fmla="val 16667"/>
            </a:avLst>
          </a:pr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共有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条总线</a:t>
            </a:r>
          </a:p>
        </p:txBody>
      </p:sp>
      <p:sp>
        <p:nvSpPr>
          <p:cNvPr id="1635337" name="Rectangle 9">
            <a:extLst>
              <a:ext uri="{FF2B5EF4-FFF2-40B4-BE49-F238E27FC236}">
                <a16:creationId xmlns:a16="http://schemas.microsoft.com/office/drawing/2014/main" id="{6FD14E51-80D2-4BC7-BF2E-AE622BF9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895725"/>
            <a:ext cx="819150" cy="4460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</p:spTree>
    <p:custDataLst>
      <p:tags r:id="rId1"/>
    </p:custDataLst>
  </p:cSld>
  <p:clrMapOvr>
    <a:masterClrMapping/>
  </p:clrMapOvr>
  <p:transition advTm="659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5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5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63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3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3" grpId="0" animBg="1" autoUpdateAnimBg="0"/>
      <p:bldP spid="1635334" grpId="0" animBg="1" autoUpdateAnimBg="0"/>
      <p:bldP spid="1635335" grpId="0" animBg="1" autoUpdateAnimBg="0"/>
      <p:bldP spid="163533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>
            <a:extLst>
              <a:ext uri="{FF2B5EF4-FFF2-40B4-BE49-F238E27FC236}">
                <a16:creationId xmlns:a16="http://schemas.microsoft.com/office/drawing/2014/main" id="{96C86E30-0CD7-4AD4-A8A7-CEE4DF0F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984F762-3BC2-4117-B20B-F322B2B2C03D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D5D6F96D-21F5-4331-B632-56176ACDB4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2400E8AF-DAAA-40F1-BCC7-6273F3651C5D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4FA4192-786D-4CB7-92F3-AAD70BCFFA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00213"/>
            <a:ext cx="8283575" cy="4681537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/>
              <a:t>常用</a:t>
            </a:r>
            <a:r>
              <a:rPr kumimoji="0" lang="en-US" altLang="zh-CN"/>
              <a:t>”</a:t>
            </a:r>
            <a:r>
              <a:rPr kumimoji="0" lang="zh-CN" altLang="en-US"/>
              <a:t>寄存器“型变量：</a:t>
            </a: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8AD296BF-41E6-4103-A223-0CF3E5259F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42938"/>
            <a:ext cx="8640763" cy="914400"/>
          </a:xfrm>
        </p:spPr>
        <p:txBody>
          <a:bodyPr/>
          <a:lstStyle/>
          <a:p>
            <a:pPr eaLnBrk="1" hangingPunct="1"/>
            <a:r>
              <a:rPr lang="en-US" altLang="zh-CN"/>
              <a:t>3.1.2 “</a:t>
            </a:r>
            <a:r>
              <a:rPr lang="zh-CN" altLang="en-US"/>
              <a:t>寄存器”类型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72A122-ACAC-4132-8AC5-C8DBB38C9C07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476500"/>
          <a:ext cx="7561262" cy="3400426"/>
        </p:xfrm>
        <a:graphic>
          <a:graphicData uri="http://schemas.openxmlformats.org/drawingml/2006/table">
            <a:tbl>
              <a:tblPr/>
              <a:tblGrid>
                <a:gridCol w="169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reg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无符号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整数变量，可以选择不同的位宽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integer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有符号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整数变量，32位宽，算术运算可产生2的补码。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real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有符号的浮点数，双精度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time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无符号整数变量，64位宽（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Verilog-XL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仿真工具用64位的正数来记录仿真时刻）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Tm="332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>
            <a:extLst>
              <a:ext uri="{FF2B5EF4-FFF2-40B4-BE49-F238E27FC236}">
                <a16:creationId xmlns:a16="http://schemas.microsoft.com/office/drawing/2014/main" id="{23D04F69-8A47-4131-AB39-99B46927A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AC17074-2E11-4358-9687-6F3DE0196374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C13DDB59-24B0-4756-8EB5-BD0CD2E5CE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FE50E16B-3CF3-4454-AA10-D993433E12D9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CA5554D-C575-41D6-AFC5-3DAEA8366E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23988"/>
            <a:ext cx="8066088" cy="142557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solidFill>
                  <a:srgbClr val="FF0066"/>
                </a:solidFill>
              </a:rPr>
              <a:t>reg</a:t>
            </a:r>
            <a:r>
              <a:rPr kumimoji="0" lang="zh-CN" altLang="en-US" sz="2400"/>
              <a:t>型变量</a:t>
            </a:r>
            <a:endParaRPr kumimoji="0" lang="en-US" altLang="zh-CN" sz="2400"/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/>
              <a:t>    </a:t>
            </a:r>
            <a:r>
              <a:rPr kumimoji="0" lang="zh-CN" altLang="en-US" sz="2400"/>
              <a:t>在过程块中被赋值的信号，</a:t>
            </a:r>
            <a:r>
              <a:rPr kumimoji="0" lang="zh-CN" altLang="en-US" sz="2400">
                <a:solidFill>
                  <a:srgbClr val="FF33CC"/>
                </a:solidFill>
              </a:rPr>
              <a:t>往往</a:t>
            </a:r>
            <a:r>
              <a:rPr kumimoji="0" lang="zh-CN" altLang="en-US" sz="2400"/>
              <a:t>代表触发器，但</a:t>
            </a:r>
            <a:r>
              <a:rPr kumimoji="0" lang="zh-CN" altLang="en-US" sz="2400">
                <a:solidFill>
                  <a:srgbClr val="FF33CC"/>
                </a:solidFill>
              </a:rPr>
              <a:t>不一定</a:t>
            </a:r>
            <a:r>
              <a:rPr kumimoji="0" lang="zh-CN" altLang="en-US" sz="2400"/>
              <a:t>就是触发器（也可以是组合逻辑信号）！</a:t>
            </a:r>
          </a:p>
        </p:txBody>
      </p:sp>
      <p:sp>
        <p:nvSpPr>
          <p:cNvPr id="1639429" name="Text Box 5">
            <a:extLst>
              <a:ext uri="{FF2B5EF4-FFF2-40B4-BE49-F238E27FC236}">
                <a16:creationId xmlns:a16="http://schemas.microsoft.com/office/drawing/2014/main" id="{33520C1D-355B-4467-BAA1-026889B7D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679825"/>
            <a:ext cx="5715000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reg[n:1]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</p:txBody>
      </p:sp>
      <p:sp>
        <p:nvSpPr>
          <p:cNvPr id="1639430" name="AutoShape 6">
            <a:extLst>
              <a:ext uri="{FF2B5EF4-FFF2-40B4-BE49-F238E27FC236}">
                <a16:creationId xmlns:a16="http://schemas.microsoft.com/office/drawing/2014/main" id="{5484F57B-4DC4-4D36-83BE-DE93DB5B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543425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每个向量位宽为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639431" name="AutoShape 7">
            <a:extLst>
              <a:ext uri="{FF2B5EF4-FFF2-40B4-BE49-F238E27FC236}">
                <a16:creationId xmlns:a16="http://schemas.microsoft.com/office/drawing/2014/main" id="{40F3F65B-368C-44F4-958D-EE531DBD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543425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共有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型向量</a:t>
            </a:r>
          </a:p>
        </p:txBody>
      </p:sp>
      <p:sp>
        <p:nvSpPr>
          <p:cNvPr id="1639432" name="Text Box 8">
            <a:extLst>
              <a:ext uri="{FF2B5EF4-FFF2-40B4-BE49-F238E27FC236}">
                <a16:creationId xmlns:a16="http://schemas.microsoft.com/office/drawing/2014/main" id="{4ADCA5D7-BAE8-4C3A-AF78-A8CF0097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5589588"/>
            <a:ext cx="89154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471488" indent="293688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buClr>
                <a:srgbClr val="FF0000"/>
              </a:buClr>
            </a:pPr>
            <a:r>
              <a:rPr lang="zh-CN" altLang="en-US" sz="2400">
                <a:latin typeface="黑体" panose="02010609060101010101" pitchFamily="49" charset="-122"/>
              </a:rPr>
              <a:t>例如：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[4:1] regc,regd;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20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20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位宽的</a:t>
            </a:r>
            <a:r>
              <a:rPr lang="en-US" altLang="zh-CN" sz="220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reg</a:t>
            </a:r>
            <a:r>
              <a:rPr lang="zh-CN" altLang="en-US" sz="220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型比特矢量</a:t>
            </a:r>
          </a:p>
        </p:txBody>
      </p:sp>
      <p:sp>
        <p:nvSpPr>
          <p:cNvPr id="1639434" name="Rectangle 10">
            <a:extLst>
              <a:ext uri="{FF2B5EF4-FFF2-40B4-BE49-F238E27FC236}">
                <a16:creationId xmlns:a16="http://schemas.microsoft.com/office/drawing/2014/main" id="{2B469838-17C5-4E90-AFAF-4726B930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2992438"/>
            <a:ext cx="819150" cy="446087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5C607B11-065D-4AC8-8D73-6E83B7E47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2400"/>
            <a:ext cx="7993062" cy="126047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99997A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寄存器型是数据存储单元的抽象，但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不能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表示真正的硬件，相当于高级语言中的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变量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always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块中被赋值的每个信号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必须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声明为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reg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型。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5BCC730C-3DBF-49CD-A767-6E1D44C8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81750"/>
            <a:ext cx="7993062" cy="457200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chemeClr val="hlink">
                <a:gamma/>
                <a:shade val="60000"/>
                <a:invGamma/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0" lang="en-US" altLang="zh-CN" b="1">
                <a:ea typeface="楷体_GB2312" pitchFamily="49" charset="-122"/>
              </a:rPr>
              <a:t>bt</a:t>
            </a:r>
            <a:r>
              <a:rPr lang="en-US" altLang="zh-CN" b="1">
                <a:ea typeface="楷体_GB2312" pitchFamily="49" charset="-122"/>
              </a:rPr>
              <a:t>w: </a:t>
            </a:r>
            <a:r>
              <a:rPr lang="zh-CN" altLang="en-US" b="1">
                <a:ea typeface="楷体_GB2312" pitchFamily="49" charset="-122"/>
              </a:rPr>
              <a:t>与连续赋值相对的，在</a:t>
            </a:r>
            <a:r>
              <a:rPr lang="en-US" altLang="zh-CN" b="1">
                <a:ea typeface="楷体_GB2312" pitchFamily="49" charset="-122"/>
              </a:rPr>
              <a:t>always</a:t>
            </a:r>
            <a:r>
              <a:rPr lang="zh-CN" altLang="en-US" b="1">
                <a:ea typeface="楷体_GB2312" pitchFamily="49" charset="-122"/>
              </a:rPr>
              <a:t>过程块中的过程赋值。</a:t>
            </a:r>
            <a:endParaRPr lang="en-US" altLang="zh-CN" b="1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714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63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9" grpId="0" animBg="1" autoUpdateAnimBg="0"/>
      <p:bldP spid="1639430" grpId="0" animBg="1" autoUpdateAnimBg="0"/>
      <p:bldP spid="1639431" grpId="0" animBg="1" autoUpdateAnimBg="0"/>
      <p:bldP spid="1639432" grpId="0" autoUpdateAnimBg="0"/>
      <p:bldP spid="1639434" grpId="0" animBg="1" autoUpdateAnimBg="0"/>
      <p:bldP spid="38922" grpId="0" animBg="1"/>
      <p:bldP spid="389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>
            <a:extLst>
              <a:ext uri="{FF2B5EF4-FFF2-40B4-BE49-F238E27FC236}">
                <a16:creationId xmlns:a16="http://schemas.microsoft.com/office/drawing/2014/main" id="{6EF73674-7B79-47BB-8FD6-101BD4109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0FABA56-B60B-4406-A81A-4A787E01C313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DF155BDC-1CCE-43D9-9F1D-F17FAAD456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fld id="{E0AEBB45-CF5B-4C5E-9E1D-23CF46D51515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3719" name="AutoShape 7">
            <a:extLst>
              <a:ext uri="{FF2B5EF4-FFF2-40B4-BE49-F238E27FC236}">
                <a16:creationId xmlns:a16="http://schemas.microsoft.com/office/drawing/2014/main" id="{DE8CC9F1-F48F-4257-9106-F3A2B07D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616200"/>
            <a:ext cx="8332787" cy="3230563"/>
          </a:xfrm>
          <a:prstGeom prst="horizontalScroll">
            <a:avLst>
              <a:gd name="adj" fmla="val 7167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733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register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型变量需要被明确地赋值，并且在被重新赋值前一直保持原值。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SzTx/>
              <a:buFontTx/>
              <a:buNone/>
            </a:pP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register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型变量必须通过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过程赋值语句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赋值！不能通过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assign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语句赋值！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SzTx/>
              <a:buFontTx/>
              <a:buNone/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在过程块内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被赋值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的每个信号必须定义成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reg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型！</a:t>
            </a:r>
          </a:p>
        </p:txBody>
      </p:sp>
      <p:sp>
        <p:nvSpPr>
          <p:cNvPr id="23557" name="TextBox 5">
            <a:extLst>
              <a:ext uri="{FF2B5EF4-FFF2-40B4-BE49-F238E27FC236}">
                <a16:creationId xmlns:a16="http://schemas.microsoft.com/office/drawing/2014/main" id="{79B323CD-3974-4C40-8EF0-253F45AF3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SzPct val="60000"/>
            </a:pPr>
            <a:r>
              <a:rPr lang="zh-CN" altLang="en-US" sz="2800">
                <a:latin typeface="Times New Roman" panose="02020603050405020304" pitchFamily="18" charset="0"/>
              </a:rPr>
              <a:t> 进一步强调</a:t>
            </a:r>
            <a:r>
              <a:rPr lang="en-US" altLang="zh-CN" sz="2800">
                <a:latin typeface="Times New Roman" panose="02020603050405020304" pitchFamily="18" charset="0"/>
              </a:rPr>
              <a:t>—— register</a:t>
            </a:r>
            <a:r>
              <a:rPr lang="zh-CN" altLang="en-US" sz="2800">
                <a:latin typeface="Times New Roman" panose="02020603050405020304" pitchFamily="18" charset="0"/>
              </a:rPr>
              <a:t>型变量与 </a:t>
            </a:r>
            <a:r>
              <a:rPr lang="en-US" altLang="zh-CN" sz="2800">
                <a:latin typeface="Times New Roman" panose="02020603050405020304" pitchFamily="18" charset="0"/>
              </a:rPr>
              <a:t>net</a:t>
            </a:r>
            <a:r>
              <a:rPr lang="zh-CN" altLang="en-US" sz="2800">
                <a:latin typeface="Times New Roman" panose="02020603050405020304" pitchFamily="18" charset="0"/>
              </a:rPr>
              <a:t>型变量的</a:t>
            </a:r>
            <a:br>
              <a:rPr lang="zh-CN" altLang="en-US" sz="2800">
                <a:latin typeface="Times New Roman" panose="02020603050405020304" pitchFamily="18" charset="0"/>
              </a:rPr>
            </a:br>
            <a:r>
              <a:rPr lang="zh-CN" altLang="en-US" sz="2800">
                <a:latin typeface="Times New Roman" panose="02020603050405020304" pitchFamily="18" charset="0"/>
              </a:rPr>
              <a:t>			根本区别</a:t>
            </a:r>
            <a:r>
              <a:rPr lang="zh-CN" altLang="en-US" sz="2800">
                <a:latin typeface="黑体" panose="02010609060101010101" pitchFamily="49" charset="-122"/>
              </a:rPr>
              <a:t>：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562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6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3719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5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53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6.6|2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7|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8.8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6|5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0.5|1.2|6.7|4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4.5|3.3|0.2|0.7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0.7|0.9|4.7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17.6|0.4|35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0.9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6|37.6|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3.5|3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4.2|0.5|27.4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8|23.9|4.9|6.3|13.6|1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2.2|0.7|1.6|1.5"/>
</p:tagLst>
</file>

<file path=ppt/theme/theme1.xml><?xml version="1.0" encoding="utf-8"?>
<a:theme xmlns:a="http://schemas.openxmlformats.org/drawingml/2006/main" name="2_buaa_digiC_2011_b1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B90000"/>
      </a:accent6>
      <a:hlink>
        <a:srgbClr val="99CCFF"/>
      </a:hlink>
      <a:folHlink>
        <a:srgbClr val="E1E1B7"/>
      </a:folHlink>
    </a:clrScheme>
    <a:fontScheme name="2_buaa_digiC_2011_b1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buaa_digiC_2011_b1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uaa_digiC_2011_b1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5_Verilog_EDA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B90000"/>
      </a:accent6>
      <a:hlink>
        <a:srgbClr val="99CCFF"/>
      </a:hlink>
      <a:folHlink>
        <a:srgbClr val="E1E1B7"/>
      </a:folHlink>
    </a:clrScheme>
    <a:fontScheme name="2015_Verilog_EDA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15_Verilog_ED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5_Verilog_ED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5_Verilog_ED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5_Verilog_ED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5_Verilog_ED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5_Verilog_ED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6705</TotalTime>
  <Words>3003</Words>
  <Application>Microsoft Office PowerPoint</Application>
  <PresentationFormat>全屏显示(4:3)</PresentationFormat>
  <Paragraphs>413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 Unicode MS</vt:lpstr>
      <vt:lpstr>仿宋_GB2312</vt:lpstr>
      <vt:lpstr>黑体</vt:lpstr>
      <vt:lpstr>华文彩云</vt:lpstr>
      <vt:lpstr>华文楷体</vt:lpstr>
      <vt:lpstr>华文新魏</vt:lpstr>
      <vt:lpstr>楷体</vt:lpstr>
      <vt:lpstr>楷体_GB2312</vt:lpstr>
      <vt:lpstr>宋体</vt:lpstr>
      <vt:lpstr>Arial</vt:lpstr>
      <vt:lpstr>Courier New</vt:lpstr>
      <vt:lpstr>Tahoma</vt:lpstr>
      <vt:lpstr>Times New Roman</vt:lpstr>
      <vt:lpstr>Wingdings</vt:lpstr>
      <vt:lpstr>2_buaa_digiC_2011_b1</vt:lpstr>
      <vt:lpstr>2015_Verilog_EDA</vt:lpstr>
      <vt:lpstr>  电子电路设计训练  --数字部分(Verilog HDL)--</vt:lpstr>
      <vt:lpstr>第三讲、Verilog HDL高级语法</vt:lpstr>
      <vt:lpstr>PowerPoint 演示文稿</vt:lpstr>
      <vt:lpstr>PowerPoint 演示文稿</vt:lpstr>
      <vt:lpstr>PowerPoint 演示文稿</vt:lpstr>
      <vt:lpstr>PowerPoint 演示文稿</vt:lpstr>
      <vt:lpstr>3.1.2 “寄存器”类型</vt:lpstr>
      <vt:lpstr>PowerPoint 演示文稿</vt:lpstr>
      <vt:lpstr>PowerPoint 演示文稿</vt:lpstr>
      <vt:lpstr>3.1.3 参数（parameter）类型</vt:lpstr>
      <vt:lpstr>3.1.5 标量与矢量</vt:lpstr>
      <vt:lpstr>3.2 赋值语句</vt:lpstr>
      <vt:lpstr>PowerPoint 演示文稿</vt:lpstr>
      <vt:lpstr>PowerPoint 演示文稿</vt:lpstr>
      <vt:lpstr>PowerPoint 演示文稿</vt:lpstr>
      <vt:lpstr>3.3 运算符</vt:lpstr>
      <vt:lpstr>3.3 运算符</vt:lpstr>
      <vt:lpstr>3.4 块语句</vt:lpstr>
      <vt:lpstr>3.4 块语句</vt:lpstr>
      <vt:lpstr>3.4 块语句</vt:lpstr>
      <vt:lpstr>3.5 条件语句-if</vt:lpstr>
      <vt:lpstr>3.5 条件语句-case</vt:lpstr>
      <vt:lpstr>3.6 循环语句</vt:lpstr>
      <vt:lpstr>3.6 循环语句-forever</vt:lpstr>
      <vt:lpstr>3.6 循环语句-repeat</vt:lpstr>
      <vt:lpstr>3.6 循环语句-while</vt:lpstr>
      <vt:lpstr>3.6 循环语句-for</vt:lpstr>
      <vt:lpstr>3.7 always语句</vt:lpstr>
      <vt:lpstr>3.7 always语句</vt:lpstr>
      <vt:lpstr>3.7 always语句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lenovo</dc:creator>
  <cp:lastModifiedBy>dell</cp:lastModifiedBy>
  <cp:revision>432</cp:revision>
  <dcterms:created xsi:type="dcterms:W3CDTF">2009-06-19T06:27:50Z</dcterms:created>
  <dcterms:modified xsi:type="dcterms:W3CDTF">2020-04-12T13:12:00Z</dcterms:modified>
</cp:coreProperties>
</file>