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8.xml" ContentType="application/vnd.openxmlformats-officedocument.presentationml.tags+xml"/>
  <Override PartName="/ppt/notesSlides/notesSlide10.xml" ContentType="application/vnd.openxmlformats-officedocument.presentationml.notesSlide+xml"/>
  <Override PartName="/ppt/tags/tag9.xml" ContentType="application/vnd.openxmlformats-officedocument.presentationml.tags+xml"/>
  <Override PartName="/ppt/notesSlides/notesSlide11.xml" ContentType="application/vnd.openxmlformats-officedocument.presentationml.notesSlide+xml"/>
  <Override PartName="/ppt/tags/tag10.xml" ContentType="application/vnd.openxmlformats-officedocument.presentationml.tags+xml"/>
  <Override PartName="/ppt/notesSlides/notesSlide12.xml" ContentType="application/vnd.openxmlformats-officedocument.presentationml.notesSlide+xml"/>
  <Override PartName="/ppt/tags/tag11.xml" ContentType="application/vnd.openxmlformats-officedocument.presentationml.tags+xml"/>
  <Override PartName="/ppt/notesSlides/notesSlide13.xml" ContentType="application/vnd.openxmlformats-officedocument.presentationml.notesSlide+xml"/>
  <Override PartName="/ppt/tags/tag12.xml" ContentType="application/vnd.openxmlformats-officedocument.presentationml.tags+xml"/>
  <Override PartName="/ppt/notesSlides/notesSlide14.xml" ContentType="application/vnd.openxmlformats-officedocument.presentationml.notesSlide+xml"/>
  <Override PartName="/ppt/tags/tag13.xml" ContentType="application/vnd.openxmlformats-officedocument.presentationml.tags+xml"/>
  <Override PartName="/ppt/notesSlides/notesSlide15.xml" ContentType="application/vnd.openxmlformats-officedocument.presentationml.notesSlide+xml"/>
  <Override PartName="/ppt/tags/tag14.xml" ContentType="application/vnd.openxmlformats-officedocument.presentationml.tags+xml"/>
  <Override PartName="/ppt/notesSlides/notesSlide16.xml" ContentType="application/vnd.openxmlformats-officedocument.presentationml.notesSlide+xml"/>
  <Override PartName="/ppt/tags/tag15.xml" ContentType="application/vnd.openxmlformats-officedocument.presentationml.tags+xml"/>
  <Override PartName="/ppt/notesSlides/notesSlide17.xml" ContentType="application/vnd.openxmlformats-officedocument.presentationml.notesSlide+xml"/>
  <Override PartName="/ppt/tags/tag16.xml" ContentType="application/vnd.openxmlformats-officedocument.presentationml.tags+xml"/>
  <Override PartName="/ppt/notesSlides/notesSlide18.xml" ContentType="application/vnd.openxmlformats-officedocument.presentationml.notesSlide+xml"/>
  <Override PartName="/ppt/tags/tag17.xml" ContentType="application/vnd.openxmlformats-officedocument.presentationml.tags+xml"/>
  <Override PartName="/ppt/notesSlides/notesSlide19.xml" ContentType="application/vnd.openxmlformats-officedocument.presentationml.notesSlide+xml"/>
  <Override PartName="/ppt/tags/tag18.xml" ContentType="application/vnd.openxmlformats-officedocument.presentationml.tags+xml"/>
  <Override PartName="/ppt/notesSlides/notesSlide20.xml" ContentType="application/vnd.openxmlformats-officedocument.presentationml.notesSlide+xml"/>
  <Override PartName="/ppt/tags/tag19.xml" ContentType="application/vnd.openxmlformats-officedocument.presentationml.tags+xml"/>
  <Override PartName="/ppt/notesSlides/notesSlide21.xml" ContentType="application/vnd.openxmlformats-officedocument.presentationml.notesSlide+xml"/>
  <Override PartName="/ppt/tags/tag20.xml" ContentType="application/vnd.openxmlformats-officedocument.presentationml.tags+xml"/>
  <Override PartName="/ppt/notesSlides/notesSlide22.xml" ContentType="application/vnd.openxmlformats-officedocument.presentationml.notesSlide+xml"/>
  <Override PartName="/ppt/tags/tag21.xml" ContentType="application/vnd.openxmlformats-officedocument.presentationml.tags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tags/tag22.xml" ContentType="application/vnd.openxmlformats-officedocument.presentationml.tags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80" r:id="rId1"/>
    <p:sldMasterId id="2147484281" r:id="rId2"/>
  </p:sldMasterIdLst>
  <p:notesMasterIdLst>
    <p:notesMasterId r:id="rId28"/>
  </p:notesMasterIdLst>
  <p:sldIdLst>
    <p:sldId id="320" r:id="rId3"/>
    <p:sldId id="560" r:id="rId4"/>
    <p:sldId id="580" r:id="rId5"/>
    <p:sldId id="520" r:id="rId6"/>
    <p:sldId id="521" r:id="rId7"/>
    <p:sldId id="522" r:id="rId8"/>
    <p:sldId id="523" r:id="rId9"/>
    <p:sldId id="524" r:id="rId10"/>
    <p:sldId id="573" r:id="rId11"/>
    <p:sldId id="553" r:id="rId12"/>
    <p:sldId id="554" r:id="rId13"/>
    <p:sldId id="556" r:id="rId14"/>
    <p:sldId id="557" r:id="rId15"/>
    <p:sldId id="526" r:id="rId16"/>
    <p:sldId id="532" r:id="rId17"/>
    <p:sldId id="533" r:id="rId18"/>
    <p:sldId id="534" r:id="rId19"/>
    <p:sldId id="535" r:id="rId20"/>
    <p:sldId id="536" r:id="rId21"/>
    <p:sldId id="538" r:id="rId22"/>
    <p:sldId id="537" r:id="rId23"/>
    <p:sldId id="539" r:id="rId24"/>
    <p:sldId id="551" r:id="rId25"/>
    <p:sldId id="541" r:id="rId26"/>
    <p:sldId id="574" r:id="rId27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DDDDDD"/>
    <a:srgbClr val="0033CC"/>
    <a:srgbClr val="CCFFFF"/>
    <a:srgbClr val="FF9900"/>
    <a:srgbClr val="FFFFCC"/>
    <a:srgbClr val="003300"/>
    <a:srgbClr val="FF505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A488322-F2BA-4B5B-9748-0D474271808F}" styleName="中度样式 3 - 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46" autoAdjust="0"/>
    <p:restoredTop sz="83990" autoAdjust="0"/>
  </p:normalViewPr>
  <p:slideViewPr>
    <p:cSldViewPr>
      <p:cViewPr varScale="1">
        <p:scale>
          <a:sx n="72" d="100"/>
          <a:sy n="72" d="100"/>
        </p:scale>
        <p:origin x="1704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0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F060CEAA-B6D0-4763-9BF1-E396280352E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1C8B0896-16A4-4593-A50F-97F16EC5CACD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2228" name="Rectangle 4">
            <a:extLst>
              <a:ext uri="{FF2B5EF4-FFF2-40B4-BE49-F238E27FC236}">
                <a16:creationId xmlns:a16="http://schemas.microsoft.com/office/drawing/2014/main" id="{F0575902-7F3C-4543-8A80-D09A67AA73D9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70180AAD-8ED4-4BB3-8B45-F855198A4A7D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4B140E9A-0D06-42E8-B376-2924504E4A4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EAC2AE6A-FC7B-458B-950F-66F177162CE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F71359BD-2722-48DF-B706-47CD1A9838B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:a16="http://schemas.microsoft.com/office/drawing/2014/main" id="{0BFE86A6-D522-4A40-9EE6-36CC6389CB2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DE7F2292-7864-4E30-9EFB-DADCD685FC4E}" type="slidenum">
              <a:rPr lang="en-US" altLang="zh-CN" sz="1200"/>
              <a:pPr/>
              <a:t>1</a:t>
            </a:fld>
            <a:endParaRPr lang="en-US" altLang="zh-CN" sz="1200"/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A8C9C157-70C6-4DD4-A89C-9EDCFC24E0B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9FD2B241-A238-4454-92D4-BBA1D38C45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>
            <a:extLst>
              <a:ext uri="{FF2B5EF4-FFF2-40B4-BE49-F238E27FC236}">
                <a16:creationId xmlns:a16="http://schemas.microsoft.com/office/drawing/2014/main" id="{1E48AEC5-E04A-4B2D-950D-ADACBC69AFD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9DEC7EE7-6B5B-412E-A949-7D792B3C77AC}" type="slidenum">
              <a:rPr lang="en-US" altLang="zh-CN" sz="1200"/>
              <a:pPr/>
              <a:t>10</a:t>
            </a:fld>
            <a:endParaRPr lang="en-US" altLang="zh-CN" sz="1200"/>
          </a:p>
        </p:txBody>
      </p:sp>
      <p:sp>
        <p:nvSpPr>
          <p:cNvPr id="62467" name="Rectangle 2">
            <a:extLst>
              <a:ext uri="{FF2B5EF4-FFF2-40B4-BE49-F238E27FC236}">
                <a16:creationId xmlns:a16="http://schemas.microsoft.com/office/drawing/2014/main" id="{C97ABCEB-655D-4235-9B56-5AC45BE9B76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>
            <a:extLst>
              <a:ext uri="{FF2B5EF4-FFF2-40B4-BE49-F238E27FC236}">
                <a16:creationId xmlns:a16="http://schemas.microsoft.com/office/drawing/2014/main" id="{C71F0510-996D-4915-8090-BFAA39894C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>
                <a:ea typeface="宋体" panose="02010600030101010101" pitchFamily="2" charset="-122"/>
              </a:rPr>
              <a:t>同步块</a:t>
            </a:r>
            <a:r>
              <a:rPr lang="en-US" altLang="zh-CN">
                <a:ea typeface="宋体" panose="02010600030101010101" pitchFamily="2" charset="-122"/>
              </a:rPr>
              <a:t>——</a:t>
            </a:r>
            <a:r>
              <a:rPr lang="zh-CN" altLang="en-US">
                <a:ea typeface="宋体" panose="02010600030101010101" pitchFamily="2" charset="-122"/>
              </a:rPr>
              <a:t>时序逻辑的同步部分，敏感表一般是边沿</a:t>
            </a:r>
          </a:p>
          <a:p>
            <a:pPr eaLnBrk="1" hangingPunct="1"/>
            <a:r>
              <a:rPr lang="zh-CN" altLang="en-US">
                <a:ea typeface="宋体" panose="02010600030101010101" pitchFamily="2" charset="-122"/>
              </a:rPr>
              <a:t>组合块</a:t>
            </a:r>
            <a:r>
              <a:rPr lang="en-US" altLang="zh-CN">
                <a:ea typeface="宋体" panose="02010600030101010101" pitchFamily="2" charset="-122"/>
              </a:rPr>
              <a:t>——</a:t>
            </a:r>
            <a:r>
              <a:rPr lang="zh-CN" altLang="en-US">
                <a:ea typeface="宋体" panose="02010600030101010101" pitchFamily="2" charset="-122"/>
              </a:rPr>
              <a:t>时序逻辑的组合部分，敏感表一般是电平</a:t>
            </a:r>
          </a:p>
          <a:p>
            <a:pPr eaLnBrk="1" hangingPunct="1"/>
            <a:endParaRPr lang="zh-CN" altLang="en-US"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>
                <a:ea typeface="宋体" panose="02010600030101010101" pitchFamily="2" charset="-122"/>
              </a:rPr>
              <a:t>同步块 和 组合块 的定义不要死抠</a:t>
            </a:r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>
            <a:extLst>
              <a:ext uri="{FF2B5EF4-FFF2-40B4-BE49-F238E27FC236}">
                <a16:creationId xmlns:a16="http://schemas.microsoft.com/office/drawing/2014/main" id="{433E3FB2-5067-4B31-8316-04035F05DE0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53A0EC16-8CB2-41C3-90A1-F74653A652BB}" type="slidenum">
              <a:rPr lang="en-US" altLang="zh-CN" sz="1200"/>
              <a:pPr/>
              <a:t>11</a:t>
            </a:fld>
            <a:endParaRPr lang="en-US" altLang="zh-CN" sz="1200"/>
          </a:p>
        </p:txBody>
      </p:sp>
      <p:sp>
        <p:nvSpPr>
          <p:cNvPr id="63491" name="Rectangle 2">
            <a:extLst>
              <a:ext uri="{FF2B5EF4-FFF2-40B4-BE49-F238E27FC236}">
                <a16:creationId xmlns:a16="http://schemas.microsoft.com/office/drawing/2014/main" id="{FC291327-9F11-47E0-B95B-61699AA7A78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>
            <a:extLst>
              <a:ext uri="{FF2B5EF4-FFF2-40B4-BE49-F238E27FC236}">
                <a16:creationId xmlns:a16="http://schemas.microsoft.com/office/drawing/2014/main" id="{0EC318B9-CD65-4765-8534-252D016491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>
            <a:extLst>
              <a:ext uri="{FF2B5EF4-FFF2-40B4-BE49-F238E27FC236}">
                <a16:creationId xmlns:a16="http://schemas.microsoft.com/office/drawing/2014/main" id="{ED27A5E4-EB18-494C-A3EA-33E9B020B83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9B74ACD2-55C9-4CE9-AA2C-DE7DCDFEB702}" type="slidenum">
              <a:rPr lang="en-US" altLang="zh-CN" sz="1200"/>
              <a:pPr/>
              <a:t>12</a:t>
            </a:fld>
            <a:endParaRPr lang="en-US" altLang="zh-CN" sz="1200"/>
          </a:p>
        </p:txBody>
      </p:sp>
      <p:sp>
        <p:nvSpPr>
          <p:cNvPr id="65539" name="Rectangle 2">
            <a:extLst>
              <a:ext uri="{FF2B5EF4-FFF2-40B4-BE49-F238E27FC236}">
                <a16:creationId xmlns:a16="http://schemas.microsoft.com/office/drawing/2014/main" id="{ED139CB3-89F5-4962-9223-8F8A1DA3C8E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>
            <a:extLst>
              <a:ext uri="{FF2B5EF4-FFF2-40B4-BE49-F238E27FC236}">
                <a16:creationId xmlns:a16="http://schemas.microsoft.com/office/drawing/2014/main" id="{D99DF167-312E-4A9E-B369-4F1A71FAC9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>
            <a:extLst>
              <a:ext uri="{FF2B5EF4-FFF2-40B4-BE49-F238E27FC236}">
                <a16:creationId xmlns:a16="http://schemas.microsoft.com/office/drawing/2014/main" id="{A77D6D55-41BF-4B05-879C-1D81D3DD843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A9557FE6-8187-4DB2-BA96-E99139F198FB}" type="slidenum">
              <a:rPr lang="en-US" altLang="zh-CN" sz="1200"/>
              <a:pPr/>
              <a:t>13</a:t>
            </a:fld>
            <a:endParaRPr lang="en-US" altLang="zh-CN" sz="1200"/>
          </a:p>
        </p:txBody>
      </p:sp>
      <p:sp>
        <p:nvSpPr>
          <p:cNvPr id="66563" name="Rectangle 2">
            <a:extLst>
              <a:ext uri="{FF2B5EF4-FFF2-40B4-BE49-F238E27FC236}">
                <a16:creationId xmlns:a16="http://schemas.microsoft.com/office/drawing/2014/main" id="{1F95091B-D186-4491-B2FF-DCE70A0FB35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>
            <a:extLst>
              <a:ext uri="{FF2B5EF4-FFF2-40B4-BE49-F238E27FC236}">
                <a16:creationId xmlns:a16="http://schemas.microsoft.com/office/drawing/2014/main" id="{CCC16AAC-87BF-4194-9F8A-78F3BCF679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>
            <a:extLst>
              <a:ext uri="{FF2B5EF4-FFF2-40B4-BE49-F238E27FC236}">
                <a16:creationId xmlns:a16="http://schemas.microsoft.com/office/drawing/2014/main" id="{CC7B90D4-2C24-4663-9E0F-3A351EB6697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9749A557-7AA1-487E-8A00-35E871560D21}" type="slidenum">
              <a:rPr lang="en-US" altLang="zh-CN" sz="1200"/>
              <a:pPr/>
              <a:t>14</a:t>
            </a:fld>
            <a:endParaRPr lang="en-US" altLang="zh-CN" sz="1200"/>
          </a:p>
        </p:txBody>
      </p:sp>
      <p:sp>
        <p:nvSpPr>
          <p:cNvPr id="70659" name="Rectangle 2">
            <a:extLst>
              <a:ext uri="{FF2B5EF4-FFF2-40B4-BE49-F238E27FC236}">
                <a16:creationId xmlns:a16="http://schemas.microsoft.com/office/drawing/2014/main" id="{25FD07A9-8362-4AFF-98B1-21428E2BD10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>
            <a:extLst>
              <a:ext uri="{FF2B5EF4-FFF2-40B4-BE49-F238E27FC236}">
                <a16:creationId xmlns:a16="http://schemas.microsoft.com/office/drawing/2014/main" id="{43AA4C71-F6D6-4E5B-938B-55220067D2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>
            <a:extLst>
              <a:ext uri="{FF2B5EF4-FFF2-40B4-BE49-F238E27FC236}">
                <a16:creationId xmlns:a16="http://schemas.microsoft.com/office/drawing/2014/main" id="{79B77FE4-4B2F-407E-8E11-33780FABD4F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EF143A4D-4653-4480-AECF-EB3E75A3474A}" type="slidenum">
              <a:rPr lang="en-US" altLang="zh-CN" sz="1200"/>
              <a:pPr/>
              <a:t>15</a:t>
            </a:fld>
            <a:endParaRPr lang="en-US" altLang="zh-CN" sz="1200"/>
          </a:p>
        </p:txBody>
      </p:sp>
      <p:sp>
        <p:nvSpPr>
          <p:cNvPr id="74755" name="Rectangle 2">
            <a:extLst>
              <a:ext uri="{FF2B5EF4-FFF2-40B4-BE49-F238E27FC236}">
                <a16:creationId xmlns:a16="http://schemas.microsoft.com/office/drawing/2014/main" id="{7E9D0C3F-E719-4E69-9BA3-962C74F9E14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>
            <a:extLst>
              <a:ext uri="{FF2B5EF4-FFF2-40B4-BE49-F238E27FC236}">
                <a16:creationId xmlns:a16="http://schemas.microsoft.com/office/drawing/2014/main" id="{958F88C1-C375-413A-9FF2-E162778BD2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>
            <a:extLst>
              <a:ext uri="{FF2B5EF4-FFF2-40B4-BE49-F238E27FC236}">
                <a16:creationId xmlns:a16="http://schemas.microsoft.com/office/drawing/2014/main" id="{B3056EE4-DA3E-4CCC-BD72-447470A7CFE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48098F31-4D9F-4407-9A53-96AF0BE72634}" type="slidenum">
              <a:rPr lang="en-US" altLang="zh-CN" sz="1200"/>
              <a:pPr/>
              <a:t>16</a:t>
            </a:fld>
            <a:endParaRPr lang="en-US" altLang="zh-CN" sz="1200"/>
          </a:p>
        </p:txBody>
      </p:sp>
      <p:sp>
        <p:nvSpPr>
          <p:cNvPr id="75779" name="Rectangle 2">
            <a:extLst>
              <a:ext uri="{FF2B5EF4-FFF2-40B4-BE49-F238E27FC236}">
                <a16:creationId xmlns:a16="http://schemas.microsoft.com/office/drawing/2014/main" id="{00DE28CB-E75A-467E-8E15-E95B60EA5ED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>
            <a:extLst>
              <a:ext uri="{FF2B5EF4-FFF2-40B4-BE49-F238E27FC236}">
                <a16:creationId xmlns:a16="http://schemas.microsoft.com/office/drawing/2014/main" id="{D6D2A9CA-724B-41E0-A0E5-D15C85D4DF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>
                <a:ea typeface="宋体" panose="02010600030101010101" pitchFamily="2" charset="-122"/>
              </a:rPr>
              <a:t>t</a:t>
            </a:r>
            <a:r>
              <a:rPr lang="en-US" altLang="zh-CN">
                <a:ea typeface="宋体" panose="02010600030101010101" pitchFamily="2" charset="-122"/>
              </a:rPr>
              <a:t>hroughout</a:t>
            </a:r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>
            <a:extLst>
              <a:ext uri="{FF2B5EF4-FFF2-40B4-BE49-F238E27FC236}">
                <a16:creationId xmlns:a16="http://schemas.microsoft.com/office/drawing/2014/main" id="{384C5E7D-DE25-4C13-92E5-D7EDA36E9BD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9741B7B8-D37C-42A7-A900-C7A0C6D90EAB}" type="slidenum">
              <a:rPr lang="en-US" altLang="zh-CN" sz="1200"/>
              <a:pPr/>
              <a:t>17</a:t>
            </a:fld>
            <a:endParaRPr lang="en-US" altLang="zh-CN" sz="1200"/>
          </a:p>
        </p:txBody>
      </p:sp>
      <p:sp>
        <p:nvSpPr>
          <p:cNvPr id="76803" name="Rectangle 2">
            <a:extLst>
              <a:ext uri="{FF2B5EF4-FFF2-40B4-BE49-F238E27FC236}">
                <a16:creationId xmlns:a16="http://schemas.microsoft.com/office/drawing/2014/main" id="{15417792-4604-4D7A-9E2E-564874FC60D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>
            <a:extLst>
              <a:ext uri="{FF2B5EF4-FFF2-40B4-BE49-F238E27FC236}">
                <a16:creationId xmlns:a16="http://schemas.microsoft.com/office/drawing/2014/main" id="{483CAEAD-EBB6-49BC-8AD7-3F522A92A9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>
            <a:extLst>
              <a:ext uri="{FF2B5EF4-FFF2-40B4-BE49-F238E27FC236}">
                <a16:creationId xmlns:a16="http://schemas.microsoft.com/office/drawing/2014/main" id="{11396C63-8F63-41D2-A03C-74CFC668B19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C7EA84B0-AFFD-42D1-A621-22F8AC8BF3B9}" type="slidenum">
              <a:rPr lang="en-US" altLang="zh-CN" sz="1200"/>
              <a:pPr/>
              <a:t>18</a:t>
            </a:fld>
            <a:endParaRPr lang="en-US" altLang="zh-CN" sz="1200"/>
          </a:p>
        </p:txBody>
      </p:sp>
      <p:sp>
        <p:nvSpPr>
          <p:cNvPr id="77827" name="Rectangle 2">
            <a:extLst>
              <a:ext uri="{FF2B5EF4-FFF2-40B4-BE49-F238E27FC236}">
                <a16:creationId xmlns:a16="http://schemas.microsoft.com/office/drawing/2014/main" id="{BCD9B00C-DE29-43B3-A5D6-3D73CA82955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>
            <a:extLst>
              <a:ext uri="{FF2B5EF4-FFF2-40B4-BE49-F238E27FC236}">
                <a16:creationId xmlns:a16="http://schemas.microsoft.com/office/drawing/2014/main" id="{4036094C-80C1-4C11-A11F-7CBB669234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>
            <a:extLst>
              <a:ext uri="{FF2B5EF4-FFF2-40B4-BE49-F238E27FC236}">
                <a16:creationId xmlns:a16="http://schemas.microsoft.com/office/drawing/2014/main" id="{0F1A6A64-B137-4FD6-9CD3-8B5E43623EF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5427771F-965D-4655-A64D-29CB45B80786}" type="slidenum">
              <a:rPr lang="en-US" altLang="zh-CN" sz="1200"/>
              <a:pPr/>
              <a:t>19</a:t>
            </a:fld>
            <a:endParaRPr lang="en-US" altLang="zh-CN" sz="1200"/>
          </a:p>
        </p:txBody>
      </p:sp>
      <p:sp>
        <p:nvSpPr>
          <p:cNvPr id="78851" name="Rectangle 2">
            <a:extLst>
              <a:ext uri="{FF2B5EF4-FFF2-40B4-BE49-F238E27FC236}">
                <a16:creationId xmlns:a16="http://schemas.microsoft.com/office/drawing/2014/main" id="{F90A9855-3FA1-4F16-BAC8-A3A9BA7680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>
            <a:extLst>
              <a:ext uri="{FF2B5EF4-FFF2-40B4-BE49-F238E27FC236}">
                <a16:creationId xmlns:a16="http://schemas.microsoft.com/office/drawing/2014/main" id="{EC230666-4B21-4F73-8234-583FDCDDF8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>
                <a:ea typeface="宋体" panose="02010600030101010101" pitchFamily="2" charset="-122"/>
              </a:rPr>
              <a:t>假设 </a:t>
            </a:r>
            <a:r>
              <a:rPr lang="en-US" altLang="zh-CN">
                <a:ea typeface="宋体" panose="02010600030101010101" pitchFamily="2" charset="-122"/>
              </a:rPr>
              <a:t>y1</a:t>
            </a:r>
            <a:r>
              <a:rPr lang="zh-CN" altLang="en-US">
                <a:ea typeface="宋体" panose="02010600030101010101" pitchFamily="2" charset="-122"/>
              </a:rPr>
              <a:t>原为</a:t>
            </a:r>
            <a:r>
              <a:rPr lang="en-US" altLang="zh-CN">
                <a:ea typeface="宋体" panose="02010600030101010101" pitchFamily="2" charset="-122"/>
              </a:rPr>
              <a:t>0</a:t>
            </a:r>
            <a:r>
              <a:rPr lang="zh-CN" altLang="en-US">
                <a:ea typeface="宋体" panose="02010600030101010101" pitchFamily="2" charset="-122"/>
              </a:rPr>
              <a:t>，</a:t>
            </a:r>
            <a:r>
              <a:rPr lang="en-US" altLang="zh-CN">
                <a:ea typeface="宋体" panose="02010600030101010101" pitchFamily="2" charset="-122"/>
              </a:rPr>
              <a:t>y2</a:t>
            </a:r>
            <a:r>
              <a:rPr lang="zh-CN" altLang="en-US">
                <a:ea typeface="宋体" panose="02010600030101010101" pitchFamily="2" charset="-122"/>
              </a:rPr>
              <a:t>原为</a:t>
            </a:r>
            <a:r>
              <a:rPr lang="en-US" altLang="zh-CN">
                <a:ea typeface="宋体" panose="02010600030101010101" pitchFamily="2" charset="-122"/>
              </a:rPr>
              <a:t>1</a:t>
            </a:r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>
            <a:extLst>
              <a:ext uri="{FF2B5EF4-FFF2-40B4-BE49-F238E27FC236}">
                <a16:creationId xmlns:a16="http://schemas.microsoft.com/office/drawing/2014/main" id="{F3AEB6A0-8CC1-4F4C-BEB8-5F03DD55AFF1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870DBC9D-7D2D-4630-B06F-629F16F5AEA5}" type="slidenum">
              <a:rPr lang="en-US" altLang="zh-CN" sz="1200"/>
              <a:pPr algn="r" eaLnBrk="1" hangingPunct="1"/>
              <a:t>2</a:t>
            </a:fld>
            <a:endParaRPr lang="en-US" altLang="zh-CN" sz="1200"/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id="{C7CEC24C-BEA0-4E51-ADD3-6282903FFF5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>
            <a:extLst>
              <a:ext uri="{FF2B5EF4-FFF2-40B4-BE49-F238E27FC236}">
                <a16:creationId xmlns:a16="http://schemas.microsoft.com/office/drawing/2014/main" id="{748B07D1-6AF4-47BC-AA08-E9E0039780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>
            <a:extLst>
              <a:ext uri="{FF2B5EF4-FFF2-40B4-BE49-F238E27FC236}">
                <a16:creationId xmlns:a16="http://schemas.microsoft.com/office/drawing/2014/main" id="{C9940067-022F-4924-B526-417F3EDE59B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0EFC8233-6C80-4758-BBAA-BD1653FB923F}" type="slidenum">
              <a:rPr lang="en-US" altLang="zh-CN" sz="1200"/>
              <a:pPr/>
              <a:t>20</a:t>
            </a:fld>
            <a:endParaRPr lang="en-US" altLang="zh-CN" sz="1200"/>
          </a:p>
        </p:txBody>
      </p:sp>
      <p:sp>
        <p:nvSpPr>
          <p:cNvPr id="79875" name="Rectangle 2">
            <a:extLst>
              <a:ext uri="{FF2B5EF4-FFF2-40B4-BE49-F238E27FC236}">
                <a16:creationId xmlns:a16="http://schemas.microsoft.com/office/drawing/2014/main" id="{DE3C9499-4C7B-4BF5-A25B-9449AE6AFAA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>
            <a:extLst>
              <a:ext uri="{FF2B5EF4-FFF2-40B4-BE49-F238E27FC236}">
                <a16:creationId xmlns:a16="http://schemas.microsoft.com/office/drawing/2014/main" id="{2F97FB8D-779F-48F7-88BE-0B3C802BF5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>
            <a:extLst>
              <a:ext uri="{FF2B5EF4-FFF2-40B4-BE49-F238E27FC236}">
                <a16:creationId xmlns:a16="http://schemas.microsoft.com/office/drawing/2014/main" id="{70E48A44-DCCB-42C0-BEF6-14F246D82FE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BA19F4A6-90DF-4E10-BED4-507CA93EF705}" type="slidenum">
              <a:rPr lang="en-US" altLang="zh-CN" sz="1200"/>
              <a:pPr/>
              <a:t>21</a:t>
            </a:fld>
            <a:endParaRPr lang="en-US" altLang="zh-CN" sz="1200"/>
          </a:p>
        </p:txBody>
      </p:sp>
      <p:sp>
        <p:nvSpPr>
          <p:cNvPr id="80899" name="Rectangle 2">
            <a:extLst>
              <a:ext uri="{FF2B5EF4-FFF2-40B4-BE49-F238E27FC236}">
                <a16:creationId xmlns:a16="http://schemas.microsoft.com/office/drawing/2014/main" id="{034E3DC6-9796-4A73-9CE8-38BE28CE623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>
            <a:extLst>
              <a:ext uri="{FF2B5EF4-FFF2-40B4-BE49-F238E27FC236}">
                <a16:creationId xmlns:a16="http://schemas.microsoft.com/office/drawing/2014/main" id="{4460418C-F6D6-4FFC-8A65-1D1CDD54FB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>
                <a:ea typeface="宋体" panose="02010600030101010101" pitchFamily="2" charset="-122"/>
              </a:rPr>
              <a:t>仍然假设 </a:t>
            </a:r>
            <a:r>
              <a:rPr lang="en-US" altLang="zh-CN">
                <a:ea typeface="宋体" panose="02010600030101010101" pitchFamily="2" charset="-122"/>
              </a:rPr>
              <a:t>y1</a:t>
            </a:r>
            <a:r>
              <a:rPr lang="zh-CN" altLang="en-US">
                <a:ea typeface="宋体" panose="02010600030101010101" pitchFamily="2" charset="-122"/>
              </a:rPr>
              <a:t>原为</a:t>
            </a:r>
            <a:r>
              <a:rPr lang="en-US" altLang="zh-CN">
                <a:ea typeface="宋体" panose="02010600030101010101" pitchFamily="2" charset="-122"/>
              </a:rPr>
              <a:t>0</a:t>
            </a:r>
            <a:r>
              <a:rPr lang="zh-CN" altLang="en-US">
                <a:ea typeface="宋体" panose="02010600030101010101" pitchFamily="2" charset="-122"/>
              </a:rPr>
              <a:t>，</a:t>
            </a:r>
            <a:r>
              <a:rPr lang="en-US" altLang="zh-CN">
                <a:ea typeface="宋体" panose="02010600030101010101" pitchFamily="2" charset="-122"/>
              </a:rPr>
              <a:t>y2</a:t>
            </a:r>
            <a:r>
              <a:rPr lang="zh-CN" altLang="en-US">
                <a:ea typeface="宋体" panose="02010600030101010101" pitchFamily="2" charset="-122"/>
              </a:rPr>
              <a:t>原为</a:t>
            </a:r>
            <a:r>
              <a:rPr lang="en-US" altLang="zh-CN">
                <a:ea typeface="宋体" panose="02010600030101010101" pitchFamily="2" charset="-122"/>
              </a:rPr>
              <a:t>1</a:t>
            </a:r>
            <a:endParaRPr lang="zh-CN" altLang="zh-CN">
              <a:ea typeface="宋体" panose="02010600030101010101" pitchFamily="2" charset="-122"/>
            </a:endParaRPr>
          </a:p>
          <a:p>
            <a:pPr eaLnBrk="1" hangingPunct="1"/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>
            <a:extLst>
              <a:ext uri="{FF2B5EF4-FFF2-40B4-BE49-F238E27FC236}">
                <a16:creationId xmlns:a16="http://schemas.microsoft.com/office/drawing/2014/main" id="{6EA71123-FA34-4B2E-9349-B11DF1E3D9F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AAF60F45-552E-4A84-BC1B-725DA54BE0A6}" type="slidenum">
              <a:rPr lang="en-US" altLang="zh-CN" sz="1200"/>
              <a:pPr/>
              <a:t>22</a:t>
            </a:fld>
            <a:endParaRPr lang="en-US" altLang="zh-CN" sz="1200"/>
          </a:p>
        </p:txBody>
      </p:sp>
      <p:sp>
        <p:nvSpPr>
          <p:cNvPr id="81923" name="Rectangle 2">
            <a:extLst>
              <a:ext uri="{FF2B5EF4-FFF2-40B4-BE49-F238E27FC236}">
                <a16:creationId xmlns:a16="http://schemas.microsoft.com/office/drawing/2014/main" id="{DD28D470-6414-48C1-8811-C6DBBDBFA63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>
            <a:extLst>
              <a:ext uri="{FF2B5EF4-FFF2-40B4-BE49-F238E27FC236}">
                <a16:creationId xmlns:a16="http://schemas.microsoft.com/office/drawing/2014/main" id="{7E5495BF-B0DE-435E-9747-5E6B6D0CC9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>
            <a:extLst>
              <a:ext uri="{FF2B5EF4-FFF2-40B4-BE49-F238E27FC236}">
                <a16:creationId xmlns:a16="http://schemas.microsoft.com/office/drawing/2014/main" id="{0B40C0D8-F4DC-4AC1-AD0D-197B0DD365E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EB06480C-9F82-40BB-AB50-AE64506E660F}" type="slidenum">
              <a:rPr lang="en-US" altLang="zh-CN" sz="1200"/>
              <a:pPr/>
              <a:t>23</a:t>
            </a:fld>
            <a:endParaRPr lang="en-US" altLang="zh-CN" sz="1200"/>
          </a:p>
        </p:txBody>
      </p:sp>
      <p:sp>
        <p:nvSpPr>
          <p:cNvPr id="94211" name="Rectangle 2">
            <a:extLst>
              <a:ext uri="{FF2B5EF4-FFF2-40B4-BE49-F238E27FC236}">
                <a16:creationId xmlns:a16="http://schemas.microsoft.com/office/drawing/2014/main" id="{BF8EBF71-33E8-43A8-A067-D368EE4168C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>
            <a:extLst>
              <a:ext uri="{FF2B5EF4-FFF2-40B4-BE49-F238E27FC236}">
                <a16:creationId xmlns:a16="http://schemas.microsoft.com/office/drawing/2014/main" id="{C8BFCA9E-CFA7-4BB4-BC9D-D20221A501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>
            <a:extLst>
              <a:ext uri="{FF2B5EF4-FFF2-40B4-BE49-F238E27FC236}">
                <a16:creationId xmlns:a16="http://schemas.microsoft.com/office/drawing/2014/main" id="{F9DB3BBB-F273-4C95-8A04-773145441A3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1FA9E780-7B59-4F01-B736-0406E918DC80}" type="slidenum">
              <a:rPr lang="en-US" altLang="zh-CN" sz="1200"/>
              <a:pPr/>
              <a:t>24</a:t>
            </a:fld>
            <a:endParaRPr lang="en-US" altLang="zh-CN" sz="1200"/>
          </a:p>
        </p:txBody>
      </p:sp>
      <p:sp>
        <p:nvSpPr>
          <p:cNvPr id="95235" name="Rectangle 2">
            <a:extLst>
              <a:ext uri="{FF2B5EF4-FFF2-40B4-BE49-F238E27FC236}">
                <a16:creationId xmlns:a16="http://schemas.microsoft.com/office/drawing/2014/main" id="{7490D1D7-9A4F-4F3B-B833-42AD2C981C1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>
            <a:extLst>
              <a:ext uri="{FF2B5EF4-FFF2-40B4-BE49-F238E27FC236}">
                <a16:creationId xmlns:a16="http://schemas.microsoft.com/office/drawing/2014/main" id="{1F435EE5-9B6E-4E31-8568-84CF9CD85B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42950" lvl="1" indent="-285750">
              <a:lnSpc>
                <a:spcPct val="110000"/>
              </a:lnSpc>
            </a:pPr>
            <a:r>
              <a:rPr lang="zh-CN" altLang="en-US">
                <a:ea typeface="宋体" panose="02010600030101010101" pitchFamily="2" charset="-122"/>
              </a:rPr>
              <a:t>锁存器电路建模时，用非阻塞赋值；（逻辑上是安全的）</a:t>
            </a:r>
          </a:p>
          <a:p>
            <a:pPr marL="742950" lvl="1" indent="-285750">
              <a:lnSpc>
                <a:spcPct val="110000"/>
              </a:lnSpc>
            </a:pPr>
            <a:r>
              <a:rPr lang="zh-CN" altLang="en-US">
                <a:ea typeface="宋体" panose="02010600030101010101" pitchFamily="2" charset="-122"/>
              </a:rPr>
              <a:t>因为：非阻塞赋值语句的赋值在所有的 </a:t>
            </a:r>
            <a:r>
              <a:rPr lang="en-US" altLang="zh-CN">
                <a:ea typeface="宋体" panose="02010600030101010101" pitchFamily="2" charset="-122"/>
              </a:rPr>
              <a:t>$display </a:t>
            </a:r>
            <a:r>
              <a:rPr lang="zh-CN" altLang="en-US">
                <a:ea typeface="宋体" panose="02010600030101010101" pitchFamily="2" charset="-122"/>
              </a:rPr>
              <a:t>命令执行之后才更新 </a:t>
            </a:r>
          </a:p>
          <a:p>
            <a:pPr marL="742950" lvl="1" indent="-285750">
              <a:lnSpc>
                <a:spcPct val="110000"/>
              </a:lnSpc>
            </a:pPr>
            <a:r>
              <a:rPr lang="en-US" altLang="zh-CN">
                <a:ea typeface="宋体" panose="02010600030101010101" pitchFamily="2" charset="-122"/>
              </a:rPr>
              <a:t>strobe —— </a:t>
            </a:r>
            <a:r>
              <a:rPr lang="zh-CN" altLang="en-US">
                <a:ea typeface="宋体" panose="02010600030101010101" pitchFamily="2" charset="-122"/>
              </a:rPr>
              <a:t>闸门，频闪仪</a:t>
            </a:r>
            <a:endParaRPr lang="en-US" altLang="zh-CN">
              <a:ea typeface="宋体" panose="02010600030101010101" pitchFamily="2" charset="-122"/>
            </a:endParaRPr>
          </a:p>
          <a:p>
            <a:pPr eaLnBrk="1" hangingPunct="1"/>
            <a:endParaRPr kumimoji="0"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>
            <a:extLst>
              <a:ext uri="{FF2B5EF4-FFF2-40B4-BE49-F238E27FC236}">
                <a16:creationId xmlns:a16="http://schemas.microsoft.com/office/drawing/2014/main" id="{C5E036A1-4FAE-4AA7-8A61-AFD669B3C7A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A411593F-64C7-4F17-8C32-F79668A1B251}" type="slidenum">
              <a:rPr lang="en-US" altLang="zh-CN" sz="1200"/>
              <a:pPr/>
              <a:t>25</a:t>
            </a:fld>
            <a:endParaRPr lang="en-US" altLang="zh-CN" sz="1200"/>
          </a:p>
        </p:txBody>
      </p:sp>
      <p:sp>
        <p:nvSpPr>
          <p:cNvPr id="96259" name="Rectangle 2">
            <a:extLst>
              <a:ext uri="{FF2B5EF4-FFF2-40B4-BE49-F238E27FC236}">
                <a16:creationId xmlns:a16="http://schemas.microsoft.com/office/drawing/2014/main" id="{1C4F9CB5-7C1F-45D4-833C-DBA50A9D27F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>
            <a:extLst>
              <a:ext uri="{FF2B5EF4-FFF2-40B4-BE49-F238E27FC236}">
                <a16:creationId xmlns:a16="http://schemas.microsoft.com/office/drawing/2014/main" id="{1DD60334-1DB7-4884-A21D-278F981CE3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>
            <a:extLst>
              <a:ext uri="{FF2B5EF4-FFF2-40B4-BE49-F238E27FC236}">
                <a16:creationId xmlns:a16="http://schemas.microsoft.com/office/drawing/2014/main" id="{46A7C85B-EA66-499C-B472-7FB2A14EFC9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B63BA73F-B430-4149-8A66-AD7E81667D12}" type="slidenum">
              <a:rPr lang="en-US" altLang="zh-CN" sz="1200"/>
              <a:pPr/>
              <a:t>3</a:t>
            </a:fld>
            <a:endParaRPr lang="en-US" altLang="zh-CN" sz="1200"/>
          </a:p>
        </p:txBody>
      </p:sp>
      <p:sp>
        <p:nvSpPr>
          <p:cNvPr id="55299" name="Rectangle 2">
            <a:extLst>
              <a:ext uri="{FF2B5EF4-FFF2-40B4-BE49-F238E27FC236}">
                <a16:creationId xmlns:a16="http://schemas.microsoft.com/office/drawing/2014/main" id="{B8372770-8B75-45EE-A983-DB7EEDE18F4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>
            <a:extLst>
              <a:ext uri="{FF2B5EF4-FFF2-40B4-BE49-F238E27FC236}">
                <a16:creationId xmlns:a16="http://schemas.microsoft.com/office/drawing/2014/main" id="{F5A05BD5-9094-420B-9689-2B7D476BAA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>
            <a:extLst>
              <a:ext uri="{FF2B5EF4-FFF2-40B4-BE49-F238E27FC236}">
                <a16:creationId xmlns:a16="http://schemas.microsoft.com/office/drawing/2014/main" id="{6F2C14AC-1C99-4535-A8B3-76100A9915F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CB4A9AF0-3660-46C8-BD86-7A569E604C90}" type="slidenum">
              <a:rPr lang="en-US" altLang="zh-CN" sz="1200"/>
              <a:pPr/>
              <a:t>4</a:t>
            </a:fld>
            <a:endParaRPr lang="en-US" altLang="zh-CN" sz="1200"/>
          </a:p>
        </p:txBody>
      </p:sp>
      <p:sp>
        <p:nvSpPr>
          <p:cNvPr id="56323" name="Rectangle 2">
            <a:extLst>
              <a:ext uri="{FF2B5EF4-FFF2-40B4-BE49-F238E27FC236}">
                <a16:creationId xmlns:a16="http://schemas.microsoft.com/office/drawing/2014/main" id="{D8CAEA1F-022F-438F-AD1A-2EB17294CC6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>
            <a:extLst>
              <a:ext uri="{FF2B5EF4-FFF2-40B4-BE49-F238E27FC236}">
                <a16:creationId xmlns:a16="http://schemas.microsoft.com/office/drawing/2014/main" id="{93B7FD68-1D41-469A-9668-EFBEF0A5C9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>
            <a:extLst>
              <a:ext uri="{FF2B5EF4-FFF2-40B4-BE49-F238E27FC236}">
                <a16:creationId xmlns:a16="http://schemas.microsoft.com/office/drawing/2014/main" id="{31FAAEDB-00C2-4BA2-86B3-F9529F8D466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36D2034F-74F6-448B-B1C6-7CAC9A60D478}" type="slidenum">
              <a:rPr lang="en-US" altLang="zh-CN" sz="1200"/>
              <a:pPr/>
              <a:t>5</a:t>
            </a:fld>
            <a:endParaRPr lang="en-US" altLang="zh-CN" sz="1200"/>
          </a:p>
        </p:txBody>
      </p:sp>
      <p:sp>
        <p:nvSpPr>
          <p:cNvPr id="57347" name="Rectangle 2">
            <a:extLst>
              <a:ext uri="{FF2B5EF4-FFF2-40B4-BE49-F238E27FC236}">
                <a16:creationId xmlns:a16="http://schemas.microsoft.com/office/drawing/2014/main" id="{EF361200-034C-417C-AA27-5D3DD4477A0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>
            <a:extLst>
              <a:ext uri="{FF2B5EF4-FFF2-40B4-BE49-F238E27FC236}">
                <a16:creationId xmlns:a16="http://schemas.microsoft.com/office/drawing/2014/main" id="{1CA2CCBF-5474-49AD-9034-E208A0F7B6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>
            <a:extLst>
              <a:ext uri="{FF2B5EF4-FFF2-40B4-BE49-F238E27FC236}">
                <a16:creationId xmlns:a16="http://schemas.microsoft.com/office/drawing/2014/main" id="{4C950D9B-B463-41C1-AD14-DD15418B37E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5A927972-B45F-46FC-A007-FC04A736D0C7}" type="slidenum">
              <a:rPr lang="en-US" altLang="zh-CN" sz="1200"/>
              <a:pPr/>
              <a:t>6</a:t>
            </a:fld>
            <a:endParaRPr lang="en-US" altLang="zh-CN" sz="1200"/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CBE11934-6754-44FB-BD07-5A524A76900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15F6CAC2-65F0-4261-8953-F5AA8D441A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>
            <a:extLst>
              <a:ext uri="{FF2B5EF4-FFF2-40B4-BE49-F238E27FC236}">
                <a16:creationId xmlns:a16="http://schemas.microsoft.com/office/drawing/2014/main" id="{04ADBF9E-E839-431C-8265-4708575D5BC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6409E14B-8FDC-49A6-9C9E-B12054B2365D}" type="slidenum">
              <a:rPr lang="en-US" altLang="zh-CN" sz="1200"/>
              <a:pPr/>
              <a:t>7</a:t>
            </a:fld>
            <a:endParaRPr lang="en-US" altLang="zh-CN" sz="1200"/>
          </a:p>
        </p:txBody>
      </p:sp>
      <p:sp>
        <p:nvSpPr>
          <p:cNvPr id="59395" name="Rectangle 2">
            <a:extLst>
              <a:ext uri="{FF2B5EF4-FFF2-40B4-BE49-F238E27FC236}">
                <a16:creationId xmlns:a16="http://schemas.microsoft.com/office/drawing/2014/main" id="{806D0125-19B9-4C22-9D08-3C5EE47EEE3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>
            <a:extLst>
              <a:ext uri="{FF2B5EF4-FFF2-40B4-BE49-F238E27FC236}">
                <a16:creationId xmlns:a16="http://schemas.microsoft.com/office/drawing/2014/main" id="{0DEA6DCF-922C-4551-9D14-633525C5A4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>
            <a:extLst>
              <a:ext uri="{FF2B5EF4-FFF2-40B4-BE49-F238E27FC236}">
                <a16:creationId xmlns:a16="http://schemas.microsoft.com/office/drawing/2014/main" id="{88A6509E-3F8C-4465-86DF-60FE92626C4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71E3D062-9F96-46AE-8419-0C5F5051393A}" type="slidenum">
              <a:rPr lang="en-US" altLang="zh-CN" sz="1200"/>
              <a:pPr/>
              <a:t>8</a:t>
            </a:fld>
            <a:endParaRPr lang="en-US" altLang="zh-CN" sz="1200"/>
          </a:p>
        </p:txBody>
      </p:sp>
      <p:sp>
        <p:nvSpPr>
          <p:cNvPr id="60419" name="Rectangle 2">
            <a:extLst>
              <a:ext uri="{FF2B5EF4-FFF2-40B4-BE49-F238E27FC236}">
                <a16:creationId xmlns:a16="http://schemas.microsoft.com/office/drawing/2014/main" id="{0958DDC1-262A-4A75-AECC-E56934D24BF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>
            <a:extLst>
              <a:ext uri="{FF2B5EF4-FFF2-40B4-BE49-F238E27FC236}">
                <a16:creationId xmlns:a16="http://schemas.microsoft.com/office/drawing/2014/main" id="{7CA0D8C9-E462-4BB2-8BE8-74C4950543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>
            <a:extLst>
              <a:ext uri="{FF2B5EF4-FFF2-40B4-BE49-F238E27FC236}">
                <a16:creationId xmlns:a16="http://schemas.microsoft.com/office/drawing/2014/main" id="{8A53A98A-5D73-4884-9CB4-52905B91BFA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03F6B09C-4DEF-44E1-9753-6528952C1F23}" type="slidenum">
              <a:rPr lang="en-US" altLang="zh-CN" sz="1200"/>
              <a:pPr/>
              <a:t>9</a:t>
            </a:fld>
            <a:endParaRPr lang="en-US" altLang="zh-CN" sz="1200"/>
          </a:p>
        </p:txBody>
      </p:sp>
      <p:sp>
        <p:nvSpPr>
          <p:cNvPr id="61443" name="Rectangle 2">
            <a:extLst>
              <a:ext uri="{FF2B5EF4-FFF2-40B4-BE49-F238E27FC236}">
                <a16:creationId xmlns:a16="http://schemas.microsoft.com/office/drawing/2014/main" id="{6BD67EB7-A6D6-491D-BD12-AFD7680B3E4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>
            <a:extLst>
              <a:ext uri="{FF2B5EF4-FFF2-40B4-BE49-F238E27FC236}">
                <a16:creationId xmlns:a16="http://schemas.microsoft.com/office/drawing/2014/main" id="{A8BB4828-B8CC-4C73-BDD8-9B40D5E4C8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5A943BA9-F12C-4220-9805-011FD006832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5018B5-A9A7-44F5-A4E5-F371FE95FF82}" type="datetime1">
              <a:rPr lang="zh-CN" altLang="en-US"/>
              <a:pPr>
                <a:defRPr/>
              </a:pPr>
              <a:t>2020/4/12</a:t>
            </a:fld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B9164481-04E1-4F54-806C-8E3B05ADDC8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EA263143-5999-4D3F-BA8D-E960E863076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55B6AE-2773-4D81-8446-4A4A11CD37E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92094598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0CAD0D40-AA43-4BBA-9990-23951DDAC30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57FEFE-32C2-4BF9-AC7B-FBEDD746D3C3}" type="datetime1">
              <a:rPr lang="zh-CN" altLang="en-US"/>
              <a:pPr>
                <a:defRPr/>
              </a:pPr>
              <a:t>2020/4/12</a:t>
            </a:fld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EC57EAB-0E0E-4351-81AF-2A92ECC73BE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3CFAB13D-845B-4A69-BA43-95C36C907D3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D804F0F-3E2C-4E5F-8EFA-640D5295854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58702459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86563" y="533400"/>
            <a:ext cx="2159000" cy="55626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4800" y="533400"/>
            <a:ext cx="6329363" cy="55626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9686A6DC-D725-4FDE-AD0F-A93614147E1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3EB5CF-710C-4771-BFB5-F3119E650EBB}" type="datetime1">
              <a:rPr lang="zh-CN" altLang="en-US"/>
              <a:pPr>
                <a:defRPr/>
              </a:pPr>
              <a:t>2020/4/12</a:t>
            </a:fld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8DC715A6-6385-4DE4-9E84-6207DC71785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F1676554-C9B9-48E6-8E27-C1EECA4CDFB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495DE3-17CE-48D1-B1BF-39F773A0FB5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9820981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2DAC4433-846B-439B-A09A-55CE1398F74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9F90BC-26BE-4C83-8479-95DE48F43125}" type="datetime1">
              <a:rPr lang="zh-CN" altLang="en-US"/>
              <a:pPr>
                <a:defRPr/>
              </a:pPr>
              <a:t>2020/4/12</a:t>
            </a:fld>
            <a:endParaRPr lang="en-US" altLang="zh-CN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5FDC2E99-8A85-4F22-A794-F174CEBF875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D90ED4E-DE90-4C13-A4E9-E4FF1236ABEA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3BF87282-5671-428B-8563-B1193927C465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北航</a:t>
            </a:r>
            <a:r>
              <a:rPr lang="en-US" altLang="zh-CN">
                <a:latin typeface="Times New Roman" panose="02020603050405020304" pitchFamily="18" charset="0"/>
              </a:rPr>
              <a:t>·</a:t>
            </a:r>
            <a:r>
              <a:rPr lang="en-US" altLang="zh-CN"/>
              <a:t> </a:t>
            </a:r>
            <a:r>
              <a:rPr lang="zh-CN" altLang="en-US"/>
              <a:t>电子信息工程学院</a:t>
            </a:r>
          </a:p>
        </p:txBody>
      </p:sp>
    </p:spTree>
    <p:extLst>
      <p:ext uri="{BB962C8B-B14F-4D97-AF65-F5344CB8AC3E}">
        <p14:creationId xmlns:p14="http://schemas.microsoft.com/office/powerpoint/2010/main" val="17302363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C8EFDEE8-2C7E-4523-B8C9-8D5A1E9691A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F016CB-6CE8-4C80-95E8-8A745148C9CC}" type="datetime1">
              <a:rPr lang="zh-CN" altLang="en-US"/>
              <a:pPr>
                <a:defRPr/>
              </a:pPr>
              <a:t>2020/4/12</a:t>
            </a:fld>
            <a:endParaRPr lang="en-US" altLang="zh-CN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1E5E058B-58F0-4300-B6BD-1A1BBEB722B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A67C9B5-300A-4055-8BB4-6494FF4F3B73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42651D82-1693-4312-8B92-0695641AAEE6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北航</a:t>
            </a:r>
            <a:r>
              <a:rPr lang="en-US" altLang="zh-CN">
                <a:latin typeface="Times New Roman" panose="02020603050405020304" pitchFamily="18" charset="0"/>
              </a:rPr>
              <a:t>·</a:t>
            </a:r>
            <a:r>
              <a:rPr lang="en-US" altLang="zh-CN"/>
              <a:t> </a:t>
            </a:r>
            <a:r>
              <a:rPr lang="zh-CN" altLang="en-US"/>
              <a:t>电子信息工程学院</a:t>
            </a:r>
          </a:p>
        </p:txBody>
      </p:sp>
    </p:spTree>
    <p:extLst>
      <p:ext uri="{BB962C8B-B14F-4D97-AF65-F5344CB8AC3E}">
        <p14:creationId xmlns:p14="http://schemas.microsoft.com/office/powerpoint/2010/main" val="20331482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F804ABAD-152E-4A65-B624-40F282018C1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147A03-001C-440C-A93F-A73C36173D4F}" type="datetime1">
              <a:rPr lang="zh-CN" altLang="en-US"/>
              <a:pPr>
                <a:defRPr/>
              </a:pPr>
              <a:t>2020/4/12</a:t>
            </a:fld>
            <a:endParaRPr lang="en-US" altLang="zh-CN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0DA2B0ED-420B-4E9F-AA86-4629BACEA11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6E1C0F4-3214-4AC4-8233-CE4EBDF981B8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D1437496-713F-4AAD-BD3E-AA757E8EA883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北航</a:t>
            </a:r>
            <a:r>
              <a:rPr lang="en-US" altLang="zh-CN">
                <a:latin typeface="Times New Roman" panose="02020603050405020304" pitchFamily="18" charset="0"/>
              </a:rPr>
              <a:t>·</a:t>
            </a:r>
            <a:r>
              <a:rPr lang="en-US" altLang="zh-CN"/>
              <a:t> </a:t>
            </a:r>
            <a:r>
              <a:rPr lang="zh-CN" altLang="en-US"/>
              <a:t>电子信息工程学院</a:t>
            </a:r>
          </a:p>
        </p:txBody>
      </p:sp>
    </p:spTree>
    <p:extLst>
      <p:ext uri="{BB962C8B-B14F-4D97-AF65-F5344CB8AC3E}">
        <p14:creationId xmlns:p14="http://schemas.microsoft.com/office/powerpoint/2010/main" val="2280579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243388" cy="4495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00588" y="1600200"/>
            <a:ext cx="4244975" cy="4495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5D6D2AA5-CDA5-4276-9284-D7DDB2D9CB2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482ED6-BDD5-43BB-AF61-DC0EF80EC466}" type="datetime1">
              <a:rPr lang="zh-CN" altLang="en-US"/>
              <a:pPr>
                <a:defRPr/>
              </a:pPr>
              <a:t>2020/4/12</a:t>
            </a:fld>
            <a:endParaRPr lang="en-US" altLang="zh-CN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AF9715BF-2F32-4604-877A-AE225EAFF03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983592-2F36-4E8B-A3D3-47A080B8C873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1F30DED7-2F31-4936-AF4F-2C0A63EE604A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北航</a:t>
            </a:r>
            <a:r>
              <a:rPr lang="en-US" altLang="zh-CN">
                <a:latin typeface="Times New Roman" panose="02020603050405020304" pitchFamily="18" charset="0"/>
              </a:rPr>
              <a:t>·</a:t>
            </a:r>
            <a:r>
              <a:rPr lang="en-US" altLang="zh-CN"/>
              <a:t> </a:t>
            </a:r>
            <a:r>
              <a:rPr lang="zh-CN" altLang="en-US"/>
              <a:t>电子信息工程学院</a:t>
            </a:r>
          </a:p>
        </p:txBody>
      </p:sp>
    </p:spTree>
    <p:extLst>
      <p:ext uri="{BB962C8B-B14F-4D97-AF65-F5344CB8AC3E}">
        <p14:creationId xmlns:p14="http://schemas.microsoft.com/office/powerpoint/2010/main" val="32464494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064074D-D159-434F-BF11-8C9E0D6AAE5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382FE7-E79B-40B8-AE1E-D9FBE1030DC8}" type="datetime1">
              <a:rPr lang="zh-CN" altLang="en-US"/>
              <a:pPr>
                <a:defRPr/>
              </a:pPr>
              <a:t>2020/4/12</a:t>
            </a:fld>
            <a:endParaRPr lang="en-US" altLang="zh-C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A00A52E-E168-44DF-8E01-0C290654BE6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3ECE70-8C18-4DDE-880B-A9EE2FCE29C1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2970FB4-33EE-4923-ADAF-E47AF9C3953D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北航</a:t>
            </a:r>
            <a:r>
              <a:rPr lang="en-US" altLang="zh-CN">
                <a:latin typeface="Times New Roman" panose="02020603050405020304" pitchFamily="18" charset="0"/>
              </a:rPr>
              <a:t>·</a:t>
            </a:r>
            <a:r>
              <a:rPr lang="en-US" altLang="zh-CN"/>
              <a:t> </a:t>
            </a:r>
            <a:r>
              <a:rPr lang="zh-CN" altLang="en-US"/>
              <a:t>电子信息工程学院</a:t>
            </a:r>
          </a:p>
        </p:txBody>
      </p:sp>
    </p:spTree>
    <p:extLst>
      <p:ext uri="{BB962C8B-B14F-4D97-AF65-F5344CB8AC3E}">
        <p14:creationId xmlns:p14="http://schemas.microsoft.com/office/powerpoint/2010/main" val="26622045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4C207E86-FB48-4414-92E2-82C2D9BEED4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D46BD6-A4DF-4C97-B988-C8AD0521BBCB}" type="datetime1">
              <a:rPr lang="zh-CN" altLang="en-US"/>
              <a:pPr>
                <a:defRPr/>
              </a:pPr>
              <a:t>2020/4/12</a:t>
            </a:fld>
            <a:endParaRPr lang="en-US" altLang="zh-CN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C8EC63BC-ABA5-48AC-84C3-D819F7C323E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B48EAED-BE0C-4C29-B4BC-CA04A9249027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791D1054-64CC-4961-8382-2238657028BC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北航</a:t>
            </a:r>
            <a:r>
              <a:rPr lang="en-US" altLang="zh-CN">
                <a:latin typeface="Times New Roman" panose="02020603050405020304" pitchFamily="18" charset="0"/>
              </a:rPr>
              <a:t>·</a:t>
            </a:r>
            <a:r>
              <a:rPr lang="en-US" altLang="zh-CN"/>
              <a:t> </a:t>
            </a:r>
            <a:r>
              <a:rPr lang="zh-CN" altLang="en-US"/>
              <a:t>电子信息工程学院</a:t>
            </a:r>
          </a:p>
        </p:txBody>
      </p:sp>
    </p:spTree>
    <p:extLst>
      <p:ext uri="{BB962C8B-B14F-4D97-AF65-F5344CB8AC3E}">
        <p14:creationId xmlns:p14="http://schemas.microsoft.com/office/powerpoint/2010/main" val="1608063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112F28D4-3CD0-4BF6-A333-41444517459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1551C6-6485-45CD-808E-0D6C16DCDE47}" type="datetime1">
              <a:rPr lang="zh-CN" altLang="en-US"/>
              <a:pPr>
                <a:defRPr/>
              </a:pPr>
              <a:t>2020/4/12</a:t>
            </a:fld>
            <a:endParaRPr lang="en-US" altLang="zh-CN"/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0C4595B4-E9B7-4ED7-A013-60A91F795F8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25664B-3E8B-43FA-A230-B259C5C1854E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12FD85D5-C130-4A33-941E-B809FCB5A7CD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北航</a:t>
            </a:r>
            <a:r>
              <a:rPr lang="en-US" altLang="zh-CN">
                <a:latin typeface="Times New Roman" panose="02020603050405020304" pitchFamily="18" charset="0"/>
              </a:rPr>
              <a:t>·</a:t>
            </a:r>
            <a:r>
              <a:rPr lang="en-US" altLang="zh-CN"/>
              <a:t> </a:t>
            </a:r>
            <a:r>
              <a:rPr lang="zh-CN" altLang="en-US"/>
              <a:t>电子信息工程学院</a:t>
            </a:r>
          </a:p>
        </p:txBody>
      </p:sp>
    </p:spTree>
    <p:extLst>
      <p:ext uri="{BB962C8B-B14F-4D97-AF65-F5344CB8AC3E}">
        <p14:creationId xmlns:p14="http://schemas.microsoft.com/office/powerpoint/2010/main" val="38500278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73AF1641-AC96-4443-B677-07AF9B19BA5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8F6490-37CC-4FF8-B8EF-A7F2814A14B4}" type="datetime1">
              <a:rPr lang="zh-CN" altLang="en-US"/>
              <a:pPr>
                <a:defRPr/>
              </a:pPr>
              <a:t>2020/4/12</a:t>
            </a:fld>
            <a:endParaRPr lang="en-US" altLang="zh-CN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76E02FDF-E716-4747-9A4A-0B598F325AC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DD5248-D613-49E1-AF03-9AE494055944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15480366-D0BC-4F5E-B0CE-AD69E2E4C1EA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北航</a:t>
            </a:r>
            <a:r>
              <a:rPr lang="en-US" altLang="zh-CN">
                <a:latin typeface="Times New Roman" panose="02020603050405020304" pitchFamily="18" charset="0"/>
              </a:rPr>
              <a:t>·</a:t>
            </a:r>
            <a:r>
              <a:rPr lang="en-US" altLang="zh-CN"/>
              <a:t> </a:t>
            </a:r>
            <a:r>
              <a:rPr lang="zh-CN" altLang="en-US"/>
              <a:t>电子信息工程学院</a:t>
            </a:r>
          </a:p>
        </p:txBody>
      </p:sp>
    </p:spTree>
    <p:extLst>
      <p:ext uri="{BB962C8B-B14F-4D97-AF65-F5344CB8AC3E}">
        <p14:creationId xmlns:p14="http://schemas.microsoft.com/office/powerpoint/2010/main" val="3652250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16650B6-B0B7-41C8-988A-C1D05AB0A10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B76770-79F2-4324-BC04-097F9A0AB9C2}" type="datetime1">
              <a:rPr lang="zh-CN" altLang="en-US"/>
              <a:pPr>
                <a:defRPr/>
              </a:pPr>
              <a:t>2020/4/12</a:t>
            </a:fld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C02B3E85-E6A1-485C-88FD-3B50B4057CC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A5B65EEB-8B4A-4A62-9B4B-00EAA45F695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4250A4-1A86-4EE4-A9F8-8C1A9D0782F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18033054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DD02487-0F90-45DA-BA9E-88DF8877E16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DA4BBC-C281-4242-AC02-A3A1810A8516}" type="datetime1">
              <a:rPr lang="zh-CN" altLang="en-US"/>
              <a:pPr>
                <a:defRPr/>
              </a:pPr>
              <a:t>2020/4/12</a:t>
            </a:fld>
            <a:endParaRPr lang="en-US" altLang="zh-CN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C9F69029-6D26-40BE-B87F-DFA7838E480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D0D385B-C0D8-4BA8-99FC-67198AAF2DAD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C2BEBF41-E8D1-487D-BDB9-426B834E750B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北航</a:t>
            </a:r>
            <a:r>
              <a:rPr lang="en-US" altLang="zh-CN">
                <a:latin typeface="Times New Roman" panose="02020603050405020304" pitchFamily="18" charset="0"/>
              </a:rPr>
              <a:t>·</a:t>
            </a:r>
            <a:r>
              <a:rPr lang="en-US" altLang="zh-CN"/>
              <a:t> </a:t>
            </a:r>
            <a:r>
              <a:rPr lang="zh-CN" altLang="en-US"/>
              <a:t>电子信息工程学院</a:t>
            </a:r>
          </a:p>
        </p:txBody>
      </p:sp>
    </p:spTree>
    <p:extLst>
      <p:ext uri="{BB962C8B-B14F-4D97-AF65-F5344CB8AC3E}">
        <p14:creationId xmlns:p14="http://schemas.microsoft.com/office/powerpoint/2010/main" val="38910810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D861CC53-3FA9-4D8F-B591-DEF1F93ECE9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23E885-A971-4BCE-A1CE-A72437CFFBD9}" type="datetime1">
              <a:rPr lang="zh-CN" altLang="en-US"/>
              <a:pPr>
                <a:defRPr/>
              </a:pPr>
              <a:t>2020/4/12</a:t>
            </a:fld>
            <a:endParaRPr lang="en-US" altLang="zh-CN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3A4976B5-17A0-4F1F-A8FF-640F49C2995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2F478F-E7EE-4E36-AC36-21CA2608A5F7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A4DC8FE0-8354-4150-80A9-4F8D54034738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北航</a:t>
            </a:r>
            <a:r>
              <a:rPr lang="en-US" altLang="zh-CN">
                <a:latin typeface="Times New Roman" panose="02020603050405020304" pitchFamily="18" charset="0"/>
              </a:rPr>
              <a:t>·</a:t>
            </a:r>
            <a:r>
              <a:rPr lang="en-US" altLang="zh-CN"/>
              <a:t> </a:t>
            </a:r>
            <a:r>
              <a:rPr lang="zh-CN" altLang="en-US"/>
              <a:t>电子信息工程学院</a:t>
            </a:r>
          </a:p>
        </p:txBody>
      </p:sp>
    </p:spTree>
    <p:extLst>
      <p:ext uri="{BB962C8B-B14F-4D97-AF65-F5344CB8AC3E}">
        <p14:creationId xmlns:p14="http://schemas.microsoft.com/office/powerpoint/2010/main" val="50122630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86563" y="533400"/>
            <a:ext cx="2159000" cy="55626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4800" y="533400"/>
            <a:ext cx="6329363" cy="55626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0084AD00-91A3-4A74-AEE1-917918017EF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B45E87-A740-40F1-91F8-CF899B20E489}" type="datetime1">
              <a:rPr lang="zh-CN" altLang="en-US"/>
              <a:pPr>
                <a:defRPr/>
              </a:pPr>
              <a:t>2020/4/12</a:t>
            </a:fld>
            <a:endParaRPr lang="en-US" altLang="zh-CN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374CAA53-010E-4D53-85A0-8D42C0D2A41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AFCAD2-40EA-4339-A21C-B72E471D238C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1318E2AE-055D-47BE-8836-F6CAC2C0DC8B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北航</a:t>
            </a:r>
            <a:r>
              <a:rPr lang="en-US" altLang="zh-CN">
                <a:latin typeface="Times New Roman" panose="02020603050405020304" pitchFamily="18" charset="0"/>
              </a:rPr>
              <a:t>·</a:t>
            </a:r>
            <a:r>
              <a:rPr lang="en-US" altLang="zh-CN"/>
              <a:t> </a:t>
            </a:r>
            <a:r>
              <a:rPr lang="zh-CN" altLang="en-US"/>
              <a:t>电子信息工程学院</a:t>
            </a:r>
          </a:p>
        </p:txBody>
      </p:sp>
    </p:spTree>
    <p:extLst>
      <p:ext uri="{BB962C8B-B14F-4D97-AF65-F5344CB8AC3E}">
        <p14:creationId xmlns:p14="http://schemas.microsoft.com/office/powerpoint/2010/main" val="261108612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533400"/>
            <a:ext cx="8640763" cy="914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04800" y="1600200"/>
            <a:ext cx="8640763" cy="21717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04800" y="3924300"/>
            <a:ext cx="8640763" cy="21717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F60E1C96-7BC3-4528-91AD-5AE72C6A3E2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FDBD24-8864-4BF9-AAC7-556306BC1E1F}" type="datetime1">
              <a:rPr lang="zh-CN" altLang="en-US"/>
              <a:pPr>
                <a:defRPr/>
              </a:pPr>
              <a:t>2020/4/12</a:t>
            </a:fld>
            <a:endParaRPr lang="en-US" altLang="zh-CN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40A53513-A6E8-4FF5-A93B-39DE1321CFB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1AEA36-8E43-459D-A99A-EBF70F29E985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2EA78DC2-9FAD-4153-B5CA-4EEE18678EA5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北航</a:t>
            </a:r>
            <a:r>
              <a:rPr lang="en-US" altLang="zh-CN">
                <a:latin typeface="Times New Roman" panose="02020603050405020304" pitchFamily="18" charset="0"/>
              </a:rPr>
              <a:t>·</a:t>
            </a:r>
            <a:r>
              <a:rPr lang="en-US" altLang="zh-CN"/>
              <a:t> </a:t>
            </a:r>
            <a:r>
              <a:rPr lang="zh-CN" altLang="en-US"/>
              <a:t>电子信息工程学院</a:t>
            </a:r>
          </a:p>
        </p:txBody>
      </p:sp>
    </p:spTree>
    <p:extLst>
      <p:ext uri="{BB962C8B-B14F-4D97-AF65-F5344CB8AC3E}">
        <p14:creationId xmlns:p14="http://schemas.microsoft.com/office/powerpoint/2010/main" val="1581539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1C0AF11B-44EF-4AC0-AAAE-3C99DFE1429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8BC7F5-619E-47D6-AEA1-E22E2B32F2EC}" type="datetime1">
              <a:rPr lang="zh-CN" altLang="en-US"/>
              <a:pPr>
                <a:defRPr/>
              </a:pPr>
              <a:t>2020/4/12</a:t>
            </a:fld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4BEB314-03D9-4033-B409-81A193B6821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B9F039E1-F881-4CEE-8079-8AF4E0B6FC6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F3B749B-77B0-4397-815A-20D1011F2AA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64416163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243388" cy="4495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00588" y="1600200"/>
            <a:ext cx="4244975" cy="4495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8DBE989-0389-4BB1-B3BF-6FDC2A315E5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987884-4E30-4B46-B805-AD0D01574619}" type="datetime1">
              <a:rPr lang="zh-CN" altLang="en-US"/>
              <a:pPr>
                <a:defRPr/>
              </a:pPr>
              <a:t>2020/4/12</a:t>
            </a:fld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974499F-F531-4061-A40E-935DE1B303E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DC2E5465-A526-4A6D-B7A4-C7928CF9D0E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966C12-1CA3-4189-BED3-B487352F465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83518007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EFB700CB-4F20-49C9-AAA3-817035E6F6B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CCA49E-6C56-4BE3-8452-50D00AA54F7D}" type="datetime1">
              <a:rPr lang="zh-CN" altLang="en-US"/>
              <a:pPr>
                <a:defRPr/>
              </a:pPr>
              <a:t>2020/4/12</a:t>
            </a:fld>
            <a:endParaRPr lang="en-US" altLang="zh-CN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B5441F78-C664-4A46-AF6B-30D2F6A4953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6E9267A3-D1F1-48E8-9AAB-F6266C6EE50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9A5086-A341-4397-8317-C7A7E8CABC7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56207421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D3523864-9E1E-4E64-A0BA-042B952230B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F312CB-0DA0-4192-98BD-AE300819282A}" type="datetime1">
              <a:rPr lang="zh-CN" altLang="en-US"/>
              <a:pPr>
                <a:defRPr/>
              </a:pPr>
              <a:t>2020/4/12</a:t>
            </a:fld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7D14D092-3B80-4401-ABAA-D8F0FFABEF2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4D65972F-A11F-4BD2-A9F6-B5C1EB6C944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7D34BC-AA1D-486F-BC65-92FE602FA6A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80017690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DAA461AD-7105-440A-8796-88AEDEAC1FD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AC4919-D7ED-4A9E-B933-E8E74E410C12}" type="datetime1">
              <a:rPr lang="zh-CN" altLang="en-US"/>
              <a:pPr>
                <a:defRPr/>
              </a:pPr>
              <a:t>2020/4/12</a:t>
            </a:fld>
            <a:endParaRPr lang="en-US" altLang="zh-CN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F947EDEC-7541-4899-8456-ABC2D977F49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65CCDFAA-825A-4A3F-BFA3-02C7DC55E4A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64AC4AB-B4D2-4801-ABF5-ADC8035B8C6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29008793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1768FBB-73F3-41A7-86D3-D41E5CD19FF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3CFABC-A56F-435A-9668-03C659107013}" type="datetime1">
              <a:rPr lang="zh-CN" altLang="en-US"/>
              <a:pPr>
                <a:defRPr/>
              </a:pPr>
              <a:t>2020/4/12</a:t>
            </a:fld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68E1B50-BF96-49D2-993F-1503A022F0B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6D715656-C8F7-417C-8DAE-201A3B3CF71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E80A890-B767-4A22-87F7-72BA70F0AA7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4227882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380D3CC-BDC9-4FEB-8485-F6EEADEBE5E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966C64-3450-437D-8CC0-EF5DF25201E8}" type="datetime1">
              <a:rPr lang="zh-CN" altLang="en-US"/>
              <a:pPr>
                <a:defRPr/>
              </a:pPr>
              <a:t>2020/4/12</a:t>
            </a:fld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5A4985F-C86B-4EEE-997F-CD3F1743CFF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5162E506-D9FB-421E-8033-BCE2F319C0B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F4C9B68-2194-442C-A2C4-122958112CA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90290186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8">
            <a:extLst>
              <a:ext uri="{FF2B5EF4-FFF2-40B4-BE49-F238E27FC236}">
                <a16:creationId xmlns:a16="http://schemas.microsoft.com/office/drawing/2014/main" id="{DA5E6C77-ACCB-4AD3-9AA0-08C8D04AF1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429000"/>
            <a:ext cx="9144000" cy="304800"/>
          </a:xfrm>
          <a:prstGeom prst="rect">
            <a:avLst/>
          </a:prstGeom>
          <a:gradFill rotWithShape="0">
            <a:gsLst>
              <a:gs pos="0">
                <a:schemeClr val="hlink"/>
              </a:gs>
              <a:gs pos="100000">
                <a:schemeClr val="hlink">
                  <a:gamma/>
                  <a:tint val="0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1027" name="Rectangle 9">
            <a:extLst>
              <a:ext uri="{FF2B5EF4-FFF2-40B4-BE49-F238E27FC236}">
                <a16:creationId xmlns:a16="http://schemas.microsoft.com/office/drawing/2014/main" id="{8B7A67C6-6DBF-493A-A07B-493C21A423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429000"/>
            <a:ext cx="9144000" cy="762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folHlink"/>
              </a:gs>
            </a:gsLst>
            <a:lin ang="5400000" scaled="1"/>
          </a:gradFill>
          <a:ln>
            <a:noFill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19" name="Rectangle 10">
            <a:extLst>
              <a:ext uri="{FF2B5EF4-FFF2-40B4-BE49-F238E27FC236}">
                <a16:creationId xmlns:a16="http://schemas.microsoft.com/office/drawing/2014/main" id="{D9E09C51-1B1E-46D1-B79F-940D8CF628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429000"/>
            <a:ext cx="9144000" cy="304800"/>
          </a:xfrm>
          <a:prstGeom prst="rect">
            <a:avLst/>
          </a:prstGeom>
          <a:gradFill rotWithShape="0">
            <a:gsLst>
              <a:gs pos="0">
                <a:schemeClr val="hlink"/>
              </a:gs>
              <a:gs pos="100000">
                <a:schemeClr val="hlink">
                  <a:gamma/>
                  <a:tint val="0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1029" name="Rectangle 11">
            <a:extLst>
              <a:ext uri="{FF2B5EF4-FFF2-40B4-BE49-F238E27FC236}">
                <a16:creationId xmlns:a16="http://schemas.microsoft.com/office/drawing/2014/main" id="{2935410C-8A08-4B39-91EF-3C935C884A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429000"/>
            <a:ext cx="9144000" cy="76200"/>
          </a:xfrm>
          <a:prstGeom prst="rect">
            <a:avLst/>
          </a:prstGeom>
          <a:gradFill rotWithShape="0">
            <a:gsLst>
              <a:gs pos="0">
                <a:srgbClr val="66FF33"/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1030" name="Rectangle 12">
            <a:extLst>
              <a:ext uri="{FF2B5EF4-FFF2-40B4-BE49-F238E27FC236}">
                <a16:creationId xmlns:a16="http://schemas.microsoft.com/office/drawing/2014/main" id="{E56DD393-948E-4540-B16D-7B583D6453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52800"/>
            <a:ext cx="6858000" cy="762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chemeClr val="accent1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1031" name="Rectangle 13">
            <a:extLst>
              <a:ext uri="{FF2B5EF4-FFF2-40B4-BE49-F238E27FC236}">
                <a16:creationId xmlns:a16="http://schemas.microsoft.com/office/drawing/2014/main" id="{C01D1BF8-60EE-42BD-B8A6-768D504574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3352800"/>
            <a:ext cx="2286000" cy="76200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rgbClr val="FFFFFF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pic>
        <p:nvPicPr>
          <p:cNvPr id="7176" name="Picture 15" descr="buaa_2">
            <a:extLst>
              <a:ext uri="{FF2B5EF4-FFF2-40B4-BE49-F238E27FC236}">
                <a16:creationId xmlns:a16="http://schemas.microsoft.com/office/drawing/2014/main" id="{B22CCE89-7C3E-4344-BE07-3283442707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76200"/>
            <a:ext cx="42291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7" name="Rectangle 5">
            <a:extLst>
              <a:ext uri="{FF2B5EF4-FFF2-40B4-BE49-F238E27FC236}">
                <a16:creationId xmlns:a16="http://schemas.microsoft.com/office/drawing/2014/main" id="{0A171840-6F0B-41F9-A687-6FD8835FCD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600200"/>
            <a:ext cx="8640763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178" name="Rectangle 9">
            <a:extLst>
              <a:ext uri="{FF2B5EF4-FFF2-40B4-BE49-F238E27FC236}">
                <a16:creationId xmlns:a16="http://schemas.microsoft.com/office/drawing/2014/main" id="{3C47C418-391D-4C16-B3D8-A784249379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533400"/>
            <a:ext cx="8640763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5" name="Rectangle 5">
            <a:extLst>
              <a:ext uri="{FF2B5EF4-FFF2-40B4-BE49-F238E27FC236}">
                <a16:creationId xmlns:a16="http://schemas.microsoft.com/office/drawing/2014/main" id="{CF405137-5DC8-4FA2-9280-B907EFFCC1A4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8600" y="63246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50000"/>
              </a:spcBef>
              <a:defRPr kumimoji="0" sz="1400">
                <a:solidFill>
                  <a:srgbClr val="000000"/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3DD9BCED-91BE-4D18-A90C-4EB666806DE8}" type="datetime1">
              <a:rPr lang="zh-CN" altLang="en-US"/>
              <a:pPr>
                <a:defRPr/>
              </a:pPr>
              <a:t>2020/4/12</a:t>
            </a:fld>
            <a:endParaRPr lang="en-US" altLang="zh-CN"/>
          </a:p>
        </p:txBody>
      </p:sp>
      <p:sp>
        <p:nvSpPr>
          <p:cNvPr id="26" name="Rectangle 6">
            <a:extLst>
              <a:ext uri="{FF2B5EF4-FFF2-40B4-BE49-F238E27FC236}">
                <a16:creationId xmlns:a16="http://schemas.microsoft.com/office/drawing/2014/main" id="{9635770D-1E2E-424A-85FE-D8E93ED5B19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814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50000"/>
              </a:spcBef>
              <a:defRPr kumimoji="0" sz="140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" name="Rectangle 7">
            <a:extLst>
              <a:ext uri="{FF2B5EF4-FFF2-40B4-BE49-F238E27FC236}">
                <a16:creationId xmlns:a16="http://schemas.microsoft.com/office/drawing/2014/main" id="{5F4F2658-1526-4738-8D8C-A45C5FE2FF5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77200" y="6400800"/>
            <a:ext cx="990600" cy="3048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50000"/>
              </a:spcBef>
              <a:defRPr kumimoji="0" sz="1800" b="1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fld id="{CDF5C4D5-AE7A-4259-AD50-EDBAEF82C40F}" type="slidenum">
              <a:rPr lang="en-US" altLang="zh-CN"/>
              <a:pPr/>
              <a:t>‹#›</a:t>
            </a:fld>
            <a:endParaRPr lang="en-US" altLang="zh-CN"/>
          </a:p>
        </p:txBody>
      </p:sp>
      <p:pic>
        <p:nvPicPr>
          <p:cNvPr id="7182" name="Picture 14" descr="file_quit">
            <a:extLst>
              <a:ext uri="{FF2B5EF4-FFF2-40B4-BE49-F238E27FC236}">
                <a16:creationId xmlns:a16="http://schemas.microsoft.com/office/drawing/2014/main" id="{C4E5D8F9-2981-4DFC-AB31-F71AB8E704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2133600"/>
            <a:ext cx="1143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282" r:id="rId1"/>
    <p:sldLayoutId id="2147484283" r:id="rId2"/>
    <p:sldLayoutId id="2147484284" r:id="rId3"/>
    <p:sldLayoutId id="2147484285" r:id="rId4"/>
    <p:sldLayoutId id="2147484286" r:id="rId5"/>
    <p:sldLayoutId id="2147484287" r:id="rId6"/>
    <p:sldLayoutId id="2147484288" r:id="rId7"/>
    <p:sldLayoutId id="2147484289" r:id="rId8"/>
    <p:sldLayoutId id="2147484290" r:id="rId9"/>
    <p:sldLayoutId id="2147484291" r:id="rId10"/>
    <p:sldLayoutId id="2147484292" r:id="rId11"/>
  </p:sldLayoutIdLst>
  <p:transition>
    <p:fade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Tahoma" panose="020B0604030504040204" pitchFamily="34" charset="0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Tahoma" panose="020B0604030504040204" pitchFamily="34" charset="0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Tahoma" panose="020B0604030504040204" pitchFamily="34" charset="0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Tahoma" panose="020B0604030504040204" pitchFamily="34" charset="0"/>
          <a:ea typeface="黑体" panose="02010609060101010101" pitchFamily="49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Tahoma" panose="020B0604030504040204" pitchFamily="34" charset="0"/>
          <a:ea typeface="黑体" panose="02010609060101010101" pitchFamily="49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Tahoma" panose="020B0604030504040204" pitchFamily="34" charset="0"/>
          <a:ea typeface="黑体" panose="02010609060101010101" pitchFamily="49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Tahoma" panose="020B0604030504040204" pitchFamily="34" charset="0"/>
          <a:ea typeface="黑体" panose="02010609060101010101" pitchFamily="49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Tahoma" panose="020B0604030504040204" pitchFamily="34" charset="0"/>
          <a:ea typeface="黑体" panose="020106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anose="05000000000000000000" pitchFamily="2" charset="2"/>
        <a:buChar char="n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80000"/>
        <a:buFont typeface="Wingdings" panose="05000000000000000000" pitchFamily="2" charset="2"/>
        <a:buChar char="Ø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12000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v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7A49B44C-75BE-4AF5-8046-CF568693CF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476250"/>
            <a:ext cx="8243887" cy="73025"/>
          </a:xfrm>
          <a:prstGeom prst="rect">
            <a:avLst/>
          </a:prstGeom>
          <a:gradFill rotWithShape="0">
            <a:gsLst>
              <a:gs pos="0">
                <a:srgbClr val="66FF33"/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D396EF0A-6735-458B-B6D1-F102F78FD4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20150" y="6410325"/>
            <a:ext cx="323850" cy="360363"/>
          </a:xfrm>
          <a:prstGeom prst="rect">
            <a:avLst/>
          </a:prstGeom>
          <a:solidFill>
            <a:srgbClr val="ECECC8"/>
          </a:solidFill>
          <a:ln>
            <a:noFill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2052" name="AutoShape 4">
            <a:extLst>
              <a:ext uri="{FF2B5EF4-FFF2-40B4-BE49-F238E27FC236}">
                <a16:creationId xmlns:a16="http://schemas.microsoft.com/office/drawing/2014/main" id="{074C4328-1453-4133-B70B-0566ACBBA4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1013" y="6410325"/>
            <a:ext cx="958850" cy="360363"/>
          </a:xfrm>
          <a:prstGeom prst="roundRect">
            <a:avLst>
              <a:gd name="adj" fmla="val 28750"/>
            </a:avLst>
          </a:prstGeom>
          <a:solidFill>
            <a:srgbClr val="ECECC8"/>
          </a:solidFill>
          <a:ln>
            <a:noFill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8197" name="Rectangle 5">
            <a:extLst>
              <a:ext uri="{FF2B5EF4-FFF2-40B4-BE49-F238E27FC236}">
                <a16:creationId xmlns:a16="http://schemas.microsoft.com/office/drawing/2014/main" id="{B43DEB85-A123-4DC8-9A79-9276EF9814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600200"/>
            <a:ext cx="8640763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43718" name="Rectangle 6">
            <a:extLst>
              <a:ext uri="{FF2B5EF4-FFF2-40B4-BE49-F238E27FC236}">
                <a16:creationId xmlns:a16="http://schemas.microsoft.com/office/drawing/2014/main" id="{9D51F36A-95E1-4ACA-829F-14D1EBE32CAA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33400" y="6502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50000"/>
              </a:spcBef>
              <a:defRPr kumimoji="0"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07E41B71-0923-467D-80BA-7E2BC24DEEDF}" type="datetime1">
              <a:rPr lang="zh-CN" altLang="en-US"/>
              <a:pPr>
                <a:defRPr/>
              </a:pPr>
              <a:t>2020/4/12</a:t>
            </a:fld>
            <a:endParaRPr lang="en-US" altLang="zh-CN"/>
          </a:p>
        </p:txBody>
      </p:sp>
      <p:sp>
        <p:nvSpPr>
          <p:cNvPr id="243719" name="Rectangle 7">
            <a:extLst>
              <a:ext uri="{FF2B5EF4-FFF2-40B4-BE49-F238E27FC236}">
                <a16:creationId xmlns:a16="http://schemas.microsoft.com/office/drawing/2014/main" id="{314E80CD-16CA-4B0F-8721-A9FA3816701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53400" y="6400800"/>
            <a:ext cx="838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50000"/>
              </a:spcBef>
              <a:defRPr kumimoji="0" sz="2000" b="1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fld id="{5BD30B57-64F2-453F-99E4-7B2C584B680B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243720" name="Rectangle 8">
            <a:extLst>
              <a:ext uri="{FF2B5EF4-FFF2-40B4-BE49-F238E27FC236}">
                <a16:creationId xmlns:a16="http://schemas.microsoft.com/office/drawing/2014/main" id="{6B48BD34-74F5-4BD5-ADE8-00DD96635BC6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63938" y="100013"/>
            <a:ext cx="3200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8000" tIns="0" rIns="18000" bIns="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50000"/>
              </a:spcBef>
              <a:defRPr kumimoji="0" sz="1800">
                <a:solidFill>
                  <a:srgbClr val="33CC33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pPr>
              <a:defRPr/>
            </a:pPr>
            <a:r>
              <a:rPr lang="zh-CN" altLang="en-US"/>
              <a:t>北航</a:t>
            </a:r>
            <a:r>
              <a:rPr lang="en-US" altLang="zh-CN">
                <a:latin typeface="Times New Roman" panose="02020603050405020304" pitchFamily="18" charset="0"/>
              </a:rPr>
              <a:t>·</a:t>
            </a:r>
            <a:r>
              <a:rPr lang="en-US" altLang="zh-CN"/>
              <a:t> </a:t>
            </a:r>
            <a:r>
              <a:rPr lang="zh-CN" altLang="en-US"/>
              <a:t>电子信息工程学院</a:t>
            </a:r>
          </a:p>
        </p:txBody>
      </p:sp>
      <p:sp>
        <p:nvSpPr>
          <p:cNvPr id="8201" name="Rectangle 9">
            <a:extLst>
              <a:ext uri="{FF2B5EF4-FFF2-40B4-BE49-F238E27FC236}">
                <a16:creationId xmlns:a16="http://schemas.microsoft.com/office/drawing/2014/main" id="{79C19E0F-2CBF-4BBB-B160-B24F674832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533400"/>
            <a:ext cx="8640763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8" name="Rectangle 10">
            <a:extLst>
              <a:ext uri="{FF2B5EF4-FFF2-40B4-BE49-F238E27FC236}">
                <a16:creationId xmlns:a16="http://schemas.microsoft.com/office/drawing/2014/main" id="{7296BC7F-4945-4FB0-858E-F4B87B539E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5875"/>
            <a:ext cx="9144000" cy="69850"/>
          </a:xfrm>
          <a:prstGeom prst="rect">
            <a:avLst/>
          </a:prstGeom>
          <a:solidFill>
            <a:schemeClr val="hlink"/>
          </a:solidFill>
          <a:ln>
            <a:noFill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grpSp>
        <p:nvGrpSpPr>
          <p:cNvPr id="8203" name="Group 11">
            <a:extLst>
              <a:ext uri="{FF2B5EF4-FFF2-40B4-BE49-F238E27FC236}">
                <a16:creationId xmlns:a16="http://schemas.microsoft.com/office/drawing/2014/main" id="{A067D02B-9AFB-4D55-B210-0F8D27477B2D}"/>
              </a:ext>
            </a:extLst>
          </p:cNvPr>
          <p:cNvGrpSpPr>
            <a:grpSpLocks/>
          </p:cNvGrpSpPr>
          <p:nvPr/>
        </p:nvGrpSpPr>
        <p:grpSpPr bwMode="auto">
          <a:xfrm>
            <a:off x="266700" y="-26988"/>
            <a:ext cx="633413" cy="647701"/>
            <a:chOff x="96" y="3888"/>
            <a:chExt cx="240" cy="240"/>
          </a:xfrm>
        </p:grpSpPr>
        <p:sp>
          <p:nvSpPr>
            <p:cNvPr id="2062" name="Oval 12">
              <a:extLst>
                <a:ext uri="{FF2B5EF4-FFF2-40B4-BE49-F238E27FC236}">
                  <a16:creationId xmlns:a16="http://schemas.microsoft.com/office/drawing/2014/main" id="{618AB002-E97E-48C7-84C6-206C10F828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" y="3888"/>
              <a:ext cx="240" cy="240"/>
            </a:xfrm>
            <a:prstGeom prst="ellipse">
              <a:avLst/>
            </a:prstGeom>
            <a:solidFill>
              <a:srgbClr val="ECECC8"/>
            </a:solidFill>
            <a:ln w="2857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pic>
          <p:nvPicPr>
            <p:cNvPr id="8207" name="Picture 13" descr="未标题-2">
              <a:extLst>
                <a:ext uri="{FF2B5EF4-FFF2-40B4-BE49-F238E27FC236}">
                  <a16:creationId xmlns:a16="http://schemas.microsoft.com/office/drawing/2014/main" id="{38084592-2A8B-46F8-B5A1-90B926289E6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" y="3888"/>
              <a:ext cx="24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060" name="Rectangle 14">
            <a:extLst>
              <a:ext uri="{FF2B5EF4-FFF2-40B4-BE49-F238E27FC236}">
                <a16:creationId xmlns:a16="http://schemas.microsoft.com/office/drawing/2014/main" id="{F234D007-38E0-4931-94AB-67722A5922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2175" y="23813"/>
            <a:ext cx="3751263" cy="381000"/>
          </a:xfrm>
          <a:prstGeom prst="rect">
            <a:avLst/>
          </a:prstGeom>
          <a:noFill/>
          <a:ln>
            <a:noFill/>
          </a:ln>
        </p:spPr>
        <p:txBody>
          <a:bodyPr lIns="18000" tIns="0" rIns="18000" bIns="0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kumimoji="0" lang="zh-CN" altLang="en-US">
                <a:solidFill>
                  <a:schemeClr val="tx2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  </a:t>
            </a:r>
            <a:r>
              <a:rPr kumimoji="0" lang="en-US" altLang="zh-CN">
                <a:solidFill>
                  <a:schemeClr val="tx2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Verilog</a:t>
            </a:r>
            <a:r>
              <a:rPr kumimoji="0" lang="zh-CN" altLang="en-US" sz="2800">
                <a:solidFill>
                  <a:schemeClr val="tx2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设计</a:t>
            </a:r>
          </a:p>
        </p:txBody>
      </p:sp>
      <p:sp>
        <p:nvSpPr>
          <p:cNvPr id="2061" name="Rectangle 15">
            <a:extLst>
              <a:ext uri="{FF2B5EF4-FFF2-40B4-BE49-F238E27FC236}">
                <a16:creationId xmlns:a16="http://schemas.microsoft.com/office/drawing/2014/main" id="{7A72B88C-60F3-4860-8328-E144E69183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76250"/>
            <a:ext cx="250825" cy="73025"/>
          </a:xfrm>
          <a:prstGeom prst="rect">
            <a:avLst/>
          </a:prstGeom>
          <a:gradFill rotWithShape="0">
            <a:gsLst>
              <a:gs pos="0">
                <a:srgbClr val="66FF33"/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93" r:id="rId1"/>
    <p:sldLayoutId id="2147484294" r:id="rId2"/>
    <p:sldLayoutId id="2147484295" r:id="rId3"/>
    <p:sldLayoutId id="2147484296" r:id="rId4"/>
    <p:sldLayoutId id="2147484297" r:id="rId5"/>
    <p:sldLayoutId id="2147484298" r:id="rId6"/>
    <p:sldLayoutId id="2147484299" r:id="rId7"/>
    <p:sldLayoutId id="2147484300" r:id="rId8"/>
    <p:sldLayoutId id="2147484301" r:id="rId9"/>
    <p:sldLayoutId id="2147484302" r:id="rId10"/>
    <p:sldLayoutId id="2147484303" r:id="rId11"/>
    <p:sldLayoutId id="2147484304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Tahoma" panose="020B0604030504040204" pitchFamily="34" charset="0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Tahoma" panose="020B0604030504040204" pitchFamily="34" charset="0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Tahoma" panose="020B0604030504040204" pitchFamily="34" charset="0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Tahoma" panose="020B0604030504040204" pitchFamily="34" charset="0"/>
          <a:ea typeface="黑体" panose="02010609060101010101" pitchFamily="49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Tahoma" panose="020B0604030504040204" pitchFamily="34" charset="0"/>
          <a:ea typeface="黑体" panose="02010609060101010101" pitchFamily="49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Tahoma" panose="020B0604030504040204" pitchFamily="34" charset="0"/>
          <a:ea typeface="黑体" panose="02010609060101010101" pitchFamily="49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Tahoma" panose="020B0604030504040204" pitchFamily="34" charset="0"/>
          <a:ea typeface="黑体" panose="02010609060101010101" pitchFamily="49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Tahoma" panose="020B0604030504040204" pitchFamily="34" charset="0"/>
          <a:ea typeface="黑体" panose="020106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anose="05000000000000000000" pitchFamily="2" charset="2"/>
        <a:buChar char="n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80000"/>
        <a:buFont typeface="Wingdings" panose="05000000000000000000" pitchFamily="2" charset="2"/>
        <a:buChar char="Ø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12000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v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1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14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15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1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18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1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20.xml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2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2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5.xml"/><Relationship Id="rId6" Type="http://schemas.openxmlformats.org/officeDocument/2006/relationships/image" Target="../media/image11.png"/><Relationship Id="rId5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6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7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3328463E-860A-4764-BCE8-52391CEF1D4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115732E5-508D-4901-A056-FE2A459508CD}" type="slidenum">
              <a:rPr kumimoji="0" lang="en-US" altLang="zh-CN" sz="1800">
                <a:solidFill>
                  <a:schemeClr val="tx2"/>
                </a:solidFill>
                <a:latin typeface="Arial" panose="020B0604020202020204" pitchFamily="34" charset="0"/>
              </a:rPr>
              <a:pPr/>
              <a:t>1</a:t>
            </a:fld>
            <a:endParaRPr kumimoji="0" lang="en-US" altLang="zh-CN" sz="180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C4498DCF-B7A4-4A4C-8B66-86805BFCFEC3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>
          <a:xfrm>
            <a:off x="539750" y="3886200"/>
            <a:ext cx="7993063" cy="1752600"/>
          </a:xfrm>
        </p:spPr>
        <p:txBody>
          <a:bodyPr/>
          <a:lstStyle/>
          <a:p>
            <a:pPr marL="0" indent="0" algn="ctr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36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第五讲、复杂数字电路设计</a:t>
            </a:r>
          </a:p>
          <a:p>
            <a:pPr marL="0" indent="0" algn="ctr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zh-CN" altLang="en-US" sz="36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3876EC88-8308-45B6-BAC6-29AA798C5429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>
          <a:xfrm>
            <a:off x="179388" y="1484313"/>
            <a:ext cx="7772400" cy="1754187"/>
          </a:xfrm>
        </p:spPr>
        <p:txBody>
          <a:bodyPr anchor="b">
            <a:spAutoFit/>
          </a:bodyPr>
          <a:lstStyle/>
          <a:p>
            <a:pPr eaLnBrk="1" hangingPunct="1">
              <a:defRPr/>
            </a:pPr>
            <a:r>
              <a:rPr lang="zh-CN" altLang="en-US" sz="6000" kern="0" dirty="0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   电子电路设计训练</a:t>
            </a:r>
            <a:br>
              <a:rPr lang="en-US" altLang="zh-CN" sz="4800" kern="0" dirty="0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</a:br>
            <a:r>
              <a:rPr lang="en-US" altLang="zh-CN" sz="4800" kern="0" dirty="0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 --</a:t>
            </a:r>
            <a:r>
              <a:rPr lang="zh-CN" altLang="en-US" sz="4800" kern="0" dirty="0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数字部分</a:t>
            </a:r>
            <a:r>
              <a:rPr lang="en-US" altLang="zh-CN" sz="4800" kern="0" dirty="0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(Verilog HDL)--</a:t>
            </a:r>
            <a:endParaRPr lang="zh-CN" altLang="en-US" sz="4800" kern="0" dirty="0">
              <a:effectLst>
                <a:outerShdw blurRad="38100" dist="38100" dir="2700000" algn="tl">
                  <a:srgbClr val="C0C0C0"/>
                </a:outerShdw>
              </a:effectLst>
              <a:ea typeface="楷体_GB2312" pitchFamily="49" charset="-122"/>
            </a:endParaRP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5">
            <a:extLst>
              <a:ext uri="{FF2B5EF4-FFF2-40B4-BE49-F238E27FC236}">
                <a16:creationId xmlns:a16="http://schemas.microsoft.com/office/drawing/2014/main" id="{AC482B68-F5EC-4367-A171-53D458E647A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A31C8D90-B2F6-456A-A7FD-B582E521B233}" type="slidenum">
              <a:rPr kumimoji="0" lang="en-US" altLang="zh-CN" sz="2000">
                <a:solidFill>
                  <a:schemeClr val="tx2"/>
                </a:solidFill>
                <a:latin typeface="Arial" panose="020B0604020202020204" pitchFamily="34" charset="0"/>
              </a:rPr>
              <a:pPr/>
              <a:t>10</a:t>
            </a:fld>
            <a:endParaRPr kumimoji="0" lang="en-US" altLang="zh-CN" sz="200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F9C41F45-2A51-4F3C-BA3C-A55CBE76CC1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74613" y="357188"/>
            <a:ext cx="8640762" cy="914400"/>
          </a:xfrm>
        </p:spPr>
        <p:txBody>
          <a:bodyPr/>
          <a:lstStyle/>
          <a:p>
            <a:pPr eaLnBrk="1" hangingPunct="1"/>
            <a:r>
              <a:rPr lang="en-US" altLang="zh-CN"/>
              <a:t>5.2 </a:t>
            </a:r>
            <a:r>
              <a:rPr lang="zh-CN" altLang="en-US"/>
              <a:t>寄存器与数据流动</a:t>
            </a:r>
          </a:p>
        </p:txBody>
      </p:sp>
      <p:sp>
        <p:nvSpPr>
          <p:cNvPr id="18436" name="内容占位符 11">
            <a:extLst>
              <a:ext uri="{FF2B5EF4-FFF2-40B4-BE49-F238E27FC236}">
                <a16:creationId xmlns:a16="http://schemas.microsoft.com/office/drawing/2014/main" id="{6382088C-941A-4DE4-8154-09C794FE7FC7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304800" y="1143000"/>
            <a:ext cx="8839200" cy="1000125"/>
          </a:xfrm>
        </p:spPr>
        <p:txBody>
          <a:bodyPr/>
          <a:lstStyle/>
          <a:p>
            <a:r>
              <a:rPr lang="zh-CN" altLang="en-US" sz="2800"/>
              <a:t>寄存器变量</a:t>
            </a:r>
            <a:endParaRPr lang="en-US" altLang="zh-CN" sz="2800"/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000">
                <a:latin typeface="黑体" panose="02010609060101010101" pitchFamily="49" charset="-122"/>
              </a:rPr>
              <a:t>   </a:t>
            </a:r>
            <a:endParaRPr lang="en-US" altLang="zh-CN" sz="2000">
              <a:latin typeface="黑体" panose="02010609060101010101" pitchFamily="49" charset="-122"/>
            </a:endParaRPr>
          </a:p>
          <a:p>
            <a:endParaRPr lang="en-US" altLang="zh-CN" sz="2800"/>
          </a:p>
          <a:p>
            <a:pPr>
              <a:buFont typeface="Wingdings" panose="05000000000000000000" pitchFamily="2" charset="2"/>
              <a:buNone/>
            </a:pPr>
            <a:endParaRPr lang="zh-CN" altLang="en-US" sz="2800"/>
          </a:p>
        </p:txBody>
      </p:sp>
      <p:sp>
        <p:nvSpPr>
          <p:cNvPr id="18437" name="Rectangle 2">
            <a:extLst>
              <a:ext uri="{FF2B5EF4-FFF2-40B4-BE49-F238E27FC236}">
                <a16:creationId xmlns:a16="http://schemas.microsoft.com/office/drawing/2014/main" id="{A6C1A4F5-66A8-4C83-B5BA-50FFC33F44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A21CFB6-6688-4243-8759-A00421EC71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" y="1643063"/>
            <a:ext cx="8143875" cy="493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</a:pPr>
            <a:r>
              <a:rPr lang="zh-CN" altLang="en-US" sz="2000" b="1">
                <a:latin typeface="宋体" panose="02010600030101010101" pitchFamily="2" charset="-122"/>
              </a:rPr>
              <a:t>在“同步块”中使用 </a:t>
            </a:r>
            <a:r>
              <a:rPr lang="en-US" altLang="zh-CN" sz="2000" b="1">
                <a:latin typeface="宋体" panose="02010600030101010101" pitchFamily="2" charset="-122"/>
              </a:rPr>
              <a:t>reg </a:t>
            </a:r>
            <a:r>
              <a:rPr lang="zh-CN" altLang="en-US" sz="2000" b="1">
                <a:latin typeface="宋体" panose="02010600030101010101" pitchFamily="2" charset="-122"/>
              </a:rPr>
              <a:t>类型变量：</a:t>
            </a:r>
          </a:p>
          <a:p>
            <a:pPr lvl="1" eaLnBrk="1" hangingPunct="1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如果在一个时钟沿对</a:t>
            </a: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reg</a:t>
            </a: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变量赋值，而在下一个时钟沿对其采样，则综合器把该</a:t>
            </a: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reg</a:t>
            </a: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变量转换为硬件寄存器。</a:t>
            </a:r>
          </a:p>
          <a:p>
            <a:pPr lvl="1" eaLnBrk="1" hangingPunct="1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如果只把</a:t>
            </a: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reg</a:t>
            </a: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变量作为基本输出，则综合器不一定把它转换为硬件寄存器。</a:t>
            </a:r>
          </a:p>
          <a:p>
            <a:pPr lvl="1" eaLnBrk="1" hangingPunct="1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如果不属于上述两种情况，同步块中的</a:t>
            </a: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reg</a:t>
            </a: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变量有可能被优化掉。</a:t>
            </a:r>
          </a:p>
          <a:p>
            <a:pPr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</a:pPr>
            <a:r>
              <a:rPr lang="zh-CN" altLang="en-US" sz="2000" b="1">
                <a:latin typeface="宋体" panose="02010600030101010101" pitchFamily="2" charset="-122"/>
              </a:rPr>
              <a:t>在“组合块”中使用 </a:t>
            </a:r>
            <a:r>
              <a:rPr lang="en-US" altLang="zh-CN" sz="2000" b="1">
                <a:latin typeface="宋体" panose="02010600030101010101" pitchFamily="2" charset="-122"/>
              </a:rPr>
              <a:t>reg</a:t>
            </a:r>
            <a:r>
              <a:rPr lang="zh-CN" altLang="en-US" sz="2000" b="1">
                <a:latin typeface="宋体" panose="02010600030101010101" pitchFamily="2" charset="-122"/>
              </a:rPr>
              <a:t>类型变量：</a:t>
            </a:r>
          </a:p>
          <a:p>
            <a:pPr lvl="1" eaLnBrk="1" hangingPunct="1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当组合块中任何一个输入变量的值改变时，</a:t>
            </a: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reg</a:t>
            </a: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变量的值也随之改变，则综合器不会把该</a:t>
            </a: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reg</a:t>
            </a: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变量转换为硬件寄存器。</a:t>
            </a:r>
          </a:p>
          <a:p>
            <a:pPr lvl="1" eaLnBrk="1" hangingPunct="1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当块的某一个输入的值改变时，</a:t>
            </a: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reg</a:t>
            </a: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变量的值不一定立即改变，而要等其他输入信号的值改变时才改变，则综合器将把该</a:t>
            </a: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reg</a:t>
            </a: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变量转换为锁存器。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80000"/>
            </a:pPr>
            <a:endParaRPr lang="zh-CN" altLang="en-US" sz="2000">
              <a:latin typeface="Tahoma" panose="020B0604030504040204" pitchFamily="34" charset="0"/>
              <a:ea typeface="黑体" panose="02010609060101010101" pitchFamily="49" charset="-122"/>
            </a:endParaRP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灯片编号占位符 5">
            <a:extLst>
              <a:ext uri="{FF2B5EF4-FFF2-40B4-BE49-F238E27FC236}">
                <a16:creationId xmlns:a16="http://schemas.microsoft.com/office/drawing/2014/main" id="{0CE1E0EB-56A3-400D-A935-EC8F1FA944B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A32A4508-A1B6-446C-85BA-450A6CA71892}" type="slidenum">
              <a:rPr kumimoji="0" lang="en-US" altLang="zh-CN" sz="2000">
                <a:solidFill>
                  <a:schemeClr val="tx2"/>
                </a:solidFill>
                <a:latin typeface="Arial" panose="020B0604020202020204" pitchFamily="34" charset="0"/>
              </a:rPr>
              <a:pPr/>
              <a:t>11</a:t>
            </a:fld>
            <a:endParaRPr kumimoji="0" lang="en-US" altLang="zh-CN" sz="200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9B10C2B4-A59D-4DD9-93B8-BD824356A5C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74613" y="357188"/>
            <a:ext cx="8640762" cy="914400"/>
          </a:xfrm>
        </p:spPr>
        <p:txBody>
          <a:bodyPr/>
          <a:lstStyle/>
          <a:p>
            <a:pPr eaLnBrk="1" hangingPunct="1"/>
            <a:r>
              <a:rPr lang="en-US" altLang="zh-CN"/>
              <a:t>5.2 </a:t>
            </a:r>
            <a:r>
              <a:rPr lang="zh-CN" altLang="en-US"/>
              <a:t>寄存器与数据流动</a:t>
            </a:r>
          </a:p>
        </p:txBody>
      </p:sp>
      <p:sp>
        <p:nvSpPr>
          <p:cNvPr id="19460" name="内容占位符 11">
            <a:extLst>
              <a:ext uri="{FF2B5EF4-FFF2-40B4-BE49-F238E27FC236}">
                <a16:creationId xmlns:a16="http://schemas.microsoft.com/office/drawing/2014/main" id="{6701DC6A-19B5-45DD-9389-03ADE4B44B41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304800" y="1143000"/>
            <a:ext cx="8839200" cy="1000125"/>
          </a:xfrm>
        </p:spPr>
        <p:txBody>
          <a:bodyPr/>
          <a:lstStyle/>
          <a:p>
            <a:r>
              <a:rPr lang="zh-CN" altLang="en-US" sz="2800"/>
              <a:t>同步寄存器</a:t>
            </a:r>
            <a:endParaRPr lang="en-US" altLang="zh-CN" sz="2800"/>
          </a:p>
          <a:p>
            <a:endParaRPr lang="en-US" altLang="zh-CN" sz="2800"/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000">
                <a:latin typeface="黑体" panose="02010609060101010101" pitchFamily="49" charset="-122"/>
              </a:rPr>
              <a:t>   </a:t>
            </a:r>
            <a:endParaRPr lang="en-US" altLang="zh-CN" sz="2000">
              <a:latin typeface="黑体" panose="02010609060101010101" pitchFamily="49" charset="-122"/>
            </a:endParaRPr>
          </a:p>
          <a:p>
            <a:endParaRPr lang="en-US" altLang="zh-CN" sz="2800"/>
          </a:p>
          <a:p>
            <a:pPr>
              <a:buFont typeface="Wingdings" panose="05000000000000000000" pitchFamily="2" charset="2"/>
              <a:buNone/>
            </a:pPr>
            <a:endParaRPr lang="zh-CN" altLang="en-US" sz="2800"/>
          </a:p>
        </p:txBody>
      </p:sp>
      <p:sp>
        <p:nvSpPr>
          <p:cNvPr id="19461" name="Rectangle 2">
            <a:extLst>
              <a:ext uri="{FF2B5EF4-FFF2-40B4-BE49-F238E27FC236}">
                <a16:creationId xmlns:a16="http://schemas.microsoft.com/office/drawing/2014/main" id="{B900F94B-901B-4E0C-9A71-D59426B957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4074621-BC70-4B3A-AA3A-F69F958C62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" y="1643063"/>
            <a:ext cx="77866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6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ü"/>
            </a:pPr>
            <a:r>
              <a:rPr lang="zh-CN" altLang="en-US" sz="2000" b="1">
                <a:latin typeface="宋体" panose="02010600030101010101" pitchFamily="2" charset="-122"/>
              </a:rPr>
              <a:t>   在下面的例子中，</a:t>
            </a:r>
            <a:r>
              <a:rPr lang="en-US" altLang="zh-CN" sz="2000" b="1">
                <a:cs typeface="Times New Roman" panose="02020603050405020304" pitchFamily="18" charset="0"/>
              </a:rPr>
              <a:t>rega </a:t>
            </a:r>
            <a:r>
              <a:rPr lang="zh-CN" altLang="en-US" sz="2000" b="1">
                <a:latin typeface="宋体" panose="02010600030101010101" pitchFamily="2" charset="-122"/>
              </a:rPr>
              <a:t>仅用作临时存储器，因此在综合时它将被优化掉。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15C7F8A-C825-4880-BE04-5BB49A959A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7313" y="2428875"/>
            <a:ext cx="6094412" cy="338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sz="2000">
                <a:solidFill>
                  <a:schemeClr val="accent2"/>
                </a:solidFill>
                <a:latin typeface="Courier New" panose="02070309020205020404" pitchFamily="49" charset="0"/>
              </a:rPr>
              <a:t>module</a:t>
            </a:r>
            <a:r>
              <a:rPr lang="en-US" altLang="zh-CN" sz="2000">
                <a:latin typeface="Courier New" panose="02070309020205020404" pitchFamily="49" charset="0"/>
              </a:rPr>
              <a:t> extract_reg_1 (d, clk, q);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000">
                <a:solidFill>
                  <a:schemeClr val="accent2"/>
                </a:solidFill>
                <a:latin typeface="Courier New" panose="02070309020205020404" pitchFamily="49" charset="0"/>
              </a:rPr>
              <a:t>input</a:t>
            </a:r>
            <a:r>
              <a:rPr lang="en-US" altLang="zh-CN" sz="2000">
                <a:latin typeface="Courier New" panose="02070309020205020404" pitchFamily="49" charset="0"/>
              </a:rPr>
              <a:t> d, clk;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000">
                <a:solidFill>
                  <a:schemeClr val="accent2"/>
                </a:solidFill>
                <a:latin typeface="Courier New" panose="02070309020205020404" pitchFamily="49" charset="0"/>
              </a:rPr>
              <a:t>output</a:t>
            </a:r>
            <a:r>
              <a:rPr lang="en-US" altLang="zh-CN" sz="2000">
                <a:latin typeface="Courier New" panose="02070309020205020404" pitchFamily="49" charset="0"/>
              </a:rPr>
              <a:t> q;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000">
                <a:solidFill>
                  <a:schemeClr val="accent2"/>
                </a:solidFill>
                <a:latin typeface="Courier New" panose="02070309020205020404" pitchFamily="49" charset="0"/>
              </a:rPr>
              <a:t>reg</a:t>
            </a:r>
            <a:r>
              <a:rPr lang="en-US" altLang="zh-CN" sz="2000">
                <a:latin typeface="Courier New" panose="02070309020205020404" pitchFamily="49" charset="0"/>
              </a:rPr>
              <a:t> q, </a:t>
            </a:r>
            <a:r>
              <a:rPr lang="en-US" altLang="zh-CN" sz="2000" b="1">
                <a:latin typeface="Courier New" panose="02070309020205020404" pitchFamily="49" charset="0"/>
              </a:rPr>
              <a:t>rega</a:t>
            </a:r>
            <a:r>
              <a:rPr lang="en-US" altLang="zh-CN" sz="2000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</a:pPr>
            <a:endParaRPr lang="en-US" altLang="zh-CN" sz="2000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000">
                <a:latin typeface="Courier New" panose="02070309020205020404" pitchFamily="49" charset="0"/>
              </a:rPr>
              <a:t>	</a:t>
            </a:r>
            <a:r>
              <a:rPr lang="en-US" altLang="zh-CN" sz="2000">
                <a:solidFill>
                  <a:schemeClr val="accent2"/>
                </a:solidFill>
                <a:latin typeface="Courier New" panose="02070309020205020404" pitchFamily="49" charset="0"/>
              </a:rPr>
              <a:t>always</a:t>
            </a:r>
            <a:r>
              <a:rPr lang="en-US" altLang="zh-CN" sz="2000">
                <a:latin typeface="Courier New" panose="02070309020205020404" pitchFamily="49" charset="0"/>
              </a:rPr>
              <a:t> </a:t>
            </a:r>
            <a:r>
              <a:rPr lang="en-US" altLang="zh-CN" sz="2000">
                <a:solidFill>
                  <a:schemeClr val="tx2"/>
                </a:solidFill>
                <a:latin typeface="Courier New" panose="02070309020205020404" pitchFamily="49" charset="0"/>
              </a:rPr>
              <a:t>@</a:t>
            </a:r>
            <a:r>
              <a:rPr lang="en-US" altLang="zh-CN" sz="2000">
                <a:latin typeface="Courier New" panose="02070309020205020404" pitchFamily="49" charset="0"/>
              </a:rPr>
              <a:t>( </a:t>
            </a:r>
            <a:r>
              <a:rPr lang="en-US" altLang="zh-CN" sz="2000">
                <a:solidFill>
                  <a:schemeClr val="accent2"/>
                </a:solidFill>
                <a:latin typeface="Courier New" panose="02070309020205020404" pitchFamily="49" charset="0"/>
              </a:rPr>
              <a:t>posedge</a:t>
            </a:r>
            <a:r>
              <a:rPr lang="en-US" altLang="zh-CN" sz="2000">
                <a:latin typeface="Courier New" panose="02070309020205020404" pitchFamily="49" charset="0"/>
              </a:rPr>
              <a:t> clk 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000">
                <a:latin typeface="Courier New" panose="02070309020205020404" pitchFamily="49" charset="0"/>
              </a:rPr>
              <a:t>          </a:t>
            </a:r>
            <a:r>
              <a:rPr lang="en-US" altLang="zh-CN" sz="2000">
                <a:solidFill>
                  <a:schemeClr val="accent2"/>
                </a:solidFill>
                <a:latin typeface="Courier New" panose="02070309020205020404" pitchFamily="49" charset="0"/>
              </a:rPr>
              <a:t>begin</a:t>
            </a:r>
            <a:r>
              <a:rPr lang="en-US" altLang="zh-CN" sz="2000">
                <a:latin typeface="Courier New" panose="02070309020205020404" pitchFamily="49" charset="0"/>
              </a:rPr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000">
                <a:latin typeface="Courier New" panose="02070309020205020404" pitchFamily="49" charset="0"/>
              </a:rPr>
              <a:t>		   </a:t>
            </a:r>
            <a:r>
              <a:rPr lang="en-US" altLang="zh-CN" sz="2000">
                <a:solidFill>
                  <a:schemeClr val="accent2"/>
                </a:solidFill>
                <a:latin typeface="Courier New" panose="02070309020205020404" pitchFamily="49" charset="0"/>
              </a:rPr>
              <a:t>if</a:t>
            </a:r>
            <a:r>
              <a:rPr lang="en-US" altLang="zh-CN" sz="2000">
                <a:latin typeface="Courier New" panose="02070309020205020404" pitchFamily="49" charset="0"/>
              </a:rPr>
              <a:t> ( d )  </a:t>
            </a:r>
            <a:r>
              <a:rPr lang="en-US" altLang="zh-CN" sz="2000" b="1">
                <a:latin typeface="Courier New" panose="02070309020205020404" pitchFamily="49" charset="0"/>
              </a:rPr>
              <a:t>rega = 1</a:t>
            </a:r>
            <a:r>
              <a:rPr lang="en-US" altLang="zh-CN" sz="2000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000">
                <a:latin typeface="Courier New" panose="02070309020205020404" pitchFamily="49" charset="0"/>
              </a:rPr>
              <a:t>		   </a:t>
            </a:r>
            <a:r>
              <a:rPr lang="en-US" altLang="zh-CN" sz="2000">
                <a:solidFill>
                  <a:schemeClr val="accent2"/>
                </a:solidFill>
                <a:latin typeface="Courier New" panose="02070309020205020404" pitchFamily="49" charset="0"/>
              </a:rPr>
              <a:t>else</a:t>
            </a:r>
            <a:r>
              <a:rPr lang="en-US" altLang="zh-CN" sz="2000">
                <a:latin typeface="Courier New" panose="02070309020205020404" pitchFamily="49" charset="0"/>
              </a:rPr>
              <a:t> </a:t>
            </a:r>
            <a:r>
              <a:rPr lang="en-US" altLang="zh-CN" sz="2000" b="1">
                <a:latin typeface="Courier New" panose="02070309020205020404" pitchFamily="49" charset="0"/>
              </a:rPr>
              <a:t>rega = 0</a:t>
            </a:r>
            <a:r>
              <a:rPr lang="en-US" altLang="zh-CN" sz="2000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000">
                <a:latin typeface="Courier New" panose="02070309020205020404" pitchFamily="49" charset="0"/>
              </a:rPr>
              <a:t>               q = </a:t>
            </a:r>
            <a:r>
              <a:rPr lang="en-US" altLang="zh-CN" sz="2000" b="1">
                <a:latin typeface="Courier New" panose="02070309020205020404" pitchFamily="49" charset="0"/>
              </a:rPr>
              <a:t>rega</a:t>
            </a:r>
            <a:r>
              <a:rPr lang="en-US" altLang="zh-CN" sz="2000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000">
                <a:latin typeface="Courier New" panose="02070309020205020404" pitchFamily="49" charset="0"/>
              </a:rPr>
              <a:t>          </a:t>
            </a:r>
            <a:r>
              <a:rPr lang="en-US" altLang="zh-CN" sz="2000">
                <a:solidFill>
                  <a:schemeClr val="accent2"/>
                </a:solidFill>
                <a:latin typeface="Courier New" panose="02070309020205020404" pitchFamily="49" charset="0"/>
              </a:rPr>
              <a:t>end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000">
                <a:solidFill>
                  <a:schemeClr val="accent2"/>
                </a:solidFill>
                <a:latin typeface="Courier New" panose="02070309020205020404" pitchFamily="49" charset="0"/>
              </a:rPr>
              <a:t>endmodule</a:t>
            </a:r>
            <a:endParaRPr lang="zh-CN" altLang="en-US" sz="2000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灯片编号占位符 5">
            <a:extLst>
              <a:ext uri="{FF2B5EF4-FFF2-40B4-BE49-F238E27FC236}">
                <a16:creationId xmlns:a16="http://schemas.microsoft.com/office/drawing/2014/main" id="{FBA8E065-741B-4715-A50E-BC1B9967DA5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F84F4622-6BA8-440D-AC05-2C68DC03C69F}" type="slidenum">
              <a:rPr kumimoji="0" lang="en-US" altLang="zh-CN" sz="2000">
                <a:solidFill>
                  <a:schemeClr val="tx2"/>
                </a:solidFill>
                <a:latin typeface="Arial" panose="020B0604020202020204" pitchFamily="34" charset="0"/>
              </a:rPr>
              <a:pPr/>
              <a:t>12</a:t>
            </a:fld>
            <a:endParaRPr kumimoji="0" lang="en-US" altLang="zh-CN" sz="200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642C516F-88DF-45B8-A0DD-CDD273AA151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74613" y="357188"/>
            <a:ext cx="8640762" cy="914400"/>
          </a:xfrm>
        </p:spPr>
        <p:txBody>
          <a:bodyPr/>
          <a:lstStyle/>
          <a:p>
            <a:pPr eaLnBrk="1" hangingPunct="1"/>
            <a:r>
              <a:rPr lang="en-US" altLang="zh-CN"/>
              <a:t>5.2 </a:t>
            </a:r>
            <a:r>
              <a:rPr lang="zh-CN" altLang="en-US"/>
              <a:t>寄存器与数据流动</a:t>
            </a:r>
          </a:p>
        </p:txBody>
      </p:sp>
      <p:sp>
        <p:nvSpPr>
          <p:cNvPr id="21508" name="内容占位符 11">
            <a:extLst>
              <a:ext uri="{FF2B5EF4-FFF2-40B4-BE49-F238E27FC236}">
                <a16:creationId xmlns:a16="http://schemas.microsoft.com/office/drawing/2014/main" id="{15920037-234E-4103-BB9E-5745FDFF9DD2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304800" y="1143000"/>
            <a:ext cx="8839200" cy="1000125"/>
          </a:xfrm>
        </p:spPr>
        <p:txBody>
          <a:bodyPr/>
          <a:lstStyle/>
          <a:p>
            <a:r>
              <a:rPr lang="zh-CN" altLang="en-US" sz="2800"/>
              <a:t>组合逻辑寄存器</a:t>
            </a:r>
            <a:endParaRPr lang="en-US" altLang="zh-CN" sz="2800"/>
          </a:p>
          <a:p>
            <a:endParaRPr lang="en-US" altLang="zh-CN" sz="2800"/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000">
                <a:latin typeface="黑体" panose="02010609060101010101" pitchFamily="49" charset="-122"/>
              </a:rPr>
              <a:t>   </a:t>
            </a:r>
            <a:endParaRPr lang="en-US" altLang="zh-CN" sz="2000">
              <a:latin typeface="黑体" panose="02010609060101010101" pitchFamily="49" charset="-122"/>
            </a:endParaRPr>
          </a:p>
          <a:p>
            <a:endParaRPr lang="en-US" altLang="zh-CN" sz="2800"/>
          </a:p>
          <a:p>
            <a:pPr>
              <a:buFont typeface="Wingdings" panose="05000000000000000000" pitchFamily="2" charset="2"/>
              <a:buNone/>
            </a:pPr>
            <a:endParaRPr lang="zh-CN" altLang="en-US" sz="2800"/>
          </a:p>
        </p:txBody>
      </p:sp>
      <p:sp>
        <p:nvSpPr>
          <p:cNvPr id="21509" name="Rectangle 2">
            <a:extLst>
              <a:ext uri="{FF2B5EF4-FFF2-40B4-BE49-F238E27FC236}">
                <a16:creationId xmlns:a16="http://schemas.microsoft.com/office/drawing/2014/main" id="{23895EB7-23C1-4D74-8BF3-B5D87AB7E6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E06C68C-E1AB-4280-945E-F0C3F04A36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" y="1643063"/>
            <a:ext cx="77866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ü"/>
            </a:pPr>
            <a:r>
              <a:rPr lang="zh-CN" altLang="en-US" sz="2000" b="1">
                <a:cs typeface="Times New Roman" panose="02020603050405020304" pitchFamily="18" charset="0"/>
              </a:rPr>
              <a:t>下面的例子中，</a:t>
            </a:r>
            <a:r>
              <a:rPr lang="en-US" altLang="zh-CN" sz="2000" b="1">
                <a:cs typeface="Times New Roman" panose="02020603050405020304" pitchFamily="18" charset="0"/>
              </a:rPr>
              <a:t>rega </a:t>
            </a:r>
            <a:r>
              <a:rPr lang="zh-CN" altLang="en-US" sz="2000" b="1">
                <a:cs typeface="Times New Roman" panose="02020603050405020304" pitchFamily="18" charset="0"/>
              </a:rPr>
              <a:t>是临时变量，在综合中会被优化掉。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2321D01-DCEE-4981-8BC7-663F669B58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8688" y="2143125"/>
            <a:ext cx="5514975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chemeClr val="accent2"/>
                </a:solidFill>
                <a:latin typeface="Courier New" panose="02070309020205020404" pitchFamily="49" charset="0"/>
              </a:rPr>
              <a:t>module</a:t>
            </a:r>
            <a:r>
              <a:rPr lang="en-US" altLang="zh-CN" sz="2000">
                <a:latin typeface="Courier New" panose="02070309020205020404" pitchFamily="49" charset="0"/>
              </a:rPr>
              <a:t> extract_reg_3 (y, a, b, c);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chemeClr val="accent2"/>
                </a:solidFill>
                <a:latin typeface="Courier New" panose="02070309020205020404" pitchFamily="49" charset="0"/>
              </a:rPr>
              <a:t>input</a:t>
            </a:r>
            <a:r>
              <a:rPr lang="en-US" altLang="zh-CN" sz="2000">
                <a:latin typeface="Courier New" panose="02070309020205020404" pitchFamily="49" charset="0"/>
              </a:rPr>
              <a:t> a, b, c;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chemeClr val="accent2"/>
                </a:solidFill>
                <a:latin typeface="Courier New" panose="02070309020205020404" pitchFamily="49" charset="0"/>
              </a:rPr>
              <a:t>output</a:t>
            </a:r>
            <a:r>
              <a:rPr lang="en-US" altLang="zh-CN" sz="2000">
                <a:latin typeface="Courier New" panose="02070309020205020404" pitchFamily="49" charset="0"/>
              </a:rPr>
              <a:t> y;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chemeClr val="accent2"/>
                </a:solidFill>
                <a:latin typeface="Courier New" panose="02070309020205020404" pitchFamily="49" charset="0"/>
              </a:rPr>
              <a:t>reg</a:t>
            </a:r>
            <a:r>
              <a:rPr lang="en-US" altLang="zh-CN" sz="2000">
                <a:latin typeface="Courier New" panose="02070309020205020404" pitchFamily="49" charset="0"/>
              </a:rPr>
              <a:t> y, </a:t>
            </a:r>
            <a:r>
              <a:rPr lang="en-US" altLang="zh-CN" sz="2000" b="1">
                <a:latin typeface="Courier New" panose="02070309020205020404" pitchFamily="49" charset="0"/>
              </a:rPr>
              <a:t>rega</a:t>
            </a:r>
            <a:r>
              <a:rPr lang="en-US" altLang="zh-CN" sz="2000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z="2000">
              <a:latin typeface="Courier New" panose="02070309020205020404" pitchFamily="49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>
                <a:latin typeface="Courier New" panose="02070309020205020404" pitchFamily="49" charset="0"/>
              </a:rPr>
              <a:t> </a:t>
            </a:r>
            <a:r>
              <a:rPr lang="en-US" altLang="zh-CN" sz="2000">
                <a:solidFill>
                  <a:schemeClr val="accent2"/>
                </a:solidFill>
                <a:latin typeface="Courier New" panose="02070309020205020404" pitchFamily="49" charset="0"/>
              </a:rPr>
              <a:t>always</a:t>
            </a:r>
            <a:r>
              <a:rPr lang="en-US" altLang="zh-CN" sz="2000">
                <a:latin typeface="Courier New" panose="02070309020205020404" pitchFamily="49" charset="0"/>
              </a:rPr>
              <a:t> </a:t>
            </a:r>
            <a:r>
              <a:rPr lang="en-US" altLang="zh-CN" sz="2000">
                <a:solidFill>
                  <a:schemeClr val="tx2"/>
                </a:solidFill>
                <a:latin typeface="Courier New" panose="02070309020205020404" pitchFamily="49" charset="0"/>
              </a:rPr>
              <a:t>@</a:t>
            </a:r>
            <a:r>
              <a:rPr lang="en-US" altLang="zh-CN" sz="2000">
                <a:latin typeface="Courier New" panose="02070309020205020404" pitchFamily="49" charset="0"/>
              </a:rPr>
              <a:t>(a </a:t>
            </a:r>
            <a:r>
              <a:rPr lang="en-US" altLang="zh-CN" sz="2000">
                <a:solidFill>
                  <a:schemeClr val="accent2"/>
                </a:solidFill>
                <a:latin typeface="Courier New" panose="02070309020205020404" pitchFamily="49" charset="0"/>
              </a:rPr>
              <a:t>or</a:t>
            </a:r>
            <a:r>
              <a:rPr lang="en-US" altLang="zh-CN" sz="2000">
                <a:latin typeface="Courier New" panose="02070309020205020404" pitchFamily="49" charset="0"/>
              </a:rPr>
              <a:t> b</a:t>
            </a:r>
            <a:r>
              <a:rPr lang="en-US" altLang="zh-CN">
                <a:latin typeface="Courier New" panose="02070309020205020404" pitchFamily="49" charset="0"/>
              </a:rPr>
              <a:t> </a:t>
            </a:r>
            <a:r>
              <a:rPr lang="en-US" altLang="zh-CN">
                <a:solidFill>
                  <a:schemeClr val="accent2"/>
                </a:solidFill>
                <a:latin typeface="Courier New" panose="02070309020205020404" pitchFamily="49" charset="0"/>
              </a:rPr>
              <a:t>or</a:t>
            </a:r>
            <a:r>
              <a:rPr lang="en-US" altLang="zh-CN">
                <a:latin typeface="Courier New" panose="02070309020205020404" pitchFamily="49" charset="0"/>
              </a:rPr>
              <a:t> c)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>
                <a:latin typeface="Courier New" panose="02070309020205020404" pitchFamily="49" charset="0"/>
              </a:rPr>
              <a:t>    </a:t>
            </a:r>
            <a:r>
              <a:rPr lang="en-US" altLang="zh-CN" sz="2000">
                <a:solidFill>
                  <a:schemeClr val="accent2"/>
                </a:solidFill>
                <a:latin typeface="Courier New" panose="02070309020205020404" pitchFamily="49" charset="0"/>
              </a:rPr>
              <a:t>begin</a:t>
            </a:r>
          </a:p>
          <a:p>
            <a:pPr eaLnBrk="1" hangingPunct="1"/>
            <a:r>
              <a:rPr lang="zh-CN" altLang="en-US" sz="2000">
                <a:latin typeface="Courier New" panose="02070309020205020404" pitchFamily="49" charset="0"/>
              </a:rPr>
              <a:t>    	</a:t>
            </a:r>
            <a:r>
              <a:rPr lang="en-US" altLang="zh-CN" sz="2000">
                <a:solidFill>
                  <a:schemeClr val="accent2"/>
                </a:solidFill>
                <a:latin typeface="Courier New" panose="02070309020205020404" pitchFamily="49" charset="0"/>
              </a:rPr>
              <a:t>if</a:t>
            </a:r>
            <a:r>
              <a:rPr lang="en-US" altLang="zh-CN" sz="2000">
                <a:latin typeface="Courier New" panose="02070309020205020404" pitchFamily="49" charset="0"/>
              </a:rPr>
              <a:t>( a&amp;b )</a:t>
            </a:r>
          </a:p>
          <a:p>
            <a:pPr eaLnBrk="1" hangingPunct="1"/>
            <a:r>
              <a:rPr lang="en-US" altLang="zh-CN" sz="2000">
                <a:latin typeface="Courier New" panose="02070309020205020404" pitchFamily="49" charset="0"/>
              </a:rPr>
              <a:t>          </a:t>
            </a:r>
            <a:r>
              <a:rPr lang="en-US" altLang="zh-CN" sz="2000" b="1">
                <a:latin typeface="Courier New" panose="02070309020205020404" pitchFamily="49" charset="0"/>
              </a:rPr>
              <a:t>rega </a:t>
            </a:r>
            <a:r>
              <a:rPr lang="en-US" altLang="zh-CN" sz="2000">
                <a:latin typeface="Courier New" panose="02070309020205020404" pitchFamily="49" charset="0"/>
              </a:rPr>
              <a:t>= c;</a:t>
            </a:r>
          </a:p>
          <a:p>
            <a:pPr eaLnBrk="1" hangingPunct="1"/>
            <a:r>
              <a:rPr lang="en-US" altLang="zh-CN" sz="2000">
                <a:latin typeface="Courier New" panose="02070309020205020404" pitchFamily="49" charset="0"/>
              </a:rPr>
              <a:t>    	</a:t>
            </a:r>
            <a:r>
              <a:rPr lang="en-US" altLang="zh-CN" sz="2000">
                <a:solidFill>
                  <a:schemeClr val="accent2"/>
                </a:solidFill>
                <a:latin typeface="Courier New" panose="02070309020205020404" pitchFamily="49" charset="0"/>
              </a:rPr>
              <a:t>else</a:t>
            </a:r>
          </a:p>
          <a:p>
            <a:pPr eaLnBrk="1" hangingPunct="1"/>
            <a:r>
              <a:rPr lang="en-US" altLang="zh-CN" sz="2000">
                <a:latin typeface="Courier New" panose="02070309020205020404" pitchFamily="49" charset="0"/>
              </a:rPr>
              <a:t>         </a:t>
            </a:r>
            <a:r>
              <a:rPr lang="en-US" altLang="zh-CN" sz="2000" b="1">
                <a:latin typeface="Courier New" panose="02070309020205020404" pitchFamily="49" charset="0"/>
              </a:rPr>
              <a:t>rega </a:t>
            </a:r>
            <a:r>
              <a:rPr lang="en-US" altLang="zh-CN" sz="2000">
                <a:latin typeface="Courier New" panose="02070309020205020404" pitchFamily="49" charset="0"/>
              </a:rPr>
              <a:t>= 0;</a:t>
            </a:r>
          </a:p>
          <a:p>
            <a:pPr eaLnBrk="1" hangingPunct="1"/>
            <a:r>
              <a:rPr lang="en-US" altLang="zh-CN" sz="2000">
                <a:latin typeface="Courier New" panose="02070309020205020404" pitchFamily="49" charset="0"/>
              </a:rPr>
              <a:t>    	</a:t>
            </a:r>
            <a:r>
              <a:rPr lang="en-US" altLang="zh-CN" sz="2000">
                <a:solidFill>
                  <a:schemeClr val="accent2"/>
                </a:solidFill>
                <a:latin typeface="Courier New" panose="02070309020205020404" pitchFamily="49" charset="0"/>
              </a:rPr>
              <a:t>y</a:t>
            </a:r>
            <a:r>
              <a:rPr lang="en-US" altLang="zh-CN" sz="2000">
                <a:latin typeface="Courier New" panose="02070309020205020404" pitchFamily="49" charset="0"/>
              </a:rPr>
              <a:t> = </a:t>
            </a:r>
            <a:r>
              <a:rPr lang="en-US" altLang="zh-CN" sz="2000" b="1">
                <a:latin typeface="Courier New" panose="02070309020205020404" pitchFamily="49" charset="0"/>
              </a:rPr>
              <a:t>rega</a:t>
            </a:r>
            <a:r>
              <a:rPr lang="en-US" altLang="zh-CN" sz="2000">
                <a:latin typeface="Courier New" panose="02070309020205020404" pitchFamily="49" charset="0"/>
              </a:rPr>
              <a:t>;</a:t>
            </a:r>
          </a:p>
          <a:p>
            <a:pPr eaLnBrk="1" hangingPunct="1"/>
            <a:r>
              <a:rPr lang="en-US" altLang="zh-CN" sz="2000">
                <a:latin typeface="Courier New" panose="02070309020205020404" pitchFamily="49" charset="0"/>
              </a:rPr>
              <a:t>   </a:t>
            </a:r>
            <a:r>
              <a:rPr lang="en-US" altLang="zh-CN" sz="2000">
                <a:solidFill>
                  <a:schemeClr val="accent2"/>
                </a:solidFill>
                <a:latin typeface="Courier New" panose="02070309020205020404" pitchFamily="49" charset="0"/>
              </a:rPr>
              <a:t>end</a:t>
            </a:r>
          </a:p>
          <a:p>
            <a:pPr eaLnBrk="1" hangingPunct="1"/>
            <a:r>
              <a:rPr lang="en-US" altLang="zh-CN" sz="2000">
                <a:latin typeface="Courier New" panose="02070309020205020404" pitchFamily="49" charset="0"/>
              </a:rPr>
              <a:t>endmodule</a:t>
            </a:r>
            <a:endParaRPr lang="zh-CN" altLang="en-US" sz="2000">
              <a:latin typeface="Courier New" panose="02070309020205020404" pitchFamily="49" charset="0"/>
            </a:endParaRPr>
          </a:p>
        </p:txBody>
      </p:sp>
      <p:sp>
        <p:nvSpPr>
          <p:cNvPr id="9" name="Text Box 7">
            <a:extLst>
              <a:ext uri="{FF2B5EF4-FFF2-40B4-BE49-F238E27FC236}">
                <a16:creationId xmlns:a16="http://schemas.microsoft.com/office/drawing/2014/main" id="{4BD99DFA-9350-402F-80D5-3CA9FF2DC9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8263" y="3429000"/>
            <a:ext cx="3638550" cy="14986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99995C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 eaLnBrk="1" hangingPunct="1">
              <a:lnSpc>
                <a:spcPct val="110000"/>
              </a:lnSpc>
              <a:spcBef>
                <a:spcPct val="50000"/>
              </a:spcBef>
              <a:defRPr/>
            </a:pPr>
            <a:r>
              <a:rPr lang="zh-CN" altLang="en-US" b="1">
                <a:solidFill>
                  <a:schemeClr val="accent2"/>
                </a:solidFill>
                <a:latin typeface="Courier New" pitchFamily="49" charset="0"/>
                <a:ea typeface="黑体" pitchFamily="49" charset="-122"/>
              </a:rPr>
              <a:t>注</a:t>
            </a:r>
            <a:r>
              <a:rPr lang="zh-CN" altLang="en-US">
                <a:latin typeface="Courier New" pitchFamily="49" charset="0"/>
              </a:rPr>
              <a:t>：</a:t>
            </a:r>
            <a:r>
              <a:rPr lang="zh-CN" altLang="en-US" sz="2000" b="1">
                <a:latin typeface="Courier New" pitchFamily="49" charset="0"/>
                <a:cs typeface="Times New Roman" pitchFamily="18" charset="0"/>
              </a:rPr>
              <a:t>在本例中，</a:t>
            </a:r>
            <a:r>
              <a:rPr lang="en-US" altLang="zh-CN" sz="2000" b="1">
                <a:latin typeface="Courier New" pitchFamily="49" charset="0"/>
                <a:cs typeface="Times New Roman" pitchFamily="18" charset="0"/>
              </a:rPr>
              <a:t>y</a:t>
            </a:r>
            <a:r>
              <a:rPr lang="zh-CN" altLang="en-US" sz="2000" b="1">
                <a:latin typeface="Courier New" pitchFamily="49" charset="0"/>
                <a:cs typeface="Times New Roman" pitchFamily="18" charset="0"/>
              </a:rPr>
              <a:t>和</a:t>
            </a:r>
            <a:r>
              <a:rPr lang="en-US" altLang="zh-CN" sz="2000" b="1">
                <a:latin typeface="Courier New" pitchFamily="49" charset="0"/>
                <a:cs typeface="Times New Roman" pitchFamily="18" charset="0"/>
              </a:rPr>
              <a:t>rega </a:t>
            </a:r>
            <a:r>
              <a:rPr lang="zh-CN" altLang="en-US" sz="2000" b="1">
                <a:latin typeface="Courier New" pitchFamily="49" charset="0"/>
                <a:cs typeface="Times New Roman" pitchFamily="18" charset="0"/>
              </a:rPr>
              <a:t>不断被赋新值（因为语句中有</a:t>
            </a:r>
            <a:r>
              <a:rPr lang="en-US" altLang="zh-CN" sz="2000" b="1">
                <a:latin typeface="Courier New" pitchFamily="49" charset="0"/>
                <a:cs typeface="Times New Roman" pitchFamily="18" charset="0"/>
              </a:rPr>
              <a:t>else rega = 0;</a:t>
            </a:r>
            <a:r>
              <a:rPr lang="zh-CN" altLang="en-US" sz="2000" b="1">
                <a:latin typeface="Courier New" pitchFamily="49" charset="0"/>
                <a:cs typeface="Times New Roman" pitchFamily="18" charset="0"/>
              </a:rPr>
              <a:t>），综合出的电路是一个纯组合逻辑。</a:t>
            </a:r>
            <a:endParaRPr lang="zh-CN" altLang="en-US" sz="2000">
              <a:latin typeface="Courier New" pitchFamily="49" charset="0"/>
              <a:ea typeface="黑体" pitchFamily="49" charset="-122"/>
            </a:endParaRP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灯片编号占位符 5">
            <a:extLst>
              <a:ext uri="{FF2B5EF4-FFF2-40B4-BE49-F238E27FC236}">
                <a16:creationId xmlns:a16="http://schemas.microsoft.com/office/drawing/2014/main" id="{9DA17890-E02B-4366-8092-AECE723BDA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189A78E2-CC64-459E-BFBD-26F6F8A2A25B}" type="slidenum">
              <a:rPr kumimoji="0" lang="en-US" altLang="zh-CN" sz="2000">
                <a:solidFill>
                  <a:schemeClr val="tx2"/>
                </a:solidFill>
                <a:latin typeface="Arial" panose="020B0604020202020204" pitchFamily="34" charset="0"/>
              </a:rPr>
              <a:pPr/>
              <a:t>13</a:t>
            </a:fld>
            <a:endParaRPr kumimoji="0" lang="en-US" altLang="zh-CN" sz="200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D2924D15-5F38-46C9-9BD8-139C3B08C97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74613" y="357188"/>
            <a:ext cx="8640762" cy="914400"/>
          </a:xfrm>
        </p:spPr>
        <p:txBody>
          <a:bodyPr/>
          <a:lstStyle/>
          <a:p>
            <a:pPr eaLnBrk="1" hangingPunct="1"/>
            <a:r>
              <a:rPr lang="en-US" altLang="zh-CN"/>
              <a:t>5.2 </a:t>
            </a:r>
            <a:r>
              <a:rPr lang="zh-CN" altLang="en-US"/>
              <a:t>寄存器与数据流动</a:t>
            </a:r>
          </a:p>
        </p:txBody>
      </p:sp>
      <p:sp>
        <p:nvSpPr>
          <p:cNvPr id="22532" name="内容占位符 11">
            <a:extLst>
              <a:ext uri="{FF2B5EF4-FFF2-40B4-BE49-F238E27FC236}">
                <a16:creationId xmlns:a16="http://schemas.microsoft.com/office/drawing/2014/main" id="{2C387A25-4B4F-46CE-ABAB-E5659814D16A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304800" y="1143000"/>
            <a:ext cx="8839200" cy="1000125"/>
          </a:xfrm>
        </p:spPr>
        <p:txBody>
          <a:bodyPr/>
          <a:lstStyle/>
          <a:p>
            <a:r>
              <a:rPr lang="zh-CN" altLang="en-US" sz="2800"/>
              <a:t>锁存器</a:t>
            </a:r>
            <a:endParaRPr lang="en-US" altLang="zh-CN" sz="2800"/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000">
                <a:latin typeface="黑体" panose="02010609060101010101" pitchFamily="49" charset="-122"/>
              </a:rPr>
              <a:t>   </a:t>
            </a:r>
            <a:endParaRPr lang="en-US" altLang="zh-CN" sz="2000">
              <a:latin typeface="黑体" panose="02010609060101010101" pitchFamily="49" charset="-122"/>
            </a:endParaRPr>
          </a:p>
          <a:p>
            <a:endParaRPr lang="en-US" altLang="zh-CN" sz="2800"/>
          </a:p>
          <a:p>
            <a:pPr>
              <a:buFont typeface="Wingdings" panose="05000000000000000000" pitchFamily="2" charset="2"/>
              <a:buNone/>
            </a:pPr>
            <a:endParaRPr lang="zh-CN" altLang="en-US" sz="2800"/>
          </a:p>
        </p:txBody>
      </p:sp>
      <p:sp>
        <p:nvSpPr>
          <p:cNvPr id="22533" name="Rectangle 2">
            <a:extLst>
              <a:ext uri="{FF2B5EF4-FFF2-40B4-BE49-F238E27FC236}">
                <a16:creationId xmlns:a16="http://schemas.microsoft.com/office/drawing/2014/main" id="{02A73C92-73DF-46D9-AFDD-D0F71B3BDA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518CDFA-4E08-45CF-BED7-FE5B53C2AA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" y="1643063"/>
            <a:ext cx="7786688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ü"/>
            </a:pPr>
            <a:r>
              <a:rPr lang="zh-CN" altLang="en-US" sz="2000" b="1">
                <a:cs typeface="Times New Roman" panose="02020603050405020304" pitchFamily="18" charset="0"/>
              </a:rPr>
              <a:t>下面的例子中，</a:t>
            </a:r>
            <a:r>
              <a:rPr lang="en-US" altLang="zh-CN" sz="2000" b="1">
                <a:cs typeface="Times New Roman" panose="02020603050405020304" pitchFamily="18" charset="0"/>
              </a:rPr>
              <a:t>rega </a:t>
            </a:r>
            <a:r>
              <a:rPr lang="zh-CN" altLang="en-US" sz="2000" b="1">
                <a:cs typeface="Times New Roman" panose="02020603050405020304" pitchFamily="18" charset="0"/>
              </a:rPr>
              <a:t>只是有时被赋新值 </a:t>
            </a:r>
            <a:r>
              <a:rPr lang="en-US" altLang="zh-CN" sz="2000" b="1">
                <a:cs typeface="Times New Roman" panose="02020603050405020304" pitchFamily="18" charset="0"/>
              </a:rPr>
              <a:t>(</a:t>
            </a:r>
            <a:r>
              <a:rPr lang="zh-CN" altLang="en-US" sz="2000" b="1">
                <a:cs typeface="Times New Roman" panose="02020603050405020304" pitchFamily="18" charset="0"/>
              </a:rPr>
              <a:t>没有</a:t>
            </a:r>
            <a:r>
              <a:rPr lang="en-US" altLang="zh-CN" sz="2000" b="1">
                <a:cs typeface="Times New Roman" panose="02020603050405020304" pitchFamily="18" charset="0"/>
              </a:rPr>
              <a:t>else </a:t>
            </a:r>
            <a:r>
              <a:rPr lang="zh-CN" altLang="en-US" sz="2000" b="1">
                <a:cs typeface="Times New Roman" panose="02020603050405020304" pitchFamily="18" charset="0"/>
              </a:rPr>
              <a:t>语句，</a:t>
            </a:r>
            <a:r>
              <a:rPr lang="en-US" altLang="zh-CN" sz="2000" b="1">
                <a:cs typeface="Times New Roman" panose="02020603050405020304" pitchFamily="18" charset="0"/>
              </a:rPr>
              <a:t>rega</a:t>
            </a:r>
            <a:r>
              <a:rPr lang="zh-CN" altLang="en-US" sz="2000" b="1">
                <a:cs typeface="Times New Roman" panose="02020603050405020304" pitchFamily="18" charset="0"/>
              </a:rPr>
              <a:t>在条件不符合时保持原值</a:t>
            </a:r>
            <a:r>
              <a:rPr lang="en-US" altLang="zh-CN" sz="2000" b="1">
                <a:cs typeface="Times New Roman" panose="02020603050405020304" pitchFamily="18" charset="0"/>
              </a:rPr>
              <a:t>)</a:t>
            </a:r>
            <a:r>
              <a:rPr lang="zh-CN" altLang="en-US" sz="2000" b="1">
                <a:cs typeface="Times New Roman" panose="02020603050405020304" pitchFamily="18" charset="0"/>
              </a:rPr>
              <a:t>；因此综合出来的是一个以 </a:t>
            </a:r>
            <a:r>
              <a:rPr lang="en-US" altLang="zh-CN" sz="2000" b="1">
                <a:cs typeface="Times New Roman" panose="02020603050405020304" pitchFamily="18" charset="0"/>
              </a:rPr>
              <a:t>y </a:t>
            </a:r>
            <a:r>
              <a:rPr lang="zh-CN" altLang="en-US" sz="2000" b="1">
                <a:cs typeface="Times New Roman" panose="02020603050405020304" pitchFamily="18" charset="0"/>
              </a:rPr>
              <a:t>作为输出的锁存器。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5F03E4A-8EFF-423C-94F9-D909534493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8688" y="2703513"/>
            <a:ext cx="5875337" cy="374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chemeClr val="accent2"/>
                </a:solidFill>
                <a:latin typeface="Courier New" panose="02070309020205020404" pitchFamily="49" charset="0"/>
              </a:rPr>
              <a:t>module</a:t>
            </a:r>
            <a:r>
              <a:rPr lang="en-US" altLang="zh-CN" sz="2000">
                <a:latin typeface="Courier New" panose="02070309020205020404" pitchFamily="49" charset="0"/>
              </a:rPr>
              <a:t> extract_reg_4 (y, a, b, c);</a:t>
            </a:r>
          </a:p>
          <a:p>
            <a:pPr eaLnBrk="1" hangingPunct="1"/>
            <a:r>
              <a:rPr lang="en-US" altLang="zh-CN" sz="2000">
                <a:solidFill>
                  <a:schemeClr val="accent2"/>
                </a:solidFill>
                <a:latin typeface="Courier New" panose="02070309020205020404" pitchFamily="49" charset="0"/>
              </a:rPr>
              <a:t>input</a:t>
            </a:r>
            <a:r>
              <a:rPr lang="en-US" altLang="zh-CN" sz="2000">
                <a:latin typeface="Courier New" panose="02070309020205020404" pitchFamily="49" charset="0"/>
              </a:rPr>
              <a:t> a, b, c;</a:t>
            </a:r>
          </a:p>
          <a:p>
            <a:pPr eaLnBrk="1" hangingPunct="1"/>
            <a:r>
              <a:rPr lang="en-US" altLang="zh-CN" sz="2000">
                <a:solidFill>
                  <a:schemeClr val="accent2"/>
                </a:solidFill>
                <a:latin typeface="Courier New" panose="02070309020205020404" pitchFamily="49" charset="0"/>
              </a:rPr>
              <a:t>output</a:t>
            </a:r>
            <a:r>
              <a:rPr lang="en-US" altLang="zh-CN" sz="2000">
                <a:latin typeface="Courier New" panose="02070309020205020404" pitchFamily="49" charset="0"/>
              </a:rPr>
              <a:t> y;</a:t>
            </a:r>
          </a:p>
          <a:p>
            <a:pPr eaLnBrk="1" hangingPunct="1"/>
            <a:r>
              <a:rPr lang="en-US" altLang="zh-CN" sz="2000">
                <a:solidFill>
                  <a:schemeClr val="accent2"/>
                </a:solidFill>
                <a:latin typeface="Courier New" panose="02070309020205020404" pitchFamily="49" charset="0"/>
              </a:rPr>
              <a:t>reg</a:t>
            </a:r>
            <a:r>
              <a:rPr lang="en-US" altLang="zh-CN" sz="2000">
                <a:latin typeface="Courier New" panose="02070309020205020404" pitchFamily="49" charset="0"/>
              </a:rPr>
              <a:t> y,</a:t>
            </a:r>
            <a:r>
              <a:rPr lang="en-US" altLang="zh-CN" sz="2000" b="1">
                <a:latin typeface="Courier New" panose="02070309020205020404" pitchFamily="49" charset="0"/>
              </a:rPr>
              <a:t> rega</a:t>
            </a:r>
            <a:r>
              <a:rPr lang="en-US" altLang="zh-CN" sz="2000">
                <a:latin typeface="Courier New" panose="02070309020205020404" pitchFamily="49" charset="0"/>
              </a:rPr>
              <a:t>;</a:t>
            </a:r>
          </a:p>
          <a:p>
            <a:pPr eaLnBrk="1" hangingPunct="1"/>
            <a:r>
              <a:rPr lang="en-US" altLang="zh-CN" sz="2000">
                <a:latin typeface="Courier New" panose="02070309020205020404" pitchFamily="49" charset="0"/>
              </a:rPr>
              <a:t> </a:t>
            </a:r>
            <a:r>
              <a:rPr lang="en-US" altLang="zh-CN" sz="2000">
                <a:solidFill>
                  <a:schemeClr val="accent2"/>
                </a:solidFill>
                <a:latin typeface="Courier New" panose="02070309020205020404" pitchFamily="49" charset="0"/>
              </a:rPr>
              <a:t>always</a:t>
            </a:r>
            <a:r>
              <a:rPr lang="en-US" altLang="zh-CN" sz="2000">
                <a:latin typeface="Courier New" panose="02070309020205020404" pitchFamily="49" charset="0"/>
              </a:rPr>
              <a:t> </a:t>
            </a:r>
            <a:r>
              <a:rPr lang="en-US" altLang="zh-CN" sz="2000">
                <a:solidFill>
                  <a:schemeClr val="tx2"/>
                </a:solidFill>
                <a:latin typeface="Courier New" panose="02070309020205020404" pitchFamily="49" charset="0"/>
              </a:rPr>
              <a:t>@</a:t>
            </a:r>
            <a:r>
              <a:rPr lang="en-US" altLang="zh-CN" sz="2000">
                <a:latin typeface="Courier New" panose="02070309020205020404" pitchFamily="49" charset="0"/>
              </a:rPr>
              <a:t>(a or b or c)</a:t>
            </a:r>
          </a:p>
          <a:p>
            <a:pPr eaLnBrk="1" hangingPunct="1"/>
            <a:r>
              <a:rPr lang="en-US" altLang="zh-CN" sz="2000">
                <a:latin typeface="Courier New" panose="02070309020205020404" pitchFamily="49" charset="0"/>
              </a:rPr>
              <a:t>   </a:t>
            </a:r>
            <a:r>
              <a:rPr lang="en-US" altLang="zh-CN" sz="2000">
                <a:solidFill>
                  <a:schemeClr val="accent2"/>
                </a:solidFill>
                <a:latin typeface="Courier New" panose="02070309020205020404" pitchFamily="49" charset="0"/>
              </a:rPr>
              <a:t>begin</a:t>
            </a:r>
          </a:p>
          <a:p>
            <a:pPr eaLnBrk="1" hangingPunct="1"/>
            <a:r>
              <a:rPr lang="en-US" altLang="zh-CN" sz="2000" b="1">
                <a:latin typeface="Courier New" panose="02070309020205020404" pitchFamily="49" charset="0"/>
              </a:rPr>
              <a:t>        if( a&amp;b )</a:t>
            </a:r>
          </a:p>
          <a:p>
            <a:pPr eaLnBrk="1" hangingPunct="1"/>
            <a:r>
              <a:rPr lang="en-US" altLang="zh-CN" sz="2000" b="1">
                <a:latin typeface="Courier New" panose="02070309020205020404" pitchFamily="49" charset="0"/>
              </a:rPr>
              <a:t>             rega=c;</a:t>
            </a:r>
          </a:p>
          <a:p>
            <a:pPr eaLnBrk="1" hangingPunct="1"/>
            <a:r>
              <a:rPr lang="en-US" altLang="zh-CN" sz="2000">
                <a:latin typeface="Courier New" panose="02070309020205020404" pitchFamily="49" charset="0"/>
              </a:rPr>
              <a:t>       y = </a:t>
            </a:r>
            <a:r>
              <a:rPr lang="en-US" altLang="zh-CN" sz="2000" b="1">
                <a:latin typeface="Courier New" panose="02070309020205020404" pitchFamily="49" charset="0"/>
              </a:rPr>
              <a:t>rega</a:t>
            </a:r>
            <a:r>
              <a:rPr lang="en-US" altLang="zh-CN" sz="2000">
                <a:latin typeface="Courier New" panose="02070309020205020404" pitchFamily="49" charset="0"/>
              </a:rPr>
              <a:t>;</a:t>
            </a:r>
          </a:p>
          <a:p>
            <a:pPr eaLnBrk="1" hangingPunct="1"/>
            <a:r>
              <a:rPr lang="en-US" altLang="zh-CN" sz="2000">
                <a:solidFill>
                  <a:schemeClr val="accent2"/>
                </a:solidFill>
                <a:latin typeface="Courier New" panose="02070309020205020404" pitchFamily="49" charset="0"/>
              </a:rPr>
              <a:t>   end</a:t>
            </a:r>
          </a:p>
          <a:p>
            <a:pPr eaLnBrk="1" hangingPunct="1"/>
            <a:r>
              <a:rPr lang="en-US" altLang="zh-CN" sz="2000">
                <a:solidFill>
                  <a:schemeClr val="accent2"/>
                </a:solidFill>
                <a:latin typeface="Courier New" panose="02070309020205020404" pitchFamily="49" charset="0"/>
              </a:rPr>
              <a:t>endmodule</a:t>
            </a:r>
          </a:p>
          <a:p>
            <a:pPr eaLnBrk="1" hangingPunct="1"/>
            <a:endParaRPr lang="zh-CN" altLang="en-US" sz="2000">
              <a:latin typeface="Courier New" panose="02070309020205020404" pitchFamily="49" charset="0"/>
            </a:endParaRPr>
          </a:p>
        </p:txBody>
      </p:sp>
      <p:sp>
        <p:nvSpPr>
          <p:cNvPr id="8" name="Text Box 7">
            <a:extLst>
              <a:ext uri="{FF2B5EF4-FFF2-40B4-BE49-F238E27FC236}">
                <a16:creationId xmlns:a16="http://schemas.microsoft.com/office/drawing/2014/main" id="{50E30223-5C04-4D2F-9A48-208181441C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06925" y="3429000"/>
            <a:ext cx="4429125" cy="1260475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99995C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  <a:spcBef>
                <a:spcPct val="50000"/>
              </a:spcBef>
              <a:defRPr/>
            </a:pPr>
            <a:r>
              <a:rPr lang="zh-CN" altLang="en-US" b="1">
                <a:solidFill>
                  <a:schemeClr val="accent2"/>
                </a:solidFill>
                <a:latin typeface="Courier New" pitchFamily="49" charset="0"/>
                <a:ea typeface="黑体" pitchFamily="49" charset="-122"/>
              </a:rPr>
              <a:t>注</a:t>
            </a:r>
            <a:r>
              <a:rPr lang="zh-CN" altLang="en-US">
                <a:latin typeface="Courier New" pitchFamily="49" charset="0"/>
              </a:rPr>
              <a:t>：</a:t>
            </a:r>
            <a:r>
              <a:rPr lang="zh-CN" altLang="en-US" sz="2000" b="1">
                <a:latin typeface="Courier New" pitchFamily="49" charset="0"/>
                <a:cs typeface="Times New Roman" pitchFamily="18" charset="0"/>
              </a:rPr>
              <a:t>因此在</a:t>
            </a:r>
            <a:r>
              <a:rPr lang="en-US" altLang="zh-CN" sz="2000" b="1">
                <a:cs typeface="Times New Roman" pitchFamily="18" charset="0"/>
              </a:rPr>
              <a:t>Verilog</a:t>
            </a:r>
            <a:r>
              <a:rPr lang="zh-CN" altLang="en-US" sz="2000" b="1">
                <a:latin typeface="Courier New" pitchFamily="49" charset="0"/>
                <a:cs typeface="Times New Roman" pitchFamily="18" charset="0"/>
              </a:rPr>
              <a:t>开发过程中，特别注意</a:t>
            </a:r>
            <a:r>
              <a:rPr lang="en-US" altLang="zh-CN" sz="2000" b="1">
                <a:latin typeface="Courier New" pitchFamily="49" charset="0"/>
                <a:cs typeface="Times New Roman" pitchFamily="18" charset="0"/>
              </a:rPr>
              <a:t>if</a:t>
            </a:r>
            <a:r>
              <a:rPr lang="zh-CN" altLang="en-US" sz="2000" b="1">
                <a:latin typeface="Courier New" pitchFamily="49" charset="0"/>
                <a:cs typeface="Times New Roman" pitchFamily="18" charset="0"/>
              </a:rPr>
              <a:t>语句，</a:t>
            </a:r>
            <a:r>
              <a:rPr lang="en-US" altLang="zh-CN" sz="2000" b="1">
                <a:latin typeface="Courier New" pitchFamily="49" charset="0"/>
                <a:cs typeface="Times New Roman" pitchFamily="18" charset="0"/>
              </a:rPr>
              <a:t>case</a:t>
            </a:r>
            <a:r>
              <a:rPr lang="zh-CN" altLang="en-US" sz="2000" b="1">
                <a:latin typeface="Courier New" pitchFamily="49" charset="0"/>
                <a:cs typeface="Times New Roman" pitchFamily="18" charset="0"/>
              </a:rPr>
              <a:t>语句在</a:t>
            </a:r>
            <a:r>
              <a:rPr lang="en-US" altLang="zh-CN" sz="2000" b="1">
                <a:latin typeface="Courier New" pitchFamily="49" charset="0"/>
                <a:cs typeface="Times New Roman" pitchFamily="18" charset="0"/>
              </a:rPr>
              <a:t>else</a:t>
            </a:r>
            <a:r>
              <a:rPr lang="zh-CN" altLang="en-US" sz="2000" b="1">
                <a:latin typeface="Courier New" pitchFamily="49" charset="0"/>
                <a:cs typeface="Times New Roman" pitchFamily="18" charset="0"/>
              </a:rPr>
              <a:t>和</a:t>
            </a:r>
            <a:r>
              <a:rPr lang="en-US" altLang="zh-CN" sz="2000" b="1">
                <a:latin typeface="Courier New" pitchFamily="49" charset="0"/>
                <a:cs typeface="Times New Roman" pitchFamily="18" charset="0"/>
              </a:rPr>
              <a:t>default</a:t>
            </a:r>
            <a:r>
              <a:rPr lang="zh-CN" altLang="en-US" sz="2000" b="1">
                <a:latin typeface="Courier New" pitchFamily="49" charset="0"/>
                <a:cs typeface="Times New Roman" pitchFamily="18" charset="0"/>
              </a:rPr>
              <a:t>项上的完整性。</a:t>
            </a:r>
            <a:endParaRPr lang="zh-CN" altLang="en-US" sz="2000">
              <a:latin typeface="Courier New" pitchFamily="49" charset="0"/>
              <a:ea typeface="黑体" pitchFamily="49" charset="-122"/>
            </a:endParaRP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灯片编号占位符 5">
            <a:extLst>
              <a:ext uri="{FF2B5EF4-FFF2-40B4-BE49-F238E27FC236}">
                <a16:creationId xmlns:a16="http://schemas.microsoft.com/office/drawing/2014/main" id="{D86F7FAE-435F-46A9-8627-C9A3D2A9DAD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8B604E73-8A1B-49C0-BCBA-569A420A2F62}" type="slidenum">
              <a:rPr kumimoji="0" lang="en-US" altLang="zh-CN" sz="2000">
                <a:solidFill>
                  <a:schemeClr val="tx2"/>
                </a:solidFill>
                <a:latin typeface="Arial" panose="020B0604020202020204" pitchFamily="34" charset="0"/>
              </a:rPr>
              <a:pPr/>
              <a:t>14</a:t>
            </a:fld>
            <a:endParaRPr kumimoji="0" lang="en-US" altLang="zh-CN" sz="200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F71BDD0D-BC59-44F0-85DF-173E8D869F7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74613" y="357188"/>
            <a:ext cx="8640762" cy="914400"/>
          </a:xfrm>
        </p:spPr>
        <p:txBody>
          <a:bodyPr/>
          <a:lstStyle/>
          <a:p>
            <a:pPr eaLnBrk="1" hangingPunct="1"/>
            <a:r>
              <a:rPr lang="en-US" altLang="zh-CN"/>
              <a:t>5.2 </a:t>
            </a:r>
            <a:r>
              <a:rPr lang="zh-CN" altLang="en-US"/>
              <a:t>寄存器与数据流动</a:t>
            </a:r>
          </a:p>
        </p:txBody>
      </p:sp>
      <p:sp>
        <p:nvSpPr>
          <p:cNvPr id="38916" name="内容占位符 11">
            <a:extLst>
              <a:ext uri="{FF2B5EF4-FFF2-40B4-BE49-F238E27FC236}">
                <a16:creationId xmlns:a16="http://schemas.microsoft.com/office/drawing/2014/main" id="{F8CF9270-0B37-4EB2-8D2E-FBE02601F6F8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250825" y="1143000"/>
            <a:ext cx="8893175" cy="3294063"/>
          </a:xfrm>
        </p:spPr>
        <p:txBody>
          <a:bodyPr/>
          <a:lstStyle/>
          <a:p>
            <a:r>
              <a:rPr lang="zh-CN" altLang="en-US" sz="2800"/>
              <a:t>寄存器</a:t>
            </a:r>
            <a:endParaRPr lang="en-US" altLang="zh-CN" sz="280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/>
              <a:t>	</a:t>
            </a:r>
            <a:r>
              <a:rPr lang="zh-CN" altLang="en-US" sz="2400"/>
              <a:t>数据缓冲，克服纯组合逻辑电路由于逻辑门和布线等造成的延迟从而引发“竞争冒险”现象：解决信号毛刺和输出不稳定性。</a:t>
            </a:r>
            <a:endParaRPr lang="en-US" altLang="zh-CN" sz="2400"/>
          </a:p>
          <a:p>
            <a:r>
              <a:rPr lang="zh-CN" altLang="en-US" sz="2800"/>
              <a:t>开关逻辑</a:t>
            </a:r>
            <a:endParaRPr lang="en-US" altLang="zh-CN" sz="2800"/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400"/>
              <a:t>    与时钟精确配合，使得寄存器暂存的中间值或者输出值为信号稳定运算结果，解决竞争和冒险现象。</a:t>
            </a:r>
            <a:endParaRPr lang="en-US" altLang="zh-CN" sz="2000">
              <a:latin typeface="黑体" panose="02010609060101010101" pitchFamily="49" charset="-122"/>
            </a:endParaRPr>
          </a:p>
          <a:p>
            <a:endParaRPr lang="en-US" altLang="zh-CN" sz="2800"/>
          </a:p>
          <a:p>
            <a:pPr>
              <a:buFont typeface="Wingdings" panose="05000000000000000000" pitchFamily="2" charset="2"/>
              <a:buNone/>
            </a:pPr>
            <a:endParaRPr lang="zh-CN" altLang="en-US" sz="2800"/>
          </a:p>
        </p:txBody>
      </p:sp>
      <p:sp>
        <p:nvSpPr>
          <p:cNvPr id="24581" name="Rectangle 2">
            <a:extLst>
              <a:ext uri="{FF2B5EF4-FFF2-40B4-BE49-F238E27FC236}">
                <a16:creationId xmlns:a16="http://schemas.microsoft.com/office/drawing/2014/main" id="{8D1EDFA4-2397-48BB-9678-F1F80F682E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2" name="Group 8">
            <a:extLst>
              <a:ext uri="{FF2B5EF4-FFF2-40B4-BE49-F238E27FC236}">
                <a16:creationId xmlns:a16="http://schemas.microsoft.com/office/drawing/2014/main" id="{83BBAA3B-E83C-4FEE-BCFB-9392060B6E56}"/>
              </a:ext>
            </a:extLst>
          </p:cNvPr>
          <p:cNvGrpSpPr>
            <a:grpSpLocks/>
          </p:cNvGrpSpPr>
          <p:nvPr/>
        </p:nvGrpSpPr>
        <p:grpSpPr bwMode="auto">
          <a:xfrm>
            <a:off x="4932363" y="4259263"/>
            <a:ext cx="4168775" cy="2598737"/>
            <a:chOff x="2976" y="1968"/>
            <a:chExt cx="2626" cy="1637"/>
          </a:xfrm>
        </p:grpSpPr>
        <p:pic>
          <p:nvPicPr>
            <p:cNvPr id="24583" name="Picture 9" descr="04_ppt72b">
              <a:extLst>
                <a:ext uri="{FF2B5EF4-FFF2-40B4-BE49-F238E27FC236}">
                  <a16:creationId xmlns:a16="http://schemas.microsoft.com/office/drawing/2014/main" id="{685D483F-EC4F-4EE3-B6ED-4ADD0CEAF4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6" y="1968"/>
              <a:ext cx="2542" cy="1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584" name="Text Box 10">
              <a:extLst>
                <a:ext uri="{FF2B5EF4-FFF2-40B4-BE49-F238E27FC236}">
                  <a16:creationId xmlns:a16="http://schemas.microsoft.com/office/drawing/2014/main" id="{4202657C-134F-481D-877E-37FD0F115A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57" y="2478"/>
              <a:ext cx="545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000">
                  <a:solidFill>
                    <a:srgbClr val="333333"/>
                  </a:solidFill>
                  <a:ea typeface="楷体_GB2312" pitchFamily="49" charset="-122"/>
                </a:rPr>
                <a:t>设此时固定</a:t>
              </a:r>
              <a:r>
                <a:rPr lang="en-US" altLang="zh-CN" sz="1000" i="1">
                  <a:solidFill>
                    <a:srgbClr val="333333"/>
                  </a:solidFill>
                  <a:ea typeface="楷体_GB2312" pitchFamily="49" charset="-122"/>
                </a:rPr>
                <a:t>A</a:t>
              </a:r>
              <a:r>
                <a:rPr lang="en-US" altLang="zh-CN" sz="1000">
                  <a:solidFill>
                    <a:srgbClr val="333333"/>
                  </a:solidFill>
                  <a:ea typeface="楷体_GB2312" pitchFamily="49" charset="-122"/>
                </a:rPr>
                <a:t>=1</a:t>
              </a:r>
            </a:p>
          </p:txBody>
        </p:sp>
      </p:grp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89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89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89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89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灯片编号占位符 5">
            <a:extLst>
              <a:ext uri="{FF2B5EF4-FFF2-40B4-BE49-F238E27FC236}">
                <a16:creationId xmlns:a16="http://schemas.microsoft.com/office/drawing/2014/main" id="{59960622-3FE8-48D7-97A7-0B62FBB6B0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66C9ECB2-E072-486A-B686-F2B84FB00FBE}" type="slidenum">
              <a:rPr kumimoji="0" lang="en-US" altLang="zh-CN" sz="2000">
                <a:solidFill>
                  <a:schemeClr val="tx2"/>
                </a:solidFill>
                <a:latin typeface="Arial" panose="020B0604020202020204" pitchFamily="34" charset="0"/>
              </a:rPr>
              <a:pPr/>
              <a:t>15</a:t>
            </a:fld>
            <a:endParaRPr kumimoji="0" lang="en-US" altLang="zh-CN" sz="200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E5B89A5C-4834-4DEC-A209-A887D55B85F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74613" y="357188"/>
            <a:ext cx="8640762" cy="914400"/>
          </a:xfrm>
        </p:spPr>
        <p:txBody>
          <a:bodyPr/>
          <a:lstStyle/>
          <a:p>
            <a:pPr eaLnBrk="1" hangingPunct="1"/>
            <a:r>
              <a:rPr lang="en-US" altLang="zh-CN"/>
              <a:t>5.3 </a:t>
            </a:r>
            <a:r>
              <a:rPr lang="zh-CN" altLang="en-US"/>
              <a:t>流水线设计</a:t>
            </a:r>
          </a:p>
        </p:txBody>
      </p:sp>
      <p:sp>
        <p:nvSpPr>
          <p:cNvPr id="47108" name="内容占位符 11">
            <a:extLst>
              <a:ext uri="{FF2B5EF4-FFF2-40B4-BE49-F238E27FC236}">
                <a16:creationId xmlns:a16="http://schemas.microsoft.com/office/drawing/2014/main" id="{BB988583-D02B-4EE0-9DBE-FE83161667B6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304800" y="1143000"/>
            <a:ext cx="8839200" cy="1000125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 sz="2800"/>
              <a:t>概念：</a:t>
            </a:r>
          </a:p>
          <a:p>
            <a:pPr lvl="1">
              <a:lnSpc>
                <a:spcPct val="110000"/>
              </a:lnSpc>
            </a:pPr>
            <a:r>
              <a:rPr lang="zh-CN" altLang="en-US" sz="2400"/>
              <a:t>把规模较大、层次较多的组合逻辑电路分成几个级，</a:t>
            </a:r>
            <a:br>
              <a:rPr lang="zh-CN" altLang="en-US" sz="2400"/>
            </a:br>
            <a:r>
              <a:rPr lang="zh-CN" altLang="en-US" sz="2400"/>
              <a:t>在</a:t>
            </a:r>
            <a:r>
              <a:rPr lang="zh-CN" altLang="en-US" sz="2400">
                <a:solidFill>
                  <a:schemeClr val="accent2"/>
                </a:solidFill>
              </a:rPr>
              <a:t>每一级插入寄存器并暂存中间数据</a:t>
            </a:r>
            <a:r>
              <a:rPr lang="zh-CN" altLang="en-US" sz="2400"/>
              <a:t>。</a:t>
            </a:r>
          </a:p>
          <a:p>
            <a:pPr lvl="1">
              <a:lnSpc>
                <a:spcPct val="110000"/>
              </a:lnSpc>
            </a:pPr>
            <a:r>
              <a:rPr lang="en-US" altLang="zh-CN" sz="2400" i="1">
                <a:latin typeface="Times New Roman" panose="02020603050405020304" pitchFamily="18" charset="0"/>
              </a:rPr>
              <a:t>K</a:t>
            </a:r>
            <a:r>
              <a:rPr lang="zh-CN" altLang="en-US" sz="2400">
                <a:latin typeface="Times New Roman" panose="02020603050405020304" pitchFamily="18" charset="0"/>
              </a:rPr>
              <a:t>级的</a:t>
            </a:r>
            <a:r>
              <a:rPr lang="zh-CN" altLang="en-US" sz="2400" b="1">
                <a:solidFill>
                  <a:schemeClr val="accent2"/>
                </a:solidFill>
                <a:latin typeface="Times New Roman" panose="02020603050405020304" pitchFamily="18" charset="0"/>
              </a:rPr>
              <a:t>流水线</a:t>
            </a:r>
            <a:r>
              <a:rPr lang="zh-CN" altLang="en-US" sz="2400">
                <a:latin typeface="Times New Roman" panose="02020603050405020304" pitchFamily="18" charset="0"/>
              </a:rPr>
              <a:t>就是从组合逻辑的输入到输出恰好有</a:t>
            </a:r>
            <a:r>
              <a:rPr lang="en-US" altLang="zh-CN" sz="2400" i="1">
                <a:latin typeface="Times New Roman" panose="02020603050405020304" pitchFamily="18" charset="0"/>
              </a:rPr>
              <a:t>K</a:t>
            </a:r>
            <a:r>
              <a:rPr lang="zh-CN" altLang="en-US" sz="2400">
                <a:latin typeface="Times New Roman" panose="02020603050405020304" pitchFamily="18" charset="0"/>
              </a:rPr>
              <a:t>个寄存器组，上一级的输出是下一级的输入而又无反馈的电路。</a:t>
            </a:r>
            <a:endParaRPr lang="en-US" altLang="zh-CN" sz="2400">
              <a:latin typeface="Times New Roman" panose="02020603050405020304" pitchFamily="18" charset="0"/>
            </a:endParaRPr>
          </a:p>
          <a:p>
            <a:endParaRPr lang="en-US" altLang="zh-CN" sz="2400"/>
          </a:p>
          <a:p>
            <a:r>
              <a:rPr lang="zh-CN" altLang="en-US" sz="2400"/>
              <a:t>好处：提高数据处理的吞吐量。</a:t>
            </a:r>
            <a:endParaRPr lang="en-US" altLang="zh-CN" sz="2400"/>
          </a:p>
          <a:p>
            <a:endParaRPr lang="en-US" altLang="zh-CN" sz="2400"/>
          </a:p>
          <a:p>
            <a:r>
              <a:rPr lang="zh-CN" altLang="en-US" sz="2400"/>
              <a:t>资源：性能的提高是以消耗更多的寄存器资源为代价的。</a:t>
            </a:r>
            <a:endParaRPr lang="en-US" altLang="zh-CN" sz="2400"/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000">
                <a:latin typeface="黑体" panose="02010609060101010101" pitchFamily="49" charset="-122"/>
              </a:rPr>
              <a:t>   </a:t>
            </a:r>
            <a:endParaRPr lang="en-US" altLang="zh-CN" sz="2000">
              <a:latin typeface="黑体" panose="02010609060101010101" pitchFamily="49" charset="-122"/>
            </a:endParaRPr>
          </a:p>
          <a:p>
            <a:endParaRPr lang="en-US" altLang="zh-CN" sz="2800"/>
          </a:p>
          <a:p>
            <a:pPr>
              <a:buFont typeface="Wingdings" panose="05000000000000000000" pitchFamily="2" charset="2"/>
              <a:buNone/>
            </a:pPr>
            <a:endParaRPr lang="zh-CN" altLang="en-US" sz="2800"/>
          </a:p>
        </p:txBody>
      </p:sp>
      <p:sp>
        <p:nvSpPr>
          <p:cNvPr id="28677" name="Rectangle 2">
            <a:extLst>
              <a:ext uri="{FF2B5EF4-FFF2-40B4-BE49-F238E27FC236}">
                <a16:creationId xmlns:a16="http://schemas.microsoft.com/office/drawing/2014/main" id="{02B969C5-2EDE-4AEC-968C-CDF24A4249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7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71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71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71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71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471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8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灯片编号占位符 5">
            <a:extLst>
              <a:ext uri="{FF2B5EF4-FFF2-40B4-BE49-F238E27FC236}">
                <a16:creationId xmlns:a16="http://schemas.microsoft.com/office/drawing/2014/main" id="{4EC307CC-109F-4DA4-9718-CA22FC383FE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98870A8F-70B6-4634-8AE8-9B952E5D9E75}" type="slidenum">
              <a:rPr kumimoji="0" lang="en-US" altLang="zh-CN" sz="2000">
                <a:solidFill>
                  <a:schemeClr val="tx2"/>
                </a:solidFill>
                <a:latin typeface="Arial" panose="020B0604020202020204" pitchFamily="34" charset="0"/>
              </a:rPr>
              <a:pPr/>
              <a:t>16</a:t>
            </a:fld>
            <a:endParaRPr kumimoji="0" lang="en-US" altLang="zh-CN" sz="200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06EBB61B-2F5F-4EAF-8FA5-DA66B4340D3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74613" y="357188"/>
            <a:ext cx="8640762" cy="914400"/>
          </a:xfrm>
        </p:spPr>
        <p:txBody>
          <a:bodyPr/>
          <a:lstStyle/>
          <a:p>
            <a:pPr eaLnBrk="1" hangingPunct="1"/>
            <a:r>
              <a:rPr lang="en-US" altLang="zh-CN"/>
              <a:t>5.3 </a:t>
            </a:r>
            <a:r>
              <a:rPr lang="zh-CN" altLang="en-US"/>
              <a:t>流水线设计</a:t>
            </a:r>
          </a:p>
        </p:txBody>
      </p:sp>
      <p:sp>
        <p:nvSpPr>
          <p:cNvPr id="29700" name="内容占位符 11">
            <a:extLst>
              <a:ext uri="{FF2B5EF4-FFF2-40B4-BE49-F238E27FC236}">
                <a16:creationId xmlns:a16="http://schemas.microsoft.com/office/drawing/2014/main" id="{E024AF6A-A580-4876-9F63-075D415AF586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304800" y="1143000"/>
            <a:ext cx="8839200" cy="1000125"/>
          </a:xfrm>
        </p:spPr>
        <p:txBody>
          <a:bodyPr/>
          <a:lstStyle/>
          <a:p>
            <a:r>
              <a:rPr lang="zh-CN" altLang="en-US" sz="2400"/>
              <a:t>简单例子</a:t>
            </a:r>
            <a:endParaRPr lang="en-US" altLang="zh-CN" sz="2400"/>
          </a:p>
          <a:p>
            <a:endParaRPr lang="en-US" altLang="zh-CN" sz="2400"/>
          </a:p>
          <a:p>
            <a:endParaRPr lang="en-US" altLang="zh-CN" sz="2400"/>
          </a:p>
          <a:p>
            <a:pPr>
              <a:buFont typeface="Wingdings" panose="05000000000000000000" pitchFamily="2" charset="2"/>
              <a:buNone/>
            </a:pPr>
            <a:endParaRPr lang="en-US" altLang="zh-CN" sz="2400"/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000">
                <a:latin typeface="黑体" panose="02010609060101010101" pitchFamily="49" charset="-122"/>
              </a:rPr>
              <a:t>   </a:t>
            </a:r>
            <a:endParaRPr lang="en-US" altLang="zh-CN" sz="2000">
              <a:latin typeface="黑体" panose="02010609060101010101" pitchFamily="49" charset="-122"/>
            </a:endParaRPr>
          </a:p>
          <a:p>
            <a:endParaRPr lang="en-US" altLang="zh-CN" sz="2800"/>
          </a:p>
        </p:txBody>
      </p:sp>
      <p:sp>
        <p:nvSpPr>
          <p:cNvPr id="29701" name="Rectangle 2">
            <a:extLst>
              <a:ext uri="{FF2B5EF4-FFF2-40B4-BE49-F238E27FC236}">
                <a16:creationId xmlns:a16="http://schemas.microsoft.com/office/drawing/2014/main" id="{197B30E6-3BEB-4DD8-8872-850FF7BA4A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29702" name="Picture 3">
            <a:extLst>
              <a:ext uri="{FF2B5EF4-FFF2-40B4-BE49-F238E27FC236}">
                <a16:creationId xmlns:a16="http://schemas.microsoft.com/office/drawing/2014/main" id="{D9479E8F-876C-42E9-9424-30F0DF1EB7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1538" y="1357313"/>
            <a:ext cx="4462462" cy="4500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70DEB94B-FBA0-4498-9B15-130781A270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0" y="4149725"/>
            <a:ext cx="493395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延迟：</a:t>
            </a:r>
            <a:r>
              <a:rPr lang="en-US" altLang="zh-CN">
                <a:solidFill>
                  <a:srgbClr val="FF0000"/>
                </a:solidFill>
                <a:cs typeface="Times New Roman" panose="02020603050405020304" pitchFamily="18" charset="0"/>
              </a:rPr>
              <a:t>max(max(T</a:t>
            </a:r>
            <a:r>
              <a:rPr lang="en-US" altLang="zh-CN" sz="1400">
                <a:solidFill>
                  <a:srgbClr val="FF0000"/>
                </a:solidFill>
                <a:cs typeface="Times New Roman" panose="02020603050405020304" pitchFamily="18" charset="0"/>
              </a:rPr>
              <a:t>1</a:t>
            </a:r>
            <a:r>
              <a:rPr lang="en-US" altLang="zh-CN">
                <a:solidFill>
                  <a:srgbClr val="FF0000"/>
                </a:solidFill>
                <a:cs typeface="Times New Roman" panose="02020603050405020304" pitchFamily="18" charset="0"/>
              </a:rPr>
              <a:t>,T</a:t>
            </a:r>
            <a:r>
              <a:rPr lang="en-US" altLang="zh-CN" sz="1600">
                <a:solidFill>
                  <a:srgbClr val="FF0000"/>
                </a:solidFill>
                <a:cs typeface="Times New Roman" panose="02020603050405020304" pitchFamily="18" charset="0"/>
              </a:rPr>
              <a:t>3</a:t>
            </a:r>
            <a:r>
              <a:rPr lang="en-US" altLang="zh-CN">
                <a:solidFill>
                  <a:srgbClr val="FF0000"/>
                </a:solidFill>
                <a:cs typeface="Times New Roman" panose="02020603050405020304" pitchFamily="18" charset="0"/>
              </a:rPr>
              <a:t>)+T</a:t>
            </a:r>
            <a:r>
              <a:rPr lang="en-US" altLang="zh-CN" sz="1600">
                <a:solidFill>
                  <a:srgbClr val="FF0000"/>
                </a:solidFill>
                <a:cs typeface="Times New Roman" panose="02020603050405020304" pitchFamily="18" charset="0"/>
              </a:rPr>
              <a:t>co</a:t>
            </a:r>
            <a:r>
              <a:rPr lang="en-US" altLang="zh-CN">
                <a:solidFill>
                  <a:srgbClr val="FF0000"/>
                </a:solidFill>
                <a:cs typeface="Times New Roman" panose="02020603050405020304" pitchFamily="18" charset="0"/>
              </a:rPr>
              <a:t>, (T</a:t>
            </a:r>
            <a:r>
              <a:rPr lang="en-US" altLang="zh-CN" sz="1600">
                <a:solidFill>
                  <a:srgbClr val="FF0000"/>
                </a:solidFill>
                <a:cs typeface="Times New Roman" panose="02020603050405020304" pitchFamily="18" charset="0"/>
              </a:rPr>
              <a:t>2</a:t>
            </a:r>
            <a:r>
              <a:rPr lang="en-US" altLang="zh-CN">
                <a:solidFill>
                  <a:srgbClr val="FF0000"/>
                </a:solidFill>
                <a:cs typeface="Times New Roman" panose="02020603050405020304" pitchFamily="18" charset="0"/>
              </a:rPr>
              <a:t>+T</a:t>
            </a:r>
            <a:r>
              <a:rPr lang="en-US" altLang="zh-CN" sz="1600">
                <a:solidFill>
                  <a:srgbClr val="FF0000"/>
                </a:solidFill>
                <a:cs typeface="Times New Roman" panose="02020603050405020304" pitchFamily="18" charset="0"/>
              </a:rPr>
              <a:t>co</a:t>
            </a:r>
            <a:r>
              <a:rPr lang="en-US" altLang="zh-CN">
                <a:solidFill>
                  <a:srgbClr val="FF0000"/>
                </a:solidFill>
                <a:cs typeface="Times New Roman" panose="02020603050405020304" pitchFamily="18" charset="0"/>
              </a:rPr>
              <a:t>))</a:t>
            </a:r>
          </a:p>
          <a:p>
            <a:pPr eaLnBrk="1" hangingPunct="1"/>
            <a:endParaRPr lang="en-US" altLang="zh-CN">
              <a:solidFill>
                <a:srgbClr val="FF0000"/>
              </a:solidFill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>
                <a:cs typeface="Times New Roman" panose="02020603050405020304" pitchFamily="18" charset="0"/>
              </a:rPr>
              <a:t>T</a:t>
            </a:r>
            <a:r>
              <a:rPr lang="en-US" altLang="zh-CN" sz="1600">
                <a:cs typeface="Times New Roman" panose="02020603050405020304" pitchFamily="18" charset="0"/>
              </a:rPr>
              <a:t>co</a:t>
            </a:r>
            <a:r>
              <a:rPr lang="en-US" altLang="zh-CN">
                <a:cs typeface="Times New Roman" panose="02020603050405020304" pitchFamily="18" charset="0"/>
              </a:rPr>
              <a:t>: 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寄存器触发时间</a:t>
            </a:r>
            <a:endParaRPr lang="en-US" altLang="zh-CN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1F3F397-D760-49E3-BC9C-5E9CD367C5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875" y="1857375"/>
            <a:ext cx="4572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延迟：</a:t>
            </a:r>
            <a:r>
              <a:rPr lang="en-US" altLang="zh-CN">
                <a:cs typeface="Times New Roman" panose="02020603050405020304" pitchFamily="18" charset="0"/>
              </a:rPr>
              <a:t>max(T</a:t>
            </a:r>
            <a:r>
              <a:rPr lang="en-US" altLang="zh-CN" sz="1600">
                <a:cs typeface="Times New Roman" panose="02020603050405020304" pitchFamily="18" charset="0"/>
              </a:rPr>
              <a:t>1</a:t>
            </a:r>
            <a:r>
              <a:rPr lang="en-US" altLang="zh-CN">
                <a:cs typeface="Times New Roman" panose="02020603050405020304" pitchFamily="18" charset="0"/>
              </a:rPr>
              <a:t>,T</a:t>
            </a:r>
            <a:r>
              <a:rPr lang="en-US" altLang="zh-CN" sz="1600">
                <a:cs typeface="Times New Roman" panose="02020603050405020304" pitchFamily="18" charset="0"/>
              </a:rPr>
              <a:t>3</a:t>
            </a:r>
            <a:r>
              <a:rPr lang="en-US" altLang="zh-CN">
                <a:cs typeface="Times New Roman" panose="02020603050405020304" pitchFamily="18" charset="0"/>
              </a:rPr>
              <a:t>)+T</a:t>
            </a:r>
            <a:r>
              <a:rPr lang="en-US" altLang="zh-CN" sz="1600">
                <a:cs typeface="Times New Roman" panose="02020603050405020304" pitchFamily="18" charset="0"/>
              </a:rPr>
              <a:t>2</a:t>
            </a:r>
            <a:endParaRPr lang="zh-CN" altLang="en-US"/>
          </a:p>
        </p:txBody>
      </p:sp>
      <p:sp>
        <p:nvSpPr>
          <p:cNvPr id="11" name="Text Box 7">
            <a:extLst>
              <a:ext uri="{FF2B5EF4-FFF2-40B4-BE49-F238E27FC236}">
                <a16:creationId xmlns:a16="http://schemas.microsoft.com/office/drawing/2014/main" id="{01286EE3-1182-43B8-B878-69484CA7DF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027738"/>
            <a:ext cx="6215063" cy="701675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99995C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sz="2000">
                <a:ea typeface="黑体" pitchFamily="49" charset="-122"/>
              </a:rPr>
              <a:t>提示：本例流水线需要两个时钟周期来获取第一个计算结果，而只需要一个时钟周期来获取随后的结果。</a:t>
            </a:r>
            <a:endParaRPr lang="en-US" altLang="zh-CN" sz="2000">
              <a:ea typeface="黑体" pitchFamily="49" charset="-122"/>
            </a:endParaRPr>
          </a:p>
        </p:txBody>
      </p:sp>
      <p:sp>
        <p:nvSpPr>
          <p:cNvPr id="12" name="Text Box 7">
            <a:extLst>
              <a:ext uri="{FF2B5EF4-FFF2-40B4-BE49-F238E27FC236}">
                <a16:creationId xmlns:a16="http://schemas.microsoft.com/office/drawing/2014/main" id="{44DBE8D0-83DA-4F6C-9770-F083398727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0438" y="0"/>
            <a:ext cx="5643562" cy="1138238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99995C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>
                <a:solidFill>
                  <a:srgbClr val="FF0000"/>
                </a:solidFill>
                <a:ea typeface="黑体" pitchFamily="49" charset="-122"/>
              </a:rPr>
              <a:t>首次延迟</a:t>
            </a:r>
            <a:r>
              <a:rPr lang="zh-CN" altLang="en-US">
                <a:ea typeface="黑体" pitchFamily="49" charset="-122"/>
              </a:rPr>
              <a:t>：</a:t>
            </a:r>
            <a:r>
              <a:rPr lang="zh-CN" altLang="en-US" sz="2000">
                <a:ea typeface="黑体" pitchFamily="49" charset="-122"/>
              </a:rPr>
              <a:t>采用流水线技术获取第一个稳定计算结果需要的时间总量。</a:t>
            </a:r>
            <a:endParaRPr lang="en-US" altLang="zh-CN" sz="2000">
              <a:ea typeface="黑体" pitchFamily="49" charset="-122"/>
            </a:endParaRPr>
          </a:p>
          <a:p>
            <a:pPr eaLnBrk="1" hangingPunct="1">
              <a:defRPr/>
            </a:pPr>
            <a:r>
              <a:rPr lang="zh-CN" altLang="en-US">
                <a:solidFill>
                  <a:srgbClr val="FF0000"/>
                </a:solidFill>
                <a:ea typeface="黑体" pitchFamily="49" charset="-122"/>
              </a:rPr>
              <a:t>吞吐延迟</a:t>
            </a:r>
            <a:r>
              <a:rPr lang="zh-CN" altLang="en-US" sz="2000">
                <a:ea typeface="黑体" pitchFamily="49" charset="-122"/>
              </a:rPr>
              <a:t>：执行一次重复操作需要的时间总量。</a:t>
            </a:r>
            <a:endParaRPr lang="en-US" altLang="zh-CN" sz="2000">
              <a:ea typeface="黑体" pitchFamily="49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3A24D6B-EE20-483A-B36D-0EB14F74C244}"/>
              </a:ext>
            </a:extLst>
          </p:cNvPr>
          <p:cNvSpPr/>
          <p:nvPr/>
        </p:nvSpPr>
        <p:spPr>
          <a:xfrm>
            <a:off x="285750" y="2643188"/>
            <a:ext cx="3786188" cy="101600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Char char="n"/>
              <a:defRPr/>
            </a:pPr>
            <a:r>
              <a:rPr lang="zh-CN" altLang="en-US" sz="2000" dirty="0">
                <a:latin typeface="+mn-lt"/>
                <a:ea typeface="+mn-ea"/>
              </a:rPr>
              <a:t>对于具体硬件参数，</a:t>
            </a:r>
            <a:r>
              <a:rPr lang="en-US" sz="2000" dirty="0">
                <a:cs typeface="Times New Roman" pitchFamily="18" charset="0"/>
              </a:rPr>
              <a:t> </a:t>
            </a:r>
            <a:r>
              <a:rPr lang="en-US" sz="2000" dirty="0" err="1">
                <a:cs typeface="Times New Roman" pitchFamily="18" charset="0"/>
              </a:rPr>
              <a:t>T</a:t>
            </a:r>
            <a:r>
              <a:rPr lang="en-US" sz="1400" dirty="0" err="1">
                <a:cs typeface="Times New Roman" pitchFamily="18" charset="0"/>
              </a:rPr>
              <a:t>co</a:t>
            </a:r>
            <a:r>
              <a:rPr lang="zh-CN" altLang="en-US" sz="2000" dirty="0">
                <a:latin typeface="+mn-lt"/>
                <a:ea typeface="+mn-ea"/>
              </a:rPr>
              <a:t>一般要比器件传输延迟</a:t>
            </a:r>
            <a:r>
              <a:rPr lang="en-US" sz="2000" dirty="0">
                <a:cs typeface="Times New Roman" pitchFamily="18" charset="0"/>
              </a:rPr>
              <a:t>T</a:t>
            </a:r>
            <a:r>
              <a:rPr lang="en-US" sz="1200" dirty="0">
                <a:cs typeface="Times New Roman" pitchFamily="18" charset="0"/>
              </a:rPr>
              <a:t>1</a:t>
            </a:r>
            <a:r>
              <a:rPr lang="zh-CN" altLang="en-US" sz="2000" dirty="0"/>
              <a:t> 、</a:t>
            </a:r>
            <a:r>
              <a:rPr lang="en-US" altLang="zh-CN" sz="2000" dirty="0"/>
              <a:t>T</a:t>
            </a:r>
            <a:r>
              <a:rPr lang="en-US" altLang="zh-CN" sz="1400" dirty="0"/>
              <a:t>2</a:t>
            </a:r>
            <a:r>
              <a:rPr lang="zh-CN" altLang="en-US" sz="2000" dirty="0">
                <a:latin typeface="+mn-lt"/>
                <a:ea typeface="+mn-ea"/>
              </a:rPr>
              <a:t>等小得多。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 animBg="1"/>
      <p:bldP spid="12" grpId="0" animBg="1"/>
      <p:bldP spid="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灯片编号占位符 5">
            <a:extLst>
              <a:ext uri="{FF2B5EF4-FFF2-40B4-BE49-F238E27FC236}">
                <a16:creationId xmlns:a16="http://schemas.microsoft.com/office/drawing/2014/main" id="{BA39D647-BB84-48D2-99D2-9003A1507E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DC4B8154-45FE-4EB7-8E88-5966EE99C41F}" type="slidenum">
              <a:rPr kumimoji="0" lang="en-US" altLang="zh-CN" sz="2000">
                <a:solidFill>
                  <a:schemeClr val="tx2"/>
                </a:solidFill>
                <a:latin typeface="Arial" panose="020B0604020202020204" pitchFamily="34" charset="0"/>
              </a:rPr>
              <a:pPr/>
              <a:t>17</a:t>
            </a:fld>
            <a:endParaRPr kumimoji="0" lang="en-US" altLang="zh-CN" sz="200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B5E840A1-BBDF-4AEF-864C-E3CEB83F578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74613" y="357188"/>
            <a:ext cx="8640762" cy="914400"/>
          </a:xfrm>
        </p:spPr>
        <p:txBody>
          <a:bodyPr/>
          <a:lstStyle/>
          <a:p>
            <a:pPr eaLnBrk="1" hangingPunct="1"/>
            <a:r>
              <a:rPr lang="en-US" altLang="zh-CN"/>
              <a:t>5.3 </a:t>
            </a:r>
            <a:r>
              <a:rPr lang="zh-CN" altLang="en-US"/>
              <a:t>流水线设计</a:t>
            </a:r>
          </a:p>
        </p:txBody>
      </p:sp>
      <p:sp>
        <p:nvSpPr>
          <p:cNvPr id="30724" name="内容占位符 11">
            <a:extLst>
              <a:ext uri="{FF2B5EF4-FFF2-40B4-BE49-F238E27FC236}">
                <a16:creationId xmlns:a16="http://schemas.microsoft.com/office/drawing/2014/main" id="{5710CAEF-DA6A-42A4-872E-9B8CB12FE234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304800" y="1143000"/>
            <a:ext cx="8839200" cy="1000125"/>
          </a:xfrm>
        </p:spPr>
        <p:txBody>
          <a:bodyPr/>
          <a:lstStyle/>
          <a:p>
            <a:r>
              <a:rPr lang="zh-CN" altLang="en-US" sz="2400"/>
              <a:t>全加器</a:t>
            </a:r>
            <a:endParaRPr lang="en-US" altLang="zh-CN" sz="2400"/>
          </a:p>
          <a:p>
            <a:endParaRPr lang="en-US" altLang="zh-CN" sz="2400"/>
          </a:p>
          <a:p>
            <a:endParaRPr lang="en-US" altLang="zh-CN" sz="2400"/>
          </a:p>
          <a:p>
            <a:pPr>
              <a:buFont typeface="Wingdings" panose="05000000000000000000" pitchFamily="2" charset="2"/>
              <a:buNone/>
            </a:pPr>
            <a:endParaRPr lang="en-US" altLang="zh-CN" sz="2400"/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000">
                <a:latin typeface="黑体" panose="02010609060101010101" pitchFamily="49" charset="-122"/>
              </a:rPr>
              <a:t>   </a:t>
            </a:r>
            <a:endParaRPr lang="en-US" altLang="zh-CN" sz="2000">
              <a:latin typeface="黑体" panose="02010609060101010101" pitchFamily="49" charset="-122"/>
            </a:endParaRPr>
          </a:p>
          <a:p>
            <a:endParaRPr lang="en-US" altLang="zh-CN" sz="2800"/>
          </a:p>
        </p:txBody>
      </p:sp>
      <p:sp>
        <p:nvSpPr>
          <p:cNvPr id="30725" name="Rectangle 2">
            <a:extLst>
              <a:ext uri="{FF2B5EF4-FFF2-40B4-BE49-F238E27FC236}">
                <a16:creationId xmlns:a16="http://schemas.microsoft.com/office/drawing/2014/main" id="{8B2997A2-CB73-4DD4-823D-E2E8676E86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30726" name="Picture 72">
            <a:extLst>
              <a:ext uri="{FF2B5EF4-FFF2-40B4-BE49-F238E27FC236}">
                <a16:creationId xmlns:a16="http://schemas.microsoft.com/office/drawing/2014/main" id="{78C62F71-0846-4F12-AF2D-7DDC5966FD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63" y="1714500"/>
            <a:ext cx="3990975" cy="421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7" name="Picture 73">
            <a:extLst>
              <a:ext uri="{FF2B5EF4-FFF2-40B4-BE49-F238E27FC236}">
                <a16:creationId xmlns:a16="http://schemas.microsoft.com/office/drawing/2014/main" id="{9513C37C-45F4-44DC-BD52-9ADCA97154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8925" y="571500"/>
            <a:ext cx="5045075" cy="616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5" name="矩形 84">
            <a:extLst>
              <a:ext uri="{FF2B5EF4-FFF2-40B4-BE49-F238E27FC236}">
                <a16:creationId xmlns:a16="http://schemas.microsoft.com/office/drawing/2014/main" id="{57E583AB-372F-4EA7-904B-71235AC0B3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875" y="6000750"/>
            <a:ext cx="378618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</a:pPr>
            <a:r>
              <a:rPr lang="zh-CN" altLang="en-US" sz="2000">
                <a:ea typeface="黑体" panose="02010609060101010101" pitchFamily="49" charset="-122"/>
              </a:rPr>
              <a:t>采用流水线设计可以提高加法器吞吐量 </a:t>
            </a:r>
            <a:endParaRPr lang="zh-CN" altLang="en-US" sz="2000">
              <a:latin typeface="Tahoma" panose="020B0604030504040204" pitchFamily="34" charset="0"/>
              <a:ea typeface="黑体" panose="02010609060101010101" pitchFamily="49" charset="-122"/>
            </a:endParaRPr>
          </a:p>
        </p:txBody>
      </p:sp>
      <p:sp>
        <p:nvSpPr>
          <p:cNvPr id="86" name="云形 85">
            <a:extLst>
              <a:ext uri="{FF2B5EF4-FFF2-40B4-BE49-F238E27FC236}">
                <a16:creationId xmlns:a16="http://schemas.microsoft.com/office/drawing/2014/main" id="{026DDE37-BFC1-4447-B0DD-BC3BE7B4748A}"/>
              </a:ext>
            </a:extLst>
          </p:cNvPr>
          <p:cNvSpPr/>
          <p:nvPr/>
        </p:nvSpPr>
        <p:spPr bwMode="auto">
          <a:xfrm>
            <a:off x="2928938" y="1071563"/>
            <a:ext cx="2286000" cy="1643062"/>
          </a:xfrm>
          <a:prstGeom prst="cloud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/>
          <a:lstStyle/>
          <a:p>
            <a:pPr eaLnBrk="1" hangingPunct="1">
              <a:defRPr/>
            </a:pPr>
            <a:r>
              <a:rPr lang="zh-CN" altLang="en-US" dirty="0">
                <a:solidFill>
                  <a:schemeClr val="accent6"/>
                </a:solidFill>
              </a:rPr>
              <a:t>提示</a:t>
            </a:r>
            <a:r>
              <a:rPr lang="zh-CN" altLang="en-US" dirty="0"/>
              <a:t>：</a:t>
            </a:r>
            <a:endParaRPr lang="en-US" altLang="zh-CN" dirty="0"/>
          </a:p>
          <a:p>
            <a:pPr algn="ctr" eaLnBrk="1" hangingPunct="1">
              <a:defRPr/>
            </a:pPr>
            <a:r>
              <a:rPr lang="zh-CN" altLang="en-US" dirty="0"/>
              <a:t>空间换时间！</a:t>
            </a:r>
            <a:endParaRPr lang="en-US" altLang="zh-CN" dirty="0"/>
          </a:p>
        </p:txBody>
      </p:sp>
      <p:sp>
        <p:nvSpPr>
          <p:cNvPr id="30730" name="Text Box 11">
            <a:extLst>
              <a:ext uri="{FF2B5EF4-FFF2-40B4-BE49-F238E27FC236}">
                <a16:creationId xmlns:a16="http://schemas.microsoft.com/office/drawing/2014/main" id="{5593622D-140B-4A75-B251-6FA5E66B37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02550" y="6491288"/>
            <a:ext cx="1441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800">
                <a:hlinkClick r:id="" action="ppaction://noaction"/>
              </a:rPr>
              <a:t>如何理解？</a:t>
            </a:r>
            <a:endParaRPr lang="zh-CN" altLang="en-US" sz="1800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/>
      <p:bldP spid="8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灯片编号占位符 5">
            <a:extLst>
              <a:ext uri="{FF2B5EF4-FFF2-40B4-BE49-F238E27FC236}">
                <a16:creationId xmlns:a16="http://schemas.microsoft.com/office/drawing/2014/main" id="{CEB557D8-0D04-4E20-A4BE-F647A9B3735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81AFDD83-DCFF-416B-B437-0D7B36BAC6B5}" type="slidenum">
              <a:rPr kumimoji="0" lang="en-US" altLang="zh-CN" sz="2000">
                <a:solidFill>
                  <a:schemeClr val="tx2"/>
                </a:solidFill>
                <a:latin typeface="Arial" panose="020B0604020202020204" pitchFamily="34" charset="0"/>
              </a:rPr>
              <a:pPr/>
              <a:t>18</a:t>
            </a:fld>
            <a:endParaRPr kumimoji="0" lang="en-US" altLang="zh-CN" sz="200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D090D7F4-0CBA-4DCD-91F7-8B951098BDE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74613" y="357188"/>
            <a:ext cx="8640762" cy="914400"/>
          </a:xfrm>
        </p:spPr>
        <p:txBody>
          <a:bodyPr/>
          <a:lstStyle/>
          <a:p>
            <a:pPr eaLnBrk="1" hangingPunct="1"/>
            <a:r>
              <a:rPr lang="en-US" altLang="zh-CN"/>
              <a:t>5.4 </a:t>
            </a:r>
            <a:r>
              <a:rPr lang="zh-CN" altLang="en-US"/>
              <a:t>阻塞与非阻塞</a:t>
            </a:r>
          </a:p>
        </p:txBody>
      </p:sp>
      <p:sp>
        <p:nvSpPr>
          <p:cNvPr id="31748" name="内容占位符 11">
            <a:extLst>
              <a:ext uri="{FF2B5EF4-FFF2-40B4-BE49-F238E27FC236}">
                <a16:creationId xmlns:a16="http://schemas.microsoft.com/office/drawing/2014/main" id="{0BC3520C-C2CF-4F1A-951C-118F4FC7C835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304800" y="1143000"/>
            <a:ext cx="8839200" cy="1000125"/>
          </a:xfrm>
        </p:spPr>
        <p:txBody>
          <a:bodyPr/>
          <a:lstStyle/>
          <a:p>
            <a:r>
              <a:rPr lang="zh-CN" altLang="en-US" sz="2400"/>
              <a:t>阻塞 </a:t>
            </a:r>
            <a:r>
              <a:rPr lang="en-US" altLang="zh-CN" sz="2400"/>
              <a:t>V.S. </a:t>
            </a:r>
            <a:r>
              <a:rPr lang="zh-CN" altLang="en-US" sz="2400"/>
              <a:t>非阻塞</a:t>
            </a:r>
            <a:endParaRPr lang="en-US" altLang="zh-CN" sz="2400"/>
          </a:p>
          <a:p>
            <a:endParaRPr lang="en-US" altLang="zh-CN" sz="2400"/>
          </a:p>
          <a:p>
            <a:endParaRPr lang="en-US" altLang="zh-CN" sz="2400"/>
          </a:p>
          <a:p>
            <a:pPr>
              <a:buFont typeface="Wingdings" panose="05000000000000000000" pitchFamily="2" charset="2"/>
              <a:buNone/>
            </a:pPr>
            <a:endParaRPr lang="en-US" altLang="zh-CN" sz="2400"/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000">
                <a:latin typeface="黑体" panose="02010609060101010101" pitchFamily="49" charset="-122"/>
              </a:rPr>
              <a:t>   </a:t>
            </a:r>
            <a:endParaRPr lang="en-US" altLang="zh-CN" sz="2000">
              <a:latin typeface="黑体" panose="02010609060101010101" pitchFamily="49" charset="-122"/>
            </a:endParaRPr>
          </a:p>
          <a:p>
            <a:endParaRPr lang="en-US" altLang="zh-CN" sz="2800"/>
          </a:p>
        </p:txBody>
      </p:sp>
      <p:sp>
        <p:nvSpPr>
          <p:cNvPr id="31749" name="Rectangle 2">
            <a:extLst>
              <a:ext uri="{FF2B5EF4-FFF2-40B4-BE49-F238E27FC236}">
                <a16:creationId xmlns:a16="http://schemas.microsoft.com/office/drawing/2014/main" id="{2F63BA17-DE37-477D-8294-72B0629A6F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0E977069-0E28-42AE-A097-636053DDA0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" y="1643063"/>
            <a:ext cx="8143875" cy="461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</a:pPr>
            <a:r>
              <a:rPr lang="zh-CN" altLang="en-US">
                <a:latin typeface="Tahoma" panose="020B0604030504040204" pitchFamily="34" charset="0"/>
                <a:ea typeface="黑体" panose="02010609060101010101" pitchFamily="49" charset="-122"/>
              </a:rPr>
              <a:t>阻塞赋值“</a:t>
            </a:r>
            <a:r>
              <a:rPr lang="en-US" altLang="zh-CN">
                <a:latin typeface="Tahoma" panose="020B0604030504040204" pitchFamily="34" charset="0"/>
                <a:ea typeface="黑体" panose="02010609060101010101" pitchFamily="49" charset="-122"/>
              </a:rPr>
              <a:t>=</a:t>
            </a:r>
            <a:r>
              <a:rPr lang="zh-CN" altLang="en-US">
                <a:latin typeface="Tahoma" panose="020B0604030504040204" pitchFamily="34" charset="0"/>
                <a:ea typeface="黑体" panose="02010609060101010101" pitchFamily="49" charset="-122"/>
              </a:rPr>
              <a:t>”：</a:t>
            </a:r>
            <a:br>
              <a:rPr lang="zh-CN" altLang="en-US">
                <a:latin typeface="Tahoma" panose="020B0604030504040204" pitchFamily="34" charset="0"/>
                <a:ea typeface="黑体" panose="02010609060101010101" pitchFamily="49" charset="-122"/>
              </a:rPr>
            </a:br>
            <a:r>
              <a:rPr lang="zh-CN" altLang="en-US">
                <a:latin typeface="Tahoma" panose="020B0604030504040204" pitchFamily="34" charset="0"/>
                <a:ea typeface="黑体" panose="02010609060101010101" pitchFamily="49" charset="-122"/>
              </a:rPr>
              <a:t>赋值时先计算等号右手方向的值，赋值语句不允许任何别的</a:t>
            </a:r>
            <a:r>
              <a:rPr lang="en-US" altLang="zh-CN">
                <a:latin typeface="Tahoma" panose="020B0604030504040204" pitchFamily="34" charset="0"/>
                <a:ea typeface="黑体" panose="02010609060101010101" pitchFamily="49" charset="-122"/>
              </a:rPr>
              <a:t>Verilog HDL</a:t>
            </a:r>
            <a:r>
              <a:rPr lang="zh-CN" altLang="en-US">
                <a:latin typeface="Tahoma" panose="020B0604030504040204" pitchFamily="34" charset="0"/>
                <a:ea typeface="黑体" panose="02010609060101010101" pitchFamily="49" charset="-122"/>
              </a:rPr>
              <a:t>语句干扰，直到现行赋值操作完成；</a:t>
            </a:r>
            <a:br>
              <a:rPr lang="zh-CN" altLang="en-US">
                <a:latin typeface="Tahoma" panose="020B0604030504040204" pitchFamily="34" charset="0"/>
                <a:ea typeface="黑体" panose="02010609060101010101" pitchFamily="49" charset="-122"/>
              </a:rPr>
            </a:br>
            <a:r>
              <a:rPr lang="zh-CN" altLang="en-US">
                <a:latin typeface="Tahoma" panose="020B0604030504040204" pitchFamily="34" charset="0"/>
                <a:ea typeface="黑体" panose="02010609060101010101" pitchFamily="49" charset="-122"/>
              </a:rPr>
              <a:t>排序不当的阻塞式赋值操作会出现竞争情况。</a:t>
            </a:r>
          </a:p>
          <a:p>
            <a:pPr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</a:pPr>
            <a:endParaRPr lang="en-US" altLang="zh-CN">
              <a:latin typeface="Tahoma" panose="020B0604030504040204" pitchFamily="34" charset="0"/>
              <a:ea typeface="黑体" panose="02010609060101010101" pitchFamily="49" charset="-122"/>
            </a:endParaRPr>
          </a:p>
          <a:p>
            <a:pPr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</a:pPr>
            <a:r>
              <a:rPr lang="zh-CN" altLang="en-US">
                <a:latin typeface="Tahoma" panose="020B0604030504040204" pitchFamily="34" charset="0"/>
                <a:ea typeface="黑体" panose="02010609060101010101" pitchFamily="49" charset="-122"/>
              </a:rPr>
              <a:t>非阻塞赋值“</a:t>
            </a:r>
            <a:r>
              <a:rPr lang="en-US" altLang="zh-CN">
                <a:latin typeface="Tahoma" panose="020B0604030504040204" pitchFamily="34" charset="0"/>
                <a:ea typeface="黑体" panose="02010609060101010101" pitchFamily="49" charset="-122"/>
              </a:rPr>
              <a:t>&lt;=</a:t>
            </a:r>
            <a:r>
              <a:rPr lang="zh-CN" altLang="en-US">
                <a:latin typeface="Tahoma" panose="020B0604030504040204" pitchFamily="34" charset="0"/>
                <a:ea typeface="黑体" panose="02010609060101010101" pitchFamily="49" charset="-122"/>
              </a:rPr>
              <a:t>”：</a:t>
            </a:r>
            <a:br>
              <a:rPr lang="zh-CN" altLang="en-US">
                <a:latin typeface="Tahoma" panose="020B0604030504040204" pitchFamily="34" charset="0"/>
                <a:ea typeface="黑体" panose="02010609060101010101" pitchFamily="49" charset="-122"/>
              </a:rPr>
            </a:br>
            <a:r>
              <a:rPr lang="zh-CN" altLang="en-US">
                <a:latin typeface="Tahoma" panose="020B0604030504040204" pitchFamily="34" charset="0"/>
                <a:ea typeface="黑体" panose="02010609060101010101" pitchFamily="49" charset="-122"/>
              </a:rPr>
              <a:t>赋值时先计算等号右手方向的值，但过程块退出才</a:t>
            </a:r>
            <a:r>
              <a:rPr lang="zh-CN" altLang="en-US" b="1">
                <a:solidFill>
                  <a:schemeClr val="accent2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一次性地</a:t>
            </a:r>
            <a:r>
              <a:rPr lang="zh-CN" altLang="en-US">
                <a:latin typeface="Tahoma" panose="020B0604030504040204" pitchFamily="34" charset="0"/>
                <a:ea typeface="黑体" panose="02010609060101010101" pitchFamily="49" charset="-122"/>
              </a:rPr>
              <a:t>更新左手值，在计算右手值和更新左手值期间，允许其它</a:t>
            </a:r>
            <a:r>
              <a:rPr lang="en-US" altLang="zh-CN">
                <a:latin typeface="Tahoma" panose="020B0604030504040204" pitchFamily="34" charset="0"/>
                <a:ea typeface="黑体" panose="02010609060101010101" pitchFamily="49" charset="-122"/>
              </a:rPr>
              <a:t>Verilog HDL</a:t>
            </a:r>
            <a:r>
              <a:rPr lang="zh-CN" altLang="en-US">
                <a:latin typeface="Tahoma" panose="020B0604030504040204" pitchFamily="34" charset="0"/>
                <a:ea typeface="黑体" panose="02010609060101010101" pitchFamily="49" charset="-122"/>
              </a:rPr>
              <a:t>语句同时进行表达式计算。</a:t>
            </a:r>
            <a:br>
              <a:rPr lang="zh-CN" altLang="en-US">
                <a:latin typeface="Tahoma" panose="020B0604030504040204" pitchFamily="34" charset="0"/>
                <a:ea typeface="黑体" panose="02010609060101010101" pitchFamily="49" charset="-122"/>
              </a:rPr>
            </a:br>
            <a:r>
              <a:rPr lang="zh-CN" altLang="en-US">
                <a:latin typeface="Tahoma" panose="020B0604030504040204" pitchFamily="34" charset="0"/>
                <a:ea typeface="黑体" panose="02010609060101010101" pitchFamily="49" charset="-122"/>
              </a:rPr>
              <a:t>非阻塞赋值操作</a:t>
            </a:r>
            <a:r>
              <a:rPr lang="zh-CN" altLang="en-US" b="1">
                <a:solidFill>
                  <a:schemeClr val="accent2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只能用于对寄存器类型变量进行赋值</a:t>
            </a:r>
            <a:r>
              <a:rPr lang="zh-CN" altLang="en-US">
                <a:latin typeface="Tahoma" panose="020B0604030504040204" pitchFamily="34" charset="0"/>
                <a:ea typeface="黑体" panose="02010609060101010101" pitchFamily="49" charset="-122"/>
              </a:rPr>
              <a:t> 。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灯片编号占位符 5">
            <a:extLst>
              <a:ext uri="{FF2B5EF4-FFF2-40B4-BE49-F238E27FC236}">
                <a16:creationId xmlns:a16="http://schemas.microsoft.com/office/drawing/2014/main" id="{3660BC3F-3E77-4A91-AE1D-6650170E8A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020A7A24-D05D-434D-BED5-58648516EB9A}" type="slidenum">
              <a:rPr kumimoji="0" lang="en-US" altLang="zh-CN" sz="2000">
                <a:solidFill>
                  <a:schemeClr val="tx2"/>
                </a:solidFill>
                <a:latin typeface="Arial" panose="020B0604020202020204" pitchFamily="34" charset="0"/>
              </a:rPr>
              <a:pPr/>
              <a:t>19</a:t>
            </a:fld>
            <a:endParaRPr kumimoji="0" lang="en-US" altLang="zh-CN" sz="200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C988DE20-2207-4F65-87FD-6B97275FA5A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74613" y="357188"/>
            <a:ext cx="8640762" cy="914400"/>
          </a:xfrm>
        </p:spPr>
        <p:txBody>
          <a:bodyPr/>
          <a:lstStyle/>
          <a:p>
            <a:pPr eaLnBrk="1" hangingPunct="1"/>
            <a:r>
              <a:rPr lang="en-US" altLang="zh-CN"/>
              <a:t>5.4 </a:t>
            </a:r>
            <a:r>
              <a:rPr lang="zh-CN" altLang="en-US"/>
              <a:t>阻塞与非阻塞</a:t>
            </a:r>
          </a:p>
        </p:txBody>
      </p:sp>
      <p:sp>
        <p:nvSpPr>
          <p:cNvPr id="32772" name="内容占位符 11">
            <a:extLst>
              <a:ext uri="{FF2B5EF4-FFF2-40B4-BE49-F238E27FC236}">
                <a16:creationId xmlns:a16="http://schemas.microsoft.com/office/drawing/2014/main" id="{ABCEE1B5-D15B-46DB-8E9E-CFBD2C328A47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304800" y="1143000"/>
            <a:ext cx="8839200" cy="1000125"/>
          </a:xfrm>
        </p:spPr>
        <p:txBody>
          <a:bodyPr/>
          <a:lstStyle/>
          <a:p>
            <a:r>
              <a:rPr lang="zh-CN" altLang="en-US" sz="2400"/>
              <a:t>阻塞 </a:t>
            </a:r>
            <a:r>
              <a:rPr lang="en-US" altLang="zh-CN" sz="2400"/>
              <a:t>V.S. </a:t>
            </a:r>
            <a:r>
              <a:rPr lang="zh-CN" altLang="en-US" sz="2400"/>
              <a:t>非阻塞</a:t>
            </a:r>
            <a:endParaRPr lang="en-US" altLang="zh-CN" sz="2400"/>
          </a:p>
          <a:p>
            <a:endParaRPr lang="en-US" altLang="zh-CN" sz="2400"/>
          </a:p>
          <a:p>
            <a:endParaRPr lang="en-US" altLang="zh-CN" sz="2400"/>
          </a:p>
          <a:p>
            <a:pPr>
              <a:buFont typeface="Wingdings" panose="05000000000000000000" pitchFamily="2" charset="2"/>
              <a:buNone/>
            </a:pPr>
            <a:endParaRPr lang="en-US" altLang="zh-CN" sz="2400"/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000">
                <a:latin typeface="黑体" panose="02010609060101010101" pitchFamily="49" charset="-122"/>
              </a:rPr>
              <a:t>   </a:t>
            </a:r>
            <a:endParaRPr lang="en-US" altLang="zh-CN" sz="2000">
              <a:latin typeface="黑体" panose="02010609060101010101" pitchFamily="49" charset="-122"/>
            </a:endParaRPr>
          </a:p>
          <a:p>
            <a:endParaRPr lang="en-US" altLang="zh-CN" sz="2800"/>
          </a:p>
        </p:txBody>
      </p:sp>
      <p:sp>
        <p:nvSpPr>
          <p:cNvPr id="32773" name="Rectangle 2">
            <a:extLst>
              <a:ext uri="{FF2B5EF4-FFF2-40B4-BE49-F238E27FC236}">
                <a16:creationId xmlns:a16="http://schemas.microsoft.com/office/drawing/2014/main" id="{002D681D-32AC-42EB-8CD8-040F0B5D65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687E5879-6FB6-42C3-974F-C2F09F9CDDB0}"/>
              </a:ext>
            </a:extLst>
          </p:cNvPr>
          <p:cNvSpPr/>
          <p:nvPr/>
        </p:nvSpPr>
        <p:spPr>
          <a:xfrm>
            <a:off x="571500" y="1643063"/>
            <a:ext cx="8143875" cy="40005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Char char="n"/>
              <a:defRPr/>
            </a:pPr>
            <a:r>
              <a:rPr lang="zh-CN" altLang="en-US" sz="2000" dirty="0">
                <a:latin typeface="+mn-lt"/>
                <a:ea typeface="+mn-ea"/>
              </a:rPr>
              <a:t>阻塞赋值“</a:t>
            </a:r>
            <a:r>
              <a:rPr lang="en-US" altLang="zh-CN" sz="2000" dirty="0">
                <a:latin typeface="+mn-lt"/>
                <a:ea typeface="+mn-ea"/>
              </a:rPr>
              <a:t>=</a:t>
            </a:r>
            <a:r>
              <a:rPr lang="zh-CN" altLang="en-US" sz="2000" dirty="0">
                <a:latin typeface="+mn-lt"/>
                <a:ea typeface="+mn-ea"/>
              </a:rPr>
              <a:t>”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155109D-3861-442E-A883-A33F2573C691}"/>
              </a:ext>
            </a:extLst>
          </p:cNvPr>
          <p:cNvSpPr/>
          <p:nvPr/>
        </p:nvSpPr>
        <p:spPr>
          <a:xfrm>
            <a:off x="92075" y="2143125"/>
            <a:ext cx="7000875" cy="4651375"/>
          </a:xfrm>
          <a:prstGeom prst="rect">
            <a:avLst/>
          </a:prstGeom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1000" dirty="0">
                <a:solidFill>
                  <a:schemeClr val="accent2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dirty="0">
                <a:solidFill>
                  <a:schemeClr val="accent2"/>
                </a:solidFill>
                <a:latin typeface="Courier New" panose="02070309020205020404" pitchFamily="49" charset="0"/>
              </a:rPr>
              <a:t>module</a:t>
            </a:r>
            <a:r>
              <a:rPr lang="zh-CN" altLang="en-US" sz="2000" dirty="0">
                <a:latin typeface="Courier New" panose="02070309020205020404" pitchFamily="49" charset="0"/>
              </a:rPr>
              <a:t> </a:t>
            </a:r>
            <a:r>
              <a:rPr lang="en-US" altLang="zh-CN" sz="2000" dirty="0" err="1">
                <a:latin typeface="Courier New" panose="02070309020205020404" pitchFamily="49" charset="0"/>
              </a:rPr>
              <a:t>fboscl</a:t>
            </a:r>
            <a:r>
              <a:rPr lang="en-US" altLang="zh-CN" sz="2000" dirty="0">
                <a:latin typeface="Courier New" panose="02070309020205020404" pitchFamily="49" charset="0"/>
              </a:rPr>
              <a:t>(y1,y2,clk,rst);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000" dirty="0">
                <a:latin typeface="Courier New" panose="02070309020205020404" pitchFamily="49" charset="0"/>
              </a:rPr>
              <a:t>  </a:t>
            </a:r>
            <a:r>
              <a:rPr lang="en-US" altLang="zh-CN" sz="2000" dirty="0">
                <a:solidFill>
                  <a:schemeClr val="accent2"/>
                </a:solidFill>
                <a:latin typeface="Courier New" panose="02070309020205020404" pitchFamily="49" charset="0"/>
              </a:rPr>
              <a:t>output</a:t>
            </a:r>
            <a:r>
              <a:rPr lang="en-US" altLang="zh-CN" sz="2000" dirty="0">
                <a:latin typeface="Courier New" panose="02070309020205020404" pitchFamily="49" charset="0"/>
              </a:rPr>
              <a:t> y1,y2;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000" dirty="0">
                <a:latin typeface="Courier New" panose="02070309020205020404" pitchFamily="49" charset="0"/>
              </a:rPr>
              <a:t>  </a:t>
            </a:r>
            <a:r>
              <a:rPr lang="en-US" altLang="zh-CN" sz="2000" dirty="0">
                <a:solidFill>
                  <a:schemeClr val="accent2"/>
                </a:solidFill>
                <a:latin typeface="Courier New" panose="02070309020205020404" pitchFamily="49" charset="0"/>
              </a:rPr>
              <a:t>input</a:t>
            </a:r>
            <a:r>
              <a:rPr lang="en-US" altLang="zh-CN" sz="2000" dirty="0">
                <a:latin typeface="Courier New" panose="02070309020205020404" pitchFamily="49" charset="0"/>
              </a:rPr>
              <a:t> </a:t>
            </a:r>
            <a:r>
              <a:rPr lang="en-US" altLang="zh-CN" sz="2000" dirty="0" err="1">
                <a:latin typeface="Courier New" panose="02070309020205020404" pitchFamily="49" charset="0"/>
              </a:rPr>
              <a:t>clk,rst</a:t>
            </a:r>
            <a:r>
              <a:rPr lang="en-US" altLang="zh-CN" sz="2000" dirty="0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000" dirty="0">
                <a:latin typeface="Courier New" panose="02070309020205020404" pitchFamily="49" charset="0"/>
              </a:rPr>
              <a:t>  </a:t>
            </a:r>
            <a:r>
              <a:rPr lang="en-US" altLang="zh-CN" sz="20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reg</a:t>
            </a:r>
            <a:r>
              <a:rPr lang="en-US" altLang="zh-CN" sz="2000" dirty="0">
                <a:latin typeface="Courier New" panose="02070309020205020404" pitchFamily="49" charset="0"/>
              </a:rPr>
              <a:t> y1,y2;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en-US" altLang="zh-CN" sz="2000" dirty="0">
              <a:latin typeface="Courier New" panose="02070309020205020404" pitchFamily="49" charset="0"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000" dirty="0">
                <a:latin typeface="Courier New" panose="02070309020205020404" pitchFamily="49" charset="0"/>
              </a:rPr>
              <a:t>  </a:t>
            </a:r>
            <a:r>
              <a:rPr lang="en-US" altLang="zh-CN" sz="2000" dirty="0">
                <a:solidFill>
                  <a:schemeClr val="accent2"/>
                </a:solidFill>
                <a:latin typeface="Courier New" panose="02070309020205020404" pitchFamily="49" charset="0"/>
              </a:rPr>
              <a:t>always</a:t>
            </a:r>
            <a:r>
              <a:rPr lang="en-US" altLang="zh-CN" sz="2000" dirty="0">
                <a:latin typeface="Courier New" panose="02070309020205020404" pitchFamily="49" charset="0"/>
              </a:rPr>
              <a:t> @ (</a:t>
            </a:r>
            <a:r>
              <a:rPr lang="en-US" altLang="zh-CN" sz="20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posedge</a:t>
            </a:r>
            <a:r>
              <a:rPr lang="en-US" altLang="zh-CN" sz="2000" dirty="0">
                <a:latin typeface="Courier New" panose="02070309020205020404" pitchFamily="49" charset="0"/>
              </a:rPr>
              <a:t> </a:t>
            </a:r>
            <a:r>
              <a:rPr lang="en-US" altLang="zh-CN" sz="2000" dirty="0" err="1">
                <a:latin typeface="Courier New" panose="02070309020205020404" pitchFamily="49" charset="0"/>
              </a:rPr>
              <a:t>clk</a:t>
            </a:r>
            <a:r>
              <a:rPr lang="en-US" altLang="zh-CN" sz="2000" dirty="0">
                <a:latin typeface="Courier New" panose="02070309020205020404" pitchFamily="49" charset="0"/>
              </a:rPr>
              <a:t> </a:t>
            </a:r>
            <a:r>
              <a:rPr lang="en-US" altLang="zh-CN" sz="2000" dirty="0">
                <a:solidFill>
                  <a:schemeClr val="accent2"/>
                </a:solidFill>
                <a:latin typeface="Courier New" panose="02070309020205020404" pitchFamily="49" charset="0"/>
              </a:rPr>
              <a:t>or</a:t>
            </a:r>
            <a:r>
              <a:rPr lang="en-US" altLang="zh-CN" sz="2000" dirty="0">
                <a:latin typeface="Courier New" panose="02070309020205020404" pitchFamily="49" charset="0"/>
              </a:rPr>
              <a:t> 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000" dirty="0">
                <a:latin typeface="Courier New" panose="02070309020205020404" pitchFamily="49" charset="0"/>
              </a:rPr>
              <a:t>            </a:t>
            </a:r>
            <a:r>
              <a:rPr lang="en-US" altLang="zh-CN" sz="20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posedge</a:t>
            </a:r>
            <a:r>
              <a:rPr lang="en-US" altLang="zh-CN" sz="2000" dirty="0">
                <a:latin typeface="Courier New" panose="02070309020205020404" pitchFamily="49" charset="0"/>
              </a:rPr>
              <a:t> </a:t>
            </a:r>
            <a:r>
              <a:rPr lang="en-US" altLang="zh-CN" sz="2000" dirty="0" err="1">
                <a:latin typeface="Courier New" panose="02070309020205020404" pitchFamily="49" charset="0"/>
              </a:rPr>
              <a:t>rst</a:t>
            </a:r>
            <a:r>
              <a:rPr lang="en-US" altLang="zh-CN" sz="2000" dirty="0">
                <a:latin typeface="Courier New" panose="02070309020205020404" pitchFamily="49" charset="0"/>
              </a:rPr>
              <a:t>)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000" b="1" dirty="0">
                <a:latin typeface="Courier New" panose="02070309020205020404" pitchFamily="49" charset="0"/>
              </a:rPr>
              <a:t>    if ( 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rst</a:t>
            </a:r>
            <a:r>
              <a:rPr lang="en-US" altLang="zh-CN" sz="2000" b="1" dirty="0">
                <a:latin typeface="Courier New" panose="02070309020205020404" pitchFamily="49" charset="0"/>
              </a:rPr>
              <a:t>) y1 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</a:rPr>
              <a:t>= </a:t>
            </a:r>
            <a:r>
              <a:rPr lang="en-US" altLang="zh-CN" sz="2000" b="1" dirty="0">
                <a:latin typeface="Courier New" panose="02070309020205020404" pitchFamily="49" charset="0"/>
              </a:rPr>
              <a:t>0;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000" b="1" dirty="0">
                <a:latin typeface="Courier New" panose="02070309020205020404" pitchFamily="49" charset="0"/>
              </a:rPr>
              <a:t>    else y1 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</a:rPr>
              <a:t>= </a:t>
            </a:r>
            <a:r>
              <a:rPr lang="en-US" altLang="zh-CN" sz="2000" b="1" dirty="0">
                <a:latin typeface="Courier New" panose="02070309020205020404" pitchFamily="49" charset="0"/>
              </a:rPr>
              <a:t>y2;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en-US" altLang="zh-CN" sz="2000" dirty="0">
              <a:latin typeface="Courier New" panose="02070309020205020404" pitchFamily="49" charset="0"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000" dirty="0">
                <a:latin typeface="Courier New" panose="02070309020205020404" pitchFamily="49" charset="0"/>
              </a:rPr>
              <a:t>  </a:t>
            </a:r>
            <a:r>
              <a:rPr lang="en-US" altLang="zh-CN" sz="2000" dirty="0">
                <a:solidFill>
                  <a:schemeClr val="accent2"/>
                </a:solidFill>
                <a:latin typeface="Courier New" panose="02070309020205020404" pitchFamily="49" charset="0"/>
              </a:rPr>
              <a:t>always</a:t>
            </a:r>
            <a:r>
              <a:rPr lang="en-US" altLang="zh-CN" sz="2000" dirty="0">
                <a:latin typeface="Courier New" panose="02070309020205020404" pitchFamily="49" charset="0"/>
              </a:rPr>
              <a:t> @ (</a:t>
            </a:r>
            <a:r>
              <a:rPr lang="en-US" altLang="zh-CN" sz="20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posedge</a:t>
            </a:r>
            <a:r>
              <a:rPr lang="en-US" altLang="zh-CN" sz="2000" dirty="0">
                <a:latin typeface="Courier New" panose="02070309020205020404" pitchFamily="49" charset="0"/>
              </a:rPr>
              <a:t> </a:t>
            </a:r>
            <a:r>
              <a:rPr lang="en-US" altLang="zh-CN" sz="2000" dirty="0" err="1">
                <a:latin typeface="Courier New" panose="02070309020205020404" pitchFamily="49" charset="0"/>
              </a:rPr>
              <a:t>clk</a:t>
            </a:r>
            <a:r>
              <a:rPr lang="en-US" altLang="zh-CN" sz="2000" dirty="0">
                <a:latin typeface="Courier New" panose="02070309020205020404" pitchFamily="49" charset="0"/>
              </a:rPr>
              <a:t> </a:t>
            </a:r>
            <a:r>
              <a:rPr lang="en-US" altLang="zh-CN" sz="2000" dirty="0">
                <a:solidFill>
                  <a:schemeClr val="accent2"/>
                </a:solidFill>
                <a:latin typeface="Courier New" panose="02070309020205020404" pitchFamily="49" charset="0"/>
              </a:rPr>
              <a:t>or</a:t>
            </a:r>
            <a:r>
              <a:rPr lang="en-US" altLang="zh-CN" sz="2000" dirty="0">
                <a:latin typeface="Courier New" panose="02070309020205020404" pitchFamily="49" charset="0"/>
              </a:rPr>
              <a:t> 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000" dirty="0">
                <a:latin typeface="Courier New" panose="02070309020205020404" pitchFamily="49" charset="0"/>
              </a:rPr>
              <a:t>            </a:t>
            </a:r>
            <a:r>
              <a:rPr lang="en-US" altLang="zh-CN" sz="20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posedge</a:t>
            </a:r>
            <a:r>
              <a:rPr lang="en-US" altLang="zh-CN" sz="2000" dirty="0">
                <a:latin typeface="Courier New" panose="02070309020205020404" pitchFamily="49" charset="0"/>
              </a:rPr>
              <a:t> </a:t>
            </a:r>
            <a:r>
              <a:rPr lang="en-US" altLang="zh-CN" sz="2000" dirty="0" err="1">
                <a:latin typeface="Courier New" panose="02070309020205020404" pitchFamily="49" charset="0"/>
              </a:rPr>
              <a:t>rst</a:t>
            </a:r>
            <a:r>
              <a:rPr lang="en-US" altLang="zh-CN" sz="2000" dirty="0">
                <a:latin typeface="Courier New" panose="02070309020205020404" pitchFamily="49" charset="0"/>
              </a:rPr>
              <a:t>)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000" b="1" dirty="0">
                <a:latin typeface="Courier New" panose="02070309020205020404" pitchFamily="49" charset="0"/>
              </a:rPr>
              <a:t>     if ( 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rst</a:t>
            </a:r>
            <a:r>
              <a:rPr lang="en-US" altLang="zh-CN" sz="2000" b="1" dirty="0">
                <a:latin typeface="Courier New" panose="02070309020205020404" pitchFamily="49" charset="0"/>
              </a:rPr>
              <a:t> ) y2 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</a:rPr>
              <a:t>= </a:t>
            </a:r>
            <a:r>
              <a:rPr lang="en-US" altLang="zh-CN" sz="2000" b="1" dirty="0">
                <a:latin typeface="Courier New" panose="02070309020205020404" pitchFamily="49" charset="0"/>
              </a:rPr>
              <a:t>1;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000" b="1" dirty="0">
                <a:latin typeface="Courier New" panose="02070309020205020404" pitchFamily="49" charset="0"/>
              </a:rPr>
              <a:t>     else  y2 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</a:rPr>
              <a:t>= </a:t>
            </a:r>
            <a:r>
              <a:rPr lang="en-US" altLang="zh-CN" sz="2000" b="1" dirty="0">
                <a:latin typeface="Courier New" panose="02070309020205020404" pitchFamily="49" charset="0"/>
              </a:rPr>
              <a:t>y1;</a:t>
            </a:r>
            <a:r>
              <a:rPr lang="en-US" altLang="zh-CN" sz="2000" dirty="0">
                <a:latin typeface="Courier New" panose="02070309020205020404" pitchFamily="49" charset="0"/>
              </a:rPr>
              <a:t>  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zh-CN" sz="20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endmodule</a:t>
            </a:r>
            <a:r>
              <a:rPr lang="en-US" altLang="zh-CN" sz="2000" dirty="0"/>
              <a:t> </a:t>
            </a:r>
            <a:r>
              <a:rPr lang="en-US" altLang="zh-CN" dirty="0">
                <a:latin typeface="Tahoma" panose="020B0604030504040204" pitchFamily="34" charset="0"/>
                <a:ea typeface="黑体" panose="02010609060101010101" pitchFamily="49" charset="-122"/>
              </a:rPr>
              <a:t>	</a:t>
            </a:r>
            <a:r>
              <a:rPr lang="en-US" altLang="zh-CN" sz="2000" dirty="0">
                <a:latin typeface="Tahoma" panose="020B0604030504040204" pitchFamily="34" charset="0"/>
                <a:ea typeface="黑体" panose="02010609060101010101" pitchFamily="49" charset="-122"/>
              </a:rPr>
              <a:t>	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EBCD61C-8120-48DD-9514-BA1937CDB6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0625" y="1071563"/>
            <a:ext cx="3786188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</a:pPr>
            <a:r>
              <a:rPr lang="zh-CN" altLang="en-US" sz="2000">
                <a:latin typeface="Tahoma" panose="020B0604030504040204" pitchFamily="34" charset="0"/>
                <a:ea typeface="黑体" panose="02010609060101010101" pitchFamily="49" charset="-122"/>
              </a:rPr>
              <a:t>假设复位信号已从</a:t>
            </a:r>
            <a:r>
              <a:rPr lang="en-US" altLang="zh-CN" sz="2000">
                <a:latin typeface="Tahoma" panose="020B0604030504040204" pitchFamily="34" charset="0"/>
                <a:ea typeface="黑体" panose="02010609060101010101" pitchFamily="49" charset="-122"/>
              </a:rPr>
              <a:t>1</a:t>
            </a:r>
            <a:r>
              <a:rPr lang="zh-CN" altLang="en-US" sz="2000">
                <a:latin typeface="Tahoma" panose="020B0604030504040204" pitchFamily="34" charset="0"/>
                <a:ea typeface="黑体" panose="02010609060101010101" pitchFamily="49" charset="-122"/>
              </a:rPr>
              <a:t>到</a:t>
            </a:r>
            <a:r>
              <a:rPr lang="en-US" altLang="zh-CN" sz="2000">
                <a:latin typeface="Tahoma" panose="020B0604030504040204" pitchFamily="34" charset="0"/>
                <a:ea typeface="黑体" panose="02010609060101010101" pitchFamily="49" charset="-122"/>
              </a:rPr>
              <a:t>0</a:t>
            </a:r>
            <a:r>
              <a:rPr lang="zh-CN" altLang="en-US" sz="2000">
                <a:latin typeface="Tahoma" panose="020B0604030504040204" pitchFamily="34" charset="0"/>
                <a:ea typeface="黑体" panose="02010609060101010101" pitchFamily="49" charset="-122"/>
              </a:rPr>
              <a:t>，考虑</a:t>
            </a:r>
            <a:r>
              <a:rPr lang="zh-CN" altLang="en-US" sz="2000">
                <a:solidFill>
                  <a:srgbClr val="FF0000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第一个</a:t>
            </a:r>
            <a:r>
              <a:rPr lang="en-US" altLang="zh-CN" sz="2000" b="1">
                <a:latin typeface="Courier New" panose="02070309020205020404" pitchFamily="49" charset="0"/>
                <a:ea typeface="黑体" panose="02010609060101010101" pitchFamily="49" charset="-122"/>
              </a:rPr>
              <a:t>clk</a:t>
            </a:r>
            <a:r>
              <a:rPr lang="zh-CN" altLang="en-US" sz="2000">
                <a:latin typeface="Tahoma" panose="020B0604030504040204" pitchFamily="34" charset="0"/>
                <a:ea typeface="黑体" panose="02010609060101010101" pitchFamily="49" charset="-122"/>
              </a:rPr>
              <a:t>上升沿到达时</a:t>
            </a:r>
            <a:r>
              <a:rPr lang="en-US" altLang="zh-CN" sz="2000" b="1">
                <a:latin typeface="Courier New" panose="02070309020205020404" pitchFamily="49" charset="0"/>
                <a:ea typeface="黑体" panose="02010609060101010101" pitchFamily="49" charset="-122"/>
              </a:rPr>
              <a:t>y1 </a:t>
            </a:r>
            <a:r>
              <a:rPr lang="zh-CN" altLang="en-US" sz="2000">
                <a:latin typeface="Tahoma" panose="020B0604030504040204" pitchFamily="34" charset="0"/>
                <a:ea typeface="黑体" panose="02010609060101010101" pitchFamily="49" charset="-122"/>
              </a:rPr>
              <a:t>和 </a:t>
            </a:r>
            <a:r>
              <a:rPr lang="en-US" altLang="zh-CN" sz="2000" b="1">
                <a:latin typeface="Courier New" panose="02070309020205020404" pitchFamily="49" charset="0"/>
                <a:ea typeface="黑体" panose="02010609060101010101" pitchFamily="49" charset="-122"/>
              </a:rPr>
              <a:t>y2 </a:t>
            </a:r>
            <a:r>
              <a:rPr lang="zh-CN" altLang="en-US" sz="2000">
                <a:latin typeface="Tahoma" panose="020B0604030504040204" pitchFamily="34" charset="0"/>
                <a:ea typeface="黑体" panose="02010609060101010101" pitchFamily="49" charset="-122"/>
              </a:rPr>
              <a:t>的取值情况。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6D44BE8-7A66-42CC-8A3D-176AD608CD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0625" y="2214563"/>
            <a:ext cx="3786188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</a:pPr>
            <a:r>
              <a:rPr lang="zh-CN" altLang="en-US" sz="2000">
                <a:latin typeface="Tahoma" panose="020B0604030504040204" pitchFamily="34" charset="0"/>
                <a:ea typeface="黑体" panose="02010609060101010101" pitchFamily="49" charset="-122"/>
              </a:rPr>
              <a:t>情况一：考虑第一个</a:t>
            </a:r>
            <a:r>
              <a:rPr lang="en-US" altLang="zh-CN" sz="2000" b="1">
                <a:latin typeface="Courier New" panose="02070309020205020404" pitchFamily="49" charset="0"/>
                <a:ea typeface="黑体" panose="02010609060101010101" pitchFamily="49" charset="-122"/>
              </a:rPr>
              <a:t>always</a:t>
            </a:r>
            <a:r>
              <a:rPr lang="zh-CN" altLang="en-US" sz="2000">
                <a:latin typeface="Tahoma" panose="020B0604030504040204" pitchFamily="34" charset="0"/>
                <a:ea typeface="黑体" panose="02010609060101010101" pitchFamily="49" charset="-122"/>
              </a:rPr>
              <a:t>语句 </a:t>
            </a:r>
            <a:r>
              <a:rPr lang="en-US" altLang="zh-CN" sz="2000" b="1">
                <a:latin typeface="Courier New" panose="02070309020205020404" pitchFamily="49" charset="0"/>
                <a:ea typeface="黑体" panose="02010609060101010101" pitchFamily="49" charset="-122"/>
              </a:rPr>
              <a:t>clk</a:t>
            </a:r>
            <a:r>
              <a:rPr lang="en-US" altLang="zh-CN" sz="2000">
                <a:latin typeface="Tahoma" panose="020B0604030504040204" pitchFamily="34" charset="0"/>
                <a:ea typeface="黑体" panose="02010609060101010101" pitchFamily="49" charset="-122"/>
              </a:rPr>
              <a:t> </a:t>
            </a:r>
            <a:r>
              <a:rPr lang="zh-CN" altLang="en-US" sz="2000">
                <a:latin typeface="Tahoma" panose="020B0604030504040204" pitchFamily="34" charset="0"/>
                <a:ea typeface="黑体" panose="02010609060101010101" pitchFamily="49" charset="-122"/>
              </a:rPr>
              <a:t>早到几个 </a:t>
            </a:r>
            <a:r>
              <a:rPr lang="en-US" altLang="zh-CN" sz="2000">
                <a:latin typeface="Tahoma" panose="020B0604030504040204" pitchFamily="34" charset="0"/>
                <a:ea typeface="黑体" panose="02010609060101010101" pitchFamily="49" charset="-122"/>
              </a:rPr>
              <a:t>ps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80000"/>
            </a:pPr>
            <a:r>
              <a:rPr lang="en-US" altLang="zh-CN" sz="2000" b="1">
                <a:latin typeface="Courier New" panose="02070309020205020404" pitchFamily="49" charset="0"/>
                <a:ea typeface="黑体" panose="02010609060101010101" pitchFamily="49" charset="-122"/>
              </a:rPr>
              <a:t>   y1 = 1;</a:t>
            </a:r>
            <a:r>
              <a:rPr lang="en-US" altLang="zh-CN" sz="2000">
                <a:latin typeface="Tahoma" panose="020B0604030504040204" pitchFamily="34" charset="0"/>
                <a:ea typeface="黑体" panose="02010609060101010101" pitchFamily="49" charset="-122"/>
              </a:rPr>
              <a:t> </a:t>
            </a:r>
            <a:br>
              <a:rPr lang="en-US" altLang="zh-CN" sz="2000" b="1">
                <a:latin typeface="Courier New" panose="02070309020205020404" pitchFamily="49" charset="0"/>
                <a:ea typeface="黑体" panose="02010609060101010101" pitchFamily="49" charset="-122"/>
              </a:rPr>
            </a:br>
            <a:r>
              <a:rPr lang="en-US" altLang="zh-CN" sz="2000" b="1">
                <a:latin typeface="Courier New" panose="02070309020205020404" pitchFamily="49" charset="0"/>
                <a:ea typeface="黑体" panose="02010609060101010101" pitchFamily="49" charset="-122"/>
              </a:rPr>
              <a:t> y2 = 1;</a:t>
            </a:r>
            <a:endParaRPr lang="zh-CN" altLang="en-US" sz="2000" b="1">
              <a:latin typeface="Courier New" panose="02070309020205020404" pitchFamily="49" charset="0"/>
              <a:ea typeface="黑体" panose="02010609060101010101" pitchFamily="49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C62F6CD-148A-4E7D-B6F3-6504900F16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0625" y="3687763"/>
            <a:ext cx="3786188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</a:pPr>
            <a:r>
              <a:rPr lang="zh-CN" altLang="en-US" sz="2000">
                <a:latin typeface="Tahoma" panose="020B0604030504040204" pitchFamily="34" charset="0"/>
                <a:ea typeface="黑体" panose="02010609060101010101" pitchFamily="49" charset="-122"/>
              </a:rPr>
              <a:t>情况二：考虑第二个</a:t>
            </a:r>
            <a:r>
              <a:rPr lang="en-US" altLang="zh-CN" sz="2000" b="1">
                <a:latin typeface="Courier New" panose="02070309020205020404" pitchFamily="49" charset="0"/>
                <a:ea typeface="黑体" panose="02010609060101010101" pitchFamily="49" charset="-122"/>
              </a:rPr>
              <a:t>always</a:t>
            </a:r>
            <a:r>
              <a:rPr lang="zh-CN" altLang="en-US" sz="2000">
                <a:latin typeface="Tahoma" panose="020B0604030504040204" pitchFamily="34" charset="0"/>
                <a:ea typeface="黑体" panose="02010609060101010101" pitchFamily="49" charset="-122"/>
              </a:rPr>
              <a:t>语句</a:t>
            </a:r>
            <a:r>
              <a:rPr lang="en-US" altLang="zh-CN" sz="2000" b="1">
                <a:latin typeface="Courier New" panose="02070309020205020404" pitchFamily="49" charset="0"/>
                <a:ea typeface="黑体" panose="02010609060101010101" pitchFamily="49" charset="-122"/>
              </a:rPr>
              <a:t>clk</a:t>
            </a:r>
            <a:r>
              <a:rPr lang="zh-CN" altLang="en-US" sz="2000">
                <a:latin typeface="Tahoma" panose="020B0604030504040204" pitchFamily="34" charset="0"/>
                <a:ea typeface="黑体" panose="02010609060101010101" pitchFamily="49" charset="-122"/>
              </a:rPr>
              <a:t>早到几个</a:t>
            </a:r>
            <a:r>
              <a:rPr lang="en-US" altLang="zh-CN" sz="2000">
                <a:latin typeface="Tahoma" panose="020B0604030504040204" pitchFamily="34" charset="0"/>
                <a:ea typeface="黑体" panose="02010609060101010101" pitchFamily="49" charset="-122"/>
              </a:rPr>
              <a:t>ps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80000"/>
            </a:pPr>
            <a:r>
              <a:rPr lang="en-US" altLang="zh-CN" sz="2000" b="1">
                <a:latin typeface="Courier New" panose="02070309020205020404" pitchFamily="49" charset="0"/>
                <a:ea typeface="黑体" panose="02010609060101010101" pitchFamily="49" charset="-122"/>
              </a:rPr>
              <a:t>   y1 = 0; </a:t>
            </a:r>
            <a:br>
              <a:rPr lang="en-US" altLang="zh-CN" sz="2000" b="1">
                <a:latin typeface="Courier New" panose="02070309020205020404" pitchFamily="49" charset="0"/>
                <a:ea typeface="黑体" panose="02010609060101010101" pitchFamily="49" charset="-122"/>
              </a:rPr>
            </a:br>
            <a:r>
              <a:rPr lang="en-US" altLang="zh-CN" sz="2000" b="1">
                <a:latin typeface="Courier New" panose="02070309020205020404" pitchFamily="49" charset="0"/>
                <a:ea typeface="黑体" panose="02010609060101010101" pitchFamily="49" charset="-122"/>
              </a:rPr>
              <a:t> y2 = 0;</a:t>
            </a:r>
            <a:endParaRPr lang="zh-CN" altLang="en-US" sz="2000" b="1">
              <a:latin typeface="Courier New" panose="02070309020205020404" pitchFamily="49" charset="0"/>
              <a:ea typeface="黑体" panose="02010609060101010101" pitchFamily="49" charset="-122"/>
            </a:endParaRPr>
          </a:p>
        </p:txBody>
      </p:sp>
      <p:sp>
        <p:nvSpPr>
          <p:cNvPr id="12" name="Text Box 7">
            <a:extLst>
              <a:ext uri="{FF2B5EF4-FFF2-40B4-BE49-F238E27FC236}">
                <a16:creationId xmlns:a16="http://schemas.microsoft.com/office/drawing/2014/main" id="{22333B78-2055-4DD0-ACD1-6DC727B9E3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8263" y="5319713"/>
            <a:ext cx="3671887" cy="701675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99995C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000" b="1">
                <a:latin typeface="Courier New" pitchFamily="49" charset="0"/>
                <a:ea typeface="黑体" pitchFamily="49" charset="-122"/>
              </a:rPr>
              <a:t>y1 </a:t>
            </a:r>
            <a:r>
              <a:rPr lang="zh-CN" altLang="en-US" sz="2000">
                <a:latin typeface="Courier New" pitchFamily="49" charset="0"/>
                <a:ea typeface="黑体" pitchFamily="49" charset="-122"/>
              </a:rPr>
              <a:t>和 </a:t>
            </a:r>
            <a:r>
              <a:rPr lang="en-US" altLang="zh-CN" sz="2000" b="1">
                <a:latin typeface="Courier New" pitchFamily="49" charset="0"/>
                <a:ea typeface="黑体" pitchFamily="49" charset="-122"/>
              </a:rPr>
              <a:t>y2 </a:t>
            </a:r>
            <a:r>
              <a:rPr lang="zh-CN" altLang="en-US" sz="2000">
                <a:ea typeface="黑体" pitchFamily="49" charset="-122"/>
              </a:rPr>
              <a:t>的取值情况互相</a:t>
            </a:r>
            <a:br>
              <a:rPr lang="zh-CN" altLang="en-US" sz="2000">
                <a:ea typeface="黑体" pitchFamily="49" charset="-122"/>
              </a:rPr>
            </a:br>
            <a:r>
              <a:rPr lang="zh-CN" altLang="en-US" sz="2000">
                <a:ea typeface="黑体" pitchFamily="49" charset="-122"/>
              </a:rPr>
              <a:t>矛盾，不稳定，存在竞争现象。</a:t>
            </a:r>
            <a:endParaRPr lang="en-US" altLang="zh-CN" sz="2000">
              <a:ea typeface="黑体" pitchFamily="49" charset="-122"/>
            </a:endParaRP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/>
      <p:bldP spid="7" grpId="0"/>
      <p:bldP spid="8" grpId="0"/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灯片编号占位符 5">
            <a:extLst>
              <a:ext uri="{FF2B5EF4-FFF2-40B4-BE49-F238E27FC236}">
                <a16:creationId xmlns:a16="http://schemas.microsoft.com/office/drawing/2014/main" id="{E0061A30-7CC9-463D-85D4-AFA0BD3FA50F}"/>
              </a:ext>
            </a:extLst>
          </p:cNvPr>
          <p:cNvSpPr txBox="1">
            <a:spLocks noGrp="1"/>
          </p:cNvSpPr>
          <p:nvPr/>
        </p:nvSpPr>
        <p:spPr bwMode="auto">
          <a:xfrm>
            <a:off x="8153400" y="6400800"/>
            <a:ext cx="838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fld id="{5AF35149-B060-4104-BCFF-8EE79FD22A41}" type="slidenum">
              <a:rPr kumimoji="0" lang="en-US" altLang="zh-CN" sz="2000" b="1">
                <a:solidFill>
                  <a:schemeClr val="tx2"/>
                </a:solidFill>
                <a:latin typeface="Arial" panose="020B0604020202020204" pitchFamily="34" charset="0"/>
              </a:rPr>
              <a:pPr algn="ctr" eaLnBrk="1" hangingPunct="1">
                <a:spcBef>
                  <a:spcPct val="50000"/>
                </a:spcBef>
              </a:pPr>
              <a:t>2</a:t>
            </a:fld>
            <a:endParaRPr kumimoji="0" lang="en-US" altLang="zh-CN" sz="2000" b="1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25284F7A-5129-4436-A491-6F672423BA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23850" y="549275"/>
            <a:ext cx="8640763" cy="9144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第五讲、复杂数字电路设计</a:t>
            </a:r>
          </a:p>
        </p:txBody>
      </p:sp>
      <p:sp>
        <p:nvSpPr>
          <p:cNvPr id="10244" name="Rectangle 11">
            <a:extLst>
              <a:ext uri="{FF2B5EF4-FFF2-40B4-BE49-F238E27FC236}">
                <a16:creationId xmlns:a16="http://schemas.microsoft.com/office/drawing/2014/main" id="{9051562E-0FF6-4D33-B85A-0267832464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5.1 </a:t>
            </a:r>
            <a:r>
              <a:rPr lang="zh-CN" altLang="en-US"/>
              <a:t>计数器设计</a:t>
            </a:r>
          </a:p>
          <a:p>
            <a:r>
              <a:rPr lang="en-US" altLang="zh-CN"/>
              <a:t>5.2 </a:t>
            </a:r>
            <a:r>
              <a:rPr lang="zh-CN" altLang="en-US"/>
              <a:t>寄存器与数据流动</a:t>
            </a:r>
          </a:p>
          <a:p>
            <a:r>
              <a:rPr lang="en-US" altLang="zh-CN"/>
              <a:t>5.3 </a:t>
            </a:r>
            <a:r>
              <a:rPr lang="zh-CN" altLang="en-US"/>
              <a:t>流水线设计</a:t>
            </a:r>
          </a:p>
          <a:p>
            <a:r>
              <a:rPr lang="en-US" altLang="zh-CN"/>
              <a:t>5.4 </a:t>
            </a:r>
            <a:r>
              <a:rPr lang="zh-CN" altLang="en-US" b="1">
                <a:solidFill>
                  <a:schemeClr val="accent2"/>
                </a:solidFill>
              </a:rPr>
              <a:t>阻塞与非阻塞</a:t>
            </a:r>
          </a:p>
        </p:txBody>
      </p:sp>
      <p:sp>
        <p:nvSpPr>
          <p:cNvPr id="10245" name="Rectangle 2">
            <a:extLst>
              <a:ext uri="{FF2B5EF4-FFF2-40B4-BE49-F238E27FC236}">
                <a16:creationId xmlns:a16="http://schemas.microsoft.com/office/drawing/2014/main" id="{8FA27406-C295-4E74-8B64-8359F61E9E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  <p:custDataLst>
      <p:tags r:id="rId1"/>
    </p:custData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灯片编号占位符 5">
            <a:extLst>
              <a:ext uri="{FF2B5EF4-FFF2-40B4-BE49-F238E27FC236}">
                <a16:creationId xmlns:a16="http://schemas.microsoft.com/office/drawing/2014/main" id="{90930B82-7FEF-4DDE-BA10-36C43E7608E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A8D2E7E7-8CE5-43B1-920F-A690190F4D8E}" type="slidenum">
              <a:rPr kumimoji="0" lang="en-US" altLang="zh-CN" sz="2000">
                <a:solidFill>
                  <a:schemeClr val="tx2"/>
                </a:solidFill>
                <a:latin typeface="Arial" panose="020B0604020202020204" pitchFamily="34" charset="0"/>
              </a:rPr>
              <a:pPr/>
              <a:t>20</a:t>
            </a:fld>
            <a:endParaRPr kumimoji="0" lang="en-US" altLang="zh-CN" sz="200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6804B098-5FED-487E-8732-A7FBBF42D32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74613" y="357188"/>
            <a:ext cx="8640762" cy="914400"/>
          </a:xfrm>
        </p:spPr>
        <p:txBody>
          <a:bodyPr/>
          <a:lstStyle/>
          <a:p>
            <a:pPr eaLnBrk="1" hangingPunct="1"/>
            <a:r>
              <a:rPr lang="en-US" altLang="zh-CN"/>
              <a:t>5.4 </a:t>
            </a:r>
            <a:r>
              <a:rPr lang="zh-CN" altLang="en-US"/>
              <a:t>阻塞与非阻塞</a:t>
            </a:r>
          </a:p>
        </p:txBody>
      </p:sp>
      <p:sp>
        <p:nvSpPr>
          <p:cNvPr id="33796" name="内容占位符 11">
            <a:extLst>
              <a:ext uri="{FF2B5EF4-FFF2-40B4-BE49-F238E27FC236}">
                <a16:creationId xmlns:a16="http://schemas.microsoft.com/office/drawing/2014/main" id="{B80FD6F1-0F48-43C1-B588-3444EB154637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304800" y="1143000"/>
            <a:ext cx="8839200" cy="1000125"/>
          </a:xfrm>
        </p:spPr>
        <p:txBody>
          <a:bodyPr/>
          <a:lstStyle/>
          <a:p>
            <a:r>
              <a:rPr lang="zh-CN" altLang="en-US" sz="2400"/>
              <a:t>阻塞 </a:t>
            </a:r>
            <a:r>
              <a:rPr lang="en-US" altLang="zh-CN" sz="2400"/>
              <a:t>V.S. </a:t>
            </a:r>
            <a:r>
              <a:rPr lang="zh-CN" altLang="en-US" sz="2400"/>
              <a:t>非阻塞</a:t>
            </a:r>
            <a:endParaRPr lang="en-US" altLang="zh-CN" sz="2400"/>
          </a:p>
          <a:p>
            <a:endParaRPr lang="en-US" altLang="zh-CN" sz="2400"/>
          </a:p>
          <a:p>
            <a:endParaRPr lang="en-US" altLang="zh-CN" sz="2400"/>
          </a:p>
          <a:p>
            <a:pPr>
              <a:buFont typeface="Wingdings" panose="05000000000000000000" pitchFamily="2" charset="2"/>
              <a:buNone/>
            </a:pPr>
            <a:endParaRPr lang="en-US" altLang="zh-CN" sz="2400"/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000">
                <a:latin typeface="黑体" panose="02010609060101010101" pitchFamily="49" charset="-122"/>
              </a:rPr>
              <a:t>   </a:t>
            </a:r>
            <a:endParaRPr lang="en-US" altLang="zh-CN" sz="2000">
              <a:latin typeface="黑体" panose="02010609060101010101" pitchFamily="49" charset="-122"/>
            </a:endParaRPr>
          </a:p>
          <a:p>
            <a:endParaRPr lang="en-US" altLang="zh-CN" sz="2800"/>
          </a:p>
        </p:txBody>
      </p:sp>
      <p:sp>
        <p:nvSpPr>
          <p:cNvPr id="33797" name="Rectangle 2">
            <a:extLst>
              <a:ext uri="{FF2B5EF4-FFF2-40B4-BE49-F238E27FC236}">
                <a16:creationId xmlns:a16="http://schemas.microsoft.com/office/drawing/2014/main" id="{2F6E7A4F-CF98-454F-A6F4-C4D2F22103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3D49A7BA-03C8-4A89-B268-06F373428B20}"/>
              </a:ext>
            </a:extLst>
          </p:cNvPr>
          <p:cNvSpPr/>
          <p:nvPr/>
        </p:nvSpPr>
        <p:spPr>
          <a:xfrm>
            <a:off x="571500" y="1643063"/>
            <a:ext cx="8143875" cy="40005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Char char="n"/>
              <a:defRPr/>
            </a:pPr>
            <a:r>
              <a:rPr lang="zh-CN" altLang="en-US" sz="2000" dirty="0">
                <a:latin typeface="+mn-lt"/>
                <a:ea typeface="+mn-ea"/>
              </a:rPr>
              <a:t>阻塞赋值“</a:t>
            </a:r>
            <a:r>
              <a:rPr lang="en-US" altLang="zh-CN" sz="2000" dirty="0">
                <a:latin typeface="+mn-lt"/>
                <a:ea typeface="+mn-ea"/>
              </a:rPr>
              <a:t>=</a:t>
            </a:r>
            <a:r>
              <a:rPr lang="zh-CN" altLang="en-US" sz="2000" dirty="0">
                <a:latin typeface="+mn-lt"/>
                <a:ea typeface="+mn-ea"/>
              </a:rPr>
              <a:t>”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5B2A0F6-FCCF-485A-93E1-81027EC17D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638" y="44450"/>
            <a:ext cx="4789487" cy="4181475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900">
                <a:latin typeface="Courier New" panose="02070309020205020404" pitchFamily="49" charset="0"/>
              </a:rPr>
              <a:t> </a:t>
            </a:r>
            <a:r>
              <a:rPr lang="en-US" altLang="zh-CN" sz="1800">
                <a:latin typeface="Courier New" panose="02070309020205020404" pitchFamily="49" charset="0"/>
              </a:rPr>
              <a:t>module</a:t>
            </a:r>
            <a:r>
              <a:rPr lang="zh-CN" altLang="en-US" sz="1800">
                <a:latin typeface="Courier New" panose="02070309020205020404" pitchFamily="49" charset="0"/>
              </a:rPr>
              <a:t> </a:t>
            </a:r>
            <a:r>
              <a:rPr lang="en-US" altLang="zh-CN" sz="1800">
                <a:latin typeface="Courier New" panose="02070309020205020404" pitchFamily="49" charset="0"/>
              </a:rPr>
              <a:t>fboscl(y1,y2,clk,rst);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1800">
                <a:latin typeface="Courier New" panose="02070309020205020404" pitchFamily="49" charset="0"/>
              </a:rPr>
              <a:t>    output y1,y2;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1800">
                <a:latin typeface="Courier New" panose="02070309020205020404" pitchFamily="49" charset="0"/>
              </a:rPr>
              <a:t>    input clk,rst;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1800">
                <a:latin typeface="Courier New" panose="02070309020205020404" pitchFamily="49" charset="0"/>
              </a:rPr>
              <a:t>    reg y1,y2;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en-US" altLang="zh-CN" sz="1800">
              <a:latin typeface="Courier New" panose="02070309020205020404" pitchFamily="49" charset="0"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1800">
                <a:latin typeface="Courier New" panose="02070309020205020404" pitchFamily="49" charset="0"/>
              </a:rPr>
              <a:t>    always@  (posedge clk or 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1800">
                <a:latin typeface="Courier New" panose="02070309020205020404" pitchFamily="49" charset="0"/>
              </a:rPr>
              <a:t>              posedge rst)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1800" b="1">
                <a:latin typeface="Courier New" panose="02070309020205020404" pitchFamily="49" charset="0"/>
              </a:rPr>
              <a:t>        if(rst) y1 </a:t>
            </a:r>
            <a:r>
              <a:rPr lang="en-US" altLang="zh-CN" sz="18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anose="02070309020205020404" pitchFamily="49" charset="0"/>
              </a:rPr>
              <a:t>= </a:t>
            </a:r>
            <a:r>
              <a:rPr lang="en-US" altLang="zh-CN" sz="1800" b="1">
                <a:latin typeface="Courier New" panose="02070309020205020404" pitchFamily="49" charset="0"/>
              </a:rPr>
              <a:t>0;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1800" b="1">
                <a:latin typeface="Courier New" panose="02070309020205020404" pitchFamily="49" charset="0"/>
              </a:rPr>
              <a:t>        else y1 </a:t>
            </a:r>
            <a:r>
              <a:rPr lang="en-US" altLang="zh-CN" sz="18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anose="02070309020205020404" pitchFamily="49" charset="0"/>
              </a:rPr>
              <a:t>= </a:t>
            </a:r>
            <a:r>
              <a:rPr lang="en-US" altLang="zh-CN" sz="1800" b="1">
                <a:latin typeface="Courier New" panose="02070309020205020404" pitchFamily="49" charset="0"/>
              </a:rPr>
              <a:t>y2;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en-US" altLang="zh-CN" sz="1800" b="1">
              <a:latin typeface="Courier New" panose="02070309020205020404" pitchFamily="49" charset="0"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1800">
                <a:latin typeface="Courier New" panose="02070309020205020404" pitchFamily="49" charset="0"/>
              </a:rPr>
              <a:t>    always@  (posedge clk or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1800">
                <a:latin typeface="Courier New" panose="02070309020205020404" pitchFamily="49" charset="0"/>
              </a:rPr>
              <a:t>              posedge rst)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1800" b="1">
                <a:latin typeface="Courier New" panose="02070309020205020404" pitchFamily="49" charset="0"/>
              </a:rPr>
              <a:t>        if(rst) y2 </a:t>
            </a:r>
            <a:r>
              <a:rPr lang="en-US" altLang="zh-CN" sz="18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anose="02070309020205020404" pitchFamily="49" charset="0"/>
              </a:rPr>
              <a:t>= </a:t>
            </a:r>
            <a:r>
              <a:rPr lang="en-US" altLang="zh-CN" sz="1800" b="1">
                <a:latin typeface="Courier New" panose="02070309020205020404" pitchFamily="49" charset="0"/>
              </a:rPr>
              <a:t>1;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1800" b="1">
                <a:latin typeface="Courier New" panose="02070309020205020404" pitchFamily="49" charset="0"/>
              </a:rPr>
              <a:t>        else  y2 </a:t>
            </a:r>
            <a:r>
              <a:rPr lang="en-US" altLang="zh-CN" sz="18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anose="02070309020205020404" pitchFamily="49" charset="0"/>
              </a:rPr>
              <a:t>= </a:t>
            </a:r>
            <a:r>
              <a:rPr lang="en-US" altLang="zh-CN" sz="1800" b="1">
                <a:latin typeface="Courier New" panose="02070309020205020404" pitchFamily="49" charset="0"/>
              </a:rPr>
              <a:t>y1;</a:t>
            </a:r>
            <a:r>
              <a:rPr lang="en-US" altLang="zh-CN" sz="1800">
                <a:latin typeface="Courier New" panose="02070309020205020404" pitchFamily="49" charset="0"/>
              </a:rPr>
              <a:t>  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zh-CN" sz="1800">
                <a:latin typeface="Courier New" panose="02070309020205020404" pitchFamily="49" charset="0"/>
              </a:rPr>
              <a:t>endmodule</a:t>
            </a:r>
            <a:r>
              <a:rPr lang="en-US" altLang="zh-CN" sz="1800"/>
              <a:t> </a:t>
            </a:r>
            <a:r>
              <a:rPr lang="en-US" altLang="zh-CN" sz="2000">
                <a:latin typeface="Tahoma" panose="020B0604030504040204" pitchFamily="34" charset="0"/>
                <a:ea typeface="黑体" panose="02010609060101010101" pitchFamily="49" charset="-122"/>
              </a:rPr>
              <a:t>		</a:t>
            </a:r>
          </a:p>
        </p:txBody>
      </p:sp>
      <p:pic>
        <p:nvPicPr>
          <p:cNvPr id="79874" name="Picture 2">
            <a:extLst>
              <a:ext uri="{FF2B5EF4-FFF2-40B4-BE49-F238E27FC236}">
                <a16:creationId xmlns:a16="http://schemas.microsoft.com/office/drawing/2014/main" id="{9B65433D-C9B4-4401-983A-406C39A30E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888" y="4300538"/>
            <a:ext cx="625792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9875" name="Picture 3">
            <a:extLst>
              <a:ext uri="{FF2B5EF4-FFF2-40B4-BE49-F238E27FC236}">
                <a16:creationId xmlns:a16="http://schemas.microsoft.com/office/drawing/2014/main" id="{68E16671-D60B-42B4-82C9-246EFE7FB3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3988" y="5643563"/>
            <a:ext cx="6219825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98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98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98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98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灯片编号占位符 5">
            <a:extLst>
              <a:ext uri="{FF2B5EF4-FFF2-40B4-BE49-F238E27FC236}">
                <a16:creationId xmlns:a16="http://schemas.microsoft.com/office/drawing/2014/main" id="{CA99E8E5-7CE4-4630-985C-2CFE861578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B53C0497-AAE1-47B1-B297-534E8D035BFC}" type="slidenum">
              <a:rPr kumimoji="0" lang="en-US" altLang="zh-CN" sz="2000">
                <a:solidFill>
                  <a:schemeClr val="tx2"/>
                </a:solidFill>
                <a:latin typeface="Arial" panose="020B0604020202020204" pitchFamily="34" charset="0"/>
              </a:rPr>
              <a:pPr/>
              <a:t>21</a:t>
            </a:fld>
            <a:endParaRPr kumimoji="0" lang="en-US" altLang="zh-CN" sz="200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F8AACC0E-7C83-485C-B4A9-4EEB78940BA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74613" y="357188"/>
            <a:ext cx="8640762" cy="914400"/>
          </a:xfrm>
        </p:spPr>
        <p:txBody>
          <a:bodyPr/>
          <a:lstStyle/>
          <a:p>
            <a:pPr eaLnBrk="1" hangingPunct="1"/>
            <a:r>
              <a:rPr lang="en-US" altLang="zh-CN"/>
              <a:t>5.4 </a:t>
            </a:r>
            <a:r>
              <a:rPr lang="zh-CN" altLang="en-US"/>
              <a:t>阻塞与非阻塞</a:t>
            </a:r>
          </a:p>
        </p:txBody>
      </p:sp>
      <p:sp>
        <p:nvSpPr>
          <p:cNvPr id="34820" name="内容占位符 11">
            <a:extLst>
              <a:ext uri="{FF2B5EF4-FFF2-40B4-BE49-F238E27FC236}">
                <a16:creationId xmlns:a16="http://schemas.microsoft.com/office/drawing/2014/main" id="{095FA50C-53D8-45E5-8297-B0442108CD8F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304800" y="1143000"/>
            <a:ext cx="8839200" cy="1000125"/>
          </a:xfrm>
        </p:spPr>
        <p:txBody>
          <a:bodyPr/>
          <a:lstStyle/>
          <a:p>
            <a:r>
              <a:rPr lang="zh-CN" altLang="en-US" sz="2400"/>
              <a:t>阻塞 </a:t>
            </a:r>
            <a:r>
              <a:rPr lang="en-US" altLang="zh-CN" sz="2400"/>
              <a:t>V.S. </a:t>
            </a:r>
            <a:r>
              <a:rPr lang="zh-CN" altLang="en-US" sz="2400"/>
              <a:t>非阻塞</a:t>
            </a:r>
            <a:endParaRPr lang="en-US" altLang="zh-CN" sz="2400"/>
          </a:p>
          <a:p>
            <a:endParaRPr lang="en-US" altLang="zh-CN" sz="2400"/>
          </a:p>
          <a:p>
            <a:endParaRPr lang="en-US" altLang="zh-CN" sz="2400"/>
          </a:p>
          <a:p>
            <a:pPr>
              <a:buFont typeface="Wingdings" panose="05000000000000000000" pitchFamily="2" charset="2"/>
              <a:buNone/>
            </a:pPr>
            <a:endParaRPr lang="en-US" altLang="zh-CN" sz="2400"/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000">
                <a:latin typeface="黑体" panose="02010609060101010101" pitchFamily="49" charset="-122"/>
              </a:rPr>
              <a:t>   </a:t>
            </a:r>
            <a:endParaRPr lang="en-US" altLang="zh-CN" sz="2000">
              <a:latin typeface="黑体" panose="02010609060101010101" pitchFamily="49" charset="-122"/>
            </a:endParaRPr>
          </a:p>
          <a:p>
            <a:endParaRPr lang="en-US" altLang="zh-CN" sz="2800"/>
          </a:p>
        </p:txBody>
      </p:sp>
      <p:sp>
        <p:nvSpPr>
          <p:cNvPr id="34821" name="Rectangle 2">
            <a:extLst>
              <a:ext uri="{FF2B5EF4-FFF2-40B4-BE49-F238E27FC236}">
                <a16:creationId xmlns:a16="http://schemas.microsoft.com/office/drawing/2014/main" id="{4181C14E-EEFD-4FF1-A454-AAFF946E32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74C60105-DEC1-4DE2-8E49-126631A7A3AA}"/>
              </a:ext>
            </a:extLst>
          </p:cNvPr>
          <p:cNvSpPr/>
          <p:nvPr/>
        </p:nvSpPr>
        <p:spPr>
          <a:xfrm>
            <a:off x="571500" y="1643063"/>
            <a:ext cx="8143875" cy="40005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Char char="n"/>
              <a:defRPr/>
            </a:pPr>
            <a:r>
              <a:rPr lang="zh-CN" altLang="en-US" sz="2000" dirty="0">
                <a:latin typeface="+mn-lt"/>
                <a:ea typeface="+mn-ea"/>
              </a:rPr>
              <a:t>非阻塞赋值“</a:t>
            </a:r>
            <a:r>
              <a:rPr lang="en-US" altLang="zh-CN" sz="2000" dirty="0">
                <a:latin typeface="+mn-lt"/>
                <a:ea typeface="+mn-ea"/>
              </a:rPr>
              <a:t>&lt;=</a:t>
            </a:r>
            <a:r>
              <a:rPr lang="zh-CN" altLang="en-US" sz="2000" dirty="0">
                <a:latin typeface="+mn-lt"/>
                <a:ea typeface="+mn-ea"/>
              </a:rPr>
              <a:t>”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3E4A184-F62E-4F26-B60E-AC6CDB54A71A}"/>
              </a:ext>
            </a:extLst>
          </p:cNvPr>
          <p:cNvSpPr/>
          <p:nvPr/>
        </p:nvSpPr>
        <p:spPr>
          <a:xfrm>
            <a:off x="179388" y="2143125"/>
            <a:ext cx="4821237" cy="4603750"/>
          </a:xfrm>
          <a:prstGeom prst="rect">
            <a:avLst/>
          </a:prstGeom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1000" dirty="0">
                <a:solidFill>
                  <a:schemeClr val="accent2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dirty="0">
                <a:solidFill>
                  <a:schemeClr val="accent2"/>
                </a:solidFill>
                <a:latin typeface="Courier New" panose="02070309020205020404" pitchFamily="49" charset="0"/>
              </a:rPr>
              <a:t>module</a:t>
            </a:r>
            <a:r>
              <a:rPr lang="zh-CN" altLang="en-US" sz="2000" dirty="0">
                <a:latin typeface="Courier New" panose="02070309020205020404" pitchFamily="49" charset="0"/>
              </a:rPr>
              <a:t> </a:t>
            </a:r>
            <a:r>
              <a:rPr lang="en-US" altLang="zh-CN" sz="2000" dirty="0">
                <a:latin typeface="Courier New" panose="02070309020205020404" pitchFamily="49" charset="0"/>
              </a:rPr>
              <a:t>fbosc2(y1,y2,clk,rst);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000" dirty="0">
                <a:latin typeface="Courier New" panose="02070309020205020404" pitchFamily="49" charset="0"/>
              </a:rPr>
              <a:t>    </a:t>
            </a:r>
            <a:r>
              <a:rPr lang="en-US" altLang="zh-CN" sz="2000" dirty="0">
                <a:solidFill>
                  <a:schemeClr val="accent2"/>
                </a:solidFill>
                <a:latin typeface="Courier New" panose="02070309020205020404" pitchFamily="49" charset="0"/>
              </a:rPr>
              <a:t>output</a:t>
            </a:r>
            <a:r>
              <a:rPr lang="en-US" altLang="zh-CN" sz="2000" dirty="0">
                <a:latin typeface="Courier New" panose="02070309020205020404" pitchFamily="49" charset="0"/>
              </a:rPr>
              <a:t> y1, y2;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000" dirty="0">
                <a:latin typeface="Courier New" panose="02070309020205020404" pitchFamily="49" charset="0"/>
              </a:rPr>
              <a:t>    </a:t>
            </a:r>
            <a:r>
              <a:rPr lang="en-US" altLang="zh-CN" sz="2000" dirty="0">
                <a:solidFill>
                  <a:schemeClr val="accent2"/>
                </a:solidFill>
                <a:latin typeface="Courier New" panose="02070309020205020404" pitchFamily="49" charset="0"/>
              </a:rPr>
              <a:t>input</a:t>
            </a:r>
            <a:r>
              <a:rPr lang="en-US" altLang="zh-CN" sz="2000" dirty="0">
                <a:latin typeface="Courier New" panose="02070309020205020404" pitchFamily="49" charset="0"/>
              </a:rPr>
              <a:t> </a:t>
            </a:r>
            <a:r>
              <a:rPr lang="en-US" altLang="zh-CN" sz="2000" dirty="0" err="1">
                <a:latin typeface="Courier New" panose="02070309020205020404" pitchFamily="49" charset="0"/>
              </a:rPr>
              <a:t>clk</a:t>
            </a:r>
            <a:r>
              <a:rPr lang="en-US" altLang="zh-CN" sz="2000" dirty="0">
                <a:latin typeface="Courier New" panose="02070309020205020404" pitchFamily="49" charset="0"/>
              </a:rPr>
              <a:t>, </a:t>
            </a:r>
            <a:r>
              <a:rPr lang="en-US" altLang="zh-CN" sz="2000" dirty="0" err="1">
                <a:latin typeface="Courier New" panose="02070309020205020404" pitchFamily="49" charset="0"/>
              </a:rPr>
              <a:t>rst</a:t>
            </a:r>
            <a:r>
              <a:rPr lang="en-US" altLang="zh-CN" sz="2000" dirty="0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000" dirty="0">
                <a:latin typeface="Courier New" panose="02070309020205020404" pitchFamily="49" charset="0"/>
              </a:rPr>
              <a:t>    </a:t>
            </a:r>
            <a:r>
              <a:rPr lang="en-US" altLang="zh-CN" sz="20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reg</a:t>
            </a:r>
            <a:r>
              <a:rPr lang="en-US" altLang="zh-CN" sz="2000" dirty="0">
                <a:latin typeface="Courier New" panose="02070309020205020404" pitchFamily="49" charset="0"/>
              </a:rPr>
              <a:t> y1, y2;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en-US" altLang="zh-CN" sz="2000" dirty="0">
              <a:latin typeface="Courier New" panose="02070309020205020404" pitchFamily="49" charset="0"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000" dirty="0">
                <a:latin typeface="Courier New" panose="02070309020205020404" pitchFamily="49" charset="0"/>
              </a:rPr>
              <a:t>    </a:t>
            </a:r>
            <a:r>
              <a:rPr lang="en-US" altLang="zh-CN" sz="2000" dirty="0">
                <a:solidFill>
                  <a:schemeClr val="accent2"/>
                </a:solidFill>
                <a:latin typeface="Courier New" panose="02070309020205020404" pitchFamily="49" charset="0"/>
              </a:rPr>
              <a:t>always</a:t>
            </a:r>
            <a:r>
              <a:rPr lang="en-US" altLang="zh-CN" sz="2000" dirty="0">
                <a:latin typeface="Courier New" panose="02070309020205020404" pitchFamily="49" charset="0"/>
              </a:rPr>
              <a:t> </a:t>
            </a:r>
            <a:r>
              <a:rPr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@</a:t>
            </a:r>
            <a:r>
              <a:rPr lang="en-US" altLang="zh-CN" sz="2000" dirty="0">
                <a:latin typeface="Courier New" panose="02070309020205020404" pitchFamily="49" charset="0"/>
              </a:rPr>
              <a:t>  (</a:t>
            </a:r>
            <a:r>
              <a:rPr lang="en-US" altLang="zh-CN" sz="20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posedge</a:t>
            </a:r>
            <a:r>
              <a:rPr lang="en-US" altLang="zh-CN" sz="2000" dirty="0">
                <a:latin typeface="Courier New" panose="02070309020205020404" pitchFamily="49" charset="0"/>
              </a:rPr>
              <a:t> </a:t>
            </a:r>
            <a:r>
              <a:rPr lang="en-US" altLang="zh-CN" sz="2000" dirty="0" err="1">
                <a:latin typeface="Courier New" panose="02070309020205020404" pitchFamily="49" charset="0"/>
              </a:rPr>
              <a:t>clk</a:t>
            </a:r>
            <a:r>
              <a:rPr lang="en-US" altLang="zh-CN" sz="2000" dirty="0">
                <a:latin typeface="Courier New" panose="02070309020205020404" pitchFamily="49" charset="0"/>
              </a:rPr>
              <a:t> or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000" dirty="0">
                <a:latin typeface="Courier New" panose="02070309020205020404" pitchFamily="49" charset="0"/>
              </a:rPr>
              <a:t>              </a:t>
            </a:r>
            <a:r>
              <a:rPr lang="en-US" altLang="zh-CN" sz="20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posedge</a:t>
            </a:r>
            <a:r>
              <a:rPr lang="en-US" altLang="zh-CN" sz="2000" dirty="0">
                <a:latin typeface="Courier New" panose="02070309020205020404" pitchFamily="49" charset="0"/>
              </a:rPr>
              <a:t> </a:t>
            </a:r>
            <a:r>
              <a:rPr lang="en-US" altLang="zh-CN" sz="2000" dirty="0" err="1">
                <a:latin typeface="Courier New" panose="02070309020205020404" pitchFamily="49" charset="0"/>
              </a:rPr>
              <a:t>rst</a:t>
            </a:r>
            <a:r>
              <a:rPr lang="en-US" altLang="zh-CN" sz="2000" dirty="0">
                <a:latin typeface="Courier New" panose="02070309020205020404" pitchFamily="49" charset="0"/>
              </a:rPr>
              <a:t>)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000" b="1" dirty="0">
                <a:latin typeface="Courier New" panose="02070309020205020404" pitchFamily="49" charset="0"/>
              </a:rPr>
              <a:t>        if(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rst</a:t>
            </a:r>
            <a:r>
              <a:rPr lang="en-US" altLang="zh-CN" sz="2000" b="1" dirty="0">
                <a:latin typeface="Courier New" panose="02070309020205020404" pitchFamily="49" charset="0"/>
              </a:rPr>
              <a:t>) y1 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</a:rPr>
              <a:t>&lt;= </a:t>
            </a:r>
            <a:r>
              <a:rPr lang="en-US" altLang="zh-CN" sz="2000" b="1" dirty="0">
                <a:latin typeface="Courier New" panose="02070309020205020404" pitchFamily="49" charset="0"/>
              </a:rPr>
              <a:t>0;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000" b="1" dirty="0">
                <a:latin typeface="Courier New" panose="02070309020205020404" pitchFamily="49" charset="0"/>
              </a:rPr>
              <a:t>        else y1 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</a:rPr>
              <a:t>&lt;= </a:t>
            </a:r>
            <a:r>
              <a:rPr lang="en-US" altLang="zh-CN" sz="2000" b="1" dirty="0">
                <a:latin typeface="Courier New" panose="02070309020205020404" pitchFamily="49" charset="0"/>
              </a:rPr>
              <a:t>y2;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en-US" altLang="zh-CN" sz="2000" dirty="0">
              <a:latin typeface="Courier New" panose="02070309020205020404" pitchFamily="49" charset="0"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000" dirty="0">
                <a:latin typeface="Courier New" panose="02070309020205020404" pitchFamily="49" charset="0"/>
              </a:rPr>
              <a:t>    </a:t>
            </a:r>
            <a:r>
              <a:rPr lang="en-US" altLang="zh-CN" sz="2000" dirty="0">
                <a:solidFill>
                  <a:schemeClr val="accent2"/>
                </a:solidFill>
                <a:latin typeface="Courier New" panose="02070309020205020404" pitchFamily="49" charset="0"/>
              </a:rPr>
              <a:t>always</a:t>
            </a:r>
            <a:r>
              <a:rPr lang="en-US" altLang="zh-CN" sz="2000" dirty="0">
                <a:latin typeface="Courier New" panose="02070309020205020404" pitchFamily="49" charset="0"/>
              </a:rPr>
              <a:t> </a:t>
            </a:r>
            <a:r>
              <a:rPr lang="en-US" altLang="zh-CN" sz="2000" dirty="0">
                <a:solidFill>
                  <a:schemeClr val="tx2"/>
                </a:solidFill>
                <a:latin typeface="Courier New" panose="02070309020205020404" pitchFamily="49" charset="0"/>
              </a:rPr>
              <a:t>@</a:t>
            </a:r>
            <a:r>
              <a:rPr lang="en-US" altLang="zh-CN" sz="2000" dirty="0">
                <a:latin typeface="Courier New" panose="02070309020205020404" pitchFamily="49" charset="0"/>
              </a:rPr>
              <a:t>  (</a:t>
            </a:r>
            <a:r>
              <a:rPr lang="en-US" altLang="zh-CN" sz="20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posedge</a:t>
            </a:r>
            <a:r>
              <a:rPr lang="en-US" altLang="zh-CN" sz="2000" dirty="0">
                <a:latin typeface="Courier New" panose="02070309020205020404" pitchFamily="49" charset="0"/>
              </a:rPr>
              <a:t> </a:t>
            </a:r>
            <a:r>
              <a:rPr lang="en-US" altLang="zh-CN" sz="2000" dirty="0" err="1">
                <a:latin typeface="Courier New" panose="02070309020205020404" pitchFamily="49" charset="0"/>
              </a:rPr>
              <a:t>clk</a:t>
            </a:r>
            <a:r>
              <a:rPr lang="en-US" altLang="zh-CN" sz="2000" dirty="0">
                <a:latin typeface="Courier New" panose="02070309020205020404" pitchFamily="49" charset="0"/>
              </a:rPr>
              <a:t> or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000" dirty="0">
                <a:latin typeface="Courier New" panose="02070309020205020404" pitchFamily="49" charset="0"/>
              </a:rPr>
              <a:t>              </a:t>
            </a:r>
            <a:r>
              <a:rPr lang="en-US" altLang="zh-CN" sz="20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posedge</a:t>
            </a:r>
            <a:r>
              <a:rPr lang="en-US" altLang="zh-CN" sz="2000" dirty="0">
                <a:latin typeface="Courier New" panose="02070309020205020404" pitchFamily="49" charset="0"/>
              </a:rPr>
              <a:t> </a:t>
            </a:r>
            <a:r>
              <a:rPr lang="en-US" altLang="zh-CN" sz="2000" dirty="0" err="1">
                <a:latin typeface="Courier New" panose="02070309020205020404" pitchFamily="49" charset="0"/>
              </a:rPr>
              <a:t>rst</a:t>
            </a:r>
            <a:r>
              <a:rPr lang="en-US" altLang="zh-CN" sz="2000" dirty="0">
                <a:latin typeface="Courier New" panose="02070309020205020404" pitchFamily="49" charset="0"/>
              </a:rPr>
              <a:t>)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000" b="1" dirty="0">
                <a:latin typeface="Courier New" panose="02070309020205020404" pitchFamily="49" charset="0"/>
              </a:rPr>
              <a:t>        if(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rst</a:t>
            </a:r>
            <a:r>
              <a:rPr lang="en-US" altLang="zh-CN" sz="2000" b="1" dirty="0">
                <a:latin typeface="Courier New" panose="02070309020205020404" pitchFamily="49" charset="0"/>
              </a:rPr>
              <a:t>) y2 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</a:rPr>
              <a:t>&lt;= </a:t>
            </a:r>
            <a:r>
              <a:rPr lang="en-US" altLang="zh-CN" sz="2000" b="1" dirty="0">
                <a:latin typeface="Courier New" panose="02070309020205020404" pitchFamily="49" charset="0"/>
              </a:rPr>
              <a:t>1;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000" b="1" dirty="0">
                <a:latin typeface="Courier New" panose="02070309020205020404" pitchFamily="49" charset="0"/>
              </a:rPr>
              <a:t>        else  y2 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</a:rPr>
              <a:t>&lt;= </a:t>
            </a:r>
            <a:r>
              <a:rPr lang="en-US" altLang="zh-CN" sz="2000" b="1" dirty="0">
                <a:latin typeface="Courier New" panose="02070309020205020404" pitchFamily="49" charset="0"/>
              </a:rPr>
              <a:t>y1;</a:t>
            </a:r>
            <a:r>
              <a:rPr lang="en-US" altLang="zh-CN" sz="2000" dirty="0">
                <a:latin typeface="Courier New" panose="02070309020205020404" pitchFamily="49" charset="0"/>
              </a:rPr>
              <a:t>  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zh-CN" sz="2000" dirty="0" err="1">
                <a:latin typeface="Courier New" panose="02070309020205020404" pitchFamily="49" charset="0"/>
              </a:rPr>
              <a:t>endmodule</a:t>
            </a:r>
            <a:r>
              <a:rPr lang="en-US" altLang="zh-CN" sz="1800" dirty="0"/>
              <a:t> </a:t>
            </a:r>
            <a:r>
              <a:rPr lang="en-US" altLang="zh-CN" sz="2000" dirty="0">
                <a:latin typeface="Tahoma" panose="020B0604030504040204" pitchFamily="34" charset="0"/>
                <a:ea typeface="黑体" panose="02010609060101010101" pitchFamily="49" charset="-122"/>
              </a:rPr>
              <a:t>		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56C6EB2-B056-417E-898D-F488314B86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0625" y="1071563"/>
            <a:ext cx="3786188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</a:pPr>
            <a:r>
              <a:rPr lang="zh-CN" altLang="en-US" sz="2000">
                <a:latin typeface="Courier New" panose="02070309020205020404" pitchFamily="49" charset="0"/>
                <a:ea typeface="黑体" panose="02010609060101010101" pitchFamily="49" charset="-122"/>
              </a:rPr>
              <a:t>假设复位信号已从</a:t>
            </a:r>
            <a:r>
              <a:rPr lang="en-US" altLang="zh-CN" sz="2000" b="1">
                <a:latin typeface="Courier New" panose="02070309020205020404" pitchFamily="49" charset="0"/>
                <a:ea typeface="黑体" panose="02010609060101010101" pitchFamily="49" charset="-122"/>
              </a:rPr>
              <a:t>1</a:t>
            </a:r>
            <a:r>
              <a:rPr lang="zh-CN" altLang="en-US" sz="2000">
                <a:latin typeface="Courier New" panose="02070309020205020404" pitchFamily="49" charset="0"/>
                <a:ea typeface="黑体" panose="02010609060101010101" pitchFamily="49" charset="-122"/>
              </a:rPr>
              <a:t>到</a:t>
            </a:r>
            <a:r>
              <a:rPr lang="en-US" altLang="zh-CN" sz="2000" b="1">
                <a:latin typeface="Courier New" panose="02070309020205020404" pitchFamily="49" charset="0"/>
                <a:ea typeface="黑体" panose="02010609060101010101" pitchFamily="49" charset="-122"/>
              </a:rPr>
              <a:t>0</a:t>
            </a:r>
            <a:r>
              <a:rPr lang="zh-CN" altLang="en-US" sz="2000">
                <a:latin typeface="Courier New" panose="02070309020205020404" pitchFamily="49" charset="0"/>
                <a:ea typeface="黑体" panose="02010609060101010101" pitchFamily="49" charset="-122"/>
              </a:rPr>
              <a:t>，考虑</a:t>
            </a:r>
            <a:r>
              <a:rPr lang="zh-CN" altLang="en-US" sz="2000">
                <a:solidFill>
                  <a:srgbClr val="FF0000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第一个</a:t>
            </a:r>
            <a:r>
              <a:rPr lang="en-US" altLang="zh-CN" sz="2000" b="1">
                <a:latin typeface="Courier New" panose="02070309020205020404" pitchFamily="49" charset="0"/>
                <a:ea typeface="黑体" panose="02010609060101010101" pitchFamily="49" charset="-122"/>
              </a:rPr>
              <a:t>clk</a:t>
            </a:r>
            <a:r>
              <a:rPr lang="zh-CN" altLang="en-US" sz="2000">
                <a:latin typeface="Courier New" panose="02070309020205020404" pitchFamily="49" charset="0"/>
                <a:ea typeface="黑体" panose="02010609060101010101" pitchFamily="49" charset="-122"/>
              </a:rPr>
              <a:t>上升沿到达时</a:t>
            </a:r>
            <a:r>
              <a:rPr lang="en-US" altLang="zh-CN" sz="2000" b="1">
                <a:latin typeface="Courier New" panose="02070309020205020404" pitchFamily="49" charset="0"/>
                <a:ea typeface="黑体" panose="02010609060101010101" pitchFamily="49" charset="-122"/>
              </a:rPr>
              <a:t>y1</a:t>
            </a:r>
            <a:r>
              <a:rPr lang="zh-CN" altLang="en-US" sz="2000">
                <a:latin typeface="Courier New" panose="02070309020205020404" pitchFamily="49" charset="0"/>
                <a:ea typeface="黑体" panose="02010609060101010101" pitchFamily="49" charset="-122"/>
              </a:rPr>
              <a:t>和</a:t>
            </a:r>
            <a:r>
              <a:rPr lang="en-US" altLang="zh-CN" sz="2000" b="1">
                <a:latin typeface="Courier New" panose="02070309020205020404" pitchFamily="49" charset="0"/>
                <a:ea typeface="黑体" panose="02010609060101010101" pitchFamily="49" charset="-122"/>
              </a:rPr>
              <a:t>y2</a:t>
            </a:r>
            <a:r>
              <a:rPr lang="zh-CN" altLang="en-US" sz="2000">
                <a:latin typeface="Courier New" panose="02070309020205020404" pitchFamily="49" charset="0"/>
                <a:ea typeface="黑体" panose="02010609060101010101" pitchFamily="49" charset="-122"/>
              </a:rPr>
              <a:t>的取值情况</a:t>
            </a:r>
            <a:r>
              <a:rPr lang="zh-CN" altLang="en-US" sz="2000">
                <a:latin typeface="Tahoma" panose="020B0604030504040204" pitchFamily="34" charset="0"/>
                <a:ea typeface="黑体" panose="02010609060101010101" pitchFamily="49" charset="-122"/>
              </a:rPr>
              <a:t>。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7B25CD1-A85F-4531-8C2C-4EFD3886F3FD}"/>
              </a:ext>
            </a:extLst>
          </p:cNvPr>
          <p:cNvSpPr/>
          <p:nvPr/>
        </p:nvSpPr>
        <p:spPr>
          <a:xfrm>
            <a:off x="5000625" y="2214563"/>
            <a:ext cx="3786188" cy="1371600"/>
          </a:xfrm>
          <a:prstGeom prst="rect">
            <a:avLst/>
          </a:prstGeom>
        </p:spPr>
        <p:txBody>
          <a:bodyPr>
            <a:spAutoFit/>
          </a:bodyPr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lang="zh-CN" altLang="en-US" sz="2000">
                <a:latin typeface="Tahoma" panose="020B0604030504040204" pitchFamily="34" charset="0"/>
                <a:ea typeface="黑体" panose="02010609060101010101" pitchFamily="49" charset="-122"/>
              </a:rPr>
              <a:t>情况一：考虑第一个</a:t>
            </a:r>
            <a:r>
              <a:rPr lang="en-US" altLang="zh-CN" sz="2000" b="1">
                <a:latin typeface="Courier New" panose="02070309020205020404" pitchFamily="49" charset="0"/>
                <a:ea typeface="黑体" panose="02010609060101010101" pitchFamily="49" charset="-122"/>
              </a:rPr>
              <a:t>always</a:t>
            </a:r>
            <a:r>
              <a:rPr lang="zh-CN" altLang="en-US" sz="2000">
                <a:latin typeface="Tahoma" panose="020B0604030504040204" pitchFamily="34" charset="0"/>
                <a:ea typeface="黑体" panose="02010609060101010101" pitchFamily="49" charset="-122"/>
              </a:rPr>
              <a:t>语句</a:t>
            </a:r>
            <a:r>
              <a:rPr lang="en-US" altLang="zh-CN" sz="2000" b="1">
                <a:latin typeface="Courier New" panose="02070309020205020404" pitchFamily="49" charset="0"/>
                <a:ea typeface="黑体" panose="02010609060101010101" pitchFamily="49" charset="-122"/>
              </a:rPr>
              <a:t>clk</a:t>
            </a:r>
            <a:r>
              <a:rPr lang="zh-CN" altLang="en-US" sz="2000">
                <a:latin typeface="Tahoma" panose="020B0604030504040204" pitchFamily="34" charset="0"/>
                <a:ea typeface="黑体" panose="02010609060101010101" pitchFamily="49" charset="-122"/>
              </a:rPr>
              <a:t>早到几个</a:t>
            </a:r>
            <a:r>
              <a:rPr lang="en-US" altLang="zh-CN" sz="2000">
                <a:latin typeface="Tahoma" panose="020B0604030504040204" pitchFamily="34" charset="0"/>
                <a:ea typeface="黑体" panose="02010609060101010101" pitchFamily="49" charset="-122"/>
              </a:rPr>
              <a:t>ps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80000"/>
              <a:defRPr/>
            </a:pPr>
            <a:r>
              <a:rPr lang="en-US" altLang="zh-CN" sz="2000" b="1">
                <a:latin typeface="Courier New" panose="02070309020205020404" pitchFamily="49" charset="0"/>
                <a:ea typeface="黑体" panose="02010609060101010101" pitchFamily="49" charset="-122"/>
              </a:rPr>
              <a:t>   y1 = </a:t>
            </a:r>
            <a:r>
              <a:rPr lang="en-US" altLang="zh-CN" sz="2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ea typeface="黑体" panose="02010609060101010101" pitchFamily="49" charset="-122"/>
              </a:rPr>
              <a:t>1</a:t>
            </a:r>
            <a:r>
              <a:rPr lang="en-US" altLang="zh-CN" sz="2000" b="1">
                <a:latin typeface="Courier New" panose="02070309020205020404" pitchFamily="49" charset="0"/>
                <a:ea typeface="黑体" panose="02010609060101010101" pitchFamily="49" charset="-122"/>
              </a:rPr>
              <a:t>; </a:t>
            </a:r>
            <a:br>
              <a:rPr lang="en-US" altLang="zh-CN" sz="2000" b="1">
                <a:latin typeface="Courier New" panose="02070309020205020404" pitchFamily="49" charset="0"/>
                <a:ea typeface="黑体" panose="02010609060101010101" pitchFamily="49" charset="-122"/>
              </a:rPr>
            </a:br>
            <a:r>
              <a:rPr lang="en-US" altLang="zh-CN" sz="2000" b="1">
                <a:latin typeface="Courier New" panose="02070309020205020404" pitchFamily="49" charset="0"/>
                <a:ea typeface="黑体" panose="02010609060101010101" pitchFamily="49" charset="-122"/>
              </a:rPr>
              <a:t> y2 = </a:t>
            </a:r>
            <a:r>
              <a:rPr lang="en-US" altLang="zh-CN" sz="2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ea typeface="黑体" panose="02010609060101010101" pitchFamily="49" charset="-122"/>
              </a:rPr>
              <a:t>0</a:t>
            </a:r>
            <a:r>
              <a:rPr lang="en-US" altLang="zh-CN" sz="2000" b="1">
                <a:latin typeface="Courier New" panose="02070309020205020404" pitchFamily="49" charset="0"/>
                <a:ea typeface="黑体" panose="02010609060101010101" pitchFamily="49" charset="-122"/>
              </a:rPr>
              <a:t>;</a:t>
            </a:r>
            <a:endParaRPr lang="zh-CN" altLang="en-US" sz="2000" b="1">
              <a:latin typeface="Courier New" panose="02070309020205020404" pitchFamily="49" charset="0"/>
              <a:ea typeface="黑体" panose="02010609060101010101" pitchFamily="49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98464B8-0B0B-4057-9902-C4EEB9451357}"/>
              </a:ext>
            </a:extLst>
          </p:cNvPr>
          <p:cNvSpPr/>
          <p:nvPr/>
        </p:nvSpPr>
        <p:spPr>
          <a:xfrm>
            <a:off x="5000625" y="3687763"/>
            <a:ext cx="3786188" cy="1371600"/>
          </a:xfrm>
          <a:prstGeom prst="rect">
            <a:avLst/>
          </a:prstGeom>
        </p:spPr>
        <p:txBody>
          <a:bodyPr>
            <a:spAutoFit/>
          </a:bodyPr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lang="zh-CN" altLang="en-US" sz="2000">
                <a:latin typeface="Tahoma" panose="020B0604030504040204" pitchFamily="34" charset="0"/>
                <a:ea typeface="黑体" panose="02010609060101010101" pitchFamily="49" charset="-122"/>
              </a:rPr>
              <a:t>情况二：考虑第二个</a:t>
            </a:r>
            <a:r>
              <a:rPr lang="en-US" altLang="zh-CN" sz="2000" b="1">
                <a:latin typeface="Courier New" panose="02070309020205020404" pitchFamily="49" charset="0"/>
                <a:ea typeface="黑体" panose="02010609060101010101" pitchFamily="49" charset="-122"/>
              </a:rPr>
              <a:t>always</a:t>
            </a:r>
            <a:r>
              <a:rPr lang="zh-CN" altLang="en-US" sz="2000">
                <a:latin typeface="Tahoma" panose="020B0604030504040204" pitchFamily="34" charset="0"/>
                <a:ea typeface="黑体" panose="02010609060101010101" pitchFamily="49" charset="-122"/>
              </a:rPr>
              <a:t>语句</a:t>
            </a:r>
            <a:r>
              <a:rPr lang="en-US" altLang="zh-CN" sz="2000" b="1">
                <a:latin typeface="Courier New" panose="02070309020205020404" pitchFamily="49" charset="0"/>
                <a:ea typeface="黑体" panose="02010609060101010101" pitchFamily="49" charset="-122"/>
              </a:rPr>
              <a:t>clk</a:t>
            </a:r>
            <a:r>
              <a:rPr lang="zh-CN" altLang="en-US" sz="2000">
                <a:latin typeface="Tahoma" panose="020B0604030504040204" pitchFamily="34" charset="0"/>
                <a:ea typeface="黑体" panose="02010609060101010101" pitchFamily="49" charset="-122"/>
              </a:rPr>
              <a:t>早到几个</a:t>
            </a:r>
            <a:r>
              <a:rPr lang="en-US" altLang="zh-CN" sz="2000">
                <a:latin typeface="Tahoma" panose="020B0604030504040204" pitchFamily="34" charset="0"/>
                <a:ea typeface="黑体" panose="02010609060101010101" pitchFamily="49" charset="-122"/>
              </a:rPr>
              <a:t>ps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80000"/>
              <a:defRPr/>
            </a:pPr>
            <a:r>
              <a:rPr lang="en-US" altLang="zh-CN" sz="2000">
                <a:latin typeface="Tahoma" panose="020B0604030504040204" pitchFamily="34" charset="0"/>
                <a:ea typeface="黑体" panose="02010609060101010101" pitchFamily="49" charset="-122"/>
              </a:rPr>
              <a:t>      </a:t>
            </a:r>
            <a:r>
              <a:rPr lang="en-US" altLang="zh-CN" sz="2000" b="1">
                <a:latin typeface="Courier New" panose="02070309020205020404" pitchFamily="49" charset="0"/>
                <a:ea typeface="黑体" panose="02010609060101010101" pitchFamily="49" charset="-122"/>
              </a:rPr>
              <a:t>y1 = </a:t>
            </a:r>
            <a:r>
              <a:rPr lang="en-US" altLang="zh-CN" sz="2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ea typeface="黑体" panose="02010609060101010101" pitchFamily="49" charset="-122"/>
              </a:rPr>
              <a:t>1</a:t>
            </a:r>
            <a:r>
              <a:rPr lang="en-US" altLang="zh-CN" sz="2000" b="1">
                <a:latin typeface="Courier New" panose="02070309020205020404" pitchFamily="49" charset="0"/>
                <a:ea typeface="黑体" panose="02010609060101010101" pitchFamily="49" charset="-122"/>
              </a:rPr>
              <a:t>; </a:t>
            </a:r>
            <a:br>
              <a:rPr lang="en-US" altLang="zh-CN" sz="2000" b="1">
                <a:latin typeface="Courier New" panose="02070309020205020404" pitchFamily="49" charset="0"/>
                <a:ea typeface="黑体" panose="02010609060101010101" pitchFamily="49" charset="-122"/>
              </a:rPr>
            </a:br>
            <a:r>
              <a:rPr lang="en-US" altLang="zh-CN" sz="2000" b="1">
                <a:latin typeface="Courier New" panose="02070309020205020404" pitchFamily="49" charset="0"/>
                <a:ea typeface="黑体" panose="02010609060101010101" pitchFamily="49" charset="-122"/>
              </a:rPr>
              <a:t> y2 = </a:t>
            </a:r>
            <a:r>
              <a:rPr lang="en-US" altLang="zh-CN" sz="2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ea typeface="黑体" panose="02010609060101010101" pitchFamily="49" charset="-122"/>
              </a:rPr>
              <a:t>0</a:t>
            </a:r>
            <a:r>
              <a:rPr lang="en-US" altLang="zh-CN" sz="2000" b="1">
                <a:latin typeface="Courier New" panose="02070309020205020404" pitchFamily="49" charset="0"/>
                <a:ea typeface="黑体" panose="02010609060101010101" pitchFamily="49" charset="-122"/>
              </a:rPr>
              <a:t>;</a:t>
            </a:r>
            <a:endParaRPr lang="zh-CN" altLang="en-US" sz="2000" b="1">
              <a:latin typeface="Courier New" panose="02070309020205020404" pitchFamily="49" charset="0"/>
              <a:ea typeface="黑体" panose="02010609060101010101" pitchFamily="49" charset="-122"/>
            </a:endParaRPr>
          </a:p>
        </p:txBody>
      </p:sp>
      <p:sp>
        <p:nvSpPr>
          <p:cNvPr id="12" name="Text Box 7">
            <a:extLst>
              <a:ext uri="{FF2B5EF4-FFF2-40B4-BE49-F238E27FC236}">
                <a16:creationId xmlns:a16="http://schemas.microsoft.com/office/drawing/2014/main" id="{1AA0AB9A-2D44-4955-AE5D-BA8A5404D2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57813" y="5214938"/>
            <a:ext cx="3357562" cy="1006475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99995C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000" b="1">
                <a:latin typeface="Courier New" pitchFamily="49" charset="0"/>
                <a:ea typeface="黑体" pitchFamily="49" charset="-122"/>
              </a:rPr>
              <a:t>y1</a:t>
            </a:r>
            <a:r>
              <a:rPr lang="zh-CN" altLang="en-US" sz="2000">
                <a:latin typeface="Courier New" pitchFamily="49" charset="0"/>
                <a:ea typeface="黑体" pitchFamily="49" charset="-122"/>
              </a:rPr>
              <a:t>和</a:t>
            </a:r>
            <a:r>
              <a:rPr lang="en-US" altLang="zh-CN" sz="2000" b="1">
                <a:latin typeface="Courier New" pitchFamily="49" charset="0"/>
                <a:ea typeface="黑体" pitchFamily="49" charset="-122"/>
              </a:rPr>
              <a:t>y2</a:t>
            </a:r>
            <a:r>
              <a:rPr lang="zh-CN" altLang="en-US" sz="2000">
                <a:latin typeface="Courier New" pitchFamily="49" charset="0"/>
                <a:ea typeface="黑体" pitchFamily="49" charset="-122"/>
              </a:rPr>
              <a:t>的取值情况一致，</a:t>
            </a:r>
            <a:br>
              <a:rPr lang="zh-CN" altLang="en-US" sz="2000">
                <a:latin typeface="Courier New" pitchFamily="49" charset="0"/>
                <a:ea typeface="黑体" pitchFamily="49" charset="-122"/>
              </a:rPr>
            </a:br>
            <a:r>
              <a:rPr lang="zh-CN" altLang="en-US" sz="2000">
                <a:latin typeface="Courier New" pitchFamily="49" charset="0"/>
                <a:ea typeface="黑体" pitchFamily="49" charset="-122"/>
              </a:rPr>
              <a:t>并在后续</a:t>
            </a:r>
            <a:r>
              <a:rPr lang="en-US" altLang="zh-CN" sz="2000" b="1">
                <a:latin typeface="Courier New" pitchFamily="49" charset="0"/>
                <a:ea typeface="黑体" pitchFamily="49" charset="-122"/>
              </a:rPr>
              <a:t>clk</a:t>
            </a:r>
            <a:r>
              <a:rPr lang="zh-CN" altLang="en-US" sz="2000">
                <a:latin typeface="Courier New" pitchFamily="49" charset="0"/>
                <a:ea typeface="黑体" pitchFamily="49" charset="-122"/>
              </a:rPr>
              <a:t>时钟上升沿触发下发生反转。</a:t>
            </a:r>
            <a:endParaRPr lang="en-US" altLang="zh-CN" sz="2000">
              <a:latin typeface="Courier New" pitchFamily="49" charset="0"/>
              <a:ea typeface="黑体" pitchFamily="49" charset="-122"/>
            </a:endParaRP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/>
      <p:bldP spid="7" grpId="0"/>
      <p:bldP spid="8" grpId="0"/>
      <p:bldP spid="1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灯片编号占位符 5">
            <a:extLst>
              <a:ext uri="{FF2B5EF4-FFF2-40B4-BE49-F238E27FC236}">
                <a16:creationId xmlns:a16="http://schemas.microsoft.com/office/drawing/2014/main" id="{FF1695EA-0746-4FBA-8DF2-92CB43B6CAA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123449B3-CBE5-4A34-BCBD-AFB37BD93245}" type="slidenum">
              <a:rPr kumimoji="0" lang="en-US" altLang="zh-CN" sz="2000">
                <a:solidFill>
                  <a:schemeClr val="tx2"/>
                </a:solidFill>
                <a:latin typeface="Arial" panose="020B0604020202020204" pitchFamily="34" charset="0"/>
              </a:rPr>
              <a:pPr/>
              <a:t>22</a:t>
            </a:fld>
            <a:endParaRPr kumimoji="0" lang="en-US" altLang="zh-CN" sz="200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7C3A8933-91C3-47DA-A377-D80B8544B7A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74613" y="357188"/>
            <a:ext cx="8640762" cy="914400"/>
          </a:xfrm>
        </p:spPr>
        <p:txBody>
          <a:bodyPr/>
          <a:lstStyle/>
          <a:p>
            <a:pPr eaLnBrk="1" hangingPunct="1"/>
            <a:r>
              <a:rPr lang="en-US" altLang="zh-CN"/>
              <a:t>5.4 </a:t>
            </a:r>
            <a:r>
              <a:rPr lang="zh-CN" altLang="en-US"/>
              <a:t>阻塞与非阻塞</a:t>
            </a:r>
          </a:p>
        </p:txBody>
      </p:sp>
      <p:sp>
        <p:nvSpPr>
          <p:cNvPr id="35844" name="内容占位符 11">
            <a:extLst>
              <a:ext uri="{FF2B5EF4-FFF2-40B4-BE49-F238E27FC236}">
                <a16:creationId xmlns:a16="http://schemas.microsoft.com/office/drawing/2014/main" id="{F1AB8C25-6B36-4EDC-B883-46A27B13A3B6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304800" y="1143000"/>
            <a:ext cx="8839200" cy="1000125"/>
          </a:xfrm>
        </p:spPr>
        <p:txBody>
          <a:bodyPr/>
          <a:lstStyle/>
          <a:p>
            <a:r>
              <a:rPr lang="zh-CN" altLang="en-US" sz="2400"/>
              <a:t>阻塞 </a:t>
            </a:r>
            <a:r>
              <a:rPr lang="en-US" altLang="zh-CN" sz="2400"/>
              <a:t>V.S. </a:t>
            </a:r>
            <a:r>
              <a:rPr lang="zh-CN" altLang="en-US" sz="2400"/>
              <a:t>非阻塞</a:t>
            </a:r>
            <a:endParaRPr lang="en-US" altLang="zh-CN" sz="2400"/>
          </a:p>
          <a:p>
            <a:endParaRPr lang="en-US" altLang="zh-CN" sz="2400"/>
          </a:p>
          <a:p>
            <a:endParaRPr lang="en-US" altLang="zh-CN" sz="2400"/>
          </a:p>
          <a:p>
            <a:pPr>
              <a:buFont typeface="Wingdings" panose="05000000000000000000" pitchFamily="2" charset="2"/>
              <a:buNone/>
            </a:pPr>
            <a:endParaRPr lang="en-US" altLang="zh-CN" sz="2400"/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000">
                <a:latin typeface="黑体" panose="02010609060101010101" pitchFamily="49" charset="-122"/>
              </a:rPr>
              <a:t>   </a:t>
            </a:r>
            <a:endParaRPr lang="en-US" altLang="zh-CN" sz="2000">
              <a:latin typeface="黑体" panose="02010609060101010101" pitchFamily="49" charset="-122"/>
            </a:endParaRPr>
          </a:p>
          <a:p>
            <a:endParaRPr lang="en-US" altLang="zh-CN" sz="2800"/>
          </a:p>
        </p:txBody>
      </p:sp>
      <p:sp>
        <p:nvSpPr>
          <p:cNvPr id="35845" name="Rectangle 2">
            <a:extLst>
              <a:ext uri="{FF2B5EF4-FFF2-40B4-BE49-F238E27FC236}">
                <a16:creationId xmlns:a16="http://schemas.microsoft.com/office/drawing/2014/main" id="{7A9D080E-CB4E-419E-91C2-7D08494421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E17F7F18-97A4-4CEF-9ACF-9532531FD0A1}"/>
              </a:ext>
            </a:extLst>
          </p:cNvPr>
          <p:cNvSpPr/>
          <p:nvPr/>
        </p:nvSpPr>
        <p:spPr>
          <a:xfrm>
            <a:off x="571500" y="1643063"/>
            <a:ext cx="8143875" cy="40005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Char char="n"/>
              <a:defRPr/>
            </a:pPr>
            <a:r>
              <a:rPr lang="zh-CN" altLang="en-US" sz="2000" dirty="0">
                <a:latin typeface="+mn-lt"/>
                <a:ea typeface="+mn-ea"/>
              </a:rPr>
              <a:t>非阻塞赋值“</a:t>
            </a:r>
            <a:r>
              <a:rPr lang="en-US" altLang="zh-CN" sz="2000" dirty="0">
                <a:latin typeface="+mn-lt"/>
                <a:ea typeface="+mn-ea"/>
              </a:rPr>
              <a:t>&lt;=</a:t>
            </a:r>
            <a:r>
              <a:rPr lang="zh-CN" altLang="en-US" sz="2000" dirty="0">
                <a:latin typeface="+mn-lt"/>
                <a:ea typeface="+mn-ea"/>
              </a:rPr>
              <a:t>”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F14E059-BFFD-4BD1-BCFE-8F0EA78879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4875" y="260350"/>
            <a:ext cx="4143375" cy="4181475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900">
                <a:latin typeface="Courier New" panose="02070309020205020404" pitchFamily="49" charset="0"/>
              </a:rPr>
              <a:t> </a:t>
            </a:r>
            <a:r>
              <a:rPr lang="en-US" altLang="zh-CN" sz="1800">
                <a:latin typeface="Courier New" panose="02070309020205020404" pitchFamily="49" charset="0"/>
              </a:rPr>
              <a:t>module</a:t>
            </a:r>
            <a:r>
              <a:rPr lang="zh-CN" altLang="en-US" sz="1800">
                <a:latin typeface="Courier New" panose="02070309020205020404" pitchFamily="49" charset="0"/>
              </a:rPr>
              <a:t> </a:t>
            </a:r>
            <a:r>
              <a:rPr lang="en-US" altLang="zh-CN" sz="1800">
                <a:latin typeface="Courier New" panose="02070309020205020404" pitchFamily="49" charset="0"/>
              </a:rPr>
              <a:t>fbosc2(y1,y2,clk,rst);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1800">
                <a:latin typeface="Courier New" panose="02070309020205020404" pitchFamily="49" charset="0"/>
              </a:rPr>
              <a:t>    output y1,y2;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1800">
                <a:latin typeface="Courier New" panose="02070309020205020404" pitchFamily="49" charset="0"/>
              </a:rPr>
              <a:t>    input clk,rst;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1800">
                <a:latin typeface="Courier New" panose="02070309020205020404" pitchFamily="49" charset="0"/>
              </a:rPr>
              <a:t>    reg y1,y2;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en-US" altLang="zh-CN" sz="1800">
              <a:latin typeface="Courier New" panose="02070309020205020404" pitchFamily="49" charset="0"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1800">
                <a:latin typeface="Courier New" panose="02070309020205020404" pitchFamily="49" charset="0"/>
              </a:rPr>
              <a:t>    always@  (posedge clk or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1800">
                <a:latin typeface="Courier New" panose="02070309020205020404" pitchFamily="49" charset="0"/>
              </a:rPr>
              <a:t>              posedge rst)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1800" b="1">
                <a:latin typeface="Courier New" panose="02070309020205020404" pitchFamily="49" charset="0"/>
              </a:rPr>
              <a:t>        if(rst) y1 </a:t>
            </a:r>
            <a:r>
              <a:rPr lang="en-US" altLang="zh-CN" sz="18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anose="02070309020205020404" pitchFamily="49" charset="0"/>
              </a:rPr>
              <a:t>&lt;= </a:t>
            </a:r>
            <a:r>
              <a:rPr lang="en-US" altLang="zh-CN" sz="1800" b="1">
                <a:latin typeface="Courier New" panose="02070309020205020404" pitchFamily="49" charset="0"/>
              </a:rPr>
              <a:t>0;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1800" b="1">
                <a:latin typeface="Courier New" panose="02070309020205020404" pitchFamily="49" charset="0"/>
              </a:rPr>
              <a:t>        else y1 </a:t>
            </a:r>
            <a:r>
              <a:rPr lang="en-US" altLang="zh-CN" sz="18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anose="02070309020205020404" pitchFamily="49" charset="0"/>
              </a:rPr>
              <a:t>&lt;= </a:t>
            </a:r>
            <a:r>
              <a:rPr lang="en-US" altLang="zh-CN" sz="1800" b="1">
                <a:latin typeface="Courier New" panose="02070309020205020404" pitchFamily="49" charset="0"/>
              </a:rPr>
              <a:t>y2;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en-US" altLang="zh-CN" sz="1800" b="1">
              <a:latin typeface="Courier New" panose="02070309020205020404" pitchFamily="49" charset="0"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1800">
                <a:latin typeface="Courier New" panose="02070309020205020404" pitchFamily="49" charset="0"/>
              </a:rPr>
              <a:t>    always@  (posedge clk or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1800">
                <a:latin typeface="Courier New" panose="02070309020205020404" pitchFamily="49" charset="0"/>
              </a:rPr>
              <a:t>              posedge rst)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1800" b="1">
                <a:latin typeface="Courier New" panose="02070309020205020404" pitchFamily="49" charset="0"/>
              </a:rPr>
              <a:t>        if(rst) y2 </a:t>
            </a:r>
            <a:r>
              <a:rPr lang="en-US" altLang="zh-CN" sz="18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anose="02070309020205020404" pitchFamily="49" charset="0"/>
              </a:rPr>
              <a:t>&lt;= </a:t>
            </a:r>
            <a:r>
              <a:rPr lang="en-US" altLang="zh-CN" sz="1800" b="1">
                <a:latin typeface="Courier New" panose="02070309020205020404" pitchFamily="49" charset="0"/>
              </a:rPr>
              <a:t>1;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1800" b="1">
                <a:latin typeface="Courier New" panose="02070309020205020404" pitchFamily="49" charset="0"/>
              </a:rPr>
              <a:t>        else  y2 </a:t>
            </a:r>
            <a:r>
              <a:rPr lang="en-US" altLang="zh-CN" sz="18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anose="02070309020205020404" pitchFamily="49" charset="0"/>
              </a:rPr>
              <a:t>&lt;= </a:t>
            </a:r>
            <a:r>
              <a:rPr lang="en-US" altLang="zh-CN" sz="1800" b="1">
                <a:latin typeface="Courier New" panose="02070309020205020404" pitchFamily="49" charset="0"/>
              </a:rPr>
              <a:t>y1;</a:t>
            </a:r>
            <a:r>
              <a:rPr lang="en-US" altLang="zh-CN" sz="1800">
                <a:latin typeface="Courier New" panose="02070309020205020404" pitchFamily="49" charset="0"/>
              </a:rPr>
              <a:t>  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zh-CN" sz="1800">
                <a:latin typeface="Courier New" panose="02070309020205020404" pitchFamily="49" charset="0"/>
              </a:rPr>
              <a:t>endmodule</a:t>
            </a:r>
            <a:r>
              <a:rPr lang="en-US" altLang="zh-CN" sz="1800"/>
              <a:t> </a:t>
            </a:r>
            <a:r>
              <a:rPr lang="en-US" altLang="zh-CN" sz="2000">
                <a:latin typeface="Tahoma" panose="020B0604030504040204" pitchFamily="34" charset="0"/>
                <a:ea typeface="黑体" panose="02010609060101010101" pitchFamily="49" charset="-122"/>
              </a:rPr>
              <a:t>		</a:t>
            </a:r>
          </a:p>
        </p:txBody>
      </p:sp>
      <p:pic>
        <p:nvPicPr>
          <p:cNvPr id="80898" name="Picture 2">
            <a:extLst>
              <a:ext uri="{FF2B5EF4-FFF2-40B4-BE49-F238E27FC236}">
                <a16:creationId xmlns:a16="http://schemas.microsoft.com/office/drawing/2014/main" id="{39829EF8-8031-424F-9022-59719AF7D2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688" y="4857750"/>
            <a:ext cx="7616825" cy="117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08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08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灯片编号占位符 5">
            <a:extLst>
              <a:ext uri="{FF2B5EF4-FFF2-40B4-BE49-F238E27FC236}">
                <a16:creationId xmlns:a16="http://schemas.microsoft.com/office/drawing/2014/main" id="{7C1BA6E7-C864-4151-AA41-7525EE5F671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F13A70BD-D2EF-471C-A9A4-1AEB0898376B}" type="slidenum">
              <a:rPr kumimoji="0" lang="en-US" altLang="zh-CN" sz="2000">
                <a:solidFill>
                  <a:schemeClr val="tx2"/>
                </a:solidFill>
                <a:latin typeface="Arial" panose="020B0604020202020204" pitchFamily="34" charset="0"/>
              </a:rPr>
              <a:pPr/>
              <a:t>23</a:t>
            </a:fld>
            <a:endParaRPr kumimoji="0" lang="en-US" altLang="zh-CN" sz="200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68239C2C-56A3-420A-A404-FEC3E08C64D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74613" y="357188"/>
            <a:ext cx="8640762" cy="914400"/>
          </a:xfrm>
        </p:spPr>
        <p:txBody>
          <a:bodyPr/>
          <a:lstStyle/>
          <a:p>
            <a:pPr eaLnBrk="1" hangingPunct="1"/>
            <a:r>
              <a:rPr lang="en-US" altLang="zh-CN"/>
              <a:t>5.4 </a:t>
            </a:r>
            <a:r>
              <a:rPr lang="zh-CN" altLang="en-US"/>
              <a:t>阻塞与非阻塞</a:t>
            </a:r>
          </a:p>
        </p:txBody>
      </p:sp>
      <p:sp>
        <p:nvSpPr>
          <p:cNvPr id="44036" name="内容占位符 11">
            <a:extLst>
              <a:ext uri="{FF2B5EF4-FFF2-40B4-BE49-F238E27FC236}">
                <a16:creationId xmlns:a16="http://schemas.microsoft.com/office/drawing/2014/main" id="{D2E07F9E-01FA-4952-B674-8B57FA54DBB3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304800" y="1143000"/>
            <a:ext cx="8839200" cy="1000125"/>
          </a:xfrm>
        </p:spPr>
        <p:txBody>
          <a:bodyPr/>
          <a:lstStyle/>
          <a:p>
            <a:r>
              <a:rPr lang="zh-CN" altLang="en-US" sz="2400"/>
              <a:t>多次赋值</a:t>
            </a:r>
            <a:endParaRPr lang="en-US" altLang="zh-CN" sz="2400"/>
          </a:p>
          <a:p>
            <a:endParaRPr lang="en-US" altLang="zh-CN" sz="2400"/>
          </a:p>
          <a:p>
            <a:pPr>
              <a:buFont typeface="Wingdings" panose="05000000000000000000" pitchFamily="2" charset="2"/>
              <a:buNone/>
            </a:pPr>
            <a:endParaRPr lang="en-US" altLang="zh-CN" sz="2400"/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000">
                <a:latin typeface="黑体" panose="02010609060101010101" pitchFamily="49" charset="-122"/>
              </a:rPr>
              <a:t>   </a:t>
            </a:r>
            <a:endParaRPr lang="en-US" altLang="zh-CN" sz="2000">
              <a:latin typeface="黑体" panose="02010609060101010101" pitchFamily="49" charset="-122"/>
            </a:endParaRPr>
          </a:p>
          <a:p>
            <a:endParaRPr lang="en-US" altLang="zh-CN" sz="2800"/>
          </a:p>
        </p:txBody>
      </p:sp>
      <p:sp>
        <p:nvSpPr>
          <p:cNvPr id="44037" name="Rectangle 2">
            <a:extLst>
              <a:ext uri="{FF2B5EF4-FFF2-40B4-BE49-F238E27FC236}">
                <a16:creationId xmlns:a16="http://schemas.microsoft.com/office/drawing/2014/main" id="{A1DBE32F-EA93-4F82-883B-686C14B91E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C74BFEA-E6C8-4F00-888F-21E788E655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063" y="1571625"/>
            <a:ext cx="4500562" cy="424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900"/>
              <a:t> </a:t>
            </a:r>
            <a:r>
              <a:rPr lang="en-US" altLang="zh-CN" sz="1800">
                <a:latin typeface="Courier New" panose="02070309020205020404" pitchFamily="49" charset="0"/>
              </a:rPr>
              <a:t>module</a:t>
            </a:r>
            <a:r>
              <a:rPr lang="zh-CN" altLang="en-US" sz="1800">
                <a:latin typeface="Courier New" panose="02070309020205020404" pitchFamily="49" charset="0"/>
              </a:rPr>
              <a:t>  </a:t>
            </a:r>
            <a:r>
              <a:rPr lang="en-US" altLang="zh-CN" sz="1800">
                <a:latin typeface="Courier New" panose="02070309020205020404" pitchFamily="49" charset="0"/>
              </a:rPr>
              <a:t>badcode(q,d1,d2,clk,rst_n);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>
                <a:latin typeface="Courier New" panose="02070309020205020404" pitchFamily="49" charset="0"/>
              </a:rPr>
              <a:t>    output q;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>
                <a:latin typeface="Courier New" panose="02070309020205020404" pitchFamily="49" charset="0"/>
              </a:rPr>
              <a:t>    input d1,d2,clk,rst_n;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>
                <a:latin typeface="Courier New" panose="02070309020205020404" pitchFamily="49" charset="0"/>
              </a:rPr>
              <a:t>    reg q;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>
                <a:latin typeface="Courier New" panose="02070309020205020404" pitchFamily="49" charset="0"/>
              </a:rPr>
              <a:t>   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>
                <a:latin typeface="Courier New" panose="02070309020205020404" pitchFamily="49" charset="0"/>
              </a:rPr>
              <a:t>    always @ (posedge clk or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>
                <a:latin typeface="Courier New" panose="02070309020205020404" pitchFamily="49" charset="0"/>
              </a:rPr>
              <a:t>              negedge rst_n)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>
                <a:latin typeface="Courier New" panose="02070309020205020404" pitchFamily="49" charset="0"/>
              </a:rPr>
              <a:t>        if(!rst_n) q&lt;=1’b0;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>
                <a:latin typeface="Courier New" panose="02070309020205020404" pitchFamily="49" charset="0"/>
              </a:rPr>
              <a:t>        else  begin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 b="1">
                <a:latin typeface="Courier New" panose="02070309020205020404" pitchFamily="49" charset="0"/>
              </a:rPr>
              <a:t>            q &lt;= d1;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 b="1">
                <a:latin typeface="Courier New" panose="02070309020205020404" pitchFamily="49" charset="0"/>
              </a:rPr>
              <a:t>            q &lt;= d2;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>
                <a:latin typeface="Courier New" panose="02070309020205020404" pitchFamily="49" charset="0"/>
              </a:rPr>
              <a:t>        end   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z="1800">
              <a:latin typeface="Courier New" panose="02070309020205020404" pitchFamily="49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>
                <a:latin typeface="Courier New" panose="02070309020205020404" pitchFamily="49" charset="0"/>
              </a:rPr>
              <a:t>endmodule</a:t>
            </a:r>
            <a:r>
              <a:rPr lang="en-US" altLang="zh-CN" sz="1800"/>
              <a:t> </a:t>
            </a:r>
            <a:r>
              <a:rPr lang="en-US" altLang="zh-CN" sz="2000">
                <a:latin typeface="Tahoma" panose="020B0604030504040204" pitchFamily="34" charset="0"/>
                <a:ea typeface="黑体" panose="02010609060101010101" pitchFamily="49" charset="-122"/>
              </a:rPr>
              <a:t>		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B799443-40C5-4690-87EC-4B314D8713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4875" y="2143125"/>
            <a:ext cx="4178300" cy="169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</a:pPr>
            <a:r>
              <a:rPr lang="en-US" altLang="zh-CN" sz="2000">
                <a:solidFill>
                  <a:srgbClr val="00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Verilog</a:t>
            </a:r>
            <a:r>
              <a:rPr lang="zh-CN" altLang="en-US" sz="2000">
                <a:solidFill>
                  <a:srgbClr val="00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标准并没有限制对同一个变量进行多次非阻塞赋值，但多次赋值中，</a:t>
            </a:r>
            <a:r>
              <a:rPr lang="zh-CN" altLang="en-US" b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只有最后一次赋值对改变量起作用</a:t>
            </a:r>
            <a:r>
              <a:rPr lang="zh-CN" altLang="en-US" sz="2000">
                <a:solidFill>
                  <a:srgbClr val="00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65AD7BC-6E14-4869-84DF-D4C2E296D4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9338" y="5516563"/>
            <a:ext cx="3457575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800">
                <a:latin typeface="Courier New" panose="02070309020205020404" pitchFamily="49" charset="0"/>
              </a:rPr>
              <a:t>if(!rst_n)  q&lt;=0;</a:t>
            </a:r>
          </a:p>
          <a:p>
            <a:pPr eaLnBrk="1" hangingPunct="1"/>
            <a:r>
              <a:rPr lang="en-US" altLang="zh-CN" sz="1800">
                <a:latin typeface="Courier New" panose="02070309020205020404" pitchFamily="49" charset="0"/>
              </a:rPr>
              <a:t>else if( </a:t>
            </a:r>
            <a:r>
              <a:rPr lang="en-US" altLang="zh-CN" sz="1800">
                <a:solidFill>
                  <a:srgbClr val="003300"/>
                </a:solidFill>
                <a:latin typeface="Courier New" panose="02070309020205020404" pitchFamily="49" charset="0"/>
              </a:rPr>
              <a:t>xx</a:t>
            </a:r>
            <a:r>
              <a:rPr lang="en-US" altLang="zh-CN" sz="1800">
                <a:latin typeface="Courier New" panose="02070309020205020404" pitchFamily="49" charset="0"/>
              </a:rPr>
              <a:t> ) q &lt;= d1;</a:t>
            </a:r>
          </a:p>
          <a:p>
            <a:pPr eaLnBrk="1" hangingPunct="1"/>
            <a:r>
              <a:rPr lang="en-US" altLang="zh-CN" sz="1800">
                <a:latin typeface="Courier New" panose="02070309020205020404" pitchFamily="49" charset="0"/>
              </a:rPr>
              <a:t>else q &lt;= d2;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9A28722-AA30-48B8-8A9F-C09AA6CF8B80}"/>
              </a:ext>
            </a:extLst>
          </p:cNvPr>
          <p:cNvSpPr/>
          <p:nvPr/>
        </p:nvSpPr>
        <p:spPr>
          <a:xfrm>
            <a:off x="3276600" y="5734050"/>
            <a:ext cx="2143125" cy="3968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80000"/>
              <a:defRPr/>
            </a:pPr>
            <a:r>
              <a:rPr lang="zh-CN" altLang="en-US" sz="2000" dirty="0">
                <a:solidFill>
                  <a:srgbClr val="FF0000"/>
                </a:solidFill>
                <a:latin typeface="+mn-lt"/>
                <a:ea typeface="+mn-ea"/>
              </a:rPr>
              <a:t>注意区别</a:t>
            </a:r>
            <a:r>
              <a:rPr lang="en-US" altLang="zh-CN" sz="2000" dirty="0">
                <a:solidFill>
                  <a:srgbClr val="FF0000"/>
                </a:solidFill>
                <a:latin typeface="+mn-lt"/>
                <a:ea typeface="+mn-ea"/>
                <a:sym typeface="Wingdings" pitchFamily="2" charset="2"/>
              </a:rPr>
              <a:t></a:t>
            </a:r>
            <a:endParaRPr lang="zh-CN" altLang="en-US" sz="2000" dirty="0">
              <a:solidFill>
                <a:srgbClr val="FF0000"/>
              </a:solidFill>
              <a:latin typeface="+mn-lt"/>
              <a:ea typeface="+mn-ea"/>
            </a:endParaRP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9" grpId="0"/>
      <p:bldP spid="1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灯片编号占位符 5">
            <a:extLst>
              <a:ext uri="{FF2B5EF4-FFF2-40B4-BE49-F238E27FC236}">
                <a16:creationId xmlns:a16="http://schemas.microsoft.com/office/drawing/2014/main" id="{592E5229-CA27-4570-8B07-82D4788E503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7F6E22C1-7EEB-4459-A289-F879AAB3F988}" type="slidenum">
              <a:rPr kumimoji="0" lang="en-US" altLang="zh-CN" sz="2000">
                <a:solidFill>
                  <a:schemeClr val="tx2"/>
                </a:solidFill>
                <a:latin typeface="Arial" panose="020B0604020202020204" pitchFamily="34" charset="0"/>
              </a:rPr>
              <a:pPr/>
              <a:t>24</a:t>
            </a:fld>
            <a:endParaRPr kumimoji="0" lang="en-US" altLang="zh-CN" sz="200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61A11A71-4275-4C32-A81F-0023748E2E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5.4 </a:t>
            </a:r>
            <a:r>
              <a:rPr lang="zh-CN" altLang="en-US"/>
              <a:t>阻塞与非阻塞</a:t>
            </a:r>
          </a:p>
        </p:txBody>
      </p:sp>
      <p:sp>
        <p:nvSpPr>
          <p:cNvPr id="45060" name="内容占位符 11">
            <a:extLst>
              <a:ext uri="{FF2B5EF4-FFF2-40B4-BE49-F238E27FC236}">
                <a16:creationId xmlns:a16="http://schemas.microsoft.com/office/drawing/2014/main" id="{C9001114-C0DF-46E0-BBE0-B37EE79055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4800" y="1412875"/>
            <a:ext cx="8839200" cy="5445125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 sz="2800"/>
              <a:t>八大原则</a:t>
            </a:r>
            <a:endParaRPr lang="en-US" altLang="zh-CN" sz="2800"/>
          </a:p>
          <a:p>
            <a:pPr lvl="1">
              <a:lnSpc>
                <a:spcPct val="110000"/>
              </a:lnSpc>
            </a:pPr>
            <a:r>
              <a:rPr lang="zh-CN" altLang="en-US" sz="2400"/>
              <a:t>时序电路建模时，用非阻塞赋值；</a:t>
            </a:r>
            <a:endParaRPr lang="en-US" altLang="zh-CN" sz="2400"/>
          </a:p>
          <a:p>
            <a:pPr lvl="1">
              <a:lnSpc>
                <a:spcPct val="110000"/>
              </a:lnSpc>
            </a:pPr>
            <a:r>
              <a:rPr lang="zh-CN" altLang="en-US" sz="2400"/>
              <a:t>锁存器电路建模时，用非阻塞赋值； </a:t>
            </a:r>
            <a:r>
              <a:rPr lang="zh-CN" altLang="en-US" sz="2000">
                <a:solidFill>
                  <a:schemeClr val="accent1"/>
                </a:solidFill>
              </a:rPr>
              <a:t>（逻辑上是安全的</a:t>
            </a:r>
            <a:r>
              <a:rPr lang="en-US" altLang="zh-CN" sz="2000">
                <a:solidFill>
                  <a:schemeClr val="accent1"/>
                </a:solidFill>
                <a:sym typeface="Wingdings" panose="05000000000000000000" pitchFamily="2" charset="2"/>
              </a:rPr>
              <a:t></a:t>
            </a:r>
            <a:r>
              <a:rPr lang="zh-CN" altLang="en-US" sz="2000">
                <a:solidFill>
                  <a:schemeClr val="accent1"/>
                </a:solidFill>
              </a:rPr>
              <a:t>）</a:t>
            </a:r>
            <a:endParaRPr lang="en-US" altLang="zh-CN" sz="2000">
              <a:solidFill>
                <a:schemeClr val="accent1"/>
              </a:solidFill>
            </a:endParaRPr>
          </a:p>
          <a:p>
            <a:pPr lvl="1">
              <a:lnSpc>
                <a:spcPct val="110000"/>
              </a:lnSpc>
            </a:pPr>
            <a:r>
              <a:rPr lang="zh-CN" altLang="en-US" sz="2400"/>
              <a:t>用 </a:t>
            </a:r>
            <a:r>
              <a:rPr lang="en-US" altLang="zh-CN" sz="2400"/>
              <a:t>always</a:t>
            </a:r>
            <a:r>
              <a:rPr lang="zh-CN" altLang="en-US" sz="2400"/>
              <a:t>块 建立组合逻辑模型时，用阻塞赋值；</a:t>
            </a:r>
            <a:endParaRPr lang="en-US" altLang="zh-CN" sz="2400"/>
          </a:p>
          <a:p>
            <a:pPr lvl="1">
              <a:lnSpc>
                <a:spcPct val="110000"/>
              </a:lnSpc>
            </a:pPr>
            <a:r>
              <a:rPr lang="zh-CN" altLang="en-US" sz="2400"/>
              <a:t>在同一个</a:t>
            </a:r>
            <a:r>
              <a:rPr lang="en-US" altLang="zh-CN" sz="2400"/>
              <a:t>always</a:t>
            </a:r>
            <a:r>
              <a:rPr lang="zh-CN" altLang="en-US" sz="2400"/>
              <a:t>块中建立 时序 和 组合逻辑电路 时，</a:t>
            </a:r>
            <a:br>
              <a:rPr lang="zh-CN" altLang="en-US" sz="2400"/>
            </a:br>
            <a:r>
              <a:rPr lang="zh-CN" altLang="en-US" sz="2400"/>
              <a:t>用非阻塞赋值； </a:t>
            </a:r>
            <a:r>
              <a:rPr lang="zh-CN" altLang="en-US" sz="2000">
                <a:solidFill>
                  <a:schemeClr val="accent1"/>
                </a:solidFill>
              </a:rPr>
              <a:t>（但是，逻辑上不一定正确）</a:t>
            </a:r>
            <a:endParaRPr lang="en-US" altLang="zh-CN" sz="2000">
              <a:solidFill>
                <a:schemeClr val="accent1"/>
              </a:solidFill>
            </a:endParaRPr>
          </a:p>
          <a:p>
            <a:pPr lvl="1">
              <a:lnSpc>
                <a:spcPct val="110000"/>
              </a:lnSpc>
            </a:pPr>
            <a:r>
              <a:rPr lang="zh-CN" altLang="en-US" sz="2400"/>
              <a:t>在同一个</a:t>
            </a:r>
            <a:r>
              <a:rPr lang="en-US" altLang="zh-CN" sz="2400"/>
              <a:t>always</a:t>
            </a:r>
            <a:r>
              <a:rPr lang="zh-CN" altLang="en-US" sz="2400"/>
              <a:t>块中，建议不要既用非阻塞赋值又用阻塞赋值；</a:t>
            </a:r>
            <a:endParaRPr lang="en-US" altLang="zh-CN" sz="2400"/>
          </a:p>
          <a:p>
            <a:pPr lvl="1">
              <a:lnSpc>
                <a:spcPct val="110000"/>
              </a:lnSpc>
            </a:pPr>
            <a:r>
              <a:rPr lang="zh-CN" altLang="en-US" sz="2400"/>
              <a:t>不要在一个以上的 </a:t>
            </a:r>
            <a:r>
              <a:rPr lang="en-US" altLang="zh-CN" sz="2400"/>
              <a:t>always </a:t>
            </a:r>
            <a:r>
              <a:rPr lang="zh-CN" altLang="en-US" sz="2400"/>
              <a:t>块中为同一个变量赋值；</a:t>
            </a:r>
            <a:endParaRPr lang="en-US" altLang="zh-CN" sz="2400"/>
          </a:p>
          <a:p>
            <a:pPr lvl="1">
              <a:lnSpc>
                <a:spcPct val="110000"/>
              </a:lnSpc>
            </a:pPr>
            <a:r>
              <a:rPr lang="zh-CN" altLang="en-US" sz="2400"/>
              <a:t>用 </a:t>
            </a:r>
            <a:r>
              <a:rPr lang="en-US" altLang="zh-CN" sz="2400"/>
              <a:t>$strobe </a:t>
            </a:r>
            <a:r>
              <a:rPr lang="zh-CN" altLang="en-US" sz="2400"/>
              <a:t>系统任务来显示用非阻塞赋值的变量值；</a:t>
            </a:r>
            <a:endParaRPr lang="en-US" altLang="zh-CN" sz="2400"/>
          </a:p>
          <a:p>
            <a:pPr lvl="1">
              <a:lnSpc>
                <a:spcPct val="110000"/>
              </a:lnSpc>
            </a:pPr>
            <a:r>
              <a:rPr lang="zh-CN" altLang="en-US" sz="2400"/>
              <a:t>在赋值时不要用</a:t>
            </a:r>
            <a:r>
              <a:rPr lang="en-US" altLang="zh-CN" sz="2400"/>
              <a:t>#0</a:t>
            </a:r>
            <a:r>
              <a:rPr lang="zh-CN" altLang="en-US" sz="2400"/>
              <a:t>延迟。</a:t>
            </a:r>
            <a:r>
              <a:rPr lang="zh-CN" altLang="en-US" sz="1800">
                <a:latin typeface="黑体" panose="02010609060101010101" pitchFamily="49" charset="-122"/>
              </a:rPr>
              <a:t> </a:t>
            </a:r>
            <a:endParaRPr lang="en-US" altLang="zh-CN" sz="1800">
              <a:latin typeface="黑体" panose="02010609060101010101" pitchFamily="49" charset="-122"/>
            </a:endParaRPr>
          </a:p>
        </p:txBody>
      </p:sp>
      <p:sp>
        <p:nvSpPr>
          <p:cNvPr id="45061" name="Rectangle 2">
            <a:extLst>
              <a:ext uri="{FF2B5EF4-FFF2-40B4-BE49-F238E27FC236}">
                <a16:creationId xmlns:a16="http://schemas.microsoft.com/office/drawing/2014/main" id="{17FABAD2-DDE5-4D0B-B527-22374F6DF1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灯片编号占位符 5">
            <a:extLst>
              <a:ext uri="{FF2B5EF4-FFF2-40B4-BE49-F238E27FC236}">
                <a16:creationId xmlns:a16="http://schemas.microsoft.com/office/drawing/2014/main" id="{AEF69D25-5017-478B-AB2B-5FE45795A99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34F996D1-3C25-4316-A7C1-B54648D02F0C}" type="slidenum">
              <a:rPr kumimoji="0" lang="en-US" altLang="zh-CN" sz="2000">
                <a:solidFill>
                  <a:schemeClr val="tx2"/>
                </a:solidFill>
                <a:latin typeface="Arial" panose="020B0604020202020204" pitchFamily="34" charset="0"/>
              </a:rPr>
              <a:pPr/>
              <a:t>25</a:t>
            </a:fld>
            <a:endParaRPr kumimoji="0" lang="en-US" altLang="zh-CN" sz="200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E84FC622-CF6D-4F2D-B3E3-3DC2808A9E7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74613" y="357188"/>
            <a:ext cx="8640762" cy="914400"/>
          </a:xfrm>
        </p:spPr>
        <p:txBody>
          <a:bodyPr/>
          <a:lstStyle/>
          <a:p>
            <a:pPr eaLnBrk="1" hangingPunct="1"/>
            <a:r>
              <a:rPr lang="en-US" altLang="zh-CN"/>
              <a:t>5.2 </a:t>
            </a:r>
            <a:r>
              <a:rPr lang="zh-CN" altLang="en-US"/>
              <a:t>阻塞与非阻塞</a:t>
            </a:r>
          </a:p>
        </p:txBody>
      </p:sp>
      <p:sp>
        <p:nvSpPr>
          <p:cNvPr id="46084" name="内容占位符 11">
            <a:extLst>
              <a:ext uri="{FF2B5EF4-FFF2-40B4-BE49-F238E27FC236}">
                <a16:creationId xmlns:a16="http://schemas.microsoft.com/office/drawing/2014/main" id="{A717E89F-9300-4BEB-A229-3F7E813FD3C8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304800" y="1143000"/>
            <a:ext cx="8839200" cy="1000125"/>
          </a:xfrm>
        </p:spPr>
        <p:txBody>
          <a:bodyPr/>
          <a:lstStyle/>
          <a:p>
            <a:r>
              <a:rPr lang="zh-CN" altLang="en-US" sz="2800"/>
              <a:t>几个例子</a:t>
            </a:r>
            <a:r>
              <a:rPr lang="zh-CN" altLang="en-US" sz="2000">
                <a:latin typeface="黑体" panose="02010609060101010101" pitchFamily="49" charset="-122"/>
              </a:rPr>
              <a:t>   </a:t>
            </a:r>
            <a:endParaRPr lang="en-US" altLang="zh-CN" sz="2000">
              <a:latin typeface="黑体" panose="02010609060101010101" pitchFamily="49" charset="-122"/>
            </a:endParaRPr>
          </a:p>
          <a:p>
            <a:endParaRPr lang="en-US" altLang="zh-CN" sz="2800"/>
          </a:p>
          <a:p>
            <a:pPr>
              <a:buFont typeface="Wingdings" panose="05000000000000000000" pitchFamily="2" charset="2"/>
              <a:buNone/>
            </a:pPr>
            <a:endParaRPr lang="zh-CN" altLang="en-US" sz="2800"/>
          </a:p>
        </p:txBody>
      </p:sp>
      <p:sp>
        <p:nvSpPr>
          <p:cNvPr id="46085" name="Rectangle 2">
            <a:extLst>
              <a:ext uri="{FF2B5EF4-FFF2-40B4-BE49-F238E27FC236}">
                <a16:creationId xmlns:a16="http://schemas.microsoft.com/office/drawing/2014/main" id="{E06CCD12-6A45-4C6A-90D5-DCB49784C2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DF64819-06AE-4425-AF56-FEA378E7CE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1989138"/>
            <a:ext cx="4464050" cy="2246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chemeClr val="accent2"/>
                </a:solidFill>
                <a:latin typeface="Courier New" panose="02070309020205020404" pitchFamily="49" charset="0"/>
              </a:rPr>
              <a:t>reg</a:t>
            </a:r>
            <a:r>
              <a:rPr lang="en-US" altLang="zh-CN" sz="2000">
                <a:latin typeface="Courier New" panose="02070309020205020404" pitchFamily="49" charset="0"/>
              </a:rPr>
              <a:t> z3, y3;</a:t>
            </a:r>
          </a:p>
          <a:p>
            <a:pPr eaLnBrk="1" hangingPunct="1"/>
            <a:r>
              <a:rPr lang="en-US" altLang="zh-CN" sz="2000">
                <a:solidFill>
                  <a:schemeClr val="accent2"/>
                </a:solidFill>
                <a:latin typeface="Courier New" panose="02070309020205020404" pitchFamily="49" charset="0"/>
              </a:rPr>
              <a:t>always</a:t>
            </a:r>
            <a:r>
              <a:rPr lang="en-US" altLang="zh-CN" sz="2000">
                <a:latin typeface="Courier New" panose="02070309020205020404" pitchFamily="49" charset="0"/>
              </a:rPr>
              <a:t> </a:t>
            </a:r>
            <a:r>
              <a:rPr lang="en-US" altLang="zh-CN" sz="2000">
                <a:solidFill>
                  <a:schemeClr val="tx2"/>
                </a:solidFill>
                <a:latin typeface="Courier New" panose="02070309020205020404" pitchFamily="49" charset="0"/>
              </a:rPr>
              <a:t>@</a:t>
            </a:r>
            <a:r>
              <a:rPr lang="en-US" altLang="zh-CN" sz="2000">
                <a:latin typeface="Courier New" panose="02070309020205020404" pitchFamily="49" charset="0"/>
              </a:rPr>
              <a:t>(</a:t>
            </a:r>
            <a:r>
              <a:rPr lang="en-US" altLang="zh-CN" sz="2000" b="1">
                <a:latin typeface="Courier New" panose="02070309020205020404" pitchFamily="49" charset="0"/>
              </a:rPr>
              <a:t>posedge clk</a:t>
            </a:r>
            <a:r>
              <a:rPr lang="en-US" altLang="zh-CN" sz="2000">
                <a:latin typeface="Courier New" panose="02070309020205020404" pitchFamily="49" charset="0"/>
              </a:rPr>
              <a:t>)</a:t>
            </a:r>
          </a:p>
          <a:p>
            <a:pPr eaLnBrk="1" hangingPunct="1"/>
            <a:r>
              <a:rPr lang="en-US" altLang="zh-CN" sz="2000">
                <a:latin typeface="Courier New" panose="02070309020205020404" pitchFamily="49" charset="0"/>
              </a:rPr>
              <a:t>   </a:t>
            </a:r>
            <a:r>
              <a:rPr lang="en-US" altLang="zh-CN" sz="2000">
                <a:solidFill>
                  <a:schemeClr val="accent2"/>
                </a:solidFill>
                <a:latin typeface="Courier New" panose="02070309020205020404" pitchFamily="49" charset="0"/>
              </a:rPr>
              <a:t>begin</a:t>
            </a:r>
          </a:p>
          <a:p>
            <a:pPr eaLnBrk="1" hangingPunct="1"/>
            <a:r>
              <a:rPr lang="en-US" altLang="zh-CN" sz="2000">
                <a:latin typeface="Courier New" panose="02070309020205020404" pitchFamily="49" charset="0"/>
              </a:rPr>
              <a:t>     </a:t>
            </a:r>
            <a:r>
              <a:rPr lang="en-US" altLang="zh-CN" sz="2000" b="1">
                <a:latin typeface="Courier New" panose="02070309020205020404" pitchFamily="49" charset="0"/>
              </a:rPr>
              <a:t>z3 = a3 &amp; b3;</a:t>
            </a:r>
          </a:p>
          <a:p>
            <a:pPr eaLnBrk="1" hangingPunct="1"/>
            <a:r>
              <a:rPr lang="en-US" altLang="zh-CN" sz="2000" b="1">
                <a:latin typeface="Courier New" panose="02070309020205020404" pitchFamily="49" charset="0"/>
              </a:rPr>
              <a:t>     y3 = z3 | c3;</a:t>
            </a:r>
          </a:p>
          <a:p>
            <a:pPr eaLnBrk="1" hangingPunct="1"/>
            <a:r>
              <a:rPr lang="en-US" altLang="zh-CN" sz="2000">
                <a:latin typeface="Courier New" panose="02070309020205020404" pitchFamily="49" charset="0"/>
              </a:rPr>
              <a:t>   </a:t>
            </a:r>
            <a:r>
              <a:rPr lang="en-US" altLang="zh-CN" sz="2000">
                <a:solidFill>
                  <a:schemeClr val="accent2"/>
                </a:solidFill>
                <a:latin typeface="Courier New" panose="02070309020205020404" pitchFamily="49" charset="0"/>
              </a:rPr>
              <a:t>end</a:t>
            </a:r>
          </a:p>
          <a:p>
            <a:pPr eaLnBrk="1" hangingPunct="1"/>
            <a:endParaRPr lang="zh-CN" altLang="en-US" sz="200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F53ACDE-0341-45D8-9C27-52415BF416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350" y="4154488"/>
            <a:ext cx="4464050" cy="2246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chemeClr val="accent2"/>
                </a:solidFill>
                <a:latin typeface="Courier New" panose="02070309020205020404" pitchFamily="49" charset="0"/>
              </a:rPr>
              <a:t>reg</a:t>
            </a:r>
            <a:r>
              <a:rPr lang="en-US" altLang="zh-CN" sz="2000">
                <a:latin typeface="Courier New" panose="02070309020205020404" pitchFamily="49" charset="0"/>
              </a:rPr>
              <a:t> z4, y4;</a:t>
            </a:r>
          </a:p>
          <a:p>
            <a:pPr eaLnBrk="1" hangingPunct="1"/>
            <a:r>
              <a:rPr lang="en-US" altLang="zh-CN" sz="2000">
                <a:solidFill>
                  <a:schemeClr val="accent2"/>
                </a:solidFill>
                <a:latin typeface="Courier New" panose="02070309020205020404" pitchFamily="49" charset="0"/>
              </a:rPr>
              <a:t>always</a:t>
            </a:r>
            <a:r>
              <a:rPr lang="en-US" altLang="zh-CN" sz="2000">
                <a:latin typeface="Courier New" panose="02070309020205020404" pitchFamily="49" charset="0"/>
              </a:rPr>
              <a:t> </a:t>
            </a:r>
            <a:r>
              <a:rPr lang="en-US" altLang="zh-CN" sz="2000">
                <a:solidFill>
                  <a:schemeClr val="tx2"/>
                </a:solidFill>
                <a:latin typeface="Courier New" panose="02070309020205020404" pitchFamily="49" charset="0"/>
              </a:rPr>
              <a:t>@</a:t>
            </a:r>
            <a:r>
              <a:rPr lang="en-US" altLang="zh-CN" sz="2000">
                <a:latin typeface="Courier New" panose="02070309020205020404" pitchFamily="49" charset="0"/>
              </a:rPr>
              <a:t>(</a:t>
            </a:r>
            <a:r>
              <a:rPr lang="en-US" altLang="zh-CN" sz="2000" b="1">
                <a:latin typeface="Courier New" panose="02070309020205020404" pitchFamily="49" charset="0"/>
              </a:rPr>
              <a:t>posedge clk</a:t>
            </a:r>
            <a:r>
              <a:rPr lang="en-US" altLang="zh-CN" sz="2000">
                <a:latin typeface="Courier New" panose="02070309020205020404" pitchFamily="49" charset="0"/>
              </a:rPr>
              <a:t>)</a:t>
            </a:r>
          </a:p>
          <a:p>
            <a:pPr eaLnBrk="1" hangingPunct="1"/>
            <a:r>
              <a:rPr lang="en-US" altLang="zh-CN" sz="2000">
                <a:latin typeface="Courier New" panose="02070309020205020404" pitchFamily="49" charset="0"/>
              </a:rPr>
              <a:t>   </a:t>
            </a:r>
            <a:r>
              <a:rPr lang="en-US" altLang="zh-CN" sz="2000">
                <a:solidFill>
                  <a:schemeClr val="accent2"/>
                </a:solidFill>
                <a:latin typeface="Courier New" panose="02070309020205020404" pitchFamily="49" charset="0"/>
              </a:rPr>
              <a:t>begin</a:t>
            </a:r>
          </a:p>
          <a:p>
            <a:pPr eaLnBrk="1" hangingPunct="1"/>
            <a:r>
              <a:rPr lang="en-US" altLang="zh-CN" sz="2000">
                <a:latin typeface="Courier New" panose="02070309020205020404" pitchFamily="49" charset="0"/>
              </a:rPr>
              <a:t>     </a:t>
            </a:r>
            <a:r>
              <a:rPr lang="en-US" altLang="zh-CN" sz="2000" b="1">
                <a:latin typeface="Courier New" panose="02070309020205020404" pitchFamily="49" charset="0"/>
              </a:rPr>
              <a:t>z4 &lt;= a4 &amp; b4;</a:t>
            </a:r>
          </a:p>
          <a:p>
            <a:pPr eaLnBrk="1" hangingPunct="1"/>
            <a:r>
              <a:rPr lang="en-US" altLang="zh-CN" sz="2000" b="1">
                <a:latin typeface="Courier New" panose="02070309020205020404" pitchFamily="49" charset="0"/>
              </a:rPr>
              <a:t>     y4 &lt;= z4 | c4;</a:t>
            </a:r>
          </a:p>
          <a:p>
            <a:pPr eaLnBrk="1" hangingPunct="1"/>
            <a:r>
              <a:rPr lang="en-US" altLang="zh-CN" sz="2000">
                <a:latin typeface="Courier New" panose="02070309020205020404" pitchFamily="49" charset="0"/>
              </a:rPr>
              <a:t>   </a:t>
            </a:r>
            <a:r>
              <a:rPr lang="en-US" altLang="zh-CN" sz="2000">
                <a:solidFill>
                  <a:schemeClr val="accent2"/>
                </a:solidFill>
                <a:latin typeface="Courier New" panose="02070309020205020404" pitchFamily="49" charset="0"/>
              </a:rPr>
              <a:t>end</a:t>
            </a:r>
          </a:p>
          <a:p>
            <a:pPr eaLnBrk="1" hangingPunct="1"/>
            <a:endParaRPr lang="zh-CN" altLang="en-US" sz="2000"/>
          </a:p>
        </p:txBody>
      </p:sp>
      <p:sp>
        <p:nvSpPr>
          <p:cNvPr id="9" name="右箭头 8">
            <a:extLst>
              <a:ext uri="{FF2B5EF4-FFF2-40B4-BE49-F238E27FC236}">
                <a16:creationId xmlns:a16="http://schemas.microsoft.com/office/drawing/2014/main" id="{B663581D-A340-4484-A3C5-0856210262E5}"/>
              </a:ext>
            </a:extLst>
          </p:cNvPr>
          <p:cNvSpPr/>
          <p:nvPr/>
        </p:nvSpPr>
        <p:spPr bwMode="auto">
          <a:xfrm>
            <a:off x="3600450" y="2708275"/>
            <a:ext cx="1042988" cy="26035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/>
          <a:lstStyle/>
          <a:p>
            <a:pPr eaLnBrk="1" hangingPunct="1">
              <a:defRPr/>
            </a:pPr>
            <a:endParaRPr lang="zh-CN" altLang="en-US">
              <a:solidFill>
                <a:schemeClr val="tx1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11" name="右箭头 10">
            <a:extLst>
              <a:ext uri="{FF2B5EF4-FFF2-40B4-BE49-F238E27FC236}">
                <a16:creationId xmlns:a16="http://schemas.microsoft.com/office/drawing/2014/main" id="{BBED2A77-9971-4F97-9B6A-5DDA41C11600}"/>
              </a:ext>
            </a:extLst>
          </p:cNvPr>
          <p:cNvSpPr/>
          <p:nvPr/>
        </p:nvSpPr>
        <p:spPr bwMode="auto">
          <a:xfrm>
            <a:off x="3600450" y="5129213"/>
            <a:ext cx="1042988" cy="258762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/>
          <a:lstStyle/>
          <a:p>
            <a:pPr eaLnBrk="1" hangingPunct="1">
              <a:defRPr/>
            </a:pPr>
            <a:endParaRPr lang="zh-CN" altLang="en-US">
              <a:solidFill>
                <a:schemeClr val="tx1"/>
              </a:solidFill>
              <a:latin typeface="Times New Roman" pitchFamily="18" charset="0"/>
              <a:ea typeface="宋体" charset="-122"/>
            </a:endParaRPr>
          </a:p>
        </p:txBody>
      </p:sp>
      <p:pic>
        <p:nvPicPr>
          <p:cNvPr id="90122" name="图片 2">
            <a:extLst>
              <a:ext uri="{FF2B5EF4-FFF2-40B4-BE49-F238E27FC236}">
                <a16:creationId xmlns:a16="http://schemas.microsoft.com/office/drawing/2014/main" id="{4470667E-7AEB-462F-B7B8-BD6BB47798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6363" y="2057400"/>
            <a:ext cx="3529012" cy="156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0123" name="图片 3">
            <a:extLst>
              <a:ext uri="{FF2B5EF4-FFF2-40B4-BE49-F238E27FC236}">
                <a16:creationId xmlns:a16="http://schemas.microsoft.com/office/drawing/2014/main" id="{C1A2D0A6-F7E6-4A88-85A6-B8D50B6F44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8725" y="4462463"/>
            <a:ext cx="3825875" cy="163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0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0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90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90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灯片编号占位符 5">
            <a:extLst>
              <a:ext uri="{FF2B5EF4-FFF2-40B4-BE49-F238E27FC236}">
                <a16:creationId xmlns:a16="http://schemas.microsoft.com/office/drawing/2014/main" id="{5D4BB1D0-A51F-4724-9C1B-68BEABC5E6D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79C7F9C8-271F-4732-B9E6-81C84EA5BDF1}" type="slidenum">
              <a:rPr kumimoji="0" lang="en-US" altLang="zh-CN" sz="2000">
                <a:solidFill>
                  <a:schemeClr val="tx2"/>
                </a:solidFill>
                <a:latin typeface="Arial" panose="020B0604020202020204" pitchFamily="34" charset="0"/>
              </a:rPr>
              <a:pPr/>
              <a:t>3</a:t>
            </a:fld>
            <a:endParaRPr kumimoji="0" lang="en-US" altLang="zh-CN" sz="200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7D2882D1-9931-4F03-89A4-33FFBD5416F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74613" y="357188"/>
            <a:ext cx="8640762" cy="914400"/>
          </a:xfrm>
        </p:spPr>
        <p:txBody>
          <a:bodyPr/>
          <a:lstStyle/>
          <a:p>
            <a:pPr eaLnBrk="1" hangingPunct="1"/>
            <a:r>
              <a:rPr lang="en-US" altLang="zh-CN"/>
              <a:t>5.1 </a:t>
            </a:r>
            <a:r>
              <a:rPr lang="zh-CN" altLang="en-US"/>
              <a:t>计数器设计</a:t>
            </a:r>
          </a:p>
        </p:txBody>
      </p:sp>
      <p:sp>
        <p:nvSpPr>
          <p:cNvPr id="11268" name="内容占位符 11">
            <a:extLst>
              <a:ext uri="{FF2B5EF4-FFF2-40B4-BE49-F238E27FC236}">
                <a16:creationId xmlns:a16="http://schemas.microsoft.com/office/drawing/2014/main" id="{FEEECAE1-28E1-42A0-930F-23C1C53B8BCA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304800" y="1143000"/>
            <a:ext cx="8839200" cy="1000125"/>
          </a:xfrm>
        </p:spPr>
        <p:txBody>
          <a:bodyPr/>
          <a:lstStyle/>
          <a:p>
            <a:r>
              <a:rPr lang="en-US" altLang="zh-CN" sz="2800"/>
              <a:t>D</a:t>
            </a:r>
            <a:r>
              <a:rPr lang="zh-CN" altLang="en-US" sz="2800"/>
              <a:t>触发器构成的计数器</a:t>
            </a:r>
            <a:endParaRPr lang="en-US" altLang="zh-CN" sz="2800"/>
          </a:p>
          <a:p>
            <a:pPr>
              <a:buFont typeface="Wingdings" panose="05000000000000000000" pitchFamily="2" charset="2"/>
              <a:buNone/>
            </a:pPr>
            <a:endParaRPr lang="en-US" altLang="zh-CN" sz="2000">
              <a:latin typeface="黑体" panose="02010609060101010101" pitchFamily="49" charset="-122"/>
            </a:endParaRPr>
          </a:p>
          <a:p>
            <a:endParaRPr lang="en-US" altLang="zh-CN" sz="2800"/>
          </a:p>
          <a:p>
            <a:pPr>
              <a:buFont typeface="Wingdings" panose="05000000000000000000" pitchFamily="2" charset="2"/>
              <a:buNone/>
            </a:pPr>
            <a:endParaRPr lang="zh-CN" altLang="en-US" sz="2800"/>
          </a:p>
        </p:txBody>
      </p:sp>
      <p:sp>
        <p:nvSpPr>
          <p:cNvPr id="11269" name="Rectangle 2">
            <a:extLst>
              <a:ext uri="{FF2B5EF4-FFF2-40B4-BE49-F238E27FC236}">
                <a16:creationId xmlns:a16="http://schemas.microsoft.com/office/drawing/2014/main" id="{97849E10-FDB2-402F-B623-981C90C5E3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10246" name="Picture 4">
            <a:extLst>
              <a:ext uri="{FF2B5EF4-FFF2-40B4-BE49-F238E27FC236}">
                <a16:creationId xmlns:a16="http://schemas.microsoft.com/office/drawing/2014/main" id="{8ED3F944-550C-439E-8C30-66AECC933E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2188" y="1143000"/>
            <a:ext cx="2374900" cy="186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F5FDD6F2-54E5-4D3B-B0B5-F4C06ED2A3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3" y="3286125"/>
            <a:ext cx="4786312" cy="2300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AE29EDE3-369A-4075-8576-1322900F7ED4}"/>
              </a:ext>
            </a:extLst>
          </p:cNvPr>
          <p:cNvSpPr/>
          <p:nvPr/>
        </p:nvSpPr>
        <p:spPr>
          <a:xfrm>
            <a:off x="6072188" y="3143250"/>
            <a:ext cx="2428875" cy="40005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Char char="n"/>
              <a:defRPr/>
            </a:pPr>
            <a:r>
              <a:rPr lang="en-US" altLang="zh-CN" sz="2000" dirty="0">
                <a:latin typeface="+mn-lt"/>
                <a:ea typeface="+mn-ea"/>
              </a:rPr>
              <a:t>Q</a:t>
            </a:r>
            <a:r>
              <a:rPr lang="zh-CN" altLang="en-US" sz="2000" dirty="0">
                <a:latin typeface="+mn-lt"/>
                <a:ea typeface="+mn-ea"/>
              </a:rPr>
              <a:t>端与</a:t>
            </a:r>
            <a:r>
              <a:rPr lang="en-US" altLang="zh-CN" sz="2000" dirty="0">
                <a:latin typeface="+mn-lt"/>
                <a:ea typeface="+mn-ea"/>
              </a:rPr>
              <a:t>D</a:t>
            </a:r>
            <a:r>
              <a:rPr lang="zh-CN" altLang="en-US" sz="2000" dirty="0">
                <a:latin typeface="+mn-lt"/>
                <a:ea typeface="+mn-ea"/>
              </a:rPr>
              <a:t>端连接</a:t>
            </a:r>
            <a:endParaRPr lang="en-US" altLang="zh-CN" sz="2000" dirty="0">
              <a:latin typeface="+mn-lt"/>
              <a:ea typeface="+mn-ea"/>
            </a:endParaRPr>
          </a:p>
        </p:txBody>
      </p:sp>
      <p:cxnSp>
        <p:nvCxnSpPr>
          <p:cNvPr id="10249" name="直接连接符 9">
            <a:extLst>
              <a:ext uri="{FF2B5EF4-FFF2-40B4-BE49-F238E27FC236}">
                <a16:creationId xmlns:a16="http://schemas.microsoft.com/office/drawing/2014/main" id="{79370BB6-9D28-4063-B232-7527A4219D0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500813" y="3214688"/>
            <a:ext cx="214312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6780032-13F8-4CC8-9165-F9EC7849CA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875" y="4286250"/>
            <a:ext cx="5929313" cy="19383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0616C9F-2F5B-418C-8065-F045A7C3DF29}"/>
              </a:ext>
            </a:extLst>
          </p:cNvPr>
          <p:cNvSpPr/>
          <p:nvPr/>
        </p:nvSpPr>
        <p:spPr>
          <a:xfrm>
            <a:off x="1428750" y="5643563"/>
            <a:ext cx="3000375" cy="40005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Char char="n"/>
              <a:defRPr/>
            </a:pPr>
            <a:r>
              <a:rPr lang="zh-CN" altLang="en-US" sz="2000" dirty="0">
                <a:latin typeface="+mn-lt"/>
                <a:ea typeface="+mn-ea"/>
              </a:rPr>
              <a:t>二进制计数器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2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2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 animBg="1"/>
      <p:bldP spid="11" grpId="1" animBg="1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灯片编号占位符 5">
            <a:extLst>
              <a:ext uri="{FF2B5EF4-FFF2-40B4-BE49-F238E27FC236}">
                <a16:creationId xmlns:a16="http://schemas.microsoft.com/office/drawing/2014/main" id="{59CFAECC-BC70-4B7A-B562-C89345275C6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D5C17679-3F1C-4852-BEDA-F392CCB9E1DB}" type="slidenum">
              <a:rPr kumimoji="0" lang="en-US" altLang="zh-CN" sz="2000">
                <a:solidFill>
                  <a:schemeClr val="tx2"/>
                </a:solidFill>
                <a:latin typeface="Arial" panose="020B0604020202020204" pitchFamily="34" charset="0"/>
              </a:rPr>
              <a:pPr/>
              <a:t>4</a:t>
            </a:fld>
            <a:endParaRPr kumimoji="0" lang="en-US" altLang="zh-CN" sz="200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F22B99CC-BA8D-4019-B875-89BB627FC62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74613" y="357188"/>
            <a:ext cx="8640762" cy="914400"/>
          </a:xfrm>
        </p:spPr>
        <p:txBody>
          <a:bodyPr/>
          <a:lstStyle/>
          <a:p>
            <a:pPr eaLnBrk="1" hangingPunct="1"/>
            <a:r>
              <a:rPr lang="en-US" altLang="zh-CN"/>
              <a:t>5.1 </a:t>
            </a:r>
            <a:r>
              <a:rPr lang="zh-CN" altLang="en-US"/>
              <a:t>计数器设计</a:t>
            </a:r>
          </a:p>
        </p:txBody>
      </p:sp>
      <p:sp>
        <p:nvSpPr>
          <p:cNvPr id="12292" name="内容占位符 11">
            <a:extLst>
              <a:ext uri="{FF2B5EF4-FFF2-40B4-BE49-F238E27FC236}">
                <a16:creationId xmlns:a16="http://schemas.microsoft.com/office/drawing/2014/main" id="{F43956B5-ECA4-4739-B183-5DE9651060FD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304800" y="1143000"/>
            <a:ext cx="8839200" cy="1000125"/>
          </a:xfrm>
        </p:spPr>
        <p:txBody>
          <a:bodyPr/>
          <a:lstStyle/>
          <a:p>
            <a:r>
              <a:rPr lang="en-US" altLang="zh-CN" sz="2800"/>
              <a:t>D</a:t>
            </a:r>
            <a:r>
              <a:rPr lang="zh-CN" altLang="en-US" sz="2800"/>
              <a:t>触发器构成的计数器</a:t>
            </a:r>
            <a:endParaRPr lang="en-US" altLang="zh-CN" sz="2800"/>
          </a:p>
          <a:p>
            <a:pPr>
              <a:buFont typeface="Wingdings" panose="05000000000000000000" pitchFamily="2" charset="2"/>
              <a:buNone/>
            </a:pPr>
            <a:endParaRPr lang="en-US" altLang="zh-CN" sz="2000">
              <a:latin typeface="黑体" panose="02010609060101010101" pitchFamily="49" charset="-122"/>
            </a:endParaRPr>
          </a:p>
          <a:p>
            <a:endParaRPr lang="en-US" altLang="zh-CN" sz="2800"/>
          </a:p>
          <a:p>
            <a:pPr>
              <a:buFont typeface="Wingdings" panose="05000000000000000000" pitchFamily="2" charset="2"/>
              <a:buNone/>
            </a:pPr>
            <a:endParaRPr lang="zh-CN" altLang="en-US" sz="2800"/>
          </a:p>
        </p:txBody>
      </p:sp>
      <p:sp>
        <p:nvSpPr>
          <p:cNvPr id="12293" name="Rectangle 2">
            <a:extLst>
              <a:ext uri="{FF2B5EF4-FFF2-40B4-BE49-F238E27FC236}">
                <a16:creationId xmlns:a16="http://schemas.microsoft.com/office/drawing/2014/main" id="{91A936C0-250A-4202-9C9A-4239A25687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12294" name="Picture 4">
            <a:extLst>
              <a:ext uri="{FF2B5EF4-FFF2-40B4-BE49-F238E27FC236}">
                <a16:creationId xmlns:a16="http://schemas.microsoft.com/office/drawing/2014/main" id="{A27C3827-A85A-409C-895C-2D8EAF9118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7688" y="642938"/>
            <a:ext cx="4467225" cy="2557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4">
            <a:extLst>
              <a:ext uri="{FF2B5EF4-FFF2-40B4-BE49-F238E27FC236}">
                <a16:creationId xmlns:a16="http://schemas.microsoft.com/office/drawing/2014/main" id="{67F9DCB6-C44C-48F4-8CB4-DE16E59A38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5" y="3571875"/>
            <a:ext cx="5143500" cy="264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9D32E8A6-56CD-48BE-B58A-7894AFFE41D3}"/>
              </a:ext>
            </a:extLst>
          </p:cNvPr>
          <p:cNvSpPr/>
          <p:nvPr/>
        </p:nvSpPr>
        <p:spPr>
          <a:xfrm>
            <a:off x="5643563" y="3286125"/>
            <a:ext cx="2428875" cy="40005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Char char="n"/>
              <a:defRPr/>
            </a:pPr>
            <a:r>
              <a:rPr lang="en-US" altLang="zh-CN" sz="2000" dirty="0">
                <a:latin typeface="+mn-lt"/>
                <a:ea typeface="+mn-ea"/>
              </a:rPr>
              <a:t>D</a:t>
            </a:r>
            <a:r>
              <a:rPr lang="zh-CN" altLang="en-US" sz="2000" dirty="0">
                <a:latin typeface="+mn-lt"/>
                <a:ea typeface="+mn-ea"/>
              </a:rPr>
              <a:t>触发器级联</a:t>
            </a:r>
            <a:endParaRPr lang="en-US" altLang="zh-CN" sz="2000" dirty="0">
              <a:latin typeface="+mn-lt"/>
              <a:ea typeface="+mn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2A97AC2-5DCE-45C5-9F91-49D5DCD504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875" y="4776788"/>
            <a:ext cx="5929313" cy="19383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B53F805-E7D6-4A56-9481-D72BA53DEC12}"/>
              </a:ext>
            </a:extLst>
          </p:cNvPr>
          <p:cNvSpPr/>
          <p:nvPr/>
        </p:nvSpPr>
        <p:spPr>
          <a:xfrm>
            <a:off x="1500188" y="6286500"/>
            <a:ext cx="3000375" cy="40005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Char char="n"/>
              <a:defRPr/>
            </a:pPr>
            <a:r>
              <a:rPr lang="zh-CN" altLang="en-US" sz="2000" dirty="0">
                <a:latin typeface="+mn-lt"/>
                <a:ea typeface="+mn-ea"/>
              </a:rPr>
              <a:t>四进制非同步计数器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灯片编号占位符 5">
            <a:extLst>
              <a:ext uri="{FF2B5EF4-FFF2-40B4-BE49-F238E27FC236}">
                <a16:creationId xmlns:a16="http://schemas.microsoft.com/office/drawing/2014/main" id="{9AC8CCAF-3A8B-4968-A196-DB12ADB767B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97CAE1DA-9E24-48D7-A37F-B6C3E970B654}" type="slidenum">
              <a:rPr kumimoji="0" lang="en-US" altLang="zh-CN" sz="2000">
                <a:solidFill>
                  <a:schemeClr val="tx2"/>
                </a:solidFill>
                <a:latin typeface="Arial" panose="020B0604020202020204" pitchFamily="34" charset="0"/>
              </a:rPr>
              <a:pPr/>
              <a:t>5</a:t>
            </a:fld>
            <a:endParaRPr kumimoji="0" lang="en-US" altLang="zh-CN" sz="200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A68FFAD6-0E2A-48F9-8270-121D1D731BA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74613" y="357188"/>
            <a:ext cx="8640762" cy="914400"/>
          </a:xfrm>
        </p:spPr>
        <p:txBody>
          <a:bodyPr/>
          <a:lstStyle/>
          <a:p>
            <a:pPr eaLnBrk="1" hangingPunct="1"/>
            <a:r>
              <a:rPr lang="en-US" altLang="zh-CN"/>
              <a:t>5.1 </a:t>
            </a:r>
            <a:r>
              <a:rPr lang="zh-CN" altLang="en-US"/>
              <a:t>计数器设计</a:t>
            </a:r>
          </a:p>
        </p:txBody>
      </p:sp>
      <p:sp>
        <p:nvSpPr>
          <p:cNvPr id="13316" name="内容占位符 11">
            <a:extLst>
              <a:ext uri="{FF2B5EF4-FFF2-40B4-BE49-F238E27FC236}">
                <a16:creationId xmlns:a16="http://schemas.microsoft.com/office/drawing/2014/main" id="{96E2FEF8-D0B0-44FB-A604-0BB53F5CF499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304800" y="1143000"/>
            <a:ext cx="8839200" cy="1000125"/>
          </a:xfrm>
        </p:spPr>
        <p:txBody>
          <a:bodyPr/>
          <a:lstStyle/>
          <a:p>
            <a:r>
              <a:rPr lang="en-US" altLang="zh-CN" sz="2800"/>
              <a:t>D</a:t>
            </a:r>
            <a:r>
              <a:rPr lang="zh-CN" altLang="en-US" sz="2800"/>
              <a:t>触发器构成的计数器</a:t>
            </a:r>
            <a:endParaRPr lang="en-US" altLang="zh-CN" sz="2800"/>
          </a:p>
          <a:p>
            <a:pPr>
              <a:buFont typeface="Wingdings" panose="05000000000000000000" pitchFamily="2" charset="2"/>
              <a:buNone/>
            </a:pPr>
            <a:endParaRPr lang="en-US" altLang="zh-CN" sz="2000">
              <a:latin typeface="黑体" panose="02010609060101010101" pitchFamily="49" charset="-122"/>
            </a:endParaRPr>
          </a:p>
          <a:p>
            <a:endParaRPr lang="en-US" altLang="zh-CN" sz="2800"/>
          </a:p>
          <a:p>
            <a:pPr>
              <a:buFont typeface="Wingdings" panose="05000000000000000000" pitchFamily="2" charset="2"/>
              <a:buNone/>
            </a:pPr>
            <a:endParaRPr lang="zh-CN" altLang="en-US" sz="2800"/>
          </a:p>
        </p:txBody>
      </p:sp>
      <p:sp>
        <p:nvSpPr>
          <p:cNvPr id="13317" name="Rectangle 2">
            <a:extLst>
              <a:ext uri="{FF2B5EF4-FFF2-40B4-BE49-F238E27FC236}">
                <a16:creationId xmlns:a16="http://schemas.microsoft.com/office/drawing/2014/main" id="{70A2899C-9C47-4A46-8350-699F43AB8F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13318" name="Picture 4">
            <a:extLst>
              <a:ext uri="{FF2B5EF4-FFF2-40B4-BE49-F238E27FC236}">
                <a16:creationId xmlns:a16="http://schemas.microsoft.com/office/drawing/2014/main" id="{94729D05-4CA4-498B-B124-FD514535CB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50" y="785813"/>
            <a:ext cx="4857750" cy="169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5">
            <a:extLst>
              <a:ext uri="{FF2B5EF4-FFF2-40B4-BE49-F238E27FC236}">
                <a16:creationId xmlns:a16="http://schemas.microsoft.com/office/drawing/2014/main" id="{F036D94A-0FA5-4677-A943-6DD27F77B6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563" y="3071813"/>
            <a:ext cx="7062787" cy="2427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FE8DFA3F-1A69-40F0-B755-D1FE6618BC9B}"/>
              </a:ext>
            </a:extLst>
          </p:cNvPr>
          <p:cNvSpPr/>
          <p:nvPr/>
        </p:nvSpPr>
        <p:spPr>
          <a:xfrm>
            <a:off x="2857500" y="5572125"/>
            <a:ext cx="3571875" cy="40005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Char char="n"/>
              <a:defRPr/>
            </a:pPr>
            <a:r>
              <a:rPr lang="zh-CN" altLang="en-US" sz="2000" dirty="0">
                <a:latin typeface="+mn-lt"/>
                <a:ea typeface="+mn-ea"/>
              </a:rPr>
              <a:t>十六进制非同步计数器</a:t>
            </a:r>
            <a:endParaRPr lang="en-US" altLang="zh-CN" sz="2000" dirty="0">
              <a:latin typeface="+mn-lt"/>
              <a:ea typeface="+mn-ea"/>
            </a:endParaRPr>
          </a:p>
        </p:txBody>
      </p:sp>
      <p:sp>
        <p:nvSpPr>
          <p:cNvPr id="18" name="云形 17">
            <a:extLst>
              <a:ext uri="{FF2B5EF4-FFF2-40B4-BE49-F238E27FC236}">
                <a16:creationId xmlns:a16="http://schemas.microsoft.com/office/drawing/2014/main" id="{CA5F0C3C-93CB-4DE3-87B2-7E82A38281B3}"/>
              </a:ext>
            </a:extLst>
          </p:cNvPr>
          <p:cNvSpPr/>
          <p:nvPr/>
        </p:nvSpPr>
        <p:spPr bwMode="auto">
          <a:xfrm>
            <a:off x="1071563" y="2071688"/>
            <a:ext cx="2571750" cy="1714500"/>
          </a:xfrm>
          <a:prstGeom prst="cloud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/>
          <a:lstStyle/>
          <a:p>
            <a:pPr algn="ctr" eaLnBrk="1" hangingPunct="1">
              <a:defRPr/>
            </a:pP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如何构造</a:t>
            </a:r>
            <a:endParaRPr lang="en-US" altLang="zh-CN" dirty="0">
              <a:solidFill>
                <a:schemeClr val="tx1"/>
              </a:solidFill>
              <a:latin typeface="Times New Roman" pitchFamily="18" charset="0"/>
              <a:ea typeface="宋体" charset="-122"/>
            </a:endParaRPr>
          </a:p>
          <a:p>
            <a:pPr algn="ctr" eaLnBrk="1" hangingPunct="1">
              <a:defRPr/>
            </a:pP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同步计数器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?</a:t>
            </a:r>
            <a:endParaRPr lang="zh-CN" altLang="en-US" dirty="0">
              <a:solidFill>
                <a:schemeClr val="tx1"/>
              </a:solidFill>
              <a:latin typeface="Times New Roman" pitchFamily="18" charset="0"/>
              <a:ea typeface="宋体" charset="-122"/>
            </a:endParaRP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灯片编号占位符 5">
            <a:extLst>
              <a:ext uri="{FF2B5EF4-FFF2-40B4-BE49-F238E27FC236}">
                <a16:creationId xmlns:a16="http://schemas.microsoft.com/office/drawing/2014/main" id="{324DD9BB-1F0B-4209-965B-64A475C1FAC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4DA37D1B-32B9-4233-8933-E703A9BEE061}" type="slidenum">
              <a:rPr kumimoji="0" lang="en-US" altLang="zh-CN" sz="2000">
                <a:solidFill>
                  <a:schemeClr val="tx2"/>
                </a:solidFill>
                <a:latin typeface="Arial" panose="020B0604020202020204" pitchFamily="34" charset="0"/>
              </a:rPr>
              <a:pPr/>
              <a:t>6</a:t>
            </a:fld>
            <a:endParaRPr kumimoji="0" lang="en-US" altLang="zh-CN" sz="200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74365C8A-6732-4415-8010-8107B435A77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74613" y="357188"/>
            <a:ext cx="8640762" cy="914400"/>
          </a:xfrm>
        </p:spPr>
        <p:txBody>
          <a:bodyPr/>
          <a:lstStyle/>
          <a:p>
            <a:pPr eaLnBrk="1" hangingPunct="1"/>
            <a:r>
              <a:rPr lang="en-US" altLang="zh-CN"/>
              <a:t>5.1 </a:t>
            </a:r>
            <a:r>
              <a:rPr lang="zh-CN" altLang="en-US"/>
              <a:t>计数器设计</a:t>
            </a:r>
          </a:p>
        </p:txBody>
      </p:sp>
      <p:sp>
        <p:nvSpPr>
          <p:cNvPr id="14340" name="内容占位符 11">
            <a:extLst>
              <a:ext uri="{FF2B5EF4-FFF2-40B4-BE49-F238E27FC236}">
                <a16:creationId xmlns:a16="http://schemas.microsoft.com/office/drawing/2014/main" id="{595AABC1-320B-4467-9276-42AB9659083C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304800" y="1143000"/>
            <a:ext cx="8839200" cy="1000125"/>
          </a:xfrm>
        </p:spPr>
        <p:txBody>
          <a:bodyPr/>
          <a:lstStyle/>
          <a:p>
            <a:r>
              <a:rPr lang="en-US" altLang="zh-CN" sz="2800"/>
              <a:t>D</a:t>
            </a:r>
            <a:r>
              <a:rPr lang="zh-CN" altLang="en-US" sz="2800"/>
              <a:t>触发器构成的计数器</a:t>
            </a:r>
            <a:endParaRPr lang="en-US" altLang="zh-CN" sz="2800"/>
          </a:p>
          <a:p>
            <a:pPr>
              <a:buFont typeface="Wingdings" panose="05000000000000000000" pitchFamily="2" charset="2"/>
              <a:buNone/>
            </a:pPr>
            <a:endParaRPr lang="en-US" altLang="zh-CN" sz="2000">
              <a:latin typeface="黑体" panose="02010609060101010101" pitchFamily="49" charset="-122"/>
            </a:endParaRPr>
          </a:p>
          <a:p>
            <a:endParaRPr lang="en-US" altLang="zh-CN" sz="2800"/>
          </a:p>
          <a:p>
            <a:pPr>
              <a:buFont typeface="Wingdings" panose="05000000000000000000" pitchFamily="2" charset="2"/>
              <a:buNone/>
            </a:pPr>
            <a:endParaRPr lang="zh-CN" altLang="en-US" sz="2800"/>
          </a:p>
        </p:txBody>
      </p:sp>
      <p:sp>
        <p:nvSpPr>
          <p:cNvPr id="14341" name="Rectangle 2">
            <a:extLst>
              <a:ext uri="{FF2B5EF4-FFF2-40B4-BE49-F238E27FC236}">
                <a16:creationId xmlns:a16="http://schemas.microsoft.com/office/drawing/2014/main" id="{8E110345-0B9A-4C48-8956-BB20110928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12" name="Picture 4">
            <a:extLst>
              <a:ext uri="{FF2B5EF4-FFF2-40B4-BE49-F238E27FC236}">
                <a16:creationId xmlns:a16="http://schemas.microsoft.com/office/drawing/2014/main" id="{7AE6ECB5-0958-49BA-B555-09217AE607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50" y="785813"/>
            <a:ext cx="4857750" cy="297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B4FB14AA-DD00-42A3-83FC-4D42874E46BA}"/>
              </a:ext>
            </a:extLst>
          </p:cNvPr>
          <p:cNvSpPr/>
          <p:nvPr/>
        </p:nvSpPr>
        <p:spPr>
          <a:xfrm>
            <a:off x="785813" y="2571750"/>
            <a:ext cx="2428875" cy="1138238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Char char="n"/>
              <a:defRPr/>
            </a:pPr>
            <a:r>
              <a:rPr lang="zh-CN" altLang="en-US" sz="2000" dirty="0">
                <a:latin typeface="+mn-lt"/>
                <a:ea typeface="+mn-ea"/>
              </a:rPr>
              <a:t>共用时钟</a:t>
            </a:r>
            <a:endParaRPr lang="en-US" altLang="zh-CN" sz="2000" dirty="0">
              <a:latin typeface="+mn-lt"/>
              <a:ea typeface="+mn-ea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Char char="n"/>
              <a:defRPr/>
            </a:pPr>
            <a:r>
              <a:rPr lang="en-US" altLang="zh-CN" sz="2000" dirty="0">
                <a:latin typeface="+mn-lt"/>
                <a:ea typeface="+mn-ea"/>
              </a:rPr>
              <a:t>D</a:t>
            </a:r>
            <a:r>
              <a:rPr lang="zh-CN" altLang="en-US" sz="2000" dirty="0">
                <a:latin typeface="+mn-lt"/>
                <a:ea typeface="+mn-ea"/>
              </a:rPr>
              <a:t>触发器级联</a:t>
            </a:r>
            <a:endParaRPr lang="en-US" altLang="zh-CN" sz="2000" dirty="0">
              <a:latin typeface="+mn-lt"/>
              <a:ea typeface="+mn-ea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Char char="n"/>
              <a:defRPr/>
            </a:pPr>
            <a:r>
              <a:rPr lang="zh-CN" altLang="en-US" sz="2000" dirty="0">
                <a:latin typeface="+mn-lt"/>
                <a:ea typeface="+mn-ea"/>
              </a:rPr>
              <a:t>？？</a:t>
            </a:r>
            <a:endParaRPr lang="en-US" altLang="zh-CN" sz="2000" dirty="0">
              <a:latin typeface="+mn-lt"/>
              <a:ea typeface="+mn-ea"/>
            </a:endParaRPr>
          </a:p>
        </p:txBody>
      </p:sp>
      <p:pic>
        <p:nvPicPr>
          <p:cNvPr id="14" name="Picture 4">
            <a:extLst>
              <a:ext uri="{FF2B5EF4-FFF2-40B4-BE49-F238E27FC236}">
                <a16:creationId xmlns:a16="http://schemas.microsoft.com/office/drawing/2014/main" id="{DE714110-CF1E-412C-B38A-22DF40B054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3" y="3929063"/>
            <a:ext cx="4500562" cy="2576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4">
            <a:extLst>
              <a:ext uri="{FF2B5EF4-FFF2-40B4-BE49-F238E27FC236}">
                <a16:creationId xmlns:a16="http://schemas.microsoft.com/office/drawing/2014/main" id="{53B25335-9426-4756-B88B-54345C2BFA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929063"/>
            <a:ext cx="4572000" cy="264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4A5F97F2-E631-49B9-A8D5-A9128B9D182B}"/>
              </a:ext>
            </a:extLst>
          </p:cNvPr>
          <p:cNvSpPr/>
          <p:nvPr/>
        </p:nvSpPr>
        <p:spPr>
          <a:xfrm>
            <a:off x="5357813" y="714375"/>
            <a:ext cx="3214687" cy="40005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Char char="n"/>
              <a:defRPr/>
            </a:pPr>
            <a:r>
              <a:rPr lang="zh-CN" altLang="en-US" sz="2000" dirty="0">
                <a:latin typeface="+mn-lt"/>
                <a:ea typeface="+mn-ea"/>
              </a:rPr>
              <a:t>四进制同步计数器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DA1F767D-EBAF-4C2A-AC3D-66E9F7BD1530}"/>
              </a:ext>
            </a:extLst>
          </p:cNvPr>
          <p:cNvSpPr/>
          <p:nvPr/>
        </p:nvSpPr>
        <p:spPr>
          <a:xfrm>
            <a:off x="1000125" y="6386513"/>
            <a:ext cx="3214688" cy="40005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Char char="n"/>
              <a:defRPr/>
            </a:pPr>
            <a:r>
              <a:rPr lang="zh-CN" altLang="en-US" sz="2000" dirty="0">
                <a:latin typeface="+mn-lt"/>
                <a:ea typeface="+mn-ea"/>
              </a:rPr>
              <a:t>四进制异步计数器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8F9E0B58-AA97-4B9D-BB7C-D21D74723A9C}"/>
              </a:ext>
            </a:extLst>
          </p:cNvPr>
          <p:cNvSpPr/>
          <p:nvPr/>
        </p:nvSpPr>
        <p:spPr>
          <a:xfrm>
            <a:off x="5143500" y="6386513"/>
            <a:ext cx="3095625" cy="4000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Char char="n"/>
              <a:defRPr/>
            </a:pPr>
            <a:r>
              <a:rPr lang="zh-CN" altLang="en-US" sz="2000" dirty="0">
                <a:latin typeface="+mn-lt"/>
                <a:ea typeface="+mn-ea"/>
              </a:rPr>
              <a:t>四进制同步计数器时序</a:t>
            </a:r>
          </a:p>
        </p:txBody>
      </p:sp>
      <p:sp>
        <p:nvSpPr>
          <p:cNvPr id="21" name="云形 20">
            <a:extLst>
              <a:ext uri="{FF2B5EF4-FFF2-40B4-BE49-F238E27FC236}">
                <a16:creationId xmlns:a16="http://schemas.microsoft.com/office/drawing/2014/main" id="{1E1F1015-D375-4419-8585-38050B830E87}"/>
              </a:ext>
            </a:extLst>
          </p:cNvPr>
          <p:cNvSpPr/>
          <p:nvPr/>
        </p:nvSpPr>
        <p:spPr bwMode="auto">
          <a:xfrm>
            <a:off x="2500313" y="1643063"/>
            <a:ext cx="2428875" cy="1714500"/>
          </a:xfrm>
          <a:prstGeom prst="cloud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/>
          <a:lstStyle/>
          <a:p>
            <a:pPr algn="ctr" eaLnBrk="1" hangingPunct="1">
              <a:defRPr/>
            </a:pP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如何构造任</a:t>
            </a:r>
            <a:endParaRPr lang="en-US" altLang="zh-CN" dirty="0">
              <a:solidFill>
                <a:schemeClr val="tx1"/>
              </a:solidFill>
              <a:latin typeface="Times New Roman" pitchFamily="18" charset="0"/>
              <a:ea typeface="宋体" charset="-122"/>
            </a:endParaRPr>
          </a:p>
          <a:p>
            <a:pPr algn="ctr" eaLnBrk="1" hangingPunct="1">
              <a:defRPr/>
            </a:pP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意进制</a:t>
            </a:r>
            <a:endParaRPr lang="en-US" altLang="zh-CN" dirty="0">
              <a:solidFill>
                <a:schemeClr val="tx1"/>
              </a:solidFill>
              <a:latin typeface="Times New Roman" pitchFamily="18" charset="0"/>
              <a:ea typeface="宋体" charset="-122"/>
            </a:endParaRPr>
          </a:p>
          <a:p>
            <a:pPr algn="ctr" eaLnBrk="1" hangingPunct="1">
              <a:defRPr/>
            </a:pP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计数器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?</a:t>
            </a:r>
            <a:endParaRPr lang="zh-CN" altLang="en-US" dirty="0">
              <a:solidFill>
                <a:schemeClr val="tx1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9F7A9F0-57D0-4C1B-B3C8-A23CDA172A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3375" y="642938"/>
            <a:ext cx="2519363" cy="31321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endParaRPr lang="zh-CN" altLang="en-US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6" grpId="0"/>
      <p:bldP spid="19" grpId="0"/>
      <p:bldP spid="20" grpId="0"/>
      <p:bldP spid="21" grpId="0" animBg="1"/>
      <p:bldP spid="17" grpId="0" animBg="1"/>
      <p:bldP spid="17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灯片编号占位符 5">
            <a:extLst>
              <a:ext uri="{FF2B5EF4-FFF2-40B4-BE49-F238E27FC236}">
                <a16:creationId xmlns:a16="http://schemas.microsoft.com/office/drawing/2014/main" id="{62AD3D52-B5A1-436C-B1E5-794CAD58C16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BD3EA637-DE66-4587-99D2-9B6AB75F5A20}" type="slidenum">
              <a:rPr kumimoji="0" lang="en-US" altLang="zh-CN" sz="2000">
                <a:solidFill>
                  <a:schemeClr val="tx2"/>
                </a:solidFill>
                <a:latin typeface="Arial" panose="020B0604020202020204" pitchFamily="34" charset="0"/>
              </a:rPr>
              <a:pPr/>
              <a:t>7</a:t>
            </a:fld>
            <a:endParaRPr kumimoji="0" lang="en-US" altLang="zh-CN" sz="200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981612EA-3B8C-40A0-A501-D2B1893EFC4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74613" y="357188"/>
            <a:ext cx="8640762" cy="914400"/>
          </a:xfrm>
        </p:spPr>
        <p:txBody>
          <a:bodyPr/>
          <a:lstStyle/>
          <a:p>
            <a:pPr eaLnBrk="1" hangingPunct="1"/>
            <a:r>
              <a:rPr lang="en-US" altLang="zh-CN"/>
              <a:t>5.1 </a:t>
            </a:r>
            <a:r>
              <a:rPr lang="zh-CN" altLang="en-US"/>
              <a:t>计数器设计</a:t>
            </a:r>
          </a:p>
        </p:txBody>
      </p:sp>
      <p:sp>
        <p:nvSpPr>
          <p:cNvPr id="4100" name="内容占位符 11">
            <a:extLst>
              <a:ext uri="{FF2B5EF4-FFF2-40B4-BE49-F238E27FC236}">
                <a16:creationId xmlns:a16="http://schemas.microsoft.com/office/drawing/2014/main" id="{4CB8D0C4-E2AD-447D-83B4-5E06C0AED071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304800" y="1143000"/>
            <a:ext cx="8839200" cy="1000125"/>
          </a:xfrm>
        </p:spPr>
        <p:txBody>
          <a:bodyPr/>
          <a:lstStyle/>
          <a:p>
            <a:r>
              <a:rPr lang="zh-CN" altLang="en-US" sz="2800"/>
              <a:t>计数器</a:t>
            </a:r>
            <a:r>
              <a:rPr lang="en-US" altLang="zh-CN" sz="2800"/>
              <a:t>verilog HDL</a:t>
            </a:r>
            <a:r>
              <a:rPr lang="zh-CN" altLang="en-US" sz="2800"/>
              <a:t>实现</a:t>
            </a:r>
            <a:endParaRPr lang="en-US" altLang="zh-CN" sz="2800"/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000">
                <a:latin typeface="黑体" panose="02010609060101010101" pitchFamily="49" charset="-122"/>
              </a:rPr>
              <a:t>   对时序个数进行统计，产生</a:t>
            </a:r>
            <a:r>
              <a:rPr lang="en-US" altLang="zh-CN" sz="2000">
                <a:latin typeface="黑体" panose="02010609060101010101" pitchFamily="49" charset="-122"/>
              </a:rPr>
              <a:t>13</a:t>
            </a:r>
            <a:r>
              <a:rPr lang="zh-CN" altLang="en-US" sz="2000">
                <a:latin typeface="黑体" panose="02010609060101010101" pitchFamily="49" charset="-122"/>
              </a:rPr>
              <a:t>进制计数器</a:t>
            </a:r>
            <a:endParaRPr lang="en-US" altLang="zh-CN" sz="2000">
              <a:latin typeface="黑体" panose="02010609060101010101" pitchFamily="49" charset="-122"/>
            </a:endParaRPr>
          </a:p>
          <a:p>
            <a:endParaRPr lang="en-US" altLang="zh-CN" sz="2800"/>
          </a:p>
          <a:p>
            <a:pPr>
              <a:buFont typeface="Wingdings" panose="05000000000000000000" pitchFamily="2" charset="2"/>
              <a:buNone/>
            </a:pPr>
            <a:endParaRPr lang="zh-CN" altLang="en-US" sz="2800"/>
          </a:p>
        </p:txBody>
      </p:sp>
      <p:sp>
        <p:nvSpPr>
          <p:cNvPr id="15365" name="Rectangle 2">
            <a:extLst>
              <a:ext uri="{FF2B5EF4-FFF2-40B4-BE49-F238E27FC236}">
                <a16:creationId xmlns:a16="http://schemas.microsoft.com/office/drawing/2014/main" id="{723A1F45-B231-45B9-B33B-52A3DB7141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E6177BA3-DE88-41EE-93C2-9820995DC8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813" y="2143125"/>
            <a:ext cx="8358187" cy="432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9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chemeClr val="accent2"/>
                </a:solidFill>
                <a:latin typeface="Courier New" panose="02070309020205020404" pitchFamily="49" charset="0"/>
              </a:rPr>
              <a:t>module</a:t>
            </a:r>
            <a:r>
              <a:rPr lang="en-US" altLang="zh-CN" b="1" dirty="0">
                <a:solidFill>
                  <a:schemeClr val="tx2"/>
                </a:solidFill>
                <a:latin typeface="Courier New" panose="02070309020205020404" pitchFamily="49" charset="0"/>
              </a:rPr>
              <a:t> CNT13 (CLR, CLK, Q );</a:t>
            </a:r>
            <a:endParaRPr lang="en-GB" altLang="zh-CN" b="1" dirty="0">
              <a:solidFill>
                <a:schemeClr val="tx2"/>
              </a:solidFill>
              <a:latin typeface="Courier New" panose="02070309020205020404" pitchFamily="49" charset="0"/>
              <a:ea typeface="黑体" panose="02010609060101010101" pitchFamily="49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GB" altLang="zh-CN" b="1" dirty="0">
                <a:solidFill>
                  <a:schemeClr val="tx2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 	</a:t>
            </a:r>
            <a:r>
              <a:rPr lang="en-US" altLang="zh-CN" b="1" dirty="0">
                <a:solidFill>
                  <a:schemeClr val="accent2"/>
                </a:solidFill>
                <a:latin typeface="Courier New" panose="02070309020205020404" pitchFamily="49" charset="0"/>
              </a:rPr>
              <a:t>input</a:t>
            </a:r>
            <a:r>
              <a:rPr lang="en-US" altLang="zh-CN" b="1" dirty="0">
                <a:solidFill>
                  <a:schemeClr val="tx2"/>
                </a:solidFill>
                <a:latin typeface="Courier New" panose="02070309020205020404" pitchFamily="49" charset="0"/>
              </a:rPr>
              <a:t> CLR, CLK;</a:t>
            </a:r>
            <a:endParaRPr lang="en-GB" altLang="zh-CN" b="1" dirty="0">
              <a:solidFill>
                <a:schemeClr val="tx2"/>
              </a:solidFill>
              <a:latin typeface="Courier New" panose="02070309020205020404" pitchFamily="49" charset="0"/>
              <a:ea typeface="黑体" panose="02010609060101010101" pitchFamily="49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chemeClr val="tx2"/>
                </a:solidFill>
                <a:latin typeface="Courier New" panose="02070309020205020404" pitchFamily="49" charset="0"/>
              </a:rPr>
              <a:t>	</a:t>
            </a:r>
            <a:r>
              <a:rPr lang="en-US" altLang="zh-CN" b="1" dirty="0">
                <a:solidFill>
                  <a:schemeClr val="accent2"/>
                </a:solidFill>
                <a:latin typeface="Courier New" panose="02070309020205020404" pitchFamily="49" charset="0"/>
              </a:rPr>
              <a:t>output</a:t>
            </a:r>
            <a:r>
              <a:rPr lang="en-US" altLang="zh-CN" b="1" dirty="0">
                <a:solidFill>
                  <a:schemeClr val="tx2"/>
                </a:solidFill>
                <a:latin typeface="Courier New" panose="02070309020205020404" pitchFamily="49" charset="0"/>
              </a:rPr>
              <a:t> [3:0] Q;</a:t>
            </a:r>
            <a:r>
              <a:rPr lang="en-GB" altLang="zh-CN" b="1" dirty="0">
                <a:solidFill>
                  <a:schemeClr val="tx2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     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chemeClr val="tx2"/>
                </a:solidFill>
                <a:latin typeface="Courier New" panose="02070309020205020404" pitchFamily="49" charset="0"/>
              </a:rPr>
              <a:t>	</a:t>
            </a:r>
            <a:r>
              <a:rPr lang="en-US" altLang="zh-CN" b="1" dirty="0">
                <a:solidFill>
                  <a:schemeClr val="accent2"/>
                </a:solidFill>
                <a:latin typeface="Courier New" panose="02070309020205020404" pitchFamily="49" charset="0"/>
              </a:rPr>
              <a:t>reg</a:t>
            </a:r>
            <a:r>
              <a:rPr lang="en-US" altLang="zh-CN" b="1" dirty="0">
                <a:solidFill>
                  <a:schemeClr val="tx2"/>
                </a:solidFill>
                <a:latin typeface="Courier New" panose="02070309020205020404" pitchFamily="49" charset="0"/>
              </a:rPr>
              <a:t> [3:0] Q;</a:t>
            </a:r>
            <a:r>
              <a:rPr lang="en-GB" altLang="zh-CN" b="1" dirty="0">
                <a:solidFill>
                  <a:schemeClr val="tx2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     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z="1400" b="1" dirty="0">
              <a:solidFill>
                <a:schemeClr val="tx2"/>
              </a:solidFill>
              <a:latin typeface="Courier New" panose="02070309020205020404" pitchFamily="49" charset="0"/>
              <a:ea typeface="黑体" panose="02010609060101010101" pitchFamily="49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chemeClr val="tx2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    	</a:t>
            </a:r>
            <a:r>
              <a:rPr lang="en-US" altLang="zh-CN" b="1" dirty="0">
                <a:solidFill>
                  <a:schemeClr val="accent2"/>
                </a:solidFill>
                <a:latin typeface="Courier New" panose="02070309020205020404" pitchFamily="49" charset="0"/>
              </a:rPr>
              <a:t>always </a:t>
            </a:r>
            <a:r>
              <a:rPr lang="en-US" altLang="zh-CN" b="1" dirty="0">
                <a:solidFill>
                  <a:schemeClr val="tx2"/>
                </a:solidFill>
                <a:latin typeface="Courier New" panose="02070309020205020404" pitchFamily="49" charset="0"/>
              </a:rPr>
              <a:t>@( </a:t>
            </a:r>
            <a:r>
              <a:rPr lang="en-US" altLang="zh-CN" b="1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posedge</a:t>
            </a:r>
            <a:r>
              <a:rPr lang="en-US" altLang="zh-CN" b="1" dirty="0">
                <a:solidFill>
                  <a:schemeClr val="tx2"/>
                </a:solidFill>
                <a:latin typeface="Courier New" panose="02070309020205020404" pitchFamily="49" charset="0"/>
              </a:rPr>
              <a:t> CLK </a:t>
            </a:r>
            <a:r>
              <a:rPr lang="en-US" altLang="zh-CN" b="1" dirty="0">
                <a:solidFill>
                  <a:schemeClr val="accent2"/>
                </a:solidFill>
                <a:latin typeface="Courier New" panose="02070309020205020404" pitchFamily="49" charset="0"/>
              </a:rPr>
              <a:t>or </a:t>
            </a:r>
            <a:r>
              <a:rPr lang="en-US" altLang="zh-CN" b="1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negedge</a:t>
            </a:r>
            <a:r>
              <a:rPr lang="en-US" altLang="zh-CN" b="1" dirty="0">
                <a:solidFill>
                  <a:schemeClr val="tx2"/>
                </a:solidFill>
                <a:latin typeface="Courier New" panose="02070309020205020404" pitchFamily="49" charset="0"/>
              </a:rPr>
              <a:t> CLR )</a:t>
            </a:r>
            <a:br>
              <a:rPr lang="en-US" altLang="zh-CN" b="1" dirty="0">
                <a:solidFill>
                  <a:schemeClr val="tx2"/>
                </a:solidFill>
                <a:latin typeface="Courier New" panose="02070309020205020404" pitchFamily="49" charset="0"/>
              </a:rPr>
            </a:br>
            <a:r>
              <a:rPr lang="en-US" altLang="zh-CN" b="1" dirty="0">
                <a:solidFill>
                  <a:schemeClr val="tx2"/>
                </a:solidFill>
                <a:latin typeface="Courier New" panose="02070309020205020404" pitchFamily="49" charset="0"/>
              </a:rPr>
              <a:t> 	</a:t>
            </a:r>
            <a:r>
              <a:rPr lang="en-US" altLang="zh-CN" b="1" dirty="0">
                <a:solidFill>
                  <a:schemeClr val="accent2"/>
                </a:solidFill>
                <a:latin typeface="Courier New" panose="02070309020205020404" pitchFamily="49" charset="0"/>
              </a:rPr>
              <a:t>if</a:t>
            </a:r>
            <a:r>
              <a:rPr lang="en-US" altLang="zh-CN" b="1" dirty="0">
                <a:solidFill>
                  <a:schemeClr val="tx2"/>
                </a:solidFill>
                <a:latin typeface="Courier New" panose="02070309020205020404" pitchFamily="49" charset="0"/>
              </a:rPr>
              <a:t> ( !CLR ) Q &lt;= 0;</a:t>
            </a:r>
            <a:endParaRPr lang="en-US" altLang="zh-CN" b="1" dirty="0">
              <a:solidFill>
                <a:schemeClr val="tx2"/>
              </a:solidFill>
              <a:latin typeface="Courier New" panose="02070309020205020404" pitchFamily="49" charset="0"/>
              <a:ea typeface="黑体" panose="02010609060101010101" pitchFamily="49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chemeClr val="tx2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	</a:t>
            </a:r>
            <a:r>
              <a:rPr lang="en-US" altLang="zh-CN" b="1" dirty="0">
                <a:solidFill>
                  <a:schemeClr val="accent2"/>
                </a:solidFill>
                <a:latin typeface="Courier New" panose="02070309020205020404" pitchFamily="49" charset="0"/>
              </a:rPr>
              <a:t>else if</a:t>
            </a:r>
            <a:r>
              <a:rPr lang="en-US" altLang="zh-CN" b="1" dirty="0">
                <a:solidFill>
                  <a:schemeClr val="tx2"/>
                </a:solidFill>
                <a:latin typeface="Courier New" panose="02070309020205020404" pitchFamily="49" charset="0"/>
              </a:rPr>
              <a:t> ( Q == 12 ) </a:t>
            </a:r>
            <a:endParaRPr lang="en-US" altLang="zh-CN" b="1" dirty="0">
              <a:solidFill>
                <a:schemeClr val="tx2"/>
              </a:solidFill>
              <a:latin typeface="Courier New" panose="02070309020205020404" pitchFamily="49" charset="0"/>
              <a:ea typeface="黑体" panose="02010609060101010101" pitchFamily="49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chemeClr val="tx2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        	</a:t>
            </a:r>
            <a:r>
              <a:rPr lang="en-US" altLang="zh-CN" b="1" dirty="0">
                <a:solidFill>
                  <a:schemeClr val="tx2"/>
                </a:solidFill>
                <a:latin typeface="Courier New" panose="02070309020205020404" pitchFamily="49" charset="0"/>
              </a:rPr>
              <a:t>Q &lt;= 0; </a:t>
            </a:r>
            <a:endParaRPr lang="en-US" altLang="zh-CN" b="1" dirty="0">
              <a:solidFill>
                <a:schemeClr val="tx2"/>
              </a:solidFill>
              <a:latin typeface="Courier New" panose="02070309020205020404" pitchFamily="49" charset="0"/>
              <a:ea typeface="黑体" panose="02010609060101010101" pitchFamily="49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chemeClr val="tx2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     </a:t>
            </a:r>
            <a:r>
              <a:rPr lang="en-US" altLang="zh-CN" b="1" dirty="0">
                <a:solidFill>
                  <a:schemeClr val="accent2"/>
                </a:solidFill>
                <a:latin typeface="Courier New" panose="02070309020205020404" pitchFamily="49" charset="0"/>
              </a:rPr>
              <a:t>else </a:t>
            </a:r>
            <a:endParaRPr lang="en-US" altLang="zh-CN" b="1" dirty="0">
              <a:solidFill>
                <a:schemeClr val="accent2"/>
              </a:solidFill>
              <a:latin typeface="Courier New" panose="02070309020205020404" pitchFamily="49" charset="0"/>
              <a:ea typeface="黑体" panose="02010609060101010101" pitchFamily="49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chemeClr val="tx2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       </a:t>
            </a:r>
            <a:r>
              <a:rPr lang="en-US" altLang="zh-CN" b="1" dirty="0">
                <a:solidFill>
                  <a:schemeClr val="tx2"/>
                </a:solidFill>
                <a:latin typeface="Courier New" panose="02070309020205020404" pitchFamily="49" charset="0"/>
              </a:rPr>
              <a:t> 	Q &lt;= Q + 1;</a:t>
            </a:r>
          </a:p>
          <a:p>
            <a:pPr eaLnBrk="1" hangingPunct="1"/>
            <a:r>
              <a:rPr lang="en-US" altLang="zh-CN" b="1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endmodule</a:t>
            </a:r>
            <a:r>
              <a:rPr lang="en-US" altLang="zh-CN" dirty="0">
                <a:solidFill>
                  <a:schemeClr val="accent2"/>
                </a:solidFill>
              </a:rPr>
              <a:t> </a:t>
            </a:r>
            <a:r>
              <a:rPr lang="en-US" altLang="zh-CN" dirty="0">
                <a:latin typeface="Tahoma" panose="020B0604030504040204" pitchFamily="34" charset="0"/>
                <a:ea typeface="黑体" panose="02010609060101010101" pitchFamily="49" charset="-122"/>
              </a:rPr>
              <a:t>		</a:t>
            </a:r>
          </a:p>
        </p:txBody>
      </p:sp>
      <p:pic>
        <p:nvPicPr>
          <p:cNvPr id="7" name="Picture 14" descr="06_04_ppt39">
            <a:extLst>
              <a:ext uri="{FF2B5EF4-FFF2-40B4-BE49-F238E27FC236}">
                <a16:creationId xmlns:a16="http://schemas.microsoft.com/office/drawing/2014/main" id="{0C11EAD5-3BB8-4413-AF59-63144E7B02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3749" y="693738"/>
            <a:ext cx="3071814" cy="230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97E31405-4A68-4C1B-923A-E7303089D14E}"/>
              </a:ext>
            </a:extLst>
          </p:cNvPr>
          <p:cNvSpPr/>
          <p:nvPr/>
        </p:nvSpPr>
        <p:spPr>
          <a:xfrm>
            <a:off x="5857875" y="3000375"/>
            <a:ext cx="3071813" cy="769938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Char char="n"/>
              <a:defRPr/>
            </a:pPr>
            <a:r>
              <a:rPr lang="zh-CN" altLang="en-US" sz="2000" dirty="0">
                <a:latin typeface="+mn-lt"/>
                <a:ea typeface="+mn-ea"/>
              </a:rPr>
              <a:t>中型数字电路逻辑设计</a:t>
            </a:r>
            <a:endParaRPr lang="en-US" altLang="zh-CN" sz="2000" dirty="0">
              <a:latin typeface="+mn-lt"/>
              <a:ea typeface="+mn-ea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80000"/>
              <a:defRPr/>
            </a:pPr>
            <a:r>
              <a:rPr lang="zh-CN" altLang="en-US" sz="2000" dirty="0">
                <a:latin typeface="+mn-lt"/>
                <a:ea typeface="+mn-ea"/>
              </a:rPr>
              <a:t>    </a:t>
            </a:r>
            <a:r>
              <a:rPr lang="en-US" altLang="zh-CN" sz="2000" dirty="0">
                <a:latin typeface="+mn-lt"/>
                <a:ea typeface="+mn-ea"/>
              </a:rPr>
              <a:t>74160</a:t>
            </a:r>
            <a:r>
              <a:rPr lang="en-US" altLang="zh-CN" sz="2000" dirty="0">
                <a:latin typeface="+mn-lt"/>
                <a:ea typeface="+mn-ea"/>
                <a:sym typeface="Wingdings" pitchFamily="2" charset="2"/>
              </a:rPr>
              <a:t></a:t>
            </a:r>
            <a:r>
              <a:rPr lang="zh-CN" altLang="en-US" sz="2000" dirty="0">
                <a:latin typeface="+mn-lt"/>
                <a:ea typeface="+mn-ea"/>
                <a:sym typeface="Wingdings" pitchFamily="2" charset="2"/>
              </a:rPr>
              <a:t>六进制</a:t>
            </a:r>
            <a:endParaRPr lang="zh-CN" altLang="en-US" sz="2000" dirty="0">
              <a:latin typeface="+mn-lt"/>
              <a:ea typeface="+mn-ea"/>
            </a:endParaRP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灯片编号占位符 5">
            <a:extLst>
              <a:ext uri="{FF2B5EF4-FFF2-40B4-BE49-F238E27FC236}">
                <a16:creationId xmlns:a16="http://schemas.microsoft.com/office/drawing/2014/main" id="{805FD1DC-7956-494B-9702-C6A8A879944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F2081D08-4196-4728-8AE9-866E41F0B213}" type="slidenum">
              <a:rPr kumimoji="0" lang="en-US" altLang="zh-CN" sz="2000">
                <a:solidFill>
                  <a:schemeClr val="tx2"/>
                </a:solidFill>
                <a:latin typeface="Arial" panose="020B0604020202020204" pitchFamily="34" charset="0"/>
              </a:rPr>
              <a:pPr/>
              <a:t>8</a:t>
            </a:fld>
            <a:endParaRPr kumimoji="0" lang="en-US" altLang="zh-CN" sz="200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55DF0BCB-987F-4E45-ACFF-67830D30DFD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74613" y="357188"/>
            <a:ext cx="8640762" cy="914400"/>
          </a:xfrm>
        </p:spPr>
        <p:txBody>
          <a:bodyPr/>
          <a:lstStyle/>
          <a:p>
            <a:pPr eaLnBrk="1" hangingPunct="1"/>
            <a:r>
              <a:rPr lang="en-US" altLang="zh-CN"/>
              <a:t>5.1 </a:t>
            </a:r>
            <a:r>
              <a:rPr lang="zh-CN" altLang="en-US"/>
              <a:t>计数器设计</a:t>
            </a:r>
          </a:p>
        </p:txBody>
      </p:sp>
      <p:sp>
        <p:nvSpPr>
          <p:cNvPr id="16388" name="内容占位符 11">
            <a:extLst>
              <a:ext uri="{FF2B5EF4-FFF2-40B4-BE49-F238E27FC236}">
                <a16:creationId xmlns:a16="http://schemas.microsoft.com/office/drawing/2014/main" id="{6F3CF013-539D-42F1-AA03-683E92FFEEF9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304800" y="1143000"/>
            <a:ext cx="8839200" cy="1000125"/>
          </a:xfrm>
        </p:spPr>
        <p:txBody>
          <a:bodyPr/>
          <a:lstStyle/>
          <a:p>
            <a:r>
              <a:rPr lang="zh-CN" altLang="en-US" sz="2800"/>
              <a:t>计数器</a:t>
            </a:r>
            <a:r>
              <a:rPr lang="en-US" altLang="zh-CN" sz="2800"/>
              <a:t>verilog</a:t>
            </a:r>
            <a:r>
              <a:rPr lang="zh-CN" altLang="en-US" sz="2800"/>
              <a:t>实现</a:t>
            </a:r>
            <a:endParaRPr lang="en-US" altLang="zh-CN" sz="2800"/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000">
                <a:latin typeface="黑体" panose="02010609060101010101" pitchFamily="49" charset="-122"/>
              </a:rPr>
              <a:t>   对时序个数进行统计，产生</a:t>
            </a:r>
            <a:r>
              <a:rPr lang="en-US" altLang="zh-CN" sz="2000">
                <a:latin typeface="黑体" panose="02010609060101010101" pitchFamily="49" charset="-122"/>
              </a:rPr>
              <a:t>13</a:t>
            </a:r>
            <a:r>
              <a:rPr lang="zh-CN" altLang="en-US" sz="2000">
                <a:latin typeface="黑体" panose="02010609060101010101" pitchFamily="49" charset="-122"/>
              </a:rPr>
              <a:t>进制计数器</a:t>
            </a:r>
            <a:endParaRPr lang="en-US" altLang="zh-CN" sz="2000">
              <a:latin typeface="黑体" panose="02010609060101010101" pitchFamily="49" charset="-122"/>
            </a:endParaRPr>
          </a:p>
          <a:p>
            <a:endParaRPr lang="en-US" altLang="zh-CN" sz="2800"/>
          </a:p>
          <a:p>
            <a:pPr>
              <a:buFont typeface="Wingdings" panose="05000000000000000000" pitchFamily="2" charset="2"/>
              <a:buNone/>
            </a:pPr>
            <a:endParaRPr lang="zh-CN" altLang="en-US" sz="2800"/>
          </a:p>
        </p:txBody>
      </p:sp>
      <p:sp>
        <p:nvSpPr>
          <p:cNvPr id="16389" name="Rectangle 2">
            <a:extLst>
              <a:ext uri="{FF2B5EF4-FFF2-40B4-BE49-F238E27FC236}">
                <a16:creationId xmlns:a16="http://schemas.microsoft.com/office/drawing/2014/main" id="{3B667266-9BAE-4273-B93F-6592B79269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16390" name="Picture 4">
            <a:extLst>
              <a:ext uri="{FF2B5EF4-FFF2-40B4-BE49-F238E27FC236}">
                <a16:creationId xmlns:a16="http://schemas.microsoft.com/office/drawing/2014/main" id="{4AA75F40-43B2-4420-9F2C-6CB61BD67D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75" y="2071688"/>
            <a:ext cx="6600825" cy="4500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云形 7">
            <a:extLst>
              <a:ext uri="{FF2B5EF4-FFF2-40B4-BE49-F238E27FC236}">
                <a16:creationId xmlns:a16="http://schemas.microsoft.com/office/drawing/2014/main" id="{2B604A2E-8734-4C9C-BA38-6DCE6AC2DB47}"/>
              </a:ext>
            </a:extLst>
          </p:cNvPr>
          <p:cNvSpPr/>
          <p:nvPr/>
        </p:nvSpPr>
        <p:spPr bwMode="auto">
          <a:xfrm>
            <a:off x="5143500" y="285750"/>
            <a:ext cx="2428875" cy="1714500"/>
          </a:xfrm>
          <a:prstGeom prst="cloud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/>
          <a:lstStyle/>
          <a:p>
            <a:pPr algn="ctr" eaLnBrk="1" hangingPunct="1">
              <a:defRPr/>
            </a:pP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如何实现减法</a:t>
            </a:r>
            <a:endParaRPr lang="en-US" altLang="zh-CN" dirty="0">
              <a:solidFill>
                <a:schemeClr val="tx1"/>
              </a:solidFill>
              <a:latin typeface="Times New Roman" pitchFamily="18" charset="0"/>
              <a:ea typeface="宋体" charset="-122"/>
            </a:endParaRPr>
          </a:p>
          <a:p>
            <a:pPr algn="ctr" eaLnBrk="1" hangingPunct="1">
              <a:defRPr/>
            </a:pP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计数器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?</a:t>
            </a:r>
            <a:endParaRPr lang="zh-CN" altLang="en-US" dirty="0">
              <a:solidFill>
                <a:schemeClr val="tx1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9" name="云形 8">
            <a:extLst>
              <a:ext uri="{FF2B5EF4-FFF2-40B4-BE49-F238E27FC236}">
                <a16:creationId xmlns:a16="http://schemas.microsoft.com/office/drawing/2014/main" id="{C34FCE05-B661-4C84-9CAD-5F026D39E6F3}"/>
              </a:ext>
            </a:extLst>
          </p:cNvPr>
          <p:cNvSpPr/>
          <p:nvPr/>
        </p:nvSpPr>
        <p:spPr bwMode="auto">
          <a:xfrm>
            <a:off x="6715125" y="1714500"/>
            <a:ext cx="2428875" cy="1714500"/>
          </a:xfrm>
          <a:prstGeom prst="cloud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/>
          <a:lstStyle/>
          <a:p>
            <a:pPr algn="ctr" eaLnBrk="1" hangingPunct="1">
              <a:defRPr/>
            </a:pP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基于此能否实</a:t>
            </a:r>
            <a:endParaRPr lang="en-US" altLang="zh-CN" dirty="0">
              <a:solidFill>
                <a:schemeClr val="tx1"/>
              </a:solidFill>
              <a:latin typeface="Times New Roman" pitchFamily="18" charset="0"/>
              <a:ea typeface="宋体" charset="-122"/>
            </a:endParaRPr>
          </a:p>
          <a:p>
            <a:pPr algn="ctr" eaLnBrk="1" hangingPunct="1">
              <a:defRPr/>
            </a:pP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现更加复杂</a:t>
            </a:r>
            <a:endParaRPr lang="en-US" altLang="zh-CN" dirty="0">
              <a:solidFill>
                <a:schemeClr val="tx1"/>
              </a:solidFill>
              <a:latin typeface="Times New Roman" pitchFamily="18" charset="0"/>
              <a:ea typeface="宋体" charset="-122"/>
            </a:endParaRPr>
          </a:p>
          <a:p>
            <a:pPr algn="ctr" eaLnBrk="1" hangingPunct="1">
              <a:defRPr/>
            </a:pP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的分频电路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?</a:t>
            </a:r>
            <a:endParaRPr lang="zh-CN" altLang="en-US" dirty="0">
              <a:solidFill>
                <a:schemeClr val="tx1"/>
              </a:solidFill>
              <a:latin typeface="Times New Roman" pitchFamily="18" charset="0"/>
              <a:ea typeface="宋体" charset="-122"/>
            </a:endParaRP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灯片编号占位符 5">
            <a:extLst>
              <a:ext uri="{FF2B5EF4-FFF2-40B4-BE49-F238E27FC236}">
                <a16:creationId xmlns:a16="http://schemas.microsoft.com/office/drawing/2014/main" id="{DD7DE2A6-6065-41B7-947F-D6C01294068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DCD098AB-3C1F-4CCE-8F7E-F959E79A2940}" type="slidenum">
              <a:rPr kumimoji="0" lang="en-US" altLang="zh-CN" sz="2000">
                <a:solidFill>
                  <a:schemeClr val="tx2"/>
                </a:solidFill>
                <a:latin typeface="Arial" panose="020B0604020202020204" pitchFamily="34" charset="0"/>
              </a:rPr>
              <a:pPr/>
              <a:t>9</a:t>
            </a:fld>
            <a:endParaRPr kumimoji="0" lang="en-US" altLang="zh-CN" sz="200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2A15852C-62EF-4D42-B631-A8D60A61F23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74613" y="357188"/>
            <a:ext cx="8640762" cy="914400"/>
          </a:xfrm>
        </p:spPr>
        <p:txBody>
          <a:bodyPr/>
          <a:lstStyle/>
          <a:p>
            <a:pPr eaLnBrk="1" hangingPunct="1"/>
            <a:r>
              <a:rPr lang="en-US" altLang="zh-CN"/>
              <a:t>5.1 </a:t>
            </a:r>
            <a:r>
              <a:rPr lang="zh-CN" altLang="en-US"/>
              <a:t>计数器设计</a:t>
            </a:r>
          </a:p>
        </p:txBody>
      </p:sp>
      <p:sp>
        <p:nvSpPr>
          <p:cNvPr id="17412" name="内容占位符 11">
            <a:extLst>
              <a:ext uri="{FF2B5EF4-FFF2-40B4-BE49-F238E27FC236}">
                <a16:creationId xmlns:a16="http://schemas.microsoft.com/office/drawing/2014/main" id="{5E3EFC45-2D21-4CF7-B728-042D51DA164C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304800" y="1143000"/>
            <a:ext cx="8839200" cy="1000125"/>
          </a:xfrm>
        </p:spPr>
        <p:txBody>
          <a:bodyPr/>
          <a:lstStyle/>
          <a:p>
            <a:r>
              <a:rPr lang="zh-CN" altLang="en-US" sz="2800"/>
              <a:t>计数器</a:t>
            </a:r>
            <a:r>
              <a:rPr lang="en-US" altLang="zh-CN" sz="2800"/>
              <a:t>verilog</a:t>
            </a:r>
            <a:r>
              <a:rPr lang="zh-CN" altLang="en-US" sz="2800"/>
              <a:t>实现</a:t>
            </a:r>
            <a:endParaRPr lang="en-US" altLang="zh-CN" sz="2800"/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000">
                <a:latin typeface="黑体" panose="02010609060101010101" pitchFamily="49" charset="-122"/>
              </a:rPr>
              <a:t>   </a:t>
            </a:r>
            <a:endParaRPr lang="en-US" altLang="zh-CN" sz="2800"/>
          </a:p>
          <a:p>
            <a:pPr>
              <a:buFont typeface="Wingdings" panose="05000000000000000000" pitchFamily="2" charset="2"/>
              <a:buNone/>
            </a:pPr>
            <a:endParaRPr lang="zh-CN" altLang="en-US" sz="2800"/>
          </a:p>
        </p:txBody>
      </p:sp>
      <p:sp>
        <p:nvSpPr>
          <p:cNvPr id="17413" name="Rectangle 2">
            <a:extLst>
              <a:ext uri="{FF2B5EF4-FFF2-40B4-BE49-F238E27FC236}">
                <a16:creationId xmlns:a16="http://schemas.microsoft.com/office/drawing/2014/main" id="{CC812FBA-D97C-411C-8B1D-ED1294A941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ED0DE24-6ABC-481C-A296-094BC4141932}"/>
              </a:ext>
            </a:extLst>
          </p:cNvPr>
          <p:cNvSpPr/>
          <p:nvPr/>
        </p:nvSpPr>
        <p:spPr>
          <a:xfrm>
            <a:off x="0" y="1581150"/>
            <a:ext cx="8991600" cy="535463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69875" indent="269875" algn="just">
              <a:spcAft>
                <a:spcPts val="0"/>
              </a:spcAft>
              <a:defRPr/>
            </a:pPr>
            <a:r>
              <a:rPr lang="en-US" altLang="zh-CN" sz="1800" b="1" kern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altLang="zh-CN" sz="1800" kern="1000" dirty="0">
                <a:latin typeface="Courier New" panose="02070309020205020404" pitchFamily="49" charset="0"/>
                <a:cs typeface="Courier New" panose="02070309020205020404" pitchFamily="49" charset="0"/>
              </a:rPr>
              <a:t>counter( out, </a:t>
            </a:r>
            <a:r>
              <a:rPr lang="en-US" altLang="zh-CN" sz="1800" kern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zh-CN" sz="1800" kern="1000" dirty="0">
                <a:latin typeface="Courier New" panose="02070309020205020404" pitchFamily="49" charset="0"/>
                <a:cs typeface="Courier New" panose="02070309020205020404" pitchFamily="49" charset="0"/>
              </a:rPr>
              <a:t>, data, load, </a:t>
            </a:r>
            <a:r>
              <a:rPr lang="en-US" altLang="zh-CN" sz="1800" kern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altLang="zh-CN" sz="1800" kern="1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CN" sz="1800" kern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  <a:r>
              <a:rPr lang="en-US" altLang="zh-CN" sz="1800" kern="1000" dirty="0">
                <a:latin typeface="Courier New" panose="02070309020205020404" pitchFamily="49" charset="0"/>
                <a:cs typeface="Courier New" panose="02070309020205020404" pitchFamily="49" charset="0"/>
              </a:rPr>
              <a:t>); // </a:t>
            </a:r>
            <a:r>
              <a:rPr lang="zh-CN" altLang="zh-CN" sz="1800" kern="1000" dirty="0">
                <a:latin typeface="Courier New" panose="02070309020205020404" pitchFamily="49" charset="0"/>
                <a:cs typeface="Courier New" panose="02070309020205020404" pitchFamily="49" charset="0"/>
              </a:rPr>
              <a:t>模块定义</a:t>
            </a:r>
            <a:endParaRPr lang="zh-CN" altLang="zh-CN" sz="1800" kern="1000" dirty="0">
              <a:latin typeface="Courier New" panose="02070309020205020404" pitchFamily="49" charset="0"/>
              <a:ea typeface="方正书宋_GBK"/>
              <a:cs typeface="Times New Roman" panose="02020603050405020304" pitchFamily="18" charset="0"/>
            </a:endParaRPr>
          </a:p>
          <a:p>
            <a:pPr marL="269875" indent="269875" algn="just">
              <a:spcAft>
                <a:spcPts val="0"/>
              </a:spcAft>
              <a:defRPr/>
            </a:pPr>
            <a:r>
              <a:rPr lang="en-US" altLang="zh-CN" sz="1800" b="1" kern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US" altLang="zh-CN" sz="1800" kern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800" kern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  <a:r>
              <a:rPr lang="en-US" altLang="zh-CN" sz="1800" kern="1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CN" sz="1800" kern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altLang="zh-CN" sz="1800" kern="1000" dirty="0">
                <a:latin typeface="Courier New" panose="02070309020205020404" pitchFamily="49" charset="0"/>
                <a:cs typeface="Courier New" panose="02070309020205020404" pitchFamily="49" charset="0"/>
              </a:rPr>
              <a:t>, load; //</a:t>
            </a:r>
            <a:r>
              <a:rPr lang="en-US" altLang="zh-CN" sz="1800" kern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altLang="zh-CN" sz="1800" kern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CN" altLang="zh-CN" sz="1800" kern="1000" dirty="0">
                <a:latin typeface="Courier New" panose="02070309020205020404" pitchFamily="49" charset="0"/>
                <a:cs typeface="Courier New" panose="02070309020205020404" pitchFamily="49" charset="0"/>
              </a:rPr>
              <a:t>上一级进位输入，</a:t>
            </a:r>
            <a:r>
              <a:rPr lang="en-US" altLang="zh-CN" sz="1800" kern="1000" dirty="0">
                <a:latin typeface="Courier New" panose="02070309020205020404" pitchFamily="49" charset="0"/>
                <a:cs typeface="Courier New" panose="02070309020205020404" pitchFamily="49" charset="0"/>
              </a:rPr>
              <a:t>load</a:t>
            </a:r>
            <a:r>
              <a:rPr lang="zh-CN" altLang="zh-CN" sz="1800" kern="1000" dirty="0">
                <a:latin typeface="Courier New" panose="02070309020205020404" pitchFamily="49" charset="0"/>
                <a:cs typeface="Courier New" panose="02070309020205020404" pitchFamily="49" charset="0"/>
              </a:rPr>
              <a:t>加载数据信号</a:t>
            </a:r>
            <a:endParaRPr lang="zh-CN" altLang="zh-CN" sz="1800" kern="1000" dirty="0">
              <a:latin typeface="Courier New" panose="02070309020205020404" pitchFamily="49" charset="0"/>
              <a:ea typeface="方正书宋_GBK"/>
              <a:cs typeface="Times New Roman" panose="02020603050405020304" pitchFamily="18" charset="0"/>
            </a:endParaRPr>
          </a:p>
          <a:p>
            <a:pPr marL="269875" indent="269875" algn="just">
              <a:spcAft>
                <a:spcPts val="0"/>
              </a:spcAft>
              <a:defRPr/>
            </a:pPr>
            <a:r>
              <a:rPr lang="en-US" altLang="zh-CN" sz="1800" b="1" kern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US" altLang="zh-CN" sz="1800" kern="1000" dirty="0">
                <a:latin typeface="Courier New" panose="02070309020205020404" pitchFamily="49" charset="0"/>
                <a:cs typeface="Courier New" panose="02070309020205020404" pitchFamily="49" charset="0"/>
              </a:rPr>
              <a:t> [7:0] data;</a:t>
            </a:r>
            <a:endParaRPr lang="zh-CN" altLang="zh-CN" sz="1800" kern="1000" dirty="0">
              <a:latin typeface="Courier New" panose="02070309020205020404" pitchFamily="49" charset="0"/>
              <a:ea typeface="方正书宋_GBK"/>
              <a:cs typeface="Times New Roman" panose="02020603050405020304" pitchFamily="18" charset="0"/>
            </a:endParaRPr>
          </a:p>
          <a:p>
            <a:pPr marL="269875" indent="269875" algn="just">
              <a:spcAft>
                <a:spcPts val="0"/>
              </a:spcAft>
              <a:defRPr/>
            </a:pPr>
            <a:r>
              <a:rPr lang="en-US" altLang="zh-CN" sz="1800" b="1" kern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</a:t>
            </a:r>
            <a:r>
              <a:rPr lang="en-US" altLang="zh-CN" sz="1800" kern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800" kern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zh-CN" sz="1800" kern="1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zh-CN" altLang="zh-CN" sz="1800" kern="1000" dirty="0">
              <a:latin typeface="Courier New" panose="02070309020205020404" pitchFamily="49" charset="0"/>
              <a:ea typeface="方正书宋_GBK"/>
              <a:cs typeface="Times New Roman" panose="02020603050405020304" pitchFamily="18" charset="0"/>
            </a:endParaRPr>
          </a:p>
          <a:p>
            <a:pPr marL="269875" indent="269875" algn="just">
              <a:spcAft>
                <a:spcPts val="0"/>
              </a:spcAft>
              <a:defRPr/>
            </a:pPr>
            <a:r>
              <a:rPr lang="en-US" altLang="zh-CN" sz="1800" b="1" kern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</a:t>
            </a:r>
            <a:r>
              <a:rPr lang="en-US" altLang="zh-CN" sz="1800" kern="1000" dirty="0">
                <a:latin typeface="Courier New" panose="02070309020205020404" pitchFamily="49" charset="0"/>
                <a:cs typeface="Courier New" panose="02070309020205020404" pitchFamily="49" charset="0"/>
              </a:rPr>
              <a:t> [7:0] out;</a:t>
            </a:r>
            <a:endParaRPr lang="zh-CN" altLang="zh-CN" sz="1800" kern="1000" dirty="0">
              <a:latin typeface="Courier New" panose="02070309020205020404" pitchFamily="49" charset="0"/>
              <a:ea typeface="方正书宋_GBK"/>
              <a:cs typeface="Times New Roman" panose="02020603050405020304" pitchFamily="18" charset="0"/>
            </a:endParaRPr>
          </a:p>
          <a:p>
            <a:pPr marL="269875" indent="269875" algn="just">
              <a:spcAft>
                <a:spcPts val="0"/>
              </a:spcAft>
              <a:defRPr/>
            </a:pPr>
            <a:r>
              <a:rPr lang="en-US" altLang="zh-CN" sz="1800" b="1" kern="1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reg</a:t>
            </a:r>
            <a:r>
              <a:rPr lang="en-US" altLang="zh-CN" sz="1800" kern="1000" dirty="0">
                <a:latin typeface="Courier New" panose="02070309020205020404" pitchFamily="49" charset="0"/>
                <a:cs typeface="Courier New" panose="02070309020205020404" pitchFamily="49" charset="0"/>
              </a:rPr>
              <a:t> [7:0] out;</a:t>
            </a:r>
            <a:endParaRPr lang="zh-CN" altLang="zh-CN" sz="1800" kern="1000" dirty="0">
              <a:latin typeface="Courier New" panose="02070309020205020404" pitchFamily="49" charset="0"/>
              <a:ea typeface="方正书宋_GBK"/>
              <a:cs typeface="Times New Roman" panose="02020603050405020304" pitchFamily="18" charset="0"/>
            </a:endParaRPr>
          </a:p>
          <a:p>
            <a:pPr marL="269875" indent="269875" algn="just">
              <a:spcAft>
                <a:spcPts val="0"/>
              </a:spcAft>
              <a:defRPr/>
            </a:pPr>
            <a:r>
              <a:rPr lang="en-US" altLang="zh-CN" sz="1800" kern="1000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zh-CN" sz="1800" kern="1000" dirty="0">
                <a:latin typeface="Courier New" panose="02070309020205020404" pitchFamily="49" charset="0"/>
                <a:cs typeface="Courier New" panose="02070309020205020404" pitchFamily="49" charset="0"/>
              </a:rPr>
              <a:t>计数功能块</a:t>
            </a:r>
            <a:endParaRPr lang="zh-CN" altLang="zh-CN" sz="1800" kern="1000" dirty="0">
              <a:latin typeface="Courier New" panose="02070309020205020404" pitchFamily="49" charset="0"/>
              <a:ea typeface="方正书宋_GBK"/>
              <a:cs typeface="Times New Roman" panose="02020603050405020304" pitchFamily="18" charset="0"/>
            </a:endParaRPr>
          </a:p>
          <a:p>
            <a:pPr marL="269875" indent="269875" algn="just">
              <a:spcAft>
                <a:spcPts val="0"/>
              </a:spcAft>
              <a:defRPr/>
            </a:pPr>
            <a:r>
              <a:rPr lang="en-US" altLang="zh-CN" sz="1800" b="1" kern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always</a:t>
            </a:r>
            <a:r>
              <a:rPr lang="en-US" altLang="zh-CN" sz="1800" kern="1000" dirty="0">
                <a:latin typeface="Courier New" panose="02070309020205020404" pitchFamily="49" charset="0"/>
                <a:cs typeface="Courier New" panose="02070309020205020404" pitchFamily="49" charset="0"/>
              </a:rPr>
              <a:t>@( </a:t>
            </a:r>
            <a:r>
              <a:rPr lang="en-US" altLang="zh-CN" sz="1800" b="1" kern="1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posedge</a:t>
            </a:r>
            <a:r>
              <a:rPr lang="en-US" altLang="zh-CN" sz="1800" kern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800" kern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  <a:r>
              <a:rPr lang="en-US" altLang="zh-CN" sz="1800" kern="1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zh-CN" altLang="zh-CN" sz="1800" kern="1000" dirty="0">
              <a:latin typeface="Courier New" panose="02070309020205020404" pitchFamily="49" charset="0"/>
              <a:ea typeface="方正书宋_GBK"/>
              <a:cs typeface="Times New Roman" panose="02020603050405020304" pitchFamily="18" charset="0"/>
            </a:endParaRPr>
          </a:p>
          <a:p>
            <a:pPr marL="269875" indent="269875" algn="just">
              <a:spcAft>
                <a:spcPts val="0"/>
              </a:spcAft>
              <a:defRPr/>
            </a:pPr>
            <a:r>
              <a:rPr lang="en-US" altLang="zh-CN" sz="1800" b="1" kern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endParaRPr lang="zh-CN" altLang="zh-CN" sz="1800" b="1" kern="10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69875" indent="269875" algn="just">
              <a:spcAft>
                <a:spcPts val="0"/>
              </a:spcAft>
              <a:defRPr/>
            </a:pPr>
            <a:r>
              <a:rPr lang="en-US" altLang="zh-CN" sz="1800" kern="1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1800" b="1" kern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zh-CN" sz="1800" kern="1000" dirty="0">
                <a:latin typeface="Courier New" panose="02070309020205020404" pitchFamily="49" charset="0"/>
                <a:cs typeface="Courier New" panose="02070309020205020404" pitchFamily="49" charset="0"/>
              </a:rPr>
              <a:t>( load )//</a:t>
            </a:r>
            <a:r>
              <a:rPr lang="zh-CN" altLang="zh-CN" sz="1800" kern="1000" dirty="0">
                <a:latin typeface="Courier New" panose="02070309020205020404" pitchFamily="49" charset="0"/>
                <a:cs typeface="Courier New" panose="02070309020205020404" pitchFamily="49" charset="0"/>
              </a:rPr>
              <a:t>加载初始数据</a:t>
            </a:r>
            <a:endParaRPr lang="zh-CN" altLang="zh-CN" sz="1800" kern="1000" dirty="0">
              <a:latin typeface="Courier New" panose="02070309020205020404" pitchFamily="49" charset="0"/>
              <a:ea typeface="方正书宋_GBK"/>
              <a:cs typeface="Times New Roman" panose="02020603050405020304" pitchFamily="18" charset="0"/>
            </a:endParaRPr>
          </a:p>
          <a:p>
            <a:pPr marL="269875" indent="269875" algn="just">
              <a:spcAft>
                <a:spcPts val="0"/>
              </a:spcAft>
              <a:defRPr/>
            </a:pPr>
            <a:r>
              <a:rPr lang="en-US" altLang="zh-CN" sz="1800" kern="1000" dirty="0">
                <a:latin typeface="Courier New" panose="02070309020205020404" pitchFamily="49" charset="0"/>
                <a:cs typeface="Courier New" panose="02070309020205020404" pitchFamily="49" charset="0"/>
              </a:rPr>
              <a:t>		out &lt;= data;</a:t>
            </a:r>
            <a:endParaRPr lang="zh-CN" altLang="zh-CN" sz="1800" kern="1000" dirty="0">
              <a:latin typeface="Courier New" panose="02070309020205020404" pitchFamily="49" charset="0"/>
              <a:ea typeface="方正书宋_GBK"/>
              <a:cs typeface="Times New Roman" panose="02020603050405020304" pitchFamily="18" charset="0"/>
            </a:endParaRPr>
          </a:p>
          <a:p>
            <a:pPr marL="269875" indent="269875" algn="just">
              <a:spcAft>
                <a:spcPts val="0"/>
              </a:spcAft>
              <a:defRPr/>
            </a:pPr>
            <a:r>
              <a:rPr lang="en-US" altLang="zh-CN" sz="1800" kern="1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1800" b="1" kern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endParaRPr lang="zh-CN" altLang="zh-CN" sz="1800" b="1" kern="10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69875" indent="269875" algn="just">
              <a:spcAft>
                <a:spcPts val="0"/>
              </a:spcAft>
              <a:defRPr/>
            </a:pPr>
            <a:r>
              <a:rPr lang="en-US" altLang="zh-CN" sz="1800" kern="1000" dirty="0">
                <a:latin typeface="Courier New" panose="02070309020205020404" pitchFamily="49" charset="0"/>
                <a:cs typeface="Courier New" panose="02070309020205020404" pitchFamily="49" charset="0"/>
              </a:rPr>
              <a:t>		out &lt;= out + </a:t>
            </a:r>
            <a:r>
              <a:rPr lang="en-US" altLang="zh-CN" sz="1800" kern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altLang="zh-CN" sz="1800" kern="1000" dirty="0">
                <a:latin typeface="Courier New" panose="02070309020205020404" pitchFamily="49" charset="0"/>
                <a:cs typeface="Courier New" panose="02070309020205020404" pitchFamily="49" charset="0"/>
              </a:rPr>
              <a:t>; //</a:t>
            </a:r>
            <a:r>
              <a:rPr lang="zh-CN" altLang="zh-CN" sz="1800" kern="1000" dirty="0">
                <a:latin typeface="Courier New" panose="02070309020205020404" pitchFamily="49" charset="0"/>
                <a:cs typeface="Courier New" panose="02070309020205020404" pitchFamily="49" charset="0"/>
              </a:rPr>
              <a:t>计数器自加（前提是前一级已计满，有进位信号）</a:t>
            </a:r>
            <a:endParaRPr lang="zh-CN" altLang="zh-CN" sz="1800" kern="1000" dirty="0">
              <a:latin typeface="Courier New" panose="02070309020205020404" pitchFamily="49" charset="0"/>
              <a:ea typeface="方正书宋_GBK"/>
              <a:cs typeface="Times New Roman" panose="02020603050405020304" pitchFamily="18" charset="0"/>
            </a:endParaRPr>
          </a:p>
          <a:p>
            <a:pPr marL="269875" indent="269875" algn="just">
              <a:spcAft>
                <a:spcPts val="0"/>
              </a:spcAft>
              <a:defRPr/>
            </a:pPr>
            <a:r>
              <a:rPr lang="en-US" altLang="zh-CN" sz="1800" b="1" kern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endParaRPr lang="zh-CN" altLang="zh-CN" sz="1800" b="1" kern="10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69875" indent="269875" algn="just">
              <a:spcAft>
                <a:spcPts val="0"/>
              </a:spcAft>
              <a:defRPr/>
            </a:pPr>
            <a:r>
              <a:rPr lang="en-US" altLang="zh-CN" sz="1800" kern="1000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zh-CN" sz="1800" kern="1000" dirty="0">
                <a:latin typeface="Courier New" panose="02070309020205020404" pitchFamily="49" charset="0"/>
                <a:cs typeface="Courier New" panose="02070309020205020404" pitchFamily="49" charset="0"/>
              </a:rPr>
              <a:t>进位信号生成，只有当</a:t>
            </a:r>
            <a:r>
              <a:rPr lang="en-US" altLang="zh-CN" sz="1800" kern="1000" dirty="0">
                <a:latin typeface="Courier New" panose="02070309020205020404" pitchFamily="49" charset="0"/>
                <a:cs typeface="Courier New" panose="02070309020205020404" pitchFamily="49" charset="0"/>
              </a:rPr>
              <a:t>out[7:0]</a:t>
            </a:r>
            <a:r>
              <a:rPr lang="zh-CN" altLang="zh-CN" sz="1800" kern="1000" dirty="0">
                <a:latin typeface="Courier New" panose="02070309020205020404" pitchFamily="49" charset="0"/>
                <a:cs typeface="Courier New" panose="02070309020205020404" pitchFamily="49" charset="0"/>
              </a:rPr>
              <a:t>所有位都为</a:t>
            </a:r>
            <a:r>
              <a:rPr lang="en-US" altLang="zh-CN" sz="1800" kern="1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zh-CN" altLang="zh-CN" sz="1800" kern="1000" dirty="0">
                <a:latin typeface="Courier New" panose="02070309020205020404" pitchFamily="49" charset="0"/>
                <a:cs typeface="Courier New" panose="02070309020205020404" pitchFamily="49" charset="0"/>
              </a:rPr>
              <a:t>，并且上一级进位</a:t>
            </a:r>
            <a:r>
              <a:rPr lang="en-US" altLang="zh-CN" sz="1800" kern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zh-CN" altLang="zh-CN" sz="1800" kern="1000" dirty="0">
                <a:latin typeface="Courier New" panose="02070309020205020404" pitchFamily="49" charset="0"/>
                <a:cs typeface="Courier New" panose="02070309020205020404" pitchFamily="49" charset="0"/>
              </a:rPr>
              <a:t>也为</a:t>
            </a:r>
            <a:r>
              <a:rPr lang="en-US" altLang="zh-CN" sz="1800" kern="1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zh-CN" altLang="zh-CN" sz="1800" kern="1000" dirty="0">
                <a:latin typeface="Courier New" panose="02070309020205020404" pitchFamily="49" charset="0"/>
                <a:cs typeface="Courier New" panose="02070309020205020404" pitchFamily="49" charset="0"/>
              </a:rPr>
              <a:t>时才能产生进位</a:t>
            </a:r>
            <a:r>
              <a:rPr lang="en-US" altLang="zh-CN" sz="1800" kern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endParaRPr lang="zh-CN" altLang="zh-CN" sz="1800" kern="1000" dirty="0">
              <a:latin typeface="Courier New" panose="02070309020205020404" pitchFamily="49" charset="0"/>
              <a:ea typeface="方正书宋_GBK"/>
              <a:cs typeface="Times New Roman" panose="02020603050405020304" pitchFamily="18" charset="0"/>
            </a:endParaRPr>
          </a:p>
          <a:p>
            <a:pPr marL="269875" indent="269875" algn="just">
              <a:spcAft>
                <a:spcPts val="0"/>
              </a:spcAft>
              <a:defRPr/>
            </a:pPr>
            <a:r>
              <a:rPr lang="en-US" altLang="zh-CN" sz="1800" b="1" kern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assign</a:t>
            </a:r>
            <a:r>
              <a:rPr lang="en-US" altLang="zh-CN" sz="1800" kern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800" kern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zh-CN" sz="1800" kern="1000" dirty="0">
                <a:latin typeface="Courier New" panose="02070309020205020404" pitchFamily="49" charset="0"/>
                <a:cs typeface="Courier New" panose="02070309020205020404" pitchFamily="49" charset="0"/>
              </a:rPr>
              <a:t> = (&amp; out) &amp; </a:t>
            </a:r>
            <a:r>
              <a:rPr lang="en-US" altLang="zh-CN" sz="1800" kern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altLang="zh-CN" sz="1800" kern="1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zh-CN" altLang="zh-CN" sz="1800" kern="1000" dirty="0">
              <a:latin typeface="Courier New" panose="02070309020205020404" pitchFamily="49" charset="0"/>
              <a:ea typeface="方正书宋_GBK"/>
              <a:cs typeface="Times New Roman" panose="02020603050405020304" pitchFamily="18" charset="0"/>
            </a:endParaRPr>
          </a:p>
          <a:p>
            <a:pPr marL="269875" indent="269875" algn="just">
              <a:spcAft>
                <a:spcPts val="0"/>
              </a:spcAft>
              <a:defRPr/>
            </a:pPr>
            <a:r>
              <a:rPr lang="en-US" altLang="zh-CN" sz="1800" b="1" kern="1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endmodule</a:t>
            </a:r>
            <a:endParaRPr lang="zh-CN" altLang="zh-CN" sz="1800" b="1" kern="10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2|0.2|0.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1.1|40.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8|65.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2|1.3|0.9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1.3|79|15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0.9|55.3|37|2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2.4|2.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8|4.4|1|4.1|0.7|0.9|24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1.9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0.7|0.8|0.7|0.6|0.8|0.7|7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3|0.8|0.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1.6|7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2|0.8|0.8|1|0.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0.6|0.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3.8|76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0.7|0.8|1.6|4.4|2.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4|3.6|1.6|0.7|1.2|0.8|0.9|1.2|0.7|0.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1.9|0.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0.7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"/>
</p:tagLst>
</file>

<file path=ppt/theme/theme1.xml><?xml version="1.0" encoding="utf-8"?>
<a:theme xmlns:a="http://schemas.openxmlformats.org/drawingml/2006/main" name="2_buaa_digiC_2011_b1">
  <a:themeElements>
    <a:clrScheme name="">
      <a:dk1>
        <a:srgbClr val="000000"/>
      </a:dk1>
      <a:lt1>
        <a:srgbClr val="FFFFFF"/>
      </a:lt1>
      <a:dk2>
        <a:srgbClr val="003366"/>
      </a:dk2>
      <a:lt2>
        <a:srgbClr val="5490A8"/>
      </a:lt2>
      <a:accent1>
        <a:srgbClr val="0099CC"/>
      </a:accent1>
      <a:accent2>
        <a:srgbClr val="CC0000"/>
      </a:accent2>
      <a:accent3>
        <a:srgbClr val="FFFFFF"/>
      </a:accent3>
      <a:accent4>
        <a:srgbClr val="000000"/>
      </a:accent4>
      <a:accent5>
        <a:srgbClr val="AACAE2"/>
      </a:accent5>
      <a:accent6>
        <a:srgbClr val="B90000"/>
      </a:accent6>
      <a:hlink>
        <a:srgbClr val="99CCFF"/>
      </a:hlink>
      <a:folHlink>
        <a:srgbClr val="E1E1B7"/>
      </a:folHlink>
    </a:clrScheme>
    <a:fontScheme name="2_buaa_digiC_2011_b1">
      <a:majorFont>
        <a:latin typeface="Tahoma"/>
        <a:ea typeface="黑体"/>
        <a:cs typeface=""/>
      </a:majorFont>
      <a:minorFont>
        <a:latin typeface="Tahoma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2_buaa_digiC_2011_b1 1">
        <a:dk1>
          <a:srgbClr val="5490A8"/>
        </a:dk1>
        <a:lt1>
          <a:srgbClr val="DDDDDD"/>
        </a:lt1>
        <a:dk2>
          <a:srgbClr val="00172E"/>
        </a:dk2>
        <a:lt2>
          <a:srgbClr val="CCECFF"/>
        </a:lt2>
        <a:accent1>
          <a:srgbClr val="0099CC"/>
        </a:accent1>
        <a:accent2>
          <a:srgbClr val="3366CC"/>
        </a:accent2>
        <a:accent3>
          <a:srgbClr val="AAABAD"/>
        </a:accent3>
        <a:accent4>
          <a:srgbClr val="BDBDBD"/>
        </a:accent4>
        <a:accent5>
          <a:srgbClr val="AACAE2"/>
        </a:accent5>
        <a:accent6>
          <a:srgbClr val="2D5CB9"/>
        </a:accent6>
        <a:hlink>
          <a:srgbClr val="99CCFF"/>
        </a:hlink>
        <a:folHlink>
          <a:srgbClr val="E1E1B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uaa_digiC_2011_b1 2">
        <a:dk1>
          <a:srgbClr val="000000"/>
        </a:dk1>
        <a:lt1>
          <a:srgbClr val="FFFFFF"/>
        </a:lt1>
        <a:dk2>
          <a:srgbClr val="003366"/>
        </a:dk2>
        <a:lt2>
          <a:srgbClr val="5490A8"/>
        </a:lt2>
        <a:accent1>
          <a:srgbClr val="0099CC"/>
        </a:accent1>
        <a:accent2>
          <a:srgbClr val="3366CC"/>
        </a:accent2>
        <a:accent3>
          <a:srgbClr val="FFFFFF"/>
        </a:accent3>
        <a:accent4>
          <a:srgbClr val="000000"/>
        </a:accent4>
        <a:accent5>
          <a:srgbClr val="AACAE2"/>
        </a:accent5>
        <a:accent6>
          <a:srgbClr val="2D5CB9"/>
        </a:accent6>
        <a:hlink>
          <a:srgbClr val="99CCFF"/>
        </a:hlink>
        <a:folHlink>
          <a:srgbClr val="E1E1B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uaa_digiC_2011_b1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uaa_digiC_2011_b1 4">
        <a:dk1>
          <a:srgbClr val="000000"/>
        </a:dk1>
        <a:lt1>
          <a:srgbClr val="FFFFFF"/>
        </a:lt1>
        <a:dk2>
          <a:srgbClr val="666633"/>
        </a:dk2>
        <a:lt2>
          <a:srgbClr val="908A6C"/>
        </a:lt2>
        <a:accent1>
          <a:srgbClr val="808000"/>
        </a:accent1>
        <a:accent2>
          <a:srgbClr val="996633"/>
        </a:accent2>
        <a:accent3>
          <a:srgbClr val="FFFFFF"/>
        </a:accent3>
        <a:accent4>
          <a:srgbClr val="000000"/>
        </a:accent4>
        <a:accent5>
          <a:srgbClr val="C0C0AA"/>
        </a:accent5>
        <a:accent6>
          <a:srgbClr val="8A5C2D"/>
        </a:accent6>
        <a:hlink>
          <a:srgbClr val="CCCC00"/>
        </a:hlink>
        <a:folHlink>
          <a:srgbClr val="D6DE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uaa_digiC_2011_b1 5">
        <a:dk1>
          <a:srgbClr val="000000"/>
        </a:dk1>
        <a:lt1>
          <a:srgbClr val="FFFFFF"/>
        </a:lt1>
        <a:dk2>
          <a:srgbClr val="181848"/>
        </a:dk2>
        <a:lt2>
          <a:srgbClr val="656F97"/>
        </a:lt2>
        <a:accent1>
          <a:srgbClr val="6666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B8B8FF"/>
        </a:accent5>
        <a:accent6>
          <a:srgbClr val="2D2D8A"/>
        </a:accent6>
        <a:hlink>
          <a:srgbClr val="9A9ABC"/>
        </a:hlink>
        <a:folHlink>
          <a:srgbClr val="D2B6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uaa_digiC_2011_b1 6">
        <a:dk1>
          <a:srgbClr val="CC0066"/>
        </a:dk1>
        <a:lt1>
          <a:srgbClr val="FFFFFF"/>
        </a:lt1>
        <a:dk2>
          <a:srgbClr val="000000"/>
        </a:dk2>
        <a:lt2>
          <a:srgbClr val="CC0099"/>
        </a:lt2>
        <a:accent1>
          <a:srgbClr val="FF9900"/>
        </a:accent1>
        <a:accent2>
          <a:srgbClr val="CC6600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B95C00"/>
        </a:accent6>
        <a:hlink>
          <a:srgbClr val="009900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buaa_digiC_2011_b1">
  <a:themeElements>
    <a:clrScheme name="">
      <a:dk1>
        <a:srgbClr val="000000"/>
      </a:dk1>
      <a:lt1>
        <a:srgbClr val="FFFFFF"/>
      </a:lt1>
      <a:dk2>
        <a:srgbClr val="003366"/>
      </a:dk2>
      <a:lt2>
        <a:srgbClr val="5490A8"/>
      </a:lt2>
      <a:accent1>
        <a:srgbClr val="0099CC"/>
      </a:accent1>
      <a:accent2>
        <a:srgbClr val="CC0000"/>
      </a:accent2>
      <a:accent3>
        <a:srgbClr val="FFFFFF"/>
      </a:accent3>
      <a:accent4>
        <a:srgbClr val="000000"/>
      </a:accent4>
      <a:accent5>
        <a:srgbClr val="AACAE2"/>
      </a:accent5>
      <a:accent6>
        <a:srgbClr val="B90000"/>
      </a:accent6>
      <a:hlink>
        <a:srgbClr val="99CCFF"/>
      </a:hlink>
      <a:folHlink>
        <a:srgbClr val="E1E1B7"/>
      </a:folHlink>
    </a:clrScheme>
    <a:fontScheme name="1_buaa_digiC_2011_b1">
      <a:majorFont>
        <a:latin typeface="Tahoma"/>
        <a:ea typeface="黑体"/>
        <a:cs typeface=""/>
      </a:majorFont>
      <a:minorFont>
        <a:latin typeface="Tahoma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_buaa_digiC_2011_b1 1">
        <a:dk1>
          <a:srgbClr val="5490A8"/>
        </a:dk1>
        <a:lt1>
          <a:srgbClr val="DDDDDD"/>
        </a:lt1>
        <a:dk2>
          <a:srgbClr val="00172E"/>
        </a:dk2>
        <a:lt2>
          <a:srgbClr val="CCECFF"/>
        </a:lt2>
        <a:accent1>
          <a:srgbClr val="0099CC"/>
        </a:accent1>
        <a:accent2>
          <a:srgbClr val="3366CC"/>
        </a:accent2>
        <a:accent3>
          <a:srgbClr val="AAABAD"/>
        </a:accent3>
        <a:accent4>
          <a:srgbClr val="BDBDBD"/>
        </a:accent4>
        <a:accent5>
          <a:srgbClr val="AACAE2"/>
        </a:accent5>
        <a:accent6>
          <a:srgbClr val="2D5CB9"/>
        </a:accent6>
        <a:hlink>
          <a:srgbClr val="99CCFF"/>
        </a:hlink>
        <a:folHlink>
          <a:srgbClr val="E1E1B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uaa_digiC_2011_b1 2">
        <a:dk1>
          <a:srgbClr val="000000"/>
        </a:dk1>
        <a:lt1>
          <a:srgbClr val="FFFFFF"/>
        </a:lt1>
        <a:dk2>
          <a:srgbClr val="003366"/>
        </a:dk2>
        <a:lt2>
          <a:srgbClr val="5490A8"/>
        </a:lt2>
        <a:accent1>
          <a:srgbClr val="0099CC"/>
        </a:accent1>
        <a:accent2>
          <a:srgbClr val="3366CC"/>
        </a:accent2>
        <a:accent3>
          <a:srgbClr val="FFFFFF"/>
        </a:accent3>
        <a:accent4>
          <a:srgbClr val="000000"/>
        </a:accent4>
        <a:accent5>
          <a:srgbClr val="AACAE2"/>
        </a:accent5>
        <a:accent6>
          <a:srgbClr val="2D5CB9"/>
        </a:accent6>
        <a:hlink>
          <a:srgbClr val="99CCFF"/>
        </a:hlink>
        <a:folHlink>
          <a:srgbClr val="E1E1B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uaa_digiC_2011_b1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uaa_digiC_2011_b1 4">
        <a:dk1>
          <a:srgbClr val="000000"/>
        </a:dk1>
        <a:lt1>
          <a:srgbClr val="FFFFFF"/>
        </a:lt1>
        <a:dk2>
          <a:srgbClr val="666633"/>
        </a:dk2>
        <a:lt2>
          <a:srgbClr val="908A6C"/>
        </a:lt2>
        <a:accent1>
          <a:srgbClr val="808000"/>
        </a:accent1>
        <a:accent2>
          <a:srgbClr val="996633"/>
        </a:accent2>
        <a:accent3>
          <a:srgbClr val="FFFFFF"/>
        </a:accent3>
        <a:accent4>
          <a:srgbClr val="000000"/>
        </a:accent4>
        <a:accent5>
          <a:srgbClr val="C0C0AA"/>
        </a:accent5>
        <a:accent6>
          <a:srgbClr val="8A5C2D"/>
        </a:accent6>
        <a:hlink>
          <a:srgbClr val="CCCC00"/>
        </a:hlink>
        <a:folHlink>
          <a:srgbClr val="D6DE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uaa_digiC_2011_b1 5">
        <a:dk1>
          <a:srgbClr val="000000"/>
        </a:dk1>
        <a:lt1>
          <a:srgbClr val="FFFFFF"/>
        </a:lt1>
        <a:dk2>
          <a:srgbClr val="181848"/>
        </a:dk2>
        <a:lt2>
          <a:srgbClr val="656F97"/>
        </a:lt2>
        <a:accent1>
          <a:srgbClr val="6666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B8B8FF"/>
        </a:accent5>
        <a:accent6>
          <a:srgbClr val="2D2D8A"/>
        </a:accent6>
        <a:hlink>
          <a:srgbClr val="9A9ABC"/>
        </a:hlink>
        <a:folHlink>
          <a:srgbClr val="D2B6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uaa_digiC_2011_b1 6">
        <a:dk1>
          <a:srgbClr val="CC0066"/>
        </a:dk1>
        <a:lt1>
          <a:srgbClr val="FFFFFF"/>
        </a:lt1>
        <a:dk2>
          <a:srgbClr val="000000"/>
        </a:dk2>
        <a:lt2>
          <a:srgbClr val="CC0099"/>
        </a:lt2>
        <a:accent1>
          <a:srgbClr val="FF9900"/>
        </a:accent1>
        <a:accent2>
          <a:srgbClr val="CC6600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B95C00"/>
        </a:accent6>
        <a:hlink>
          <a:srgbClr val="009900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buaa_digiC_2011_b1</Template>
  <TotalTime>10991</TotalTime>
  <Words>2468</Words>
  <Application>Microsoft Office PowerPoint</Application>
  <PresentationFormat>全屏显示(4:3)</PresentationFormat>
  <Paragraphs>407</Paragraphs>
  <Slides>25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25</vt:i4>
      </vt:variant>
    </vt:vector>
  </HeadingPairs>
  <TitlesOfParts>
    <vt:vector size="34" baseType="lpstr">
      <vt:lpstr>黑体</vt:lpstr>
      <vt:lpstr>宋体</vt:lpstr>
      <vt:lpstr>Arial</vt:lpstr>
      <vt:lpstr>Courier New</vt:lpstr>
      <vt:lpstr>Tahoma</vt:lpstr>
      <vt:lpstr>Times New Roman</vt:lpstr>
      <vt:lpstr>Wingdings</vt:lpstr>
      <vt:lpstr>2_buaa_digiC_2011_b1</vt:lpstr>
      <vt:lpstr>1_buaa_digiC_2011_b1</vt:lpstr>
      <vt:lpstr>   电子电路设计训练  --数字部分(Verilog HDL)--</vt:lpstr>
      <vt:lpstr>第五讲、复杂数字电路设计</vt:lpstr>
      <vt:lpstr>5.1 计数器设计</vt:lpstr>
      <vt:lpstr>5.1 计数器设计</vt:lpstr>
      <vt:lpstr>5.1 计数器设计</vt:lpstr>
      <vt:lpstr>5.1 计数器设计</vt:lpstr>
      <vt:lpstr>5.1 计数器设计</vt:lpstr>
      <vt:lpstr>5.1 计数器设计</vt:lpstr>
      <vt:lpstr>5.1 计数器设计</vt:lpstr>
      <vt:lpstr>5.2 寄存器与数据流动</vt:lpstr>
      <vt:lpstr>5.2 寄存器与数据流动</vt:lpstr>
      <vt:lpstr>5.2 寄存器与数据流动</vt:lpstr>
      <vt:lpstr>5.2 寄存器与数据流动</vt:lpstr>
      <vt:lpstr>5.2 寄存器与数据流动</vt:lpstr>
      <vt:lpstr>5.3 流水线设计</vt:lpstr>
      <vt:lpstr>5.3 流水线设计</vt:lpstr>
      <vt:lpstr>5.3 流水线设计</vt:lpstr>
      <vt:lpstr>5.4 阻塞与非阻塞</vt:lpstr>
      <vt:lpstr>5.4 阻塞与非阻塞</vt:lpstr>
      <vt:lpstr>5.4 阻塞与非阻塞</vt:lpstr>
      <vt:lpstr>5.4 阻塞与非阻塞</vt:lpstr>
      <vt:lpstr>5.4 阻塞与非阻塞</vt:lpstr>
      <vt:lpstr>5.4 阻塞与非阻塞</vt:lpstr>
      <vt:lpstr>5.4 阻塞与非阻塞</vt:lpstr>
      <vt:lpstr>5.2 阻塞与非阻塞</vt:lpstr>
    </vt:vector>
  </TitlesOfParts>
  <Company>buaa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EDA</dc:title>
  <dc:creator>lenovo</dc:creator>
  <cp:lastModifiedBy>dell</cp:lastModifiedBy>
  <cp:revision>623</cp:revision>
  <dcterms:created xsi:type="dcterms:W3CDTF">2009-06-19T06:27:50Z</dcterms:created>
  <dcterms:modified xsi:type="dcterms:W3CDTF">2020-04-12T13:12:53Z</dcterms:modified>
</cp:coreProperties>
</file>