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  <p:sldMasterId id="2147483959" r:id="rId2"/>
  </p:sldMasterIdLst>
  <p:notesMasterIdLst>
    <p:notesMasterId r:id="rId12"/>
  </p:notesMasterIdLst>
  <p:sldIdLst>
    <p:sldId id="320" r:id="rId3"/>
    <p:sldId id="444" r:id="rId4"/>
    <p:sldId id="409" r:id="rId5"/>
    <p:sldId id="466" r:id="rId6"/>
    <p:sldId id="381" r:id="rId7"/>
    <p:sldId id="385" r:id="rId8"/>
    <p:sldId id="386" r:id="rId9"/>
    <p:sldId id="387" r:id="rId10"/>
    <p:sldId id="467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A0"/>
    <a:srgbClr val="0099CC"/>
    <a:srgbClr val="003366"/>
    <a:srgbClr val="FF0000"/>
    <a:srgbClr val="008000"/>
    <a:srgbClr val="FFCCFF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81356" autoAdjust="0"/>
  </p:normalViewPr>
  <p:slideViewPr>
    <p:cSldViewPr>
      <p:cViewPr varScale="1">
        <p:scale>
          <a:sx n="70" d="100"/>
          <a:sy n="70" d="100"/>
        </p:scale>
        <p:origin x="174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BEE57FE-7581-426B-BD16-4E73C241F1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73E20C2-995F-4A34-BF5F-4E80886BEC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8389C8FE-40AA-4FCD-AEC1-8AD7B18B88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2D44778-A72C-4475-9E4C-C8ADA82124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CC7FBE-D7CF-4395-BA1D-ACFE16D4A1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706428E-4B98-4044-ADC2-693391DC7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23A82FF-A370-4667-BC26-22A0FA8550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3EF3912-5C60-4838-BCD2-083299D32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17B1FB-DBE9-4C8C-94DF-7A554F5530D0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90C48F5-200D-448A-ABFA-8B4EA2336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1010A62-6DA8-4779-BF4D-79FA454E6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D09089E-6A3D-423A-9A30-B0FE046DE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38A7416-D21A-4C90-8949-4DFF61167D8C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0C82B5A-AF2F-4129-9911-84AD4EA3B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052DDEF-5802-4A7B-92BD-6607C2DF0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DE91CA5A-1CDD-4E8F-9BA7-BB780C51E5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6869CE-2763-45CB-99D2-1ECD70C46BE5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BEBEBC7-0011-4E94-869A-D6F7F925D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809CE39-62BB-4E14-8FAC-151023C86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F982F342-A39F-4743-BDD1-A6D8A9ACF9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F9B4EF-CA96-4693-A5AA-EEFFA78337F7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D6723B3-B4D4-4571-88EC-EC1A20856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03BA19D-8109-4EA4-BD5C-91F44EFB7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199995B-BACD-48D5-A043-8EC06F037A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D27853B-B576-420E-8918-AD6AD8D9A88C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57E6E63-F4B7-4067-B8C9-3B0237949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BFAA079-9AA0-46B7-9CF1-E9F8C74DE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F858D3FC-C22E-4611-947F-E78D91A92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B4846E-D5AC-45E6-922E-3DA981AEECF3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81D6733-5769-4516-8A3A-A3E5229F9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8964786-E05A-4F56-8B9B-5578A2D99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96A10A-E905-414E-B4B0-F8AAC2491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8CCFC-8596-416B-8D1C-E58D820813D3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3C21FA-24FD-4140-8394-AA3AA490F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8C81A0D-AECD-4C02-8C31-A15DC03DB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66ECE-3A82-4D0D-BB35-1B43D04F82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80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0406BF-C27C-4058-A1C2-3B7FDBE3D4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49E55-82C9-435F-BBCB-E0A21CE3FAB2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70AEC8-B992-416C-90C9-B2A3394796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6AC2600-259B-41D2-8CB1-DBA139DD6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0686A-4720-4D5D-A7CB-630A5D7725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6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533400"/>
            <a:ext cx="21590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533400"/>
            <a:ext cx="6329363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6F179B-FD0B-4750-BACF-87758A21B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2F2C9-AA74-4A7F-8AB3-11F7A49FC4BF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07E5FA-2F02-499F-BF07-E730A1FCD4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A2856F8-A026-4C79-8A73-4EA4B10B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7DF32-630F-4EA3-99A9-F6E6C99AA8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704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0D61EA-96B1-4198-BD23-B9485971BE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15CE2-7019-4159-83B8-59F344D69F87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356D59-686F-441E-BADF-C1B6755A9E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CB857-1C00-4746-9BB4-101C478D149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8D5EFAD-98E3-4FE2-833E-3B29669F302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29680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5F3B9D-4619-4F0A-99A9-7F5B62C0C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81F05-E883-4FC1-B27A-003681E590E5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8541484-AEBB-4A62-8480-FB63AC476A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C4CFD-3656-4240-B5AD-A93812D7645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DA9BC72-91D5-41F9-AFC7-47BDC39C885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09375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3F54CC-33B3-4C88-9198-DD437D88A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CD99B-A1C2-49CA-9AC6-9C237E32F942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9386FEB-3FB5-4B72-9B58-0607CD1108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1E549-41D3-4D32-9A76-7F04D885C4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65779D1-1BA6-40FE-8D32-8A59F50A913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1022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43388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0588" y="1600200"/>
            <a:ext cx="4244975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0B6118-10D3-4CCE-8D56-86C7CE532E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A8087-F91B-420C-8433-7AD9E96E33D5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A74BA3-11F6-4921-86AD-907571F7C8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4C651-F89A-447C-90CB-51AF377E34A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72527E7-A930-4E17-B664-075544605F4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751811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7D5B8-BEC9-4F9E-A230-76B018000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2C078-FCAE-4D08-9057-EDB84B5775FF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8E6AD-31E2-4C9B-8D3E-B668C8124C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FDA61-2A01-4826-830B-09400597B1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59BE62-A171-427D-A523-040DCC9A538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900509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4A271C9-D663-4373-ACFC-EECD9B575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16CCB-D7E5-4D48-8EA8-688C2157B76D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BB981BB-2A0E-42E0-A951-D9CB415F97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4DD7D-82E8-4EB2-A05A-C0AD8714710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DEEFE7C-5710-41B3-817B-181B01DEDFB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1830552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7B40977-9E89-4742-BD32-E6FA161169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06ABD-8B68-4F8A-8B27-97875B71051F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96E2A3E-DF41-4484-A1B9-4F6F73688A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31B6D-BF7D-4432-99BE-280684FF525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6B4F570-AF85-4353-A447-86381A9A1BD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567931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2A0B0A-8CB9-4556-80C5-FE98B98DAF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5C981-64B9-445B-8DD0-5156829CBBB9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EA0DAD9-A71F-44C4-8FDE-E6100EF758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0E04-2425-422D-89B2-A3EC9A99EDB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93C21B0-57CF-414E-BB53-29710054DFE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52367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D9D547-A616-406E-B1F7-531C7D7EA8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717B9-B433-419F-9757-D462CC41DC64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868EC9-C257-435F-9691-707A1E5E2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D7176E-3410-4FA8-B0DF-621C3A184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1435F-2EE3-45BE-870F-C36387FDBA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18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E75C51-9922-46B8-ADF2-65A6559E4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54F71-4397-40C6-ABF4-296B83D3CF84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029203C-8AE4-44CA-BD80-84B4586F92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CBCFF-8E4D-4536-914B-2E5E4399640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B23A490-50A9-419C-8CED-A50115AC4B7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689205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6B6B2A-C92F-4ADE-8CE6-849F04BAA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7EFDD-4DBE-4F54-9789-EC2215541380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EC30965-7091-42BB-ACCC-DE35F8D3B3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B33FE-AD0F-4610-8E50-FA7DBEE3270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1C2DB2F-9960-45B4-8AF9-FB5FB8ECAE9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323242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533400"/>
            <a:ext cx="21590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533400"/>
            <a:ext cx="6329363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177310-97BF-4BCF-AA1F-B4C4FB523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F3909-939F-4949-88DA-AFFFBB1283EB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A767DE2-D3E8-4FD3-8E4D-570B0FCE02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F0048-C2D1-48C1-AE70-E523A105AF6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64434CA-DB79-4D4B-9C8E-9633CA69D56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536087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4800" y="533400"/>
            <a:ext cx="8640763" cy="556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122D8FE-9F6E-4A75-BD5E-F29F1CFB4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AEA2B-978F-42C8-8029-08D3E6D22AE9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F23DEE2-C82C-4881-ABD6-93C175F4E6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BB4EE-F0D8-4DA9-BA45-0097018B07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E3A54CD-2F79-426C-84A0-FB213F7CDB5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5978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E7180B-CCB7-48E5-9C3E-C76DE95A2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75321-3106-4329-9713-77B6955D87CD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100C24-9087-41E9-966B-17FF1D077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122E1CC-F6B5-4721-831D-3FE8F45DC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BC7DD-D619-4561-897B-0D7CA6EAE5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27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43388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0588" y="1600200"/>
            <a:ext cx="4244975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17C169-800A-4D41-AD6A-A20778DEB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788F2-6018-4C7E-8BA6-1AF2D247C670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B0F710-69A8-437C-9EEE-E1A95E4A7E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6DB27B8-5DCA-4663-8C3F-05913B1D2A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31BD9-A063-4041-8B78-1DBFDDCEAA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13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6D41D2-BB0B-46FB-85EB-8398886A6A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78B3-202C-4F2F-A753-E1E98062BC5F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FAC540-D6EC-482B-9D23-AD89E8D73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FEC7771-6B62-4AA2-951C-A512A0E71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DFC97-1926-4F69-A817-75D3F5316C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1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B8461A-0FC0-487C-AF86-9ACB0E4115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522E1-BFC5-4E33-95AA-CC40391BE06B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ABE56B-917D-4C6E-9CF7-859F616851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107A3E3-3B62-4DA0-BBC6-2000255530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FA320-AC9E-4AF8-B434-DA2D70FD4B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8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0B3403A-ABF1-4845-9744-FB57C1F8B5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D643B-FE4E-471D-A2FD-B0A9CBBFFF24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137C91D-AD41-46C6-83A4-C28D24700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C9DD5F0-8E10-4B5E-9343-7411DC92E8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87C32-A9B9-4177-B17A-ACD2801D5F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11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02881D-F75D-415F-B638-5E6750DB0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DDEA6-B189-4332-A8C3-729CF90650C7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3F136-6513-48C1-BBFA-5FCDF54CA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9BA75E-C2B6-4AD1-88A3-6E4B48262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74E78-CBFB-4279-9F30-E683E35449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3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03D7A0-33CA-4754-A789-387F4EA9E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B830E-E355-4F69-937F-F4B5B9B5B3EE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2E9581-5B53-483F-BFF9-0D69BA64F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5D94208-4B42-4F5C-A68F-39145CC46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1AE4A-4211-4045-AE4D-AB386EF73D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97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5FF86983-91C9-41D5-98B6-AB3C8E0C9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AF95A5B2-A8AC-49C5-A850-7810DCF1D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94B5034-4B4B-458E-8587-31D97E18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9" name="Rectangle 11">
            <a:extLst>
              <a:ext uri="{FF2B5EF4-FFF2-40B4-BE49-F238E27FC236}">
                <a16:creationId xmlns:a16="http://schemas.microsoft.com/office/drawing/2014/main" id="{B1B4053B-8942-49F8-9C46-E7B4A7CF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12">
            <a:extLst>
              <a:ext uri="{FF2B5EF4-FFF2-40B4-BE49-F238E27FC236}">
                <a16:creationId xmlns:a16="http://schemas.microsoft.com/office/drawing/2014/main" id="{76BB442C-05A8-4429-85B5-2D6A2E5E5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68580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Rectangle 13">
            <a:extLst>
              <a:ext uri="{FF2B5EF4-FFF2-40B4-BE49-F238E27FC236}">
                <a16:creationId xmlns:a16="http://schemas.microsoft.com/office/drawing/2014/main" id="{DFB85AF4-E103-4CEF-9A53-70318128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2286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25608" name="Picture 15" descr="buaa_2">
            <a:extLst>
              <a:ext uri="{FF2B5EF4-FFF2-40B4-BE49-F238E27FC236}">
                <a16:creationId xmlns:a16="http://schemas.microsoft.com/office/drawing/2014/main" id="{4E6EA126-B3F7-4FB1-856B-3C86DA22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229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5">
            <a:extLst>
              <a:ext uri="{FF2B5EF4-FFF2-40B4-BE49-F238E27FC236}">
                <a16:creationId xmlns:a16="http://schemas.microsoft.com/office/drawing/2014/main" id="{E4F27F1E-B866-4F97-9CCA-276CF3D6C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407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10" name="Rectangle 9">
            <a:extLst>
              <a:ext uri="{FF2B5EF4-FFF2-40B4-BE49-F238E27FC236}">
                <a16:creationId xmlns:a16="http://schemas.microsoft.com/office/drawing/2014/main" id="{50B91C18-839F-4542-89DD-C9522E198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33400"/>
            <a:ext cx="8640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A5634AE1-0B0F-4FDC-BB63-2A55E119AF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0"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A6A94E-88E5-4808-AE29-9B29314D641E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A3209E97-51F9-49B4-BAB4-01C52883FC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A7BB96DE-BB22-415B-BF22-185EEF0BF7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9906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800" b="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2525DA00-9C79-4AB6-8463-2C9F345BCD7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5614" name="Picture 14" descr="file_quit">
            <a:extLst>
              <a:ext uri="{FF2B5EF4-FFF2-40B4-BE49-F238E27FC236}">
                <a16:creationId xmlns:a16="http://schemas.microsoft.com/office/drawing/2014/main" id="{940FE143-F337-401E-A8CB-BC75A37EB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133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48E91E4-72D9-4D46-902A-C1CCC391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6250"/>
            <a:ext cx="8243887" cy="73025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147C78D-60B7-4CF6-BF2D-B0C3A9CA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6410325"/>
            <a:ext cx="323850" cy="360363"/>
          </a:xfrm>
          <a:prstGeom prst="rect">
            <a:avLst/>
          </a:prstGeom>
          <a:solidFill>
            <a:srgbClr val="ECECC8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1BB5B167-E3F9-4A55-90C9-3C8945EC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410325"/>
            <a:ext cx="958850" cy="360363"/>
          </a:xfrm>
          <a:prstGeom prst="roundRect">
            <a:avLst>
              <a:gd name="adj" fmla="val 28750"/>
            </a:avLst>
          </a:prstGeom>
          <a:solidFill>
            <a:srgbClr val="ECECC8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71BC6318-DD85-4F79-AA55-A2FC4453F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407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3718" name="Rectangle 6">
            <a:extLst>
              <a:ext uri="{FF2B5EF4-FFF2-40B4-BE49-F238E27FC236}">
                <a16:creationId xmlns:a16="http://schemas.microsoft.com/office/drawing/2014/main" id="{CF188A32-3F0C-4CA8-B642-9DF26EF7CC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02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0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A89F591-AEC9-4AEE-B8C0-E1208C35BBF4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243719" name="Rectangle 7">
            <a:extLst>
              <a:ext uri="{FF2B5EF4-FFF2-40B4-BE49-F238E27FC236}">
                <a16:creationId xmlns:a16="http://schemas.microsoft.com/office/drawing/2014/main" id="{CA3736BA-00E9-476D-B1E3-0B10D7CDBF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2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E7C1902A-DCEA-467D-BE92-2B6ADBE9C6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3720" name="Rectangle 8">
            <a:extLst>
              <a:ext uri="{FF2B5EF4-FFF2-40B4-BE49-F238E27FC236}">
                <a16:creationId xmlns:a16="http://schemas.microsoft.com/office/drawing/2014/main" id="{705F3C66-7DC3-460B-BE61-92CD4F530D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100013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800">
                <a:solidFill>
                  <a:srgbClr val="33CC33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154DE5E6-903B-4114-9C8A-9659A654F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33400"/>
            <a:ext cx="8640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E7CBD3F0-63FA-4F5D-A803-E0CFF414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75"/>
            <a:ext cx="9144000" cy="698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26635" name="Group 11">
            <a:extLst>
              <a:ext uri="{FF2B5EF4-FFF2-40B4-BE49-F238E27FC236}">
                <a16:creationId xmlns:a16="http://schemas.microsoft.com/office/drawing/2014/main" id="{F910E613-A0ED-47D2-9761-9F7964280C05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-26988"/>
            <a:ext cx="633413" cy="647701"/>
            <a:chOff x="96" y="3888"/>
            <a:chExt cx="240" cy="240"/>
          </a:xfrm>
        </p:grpSpPr>
        <p:sp>
          <p:nvSpPr>
            <p:cNvPr id="2062" name="Oval 12">
              <a:extLst>
                <a:ext uri="{FF2B5EF4-FFF2-40B4-BE49-F238E27FC236}">
                  <a16:creationId xmlns:a16="http://schemas.microsoft.com/office/drawing/2014/main" id="{C1BE5AF7-CFBE-4994-8660-B11B19233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888"/>
              <a:ext cx="240" cy="240"/>
            </a:xfrm>
            <a:prstGeom prst="ellipse">
              <a:avLst/>
            </a:prstGeom>
            <a:solidFill>
              <a:srgbClr val="ECECC8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26639" name="Picture 13" descr="未标题-2">
              <a:extLst>
                <a:ext uri="{FF2B5EF4-FFF2-40B4-BE49-F238E27FC236}">
                  <a16:creationId xmlns:a16="http://schemas.microsoft.com/office/drawing/2014/main" id="{96EE6D80-4F95-4C52-B6AD-6093A1D5F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888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CF41E1AF-1520-409F-A54C-53985B60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23813"/>
            <a:ext cx="3751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kumimoji="0" lang="en-US" altLang="zh-CN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Verilog HDL</a:t>
            </a:r>
            <a:r>
              <a:rPr kumimoji="0" lang="zh-CN" altLang="en-US" sz="28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设计</a:t>
            </a:r>
          </a:p>
        </p:txBody>
      </p:sp>
      <p:sp>
        <p:nvSpPr>
          <p:cNvPr id="2061" name="Rectangle 15">
            <a:extLst>
              <a:ext uri="{FF2B5EF4-FFF2-40B4-BE49-F238E27FC236}">
                <a16:creationId xmlns:a16="http://schemas.microsoft.com/office/drawing/2014/main" id="{3FFAEA3E-3640-4BD3-9E98-26EED7E0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250825" cy="73025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4B88DAB-00DE-440F-882B-C33B0F49E5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37E7A6D-0EBC-419E-9661-2B13D98EC1BA}" type="slidenum">
              <a:rPr kumimoji="0" lang="en-US" altLang="zh-CN" sz="1800">
                <a:solidFill>
                  <a:schemeClr val="tx2"/>
                </a:solidFill>
                <a:latin typeface="Arial" panose="020B0604020202020204" pitchFamily="34" charset="0"/>
              </a:rPr>
              <a:pPr/>
              <a:t>1</a:t>
            </a:fld>
            <a:endParaRPr kumimoji="0" lang="en-US" altLang="zh-CN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DD6DBC4-CC53-4602-B46E-C156A214CFF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57250" y="3857625"/>
            <a:ext cx="6619875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第六讲、有限状态机（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FSM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Finite State Machine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8F9B23-0D1B-4EFD-AB4F-0350FBD08E1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95288" y="1530350"/>
            <a:ext cx="7772400" cy="1754188"/>
          </a:xfrm>
        </p:spPr>
        <p:txBody>
          <a:bodyPr anchor="b">
            <a:spAutoFit/>
          </a:bodyPr>
          <a:lstStyle/>
          <a:p>
            <a:pPr eaLnBrk="1" hangingPunct="1">
              <a:defRPr/>
            </a:pPr>
            <a:r>
              <a:rPr lang="zh-CN" altLang="en-US" sz="60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电子电路设计训练</a:t>
            </a:r>
            <a:br>
              <a:rPr lang="en-US" altLang="zh-CN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</a:br>
            <a:r>
              <a:rPr lang="en-US" altLang="zh-CN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--</a:t>
            </a:r>
            <a:r>
              <a:rPr lang="zh-CN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数字部分</a:t>
            </a:r>
            <a:r>
              <a:rPr lang="en-US" altLang="zh-CN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4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Verilog</a:t>
            </a:r>
            <a:r>
              <a:rPr lang="en-US" altLang="zh-CN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HDL)--</a:t>
            </a:r>
            <a:endParaRPr lang="zh-CN" altLang="en-US" sz="4800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>
            <a:extLst>
              <a:ext uri="{FF2B5EF4-FFF2-40B4-BE49-F238E27FC236}">
                <a16:creationId xmlns:a16="http://schemas.microsoft.com/office/drawing/2014/main" id="{6467DD20-8A24-4F82-BCDF-F47C012EB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E45576B-5D7F-47FB-BF67-5C99802DE520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ADF63C0-3F0F-4D38-9F0C-EA744F20A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第六讲、有限状态机（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FSM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2953BD6-0172-44F5-82AE-7FDB493E7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基本概念</a:t>
            </a:r>
          </a:p>
          <a:p>
            <a:r>
              <a:rPr lang="en-US" altLang="zh-CN" dirty="0"/>
              <a:t>6.2 </a:t>
            </a:r>
            <a:r>
              <a:rPr lang="zh-CN" altLang="en-US" dirty="0"/>
              <a:t>简单的有限状态机设计</a:t>
            </a:r>
          </a:p>
          <a:p>
            <a:pPr lvl="1"/>
            <a:r>
              <a:rPr lang="zh-CN" altLang="en-US" dirty="0"/>
              <a:t>状态转移图表示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3B6D793B-8736-4910-9A23-E2C491D22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3B3819C-8C87-4422-9929-11A8BDD14856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C741D42-76B4-4D6B-A1B3-BD877968CB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 </a:t>
            </a:r>
            <a:r>
              <a:rPr lang="zh-CN" altLang="en-US"/>
              <a:t>基本概念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3D7012A-8C7F-4A2F-AE58-9C54C7D12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85875"/>
            <a:ext cx="848201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如果能严格以时钟跳变沿为前提，按排好的时序，来操作逻辑系统中每一个开关</a:t>
            </a:r>
            <a:r>
              <a:rPr lang="en-US" altLang="zh-CN" i="1"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>
                <a:ea typeface="黑体" panose="02010609060101010101" pitchFamily="49" charset="-122"/>
                <a:cs typeface="Times New Roman" panose="02020603050405020304" pitchFamily="18" charset="0"/>
              </a:rPr>
              <a:t>则系统中数据的流动和处理会按同一时钟节拍有序地进行，避免了冒险和竞争现象，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时延问题就能有效地加以解决。</a:t>
            </a:r>
          </a:p>
        </p:txBody>
      </p:sp>
      <p:pic>
        <p:nvPicPr>
          <p:cNvPr id="76802" name="Picture 2">
            <a:extLst>
              <a:ext uri="{FF2B5EF4-FFF2-40B4-BE49-F238E27FC236}">
                <a16:creationId xmlns:a16="http://schemas.microsoft.com/office/drawing/2014/main" id="{EA9549B1-ED48-4FD1-AAEF-4446E7E5A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936875"/>
            <a:ext cx="5972175" cy="38766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EAAC0188-505C-484D-8E53-2C2E1F851B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C76E5BD-9FB4-4E8E-ADAF-37879F450C67}" type="slidenum">
              <a:rPr kumimoji="0" lang="en-US" altLang="zh-CN" sz="2000">
                <a:solidFill>
                  <a:schemeClr val="tx2"/>
                </a:solidFill>
                <a:ea typeface="黑体" panose="02010609060101010101" pitchFamily="49" charset="-122"/>
              </a:rPr>
              <a:pPr/>
              <a:t>4</a:t>
            </a:fld>
            <a:endParaRPr kumimoji="0" lang="en-US" altLang="zh-CN" sz="20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7B226F12-836A-44C9-870B-AD50236D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628775"/>
            <a:ext cx="8099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4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ea typeface="黑体" panose="02010609060101010101" pitchFamily="49" charset="-122"/>
              </a:rPr>
              <a:t>有限状态机（</a:t>
            </a:r>
            <a:r>
              <a:rPr lang="en-US" altLang="zh-CN">
                <a:ea typeface="黑体" panose="02010609060101010101" pitchFamily="49" charset="-122"/>
              </a:rPr>
              <a:t>Finite State Machine</a:t>
            </a:r>
            <a:r>
              <a:rPr lang="zh-CN" altLang="en-US">
                <a:ea typeface="黑体" panose="02010609060101010101" pitchFamily="49" charset="-122"/>
              </a:rPr>
              <a:t>）是表示实现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有限个离散状态</a:t>
            </a:r>
            <a:r>
              <a:rPr lang="zh-CN" altLang="en-US">
                <a:ea typeface="黑体" panose="02010609060101010101" pitchFamily="49" charset="-122"/>
              </a:rPr>
              <a:t>及其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状态之间</a:t>
            </a:r>
            <a:r>
              <a:rPr lang="zh-CN" altLang="en-US">
                <a:ea typeface="黑体" panose="02010609060101010101" pitchFamily="49" charset="-122"/>
              </a:rPr>
              <a:t>的转移等行为动作的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数学模型</a:t>
            </a:r>
            <a:r>
              <a:rPr lang="zh-CN" altLang="en-US">
                <a:ea typeface="黑体" panose="02010609060101010101" pitchFamily="49" charset="-122"/>
              </a:rPr>
              <a:t>，又称为有限状态自动机或简称状态机。状态机主要有状态和转移两方面功能。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0CE239CF-8DB9-4049-A495-989874454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4437063"/>
            <a:ext cx="2071687" cy="1008062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3" dist="53882" dir="2700000">
              <a:schemeClr val="tx1"/>
            </a:prstShdw>
          </a:effec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60000"/>
              </a:lnSpc>
            </a:pPr>
            <a:r>
              <a:rPr lang="zh-CN" altLang="en-US" sz="3200">
                <a:ea typeface="黑体" panose="02010609060101010101" pitchFamily="49" charset="-122"/>
              </a:rPr>
              <a:t>状态</a:t>
            </a:r>
          </a:p>
        </p:txBody>
      </p:sp>
      <p:sp>
        <p:nvSpPr>
          <p:cNvPr id="5127" name="Rectangle 6">
            <a:extLst>
              <a:ext uri="{FF2B5EF4-FFF2-40B4-BE49-F238E27FC236}">
                <a16:creationId xmlns:a16="http://schemas.microsoft.com/office/drawing/2014/main" id="{11245CBC-AF5D-47C4-A281-9A0503B3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437063"/>
            <a:ext cx="1935163" cy="1008062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3" dist="71842" dir="2700000">
              <a:schemeClr val="tx1"/>
            </a:prstShdw>
          </a:effec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60000"/>
              </a:lnSpc>
            </a:pPr>
            <a:r>
              <a:rPr lang="zh-CN" altLang="en-US" sz="3200">
                <a:ea typeface="黑体" panose="02010609060101010101" pitchFamily="49" charset="-122"/>
              </a:rPr>
              <a:t>状态</a:t>
            </a:r>
          </a:p>
        </p:txBody>
      </p:sp>
      <p:sp>
        <p:nvSpPr>
          <p:cNvPr id="5128" name="AutoShape 8">
            <a:extLst>
              <a:ext uri="{FF2B5EF4-FFF2-40B4-BE49-F238E27FC236}">
                <a16:creationId xmlns:a16="http://schemas.microsoft.com/office/drawing/2014/main" id="{7122B443-1B3E-472A-8576-7DFE39E1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794250"/>
            <a:ext cx="2224088" cy="304800"/>
          </a:xfrm>
          <a:prstGeom prst="rightArrow">
            <a:avLst>
              <a:gd name="adj1" fmla="val 39741"/>
              <a:gd name="adj2" fmla="val 4405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6513B317-FBA4-4C10-BD48-B62F6ED07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4330700"/>
            <a:ext cx="1284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3200" kern="0" dirty="0">
                <a:ea typeface="黑体" pitchFamily="49" charset="-122"/>
              </a:rPr>
              <a:t>转移</a:t>
            </a:r>
          </a:p>
        </p:txBody>
      </p:sp>
      <p:sp>
        <p:nvSpPr>
          <p:cNvPr id="32776" name="Rectangle 2">
            <a:extLst>
              <a:ext uri="{FF2B5EF4-FFF2-40B4-BE49-F238E27FC236}">
                <a16:creationId xmlns:a16="http://schemas.microsoft.com/office/drawing/2014/main" id="{740371A7-F07C-4771-9030-E8736EBB9C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 </a:t>
            </a:r>
            <a:r>
              <a:rPr lang="zh-CN" altLang="en-US"/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27" grpId="0" animBg="1"/>
      <p:bldP spid="5128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51BF7E4D-96D1-403C-8737-CD6AAF890F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31943F6-EDCB-4E6A-A9F1-F76AF839EF36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0FF6B49-C9A9-49D9-8469-3E5504820D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 </a:t>
            </a:r>
            <a:r>
              <a:rPr lang="zh-CN" altLang="en-US"/>
              <a:t>基本概念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F009AC-B502-477A-AEBE-D77B1A4D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428875"/>
            <a:ext cx="87868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69B7E4BD-04B9-4C16-A981-1673AB0B4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4820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zh-CN" altLang="en-US" sz="28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id="{0C262270-027F-41E0-BF15-E79B3A39E2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133600"/>
            <a:ext cx="8640763" cy="4495800"/>
          </a:xfrm>
        </p:spPr>
        <p:txBody>
          <a:bodyPr/>
          <a:lstStyle/>
          <a:p>
            <a:pPr eaLnBrk="1" hangingPunct="1"/>
            <a:r>
              <a:rPr lang="zh-CN" altLang="en-US"/>
              <a:t>有限状态机（</a:t>
            </a:r>
            <a:r>
              <a:rPr lang="en-US" altLang="zh-CN"/>
              <a:t>Finite State Machine</a:t>
            </a:r>
            <a:r>
              <a:rPr lang="zh-CN" altLang="en-US"/>
              <a:t>，</a:t>
            </a:r>
            <a:r>
              <a:rPr lang="en-US" altLang="zh-CN"/>
              <a:t>FSM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是由寄存器组和组合逻辑构成的时序电路，公共时钟信号。</a:t>
            </a:r>
          </a:p>
          <a:p>
            <a:pPr lvl="1"/>
            <a:r>
              <a:rPr lang="zh-CN" altLang="en-US"/>
              <a:t>状态的改变只可能发生在时钟的跳变沿时。</a:t>
            </a:r>
            <a:endParaRPr lang="en-US" altLang="zh-CN"/>
          </a:p>
          <a:p>
            <a:pPr lvl="1"/>
            <a:r>
              <a:rPr lang="zh-CN" altLang="en-US"/>
              <a:t>状态是否改变以及如何改变取决于当前状态与输入信号。</a:t>
            </a:r>
            <a:endParaRPr lang="en-US" altLang="zh-CN"/>
          </a:p>
          <a:p>
            <a:pPr lvl="1"/>
            <a:r>
              <a:rPr lang="zh-CN" altLang="en-US"/>
              <a:t>状态机可用于产生在时钟跳变沿开关的复杂的控制逻辑，是</a:t>
            </a:r>
            <a:r>
              <a:rPr lang="zh-CN" altLang="en-US" b="1">
                <a:solidFill>
                  <a:schemeClr val="accent2"/>
                </a:solidFill>
              </a:rPr>
              <a:t>同步数字逻辑的控制核心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7EDE5D17-8345-40FC-AA99-F0711F77F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F20027-F7F3-466B-95E7-02F3006255C5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55AE68F-D7AD-4E35-897A-D27F941DDE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 </a:t>
            </a:r>
            <a:r>
              <a:rPr lang="zh-CN" altLang="en-US"/>
              <a:t>简单的有限状态机设计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34AE740-0498-4CA2-ACAB-C55A5A95F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928813"/>
            <a:ext cx="778668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>
                <a:latin typeface="Tahoma" panose="020B0604030504040204" pitchFamily="34" charset="0"/>
                <a:ea typeface="黑体" panose="02010609060101010101" pitchFamily="49" charset="-122"/>
              </a:rPr>
              <a:t>状态转移图表示</a:t>
            </a:r>
            <a:endParaRPr lang="en-US" altLang="zh-CN" sz="280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80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  <a:ea typeface="黑体" panose="02010609060101010101" pitchFamily="49" charset="-122"/>
              </a:rPr>
              <a:t>RTL</a:t>
            </a:r>
            <a:r>
              <a:rPr lang="zh-CN" altLang="en-US" sz="2800">
                <a:latin typeface="Tahoma" panose="020B0604030504040204" pitchFamily="34" charset="0"/>
                <a:ea typeface="黑体" panose="02010609060101010101" pitchFamily="49" charset="-122"/>
              </a:rPr>
              <a:t>级可综合的</a:t>
            </a:r>
            <a:r>
              <a:rPr lang="en-US" altLang="zh-CN" sz="2800">
                <a:latin typeface="Tahoma" panose="020B0604030504040204" pitchFamily="34" charset="0"/>
                <a:ea typeface="黑体" panose="02010609060101010101" pitchFamily="49" charset="-122"/>
              </a:rPr>
              <a:t>Verilog HDL</a:t>
            </a:r>
            <a:r>
              <a:rPr lang="zh-CN" altLang="en-US" sz="2800">
                <a:latin typeface="Tahoma" panose="020B0604030504040204" pitchFamily="34" charset="0"/>
                <a:ea typeface="黑体" panose="02010609060101010101" pitchFamily="49" charset="-122"/>
              </a:rPr>
              <a:t>模块表示</a:t>
            </a:r>
            <a:endParaRPr lang="en-US" altLang="zh-CN" sz="280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80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80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8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1696ECFE-A755-4847-9EF8-2C0773925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A21FFE-2605-4B11-BBAB-F3A7A848F183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3F1086A-ADC5-429D-A347-124C200698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 </a:t>
            </a:r>
            <a:r>
              <a:rPr lang="zh-CN" altLang="en-US"/>
              <a:t>简单的有限状态机设计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B7BF83C-FAEE-4779-AB0E-2E8164C6E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4820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>
                <a:latin typeface="Tahoma" panose="020B0604030504040204" pitchFamily="34" charset="0"/>
                <a:ea typeface="黑体" panose="02010609060101010101" pitchFamily="49" charset="-122"/>
              </a:rPr>
              <a:t>状态转移图表示</a:t>
            </a:r>
            <a:r>
              <a:rPr lang="zh-CN" altLang="en-US" b="1">
                <a:solidFill>
                  <a:schemeClr val="accent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（第三版</a:t>
            </a:r>
            <a:r>
              <a:rPr lang="en-US" altLang="zh-CN" b="1">
                <a:solidFill>
                  <a:schemeClr val="accent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p168</a:t>
            </a:r>
            <a:r>
              <a:rPr lang="zh-CN" altLang="en-US" b="1">
                <a:solidFill>
                  <a:schemeClr val="accent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）</a:t>
            </a:r>
            <a:endParaRPr lang="en-US" altLang="zh-CN" b="1">
              <a:solidFill>
                <a:schemeClr val="accent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8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4C3257D-8DDF-4872-9F56-EC106855B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928938"/>
            <a:ext cx="878681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状态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转移</a:t>
            </a:r>
            <a:endParaRPr lang="en-US" altLang="zh-CN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条件</a:t>
            </a:r>
            <a:endParaRPr lang="en-US" altLang="zh-CN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开关（操作）</a:t>
            </a:r>
            <a:endParaRPr lang="en-US" altLang="zh-CN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2C823A-C4AE-446B-981A-F2362F82B134}"/>
              </a:ext>
            </a:extLst>
          </p:cNvPr>
          <p:cNvSpPr txBox="1"/>
          <p:nvPr/>
        </p:nvSpPr>
        <p:spPr>
          <a:xfrm>
            <a:off x="714375" y="2286000"/>
            <a:ext cx="29289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图形表示：</a:t>
            </a:r>
          </a:p>
        </p:txBody>
      </p:sp>
      <p:grpSp>
        <p:nvGrpSpPr>
          <p:cNvPr id="2" name="组合 31">
            <a:extLst>
              <a:ext uri="{FF2B5EF4-FFF2-40B4-BE49-F238E27FC236}">
                <a16:creationId xmlns:a16="http://schemas.microsoft.com/office/drawing/2014/main" id="{C86E9F52-7C9E-4689-94D3-D61F0EFFEFD3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844675"/>
            <a:ext cx="7143750" cy="4357688"/>
            <a:chOff x="2000250" y="1643063"/>
            <a:chExt cx="7143750" cy="4357687"/>
          </a:xfrm>
        </p:grpSpPr>
        <p:sp>
          <p:nvSpPr>
            <p:cNvPr id="38920" name="椭圆 43">
              <a:extLst>
                <a:ext uri="{FF2B5EF4-FFF2-40B4-BE49-F238E27FC236}">
                  <a16:creationId xmlns:a16="http://schemas.microsoft.com/office/drawing/2014/main" id="{B6903703-15A4-4C85-A19A-994960AD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43125"/>
              <a:ext cx="1071563" cy="71437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Start</a:t>
              </a:r>
              <a:endParaRPr lang="zh-CN" altLang="en-US" sz="2800" b="1"/>
            </a:p>
          </p:txBody>
        </p:sp>
        <p:sp>
          <p:nvSpPr>
            <p:cNvPr id="38921" name="椭圆 44">
              <a:extLst>
                <a:ext uri="{FF2B5EF4-FFF2-40B4-BE49-F238E27FC236}">
                  <a16:creationId xmlns:a16="http://schemas.microsoft.com/office/drawing/2014/main" id="{A92454D2-4EB5-4E50-8CD8-0152D96B4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75" y="3500438"/>
              <a:ext cx="1071563" cy="71437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Stop</a:t>
              </a:r>
              <a:endParaRPr lang="zh-CN" altLang="en-US" sz="2800" b="1"/>
            </a:p>
          </p:txBody>
        </p:sp>
        <p:sp>
          <p:nvSpPr>
            <p:cNvPr id="38922" name="椭圆 45">
              <a:extLst>
                <a:ext uri="{FF2B5EF4-FFF2-40B4-BE49-F238E27FC236}">
                  <a16:creationId xmlns:a16="http://schemas.microsoft.com/office/drawing/2014/main" id="{4C70719A-4550-4AB5-A5B0-BA3713B6E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5" y="4786313"/>
              <a:ext cx="1071563" cy="71437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Clear</a:t>
              </a:r>
              <a:endParaRPr lang="zh-CN" altLang="en-US" sz="2800" b="1"/>
            </a:p>
          </p:txBody>
        </p:sp>
        <p:sp>
          <p:nvSpPr>
            <p:cNvPr id="38923" name="椭圆 46">
              <a:extLst>
                <a:ext uri="{FF2B5EF4-FFF2-40B4-BE49-F238E27FC236}">
                  <a16:creationId xmlns:a16="http://schemas.microsoft.com/office/drawing/2014/main" id="{B4FCD537-5378-4308-95CC-EB8C2DDB1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214688"/>
              <a:ext cx="1071563" cy="71437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Idle</a:t>
              </a:r>
              <a:endParaRPr lang="zh-CN" altLang="en-US" sz="2800" b="1"/>
            </a:p>
          </p:txBody>
        </p:sp>
        <p:cxnSp>
          <p:nvCxnSpPr>
            <p:cNvPr id="38924" name="形状 48">
              <a:extLst>
                <a:ext uri="{FF2B5EF4-FFF2-40B4-BE49-F238E27FC236}">
                  <a16:creationId xmlns:a16="http://schemas.microsoft.com/office/drawing/2014/main" id="{DD62F107-8E8A-4F95-A77C-06FF77F92B84}"/>
                </a:ext>
              </a:extLst>
            </p:cNvPr>
            <p:cNvCxnSpPr>
              <a:cxnSpLocks noChangeShapeType="1"/>
              <a:stCxn id="38920" idx="6"/>
              <a:endCxn id="38921" idx="0"/>
            </p:cNvCxnSpPr>
            <p:nvPr/>
          </p:nvCxnSpPr>
          <p:spPr bwMode="auto">
            <a:xfrm>
              <a:off x="6786563" y="2500313"/>
              <a:ext cx="750887" cy="1000125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5" name="形状 50">
              <a:extLst>
                <a:ext uri="{FF2B5EF4-FFF2-40B4-BE49-F238E27FC236}">
                  <a16:creationId xmlns:a16="http://schemas.microsoft.com/office/drawing/2014/main" id="{FE67A124-1CAB-4701-8AC4-5DE188C609E5}"/>
                </a:ext>
              </a:extLst>
            </p:cNvPr>
            <p:cNvCxnSpPr>
              <a:cxnSpLocks noChangeShapeType="1"/>
              <a:stCxn id="38921" idx="4"/>
              <a:endCxn id="38922" idx="6"/>
            </p:cNvCxnSpPr>
            <p:nvPr/>
          </p:nvCxnSpPr>
          <p:spPr bwMode="auto">
            <a:xfrm rot="5400000">
              <a:off x="6197600" y="3803651"/>
              <a:ext cx="928687" cy="1751012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6" name="形状 54">
              <a:extLst>
                <a:ext uri="{FF2B5EF4-FFF2-40B4-BE49-F238E27FC236}">
                  <a16:creationId xmlns:a16="http://schemas.microsoft.com/office/drawing/2014/main" id="{AE17A77E-39FB-4402-956A-5118D9209F5C}"/>
                </a:ext>
              </a:extLst>
            </p:cNvPr>
            <p:cNvCxnSpPr>
              <a:cxnSpLocks noChangeShapeType="1"/>
              <a:stCxn id="38922" idx="2"/>
              <a:endCxn id="38923" idx="4"/>
            </p:cNvCxnSpPr>
            <p:nvPr/>
          </p:nvCxnSpPr>
          <p:spPr bwMode="auto">
            <a:xfrm rot="10800000">
              <a:off x="3963988" y="3929063"/>
              <a:ext cx="750887" cy="1214437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7" name="形状 58">
              <a:extLst>
                <a:ext uri="{FF2B5EF4-FFF2-40B4-BE49-F238E27FC236}">
                  <a16:creationId xmlns:a16="http://schemas.microsoft.com/office/drawing/2014/main" id="{C635B46C-E55F-48F7-8289-FD0076400B7A}"/>
                </a:ext>
              </a:extLst>
            </p:cNvPr>
            <p:cNvCxnSpPr>
              <a:cxnSpLocks noChangeShapeType="1"/>
              <a:stCxn id="38923" idx="0"/>
              <a:endCxn id="38920" idx="2"/>
            </p:cNvCxnSpPr>
            <p:nvPr/>
          </p:nvCxnSpPr>
          <p:spPr bwMode="auto">
            <a:xfrm rot="5400000" flipH="1" flipV="1">
              <a:off x="4482306" y="1981995"/>
              <a:ext cx="714375" cy="1751012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8" name="形状 62">
              <a:extLst>
                <a:ext uri="{FF2B5EF4-FFF2-40B4-BE49-F238E27FC236}">
                  <a16:creationId xmlns:a16="http://schemas.microsoft.com/office/drawing/2014/main" id="{2FDEB7D6-1253-4DFA-8326-36BA88E21D15}"/>
                </a:ext>
              </a:extLst>
            </p:cNvPr>
            <p:cNvCxnSpPr>
              <a:cxnSpLocks noChangeShapeType="1"/>
              <a:stCxn id="38920" idx="4"/>
              <a:endCxn id="38923" idx="6"/>
            </p:cNvCxnSpPr>
            <p:nvPr/>
          </p:nvCxnSpPr>
          <p:spPr bwMode="auto">
            <a:xfrm rot="5400000">
              <a:off x="5018881" y="2339182"/>
              <a:ext cx="714375" cy="1751012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9" name="曲线连接符 69">
              <a:extLst>
                <a:ext uri="{FF2B5EF4-FFF2-40B4-BE49-F238E27FC236}">
                  <a16:creationId xmlns:a16="http://schemas.microsoft.com/office/drawing/2014/main" id="{ED0A75A3-9119-4FF3-A06C-942D72DCE693}"/>
                </a:ext>
              </a:extLst>
            </p:cNvPr>
            <p:cNvCxnSpPr>
              <a:cxnSpLocks noChangeShapeType="1"/>
              <a:stCxn id="38921" idx="3"/>
              <a:endCxn id="38923" idx="5"/>
            </p:cNvCxnSpPr>
            <p:nvPr/>
          </p:nvCxnSpPr>
          <p:spPr bwMode="auto">
            <a:xfrm rot="5400000" flipH="1">
              <a:off x="5607844" y="2559844"/>
              <a:ext cx="285750" cy="2814638"/>
            </a:xfrm>
            <a:prstGeom prst="curvedConnector3">
              <a:avLst>
                <a:gd name="adj1" fmla="val -11661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0" name="椭圆 75">
              <a:extLst>
                <a:ext uri="{FF2B5EF4-FFF2-40B4-BE49-F238E27FC236}">
                  <a16:creationId xmlns:a16="http://schemas.microsoft.com/office/drawing/2014/main" id="{DF6D12CE-EADA-4062-B0BB-0485F71E7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88" y="1643063"/>
              <a:ext cx="571500" cy="50006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31" name="直接箭头连接符 77">
              <a:extLst>
                <a:ext uri="{FF2B5EF4-FFF2-40B4-BE49-F238E27FC236}">
                  <a16:creationId xmlns:a16="http://schemas.microsoft.com/office/drawing/2014/main" id="{178A3EDF-2D51-49CE-8363-CDE5B4D7CC9A}"/>
                </a:ext>
              </a:extLst>
            </p:cNvPr>
            <p:cNvCxnSpPr>
              <a:cxnSpLocks noChangeShapeType="1"/>
              <a:stCxn id="38930" idx="7"/>
              <a:endCxn id="38930" idx="0"/>
            </p:cNvCxnSpPr>
            <p:nvPr/>
          </p:nvCxnSpPr>
          <p:spPr bwMode="auto">
            <a:xfrm rot="16200000" flipV="1">
              <a:off x="6422231" y="1578770"/>
              <a:ext cx="73025" cy="2016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2" name="椭圆 78">
              <a:extLst>
                <a:ext uri="{FF2B5EF4-FFF2-40B4-BE49-F238E27FC236}">
                  <a16:creationId xmlns:a16="http://schemas.microsoft.com/office/drawing/2014/main" id="{AD09ED75-4F12-4ADC-9A73-1C5B84008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438" y="3500438"/>
              <a:ext cx="571500" cy="50006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33" name="直接箭头连接符 79">
              <a:extLst>
                <a:ext uri="{FF2B5EF4-FFF2-40B4-BE49-F238E27FC236}">
                  <a16:creationId xmlns:a16="http://schemas.microsoft.com/office/drawing/2014/main" id="{F6BE2E9D-D8B5-469D-8B37-C7F019827A55}"/>
                </a:ext>
              </a:extLst>
            </p:cNvPr>
            <p:cNvCxnSpPr>
              <a:cxnSpLocks noChangeShapeType="1"/>
              <a:stCxn id="38932" idx="6"/>
              <a:endCxn id="38932" idx="7"/>
            </p:cNvCxnSpPr>
            <p:nvPr/>
          </p:nvCxnSpPr>
          <p:spPr bwMode="auto">
            <a:xfrm flipH="1" flipV="1">
              <a:off x="8559800" y="3573463"/>
              <a:ext cx="84138" cy="177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4" name="椭圆 83">
              <a:extLst>
                <a:ext uri="{FF2B5EF4-FFF2-40B4-BE49-F238E27FC236}">
                  <a16:creationId xmlns:a16="http://schemas.microsoft.com/office/drawing/2014/main" id="{0E08DA23-5252-4F22-9954-F1FB99C07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3286125"/>
              <a:ext cx="571500" cy="50006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35" name="直接箭头连接符 84">
              <a:extLst>
                <a:ext uri="{FF2B5EF4-FFF2-40B4-BE49-F238E27FC236}">
                  <a16:creationId xmlns:a16="http://schemas.microsoft.com/office/drawing/2014/main" id="{F68418BC-0B76-49FC-AAFB-5E9B272B9EAB}"/>
                </a:ext>
              </a:extLst>
            </p:cNvPr>
            <p:cNvCxnSpPr>
              <a:cxnSpLocks noChangeShapeType="1"/>
              <a:stCxn id="38934" idx="2"/>
              <a:endCxn id="38934" idx="3"/>
            </p:cNvCxnSpPr>
            <p:nvPr/>
          </p:nvCxnSpPr>
          <p:spPr bwMode="auto">
            <a:xfrm rot="10800000" flipH="1" flipV="1">
              <a:off x="2857500" y="3536950"/>
              <a:ext cx="84138" cy="1762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6" name="椭圆 87">
              <a:extLst>
                <a:ext uri="{FF2B5EF4-FFF2-40B4-BE49-F238E27FC236}">
                  <a16:creationId xmlns:a16="http://schemas.microsoft.com/office/drawing/2014/main" id="{B3E5D8C5-1B8C-4D61-9B51-CD73AAFE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188" y="5500688"/>
              <a:ext cx="571500" cy="50006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37" name="直接箭头连接符 88">
              <a:extLst>
                <a:ext uri="{FF2B5EF4-FFF2-40B4-BE49-F238E27FC236}">
                  <a16:creationId xmlns:a16="http://schemas.microsoft.com/office/drawing/2014/main" id="{BB318CC6-A880-4D2A-B49A-E4951AC75451}"/>
                </a:ext>
              </a:extLst>
            </p:cNvPr>
            <p:cNvCxnSpPr>
              <a:cxnSpLocks noChangeShapeType="1"/>
              <a:stCxn id="38936" idx="3"/>
              <a:endCxn id="38936" idx="4"/>
            </p:cNvCxnSpPr>
            <p:nvPr/>
          </p:nvCxnSpPr>
          <p:spPr bwMode="auto">
            <a:xfrm rot="16200000" flipH="1">
              <a:off x="5077619" y="5863431"/>
              <a:ext cx="73025" cy="2016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8" name="TextBox 91">
              <a:extLst>
                <a:ext uri="{FF2B5EF4-FFF2-40B4-BE49-F238E27FC236}">
                  <a16:creationId xmlns:a16="http://schemas.microsoft.com/office/drawing/2014/main" id="{24DB5E1D-75EA-49B7-B25F-396825E48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313" y="2286000"/>
              <a:ext cx="1071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A/K1=0</a:t>
              </a:r>
              <a:endParaRPr lang="zh-CN" altLang="en-US" sz="1800" b="1"/>
            </a:p>
          </p:txBody>
        </p:sp>
        <p:sp>
          <p:nvSpPr>
            <p:cNvPr id="38939" name="TextBox 92">
              <a:extLst>
                <a:ext uri="{FF2B5EF4-FFF2-40B4-BE49-F238E27FC236}">
                  <a16:creationId xmlns:a16="http://schemas.microsoft.com/office/drawing/2014/main" id="{D8A79F83-CB25-4B4E-80B5-C0950AEC6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688" y="2857500"/>
              <a:ext cx="207168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!Reset/K2=0,</a:t>
              </a:r>
              <a:r>
                <a:rPr lang="en-US" altLang="zh-CN" sz="1800" b="1">
                  <a:solidFill>
                    <a:srgbClr val="660066"/>
                  </a:solidFill>
                </a:rPr>
                <a:t>K1=0</a:t>
              </a:r>
              <a:endParaRPr lang="zh-CN" altLang="en-US" sz="1800" b="1">
                <a:solidFill>
                  <a:srgbClr val="660066"/>
                </a:solidFill>
              </a:endParaRPr>
            </a:p>
          </p:txBody>
        </p:sp>
        <p:sp>
          <p:nvSpPr>
            <p:cNvPr id="38940" name="TextBox 93">
              <a:extLst>
                <a:ext uri="{FF2B5EF4-FFF2-40B4-BE49-F238E27FC236}">
                  <a16:creationId xmlns:a16="http://schemas.microsoft.com/office/drawing/2014/main" id="{540A3965-FFEA-459B-AD38-7D82478CD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938" y="2928938"/>
              <a:ext cx="2071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!Reset/K2=0,K1=0</a:t>
              </a:r>
              <a:endParaRPr lang="zh-CN" altLang="en-US" sz="1800" b="1"/>
            </a:p>
          </p:txBody>
        </p:sp>
        <p:sp>
          <p:nvSpPr>
            <p:cNvPr id="38941" name="TextBox 97">
              <a:extLst>
                <a:ext uri="{FF2B5EF4-FFF2-40B4-BE49-F238E27FC236}">
                  <a16:creationId xmlns:a16="http://schemas.microsoft.com/office/drawing/2014/main" id="{C06F9356-1AC7-466D-B6FB-F8016436E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2357438"/>
              <a:ext cx="2071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!A</a:t>
              </a:r>
              <a:endParaRPr lang="zh-CN" altLang="en-US" sz="1800" b="1"/>
            </a:p>
          </p:txBody>
        </p:sp>
        <p:sp>
          <p:nvSpPr>
            <p:cNvPr id="38942" name="TextBox 98">
              <a:extLst>
                <a:ext uri="{FF2B5EF4-FFF2-40B4-BE49-F238E27FC236}">
                  <a16:creationId xmlns:a16="http://schemas.microsoft.com/office/drawing/2014/main" id="{40A4A922-FA6B-4048-A711-31CB3F446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750" y="4000500"/>
              <a:ext cx="20716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!Reset/K2=0,K1=0</a:t>
              </a:r>
              <a:endParaRPr lang="zh-CN" altLang="en-US" sz="1800" b="1"/>
            </a:p>
          </p:txBody>
        </p:sp>
        <p:sp>
          <p:nvSpPr>
            <p:cNvPr id="38943" name="TextBox 99">
              <a:extLst>
                <a:ext uri="{FF2B5EF4-FFF2-40B4-BE49-F238E27FC236}">
                  <a16:creationId xmlns:a16="http://schemas.microsoft.com/office/drawing/2014/main" id="{5A613BAF-3F0C-48A6-B7B8-434C486A0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688" y="5000625"/>
              <a:ext cx="1071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A/</a:t>
              </a:r>
              <a:r>
                <a:rPr lang="en-US" altLang="zh-CN" sz="1800" b="1">
                  <a:solidFill>
                    <a:schemeClr val="accent2"/>
                  </a:solidFill>
                </a:rPr>
                <a:t>K2=1</a:t>
              </a:r>
              <a:endParaRPr lang="zh-CN" altLang="en-US" sz="1800" b="1">
                <a:solidFill>
                  <a:schemeClr val="accent2"/>
                </a:solidFill>
              </a:endParaRPr>
            </a:p>
          </p:txBody>
        </p:sp>
        <p:sp>
          <p:nvSpPr>
            <p:cNvPr id="38944" name="TextBox 101">
              <a:extLst>
                <a:ext uri="{FF2B5EF4-FFF2-40B4-BE49-F238E27FC236}">
                  <a16:creationId xmlns:a16="http://schemas.microsoft.com/office/drawing/2014/main" id="{85E54C5F-710B-411A-B8C9-377ED3F39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250" y="4786313"/>
              <a:ext cx="29289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!Reset | !A /</a:t>
              </a:r>
              <a:r>
                <a:rPr lang="en-US" altLang="zh-CN" sz="1800" b="1">
                  <a:solidFill>
                    <a:schemeClr val="accent2"/>
                  </a:solidFill>
                </a:rPr>
                <a:t>K2=0</a:t>
              </a:r>
              <a:r>
                <a:rPr lang="en-US" altLang="zh-CN" sz="1800" b="1"/>
                <a:t>,</a:t>
              </a:r>
              <a:r>
                <a:rPr lang="en-US" altLang="zh-CN" sz="1800" b="1">
                  <a:solidFill>
                    <a:srgbClr val="660066"/>
                  </a:solidFill>
                </a:rPr>
                <a:t>K1=1</a:t>
              </a:r>
              <a:endParaRPr lang="zh-CN" altLang="en-US" sz="1800" b="1">
                <a:solidFill>
                  <a:srgbClr val="660066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5FE771C4-5768-4C25-9EDF-583EAA5740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05D08A-9857-488B-AFE2-3C59E8F2B370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8">
            <a:extLst>
              <a:ext uri="{FF2B5EF4-FFF2-40B4-BE49-F238E27FC236}">
                <a16:creationId xmlns:a16="http://schemas.microsoft.com/office/drawing/2014/main" id="{EF04FB8D-A002-438B-8E6B-7A9830CC3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简单的有限状态机设计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E4D5FF0F-19CB-467A-AF81-F402385CE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40763" cy="49974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有限状态机的</a:t>
            </a:r>
            <a:r>
              <a:rPr lang="en-US" altLang="zh-CN"/>
              <a:t>Verilog HDL</a:t>
            </a:r>
            <a:r>
              <a:rPr lang="zh-CN" altLang="en-US"/>
              <a:t>描述</a:t>
            </a:r>
          </a:p>
          <a:p>
            <a:pPr lvl="1">
              <a:defRPr/>
            </a:pPr>
            <a:r>
              <a:rPr lang="en-US" altLang="zh-CN"/>
              <a:t>1. </a:t>
            </a:r>
            <a:r>
              <a:rPr lang="zh-CN" altLang="en-US"/>
              <a:t>定义模块名和输入输出端口</a:t>
            </a:r>
          </a:p>
          <a:p>
            <a:pPr lvl="1">
              <a:defRPr/>
            </a:pPr>
            <a:r>
              <a:rPr lang="en-US" altLang="zh-CN"/>
              <a:t>2. </a:t>
            </a:r>
            <a:r>
              <a:rPr lang="zh-CN" altLang="en-US"/>
              <a:t>定义输入、输出变量或</a:t>
            </a:r>
            <a:r>
              <a:rPr lang="en-US" altLang="zh-CN"/>
              <a:t>reg</a:t>
            </a:r>
            <a:r>
              <a:rPr lang="zh-CN" altLang="en-US"/>
              <a:t>变量</a:t>
            </a:r>
          </a:p>
          <a:p>
            <a:pPr lvl="1">
              <a:defRPr/>
            </a:pPr>
            <a:r>
              <a:rPr lang="en-US" altLang="zh-CN"/>
              <a:t>3. </a:t>
            </a:r>
            <a:r>
              <a:rPr lang="zh-CN" altLang="en-US"/>
              <a:t>定义时钟和复位信号</a:t>
            </a:r>
            <a:endParaRPr lang="en-US" altLang="zh-CN"/>
          </a:p>
          <a:p>
            <a:pPr lvl="1">
              <a:defRPr/>
            </a:pPr>
            <a:r>
              <a:rPr lang="en-US" altLang="zh-CN"/>
              <a:t>4. </a:t>
            </a:r>
            <a:r>
              <a:rPr lang="zh-CN" altLang="en-US"/>
              <a:t>定义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态变量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状态寄存器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altLang="zh-CN"/>
              <a:t>5. </a:t>
            </a:r>
            <a:r>
              <a:rPr lang="zh-CN" altLang="en-US"/>
              <a:t>用时钟边沿触发的</a:t>
            </a:r>
            <a:r>
              <a:rPr lang="en-US" altLang="zh-CN"/>
              <a:t>always</a:t>
            </a:r>
            <a:r>
              <a:rPr lang="zh-CN" altLang="en-US"/>
              <a:t>块表示状态转移过程</a:t>
            </a:r>
            <a:endParaRPr lang="en-US" altLang="zh-CN"/>
          </a:p>
          <a:p>
            <a:pPr lvl="1">
              <a:defRPr/>
            </a:pPr>
            <a:r>
              <a:rPr lang="en-US" altLang="zh-CN"/>
              <a:t>6. </a:t>
            </a:r>
            <a:r>
              <a:rPr lang="zh-CN" altLang="en-US"/>
              <a:t>在复位信号有效时给状态寄存器赋初始值</a:t>
            </a:r>
            <a:endParaRPr lang="en-US" altLang="zh-CN"/>
          </a:p>
          <a:p>
            <a:pPr lvl="1">
              <a:defRPr/>
            </a:pPr>
            <a:r>
              <a:rPr lang="en-US" altLang="zh-CN"/>
              <a:t>7. </a:t>
            </a:r>
            <a:r>
              <a:rPr lang="zh-CN" altLang="en-US"/>
              <a:t>描述状态的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转换过程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altLang="zh-CN"/>
              <a:t>8. </a:t>
            </a:r>
            <a:r>
              <a:rPr lang="zh-CN" altLang="en-US"/>
              <a:t>验证状态转移的正确性，必须完整和全面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F255D-2B0F-4646-A086-55406D49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8150F-352B-4001-BE47-40AFC80F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6600" dirty="0"/>
              <a:t>谢谢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D474B-57B2-4585-BA9C-D0F897BFF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9C4CFD-3656-4240-B5AD-A93812D76459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426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1|6.1"/>
</p:tagLst>
</file>

<file path=ppt/theme/theme1.xml><?xml version="1.0" encoding="utf-8"?>
<a:theme xmlns:a="http://schemas.openxmlformats.org/drawingml/2006/main" name="2_buaa_digiC_2011_b1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B90000"/>
      </a:accent6>
      <a:hlink>
        <a:srgbClr val="99CCFF"/>
      </a:hlink>
      <a:folHlink>
        <a:srgbClr val="E1E1B7"/>
      </a:folHlink>
    </a:clrScheme>
    <a:fontScheme name="2_buaa_digiC_2011_b1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buaa_digiC_2011_b1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uaa_digiC_2011_b1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uaa_digiC_2011_b1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B90000"/>
      </a:accent6>
      <a:hlink>
        <a:srgbClr val="99CCFF"/>
      </a:hlink>
      <a:folHlink>
        <a:srgbClr val="E1E1B7"/>
      </a:folHlink>
    </a:clrScheme>
    <a:fontScheme name="1_buaa_digiC_2011_b1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uaa_digiC_2011_b1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uaa_digiC_2011_b1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uaa_digiC_2011_b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uaa_digiC_2011_b1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uaa_digiC_2011_b1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uaa_digiC_2011_b1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buaa_digiC_2011_b1</Template>
  <TotalTime>4401</TotalTime>
  <Words>401</Words>
  <Application>Microsoft Office PowerPoint</Application>
  <PresentationFormat>全屏显示(4:3)</PresentationFormat>
  <Paragraphs>69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Arial</vt:lpstr>
      <vt:lpstr>Courier New</vt:lpstr>
      <vt:lpstr>Tahoma</vt:lpstr>
      <vt:lpstr>Times New Roman</vt:lpstr>
      <vt:lpstr>Wingdings</vt:lpstr>
      <vt:lpstr>2_buaa_digiC_2011_b1</vt:lpstr>
      <vt:lpstr>1_buaa_digiC_2011_b1</vt:lpstr>
      <vt:lpstr>  电子电路设计训练 --数字部分(Verilog HDL)--</vt:lpstr>
      <vt:lpstr>第六讲、有限状态机（FSM）</vt:lpstr>
      <vt:lpstr>6.1 基本概念</vt:lpstr>
      <vt:lpstr>6.1 基本概念</vt:lpstr>
      <vt:lpstr>6.1 基本概念</vt:lpstr>
      <vt:lpstr>6.2 简单的有限状态机设计</vt:lpstr>
      <vt:lpstr>6.2 简单的有限状态机设计</vt:lpstr>
      <vt:lpstr>6.2 简单的有限状态机设计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数字电路与系统</dc:title>
  <dc:creator>Wangtong</dc:creator>
  <cp:lastModifiedBy>dell</cp:lastModifiedBy>
  <cp:revision>334</cp:revision>
  <dcterms:created xsi:type="dcterms:W3CDTF">2009-06-19T06:27:50Z</dcterms:created>
  <dcterms:modified xsi:type="dcterms:W3CDTF">2020-04-12T13:13:37Z</dcterms:modified>
</cp:coreProperties>
</file>