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63"/>
    <p:restoredTop sz="86012"/>
  </p:normalViewPr>
  <p:slideViewPr>
    <p:cSldViewPr snapToGrid="0">
      <p:cViewPr varScale="1">
        <p:scale>
          <a:sx n="59" d="100"/>
          <a:sy n="59" d="100"/>
        </p:scale>
        <p:origin x="834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25237-92D9-F840-8F2A-43B38583BDB5}" type="datetimeFigureOut">
              <a:rPr kumimoji="1" lang="zh-CN" altLang="en-US" smtClean="0"/>
              <a:t>2018/12/16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C641-C7D5-534F-AC95-89A58F600E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3198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923B-491F-4145-8CCA-A7AE217F2625}" type="datetime1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455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D8FB-73CC-42FA-A13F-3E1840E07245}" type="datetime1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706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F6F2-F241-4867-A1B8-855065FA31B4}" type="datetime1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218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ECB20-38EE-4AB9-9EC5-7DD99D05FCB1}" type="datetime1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51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0D93-8554-4157-AC0E-8612FCC7A829}" type="datetime1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683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7489F-4BFA-46B4-9CA3-AF45E806E1A3}" type="datetime1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788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7DD45-CA6B-413B-99CE-F0E4B3A1B000}" type="datetime1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882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D00F-BD7B-4F92-9DE3-20B0CBA54034}" type="datetime1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53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7D0C-1404-4A52-ADA1-BD570A3D5C7B}" type="datetime1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393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5D9D-05A1-4C34-9C7B-96812BBB1824}" type="datetime1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91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FD26-C63F-4CBF-A865-8BA3226263BF}" type="datetime1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10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137F8-8E31-473A-931A-A5D5B51FFEA7}" type="datetime1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B2AEC-3C0D-4F1F-BBD3-64122573489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781" y="100345"/>
            <a:ext cx="2933700" cy="4857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8" y="6145212"/>
            <a:ext cx="27622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186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18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6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8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25893"/>
          </a:xfrm>
        </p:spPr>
        <p:txBody>
          <a:bodyPr anchor="ctr">
            <a:normAutofit/>
          </a:bodyPr>
          <a:lstStyle/>
          <a:p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</a:t>
            </a:r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六</a:t>
            </a:r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章 控制系统校正</a:t>
            </a:r>
            <a:endParaRPr lang="zh-CN" altLang="en-US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99816" y="2386584"/>
            <a:ext cx="5992368" cy="3270638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6-1 </a:t>
            </a: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系统校正设计基础</a:t>
            </a:r>
            <a:endParaRPr lang="en-US" altLang="zh-CN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6-2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串联校正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6-3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串联校正的理论设计方法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6-4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反馈校正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6-5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复合校正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72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6-2 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串联校正</a:t>
            </a:r>
            <a:endParaRPr lang="zh-CN" altLang="en-US"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838200" y="1849243"/>
            <a:ext cx="30572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、相位超前校正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6175375" y="2463903"/>
            <a:ext cx="5178425" cy="3371850"/>
            <a:chOff x="1156" y="1392"/>
            <a:chExt cx="3262" cy="2124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2077" y="2115"/>
              <a:ext cx="576" cy="317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3243" y="2614"/>
              <a:ext cx="317" cy="576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2653" y="2260"/>
              <a:ext cx="16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3397" y="2260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>
              <a:off x="2290" y="1480"/>
              <a:ext cx="0" cy="3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2426" y="1480"/>
              <a:ext cx="0" cy="3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>
              <a:off x="2435" y="1679"/>
              <a:ext cx="5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auto">
            <a:xfrm flipH="1">
              <a:off x="1655" y="1679"/>
              <a:ext cx="6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3016" y="1679"/>
              <a:ext cx="0" cy="5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4"/>
            <p:cNvSpPr>
              <a:spLocks noChangeShapeType="1"/>
            </p:cNvSpPr>
            <p:nvPr/>
          </p:nvSpPr>
          <p:spPr bwMode="auto">
            <a:xfrm>
              <a:off x="1655" y="1679"/>
              <a:ext cx="0" cy="5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>
              <a:off x="1292" y="2278"/>
              <a:ext cx="7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6"/>
            <p:cNvSpPr>
              <a:spLocks noChangeShapeType="1"/>
            </p:cNvSpPr>
            <p:nvPr/>
          </p:nvSpPr>
          <p:spPr bwMode="auto">
            <a:xfrm>
              <a:off x="3388" y="3194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>
              <a:off x="1283" y="3475"/>
              <a:ext cx="309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4" name="Object 18"/>
            <p:cNvGraphicFramePr>
              <a:graphicFrameLocks noChangeAspect="1"/>
            </p:cNvGraphicFramePr>
            <p:nvPr/>
          </p:nvGraphicFramePr>
          <p:xfrm>
            <a:off x="2211" y="2523"/>
            <a:ext cx="22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42" name="公式" r:id="rId3" imgW="177569" imgH="215619" progId="Equation.3">
                    <p:embed/>
                  </p:oleObj>
                </mc:Choice>
                <mc:Fallback>
                  <p:oleObj name="公式" r:id="rId3" imgW="177569" imgH="215619" progId="Equation.3">
                    <p:embed/>
                    <p:pic>
                      <p:nvPicPr>
                        <p:cNvPr id="16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1" y="2523"/>
                          <a:ext cx="224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19"/>
            <p:cNvGraphicFramePr>
              <a:graphicFrameLocks noChangeAspect="1"/>
            </p:cNvGraphicFramePr>
            <p:nvPr/>
          </p:nvGraphicFramePr>
          <p:xfrm>
            <a:off x="3688" y="2795"/>
            <a:ext cx="24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43" name="公式" r:id="rId5" imgW="190335" imgH="215713" progId="Equation.3">
                    <p:embed/>
                  </p:oleObj>
                </mc:Choice>
                <mc:Fallback>
                  <p:oleObj name="公式" r:id="rId5" imgW="190335" imgH="215713" progId="Equation.3">
                    <p:embed/>
                    <p:pic>
                      <p:nvPicPr>
                        <p:cNvPr id="17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8" y="2795"/>
                          <a:ext cx="240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20"/>
            <p:cNvGraphicFramePr>
              <a:graphicFrameLocks noChangeAspect="1"/>
            </p:cNvGraphicFramePr>
            <p:nvPr/>
          </p:nvGraphicFramePr>
          <p:xfrm>
            <a:off x="1896" y="1392"/>
            <a:ext cx="192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44" name="公式" r:id="rId7" imgW="152202" imgH="177569" progId="Equation.3">
                    <p:embed/>
                  </p:oleObj>
                </mc:Choice>
                <mc:Fallback>
                  <p:oleObj name="公式" r:id="rId7" imgW="152202" imgH="177569" progId="Equation.3">
                    <p:embed/>
                    <p:pic>
                      <p:nvPicPr>
                        <p:cNvPr id="18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6" y="1392"/>
                          <a:ext cx="192" cy="2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AutoShape 21"/>
            <p:cNvSpPr>
              <a:spLocks noChangeAspect="1" noChangeArrowheads="1"/>
            </p:cNvSpPr>
            <p:nvPr/>
          </p:nvSpPr>
          <p:spPr bwMode="auto">
            <a:xfrm>
              <a:off x="1247" y="2232"/>
              <a:ext cx="86" cy="8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AutoShape 22"/>
            <p:cNvSpPr>
              <a:spLocks noChangeAspect="1" noChangeArrowheads="1"/>
            </p:cNvSpPr>
            <p:nvPr/>
          </p:nvSpPr>
          <p:spPr bwMode="auto">
            <a:xfrm>
              <a:off x="1247" y="3421"/>
              <a:ext cx="86" cy="8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AutoShape 23"/>
            <p:cNvSpPr>
              <a:spLocks noChangeAspect="1" noChangeArrowheads="1"/>
            </p:cNvSpPr>
            <p:nvPr/>
          </p:nvSpPr>
          <p:spPr bwMode="auto">
            <a:xfrm>
              <a:off x="2971" y="2205"/>
              <a:ext cx="86" cy="8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AutoShape 24"/>
            <p:cNvSpPr>
              <a:spLocks noChangeAspect="1" noChangeArrowheads="1"/>
            </p:cNvSpPr>
            <p:nvPr/>
          </p:nvSpPr>
          <p:spPr bwMode="auto">
            <a:xfrm>
              <a:off x="1610" y="2223"/>
              <a:ext cx="86" cy="8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AutoShape 25"/>
            <p:cNvSpPr>
              <a:spLocks noChangeAspect="1" noChangeArrowheads="1"/>
            </p:cNvSpPr>
            <p:nvPr/>
          </p:nvSpPr>
          <p:spPr bwMode="auto">
            <a:xfrm>
              <a:off x="4332" y="3430"/>
              <a:ext cx="86" cy="8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AutoShape 26"/>
            <p:cNvSpPr>
              <a:spLocks noChangeAspect="1" noChangeArrowheads="1"/>
            </p:cNvSpPr>
            <p:nvPr/>
          </p:nvSpPr>
          <p:spPr bwMode="auto">
            <a:xfrm>
              <a:off x="4286" y="2205"/>
              <a:ext cx="86" cy="8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AutoShape 27"/>
            <p:cNvSpPr>
              <a:spLocks noChangeAspect="1" noChangeArrowheads="1"/>
            </p:cNvSpPr>
            <p:nvPr/>
          </p:nvSpPr>
          <p:spPr bwMode="auto">
            <a:xfrm>
              <a:off x="3352" y="2206"/>
              <a:ext cx="86" cy="8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4" name="Object 28"/>
            <p:cNvGraphicFramePr>
              <a:graphicFrameLocks noChangeAspect="1"/>
            </p:cNvGraphicFramePr>
            <p:nvPr/>
          </p:nvGraphicFramePr>
          <p:xfrm>
            <a:off x="1156" y="2795"/>
            <a:ext cx="19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45" name="公式" r:id="rId9" imgW="152268" imgH="215713" progId="Equation.3">
                    <p:embed/>
                  </p:oleObj>
                </mc:Choice>
                <mc:Fallback>
                  <p:oleObj name="公式" r:id="rId9" imgW="152268" imgH="215713" progId="Equation.3">
                    <p:embed/>
                    <p:pic>
                      <p:nvPicPr>
                        <p:cNvPr id="26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2795"/>
                          <a:ext cx="192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29"/>
            <p:cNvGraphicFramePr>
              <a:graphicFrameLocks noChangeAspect="1"/>
            </p:cNvGraphicFramePr>
            <p:nvPr/>
          </p:nvGraphicFramePr>
          <p:xfrm>
            <a:off x="4187" y="2750"/>
            <a:ext cx="20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46" name="公式" r:id="rId11" imgW="164885" imgH="215619" progId="Equation.3">
                    <p:embed/>
                  </p:oleObj>
                </mc:Choice>
                <mc:Fallback>
                  <p:oleObj name="公式" r:id="rId11" imgW="164885" imgH="215619" progId="Equation.3">
                    <p:embed/>
                    <p:pic>
                      <p:nvPicPr>
                        <p:cNvPr id="27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7" y="2750"/>
                          <a:ext cx="208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6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2719269"/>
              </p:ext>
            </p:extLst>
          </p:nvPr>
        </p:nvGraphicFramePr>
        <p:xfrm>
          <a:off x="1877603" y="2862293"/>
          <a:ext cx="2947660" cy="708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47" name="Equation" r:id="rId13" imgW="1637589" imgH="393529" progId="Equation.DSMT4">
                  <p:embed/>
                </p:oleObj>
              </mc:Choice>
              <mc:Fallback>
                <p:oleObj name="Equation" r:id="rId13" imgW="1637589" imgH="393529" progId="Equation.DSMT4">
                  <p:embed/>
                  <p:pic>
                    <p:nvPicPr>
                      <p:cNvPr id="18432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7603" y="2862293"/>
                        <a:ext cx="2947660" cy="7083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501039"/>
              </p:ext>
            </p:extLst>
          </p:nvPr>
        </p:nvGraphicFramePr>
        <p:xfrm>
          <a:off x="1910193" y="4017191"/>
          <a:ext cx="1348155" cy="776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48" name="Equation" r:id="rId15" imgW="748975" imgH="431613" progId="Equation.DSMT4">
                  <p:embed/>
                </p:oleObj>
              </mc:Choice>
              <mc:Fallback>
                <p:oleObj name="Equation" r:id="rId15" imgW="748975" imgH="431613" progId="Equation.DSMT4">
                  <p:embed/>
                  <p:pic>
                    <p:nvPicPr>
                      <p:cNvPr id="184321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0193" y="4017191"/>
                        <a:ext cx="1348155" cy="7769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017366"/>
              </p:ext>
            </p:extLst>
          </p:nvPr>
        </p:nvGraphicFramePr>
        <p:xfrm>
          <a:off x="1910193" y="4975963"/>
          <a:ext cx="1645920" cy="777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49" name="Equation" r:id="rId17" imgW="914400" imgH="431800" progId="Equation.DSMT4">
                  <p:embed/>
                </p:oleObj>
              </mc:Choice>
              <mc:Fallback>
                <p:oleObj name="Equation" r:id="rId17" imgW="914400" imgH="431800" progId="Equation.DSMT4">
                  <p:embed/>
                  <p:pic>
                    <p:nvPicPr>
                      <p:cNvPr id="184322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0193" y="4975963"/>
                        <a:ext cx="1645920" cy="777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538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6-2 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串联校正</a:t>
            </a:r>
            <a:endParaRPr lang="zh-CN" altLang="en-US"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838200" y="1849243"/>
            <a:ext cx="316304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二、相位滞后校正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647539"/>
              </p:ext>
            </p:extLst>
          </p:nvPr>
        </p:nvGraphicFramePr>
        <p:xfrm>
          <a:off x="1670050" y="2646363"/>
          <a:ext cx="3763963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25" name="Equation" r:id="rId3" imgW="1815840" imgH="393480" progId="Equation.DSMT4">
                  <p:embed/>
                </p:oleObj>
              </mc:Choice>
              <mc:Fallback>
                <p:oleObj name="Equation" r:id="rId3" imgW="1815840" imgH="393480" progId="Equation.DSMT4">
                  <p:embed/>
                  <p:pic>
                    <p:nvPicPr>
                      <p:cNvPr id="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050" y="2646363"/>
                        <a:ext cx="3763963" cy="814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0611530"/>
              </p:ext>
            </p:extLst>
          </p:nvPr>
        </p:nvGraphicFramePr>
        <p:xfrm>
          <a:off x="1645268" y="3694591"/>
          <a:ext cx="348615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26" name="Equation" r:id="rId5" imgW="1739880" imgH="431640" progId="Equation.DSMT4">
                  <p:embed/>
                </p:oleObj>
              </mc:Choice>
              <mc:Fallback>
                <p:oleObj name="Equation" r:id="rId5" imgW="1739880" imgH="431640" progId="Equation.DSMT4">
                  <p:embed/>
                  <p:pic>
                    <p:nvPicPr>
                      <p:cNvPr id="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5268" y="3694591"/>
                        <a:ext cx="3486150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3021989"/>
              </p:ext>
            </p:extLst>
          </p:nvPr>
        </p:nvGraphicFramePr>
        <p:xfrm>
          <a:off x="6475769" y="1222064"/>
          <a:ext cx="4878031" cy="4945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27" name="Visio" r:id="rId7" imgW="3111878" imgH="3096138" progId="Visio.Drawing.11">
                  <p:embed/>
                </p:oleObj>
              </mc:Choice>
              <mc:Fallback>
                <p:oleObj name="Visio" r:id="rId7" imgW="3111878" imgH="3096138" progId="Visio.Drawing.11">
                  <p:embed/>
                  <p:pic>
                    <p:nvPicPr>
                      <p:cNvPr id="7987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5769" y="1222064"/>
                        <a:ext cx="4878031" cy="49450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5197695"/>
              </p:ext>
            </p:extLst>
          </p:nvPr>
        </p:nvGraphicFramePr>
        <p:xfrm>
          <a:off x="3553443" y="5097186"/>
          <a:ext cx="2462732" cy="787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28" name="Equation" r:id="rId9" imgW="1231366" imgH="393529" progId="Equation.DSMT4">
                  <p:embed/>
                </p:oleObj>
              </mc:Choice>
              <mc:Fallback>
                <p:oleObj name="Equation" r:id="rId9" imgW="1231366" imgH="393529" progId="Equation.DSMT4">
                  <p:embed/>
                  <p:pic>
                    <p:nvPicPr>
                      <p:cNvPr id="32871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3443" y="5097186"/>
                        <a:ext cx="2462732" cy="7870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2256543"/>
              </p:ext>
            </p:extLst>
          </p:nvPr>
        </p:nvGraphicFramePr>
        <p:xfrm>
          <a:off x="1645268" y="5097186"/>
          <a:ext cx="1397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29" name="Equation" r:id="rId11" imgW="698500" imgH="419100" progId="Equation.DSMT4">
                  <p:embed/>
                </p:oleObj>
              </mc:Choice>
              <mc:Fallback>
                <p:oleObj name="Equation" r:id="rId11" imgW="698500" imgH="419100" progId="Equation.DSMT4">
                  <p:embed/>
                  <p:pic>
                    <p:nvPicPr>
                      <p:cNvPr id="32871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5268" y="5097186"/>
                        <a:ext cx="1397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81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6-2 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串联校正</a:t>
            </a:r>
            <a:endParaRPr lang="zh-CN" altLang="en-US"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838200" y="1849243"/>
            <a:ext cx="30572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、相位滞后校正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5" descr="O72A026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175" y="1849243"/>
            <a:ext cx="5337625" cy="393700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1515716" y="2945664"/>
            <a:ext cx="4346604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滞后校正的主要功能是抑制高频干扰并使经校正后的系统具有</a:t>
            </a:r>
            <a:r>
              <a:rPr lang="zh-CN" altLang="en-US" sz="2400" dirty="0" smtClean="0">
                <a:solidFill>
                  <a:srgbClr val="00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较大的相稳定裕度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535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6-2 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串联校正</a:t>
            </a:r>
            <a:endParaRPr lang="zh-CN" altLang="en-US"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838200" y="1849243"/>
            <a:ext cx="30572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、相位滞后校正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6" descr="O72A025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00825" y="2346810"/>
            <a:ext cx="4752975" cy="304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001656"/>
              </p:ext>
            </p:extLst>
          </p:nvPr>
        </p:nvGraphicFramePr>
        <p:xfrm>
          <a:off x="1680551" y="3414404"/>
          <a:ext cx="3911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05" name="Equation" r:id="rId4" imgW="1955800" imgH="457200" progId="Equation.DSMT4">
                  <p:embed/>
                </p:oleObj>
              </mc:Choice>
              <mc:Fallback>
                <p:oleObj name="Equation" r:id="rId4" imgW="1955800" imgH="457200" progId="Equation.DSMT4">
                  <p:embed/>
                  <p:pic>
                    <p:nvPicPr>
                      <p:cNvPr id="327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0551" y="3414404"/>
                        <a:ext cx="3911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036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6-2 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串联校正</a:t>
            </a:r>
            <a:endParaRPr lang="zh-CN" altLang="en-US"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838200" y="1849243"/>
            <a:ext cx="321273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、超前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滞后校正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1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3437004"/>
              </p:ext>
            </p:extLst>
          </p:nvPr>
        </p:nvGraphicFramePr>
        <p:xfrm>
          <a:off x="6368142" y="1690688"/>
          <a:ext cx="4985657" cy="3893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48" name="Visio" r:id="rId3" imgW="3515710" imgH="2680171" progId="Visio.Drawing.11">
                  <p:embed/>
                </p:oleObj>
              </mc:Choice>
              <mc:Fallback>
                <p:oleObj name="Visio" r:id="rId3" imgW="3515710" imgH="2680171" progId="Visio.Drawing.11">
                  <p:embed/>
                  <p:pic>
                    <p:nvPicPr>
                      <p:cNvPr id="106498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8142" y="1690688"/>
                        <a:ext cx="4985657" cy="38936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4392355"/>
              </p:ext>
            </p:extLst>
          </p:nvPr>
        </p:nvGraphicFramePr>
        <p:xfrm>
          <a:off x="1613694" y="2582410"/>
          <a:ext cx="3527425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49" name="Equation" r:id="rId5" imgW="1765080" imgH="482400" progId="Equation.DSMT4">
                  <p:embed/>
                </p:oleObj>
              </mc:Choice>
              <mc:Fallback>
                <p:oleObj name="Equation" r:id="rId5" imgW="1765080" imgH="482400" progId="Equation.DSMT4">
                  <p:embed/>
                  <p:pic>
                    <p:nvPicPr>
                      <p:cNvPr id="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3694" y="2582410"/>
                        <a:ext cx="3527425" cy="9636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2016613"/>
              </p:ext>
            </p:extLst>
          </p:nvPr>
        </p:nvGraphicFramePr>
        <p:xfrm>
          <a:off x="1613694" y="4105727"/>
          <a:ext cx="2895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50" name="Equation" r:id="rId7" imgW="1447560" imgH="393480" progId="Equation.DSMT4">
                  <p:embed/>
                </p:oleObj>
              </mc:Choice>
              <mc:Fallback>
                <p:oleObj name="Equation" r:id="rId7" imgW="1447560" imgH="393480" progId="Equation.DSMT4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3694" y="4105727"/>
                        <a:ext cx="28956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oup 5"/>
          <p:cNvGrpSpPr>
            <a:grpSpLocks/>
          </p:cNvGrpSpPr>
          <p:nvPr/>
        </p:nvGrpSpPr>
        <p:grpSpPr bwMode="auto">
          <a:xfrm>
            <a:off x="2556440" y="3464377"/>
            <a:ext cx="2519363" cy="461963"/>
            <a:chOff x="1973" y="1344"/>
            <a:chExt cx="1587" cy="291"/>
          </a:xfrm>
        </p:grpSpPr>
        <p:sp>
          <p:nvSpPr>
            <p:cNvPr id="19" name="Line 6"/>
            <p:cNvSpPr>
              <a:spLocks noChangeShapeType="1"/>
            </p:cNvSpPr>
            <p:nvPr/>
          </p:nvSpPr>
          <p:spPr bwMode="auto">
            <a:xfrm>
              <a:off x="2789" y="1507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7"/>
            <p:cNvSpPr>
              <a:spLocks noChangeShapeType="1"/>
            </p:cNvSpPr>
            <p:nvPr/>
          </p:nvSpPr>
          <p:spPr bwMode="auto">
            <a:xfrm>
              <a:off x="1973" y="138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8"/>
            <p:cNvSpPr>
              <a:spLocks noChangeShapeType="1"/>
            </p:cNvSpPr>
            <p:nvPr/>
          </p:nvSpPr>
          <p:spPr bwMode="auto">
            <a:xfrm>
              <a:off x="2744" y="138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9"/>
            <p:cNvSpPr>
              <a:spLocks noChangeShapeType="1"/>
            </p:cNvSpPr>
            <p:nvPr/>
          </p:nvSpPr>
          <p:spPr bwMode="auto">
            <a:xfrm>
              <a:off x="2789" y="138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10"/>
            <p:cNvSpPr>
              <a:spLocks noChangeShapeType="1"/>
            </p:cNvSpPr>
            <p:nvPr/>
          </p:nvSpPr>
          <p:spPr bwMode="auto">
            <a:xfrm>
              <a:off x="3560" y="138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Text Box 11"/>
            <p:cNvSpPr txBox="1">
              <a:spLocks noChangeArrowheads="1"/>
            </p:cNvSpPr>
            <p:nvPr/>
          </p:nvSpPr>
          <p:spPr bwMode="auto">
            <a:xfrm>
              <a:off x="2935" y="1344"/>
              <a:ext cx="438" cy="29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dirty="0" smtClean="0">
                  <a:latin typeface="Times New Roman" pitchFamily="18" charset="0"/>
                </a:rPr>
                <a:t>lead</a:t>
              </a:r>
              <a:endParaRPr kumimoji="1"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25" name="Line 12"/>
            <p:cNvSpPr>
              <a:spLocks noChangeShapeType="1"/>
            </p:cNvSpPr>
            <p:nvPr/>
          </p:nvSpPr>
          <p:spPr bwMode="auto">
            <a:xfrm>
              <a:off x="1973" y="1507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2154" y="1344"/>
              <a:ext cx="353" cy="29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dirty="0" smtClean="0">
                  <a:latin typeface="Times New Roman" pitchFamily="18" charset="0"/>
                </a:rPr>
                <a:t>lag</a:t>
              </a:r>
              <a:endParaRPr kumimoji="1" lang="en-US" altLang="zh-CN" sz="2400" dirty="0">
                <a:latin typeface="Times New Roman" pitchFamily="18" charset="0"/>
              </a:endParaRPr>
            </a:p>
          </p:txBody>
        </p:sp>
      </p:grp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1613694" y="5102731"/>
            <a:ext cx="475444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通常要求滞后部分的两个转折频率要低于超前部分的两个转折频率。</a:t>
            </a:r>
            <a:endParaRPr kumimoji="1"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960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6-2 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串联校正</a:t>
            </a:r>
            <a:endParaRPr lang="zh-CN" altLang="en-US"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838200" y="1849243"/>
            <a:ext cx="321273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、超前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滞后校正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Picture 11" descr="O72A025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437" y="2536778"/>
            <a:ext cx="3564954" cy="2973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4"/>
              <p:cNvSpPr txBox="1"/>
              <p:nvPr/>
            </p:nvSpPr>
            <p:spPr>
              <a:xfrm>
                <a:off x="1519052" y="2402456"/>
                <a:ext cx="6680671" cy="38908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传递函数为</a:t>
                </a:r>
                <a:endParaRPr lang="en-US" altLang="zh-CN" sz="20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𝑠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𝑠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altLang="zh-CN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altLang="zh-CN" sz="2000" i="1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altLang="zh-CN" sz="2000" i="1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altLang="zh-CN" sz="2000" i="1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altLang="zh-CN" sz="2000" i="1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/>
                            </a:rPr>
                            <m:t>𝑠</m:t>
                          </m:r>
                        </m:den>
                      </m:f>
                      <m:r>
                        <a:rPr lang="en-US" altLang="zh-CN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altLang="zh-CN" sz="2000" i="1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altLang="zh-CN" sz="2000" i="1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altLang="zh-CN" sz="2000" i="1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𝛼</m:t>
                              </m:r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altLang="zh-CN" sz="2000" i="1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r>
                        <a:rPr lang="en-US" altLang="zh-CN" sz="2000">
                          <a:latin typeface="Cambria Math"/>
                        </a:rPr>
                        <m:t>  (</m:t>
                      </m:r>
                      <m:r>
                        <m:rPr>
                          <m:sty m:val="p"/>
                        </m:rPr>
                        <a:rPr lang="en-US" altLang="zh-CN" sz="2000">
                          <a:latin typeface="Cambria Math"/>
                        </a:rPr>
                        <m:t>α</m:t>
                      </m:r>
                      <m:r>
                        <a:rPr lang="en-US" altLang="zh-CN" sz="2000">
                          <a:latin typeface="Cambria Math"/>
                        </a:rPr>
                        <m:t>&gt;1)</m:t>
                      </m:r>
                    </m:oMath>
                  </m:oMathPara>
                </a14:m>
                <a:endParaRPr lang="en-US" altLang="zh-CN" sz="20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𝑎𝑏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𝑎𝑏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sz="2000" b="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。</a:t>
                </a:r>
                <a:endParaRPr lang="en-US" altLang="zh-CN" sz="2000" b="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</a:rPr>
                      <m:t>=</m:t>
                    </m:r>
                    <m:r>
                      <a:rPr lang="en-US" altLang="zh-CN" sz="2000" i="1">
                        <a:latin typeface="Cambria Math"/>
                      </a:rPr>
                      <m:t>𝛼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zh-CN" sz="2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/>
                          </a:rPr>
                          <m:t>𝛼</m:t>
                        </m:r>
                      </m:e>
                      <m:sup>
                        <m:r>
                          <a:rPr lang="en-US" altLang="zh-CN" sz="2000" i="1">
                            <a:latin typeface="Cambria Math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endParaRPr lang="en-US" altLang="zh-CN" sz="20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29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052" y="2402456"/>
                <a:ext cx="6680671" cy="3890809"/>
              </a:xfrm>
              <a:prstGeom prst="rect">
                <a:avLst/>
              </a:prstGeom>
              <a:blipFill>
                <a:blip r:embed="rId3"/>
                <a:stretch>
                  <a:fillRect l="-912" b="-4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137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6-2 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串联校正</a:t>
            </a:r>
            <a:endParaRPr lang="zh-CN" altLang="en-US"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838200" y="1849243"/>
            <a:ext cx="22204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四、</a:t>
            </a: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PID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校正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530916" y="2752763"/>
                <a:ext cx="9822884" cy="2849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zh-CN" sz="2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①</a:t>
                </a:r>
                <a:r>
                  <a:rPr lang="en-US" altLang="zh-CN" sz="2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  <a:r>
                  <a:rPr lang="zh-CN" altLang="zh-CN" sz="2000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比例</a:t>
                </a:r>
                <a:r>
                  <a:rPr lang="en-US" altLang="zh-CN" sz="2000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-</a:t>
                </a:r>
                <a:r>
                  <a:rPr lang="zh-CN" altLang="zh-CN" sz="2000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微分</a:t>
                </a:r>
                <a:r>
                  <a:rPr lang="zh-CN" altLang="zh-CN" sz="2000" b="1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校正</a:t>
                </a:r>
                <a:r>
                  <a:rPr lang="en-US" altLang="zh-CN" sz="2000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(</a:t>
                </a:r>
                <a:r>
                  <a:rPr lang="en-US" altLang="zh-CN" sz="2000" b="1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PD</a:t>
                </a:r>
                <a:r>
                  <a:rPr lang="en-US" altLang="zh-CN" sz="2000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)</a:t>
                </a:r>
                <a:endParaRPr lang="zh-CN" altLang="zh-CN" sz="20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2000" i="1">
                              <a:latin typeface="Cambria Math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altLang="zh-CN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2000" i="1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n-US" altLang="zh-CN" sz="2000" i="1">
                          <a:latin typeface="Cambria Math"/>
                        </a:rPr>
                        <m:t>𝑠</m:t>
                      </m:r>
                      <m:r>
                        <a:rPr lang="en-US" altLang="zh-CN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2000" i="1">
                              <a:latin typeface="Cambria Math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zh-CN" altLang="zh-CN" sz="20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zh-CN" sz="2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作用</a:t>
                </a:r>
                <a:r>
                  <a:rPr lang="zh-CN" altLang="zh-CN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相</a:t>
                </a:r>
                <a:r>
                  <a:rPr lang="zh-CN" altLang="en-US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当</a:t>
                </a:r>
                <a:r>
                  <a:rPr lang="zh-CN" altLang="zh-CN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于</a:t>
                </a:r>
                <a:r>
                  <a:rPr lang="zh-CN" altLang="zh-CN" sz="2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超前校正。超前校正传递函数为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2000" i="1">
                              <a:latin typeface="Cambria Math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altLang="zh-CN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/>
                            </a:rPr>
                            <m:t>1+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𝑎𝑇𝑠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/>
                            </a:rPr>
                            <m:t>1+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𝑇𝑠</m:t>
                          </m:r>
                        </m:den>
                      </m:f>
                      <m:r>
                        <a:rPr lang="en-US" altLang="zh-CN" sz="2000" i="1">
                          <a:latin typeface="Cambria Math"/>
                        </a:rPr>
                        <m:t>≈1+</m:t>
                      </m:r>
                      <m:r>
                        <a:rPr lang="en-US" altLang="zh-CN" sz="2000" i="1">
                          <a:latin typeface="Cambria Math"/>
                        </a:rPr>
                        <m:t>𝑎𝑇𝑠</m:t>
                      </m:r>
                      <m:r>
                        <a:rPr lang="en-US" altLang="zh-CN" sz="2000" i="1">
                          <a:latin typeface="Cambria Math"/>
                        </a:rPr>
                        <m:t>,  </m:t>
                      </m:r>
                      <m:r>
                        <a:rPr lang="en-US" altLang="zh-CN" sz="2000">
                          <a:latin typeface="Cambria Math"/>
                        </a:rPr>
                        <m:t>(</m:t>
                      </m:r>
                      <m:r>
                        <a:rPr lang="en-US" altLang="zh-CN" sz="2000" i="1">
                          <a:latin typeface="Cambria Math"/>
                        </a:rPr>
                        <m:t>𝑇</m:t>
                      </m:r>
                      <m:r>
                        <a:rPr lang="en-US" altLang="zh-CN" sz="2000" i="1">
                          <a:latin typeface="Cambria Math"/>
                        </a:rPr>
                        <m:t>≪1</m:t>
                      </m:r>
                      <m:r>
                        <a:rPr lang="en-US" altLang="zh-CN" sz="200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zh-CN" sz="20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zh-CN" sz="2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超前校正起主导作用的是零点，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𝑎</m:t>
                    </m:r>
                  </m:oMath>
                </a14:m>
                <a:r>
                  <a:rPr lang="zh-CN" altLang="zh-CN" sz="2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越大零点的主导作用越强，超前校正的强度也就越大。</a:t>
                </a:r>
                <a:endParaRPr lang="zh-CN" altLang="en-US" sz="20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916" y="2752763"/>
                <a:ext cx="9822884" cy="2849563"/>
              </a:xfrm>
              <a:prstGeom prst="rect">
                <a:avLst/>
              </a:prstGeom>
              <a:blipFill>
                <a:blip r:embed="rId2"/>
                <a:stretch>
                  <a:fillRect l="-620" r="-3164" b="-10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773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6-2 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串联校正</a:t>
            </a:r>
            <a:endParaRPr lang="zh-CN" altLang="en-US"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838200" y="1849243"/>
            <a:ext cx="22204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四、</a:t>
            </a: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PID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校正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2"/>
              <p:cNvSpPr txBox="1"/>
              <p:nvPr/>
            </p:nvSpPr>
            <p:spPr>
              <a:xfrm>
                <a:off x="1498750" y="2673030"/>
                <a:ext cx="9855050" cy="33187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zh-CN" sz="2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②</a:t>
                </a:r>
                <a:r>
                  <a:rPr lang="en-US" altLang="zh-CN" sz="2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  <a:r>
                  <a:rPr lang="zh-CN" altLang="zh-CN" sz="2000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比例</a:t>
                </a:r>
                <a:r>
                  <a:rPr lang="en-US" altLang="zh-CN" sz="2000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-</a:t>
                </a:r>
                <a:r>
                  <a:rPr lang="zh-CN" altLang="zh-CN" sz="2000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积分</a:t>
                </a:r>
                <a:r>
                  <a:rPr lang="zh-CN" altLang="zh-CN" sz="2000" b="1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校正</a:t>
                </a:r>
                <a:r>
                  <a:rPr lang="en-US" altLang="zh-CN" sz="2000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(</a:t>
                </a:r>
                <a:r>
                  <a:rPr lang="en-US" altLang="zh-CN" sz="2000" b="1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PI</a:t>
                </a:r>
                <a:r>
                  <a:rPr lang="en-US" altLang="zh-CN" sz="2000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)</a:t>
                </a:r>
                <a:endParaRPr lang="zh-CN" altLang="zh-CN" sz="20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2000" i="1">
                              <a:latin typeface="Cambria Math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altLang="zh-CN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/>
                            </a:rPr>
                            <m:t>𝑠</m:t>
                          </m:r>
                        </m:den>
                      </m:f>
                      <m:r>
                        <a:rPr lang="en-US" altLang="zh-CN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2000" i="1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altLang="zh-CN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sz="2000" i="1">
                          <a:latin typeface="Cambria Math"/>
                        </a:rPr>
                        <m:t>∙</m:t>
                      </m:r>
                      <m:f>
                        <m:f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/>
                            </a:rPr>
                            <m:t>𝑠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+1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zh-CN" altLang="zh-CN" sz="20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zh-CN" sz="2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作用相当于滞后校正。滞后校正传递函数为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2000" i="1">
                              <a:latin typeface="Cambria Math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altLang="zh-CN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/>
                            </a:rPr>
                            <m:t>1+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𝑏𝑇𝑠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/>
                            </a:rPr>
                            <m:t>1+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𝑇𝑠</m:t>
                          </m:r>
                        </m:den>
                      </m:f>
                      <m:r>
                        <a:rPr lang="en-US" altLang="zh-CN" sz="2000" i="1">
                          <a:latin typeface="Cambria Math"/>
                        </a:rPr>
                        <m:t>≈</m:t>
                      </m:r>
                      <m:r>
                        <a:rPr lang="en-US" altLang="zh-CN" sz="2000" i="1">
                          <a:latin typeface="Cambria Math"/>
                        </a:rPr>
                        <m:t>𝑏</m:t>
                      </m:r>
                      <m:r>
                        <a:rPr lang="en-US" altLang="zh-CN" sz="20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/>
                            </a:rPr>
                            <m:t>𝑇𝑠</m:t>
                          </m:r>
                        </m:den>
                      </m:f>
                      <m:r>
                        <a:rPr lang="en-US" altLang="zh-CN" sz="2000" i="1">
                          <a:latin typeface="Cambria Math"/>
                        </a:rPr>
                        <m:t>,  (</m:t>
                      </m:r>
                      <m:r>
                        <a:rPr lang="en-US" altLang="zh-CN" sz="2000" i="1">
                          <a:latin typeface="Cambria Math"/>
                        </a:rPr>
                        <m:t>𝑇</m:t>
                      </m:r>
                      <m:r>
                        <a:rPr lang="en-US" altLang="zh-CN" sz="2000" i="1">
                          <a:latin typeface="Cambria Math"/>
                        </a:rPr>
                        <m:t>≫1)</m:t>
                      </m:r>
                    </m:oMath>
                  </m:oMathPara>
                </a14:m>
                <a:endParaRPr lang="zh-CN" altLang="zh-CN" sz="20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𝑏</m:t>
                    </m:r>
                  </m:oMath>
                </a14:m>
                <a:r>
                  <a:rPr lang="en-US" altLang="zh-CN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  <a:r>
                  <a:rPr lang="zh-CN" altLang="zh-CN" sz="2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越小滞后校正的强度越大。</a:t>
                </a:r>
                <a:endParaRPr lang="zh-CN" altLang="en-US" sz="20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8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750" y="2673030"/>
                <a:ext cx="9855050" cy="3318729"/>
              </a:xfrm>
              <a:prstGeom prst="rect">
                <a:avLst/>
              </a:prstGeom>
              <a:blipFill>
                <a:blip r:embed="rId2"/>
                <a:stretch>
                  <a:fillRect l="-680" b="-5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8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6-2 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串联校正</a:t>
            </a:r>
            <a:endParaRPr lang="zh-CN" altLang="en-US"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838200" y="1849243"/>
            <a:ext cx="22204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四、</a:t>
            </a: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PID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校正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516571" y="2531018"/>
                <a:ext cx="9837229" cy="35308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zh-CN" sz="2000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③</a:t>
                </a:r>
                <a:r>
                  <a:rPr lang="en-US" altLang="zh-CN" sz="2000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  <a:r>
                  <a:rPr lang="zh-CN" altLang="zh-CN" sz="2000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比例</a:t>
                </a:r>
                <a:r>
                  <a:rPr lang="en-US" altLang="zh-CN" sz="2000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-</a:t>
                </a:r>
                <a:r>
                  <a:rPr lang="zh-CN" altLang="zh-CN" sz="2000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积分</a:t>
                </a:r>
                <a:r>
                  <a:rPr lang="en-US" altLang="zh-CN" sz="2000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-</a:t>
                </a:r>
                <a:r>
                  <a:rPr lang="zh-CN" altLang="zh-CN" sz="2000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微分</a:t>
                </a:r>
                <a:r>
                  <a:rPr lang="zh-CN" altLang="zh-CN" sz="2000" b="1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校正</a:t>
                </a:r>
                <a:r>
                  <a:rPr lang="en-US" altLang="zh-CN" sz="2000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(</a:t>
                </a:r>
                <a:r>
                  <a:rPr lang="en-US" altLang="zh-CN" sz="2000" b="1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PID</a:t>
                </a:r>
                <a:r>
                  <a:rPr lang="en-US" altLang="zh-CN" sz="2000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)</a:t>
                </a:r>
                <a:endParaRPr lang="zh-CN" altLang="zh-CN" sz="20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2000" i="1">
                              <a:latin typeface="Cambria Math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altLang="zh-CN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2000" i="1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altLang="zh-CN" sz="20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/>
                            </a:rPr>
                            <m:t>𝑠</m:t>
                          </m:r>
                        </m:den>
                      </m:f>
                      <m:r>
                        <a:rPr lang="en-US" altLang="zh-CN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2000" i="1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n-US" altLang="zh-CN" sz="2000" i="1">
                          <a:latin typeface="Cambria Math"/>
                        </a:rPr>
                        <m:t>𝑠</m:t>
                      </m:r>
                      <m:r>
                        <a:rPr lang="en-US" altLang="zh-CN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/>
                            </a:rPr>
                            <m:t>𝑠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+1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zh-CN" altLang="zh-CN" sz="20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zh-CN" sz="2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作用相当于滞后</a:t>
                </a:r>
                <a:r>
                  <a:rPr lang="en-US" altLang="zh-CN" sz="2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-</a:t>
                </a:r>
                <a:r>
                  <a:rPr lang="zh-CN" altLang="zh-CN" sz="2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超前校正。滞后</a:t>
                </a:r>
                <a:r>
                  <a:rPr lang="en-US" altLang="zh-CN" sz="2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-</a:t>
                </a:r>
                <a:r>
                  <a:rPr lang="zh-CN" altLang="zh-CN" sz="2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超前校正传递函数为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2000" i="1">
                              <a:latin typeface="Cambria Math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altLang="zh-CN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1+</m:t>
                              </m:r>
                              <m:r>
                                <a:rPr lang="en-US" altLang="zh-CN" sz="2000" i="1">
                                  <a:latin typeface="Cambria Math"/>
                                </a:rPr>
                                <m:t>𝑏</m:t>
                              </m:r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/>
                                </a:rPr>
                                <m:t>𝑠</m:t>
                              </m:r>
                            </m:e>
                          </m:d>
                          <m:d>
                            <m:d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1+</m:t>
                              </m:r>
                              <m:r>
                                <a:rPr lang="en-US" altLang="zh-CN" sz="2000" i="1">
                                  <a:latin typeface="Cambria Math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/>
                                </a:rPr>
                                <m:t>𝑠</m:t>
                              </m:r>
                            </m:e>
                          </m:d>
                          <m:d>
                            <m:d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altLang="zh-CN" sz="2000" i="1">
                          <a:latin typeface="Cambria Math"/>
                        </a:rPr>
                        <m:t>≈</m:t>
                      </m:r>
                      <m:f>
                        <m:f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1+</m:t>
                              </m:r>
                              <m:r>
                                <a:rPr lang="en-US" altLang="zh-CN" sz="2000" i="1">
                                  <a:latin typeface="Cambria Math"/>
                                </a:rPr>
                                <m:t>𝑏</m:t>
                              </m:r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/>
                            </a:rPr>
                            <m:t>𝑠</m:t>
                          </m:r>
                        </m:den>
                      </m:f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1+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𝑎</m:t>
                          </m:r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altLang="zh-CN" sz="20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𝑏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+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𝑎</m:t>
                          </m:r>
                          <m:f>
                            <m:f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zh-CN" sz="20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/>
                            </a:rPr>
                            <m:t>𝑠</m:t>
                          </m:r>
                        </m:den>
                      </m:f>
                      <m:r>
                        <a:rPr lang="en-US" altLang="zh-CN" sz="2000" i="1">
                          <a:latin typeface="Cambria Math"/>
                        </a:rPr>
                        <m:t>+</m:t>
                      </m:r>
                      <m:r>
                        <a:rPr lang="en-US" altLang="zh-CN" sz="2000" i="1">
                          <a:latin typeface="Cambria Math"/>
                        </a:rPr>
                        <m:t>𝑎𝑏</m:t>
                      </m:r>
                      <m:sSub>
                        <m:sSub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zh-CN" altLang="zh-CN" sz="20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zh-CN" sz="2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可视为具有滤波环节（以抑制噪声影响）</a:t>
                </a:r>
                <a:r>
                  <a:rPr lang="zh-CN" altLang="zh-CN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</a:t>
                </a:r>
                <a:r>
                  <a:rPr lang="en-US" altLang="zh-CN" sz="2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PID</a:t>
                </a:r>
                <a:r>
                  <a:rPr lang="zh-CN" altLang="zh-CN" sz="20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控制器</a:t>
                </a:r>
                <a:r>
                  <a:rPr lang="zh-CN" altLang="zh-CN" sz="2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。</a:t>
                </a:r>
                <a:endParaRPr lang="zh-CN" altLang="en-US" sz="20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571" y="2531018"/>
                <a:ext cx="9837229" cy="3530838"/>
              </a:xfrm>
              <a:prstGeom prst="rect">
                <a:avLst/>
              </a:prstGeom>
              <a:blipFill>
                <a:blip r:embed="rId2"/>
                <a:stretch>
                  <a:fillRect l="-682" b="-6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70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6-1 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系统校正设计基础</a:t>
            </a:r>
            <a:endParaRPr lang="zh-CN" altLang="en-US"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838200" y="1690688"/>
            <a:ext cx="233910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一、性能指标</a:t>
            </a: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1605643" y="2391511"/>
            <a:ext cx="23775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时域性能指标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974431" y="3070370"/>
            <a:ext cx="4288544" cy="2981394"/>
            <a:chOff x="2783786" y="3357562"/>
            <a:chExt cx="4288544" cy="2981394"/>
          </a:xfrm>
        </p:grpSpPr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2790812" y="4046537"/>
              <a:ext cx="399576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调节</a:t>
              </a:r>
              <a:r>
                <a:rPr lang="zh-CN" altLang="en-US" sz="20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时间：</a:t>
              </a:r>
              <a:r>
                <a:rPr lang="en-US" altLang="zh-CN" sz="2000" i="1" dirty="0" err="1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</a:t>
              </a:r>
              <a:r>
                <a:rPr lang="en-US" altLang="zh-CN" sz="2000" i="1" baseline="-25000" dirty="0" err="1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</a:t>
              </a:r>
              <a:endParaRPr lang="zh-CN" altLang="en-US" sz="2000" i="1" baseline="-250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2783786" y="4657960"/>
              <a:ext cx="257176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en-US" sz="20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上升时间：</a:t>
              </a:r>
              <a:r>
                <a:rPr lang="en-US" altLang="zh-CN" sz="2000" i="1" dirty="0" err="1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</a:t>
              </a:r>
              <a:r>
                <a:rPr lang="en-US" altLang="zh-CN" sz="2000" i="1" baseline="-25000" dirty="0" err="1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r</a:t>
              </a:r>
              <a:endParaRPr lang="zh-CN" altLang="en-US" sz="2000" i="1" baseline="-250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2790812" y="5295703"/>
              <a:ext cx="257176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无差</a:t>
              </a:r>
              <a:r>
                <a:rPr lang="zh-CN" altLang="en-US" sz="20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度：</a:t>
              </a:r>
              <a:r>
                <a:rPr lang="en-US" altLang="zh-CN" sz="2000" i="1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v</a:t>
              </a:r>
              <a:endParaRPr lang="zh-CN" altLang="en-US" sz="2000" i="1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2783786" y="5938846"/>
              <a:ext cx="352128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0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稳态误差和</a:t>
              </a:r>
              <a:r>
                <a:rPr lang="zh-CN" altLang="en-US" sz="20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开环增益</a:t>
              </a:r>
              <a:r>
                <a:rPr lang="en-US" altLang="zh-CN" sz="2000" i="1" dirty="0" err="1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K</a:t>
              </a:r>
              <a:r>
                <a:rPr lang="en-US" altLang="zh-CN" sz="2000" i="1" baseline="-25000" dirty="0" err="1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</a:t>
              </a:r>
              <a:r>
                <a:rPr lang="zh-CN" altLang="en-US" sz="20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、</a:t>
              </a:r>
              <a:r>
                <a:rPr lang="en-US" altLang="zh-CN" sz="2000" i="1" dirty="0" err="1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K</a:t>
              </a:r>
              <a:r>
                <a:rPr lang="en-US" altLang="zh-CN" sz="2000" i="1" baseline="-25000" dirty="0" err="1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v</a:t>
              </a:r>
              <a:r>
                <a:rPr lang="en-US" altLang="zh-CN" sz="2000" i="1" baseline="-250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</a:t>
              </a:r>
              <a:r>
                <a:rPr lang="zh-CN" altLang="en-US" sz="20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等</a:t>
              </a:r>
              <a:endPara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790812" y="3357562"/>
              <a:ext cx="428151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0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超调量： </a:t>
              </a:r>
              <a:r>
                <a:rPr kumimoji="1" lang="en-US" altLang="zh-CN" sz="2000" i="1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σ </a:t>
              </a:r>
              <a:r>
                <a:rPr kumimoji="1" lang="en-US" altLang="zh-CN" sz="20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%</a:t>
              </a:r>
              <a:endParaRPr kumimoji="1"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536211" y="2391511"/>
            <a:ext cx="23775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频域性能指标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938814" y="3060614"/>
            <a:ext cx="4288544" cy="3026743"/>
            <a:chOff x="2783786" y="3357562"/>
            <a:chExt cx="4288544" cy="3026743"/>
          </a:xfrm>
        </p:grpSpPr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2790812" y="4046537"/>
              <a:ext cx="399576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en-US" sz="20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相稳定裕度：</a:t>
              </a:r>
              <a:r>
                <a:rPr lang="zh-CN" altLang="en-US" sz="2000" i="1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Euclid Symbol"/>
                </a:rPr>
                <a:t></a:t>
              </a:r>
              <a:endParaRPr lang="zh-CN" altLang="en-US" sz="2000" i="1" baseline="-250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2783786" y="4657960"/>
              <a:ext cx="278608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en-US" sz="20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模稳定裕度</a:t>
              </a:r>
              <a:r>
                <a:rPr lang="zh-CN" altLang="en-US" sz="20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：</a:t>
              </a:r>
              <a:r>
                <a:rPr lang="en-US" altLang="zh-CN" sz="20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h</a:t>
              </a:r>
              <a:endParaRPr lang="zh-CN" altLang="en-US" sz="2000" baseline="-250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2801696" y="5327423"/>
              <a:ext cx="383974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en-US" sz="20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峰值 </a:t>
              </a:r>
              <a:r>
                <a:rPr lang="en-US" altLang="zh-CN" sz="2000" dirty="0" err="1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M</a:t>
              </a:r>
              <a:r>
                <a:rPr lang="en-US" altLang="zh-CN" sz="2000" baseline="-25000" dirty="0" err="1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r</a:t>
              </a:r>
              <a:r>
                <a:rPr lang="en-US" altLang="zh-CN" sz="2000" baseline="-250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</a:t>
              </a:r>
              <a:r>
                <a:rPr lang="zh-CN" altLang="en-US" sz="20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、峰值频率 </a:t>
              </a:r>
              <a:r>
                <a:rPr lang="zh-CN" altLang="en-US" sz="2000" i="1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Euclid Symbol"/>
                </a:rPr>
                <a:t></a:t>
              </a:r>
              <a:r>
                <a:rPr lang="en-US" altLang="zh-CN" sz="2000" i="1" baseline="-250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Euclid Symbol"/>
                </a:rPr>
                <a:t>r</a:t>
              </a:r>
              <a:endParaRPr lang="zh-CN" altLang="en-US" sz="2000" i="1" baseline="-250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2787182" y="5984195"/>
              <a:ext cx="2997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0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闭环频宽：</a:t>
              </a:r>
              <a:r>
                <a:rPr lang="zh-CN" altLang="en-US" sz="2000" i="1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Euclid Symbol"/>
                </a:rPr>
                <a:t></a:t>
              </a:r>
              <a:r>
                <a:rPr lang="en-US" altLang="zh-CN" sz="2000" i="1" baseline="-250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Euclid Symbol"/>
                </a:rPr>
                <a:t>b</a:t>
              </a:r>
              <a:endPara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2790812" y="3357562"/>
              <a:ext cx="428151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0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截止频率：</a:t>
              </a:r>
              <a:r>
                <a:rPr lang="zh-CN" altLang="en-US" sz="2000" i="1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Euclid Symbol"/>
                </a:rPr>
                <a:t></a:t>
              </a:r>
              <a:r>
                <a:rPr lang="en-US" altLang="zh-CN" sz="2000" i="1" baseline="-250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  <a:sym typeface="Euclid Symbol"/>
                </a:rPr>
                <a:t>c</a:t>
              </a:r>
              <a:endParaRPr kumimoji="1" lang="en-US" altLang="zh-CN" sz="2000" i="1" baseline="-250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045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6-1 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系统校正设计基础</a:t>
            </a:r>
            <a:endParaRPr lang="zh-CN" altLang="en-US"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838200" y="2135803"/>
            <a:ext cx="24112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复数域指标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8"/>
          <p:cNvGrpSpPr>
            <a:grpSpLocks/>
          </p:cNvGrpSpPr>
          <p:nvPr/>
        </p:nvGrpSpPr>
        <p:grpSpPr bwMode="auto">
          <a:xfrm>
            <a:off x="6689667" y="1690688"/>
            <a:ext cx="4392613" cy="4418013"/>
            <a:chOff x="1488" y="1248"/>
            <a:chExt cx="2767" cy="2783"/>
          </a:xfrm>
        </p:grpSpPr>
        <p:pic>
          <p:nvPicPr>
            <p:cNvPr id="8" name="Picture 4" descr="O72A024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88" y="1248"/>
              <a:ext cx="2767" cy="2453"/>
            </a:xfrm>
            <a:prstGeom prst="rect">
              <a:avLst/>
            </a:prstGeom>
            <a:noFill/>
          </p:spPr>
        </p:pic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1695" y="3755"/>
              <a:ext cx="2352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zh-CN" sz="2000" dirty="0" smtClean="0">
                  <a:solidFill>
                    <a:srgbClr val="6633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</a:t>
              </a:r>
              <a:r>
                <a:rPr lang="zh-CN" altLang="en-US" sz="28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闭环极点的限制区域</a:t>
              </a:r>
            </a:p>
          </p:txBody>
        </p:sp>
      </p:grp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209623" y="2953048"/>
            <a:ext cx="4708856" cy="1386899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以系统的闭环极点在复平面上的分布区域来定义的。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2268651" y="4526871"/>
            <a:ext cx="2590800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振荡：</a:t>
            </a:r>
            <a:r>
              <a:rPr lang="en-US" altLang="zh-CN" sz="2800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φ</a:t>
            </a:r>
          </a:p>
          <a:p>
            <a:pPr>
              <a:spcBef>
                <a:spcPct val="50000"/>
              </a:spcBef>
            </a:pP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衰减：</a:t>
            </a:r>
            <a:r>
              <a:rPr lang="en-US" altLang="zh-CN" sz="2800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η</a:t>
            </a:r>
          </a:p>
        </p:txBody>
      </p:sp>
    </p:spTree>
    <p:extLst>
      <p:ext uri="{BB962C8B-B14F-4D97-AF65-F5344CB8AC3E}">
        <p14:creationId xmlns:p14="http://schemas.microsoft.com/office/powerpoint/2010/main" val="45086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6-1 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系统校正设计基础</a:t>
            </a:r>
            <a:endParaRPr lang="zh-CN" altLang="en-US"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838200" y="1849243"/>
            <a:ext cx="233910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、校正方式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" name="Picture 4" descr="O72A024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562824"/>
            <a:ext cx="6553200" cy="4586287"/>
          </a:xfrm>
          <a:prstGeom prst="rect">
            <a:avLst/>
          </a:prstGeom>
          <a:noFill/>
        </p:spPr>
      </p:pic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1605460" y="2531019"/>
            <a:ext cx="2534461" cy="1608904"/>
          </a:xfrm>
          <a:prstGeom prst="rect">
            <a:avLst/>
          </a:prstGeom>
        </p:spPr>
        <p:txBody>
          <a:bodyPr/>
          <a:lstStyle/>
          <a:p>
            <a:pPr marL="342900" marR="0" lvl="0" indent="-34290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主回路内：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串联校正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反馈校正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1605460" y="4175802"/>
            <a:ext cx="2534461" cy="1608904"/>
          </a:xfrm>
          <a:prstGeom prst="rect">
            <a:avLst/>
          </a:prstGeom>
        </p:spPr>
        <p:txBody>
          <a:bodyPr/>
          <a:lstStyle/>
          <a:p>
            <a:pPr marL="342900" marR="0" lvl="0" indent="-34290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主回路外：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前置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校正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输入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/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干扰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140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6-1 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系统校正设计基础</a:t>
            </a:r>
            <a:endParaRPr lang="zh-CN" altLang="en-US"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838200" y="1849243"/>
            <a:ext cx="34163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、校正设计的方法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838200" y="2531018"/>
            <a:ext cx="10515600" cy="364871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频率法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 smtClean="0">
                <a:solidFill>
                  <a:srgbClr val="00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Bode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，性能指标（稳定裕度）达到要求。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根轨迹法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dirty="0" smtClean="0">
                <a:solidFill>
                  <a:srgbClr val="00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加入新的开环零、极点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，校正闭环根轨迹，改善系统性能。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等效结构与等效传递函数方法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noProof="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将给定结构等效为已知的典型结构。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451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25893"/>
          </a:xfrm>
        </p:spPr>
        <p:txBody>
          <a:bodyPr anchor="ctr">
            <a:normAutofit/>
          </a:bodyPr>
          <a:lstStyle/>
          <a:p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</a:t>
            </a:r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六</a:t>
            </a:r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章 控制系统校正</a:t>
            </a:r>
            <a:endParaRPr lang="zh-CN" altLang="en-US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99816" y="2386584"/>
            <a:ext cx="5992368" cy="3270638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6-1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系统校正设计基础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6-2 </a:t>
            </a: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串联校正</a:t>
            </a:r>
            <a:endParaRPr lang="en-US" altLang="zh-CN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6-3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串联校正的理论设计方法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6-4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反馈校正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6-5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复合校正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74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6-2 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串联校正</a:t>
            </a:r>
            <a:endParaRPr lang="zh-CN" altLang="en-US"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7" name="Picture 4" descr="O72A025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3432" y="2577305"/>
            <a:ext cx="7200900" cy="2166938"/>
          </a:xfrm>
          <a:prstGeom prst="rect">
            <a:avLst/>
          </a:prstGeom>
          <a:noFill/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010423" y="2595440"/>
            <a:ext cx="3142477" cy="213066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．超前校正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．滞后校正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．滞后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超前校正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矩形标注 1"/>
          <p:cNvSpPr/>
          <p:nvPr/>
        </p:nvSpPr>
        <p:spPr>
          <a:xfrm>
            <a:off x="6499874" y="1929424"/>
            <a:ext cx="1364008" cy="501890"/>
          </a:xfrm>
          <a:prstGeom prst="wedgeRectCallout">
            <a:avLst>
              <a:gd name="adj1" fmla="val -32592"/>
              <a:gd name="adj2" fmla="val 11385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校正环节</a:t>
            </a:r>
            <a:endParaRPr lang="zh-CN" altLang="en-US" dirty="0"/>
          </a:p>
        </p:txBody>
      </p:sp>
      <p:sp>
        <p:nvSpPr>
          <p:cNvPr id="10" name="矩形标注 9"/>
          <p:cNvSpPr/>
          <p:nvPr/>
        </p:nvSpPr>
        <p:spPr>
          <a:xfrm>
            <a:off x="9161794" y="1929424"/>
            <a:ext cx="1364008" cy="501890"/>
          </a:xfrm>
          <a:prstGeom prst="wedgeRectCallout">
            <a:avLst>
              <a:gd name="adj1" fmla="val -32592"/>
              <a:gd name="adj2" fmla="val 113854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被控对象</a:t>
            </a:r>
          </a:p>
        </p:txBody>
      </p:sp>
    </p:spTree>
    <p:extLst>
      <p:ext uri="{BB962C8B-B14F-4D97-AF65-F5344CB8AC3E}">
        <p14:creationId xmlns:p14="http://schemas.microsoft.com/office/powerpoint/2010/main" val="96216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6-2 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串联校正</a:t>
            </a:r>
            <a:endParaRPr lang="zh-CN" altLang="en-US"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838200" y="1849243"/>
            <a:ext cx="30572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、相位超前校正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6535899"/>
              </p:ext>
            </p:extLst>
          </p:nvPr>
        </p:nvGraphicFramePr>
        <p:xfrm>
          <a:off x="1666860" y="2687637"/>
          <a:ext cx="3340100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50" name="Equation" r:id="rId3" imgW="1612800" imgH="393480" progId="Equation.DSMT4">
                  <p:embed/>
                </p:oleObj>
              </mc:Choice>
              <mc:Fallback>
                <p:oleObj name="Equation" r:id="rId3" imgW="1612800" imgH="393480" progId="Equation.DSMT4">
                  <p:embed/>
                  <p:pic>
                    <p:nvPicPr>
                      <p:cNvPr id="30413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60" y="2687637"/>
                        <a:ext cx="3340100" cy="814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05783"/>
              </p:ext>
            </p:extLst>
          </p:nvPr>
        </p:nvGraphicFramePr>
        <p:xfrm>
          <a:off x="1666860" y="3817198"/>
          <a:ext cx="4143375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51" name="Equation" r:id="rId5" imgW="1752480" imgH="431640" progId="Equation.DSMT4">
                  <p:embed/>
                </p:oleObj>
              </mc:Choice>
              <mc:Fallback>
                <p:oleObj name="Equation" r:id="rId5" imgW="1752480" imgH="431640" progId="Equation.DSMT4">
                  <p:embed/>
                  <p:pic>
                    <p:nvPicPr>
                      <p:cNvPr id="30413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60" y="3817198"/>
                        <a:ext cx="4143375" cy="1023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550689"/>
              </p:ext>
            </p:extLst>
          </p:nvPr>
        </p:nvGraphicFramePr>
        <p:xfrm>
          <a:off x="6675120" y="2020888"/>
          <a:ext cx="4877427" cy="400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52" name="Visio" r:id="rId7" imgW="3111878" imgH="2412936" progId="Visio.Drawing.11">
                  <p:embed/>
                </p:oleObj>
              </mc:Choice>
              <mc:Fallback>
                <p:oleObj name="Visio" r:id="rId7" imgW="3111878" imgH="2412936" progId="Visio.Drawing.11">
                  <p:embed/>
                  <p:pic>
                    <p:nvPicPr>
                      <p:cNvPr id="304157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5120" y="2020888"/>
                        <a:ext cx="4877427" cy="4005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4880627"/>
              </p:ext>
            </p:extLst>
          </p:nvPr>
        </p:nvGraphicFramePr>
        <p:xfrm>
          <a:off x="1666860" y="5030788"/>
          <a:ext cx="4624387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53" name="Equation" r:id="rId9" imgW="1955520" imgH="419040" progId="Equation.DSMT4">
                  <p:embed/>
                </p:oleObj>
              </mc:Choice>
              <mc:Fallback>
                <p:oleObj name="Equation" r:id="rId9" imgW="1955520" imgH="419040" progId="Equation.DSMT4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60" y="5030788"/>
                        <a:ext cx="4624387" cy="995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848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6-2 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串联校正</a:t>
            </a:r>
            <a:endParaRPr lang="zh-CN" altLang="en-US"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838200" y="1849243"/>
            <a:ext cx="30572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、相位超前校正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838200" y="2808662"/>
            <a:ext cx="5222697" cy="2476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 algn="l">
              <a:lnSpc>
                <a:spcPct val="150000"/>
              </a:lnSpc>
              <a:spcBef>
                <a:spcPts val="1800"/>
              </a:spcBef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超前补偿可显著改善系统的动态品质而对系统稳态性能影响较小；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  <a:p>
            <a:pPr marL="514350" indent="-514350" algn="l">
              <a:lnSpc>
                <a:spcPct val="150000"/>
              </a:lnSpc>
              <a:spcBef>
                <a:spcPts val="1800"/>
              </a:spcBef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但经超前补偿后的系统高频噪声的抑制能力会下降。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7" name="Picture 4" descr="O72A02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60059"/>
            <a:ext cx="5400675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311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build="p" bldLvl="2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5914</TotalTime>
  <Words>449</Words>
  <Application>Microsoft Office PowerPoint</Application>
  <PresentationFormat>宽屏</PresentationFormat>
  <Paragraphs>119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18</vt:i4>
      </vt:variant>
    </vt:vector>
  </HeadingPairs>
  <TitlesOfParts>
    <vt:vector size="33" baseType="lpstr">
      <vt:lpstr>Microsoft YaHei UI</vt:lpstr>
      <vt:lpstr>DengXian</vt:lpstr>
      <vt:lpstr>DengXian</vt:lpstr>
      <vt:lpstr>等线 Light</vt:lpstr>
      <vt:lpstr>微软雅黑</vt:lpstr>
      <vt:lpstr>微软雅黑 Light</vt:lpstr>
      <vt:lpstr>Arial</vt:lpstr>
      <vt:lpstr>Cambria Math</vt:lpstr>
      <vt:lpstr>Euclid Symbol</vt:lpstr>
      <vt:lpstr>Times New Roman</vt:lpstr>
      <vt:lpstr>Office 主题​​</vt:lpstr>
      <vt:lpstr>Equation</vt:lpstr>
      <vt:lpstr>Visio</vt:lpstr>
      <vt:lpstr>公式</vt:lpstr>
      <vt:lpstr>MathType 6.0 Equation</vt:lpstr>
      <vt:lpstr>第六章 控制系统校正</vt:lpstr>
      <vt:lpstr>6-1 系统校正设计基础</vt:lpstr>
      <vt:lpstr>6-1 系统校正设计基础</vt:lpstr>
      <vt:lpstr>6-1 系统校正设计基础</vt:lpstr>
      <vt:lpstr>6-1 系统校正设计基础</vt:lpstr>
      <vt:lpstr>第六章 控制系统校正</vt:lpstr>
      <vt:lpstr>6-2 串联校正</vt:lpstr>
      <vt:lpstr>6-2 串联校正</vt:lpstr>
      <vt:lpstr>6-2 串联校正</vt:lpstr>
      <vt:lpstr>6-2 串联校正</vt:lpstr>
      <vt:lpstr>6-2 串联校正</vt:lpstr>
      <vt:lpstr>6-2 串联校正</vt:lpstr>
      <vt:lpstr>6-2 串联校正</vt:lpstr>
      <vt:lpstr>6-2 串联校正</vt:lpstr>
      <vt:lpstr>6-2 串联校正</vt:lpstr>
      <vt:lpstr>6-2 串联校正</vt:lpstr>
      <vt:lpstr>6-2 串联校正</vt:lpstr>
      <vt:lpstr>6-2 串联校正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 频率域方法</dc:title>
  <dc:creator>Zhu Bing</dc:creator>
  <cp:lastModifiedBy>Bing Zhu</cp:lastModifiedBy>
  <cp:revision>326</cp:revision>
  <dcterms:created xsi:type="dcterms:W3CDTF">2018-05-22T02:00:00Z</dcterms:created>
  <dcterms:modified xsi:type="dcterms:W3CDTF">2018-12-16T15:16:18Z</dcterms:modified>
</cp:coreProperties>
</file>