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5" r:id="rId9"/>
    <p:sldId id="292" r:id="rId10"/>
    <p:sldId id="293" r:id="rId11"/>
    <p:sldId id="280" r:id="rId12"/>
    <p:sldId id="281" r:id="rId13"/>
    <p:sldId id="282" r:id="rId14"/>
    <p:sldId id="294" r:id="rId15"/>
    <p:sldId id="261" r:id="rId16"/>
    <p:sldId id="262" r:id="rId17"/>
    <p:sldId id="263" r:id="rId18"/>
    <p:sldId id="264" r:id="rId19"/>
    <p:sldId id="283" r:id="rId20"/>
    <p:sldId id="266" r:id="rId21"/>
    <p:sldId id="268" r:id="rId22"/>
    <p:sldId id="2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1AF7-11A5-4176-9917-69AD933BDD2A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6822E-2C70-4B87-B77D-1BFC329AB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0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5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0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0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BF6C-0832-44E9-BAA4-2134418869AD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1E23-65BE-45C0-ABF2-2CA6F351DB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0" y="31750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根轨迹法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922" y="2368296"/>
            <a:ext cx="6582156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4-1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根轨迹与根轨迹方程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4-2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绘制根轨迹的基本法则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4-3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开环零、极点变化时的根轨迹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4-4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零度根轨迹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4-5 </a:t>
            </a:r>
            <a:r>
              <a:rPr lang="zh-CN" altLang="en-US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系统闭环零、极点分布与阶跃响应的关系</a:t>
            </a:r>
            <a:endParaRPr lang="en-US" altLang="zh-CN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4-6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系统阶跃响应的根轨迹分析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6" y="1442959"/>
            <a:ext cx="9206188" cy="47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闭环零、极点分布与阶跃响应的关系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b="1" smtClean="0"/>
              <a:t>11</a:t>
            </a:fld>
            <a:endParaRPr lang="zh-CN" altLang="en-US" b="1"/>
          </a:p>
        </p:txBody>
      </p:sp>
      <p:sp>
        <p:nvSpPr>
          <p:cNvPr id="27" name="矩形 26"/>
          <p:cNvSpPr/>
          <p:nvPr/>
        </p:nvSpPr>
        <p:spPr>
          <a:xfrm>
            <a:off x="838201" y="1549085"/>
            <a:ext cx="5044126" cy="49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某单位负反馈系统的开环传递函数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118294"/>
              </p:ext>
            </p:extLst>
          </p:nvPr>
        </p:nvGraphicFramePr>
        <p:xfrm>
          <a:off x="2060259" y="2192146"/>
          <a:ext cx="2628288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3" imgW="1460160" imgH="419040" progId="Equation.DSMT4">
                  <p:embed/>
                </p:oleObj>
              </mc:Choice>
              <mc:Fallback>
                <p:oleObj name="Equation" r:id="rId3" imgW="1460160" imgH="4190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259" y="2192146"/>
                        <a:ext cx="2628288" cy="754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/>
          <p:cNvSpPr/>
          <p:nvPr/>
        </p:nvSpPr>
        <p:spPr>
          <a:xfrm>
            <a:off x="838201" y="3055881"/>
            <a:ext cx="5044126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试应用根轨迹法分析系统的稳定性，并计算闭环主导极点具有阻尼比</a:t>
            </a: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0.5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时的性能指标。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838200" y="4356470"/>
            <a:ext cx="85990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解：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17764"/>
              </p:ext>
            </p:extLst>
          </p:nvPr>
        </p:nvGraphicFramePr>
        <p:xfrm>
          <a:off x="1340007" y="4783621"/>
          <a:ext cx="4068792" cy="123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Equation" r:id="rId5" imgW="2260440" imgH="685800" progId="Equation.DSMT4">
                  <p:embed/>
                </p:oleObj>
              </mc:Choice>
              <mc:Fallback>
                <p:oleObj name="Equation" r:id="rId5" imgW="2260440" imgH="685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007" y="4783621"/>
                        <a:ext cx="4068792" cy="1234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6457361" y="1620053"/>
            <a:ext cx="48964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按步骤作出系统的根轨迹，如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图所示：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08569" y="1574276"/>
            <a:ext cx="0" cy="4562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6733386" y="2145011"/>
            <a:ext cx="4344386" cy="3981334"/>
            <a:chOff x="2613" y="356"/>
            <a:chExt cx="2897" cy="3763"/>
          </a:xfrm>
        </p:grpSpPr>
        <p:pic>
          <p:nvPicPr>
            <p:cNvPr id="52" name="Picture 7" descr="O72A017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" y="356"/>
              <a:ext cx="2762" cy="3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2784" y="3168"/>
              <a:ext cx="960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/>
                <a:t>图</a:t>
              </a:r>
              <a:r>
                <a:rPr lang="en-US" altLang="zh-CN" sz="2000" b="1"/>
                <a:t>4-27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b="1"/>
                <a:t> </a:t>
              </a:r>
              <a:r>
                <a:rPr lang="zh-CN" altLang="en-US" sz="2000" b="1"/>
                <a:t>根轨迹图</a:t>
              </a:r>
            </a:p>
          </p:txBody>
        </p:sp>
        <p:pic>
          <p:nvPicPr>
            <p:cNvPr id="54" name="Picture 11" descr="O72A017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" y="406"/>
              <a:ext cx="2762" cy="3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24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闭环零、极点分布与阶跃响应的关系</a:t>
            </a:r>
          </a:p>
        </p:txBody>
      </p:sp>
      <p:sp>
        <p:nvSpPr>
          <p:cNvPr id="15" name="内容占位符 7"/>
          <p:cNvSpPr>
            <a:spLocks noGrp="1"/>
          </p:cNvSpPr>
          <p:nvPr>
            <p:ph idx="1"/>
          </p:nvPr>
        </p:nvSpPr>
        <p:spPr>
          <a:xfrm>
            <a:off x="838200" y="1508290"/>
            <a:ext cx="5072406" cy="623636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分析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稳定性</a:t>
            </a:r>
            <a:endParaRPr lang="en-US" altLang="zh-CN" sz="20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6457361" y="1620053"/>
            <a:ext cx="48964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按步骤作出系统的根轨迹，如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图所示：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08569" y="1574276"/>
            <a:ext cx="0" cy="4562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6733386" y="2145011"/>
            <a:ext cx="4344386" cy="3981334"/>
            <a:chOff x="2613" y="356"/>
            <a:chExt cx="2897" cy="3763"/>
          </a:xfrm>
        </p:grpSpPr>
        <p:pic>
          <p:nvPicPr>
            <p:cNvPr id="52" name="Picture 7" descr="O72A017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" y="356"/>
              <a:ext cx="2762" cy="3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2784" y="3168"/>
              <a:ext cx="960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/>
                <a:t>图</a:t>
              </a:r>
              <a:r>
                <a:rPr lang="en-US" altLang="zh-CN" sz="2000" b="1"/>
                <a:t>4-27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b="1"/>
                <a:t> </a:t>
              </a:r>
              <a:r>
                <a:rPr lang="zh-CN" altLang="en-US" sz="2000" b="1"/>
                <a:t>根轨迹图</a:t>
              </a:r>
            </a:p>
          </p:txBody>
        </p:sp>
        <p:pic>
          <p:nvPicPr>
            <p:cNvPr id="54" name="Picture 11" descr="O72A017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8" y="406"/>
              <a:ext cx="2762" cy="3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038892" y="2197912"/>
            <a:ext cx="43155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稳定的开环增益范围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0&lt;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&lt;3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838200" y="3005063"/>
            <a:ext cx="506792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在平面上画出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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=0.5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时的阻尼线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，与根轨迹交点的坐标从图上测得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1,2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0.33j0.58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。利用模方程，解得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989315"/>
              </p:ext>
            </p:extLst>
          </p:nvPr>
        </p:nvGraphicFramePr>
        <p:xfrm>
          <a:off x="1862138" y="4740275"/>
          <a:ext cx="30178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4" imgW="1676160" imgH="685800" progId="Equation.DSMT4">
                  <p:embed/>
                </p:oleObj>
              </mc:Choice>
              <mc:Fallback>
                <p:oleObj name="Equation" r:id="rId4" imgW="1676160" imgH="6858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740275"/>
                        <a:ext cx="30178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34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闭环零、极点分布与阶跃响应的关系</a:t>
            </a:r>
          </a:p>
        </p:txBody>
      </p:sp>
      <p:sp>
        <p:nvSpPr>
          <p:cNvPr id="15" name="内容占位符 7"/>
          <p:cNvSpPr>
            <a:spLocks noGrp="1"/>
          </p:cNvSpPr>
          <p:nvPr>
            <p:ph idx="1"/>
          </p:nvPr>
        </p:nvSpPr>
        <p:spPr>
          <a:xfrm>
            <a:off x="838200" y="1508290"/>
            <a:ext cx="5072406" cy="623636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分析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稳定性</a:t>
            </a:r>
            <a:endParaRPr lang="en-US" altLang="zh-CN" sz="2000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108569" y="1574276"/>
            <a:ext cx="0" cy="4562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038892" y="2197912"/>
            <a:ext cx="43155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稳定的开环增益范围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0&lt;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&lt;3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838200" y="3005063"/>
            <a:ext cx="506792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在平面上画出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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=0.5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时的阻尼线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，与根轨迹交点的坐标从图上测得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1,2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0.33j0.58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。利用模方程，解得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457361" y="1508290"/>
            <a:ext cx="48964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已知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系统闭环特征方程及两个极点，用长除法求出第三个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极点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2.34</a:t>
            </a:r>
            <a:r>
              <a:rPr lang="en-US" altLang="zh-CN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,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故闭环系统近似为：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477753"/>
              </p:ext>
            </p:extLst>
          </p:nvPr>
        </p:nvGraphicFramePr>
        <p:xfrm>
          <a:off x="6862714" y="3005063"/>
          <a:ext cx="4705020" cy="125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name="Equation" r:id="rId3" imgW="3136680" imgH="838080" progId="Equation.DSMT4">
                  <p:embed/>
                </p:oleObj>
              </mc:Choice>
              <mc:Fallback>
                <p:oleObj name="Equation" r:id="rId3" imgW="3136680" imgH="8380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14" y="3005063"/>
                        <a:ext cx="4705020" cy="1257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27"/>
          <p:cNvSpPr txBox="1">
            <a:spLocks noChangeArrowheads="1"/>
          </p:cNvSpPr>
          <p:nvPr/>
        </p:nvSpPr>
        <p:spPr>
          <a:xfrm>
            <a:off x="6457361" y="4482390"/>
            <a:ext cx="4896439" cy="7212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在单位阶跃信号作用下的性能指标：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571355"/>
              </p:ext>
            </p:extLst>
          </p:nvPr>
        </p:nvGraphicFramePr>
        <p:xfrm>
          <a:off x="6862714" y="5089155"/>
          <a:ext cx="4952880" cy="108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7" name="Equation" r:id="rId5" imgW="3301920" imgH="723600" progId="Equation.DSMT4">
                  <p:embed/>
                </p:oleObj>
              </mc:Choice>
              <mc:Fallback>
                <p:oleObj name="Equation" r:id="rId5" imgW="3301920" imgH="723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14" y="5089155"/>
                        <a:ext cx="4952880" cy="10854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prstDash val="lgDashDotDot"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28743"/>
              </p:ext>
            </p:extLst>
          </p:nvPr>
        </p:nvGraphicFramePr>
        <p:xfrm>
          <a:off x="1862138" y="4740275"/>
          <a:ext cx="30178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name="Equation" r:id="rId7" imgW="1676160" imgH="685800" progId="Equation.DSMT4">
                  <p:embed/>
                </p:oleObj>
              </mc:Choice>
              <mc:Fallback>
                <p:oleObj name="Equation" r:id="rId7" imgW="1676160" imgH="6858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740275"/>
                        <a:ext cx="30178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9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01" y="1510467"/>
            <a:ext cx="9331597" cy="48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根轨迹法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922" y="2368296"/>
            <a:ext cx="6582156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4-1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根轨迹与根轨迹方程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4-2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绘制根轨迹的基本法则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4-3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开环零、极点变化时的根轨迹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4-4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零度根轨迹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4-5 </a:t>
            </a:r>
            <a:r>
              <a:rPr lang="zh-CN" altLang="en-US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系统闭环零、极点分布与阶跃响应的关系</a:t>
            </a:r>
            <a:endParaRPr lang="en-US" altLang="zh-CN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4-6 </a:t>
            </a:r>
            <a:r>
              <a:rPr lang="zh-CN" altLang="en-US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系统阶跃响应的根轨迹分析</a:t>
            </a:r>
            <a:endParaRPr lang="en-US" altLang="zh-CN" b="1" dirty="0" smtClean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4-6 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阶跃响应的根轨迹分析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38200" y="1652782"/>
            <a:ext cx="105156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已知系统结构如图所示。试画出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当</a:t>
            </a:r>
            <a:r>
              <a:rPr lang="en-US" altLang="zh-CN" sz="2400" b="1" i="1" dirty="0">
                <a:latin typeface="Euclid" panose="02020503060505020303" pitchFamily="18" charset="0"/>
              </a:rPr>
              <a:t>K</a:t>
            </a:r>
            <a:r>
              <a:rPr lang="en-US" altLang="zh-CN" sz="2400" b="1" baseline="30000" dirty="0">
                <a:latin typeface="Euclid" panose="02020503060505020303" pitchFamily="18" charset="0"/>
                <a:sym typeface="Euclid Symbol"/>
              </a:rPr>
              <a:t>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由</a:t>
            </a:r>
            <a:r>
              <a:rPr lang="en-US" altLang="zh-CN" sz="2400" b="1" dirty="0">
                <a:latin typeface="Euclid" panose="02020503060505020303" pitchFamily="18" charset="0"/>
              </a:rPr>
              <a:t>0</a:t>
            </a:r>
            <a:r>
              <a:rPr lang="en-US" altLang="zh-CN" sz="2400" b="1" dirty="0">
                <a:latin typeface="Euclid" panose="02020503060505020303" pitchFamily="18" charset="0"/>
                <a:sym typeface="Euclid Symbol"/>
              </a:rPr>
              <a:t> +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时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的闭环根轨迹，并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分析</a:t>
            </a:r>
            <a:r>
              <a:rPr lang="en-US" altLang="zh-CN" sz="2400" b="1" i="1" dirty="0">
                <a:latin typeface="Euclid" panose="02020503060505020303" pitchFamily="18" charset="0"/>
              </a:rPr>
              <a:t>K</a:t>
            </a:r>
            <a:r>
              <a:rPr lang="en-US" altLang="zh-CN" sz="2400" b="1" baseline="30000" dirty="0">
                <a:latin typeface="Euclid" panose="02020503060505020303" pitchFamily="18" charset="0"/>
                <a:sym typeface="Euclid Symbol"/>
              </a:rPr>
              <a:t>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系统动态过程的影响。</a:t>
            </a:r>
          </a:p>
        </p:txBody>
      </p:sp>
      <p:pic>
        <p:nvPicPr>
          <p:cNvPr id="37" name="Picture 3" descr="O72A01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104850"/>
            <a:ext cx="7416800" cy="233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3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4-6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系统阶跃响应的根轨迹分析</a:t>
            </a: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415300"/>
            <a:ext cx="10515600" cy="2406892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这个带零点的二阶系统的根轨迹，其复数部分为一个圆，其圆心在开环零点处，半径为零点到分离点的距离。根轨迹分离点为 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11651"/>
              </p:ext>
            </p:extLst>
          </p:nvPr>
        </p:nvGraphicFramePr>
        <p:xfrm>
          <a:off x="4781856" y="2835042"/>
          <a:ext cx="2628288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5" name="Equation" r:id="rId3" imgW="1460160" imgH="241200" progId="Equation.DSMT4">
                  <p:embed/>
                </p:oleObj>
              </mc:Choice>
              <mc:Fallback>
                <p:oleObj name="Equation" r:id="rId3" imgW="146016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856" y="2835042"/>
                        <a:ext cx="2628288" cy="43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38200" y="3438605"/>
            <a:ext cx="7692507" cy="57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228600" indent="-228600" ea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由模方程，对应开环增益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726104"/>
              </p:ext>
            </p:extLst>
          </p:nvPr>
        </p:nvGraphicFramePr>
        <p:xfrm>
          <a:off x="3787176" y="4232291"/>
          <a:ext cx="4617648" cy="171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6" name="Equation" r:id="rId5" imgW="2565360" imgH="952200" progId="Equation.DSMT4">
                  <p:embed/>
                </p:oleObj>
              </mc:Choice>
              <mc:Fallback>
                <p:oleObj name="Equation" r:id="rId5" imgW="2565360" imgH="9522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176" y="4232291"/>
                        <a:ext cx="4617648" cy="1713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6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4-6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系统阶跃响应的根轨迹分析</a:t>
            </a: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613025"/>
            <a:ext cx="5279796" cy="1912601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当开环增益在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(0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0.686)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内，闭环为</a:t>
            </a:r>
            <a:r>
              <a:rPr lang="zh-CN" altLang="en-US" sz="24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两个负实数极点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，系统在阶跃信号下响应为非周期的。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2" name="内容占位符 7"/>
          <p:cNvSpPr txBox="1">
            <a:spLocks/>
          </p:cNvSpPr>
          <p:nvPr/>
        </p:nvSpPr>
        <p:spPr>
          <a:xfrm>
            <a:off x="838200" y="3859284"/>
            <a:ext cx="5279796" cy="19759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当开环增益在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(0.686</a:t>
            </a:r>
            <a:r>
              <a:rPr lang="zh-CN" altLang="en-US" sz="2400" b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23.4)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内，闭环为</a:t>
            </a:r>
            <a:r>
              <a:rPr lang="zh-CN" altLang="en-US" sz="24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一对共轭复数极点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，其阶跃响应为振荡衰减过程。</a:t>
            </a:r>
          </a:p>
        </p:txBody>
      </p:sp>
      <p:pic>
        <p:nvPicPr>
          <p:cNvPr id="34" name="Picture 2" descr="O72A01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55" y="1796662"/>
            <a:ext cx="4816845" cy="345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4-6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系统阶跃响应的根轨迹分析</a:t>
            </a: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613025"/>
            <a:ext cx="5279796" cy="1912601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当开环增益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</a:t>
            </a:r>
            <a:r>
              <a:rPr lang="en-US" altLang="zh-CN" sz="2000" b="1" dirty="0">
                <a:latin typeface="Euclid" panose="02020503060505020303" pitchFamily="18" charset="0"/>
              </a:rPr>
              <a:t>(23.4</a:t>
            </a:r>
            <a:r>
              <a:rPr lang="zh-CN" altLang="en-US" sz="2000" b="1" dirty="0">
                <a:latin typeface="Euclid" panose="02020503060505020303" pitchFamily="18" charset="0"/>
              </a:rPr>
              <a:t> ～</a:t>
            </a:r>
            <a:r>
              <a:rPr lang="en-US" altLang="zh-CN" sz="2000" b="1" dirty="0">
                <a:latin typeface="Euclid" panose="02020503060505020303" pitchFamily="18" charset="0"/>
              </a:rPr>
              <a:t>+</a:t>
            </a:r>
            <a:r>
              <a:rPr lang="zh-CN" altLang="en-US" sz="2000" b="1" dirty="0">
                <a:latin typeface="Euclid" panose="02020503060505020303" pitchFamily="18" charset="0"/>
                <a:sym typeface="Euclid Symbol"/>
              </a:rPr>
              <a:t></a:t>
            </a:r>
            <a:r>
              <a:rPr lang="en-US" altLang="zh-CN" sz="2000" b="1" dirty="0">
                <a:latin typeface="Euclid" panose="02020503060505020303" pitchFamily="18" charset="0"/>
                <a:sym typeface="Euclid Symbol"/>
              </a:rPr>
              <a:t>)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内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，闭环又为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负实数极点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，其阶跃响应非周期的。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2" name="内容占位符 7"/>
          <p:cNvSpPr txBox="1">
            <a:spLocks/>
          </p:cNvSpPr>
          <p:nvPr/>
        </p:nvSpPr>
        <p:spPr>
          <a:xfrm>
            <a:off x="838200" y="2916601"/>
            <a:ext cx="5279796" cy="1711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特别地，系统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最佳阻尼比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对应的极点：过原点作与根轨迹圆相切的直线，与负实轴夹角的余弦即为系统的阻尼比。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288239"/>
              </p:ext>
            </p:extLst>
          </p:nvPr>
        </p:nvGraphicFramePr>
        <p:xfrm>
          <a:off x="1969554" y="4551428"/>
          <a:ext cx="3017088" cy="36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Equation" r:id="rId3" imgW="1676160" imgH="203040" progId="Equation.DSMT4">
                  <p:embed/>
                </p:oleObj>
              </mc:Choice>
              <mc:Fallback>
                <p:oleObj name="Equation" r:id="rId3" imgW="1676160" imgH="2030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554" y="4551428"/>
                        <a:ext cx="3017088" cy="365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88925" y="506010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对应闭环极点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34673"/>
              </p:ext>
            </p:extLst>
          </p:nvPr>
        </p:nvGraphicFramePr>
        <p:xfrm>
          <a:off x="3089382" y="5052504"/>
          <a:ext cx="1462536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Equation" r:id="rId5" imgW="812520" imgH="241200" progId="Equation.DSMT4">
                  <p:embed/>
                </p:oleObj>
              </mc:Choice>
              <mc:Fallback>
                <p:oleObj name="Equation" r:id="rId5" imgW="812520" imgH="2412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382" y="5052504"/>
                        <a:ext cx="1462536" cy="434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88925" y="5603414"/>
            <a:ext cx="4544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此时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阶跃响应具有较好的平稳性。</a:t>
            </a:r>
          </a:p>
        </p:txBody>
      </p:sp>
      <p:pic>
        <p:nvPicPr>
          <p:cNvPr id="12" name="Picture 2" descr="O72A017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55" y="1796662"/>
            <a:ext cx="4816845" cy="345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0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36163" y="3134144"/>
                <a:ext cx="10317637" cy="204838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阶系统的</a:t>
                </a:r>
                <a:r>
                  <a:rPr lang="zh-CN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闭环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传递函数</a:t>
                </a:r>
                <a:r>
                  <a:rPr lang="zh-CN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</a:t>
                </a:r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𝑅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为闭环零点，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为闭环极点。</a:t>
                </a:r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63" y="3134144"/>
                <a:ext cx="10317637" cy="2048381"/>
              </a:xfrm>
              <a:prstGeom prst="rect">
                <a:avLst/>
              </a:prstGeom>
              <a:blipFill>
                <a:blip r:embed="rId2"/>
                <a:stretch>
                  <a:fillRect l="-650" b="-1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7"/>
          <p:cNvSpPr>
            <a:spLocks noGrp="1"/>
          </p:cNvSpPr>
          <p:nvPr>
            <p:ph idx="1"/>
          </p:nvPr>
        </p:nvSpPr>
        <p:spPr>
          <a:xfrm>
            <a:off x="838200" y="1771965"/>
            <a:ext cx="10515600" cy="900540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阶跃响应的表达式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0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4-6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系统阶跃响应的根轨迹分析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8200" y="1652782"/>
            <a:ext cx="6239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例：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已知单位负反馈系统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的开环传递函数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为：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21485"/>
              </p:ext>
            </p:extLst>
          </p:nvPr>
        </p:nvGraphicFramePr>
        <p:xfrm>
          <a:off x="7525099" y="1847134"/>
          <a:ext cx="3828701" cy="416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Visio" r:id="rId3" imgW="3632788" imgH="4028518" progId="Visio.Drawing.11">
                  <p:embed/>
                </p:oleObj>
              </mc:Choice>
              <mc:Fallback>
                <p:oleObj name="Visio" r:id="rId3" imgW="3632788" imgH="402851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5099" y="1847134"/>
                        <a:ext cx="3828701" cy="4169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248845"/>
              </p:ext>
            </p:extLst>
          </p:nvPr>
        </p:nvGraphicFramePr>
        <p:xfrm>
          <a:off x="2563371" y="2491943"/>
          <a:ext cx="1920024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Equation" r:id="rId5" imgW="1066680" imgH="444240" progId="Equation.DSMT4">
                  <p:embed/>
                </p:oleObj>
              </mc:Choice>
              <mc:Fallback>
                <p:oleObj name="Equation" r:id="rId5" imgW="1066680" imgH="4442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371" y="2491943"/>
                        <a:ext cx="1920024" cy="799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838200" y="3931783"/>
            <a:ext cx="525151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按步骤作出系统的根轨迹，如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图所示。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显然，系统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结构不稳定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通过</a:t>
            </a:r>
            <a:r>
              <a:rPr lang="zh-CN" altLang="en-US" sz="2000" b="1" dirty="0" smtClean="0">
                <a:solidFill>
                  <a:srgbClr val="00B0F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增加零点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改善系统动态性能，并利用根轨迹进行分析。</a:t>
            </a:r>
            <a:endParaRPr lang="zh-CN" altLang="en-US" sz="20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4-6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系统阶跃响应的根轨迹分析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8199" y="1569721"/>
            <a:ext cx="5572027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增加零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点</a:t>
            </a:r>
            <a:r>
              <a:rPr lang="en-US" altLang="zh-CN" sz="2400" b="1" i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baseline="-180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后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的开环传递函数为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61356"/>
              </p:ext>
            </p:extLst>
          </p:nvPr>
        </p:nvGraphicFramePr>
        <p:xfrm>
          <a:off x="2607176" y="2330741"/>
          <a:ext cx="2034072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176" y="2330741"/>
                        <a:ext cx="2034072" cy="7542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493769"/>
              </p:ext>
            </p:extLst>
          </p:nvPr>
        </p:nvGraphicFramePr>
        <p:xfrm>
          <a:off x="6683604" y="1947676"/>
          <a:ext cx="4670196" cy="388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" name="Visio" r:id="rId5" imgW="3632788" imgH="3020802" progId="Visio.Drawing.11">
                  <p:embed/>
                </p:oleObj>
              </mc:Choice>
              <mc:Fallback>
                <p:oleObj name="Visio" r:id="rId5" imgW="3632788" imgH="3020802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604" y="1947676"/>
                        <a:ext cx="4670196" cy="3885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838199" y="3632984"/>
            <a:ext cx="52515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若</a:t>
            </a:r>
            <a:r>
              <a:rPr lang="en-US" altLang="zh-CN" sz="2000" b="1" i="1" dirty="0">
                <a:latin typeface="Euclid" panose="02020503060505020303" pitchFamily="18" charset="0"/>
              </a:rPr>
              <a:t>z</a:t>
            </a:r>
            <a:r>
              <a:rPr lang="en-US" altLang="zh-CN" sz="2000" b="1" baseline="-18000" dirty="0">
                <a:latin typeface="Euclid" panose="02020503060505020303" pitchFamily="18" charset="0"/>
              </a:rPr>
              <a:t>1</a:t>
            </a:r>
            <a:r>
              <a:rPr lang="zh-CN" altLang="en-US" sz="2000" b="1" dirty="0">
                <a:latin typeface="Euclid" panose="02020503060505020303" pitchFamily="18" charset="0"/>
                <a:sym typeface="Euclid Symbol"/>
              </a:rPr>
              <a:t></a:t>
            </a:r>
            <a:r>
              <a:rPr lang="en-US" altLang="zh-CN" sz="2000" b="1" dirty="0">
                <a:latin typeface="Euclid" panose="02020503060505020303" pitchFamily="18" charset="0"/>
                <a:sym typeface="Euclid Symbol"/>
              </a:rPr>
              <a:t>(0, 10) 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，系统的根轨迹如图所示。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  <a:sym typeface="Euclid Symbol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可见，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系统稳定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，但总有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一对共轭复极点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  <a:sym typeface="Euclid Symbol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系统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单位阶跃响应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振荡衰减且振荡频率随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  <a:sym typeface="Euclid Symbol"/>
              </a:rPr>
              <a:t>K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的增大而增大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Euclid Symbol"/>
              </a:rPr>
              <a:t>。</a:t>
            </a:r>
            <a:endParaRPr lang="zh-CN" altLang="en-US" sz="2000" b="1" dirty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20144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4-6 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系统阶跃响应的根轨迹分析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38199" y="1569721"/>
            <a:ext cx="5572027" cy="579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增加零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点</a:t>
            </a:r>
            <a:r>
              <a:rPr lang="en-US" altLang="zh-CN" sz="2400" b="1" i="1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baseline="-180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后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的开环传递函数为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24205"/>
              </p:ext>
            </p:extLst>
          </p:nvPr>
        </p:nvGraphicFramePr>
        <p:xfrm>
          <a:off x="2607176" y="2330741"/>
          <a:ext cx="2034072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176" y="2330741"/>
                        <a:ext cx="2034072" cy="7542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838199" y="4094898"/>
            <a:ext cx="525151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若</a:t>
            </a:r>
            <a:r>
              <a:rPr lang="en-US" altLang="zh-CN" sz="2000" b="1" i="1" dirty="0">
                <a:latin typeface="Euclid" panose="02020503060505020303" pitchFamily="18" charset="0"/>
              </a:rPr>
              <a:t>z</a:t>
            </a:r>
            <a:r>
              <a:rPr lang="en-US" altLang="zh-CN" sz="2000" b="1" baseline="-18000" dirty="0">
                <a:latin typeface="Euclid" panose="02020503060505020303" pitchFamily="18" charset="0"/>
              </a:rPr>
              <a:t>1</a:t>
            </a:r>
            <a:r>
              <a:rPr lang="en-US" altLang="zh-CN" sz="2000" b="1" dirty="0">
                <a:latin typeface="Euclid" panose="02020503060505020303" pitchFamily="18" charset="0"/>
                <a:sym typeface="Euclid Symbol"/>
              </a:rPr>
              <a:t>&lt;10 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系统总是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不稳定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引入</a:t>
            </a:r>
            <a:r>
              <a:rPr lang="zh-CN" altLang="en-US" sz="20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零点要恰当才能改善系统的性能。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338977"/>
              </p:ext>
            </p:extLst>
          </p:nvPr>
        </p:nvGraphicFramePr>
        <p:xfrm>
          <a:off x="7120928" y="1527655"/>
          <a:ext cx="4232872" cy="400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Visio" r:id="rId5" imgW="3560452" imgH="3380466" progId="Visio.Drawing.11">
                  <p:embed/>
                </p:oleObj>
              </mc:Choice>
              <mc:Fallback>
                <p:oleObj name="Visio" r:id="rId5" imgW="3560452" imgH="3380466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928" y="1527655"/>
                        <a:ext cx="4232872" cy="40058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2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8200" y="1529876"/>
                <a:ext cx="10727703" cy="25240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设输入为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=1(</m:t>
                    </m:r>
                    <m:r>
                      <a:rPr lang="en-US" altLang="zh-CN" sz="2000" i="1">
                        <a:latin typeface="Cambria Math"/>
                      </a:rPr>
                      <m:t>𝑡</m:t>
                    </m:r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，则输出为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zh-CN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+⋯+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sz="20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nary>
                                  <m:naryPr>
                                    <m:chr m:val="∏"/>
                                    <m:limLoc m:val="subSup"/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∏"/>
                                    <m:limLoc m:val="subSup"/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/>
                          </a:rPr>
                          <m:t>=0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nary>
                          <m:naryPr>
                            <m:chr m:val="∏"/>
                            <m:limLoc m:val="subSup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nary>
                                  <m:naryPr>
                                    <m:chr m:val="∏"/>
                                    <m:limLoc m:val="subSup"/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𝑠</m:t>
                                </m:r>
                                <m:nary>
                                  <m:naryPr>
                                    <m:chr m:val="∏"/>
                                    <m:limLoc m:val="subSup"/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nary>
                          <m:naryPr>
                            <m:chr m:val="∏"/>
                            <m:limLoc m:val="subSup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nary>
                          <m:naryPr>
                            <m:chr m:val="∏"/>
                            <m:limLoc m:val="subSup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9876"/>
                <a:ext cx="10727703" cy="2524089"/>
              </a:xfrm>
              <a:prstGeom prst="rect">
                <a:avLst/>
              </a:prstGeom>
              <a:blipFill>
                <a:blip r:embed="rId2"/>
                <a:stretch>
                  <a:fillRect l="-6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8201" y="4273515"/>
                <a:ext cx="10515599" cy="186910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系统单位阶跃响应为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Φ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响应由闭环极点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决定，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与闭环零、极点的分布有关。</a:t>
                </a:r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273515"/>
                <a:ext cx="10515599" cy="1869101"/>
              </a:xfrm>
              <a:prstGeom prst="rect">
                <a:avLst/>
              </a:prstGeom>
              <a:blipFill>
                <a:blip r:embed="rId3"/>
                <a:stretch>
                  <a:fillRect l="-638" b="-48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9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8200" y="1625084"/>
                <a:ext cx="10515600" cy="581826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dirty="0" smtClean="0">
                    <a:solidFill>
                      <a:srgbClr val="FF00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稳定性</a:t>
                </a:r>
                <a:r>
                  <a:rPr lang="zh-CN" altLang="zh-CN" sz="2400" b="1" dirty="0">
                    <a:solidFill>
                      <a:srgbClr val="FF00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：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所有闭环极点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必须位于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平面的左半平面。</a:t>
                </a:r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5084"/>
                <a:ext cx="10515600" cy="581826"/>
              </a:xfrm>
              <a:prstGeom prst="rect">
                <a:avLst/>
              </a:prstGeom>
              <a:blipFill>
                <a:blip r:embed="rId2"/>
                <a:stretch>
                  <a:fillRect l="-869" b="-1752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2421147"/>
                <a:ext cx="10515600" cy="1135824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square" anchor="ctr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400" b="1" dirty="0" smtClean="0">
                    <a:solidFill>
                      <a:srgbClr val="FF00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平稳性</a:t>
                </a:r>
                <a:r>
                  <a:rPr lang="zh-CN" altLang="zh-CN" sz="2400" b="1" dirty="0">
                    <a:solidFill>
                      <a:srgbClr val="FF00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：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复数极点最好设置在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平面中与负实轴成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</a:rPr>
                      <m:t>±45°</m:t>
                    </m:r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夹角线（对应最佳阻尼比</a:t>
                </a:r>
                <a:r>
                  <a:rPr lang="en-US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0.707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）附近。</a:t>
                </a:r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1147"/>
                <a:ext cx="10515600" cy="1135824"/>
              </a:xfrm>
              <a:prstGeom prst="rect">
                <a:avLst/>
              </a:prstGeom>
              <a:blipFill>
                <a:blip r:embed="rId3"/>
                <a:stretch>
                  <a:fillRect l="-869" r="-811" b="-904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3738956"/>
                <a:ext cx="10515600" cy="646331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400" b="1" dirty="0" smtClean="0">
                    <a:solidFill>
                      <a:srgbClr val="FF00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快速性</a:t>
                </a:r>
                <a:r>
                  <a:rPr lang="zh-CN" altLang="zh-CN" sz="2400" b="1" dirty="0">
                    <a:solidFill>
                      <a:srgbClr val="FF00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：</a:t>
                </a:r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闭环极点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应远离虚轴，即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迅速衰减。</a:t>
                </a:r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8956"/>
                <a:ext cx="10515600" cy="646331"/>
              </a:xfrm>
              <a:prstGeom prst="rect">
                <a:avLst/>
              </a:prstGeom>
              <a:blipFill>
                <a:blip r:embed="rId4"/>
                <a:stretch>
                  <a:fillRect l="-869" b="-10185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38200" y="4476926"/>
                <a:ext cx="10515600" cy="16651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400" b="1" dirty="0" smtClean="0">
                    <a:solidFill>
                      <a:srgbClr val="FF00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动态</a:t>
                </a:r>
                <a:r>
                  <a:rPr lang="zh-CN" altLang="zh-CN" sz="2400" b="1" dirty="0">
                    <a:solidFill>
                      <a:srgbClr val="FF00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过程尽快消失：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小，由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nary>
                          <m:naryPr>
                            <m:chr m:val="∏"/>
                            <m:limLoc m:val="subSup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nary>
                          <m:naryPr>
                            <m:chr m:val="∏"/>
                            <m:limLoc m:val="subSup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=1,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可知，闭环极点之间间距要大，闭环零点和极点之间距离要小。</a:t>
                </a:r>
                <a:endParaRPr lang="zh-CN" altLang="en-US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6926"/>
                <a:ext cx="10515600" cy="1665199"/>
              </a:xfrm>
              <a:prstGeom prst="rect">
                <a:avLst/>
              </a:prstGeom>
              <a:blipFill>
                <a:blip r:embed="rId5"/>
                <a:stretch>
                  <a:fillRect l="-869" r="-811" b="-2899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988964"/>
            <a:ext cx="10515600" cy="3561444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主导极点</a:t>
            </a:r>
            <a:r>
              <a:rPr lang="zh-CN" altLang="en-US" sz="2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估算系统的</a:t>
            </a: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性能指标</a:t>
            </a: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主导极点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在动态过程中起主要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作用。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计算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性能指标时，在一定条件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下可以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只考虑暂态分量中主导极点对应的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分量。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其它极点的实部比主导极点实部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大</a:t>
            </a:r>
            <a:r>
              <a:rPr lang="en-US" altLang="zh-CN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2-3</a:t>
            </a: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倍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以上时，其动态作用可忽略。</a:t>
            </a:r>
            <a:endParaRPr lang="en-US" altLang="zh-CN" sz="20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</a:t>
            </a:r>
            <a:r>
              <a:rPr lang="zh-CN" altLang="en-US" sz="20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高阶系统近似看做一、二阶系统，直接应用第三章中计算性能指标的公式和曲线。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7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1310326"/>
                <a:ext cx="10515600" cy="191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例：某</a:t>
                </a:r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闭环系统传递函数</a:t>
                </a:r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000" i="1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</m:e>
                      </m:d>
                      <m:r>
                        <a:rPr kumimoji="1" lang="en-US" altLang="zh-CN" sz="2000" i="1">
                          <a:latin typeface="Cambria Math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(0.67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+1)(0.01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/>
                                  <a:ea typeface="宋体" pitchFamily="2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/>
                                  <a:ea typeface="宋体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+0.08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试近似计算系统的动态性能指标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/>
                        <a:ea typeface="宋体" pitchFamily="2" charset="-122"/>
                      </a:rPr>
                      <m:t>𝜎</m:t>
                    </m:r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%, 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0326"/>
                <a:ext cx="10515600" cy="1911164"/>
              </a:xfrm>
              <a:prstGeom prst="rect">
                <a:avLst/>
              </a:prstGeom>
              <a:blipFill>
                <a:blip r:embed="rId2"/>
                <a:stretch>
                  <a:fillRect l="-638" b="-4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38200" y="3522176"/>
                <a:ext cx="10515600" cy="2834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解：系统</a:t>
                </a:r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闭环极点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=−1.5</m:t>
                    </m:r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/>
                            <a:ea typeface="宋体" pitchFamily="2" charset="-122"/>
                          </a:rPr>
                          <m:t>2,3</m:t>
                        </m:r>
                      </m:sub>
                    </m:sSub>
                    <m:r>
                      <a:rPr kumimoji="1" lang="en-US" altLang="zh-CN" sz="2000" i="1" dirty="0">
                        <a:latin typeface="Cambria Math"/>
                        <a:ea typeface="宋体" pitchFamily="2" charset="-122"/>
                      </a:rPr>
                      <m:t>=−4</m:t>
                    </m:r>
                    <m:r>
                      <a:rPr kumimoji="1" lang="en-US" altLang="zh-CN" sz="2000" i="1" dirty="0">
                        <a:latin typeface="Cambria Math"/>
                        <a:ea typeface="Cambria Math"/>
                      </a:rPr>
                      <m:t>±</m:t>
                    </m:r>
                    <m:r>
                      <a:rPr kumimoji="1" lang="en-US" altLang="zh-CN" sz="2000" i="1" dirty="0">
                        <a:latin typeface="Cambria Math"/>
                        <a:ea typeface="Cambria Math"/>
                      </a:rPr>
                      <m:t>𝑗</m:t>
                    </m:r>
                    <m:r>
                      <a:rPr kumimoji="1" lang="en-US" altLang="zh-CN" sz="2000" i="1" dirty="0">
                        <a:latin typeface="Cambria Math"/>
                        <a:ea typeface="Cambria Math"/>
                      </a:rPr>
                      <m:t>9.2</m:t>
                    </m:r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离虚轴最近，可视为主导极点，该系统可近似为一阶系统，其传递函数为</a:t>
                </a:r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000" i="1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</m:e>
                      </m:d>
                      <m:r>
                        <a:rPr kumimoji="1" lang="en-US" altLang="zh-CN" sz="2000" i="1">
                          <a:latin typeface="Cambria Math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0.67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+1</m:t>
                          </m:r>
                        </m:den>
                      </m:f>
                      <m:r>
                        <a:rPr kumimoji="1" lang="en-US" altLang="zh-CN" sz="2000" i="1">
                          <a:latin typeface="Cambria Math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𝑇𝑠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式中，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𝑇</m:t>
                    </m:r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=0.67</m:t>
                    </m:r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一阶系统无超调：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/>
                        <a:ea typeface="宋体" pitchFamily="2" charset="-122"/>
                      </a:rPr>
                      <m:t>𝜎</m:t>
                    </m:r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%=0</m:t>
                    </m:r>
                  </m:oMath>
                </a14:m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，调节</a:t>
                </a:r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时间：</a:t>
                </a:r>
                <a:r>
                  <a:rPr kumimoji="1"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sub>
                    </m:sSub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=3</m:t>
                    </m:r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𝑇</m:t>
                    </m:r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=2.01</m:t>
                    </m:r>
                    <m:r>
                      <m:rPr>
                        <m:sty m:val="p"/>
                      </m:rPr>
                      <a:rPr kumimoji="1" lang="en-US" altLang="zh-CN" sz="2000">
                        <a:latin typeface="Cambria Math"/>
                        <a:ea typeface="宋体" pitchFamily="2" charset="-122"/>
                      </a:rPr>
                      <m:t>s</m:t>
                    </m:r>
                  </m:oMath>
                </a14:m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2176"/>
                <a:ext cx="10515600" cy="2834174"/>
              </a:xfrm>
              <a:prstGeom prst="rect">
                <a:avLst/>
              </a:prstGeom>
              <a:blipFill>
                <a:blip r:embed="rId3"/>
                <a:stretch>
                  <a:fillRect l="-638" r="-580"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2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37" y="1722966"/>
            <a:ext cx="8684525" cy="45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7"/>
          <p:cNvSpPr>
            <a:spLocks noGrp="1"/>
          </p:cNvSpPr>
          <p:nvPr>
            <p:ph idx="1"/>
          </p:nvPr>
        </p:nvSpPr>
        <p:spPr>
          <a:xfrm>
            <a:off x="838200" y="1483696"/>
            <a:ext cx="10515600" cy="867358"/>
          </a:xfrm>
        </p:spPr>
        <p:txBody>
          <a:bodyPr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偶极子</a:t>
            </a:r>
            <a:endParaRPr lang="zh-CN" altLang="en-US" sz="2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TextBox 3"/>
          <p:cNvSpPr txBox="1"/>
          <p:nvPr/>
        </p:nvSpPr>
        <p:spPr>
          <a:xfrm>
            <a:off x="1076506" y="2444823"/>
            <a:ext cx="102772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</a:t>
            </a:r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一对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靠</a:t>
            </a:r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得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很近的闭环零、极点称为</a:t>
            </a:r>
            <a:r>
              <a:rPr lang="zh-CN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偶极子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1076506" y="3083320"/>
                <a:ext cx="10277292" cy="14030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nary>
                          <m:naryPr>
                            <m:chr m:val="∏"/>
                            <m:limLoc m:val="subSup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nary>
                          <m:naryPr>
                            <m:chr m:val="∏"/>
                            <m:limLoc m:val="subSup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=1,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可以看出，当极点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与某个零点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很近时，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很小，在输出中分量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可忽略不计。</a:t>
                </a:r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6" y="3083320"/>
                <a:ext cx="10277292" cy="1403013"/>
              </a:xfrm>
              <a:prstGeom prst="rect">
                <a:avLst/>
              </a:prstGeom>
              <a:blipFill>
                <a:blip r:embed="rId2"/>
                <a:stretch>
                  <a:fillRect l="-653" r="-653" b="-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76506" y="4724720"/>
                <a:ext cx="1027729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000" dirty="0">
                    <a:solidFill>
                      <a:srgbClr val="FF00FF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工程上</a:t>
                </a:r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，当某个极点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与某个零点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间的距离比它们的模值小一个数量级时，认为它们是偶极子。控制系统中，人为引入适当零点，可消除对动态过程产生不利影响的极点。</a:t>
                </a:r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6" y="4724720"/>
                <a:ext cx="10277292" cy="1015663"/>
              </a:xfrm>
              <a:prstGeom prst="rect">
                <a:avLst/>
              </a:prstGeom>
              <a:blipFill>
                <a:blip r:embed="rId3"/>
                <a:stretch>
                  <a:fillRect l="-653" r="-653" b="-41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97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4-5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闭环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零、极点分布与阶跃响应的</a:t>
            </a: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1E23-65BE-45C0-ABF2-2CA6F351DB3F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1611296"/>
                <a:ext cx="10515600" cy="1911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例：某</a:t>
                </a:r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闭环系统传递函数</a:t>
                </a:r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000" i="1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</m:e>
                      </m:d>
                      <m:r>
                        <a:rPr kumimoji="1" lang="en-US" altLang="zh-CN" sz="2000" i="1">
                          <a:latin typeface="Cambria Math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0.59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+1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(0.67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+1)(0.01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/>
                                  <a:ea typeface="宋体" pitchFamily="2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/>
                                  <a:ea typeface="宋体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+0.08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试近似计算系统的动态性能指标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/>
                        <a:ea typeface="宋体" pitchFamily="2" charset="-122"/>
                      </a:rPr>
                      <m:t>𝜎</m:t>
                    </m:r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%, 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1296"/>
                <a:ext cx="10515600" cy="1911164"/>
              </a:xfrm>
              <a:prstGeom prst="rect">
                <a:avLst/>
              </a:prstGeom>
              <a:blipFill>
                <a:blip r:embed="rId2"/>
                <a:stretch>
                  <a:fillRect l="-638" b="-5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38200" y="3973916"/>
                <a:ext cx="10515600" cy="1930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解：系统</a:t>
                </a:r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闭环极点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=−1.5</m:t>
                    </m:r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/>
                            <a:ea typeface="宋体" pitchFamily="2" charset="-122"/>
                          </a:rPr>
                          <m:t>2,3</m:t>
                        </m:r>
                      </m:sub>
                    </m:sSub>
                    <m:r>
                      <a:rPr kumimoji="1" lang="en-US" altLang="zh-CN" sz="2000" i="1" dirty="0">
                        <a:latin typeface="Cambria Math"/>
                        <a:ea typeface="宋体" pitchFamily="2" charset="-122"/>
                      </a:rPr>
                      <m:t>=−4</m:t>
                    </m:r>
                    <m:r>
                      <a:rPr kumimoji="1" lang="en-US" altLang="zh-CN" sz="2000" i="1" dirty="0">
                        <a:latin typeface="Cambria Math"/>
                        <a:ea typeface="Cambria Math"/>
                      </a:rPr>
                      <m:t>±</m:t>
                    </m:r>
                    <m:r>
                      <a:rPr kumimoji="1" lang="en-US" altLang="zh-CN" sz="2000" i="1" dirty="0">
                        <a:latin typeface="Cambria Math"/>
                        <a:ea typeface="Cambria Math"/>
                      </a:rPr>
                      <m:t>𝑗</m:t>
                    </m:r>
                    <m:r>
                      <a:rPr kumimoji="1" lang="en-US" altLang="zh-CN" sz="2000" i="1" dirty="0">
                        <a:latin typeface="Cambria Math"/>
                        <a:ea typeface="Cambria Math"/>
                      </a:rPr>
                      <m:t>9.2</m:t>
                    </m:r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离虚轴</a:t>
                </a:r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最近。</a:t>
                </a:r>
                <a:endParaRPr kumimoji="1"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闭环零点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𝑧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=−1.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7</m:t>
                    </m:r>
                  </m:oMath>
                </a14:m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与闭环极点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>
                        <a:latin typeface="Cambria Math"/>
                        <a:ea typeface="宋体" pitchFamily="2" charset="-122"/>
                      </a:rPr>
                      <m:t>=−1.5</m:t>
                    </m:r>
                  </m:oMath>
                </a14:m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构成偶极子，故主导极点不是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，而是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/>
                            <a:ea typeface="宋体" pitchFamily="2" charset="-122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2,3</m:t>
                        </m:r>
                      </m:sub>
                    </m:sSub>
                  </m:oMath>
                </a14:m>
                <a:r>
                  <a:rPr kumimoji="1"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000" i="1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</m:e>
                      </m:d>
                      <m:r>
                        <a:rPr kumimoji="1" lang="en-US" altLang="zh-CN" sz="2000" i="1">
                          <a:latin typeface="Cambria Math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0.01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/>
                                  <a:ea typeface="宋体" pitchFamily="2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/>
                                  <a:ea typeface="宋体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+0.08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𝑠</m:t>
                          </m:r>
                          <m:r>
                            <a:rPr kumimoji="1" lang="en-US" altLang="zh-CN" sz="2000" i="1">
                              <a:latin typeface="Cambria Math"/>
                              <a:ea typeface="宋体" pitchFamily="2" charset="-122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kumimoji="1"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73916"/>
                <a:ext cx="10515600" cy="1930978"/>
              </a:xfrm>
              <a:prstGeom prst="rect">
                <a:avLst/>
              </a:prstGeo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9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Words>986</Words>
  <Application>Microsoft Office PowerPoint</Application>
  <PresentationFormat>宽屏</PresentationFormat>
  <Paragraphs>127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Microsoft YaHei UI</vt:lpstr>
      <vt:lpstr>Microsoft YaHei UI Light</vt:lpstr>
      <vt:lpstr>等线</vt:lpstr>
      <vt:lpstr>等线 Light</vt:lpstr>
      <vt:lpstr>宋体</vt:lpstr>
      <vt:lpstr>Arial</vt:lpstr>
      <vt:lpstr>Cambria Math</vt:lpstr>
      <vt:lpstr>Euclid</vt:lpstr>
      <vt:lpstr>Euclid Symbol</vt:lpstr>
      <vt:lpstr>Times New Roman</vt:lpstr>
      <vt:lpstr>Office 主题​​</vt:lpstr>
      <vt:lpstr>Equation</vt:lpstr>
      <vt:lpstr>Visio</vt:lpstr>
      <vt:lpstr>第四章 根轨迹法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4-5 闭环零、极点分布与阶跃响应的关系</vt:lpstr>
      <vt:lpstr>第四章 根轨迹法</vt:lpstr>
      <vt:lpstr>4-6 系统阶跃响应的根轨迹分析</vt:lpstr>
      <vt:lpstr>4-6 系统阶跃响应的根轨迹分析</vt:lpstr>
      <vt:lpstr>4-6 系统阶跃响应的根轨迹分析</vt:lpstr>
      <vt:lpstr>4-6 系统阶跃响应的根轨迹分析</vt:lpstr>
      <vt:lpstr>4-6 系统阶跃响应的根轨迹分析</vt:lpstr>
      <vt:lpstr>4-6 系统阶跃响应的根轨迹分析</vt:lpstr>
      <vt:lpstr>4-6 系统阶跃响应的根轨迹分析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根轨迹法</dc:title>
  <dc:creator>Zhu Bing</dc:creator>
  <cp:lastModifiedBy>Zhu Bing</cp:lastModifiedBy>
  <cp:revision>110</cp:revision>
  <dcterms:created xsi:type="dcterms:W3CDTF">2018-07-10T07:55:41Z</dcterms:created>
  <dcterms:modified xsi:type="dcterms:W3CDTF">2018-11-19T02:21:39Z</dcterms:modified>
</cp:coreProperties>
</file>