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260" r:id="rId3"/>
    <p:sldId id="262" r:id="rId4"/>
    <p:sldId id="361" r:id="rId5"/>
    <p:sldId id="362" r:id="rId6"/>
    <p:sldId id="380" r:id="rId7"/>
    <p:sldId id="374" r:id="rId8"/>
    <p:sldId id="418" r:id="rId9"/>
    <p:sldId id="379" r:id="rId10"/>
    <p:sldId id="378" r:id="rId11"/>
    <p:sldId id="364" r:id="rId12"/>
    <p:sldId id="365" r:id="rId13"/>
    <p:sldId id="366" r:id="rId14"/>
    <p:sldId id="383" r:id="rId15"/>
    <p:sldId id="367" r:id="rId16"/>
    <p:sldId id="368" r:id="rId17"/>
    <p:sldId id="369" r:id="rId18"/>
    <p:sldId id="370" r:id="rId19"/>
    <p:sldId id="384" r:id="rId20"/>
    <p:sldId id="371" r:id="rId21"/>
    <p:sldId id="372" r:id="rId22"/>
    <p:sldId id="373" r:id="rId23"/>
    <p:sldId id="273" r:id="rId24"/>
    <p:sldId id="385" r:id="rId25"/>
    <p:sldId id="265" r:id="rId26"/>
    <p:sldId id="275" r:id="rId27"/>
    <p:sldId id="409" r:id="rId28"/>
    <p:sldId id="405" r:id="rId29"/>
    <p:sldId id="406" r:id="rId30"/>
    <p:sldId id="407" r:id="rId31"/>
    <p:sldId id="408" r:id="rId32"/>
    <p:sldId id="388" r:id="rId33"/>
    <p:sldId id="389" r:id="rId34"/>
    <p:sldId id="390" r:id="rId35"/>
    <p:sldId id="391" r:id="rId36"/>
    <p:sldId id="392" r:id="rId37"/>
    <p:sldId id="393" r:id="rId38"/>
    <p:sldId id="394" r:id="rId39"/>
    <p:sldId id="395" r:id="rId40"/>
    <p:sldId id="396" r:id="rId41"/>
    <p:sldId id="397" r:id="rId42"/>
    <p:sldId id="401" r:id="rId43"/>
    <p:sldId id="402" r:id="rId44"/>
    <p:sldId id="403" r:id="rId45"/>
    <p:sldId id="404" r:id="rId46"/>
    <p:sldId id="410" r:id="rId47"/>
    <p:sldId id="411" r:id="rId48"/>
    <p:sldId id="412" r:id="rId49"/>
    <p:sldId id="413" r:id="rId50"/>
    <p:sldId id="414" r:id="rId51"/>
    <p:sldId id="419" r:id="rId52"/>
    <p:sldId id="415" r:id="rId53"/>
    <p:sldId id="416" r:id="rId54"/>
    <p:sldId id="417"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p:cViewPr varScale="1">
        <p:scale>
          <a:sx n="105" d="100"/>
          <a:sy n="105" d="100"/>
        </p:scale>
        <p:origin x="17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1.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1.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8.wmf"/><Relationship Id="rId1" Type="http://schemas.openxmlformats.org/officeDocument/2006/relationships/image" Target="../media/image13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emf"/><Relationship Id="rId4"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9CF40-6FE6-403A-8C77-809FCCA1C2B6}" type="datetimeFigureOut">
              <a:rPr lang="zh-CN" altLang="en-US" smtClean="0"/>
              <a:pPr/>
              <a:t>2018/8/1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FF01D9-A24D-42D5-AFFB-0FD9EDA94D59}" type="slidenum">
              <a:rPr lang="zh-CN" altLang="en-US" smtClean="0"/>
              <a:pPr/>
              <a:t>‹#›</a:t>
            </a:fld>
            <a:endParaRPr lang="zh-CN" altLang="en-US"/>
          </a:p>
        </p:txBody>
      </p:sp>
    </p:spTree>
    <p:extLst>
      <p:ext uri="{BB962C8B-B14F-4D97-AF65-F5344CB8AC3E}">
        <p14:creationId xmlns:p14="http://schemas.microsoft.com/office/powerpoint/2010/main" val="72689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）系统必须稳定；</a:t>
            </a:r>
            <a:r>
              <a:rPr lang="en-US" altLang="zh-CN" dirty="0" smtClean="0"/>
              <a:t>2</a:t>
            </a:r>
            <a:r>
              <a:rPr lang="zh-CN" altLang="en-US" dirty="0" smtClean="0"/>
              <a:t>）用终值定理要看</a:t>
            </a:r>
            <a:r>
              <a:rPr lang="en-US" altLang="zh-CN" dirty="0" err="1" smtClean="0"/>
              <a:t>sE</a:t>
            </a:r>
            <a:r>
              <a:rPr lang="en-US" altLang="zh-CN" dirty="0" smtClean="0"/>
              <a:t>(s)</a:t>
            </a:r>
            <a:r>
              <a:rPr lang="zh-CN" altLang="en-US" smtClean="0"/>
              <a:t>的根。</a:t>
            </a:r>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2</a:t>
            </a:fld>
            <a:endParaRPr lang="zh-CN" altLang="en-US"/>
          </a:p>
        </p:txBody>
      </p:sp>
    </p:spTree>
    <p:extLst>
      <p:ext uri="{BB962C8B-B14F-4D97-AF65-F5344CB8AC3E}">
        <p14:creationId xmlns:p14="http://schemas.microsoft.com/office/powerpoint/2010/main" val="3841319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ea typeface="宋体" charset="-122"/>
              </a:rPr>
              <a:t>t_1</a:t>
            </a:r>
            <a:r>
              <a:rPr lang="zh-CN" altLang="en-US" dirty="0" smtClean="0">
                <a:ea typeface="宋体" charset="-122"/>
              </a:rPr>
              <a:t>给定，则以上矩阵是一个常量矩阵。</a:t>
            </a:r>
          </a:p>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25</a:t>
            </a:fld>
            <a:endParaRPr lang="zh-CN" altLang="en-US"/>
          </a:p>
        </p:txBody>
      </p:sp>
    </p:spTree>
    <p:extLst>
      <p:ext uri="{BB962C8B-B14F-4D97-AF65-F5344CB8AC3E}">
        <p14:creationId xmlns:p14="http://schemas.microsoft.com/office/powerpoint/2010/main" val="39202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37</a:t>
            </a:fld>
            <a:endParaRPr lang="zh-CN" altLang="en-US"/>
          </a:p>
        </p:txBody>
      </p:sp>
    </p:spTree>
    <p:extLst>
      <p:ext uri="{BB962C8B-B14F-4D97-AF65-F5344CB8AC3E}">
        <p14:creationId xmlns:p14="http://schemas.microsoft.com/office/powerpoint/2010/main" val="419710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39</a:t>
            </a:fld>
            <a:endParaRPr lang="zh-CN" altLang="en-US"/>
          </a:p>
        </p:txBody>
      </p:sp>
    </p:spTree>
    <p:extLst>
      <p:ext uri="{BB962C8B-B14F-4D97-AF65-F5344CB8AC3E}">
        <p14:creationId xmlns:p14="http://schemas.microsoft.com/office/powerpoint/2010/main" val="3979445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40</a:t>
            </a:fld>
            <a:endParaRPr lang="zh-CN" altLang="en-US"/>
          </a:p>
        </p:txBody>
      </p:sp>
    </p:spTree>
    <p:extLst>
      <p:ext uri="{BB962C8B-B14F-4D97-AF65-F5344CB8AC3E}">
        <p14:creationId xmlns:p14="http://schemas.microsoft.com/office/powerpoint/2010/main" val="663117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43</a:t>
            </a:fld>
            <a:endParaRPr lang="zh-CN" altLang="en-US"/>
          </a:p>
        </p:txBody>
      </p:sp>
    </p:spTree>
    <p:extLst>
      <p:ext uri="{BB962C8B-B14F-4D97-AF65-F5344CB8AC3E}">
        <p14:creationId xmlns:p14="http://schemas.microsoft.com/office/powerpoint/2010/main" val="3725309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改成加号表达更简单</a:t>
            </a:r>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47</a:t>
            </a:fld>
            <a:endParaRPr lang="zh-CN" altLang="en-US"/>
          </a:p>
        </p:txBody>
      </p:sp>
    </p:spTree>
    <p:extLst>
      <p:ext uri="{BB962C8B-B14F-4D97-AF65-F5344CB8AC3E}">
        <p14:creationId xmlns:p14="http://schemas.microsoft.com/office/powerpoint/2010/main" val="1837037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49</a:t>
            </a:fld>
            <a:endParaRPr lang="zh-CN" altLang="en-US"/>
          </a:p>
        </p:txBody>
      </p:sp>
    </p:spTree>
    <p:extLst>
      <p:ext uri="{BB962C8B-B14F-4D97-AF65-F5344CB8AC3E}">
        <p14:creationId xmlns:p14="http://schemas.microsoft.com/office/powerpoint/2010/main" val="92202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50</a:t>
            </a:fld>
            <a:endParaRPr lang="zh-CN" altLang="en-US"/>
          </a:p>
        </p:txBody>
      </p:sp>
    </p:spTree>
    <p:extLst>
      <p:ext uri="{BB962C8B-B14F-4D97-AF65-F5344CB8AC3E}">
        <p14:creationId xmlns:p14="http://schemas.microsoft.com/office/powerpoint/2010/main" val="3151998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s+1)</a:t>
            </a:r>
            <a:r>
              <a:rPr lang="zh-CN" altLang="en-US" dirty="0" smtClean="0"/>
              <a:t>既是开环极点，也是闭环极点，</a:t>
            </a:r>
            <a:r>
              <a:rPr lang="en-US" altLang="zh-CN" dirty="0" smtClean="0"/>
              <a:t>K</a:t>
            </a:r>
            <a:r>
              <a:rPr lang="zh-CN" altLang="en-US" dirty="0" smtClean="0"/>
              <a:t>对其无影响。</a:t>
            </a:r>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54</a:t>
            </a:fld>
            <a:endParaRPr lang="zh-CN" altLang="en-US"/>
          </a:p>
        </p:txBody>
      </p:sp>
    </p:spTree>
    <p:extLst>
      <p:ext uri="{BB962C8B-B14F-4D97-AF65-F5344CB8AC3E}">
        <p14:creationId xmlns:p14="http://schemas.microsoft.com/office/powerpoint/2010/main" val="2880747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3</a:t>
            </a:fld>
            <a:endParaRPr lang="zh-CN" altLang="en-US"/>
          </a:p>
        </p:txBody>
      </p:sp>
    </p:spTree>
    <p:extLst>
      <p:ext uri="{BB962C8B-B14F-4D97-AF65-F5344CB8AC3E}">
        <p14:creationId xmlns:p14="http://schemas.microsoft.com/office/powerpoint/2010/main" val="993530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7</a:t>
            </a:fld>
            <a:endParaRPr lang="zh-CN" altLang="en-US"/>
          </a:p>
        </p:txBody>
      </p:sp>
    </p:spTree>
    <p:extLst>
      <p:ext uri="{BB962C8B-B14F-4D97-AF65-F5344CB8AC3E}">
        <p14:creationId xmlns:p14="http://schemas.microsoft.com/office/powerpoint/2010/main" val="304957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8</a:t>
            </a:fld>
            <a:endParaRPr lang="zh-CN" altLang="en-US"/>
          </a:p>
        </p:txBody>
      </p:sp>
    </p:spTree>
    <p:extLst>
      <p:ext uri="{BB962C8B-B14F-4D97-AF65-F5344CB8AC3E}">
        <p14:creationId xmlns:p14="http://schemas.microsoft.com/office/powerpoint/2010/main" val="50832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为什么</a:t>
            </a:r>
            <a:r>
              <a:rPr lang="zh-CN" altLang="en-US" sz="1200" b="1" dirty="0" smtClean="0">
                <a:solidFill>
                  <a:srgbClr val="3333FF"/>
                </a:solidFill>
                <a:latin typeface="Arial" charset="0"/>
              </a:rPr>
              <a:t>相方程是决定系统闭环根轨迹的充分必要条件？</a:t>
            </a:r>
            <a:endParaRPr lang="en-US" altLang="zh-CN" sz="1200" b="1" dirty="0" smtClean="0">
              <a:solidFill>
                <a:srgbClr val="3333FF"/>
              </a:solidFill>
              <a:latin typeface="Arial" charset="0"/>
            </a:endParaRPr>
          </a:p>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12</a:t>
            </a:fld>
            <a:endParaRPr lang="zh-CN" altLang="en-US"/>
          </a:p>
        </p:txBody>
      </p:sp>
    </p:spTree>
    <p:extLst>
      <p:ext uri="{BB962C8B-B14F-4D97-AF65-F5344CB8AC3E}">
        <p14:creationId xmlns:p14="http://schemas.microsoft.com/office/powerpoint/2010/main" val="58207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这进一步说明，相角条件更重要。</a:t>
            </a:r>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14</a:t>
            </a:fld>
            <a:endParaRPr lang="zh-CN" altLang="en-US"/>
          </a:p>
        </p:txBody>
      </p:sp>
    </p:spTree>
    <p:extLst>
      <p:ext uri="{BB962C8B-B14F-4D97-AF65-F5344CB8AC3E}">
        <p14:creationId xmlns:p14="http://schemas.microsoft.com/office/powerpoint/2010/main" val="1705359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18</a:t>
            </a:fld>
            <a:endParaRPr lang="zh-CN" altLang="en-US"/>
          </a:p>
        </p:txBody>
      </p:sp>
    </p:spTree>
    <p:extLst>
      <p:ext uri="{BB962C8B-B14F-4D97-AF65-F5344CB8AC3E}">
        <p14:creationId xmlns:p14="http://schemas.microsoft.com/office/powerpoint/2010/main" val="1810827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20</a:t>
            </a:fld>
            <a:endParaRPr lang="zh-CN" altLang="en-US"/>
          </a:p>
        </p:txBody>
      </p:sp>
    </p:spTree>
    <p:extLst>
      <p:ext uri="{BB962C8B-B14F-4D97-AF65-F5344CB8AC3E}">
        <p14:creationId xmlns:p14="http://schemas.microsoft.com/office/powerpoint/2010/main" val="392012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5FF01D9-A24D-42D5-AFFB-0FD9EDA94D59}"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77845-0291-46C5-8B44-501AB03A7F21}" type="slidenum">
              <a:rPr lang="zh-CN" altLang="en-US" smtClean="0"/>
              <a:pPr/>
              <a:t>‹#›</a:t>
            </a:fld>
            <a:endParaRPr lang="zh-CN" altLang="en-US"/>
          </a:p>
        </p:txBody>
      </p:sp>
      <p:pic>
        <p:nvPicPr>
          <p:cNvPr id="1026" name="Picture 2"/>
          <p:cNvPicPr>
            <a:picLocks noChangeAspect="1" noChangeArrowheads="1"/>
          </p:cNvPicPr>
          <p:nvPr userDrawn="1"/>
        </p:nvPicPr>
        <p:blipFill>
          <a:blip r:embed="rId2"/>
          <a:srcRect/>
          <a:stretch>
            <a:fillRect/>
          </a:stretch>
        </p:blipFill>
        <p:spPr bwMode="auto">
          <a:xfrm>
            <a:off x="-303355" y="0"/>
            <a:ext cx="9750710" cy="6858000"/>
          </a:xfrm>
          <a:prstGeom prst="rect">
            <a:avLst/>
          </a:prstGeom>
          <a:noFill/>
          <a:ln w="9525">
            <a:noFill/>
            <a:miter lim="800000"/>
            <a:headEnd/>
            <a:tailEnd/>
          </a:ln>
          <a:effectLst/>
        </p:spPr>
      </p:pic>
      <p:sp>
        <p:nvSpPr>
          <p:cNvPr id="10" name="矩形 9"/>
          <p:cNvSpPr/>
          <p:nvPr userDrawn="1"/>
        </p:nvSpPr>
        <p:spPr>
          <a:xfrm>
            <a:off x="-285784" y="0"/>
            <a:ext cx="9715568" cy="1714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jpg"/>
          <p:cNvPicPr>
            <a:picLocks noChangeAspect="1"/>
          </p:cNvPicPr>
          <p:nvPr userDrawn="1"/>
        </p:nvPicPr>
        <p:blipFill>
          <a:blip r:embed="rId3"/>
          <a:srcRect t="10535" b="16172"/>
          <a:stretch>
            <a:fillRect/>
          </a:stretch>
        </p:blipFill>
        <p:spPr>
          <a:xfrm>
            <a:off x="0" y="142852"/>
            <a:ext cx="9144000" cy="92869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6228CB-E185-4429-976B-24E85CD5E6D6}" type="datetimeFigureOut">
              <a:rPr lang="zh-CN" altLang="en-US" smtClean="0"/>
              <a:pPr/>
              <a:t>2018/8/1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77845-0291-46C5-8B44-501AB03A7F2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228CB-E185-4429-976B-24E85CD5E6D6}" type="datetimeFigureOut">
              <a:rPr lang="zh-CN" altLang="en-US" smtClean="0"/>
              <a:pPr/>
              <a:t>2018/8/1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7845-0291-46C5-8B44-501AB03A7F21}" type="slidenum">
              <a:rPr lang="zh-CN" altLang="en-US" smtClean="0"/>
              <a:pPr/>
              <a:t>‹#›</a:t>
            </a:fld>
            <a:endParaRPr lang="zh-CN" altLang="en-US"/>
          </a:p>
        </p:txBody>
      </p:sp>
      <p:pic>
        <p:nvPicPr>
          <p:cNvPr id="9" name="图片 8" descr="LOGO.jpg"/>
          <p:cNvPicPr>
            <a:picLocks noChangeAspect="1"/>
          </p:cNvPicPr>
          <p:nvPr userDrawn="1"/>
        </p:nvPicPr>
        <p:blipFill>
          <a:blip r:embed="rId13"/>
          <a:srcRect t="10535" b="16172"/>
          <a:stretch>
            <a:fillRect/>
          </a:stretch>
        </p:blipFill>
        <p:spPr>
          <a:xfrm>
            <a:off x="0" y="142852"/>
            <a:ext cx="9144000" cy="9286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6.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33.emf"/><Relationship Id="rId4" Type="http://schemas.openxmlformats.org/officeDocument/2006/relationships/oleObject" Target="../embeddings/oleObject30.bin"/><Relationship Id="rId9" Type="http://schemas.openxmlformats.org/officeDocument/2006/relationships/image" Target="../media/image3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2.wmf"/><Relationship Id="rId3" Type="http://schemas.openxmlformats.org/officeDocument/2006/relationships/image" Target="../media/image45.png"/><Relationship Id="rId7" Type="http://schemas.openxmlformats.org/officeDocument/2006/relationships/image" Target="../media/image39.wmf"/><Relationship Id="rId12" Type="http://schemas.openxmlformats.org/officeDocument/2006/relationships/oleObject" Target="../embeddings/oleObject39.bin"/><Relationship Id="rId17" Type="http://schemas.openxmlformats.org/officeDocument/2006/relationships/image" Target="../media/image44.wmf"/><Relationship Id="rId2" Type="http://schemas.openxmlformats.org/officeDocument/2006/relationships/slideLayout" Target="../slideLayouts/slideLayout7.xml"/><Relationship Id="rId16" Type="http://schemas.openxmlformats.org/officeDocument/2006/relationships/oleObject" Target="../embeddings/oleObject41.bin"/><Relationship Id="rId1" Type="http://schemas.openxmlformats.org/officeDocument/2006/relationships/vmlDrawing" Target="../drawings/vmlDrawing13.vml"/><Relationship Id="rId6" Type="http://schemas.openxmlformats.org/officeDocument/2006/relationships/oleObject" Target="../embeddings/oleObject36.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0.wmf"/><Relationship Id="rId14"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7.xml"/><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5" Type="http://schemas.openxmlformats.org/officeDocument/2006/relationships/image" Target="../media/image46.wmf"/><Relationship Id="rId4" Type="http://schemas.openxmlformats.org/officeDocument/2006/relationships/oleObject" Target="../embeddings/oleObject42.bin"/><Relationship Id="rId9" Type="http://schemas.openxmlformats.org/officeDocument/2006/relationships/image" Target="../media/image4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46.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8.xml"/><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8.bin"/><Relationship Id="rId5" Type="http://schemas.openxmlformats.org/officeDocument/2006/relationships/image" Target="../media/image51.wmf"/><Relationship Id="rId4" Type="http://schemas.openxmlformats.org/officeDocument/2006/relationships/oleObject" Target="../embeddings/oleObject47.bin"/><Relationship Id="rId9" Type="http://schemas.openxmlformats.org/officeDocument/2006/relationships/image" Target="../media/image53.wmf"/></Relationships>
</file>

<file path=ppt/slides/_rels/slide21.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image" Target="../media/image57.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oleObject" Target="../embeddings/oleObject55.bin"/><Relationship Id="rId17" Type="http://schemas.openxmlformats.org/officeDocument/2006/relationships/image" Target="../media/image59.wmf"/><Relationship Id="rId2" Type="http://schemas.openxmlformats.org/officeDocument/2006/relationships/slideLayout" Target="../slideLayouts/slideLayout7.xml"/><Relationship Id="rId16" Type="http://schemas.openxmlformats.org/officeDocument/2006/relationships/oleObject" Target="../embeddings/oleObject57.bin"/><Relationship Id="rId1" Type="http://schemas.openxmlformats.org/officeDocument/2006/relationships/vmlDrawing" Target="../drawings/vmlDrawing17.vml"/><Relationship Id="rId6" Type="http://schemas.openxmlformats.org/officeDocument/2006/relationships/image" Target="../media/image54.wmf"/><Relationship Id="rId11" Type="http://schemas.openxmlformats.org/officeDocument/2006/relationships/image" Target="../media/image56.wmf"/><Relationship Id="rId5" Type="http://schemas.openxmlformats.org/officeDocument/2006/relationships/oleObject" Target="../embeddings/oleObject51.bin"/><Relationship Id="rId15" Type="http://schemas.openxmlformats.org/officeDocument/2006/relationships/image" Target="../media/image58.wmf"/><Relationship Id="rId10" Type="http://schemas.openxmlformats.org/officeDocument/2006/relationships/oleObject" Target="../embeddings/oleObject54.bin"/><Relationship Id="rId4" Type="http://schemas.openxmlformats.org/officeDocument/2006/relationships/image" Target="../media/image51.wmf"/><Relationship Id="rId9" Type="http://schemas.openxmlformats.org/officeDocument/2006/relationships/oleObject" Target="../embeddings/oleObject53.bin"/><Relationship Id="rId14" Type="http://schemas.openxmlformats.org/officeDocument/2006/relationships/oleObject" Target="../embeddings/oleObject5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oleObject" Target="../embeddings/oleObject63.bin"/><Relationship Id="rId18" Type="http://schemas.openxmlformats.org/officeDocument/2006/relationships/image" Target="../media/image65.wmf"/><Relationship Id="rId3" Type="http://schemas.openxmlformats.org/officeDocument/2006/relationships/notesSlide" Target="../notesSlides/notesSlide9.xml"/><Relationship Id="rId7" Type="http://schemas.openxmlformats.org/officeDocument/2006/relationships/image" Target="../media/image60.wmf"/><Relationship Id="rId12" Type="http://schemas.openxmlformats.org/officeDocument/2006/relationships/oleObject" Target="../embeddings/oleObject62.bin"/><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64.wmf"/><Relationship Id="rId1" Type="http://schemas.openxmlformats.org/officeDocument/2006/relationships/vmlDrawing" Target="../drawings/vmlDrawing18.vml"/><Relationship Id="rId6" Type="http://schemas.openxmlformats.org/officeDocument/2006/relationships/oleObject" Target="../embeddings/oleObject59.bin"/><Relationship Id="rId11" Type="http://schemas.openxmlformats.org/officeDocument/2006/relationships/image" Target="../media/image62.wmf"/><Relationship Id="rId5" Type="http://schemas.openxmlformats.org/officeDocument/2006/relationships/image" Target="../media/image51.wmf"/><Relationship Id="rId15" Type="http://schemas.openxmlformats.org/officeDocument/2006/relationships/oleObject" Target="../embeddings/oleObject64.bin"/><Relationship Id="rId10" Type="http://schemas.openxmlformats.org/officeDocument/2006/relationships/oleObject" Target="../embeddings/oleObject61.bin"/><Relationship Id="rId4" Type="http://schemas.openxmlformats.org/officeDocument/2006/relationships/oleObject" Target="../embeddings/oleObject58.bin"/><Relationship Id="rId9" Type="http://schemas.openxmlformats.org/officeDocument/2006/relationships/image" Target="../media/image61.wmf"/><Relationship Id="rId14" Type="http://schemas.openxmlformats.org/officeDocument/2006/relationships/image" Target="../media/image6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7.wmf"/><Relationship Id="rId5" Type="http://schemas.openxmlformats.org/officeDocument/2006/relationships/oleObject" Target="../embeddings/oleObject67.bin"/><Relationship Id="rId4" Type="http://schemas.openxmlformats.org/officeDocument/2006/relationships/image" Target="../media/image6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9.wmf"/><Relationship Id="rId5" Type="http://schemas.openxmlformats.org/officeDocument/2006/relationships/oleObject" Target="../embeddings/oleObject69.bin"/><Relationship Id="rId4" Type="http://schemas.openxmlformats.org/officeDocument/2006/relationships/image" Target="../media/image68.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10.xml"/><Relationship Id="rId7" Type="http://schemas.openxmlformats.org/officeDocument/2006/relationships/image" Target="../media/image71.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image" Target="../media/image70.wmf"/><Relationship Id="rId4" Type="http://schemas.openxmlformats.org/officeDocument/2006/relationships/oleObject" Target="../embeddings/oleObject70.bin"/><Relationship Id="rId9" Type="http://schemas.openxmlformats.org/officeDocument/2006/relationships/image" Target="../media/image72.wmf"/></Relationships>
</file>

<file path=ppt/slides/_rels/slide26.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74.bin"/><Relationship Id="rId4" Type="http://schemas.openxmlformats.org/officeDocument/2006/relationships/image" Target="../media/image7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76.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8.wmf"/><Relationship Id="rId5" Type="http://schemas.openxmlformats.org/officeDocument/2006/relationships/oleObject" Target="../embeddings/oleObject78.bin"/><Relationship Id="rId4" Type="http://schemas.openxmlformats.org/officeDocument/2006/relationships/image" Target="../media/image77.wmf"/></Relationships>
</file>

<file path=ppt/slides/_rels/slide2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0.wmf"/><Relationship Id="rId5" Type="http://schemas.openxmlformats.org/officeDocument/2006/relationships/oleObject" Target="../embeddings/oleObject81.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83.bin"/></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7.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4.wmf"/><Relationship Id="rId5" Type="http://schemas.openxmlformats.org/officeDocument/2006/relationships/oleObject" Target="../embeddings/oleObject8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7.bin"/></Relationships>
</file>

<file path=ppt/slides/_rels/slide3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8.wmf"/><Relationship Id="rId5" Type="http://schemas.openxmlformats.org/officeDocument/2006/relationships/oleObject" Target="../embeddings/oleObject89.bin"/><Relationship Id="rId4" Type="http://schemas.openxmlformats.org/officeDocument/2006/relationships/image" Target="../media/image8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90.emf"/></Relationships>
</file>

<file path=ppt/slides/_rels/slide33.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2.wmf"/><Relationship Id="rId5" Type="http://schemas.openxmlformats.org/officeDocument/2006/relationships/oleObject" Target="../embeddings/oleObject93.bin"/><Relationship Id="rId4" Type="http://schemas.openxmlformats.org/officeDocument/2006/relationships/image" Target="../media/image91.wmf"/></Relationships>
</file>

<file path=ppt/slides/_rels/slide34.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5.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8.bin"/><Relationship Id="rId14" Type="http://schemas.openxmlformats.org/officeDocument/2006/relationships/image" Target="../media/image99.wmf"/></Relationships>
</file>

<file path=ppt/slides/_rels/slide35.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4.wmf"/><Relationship Id="rId2" Type="http://schemas.openxmlformats.org/officeDocument/2006/relationships/slideLayout" Target="../slideLayouts/slideLayout7.xml"/><Relationship Id="rId16" Type="http://schemas.openxmlformats.org/officeDocument/2006/relationships/image" Target="../media/image106.wmf"/><Relationship Id="rId1" Type="http://schemas.openxmlformats.org/officeDocument/2006/relationships/vmlDrawing" Target="../drawings/vmlDrawing31.vml"/><Relationship Id="rId6" Type="http://schemas.openxmlformats.org/officeDocument/2006/relationships/image" Target="../media/image101.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4.bin"/><Relationship Id="rId14" Type="http://schemas.openxmlformats.org/officeDocument/2006/relationships/image" Target="../media/image105.wmf"/></Relationships>
</file>

<file path=ppt/slides/_rels/slide36.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08.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1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13.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4.bin"/><Relationship Id="rId5" Type="http://schemas.openxmlformats.org/officeDocument/2006/relationships/image" Target="../media/image112.wmf"/><Relationship Id="rId4" Type="http://schemas.openxmlformats.org/officeDocument/2006/relationships/oleObject" Target="../embeddings/oleObject113.bin"/></Relationships>
</file>

<file path=ppt/slides/_rels/slide3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15.jpeg"/><Relationship Id="rId5" Type="http://schemas.openxmlformats.org/officeDocument/2006/relationships/image" Target="../media/image114.wmf"/><Relationship Id="rId4" Type="http://schemas.openxmlformats.org/officeDocument/2006/relationships/oleObject" Target="../embeddings/oleObject11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116.wmf"/><Relationship Id="rId4" Type="http://schemas.openxmlformats.org/officeDocument/2006/relationships/oleObject" Target="../embeddings/oleObject11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notesSlide" Target="../notesSlides/notesSlide13.xml"/><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17.wmf"/><Relationship Id="rId5" Type="http://schemas.openxmlformats.org/officeDocument/2006/relationships/oleObject" Target="../embeddings/oleObject117.bin"/><Relationship Id="rId4" Type="http://schemas.openxmlformats.org/officeDocument/2006/relationships/image" Target="../media/image119.png"/></Relationships>
</file>

<file path=ppt/slides/_rels/slide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121.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14.xml"/><Relationship Id="rId7"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121.bin"/><Relationship Id="rId11" Type="http://schemas.openxmlformats.org/officeDocument/2006/relationships/image" Target="../media/image125.wmf"/><Relationship Id="rId5" Type="http://schemas.openxmlformats.org/officeDocument/2006/relationships/image" Target="../media/image122.wmf"/><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12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27.wmf"/><Relationship Id="rId5" Type="http://schemas.openxmlformats.org/officeDocument/2006/relationships/oleObject" Target="../embeddings/oleObject125.bin"/><Relationship Id="rId4" Type="http://schemas.openxmlformats.org/officeDocument/2006/relationships/image" Target="../media/image126.wmf"/></Relationships>
</file>

<file path=ppt/slides/_rels/slide45.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29.wmf"/><Relationship Id="rId5" Type="http://schemas.openxmlformats.org/officeDocument/2006/relationships/oleObject" Target="../embeddings/oleObject127.bin"/><Relationship Id="rId4" Type="http://schemas.openxmlformats.org/officeDocument/2006/relationships/image" Target="../media/image128.wmf"/></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3.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130.bin"/><Relationship Id="rId5" Type="http://schemas.openxmlformats.org/officeDocument/2006/relationships/image" Target="../media/image132.wmf"/><Relationship Id="rId4" Type="http://schemas.openxmlformats.org/officeDocument/2006/relationships/oleObject" Target="../embeddings/oleObject129.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16.xml"/><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32.bin"/><Relationship Id="rId5" Type="http://schemas.openxmlformats.org/officeDocument/2006/relationships/image" Target="../media/image134.wmf"/><Relationship Id="rId4" Type="http://schemas.openxmlformats.org/officeDocument/2006/relationships/oleObject" Target="../embeddings/oleObject131.bin"/><Relationship Id="rId9" Type="http://schemas.openxmlformats.org/officeDocument/2006/relationships/image" Target="../media/image136.wmf"/></Relationships>
</file>

<file path=ppt/slides/_rels/slide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notesSlide" Target="../notesSlides/notesSlide17.xml"/><Relationship Id="rId7" Type="http://schemas.openxmlformats.org/officeDocument/2006/relationships/image" Target="../media/image138.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35.bin"/><Relationship Id="rId5" Type="http://schemas.openxmlformats.org/officeDocument/2006/relationships/image" Target="../media/image137.wmf"/><Relationship Id="rId4" Type="http://schemas.openxmlformats.org/officeDocument/2006/relationships/oleObject" Target="../embeddings/oleObject134.bin"/><Relationship Id="rId9" Type="http://schemas.openxmlformats.org/officeDocument/2006/relationships/image" Target="../media/image13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image" Target="../media/image140.png"/><Relationship Id="rId4" Type="http://schemas.openxmlformats.org/officeDocument/2006/relationships/image" Target="../media/image139.wmf"/></Relationships>
</file>

<file path=ppt/slides/_rels/slide5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image" Target="../media/image142.e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notesSlide" Target="../notesSlides/notesSlide18.xml"/><Relationship Id="rId7" Type="http://schemas.openxmlformats.org/officeDocument/2006/relationships/image" Target="../media/image144.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40.bin"/><Relationship Id="rId11" Type="http://schemas.openxmlformats.org/officeDocument/2006/relationships/image" Target="../media/image146.wmf"/><Relationship Id="rId5" Type="http://schemas.openxmlformats.org/officeDocument/2006/relationships/image" Target="../media/image143.emf"/><Relationship Id="rId10" Type="http://schemas.openxmlformats.org/officeDocument/2006/relationships/oleObject" Target="../embeddings/oleObject142.bin"/><Relationship Id="rId4" Type="http://schemas.openxmlformats.org/officeDocument/2006/relationships/oleObject" Target="../embeddings/oleObject139.bin"/><Relationship Id="rId9" Type="http://schemas.openxmlformats.org/officeDocument/2006/relationships/image" Target="../media/image145.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3" Type="http://schemas.openxmlformats.org/officeDocument/2006/relationships/image" Target="../media/image17.png"/><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685800" y="2130425"/>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1" i="0" u="none" strike="noStrike" kern="1200" cap="none" spc="0" normalizeH="0" baseline="0" noProof="0" dirty="0" smtClean="0">
                <a:ln>
                  <a:noFill/>
                </a:ln>
                <a:effectLst/>
                <a:uLnTx/>
                <a:uFillTx/>
                <a:latin typeface="微软雅黑" pitchFamily="34" charset="-122"/>
                <a:ea typeface="微软雅黑" pitchFamily="34" charset="-122"/>
                <a:cs typeface="+mj-cs"/>
              </a:rPr>
              <a:t>第</a:t>
            </a:r>
            <a:r>
              <a:rPr lang="zh-CN" altLang="en-US" sz="4400" b="1" dirty="0" smtClean="0">
                <a:latin typeface="微软雅黑" pitchFamily="34" charset="-122"/>
                <a:ea typeface="微软雅黑" pitchFamily="34" charset="-122"/>
                <a:cs typeface="+mj-cs"/>
              </a:rPr>
              <a:t>四</a:t>
            </a:r>
            <a:r>
              <a:rPr kumimoji="0" lang="zh-CN" altLang="en-US" sz="4400" b="1" i="0" u="none" strike="noStrike" kern="1200" cap="none" spc="0" normalizeH="0" baseline="0" noProof="0" dirty="0" smtClean="0">
                <a:ln>
                  <a:noFill/>
                </a:ln>
                <a:effectLst/>
                <a:uLnTx/>
                <a:uFillTx/>
                <a:latin typeface="微软雅黑" pitchFamily="34" charset="-122"/>
                <a:ea typeface="微软雅黑" pitchFamily="34" charset="-122"/>
                <a:cs typeface="+mj-cs"/>
              </a:rPr>
              <a:t>章</a:t>
            </a:r>
            <a:endParaRPr kumimoji="0" lang="en-US" altLang="zh-CN" sz="4400" b="1" i="0" u="none" strike="noStrike" kern="1200" cap="none" spc="0" normalizeH="0" baseline="0" noProof="0" dirty="0" smtClean="0">
              <a:ln>
                <a:noFill/>
              </a:ln>
              <a:effectLst/>
              <a:uLnTx/>
              <a:uFillTx/>
              <a:latin typeface="微软雅黑" pitchFamily="34" charset="-122"/>
              <a:ea typeface="微软雅黑" pitchFamily="34" charset="-122"/>
              <a:cs typeface="+mj-cs"/>
            </a:endParaRPr>
          </a:p>
        </p:txBody>
      </p:sp>
      <p:sp>
        <p:nvSpPr>
          <p:cNvPr id="5" name="Rectangle 5"/>
          <p:cNvSpPr txBox="1">
            <a:spLocks noChangeArrowheads="1"/>
          </p:cNvSpPr>
          <p:nvPr/>
        </p:nvSpPr>
        <p:spPr>
          <a:xfrm>
            <a:off x="1312616" y="3500438"/>
            <a:ext cx="6400800" cy="1752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zh-CN" altLang="en-US" sz="4000" b="1" i="0" u="none" strike="noStrike" kern="1200" cap="none" spc="0" normalizeH="0" baseline="0" noProof="0" dirty="0" smtClean="0">
                <a:ln>
                  <a:noFill/>
                </a:ln>
                <a:effectLst/>
                <a:uLnTx/>
                <a:uFillTx/>
                <a:latin typeface="微软雅黑" pitchFamily="34" charset="-122"/>
                <a:ea typeface="微软雅黑" pitchFamily="34" charset="-122"/>
                <a:cs typeface="+mn-cs"/>
              </a:rPr>
              <a:t>根轨迹法（</a:t>
            </a:r>
            <a:r>
              <a:rPr lang="en-US" altLang="zh-CN" sz="4000" b="1" dirty="0" smtClean="0">
                <a:latin typeface="微软雅黑" pitchFamily="34" charset="-122"/>
                <a:ea typeface="微软雅黑" pitchFamily="34" charset="-122"/>
              </a:rPr>
              <a:t>1</a:t>
            </a:r>
            <a:r>
              <a:rPr kumimoji="0" lang="zh-CN" altLang="en-US" sz="4000" b="1" i="0" u="none" strike="noStrike" kern="1200" cap="none" spc="0" normalizeH="0" baseline="0" noProof="0" dirty="0" smtClean="0">
                <a:ln>
                  <a:noFill/>
                </a:ln>
                <a:effectLst/>
                <a:uLnTx/>
                <a:uFillTx/>
                <a:latin typeface="微软雅黑" pitchFamily="34" charset="-122"/>
                <a:ea typeface="微软雅黑" pitchFamily="34" charset="-122"/>
                <a:cs typeface="+mn-cs"/>
              </a:rPr>
              <a:t>）</a:t>
            </a:r>
            <a:endParaRPr kumimoji="0" lang="en-US" altLang="zh-CN" sz="4000" b="1" i="0" u="none" strike="noStrike" kern="1200" cap="none" spc="0" normalizeH="0" baseline="0" noProof="0" dirty="0" smtClean="0">
              <a:ln>
                <a:noFill/>
              </a:ln>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txBox="1">
            <a:spLocks noChangeArrowheads="1"/>
          </p:cNvSpPr>
          <p:nvPr/>
        </p:nvSpPr>
        <p:spPr>
          <a:xfrm>
            <a:off x="642910" y="1214422"/>
            <a:ext cx="7793038" cy="571504"/>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三、根轨迹方程</a:t>
            </a:r>
            <a:endParaRPr kumimoji="0" lang="en-US" altLang="zh-CN"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endParaRPr>
          </a:p>
        </p:txBody>
      </p:sp>
      <p:graphicFrame>
        <p:nvGraphicFramePr>
          <p:cNvPr id="77844" name="Object 20"/>
          <p:cNvGraphicFramePr>
            <a:graphicFrameLocks noChangeAspect="1"/>
          </p:cNvGraphicFramePr>
          <p:nvPr/>
        </p:nvGraphicFramePr>
        <p:xfrm>
          <a:off x="2357422" y="1812690"/>
          <a:ext cx="2989262" cy="966788"/>
        </p:xfrm>
        <a:graphic>
          <a:graphicData uri="http://schemas.openxmlformats.org/presentationml/2006/ole">
            <mc:AlternateContent xmlns:mc="http://schemas.openxmlformats.org/markup-compatibility/2006">
              <mc:Choice xmlns:v="urn:schemas-microsoft-com:vml" Requires="v">
                <p:oleObj spid="_x0000_s194045" name="Equation" r:id="rId3" imgW="1295400" imgH="419100" progId="Equation.DSMT4">
                  <p:embed/>
                </p:oleObj>
              </mc:Choice>
              <mc:Fallback>
                <p:oleObj name="Equation" r:id="rId3" imgW="1295400" imgH="419100" progId="Equation.DSMT4">
                  <p:embed/>
                  <p:pic>
                    <p:nvPicPr>
                      <p:cNvPr id="0" name="Picture 2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1812690"/>
                        <a:ext cx="2989262"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6"/>
          <p:cNvSpPr>
            <a:spLocks noChangeArrowheads="1"/>
          </p:cNvSpPr>
          <p:nvPr/>
        </p:nvSpPr>
        <p:spPr bwMode="auto">
          <a:xfrm>
            <a:off x="642910" y="3026004"/>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en-US" altLang="zh-CN" sz="2800" b="1" dirty="0" smtClean="0">
                <a:latin typeface="微软雅黑" pitchFamily="34" charset="-122"/>
                <a:ea typeface="微软雅黑" pitchFamily="34" charset="-122"/>
              </a:rPr>
              <a:t>1. </a:t>
            </a:r>
            <a:r>
              <a:rPr lang="zh-CN" altLang="en-US" sz="2800" b="1" dirty="0" smtClean="0">
                <a:latin typeface="微软雅黑" pitchFamily="34" charset="-122"/>
                <a:ea typeface="微软雅黑" pitchFamily="34" charset="-122"/>
              </a:rPr>
              <a:t>闭环</a:t>
            </a:r>
            <a:r>
              <a:rPr lang="zh-CN" altLang="en-US" sz="2800" b="1" dirty="0">
                <a:latin typeface="微软雅黑" pitchFamily="34" charset="-122"/>
                <a:ea typeface="微软雅黑" pitchFamily="34" charset="-122"/>
              </a:rPr>
              <a:t>特征</a:t>
            </a:r>
            <a:r>
              <a:rPr lang="zh-CN" altLang="en-US" sz="2800" b="1" dirty="0" smtClean="0">
                <a:latin typeface="微软雅黑" pitchFamily="34" charset="-122"/>
                <a:ea typeface="微软雅黑" pitchFamily="34" charset="-122"/>
              </a:rPr>
              <a:t>方程</a:t>
            </a:r>
            <a:endParaRPr lang="zh-CN" altLang="en-US" sz="2800" b="1" dirty="0">
              <a:latin typeface="微软雅黑" pitchFamily="34" charset="-122"/>
              <a:ea typeface="微软雅黑" pitchFamily="34" charset="-122"/>
            </a:endParaRPr>
          </a:p>
        </p:txBody>
      </p:sp>
      <p:graphicFrame>
        <p:nvGraphicFramePr>
          <p:cNvPr id="79877" name="Object 5"/>
          <p:cNvGraphicFramePr>
            <a:graphicFrameLocks noChangeAspect="1"/>
          </p:cNvGraphicFramePr>
          <p:nvPr>
            <p:extLst>
              <p:ext uri="{D42A27DB-BD31-4B8C-83A1-F6EECF244321}">
                <p14:modId xmlns:p14="http://schemas.microsoft.com/office/powerpoint/2010/main" val="2543487589"/>
              </p:ext>
            </p:extLst>
          </p:nvPr>
        </p:nvGraphicFramePr>
        <p:xfrm>
          <a:off x="1858963" y="3643313"/>
          <a:ext cx="2255837" cy="468312"/>
        </p:xfrm>
        <a:graphic>
          <a:graphicData uri="http://schemas.openxmlformats.org/presentationml/2006/ole">
            <mc:AlternateContent xmlns:mc="http://schemas.openxmlformats.org/markup-compatibility/2006">
              <mc:Choice xmlns:v="urn:schemas-microsoft-com:vml" Requires="v">
                <p:oleObj spid="_x0000_s194046" name="Equation" r:id="rId5" imgW="977760" imgH="203040" progId="Equation.DSMT4">
                  <p:embed/>
                </p:oleObj>
              </mc:Choice>
              <mc:Fallback>
                <p:oleObj name="Equation" r:id="rId5" imgW="977760" imgH="203040" progId="Equation.DSMT4">
                  <p:embed/>
                  <p:pic>
                    <p:nvPicPr>
                      <p:cNvPr id="0" name="Picture 282"/>
                      <p:cNvPicPr>
                        <a:picLocks noChangeAspect="1" noChangeArrowheads="1"/>
                      </p:cNvPicPr>
                      <p:nvPr/>
                    </p:nvPicPr>
                    <p:blipFill>
                      <a:blip r:embed="rId6"/>
                      <a:srcRect/>
                      <a:stretch>
                        <a:fillRect/>
                      </a:stretch>
                    </p:blipFill>
                    <p:spPr bwMode="auto">
                      <a:xfrm>
                        <a:off x="1858963" y="3643313"/>
                        <a:ext cx="2255837"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6"/>
          <p:cNvSpPr>
            <a:spLocks noChangeArrowheads="1"/>
          </p:cNvSpPr>
          <p:nvPr/>
        </p:nvSpPr>
        <p:spPr bwMode="auto">
          <a:xfrm>
            <a:off x="4500562" y="3702502"/>
            <a:ext cx="1214446"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zh-CN" altLang="en-US" sz="2800" dirty="0" smtClean="0">
                <a:latin typeface="Arial" charset="0"/>
                <a:ea typeface="楷体_GB2312" pitchFamily="49" charset="-122"/>
              </a:rPr>
              <a:t>或</a:t>
            </a:r>
            <a:endParaRPr lang="zh-CN" altLang="en-US" sz="2800" dirty="0">
              <a:latin typeface="Arial" charset="0"/>
              <a:ea typeface="楷体_GB2312" pitchFamily="49" charset="-122"/>
            </a:endParaRPr>
          </a:p>
        </p:txBody>
      </p:sp>
      <p:graphicFrame>
        <p:nvGraphicFramePr>
          <p:cNvPr id="79879" name="Object 7"/>
          <p:cNvGraphicFramePr>
            <a:graphicFrameLocks noChangeAspect="1"/>
          </p:cNvGraphicFramePr>
          <p:nvPr/>
        </p:nvGraphicFramePr>
        <p:xfrm>
          <a:off x="5786446" y="3642182"/>
          <a:ext cx="2138362" cy="468312"/>
        </p:xfrm>
        <a:graphic>
          <a:graphicData uri="http://schemas.openxmlformats.org/presentationml/2006/ole">
            <mc:AlternateContent xmlns:mc="http://schemas.openxmlformats.org/markup-compatibility/2006">
              <mc:Choice xmlns:v="urn:schemas-microsoft-com:vml" Requires="v">
                <p:oleObj spid="_x0000_s194047" name="Equation" r:id="rId7" imgW="926698" imgH="203112" progId="Equation.DSMT4">
                  <p:embed/>
                </p:oleObj>
              </mc:Choice>
              <mc:Fallback>
                <p:oleObj name="Equation" r:id="rId7" imgW="926698" imgH="203112" progId="Equation.DSMT4">
                  <p:embed/>
                  <p:pic>
                    <p:nvPicPr>
                      <p:cNvPr id="0" name="Picture 2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46" y="3642182"/>
                        <a:ext cx="21383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6"/>
          <p:cNvSpPr>
            <a:spLocks noChangeArrowheads="1"/>
          </p:cNvSpPr>
          <p:nvPr/>
        </p:nvSpPr>
        <p:spPr bwMode="auto">
          <a:xfrm>
            <a:off x="785786" y="4346374"/>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en-US" altLang="zh-CN" sz="2800" b="1" dirty="0" smtClean="0">
                <a:latin typeface="微软雅黑" pitchFamily="34" charset="-122"/>
                <a:ea typeface="微软雅黑" pitchFamily="34" charset="-122"/>
              </a:rPr>
              <a:t>2. </a:t>
            </a:r>
            <a:r>
              <a:rPr lang="zh-CN" altLang="en-US" sz="2800" b="1" dirty="0" smtClean="0">
                <a:latin typeface="微软雅黑" pitchFamily="34" charset="-122"/>
                <a:ea typeface="微软雅黑" pitchFamily="34" charset="-122"/>
              </a:rPr>
              <a:t>相方程和模方程</a:t>
            </a:r>
            <a:endParaRPr lang="zh-CN" altLang="en-US" sz="2800" b="1" dirty="0">
              <a:latin typeface="微软雅黑" pitchFamily="34" charset="-122"/>
              <a:ea typeface="微软雅黑" pitchFamily="34" charset="-122"/>
            </a:endParaRPr>
          </a:p>
        </p:txBody>
      </p:sp>
      <p:graphicFrame>
        <p:nvGraphicFramePr>
          <p:cNvPr id="79890" name="Object 18"/>
          <p:cNvGraphicFramePr>
            <a:graphicFrameLocks noChangeAspect="1"/>
          </p:cNvGraphicFramePr>
          <p:nvPr/>
        </p:nvGraphicFramePr>
        <p:xfrm>
          <a:off x="1058156" y="5813218"/>
          <a:ext cx="6797675" cy="527050"/>
        </p:xfrm>
        <a:graphic>
          <a:graphicData uri="http://schemas.openxmlformats.org/presentationml/2006/ole">
            <mc:AlternateContent xmlns:mc="http://schemas.openxmlformats.org/markup-compatibility/2006">
              <mc:Choice xmlns:v="urn:schemas-microsoft-com:vml" Requires="v">
                <p:oleObj spid="_x0000_s194048" name="Equation" r:id="rId9" imgW="2946400" imgH="228600" progId="Equation.DSMT4">
                  <p:embed/>
                </p:oleObj>
              </mc:Choice>
              <mc:Fallback>
                <p:oleObj name="Equation" r:id="rId9" imgW="2946400" imgH="228600" progId="Equation.DSMT4">
                  <p:embed/>
                  <p:pic>
                    <p:nvPicPr>
                      <p:cNvPr id="0" name="Picture 2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156" y="5813218"/>
                        <a:ext cx="6797675" cy="5270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6"/>
          <p:cNvSpPr>
            <a:spLocks noChangeArrowheads="1"/>
          </p:cNvSpPr>
          <p:nvPr/>
        </p:nvSpPr>
        <p:spPr bwMode="auto">
          <a:xfrm>
            <a:off x="1176532" y="4950302"/>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zh-CN" altLang="en-US" sz="2800" dirty="0" smtClean="0">
                <a:latin typeface="Arial" charset="0"/>
                <a:ea typeface="楷体_GB2312" pitchFamily="49" charset="-122"/>
              </a:rPr>
              <a:t>相方程：</a:t>
            </a:r>
            <a:endParaRPr lang="zh-CN" altLang="en-US" sz="2800" dirty="0">
              <a:latin typeface="Arial"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844"/>
                                        </p:tgtEl>
                                        <p:attrNameLst>
                                          <p:attrName>style.visibility</p:attrName>
                                        </p:attrNameLst>
                                      </p:cBhvr>
                                      <p:to>
                                        <p:strVal val="visible"/>
                                      </p:to>
                                    </p:set>
                                    <p:animEffect transition="in" filter="wipe(up)">
                                      <p:cBhvr>
                                        <p:cTn id="12" dur="500"/>
                                        <p:tgtEl>
                                          <p:spTgt spid="77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9877"/>
                                        </p:tgtEl>
                                        <p:attrNameLst>
                                          <p:attrName>style.visibility</p:attrName>
                                        </p:attrNameLst>
                                      </p:cBhvr>
                                      <p:to>
                                        <p:strVal val="visible"/>
                                      </p:to>
                                    </p:set>
                                    <p:animEffect transition="in" filter="wipe(up)">
                                      <p:cBhvr>
                                        <p:cTn id="22" dur="500"/>
                                        <p:tgtEl>
                                          <p:spTgt spid="798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wipe(up)">
                                      <p:cBhvr>
                                        <p:cTn id="32" dur="500"/>
                                        <p:tgtEl>
                                          <p:spTgt spid="798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1"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9890"/>
                                        </p:tgtEl>
                                        <p:attrNameLst>
                                          <p:attrName>style.visibility</p:attrName>
                                        </p:attrNameLst>
                                      </p:cBhvr>
                                      <p:to>
                                        <p:strVal val="visible"/>
                                      </p:to>
                                    </p:set>
                                    <p:animEffect transition="in" filter="wipe(up)">
                                      <p:cBhvr>
                                        <p:cTn id="47"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utoUpdateAnimBg="0"/>
      <p:bldP spid="26" grpId="0" autoUpdateAnimBg="0"/>
      <p:bldP spid="28" grpId="1"/>
      <p:bldP spid="3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928434" y="1357298"/>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zh-CN" altLang="en-US" sz="2800" dirty="0" smtClean="0">
                <a:latin typeface="Arial" charset="0"/>
                <a:ea typeface="楷体_GB2312" pitchFamily="49" charset="-122"/>
              </a:rPr>
              <a:t>模方程：</a:t>
            </a:r>
            <a:endParaRPr lang="zh-CN" altLang="en-US" sz="2800" dirty="0">
              <a:latin typeface="Arial" charset="0"/>
              <a:ea typeface="楷体_GB2312" pitchFamily="49" charset="-122"/>
            </a:endParaRPr>
          </a:p>
        </p:txBody>
      </p:sp>
      <p:graphicFrame>
        <p:nvGraphicFramePr>
          <p:cNvPr id="79892" name="Object 20"/>
          <p:cNvGraphicFramePr>
            <a:graphicFrameLocks noChangeAspect="1"/>
          </p:cNvGraphicFramePr>
          <p:nvPr/>
        </p:nvGraphicFramePr>
        <p:xfrm>
          <a:off x="3357554" y="1857364"/>
          <a:ext cx="2022475" cy="585787"/>
        </p:xfrm>
        <a:graphic>
          <a:graphicData uri="http://schemas.openxmlformats.org/presentationml/2006/ole">
            <mc:AlternateContent xmlns:mc="http://schemas.openxmlformats.org/markup-compatibility/2006">
              <mc:Choice xmlns:v="urn:schemas-microsoft-com:vml" Requires="v">
                <p:oleObj spid="_x0000_s167297" name="Equation" r:id="rId3" imgW="875920" imgH="253890" progId="Equation.DSMT4">
                  <p:embed/>
                </p:oleObj>
              </mc:Choice>
              <mc:Fallback>
                <p:oleObj name="Equation" r:id="rId3" imgW="875920" imgH="253890" progId="Equation.DSMT4">
                  <p:embed/>
                  <p:pic>
                    <p:nvPicPr>
                      <p:cNvPr id="0"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54" y="1857364"/>
                        <a:ext cx="2022475" cy="5857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857224" y="2643182"/>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zh-CN" altLang="en-US" sz="2800" dirty="0" smtClean="0">
                <a:latin typeface="Arial" charset="0"/>
                <a:ea typeface="楷体_GB2312" pitchFamily="49" charset="-122"/>
              </a:rPr>
              <a:t>更具体地，</a:t>
            </a:r>
            <a:endParaRPr lang="zh-CN" altLang="en-US" sz="2800" dirty="0">
              <a:latin typeface="Arial" charset="0"/>
              <a:ea typeface="楷体_GB2312" pitchFamily="49" charset="-122"/>
            </a:endParaRPr>
          </a:p>
        </p:txBody>
      </p:sp>
      <p:graphicFrame>
        <p:nvGraphicFramePr>
          <p:cNvPr id="13" name="Object 1024"/>
          <p:cNvGraphicFramePr>
            <a:graphicFrameLocks noChangeAspect="1"/>
          </p:cNvGraphicFramePr>
          <p:nvPr/>
        </p:nvGraphicFramePr>
        <p:xfrm>
          <a:off x="1643042" y="4929198"/>
          <a:ext cx="4918075" cy="1725613"/>
        </p:xfrm>
        <a:graphic>
          <a:graphicData uri="http://schemas.openxmlformats.org/presentationml/2006/ole">
            <mc:AlternateContent xmlns:mc="http://schemas.openxmlformats.org/markup-compatibility/2006">
              <mc:Choice xmlns:v="urn:schemas-microsoft-com:vml" Requires="v">
                <p:oleObj spid="_x0000_s167298" name="Equation" r:id="rId5" imgW="1879600" imgH="838200" progId="Equation.DSMT4">
                  <p:embed/>
                </p:oleObj>
              </mc:Choice>
              <mc:Fallback>
                <p:oleObj name="Equation" r:id="rId5" imgW="1879600" imgH="838200" progId="Equation.DSMT4">
                  <p:embed/>
                  <p:pic>
                    <p:nvPicPr>
                      <p:cNvPr id="0" name="Picture 2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4929198"/>
                        <a:ext cx="4918075"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025"/>
          <p:cNvGraphicFramePr>
            <a:graphicFrameLocks noChangeAspect="1"/>
          </p:cNvGraphicFramePr>
          <p:nvPr>
            <p:extLst>
              <p:ext uri="{D42A27DB-BD31-4B8C-83A1-F6EECF244321}">
                <p14:modId xmlns:p14="http://schemas.microsoft.com/office/powerpoint/2010/main" val="3344563285"/>
              </p:ext>
            </p:extLst>
          </p:nvPr>
        </p:nvGraphicFramePr>
        <p:xfrm>
          <a:off x="1187624" y="3140968"/>
          <a:ext cx="6819900" cy="1781175"/>
        </p:xfrm>
        <a:graphic>
          <a:graphicData uri="http://schemas.openxmlformats.org/presentationml/2006/ole">
            <mc:AlternateContent xmlns:mc="http://schemas.openxmlformats.org/markup-compatibility/2006">
              <mc:Choice xmlns:v="urn:schemas-microsoft-com:vml" Requires="v">
                <p:oleObj spid="_x0000_s167299" name="Equation" r:id="rId7" imgW="2527200" imgH="660240" progId="Equation.DSMT4">
                  <p:embed/>
                </p:oleObj>
              </mc:Choice>
              <mc:Fallback>
                <p:oleObj name="Equation" r:id="rId7" imgW="2527200" imgH="660240" progId="Equation.DSMT4">
                  <p:embed/>
                  <p:pic>
                    <p:nvPicPr>
                      <p:cNvPr id="0" name="Picture 216"/>
                      <p:cNvPicPr>
                        <a:picLocks noChangeAspect="1" noChangeArrowheads="1"/>
                      </p:cNvPicPr>
                      <p:nvPr/>
                    </p:nvPicPr>
                    <p:blipFill>
                      <a:blip r:embed="rId8"/>
                      <a:srcRect/>
                      <a:stretch>
                        <a:fillRect/>
                      </a:stretch>
                    </p:blipFill>
                    <p:spPr bwMode="auto">
                      <a:xfrm>
                        <a:off x="1187624" y="3140968"/>
                        <a:ext cx="68199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9892"/>
                                        </p:tgtEl>
                                        <p:attrNameLst>
                                          <p:attrName>style.visibility</p:attrName>
                                        </p:attrNameLst>
                                      </p:cBhvr>
                                      <p:to>
                                        <p:strVal val="visible"/>
                                      </p:to>
                                    </p:set>
                                    <p:animEffect transition="in" filter="wipe(up)">
                                      <p:cBhvr>
                                        <p:cTn id="12" dur="500"/>
                                        <p:tgtEl>
                                          <p:spTgt spid="79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9"/>
          <p:cNvSpPr txBox="1">
            <a:spLocks noChangeArrowheads="1"/>
          </p:cNvSpPr>
          <p:nvPr/>
        </p:nvSpPr>
        <p:spPr bwMode="auto">
          <a:xfrm>
            <a:off x="928662" y="2357430"/>
            <a:ext cx="7643866" cy="3711785"/>
          </a:xfrm>
          <a:prstGeom prst="rect">
            <a:avLst/>
          </a:prstGeom>
          <a:noFill/>
          <a:ln w="9525">
            <a:noFill/>
            <a:miter lim="800000"/>
            <a:headEnd/>
            <a:tailEnd/>
          </a:ln>
          <a:effectLst/>
        </p:spPr>
        <p:txBody>
          <a:bodyPr wrap="square">
            <a:spAutoFit/>
          </a:bodyPr>
          <a:lstStyle/>
          <a:p>
            <a:pPr marL="514350" indent="-514350" algn="l">
              <a:spcBef>
                <a:spcPct val="20000"/>
              </a:spcBef>
              <a:buFont typeface="Arial" pitchFamily="34" charset="0"/>
              <a:buChar char="•"/>
            </a:pPr>
            <a:r>
              <a:rPr lang="zh-CN" altLang="en-US" sz="2800" dirty="0" smtClean="0">
                <a:latin typeface="Euclid" pitchFamily="18" charset="0"/>
              </a:rPr>
              <a:t>模方程</a:t>
            </a:r>
            <a:r>
              <a:rPr lang="zh-CN" altLang="en-US" sz="2800" dirty="0">
                <a:latin typeface="Euclid" pitchFamily="18" charset="0"/>
              </a:rPr>
              <a:t>不但与开环零、极点有关，还与开环根轨迹</a:t>
            </a:r>
            <a:r>
              <a:rPr lang="zh-CN" altLang="en-US" sz="2800" dirty="0" smtClean="0">
                <a:latin typeface="Euclid" pitchFamily="18" charset="0"/>
              </a:rPr>
              <a:t>增益</a:t>
            </a:r>
            <a:r>
              <a:rPr lang="en-US" altLang="zh-CN" sz="2800" i="1" dirty="0" smtClean="0">
                <a:latin typeface="Euclid" pitchFamily="18" charset="0"/>
              </a:rPr>
              <a:t>K</a:t>
            </a:r>
            <a:r>
              <a:rPr lang="en-US" altLang="zh-CN" sz="2800" baseline="30000" dirty="0" smtClean="0">
                <a:latin typeface="Euclid" pitchFamily="18" charset="0"/>
              </a:rPr>
              <a:t>*</a:t>
            </a:r>
            <a:r>
              <a:rPr lang="zh-CN" altLang="en-US" sz="2800" dirty="0" smtClean="0">
                <a:latin typeface="Euclid" pitchFamily="18" charset="0"/>
              </a:rPr>
              <a:t> 有关</a:t>
            </a:r>
            <a:r>
              <a:rPr lang="zh-CN" altLang="en-US" sz="2800" dirty="0">
                <a:latin typeface="Euclid" pitchFamily="18" charset="0"/>
              </a:rPr>
              <a:t>；而相角方程只与开环零、极点有关</a:t>
            </a:r>
            <a:r>
              <a:rPr lang="zh-CN" altLang="en-US" sz="2800" dirty="0" smtClean="0">
                <a:latin typeface="Euclid" pitchFamily="18" charset="0"/>
              </a:rPr>
              <a:t>。</a:t>
            </a:r>
            <a:endParaRPr lang="en-US" altLang="zh-CN" sz="2800" dirty="0" smtClean="0">
              <a:latin typeface="Euclid" pitchFamily="18" charset="0"/>
            </a:endParaRPr>
          </a:p>
          <a:p>
            <a:pPr marL="514350" indent="-514350" algn="l">
              <a:spcBef>
                <a:spcPct val="20000"/>
              </a:spcBef>
              <a:buFont typeface="Arial" pitchFamily="34" charset="0"/>
              <a:buChar char="•"/>
            </a:pPr>
            <a:r>
              <a:rPr lang="zh-CN" altLang="en-US" sz="2800" dirty="0" smtClean="0">
                <a:solidFill>
                  <a:srgbClr val="3333FF"/>
                </a:solidFill>
                <a:latin typeface="Euclid" pitchFamily="18" charset="0"/>
                <a:ea typeface="微软雅黑" panose="020B0503020204020204" pitchFamily="34" charset="-122"/>
              </a:rPr>
              <a:t>相方程</a:t>
            </a:r>
            <a:r>
              <a:rPr lang="zh-CN" altLang="en-US" sz="2800" dirty="0">
                <a:solidFill>
                  <a:srgbClr val="3333FF"/>
                </a:solidFill>
                <a:latin typeface="Euclid" pitchFamily="18" charset="0"/>
                <a:ea typeface="微软雅黑" panose="020B0503020204020204" pitchFamily="34" charset="-122"/>
              </a:rPr>
              <a:t>是决定系统闭环根轨迹的充分必要条件</a:t>
            </a:r>
            <a:r>
              <a:rPr lang="zh-CN" altLang="en-US" sz="2800" dirty="0" smtClean="0">
                <a:solidFill>
                  <a:srgbClr val="3333FF"/>
                </a:solidFill>
                <a:latin typeface="Euclid" pitchFamily="18" charset="0"/>
                <a:ea typeface="微软雅黑" panose="020B0503020204020204" pitchFamily="34" charset="-122"/>
              </a:rPr>
              <a:t>。</a:t>
            </a:r>
            <a:endParaRPr lang="en-US" altLang="zh-CN" sz="2800" dirty="0" smtClean="0">
              <a:solidFill>
                <a:srgbClr val="3333FF"/>
              </a:solidFill>
              <a:latin typeface="Euclid" pitchFamily="18" charset="0"/>
              <a:ea typeface="微软雅黑" panose="020B0503020204020204" pitchFamily="34" charset="-122"/>
            </a:endParaRPr>
          </a:p>
          <a:p>
            <a:pPr marL="514350" indent="-514350">
              <a:spcBef>
                <a:spcPct val="20000"/>
              </a:spcBef>
              <a:buFont typeface="Arial" pitchFamily="34" charset="0"/>
              <a:buChar char="•"/>
            </a:pPr>
            <a:r>
              <a:rPr lang="zh-CN" altLang="en-US" sz="2800" dirty="0" smtClean="0">
                <a:latin typeface="Euclid" pitchFamily="18" charset="0"/>
              </a:rPr>
              <a:t>在实际应用中，用相方程绘制根轨迹，而模方程主要用来确定已知根轨迹上某一点的     值。</a:t>
            </a:r>
            <a:endParaRPr lang="zh-CN" altLang="en-US" sz="2800" dirty="0">
              <a:latin typeface="Euclid" pitchFamily="18" charset="0"/>
            </a:endParaRPr>
          </a:p>
        </p:txBody>
      </p:sp>
      <p:sp>
        <p:nvSpPr>
          <p:cNvPr id="6" name="Rectangle 6"/>
          <p:cNvSpPr>
            <a:spLocks noChangeArrowheads="1"/>
          </p:cNvSpPr>
          <p:nvPr/>
        </p:nvSpPr>
        <p:spPr bwMode="auto">
          <a:xfrm>
            <a:off x="928434" y="1357298"/>
            <a:ext cx="7772400" cy="571504"/>
          </a:xfrm>
          <a:prstGeom prst="rect">
            <a:avLst/>
          </a:prstGeom>
          <a:noFill/>
          <a:ln w="9525">
            <a:noFill/>
            <a:miter lim="800000"/>
            <a:headEnd/>
            <a:tailEnd/>
          </a:ln>
          <a:effectLst/>
        </p:spPr>
        <p:txBody>
          <a:bodyPr lIns="92075" tIns="46038" rIns="92075" bIns="46038"/>
          <a:lstStyle/>
          <a:p>
            <a:pPr marL="342900" indent="-342900" algn="l">
              <a:lnSpc>
                <a:spcPct val="80000"/>
              </a:lnSpc>
              <a:spcBef>
                <a:spcPct val="20000"/>
              </a:spcBef>
            </a:pPr>
            <a:r>
              <a:rPr lang="zh-CN" altLang="en-US" sz="2800" b="1" dirty="0" smtClean="0">
                <a:latin typeface="微软雅黑" panose="020B0503020204020204" pitchFamily="34" charset="-122"/>
                <a:ea typeface="微软雅黑" panose="020B0503020204020204" pitchFamily="34" charset="-122"/>
              </a:rPr>
              <a:t>注意：</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up)">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wipe(up)">
                                      <p:cBhvr>
                                        <p:cTn id="17" dur="500"/>
                                        <p:tgtEl>
                                          <p:spTgt spid="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
                                            <p:txEl>
                                              <p:pRg st="2" end="2"/>
                                            </p:txEl>
                                          </p:spTgt>
                                        </p:tgtEl>
                                        <p:attrNameLst>
                                          <p:attrName>style.visibility</p:attrName>
                                        </p:attrNameLst>
                                      </p:cBhvr>
                                      <p:to>
                                        <p:strVal val="visible"/>
                                      </p:to>
                                    </p:set>
                                    <p:animEffect transition="in" filter="wipe(up)">
                                      <p:cBhvr>
                                        <p:cTn id="22"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bldLvl="2"/>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39552" y="1340768"/>
            <a:ext cx="7848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考虑如下开环系统：</a:t>
            </a:r>
            <a:r>
              <a:rPr kumimoji="1" lang="en-US" altLang="zh-CN" sz="2800" dirty="0" smtClean="0">
                <a:latin typeface="Euclid" pitchFamily="18" charset="0"/>
              </a:rPr>
              <a:t> </a:t>
            </a:r>
            <a:endParaRPr kumimoji="1" lang="en-US" altLang="zh-CN" sz="2800" dirty="0">
              <a:latin typeface="Euclid"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66194191"/>
              </p:ext>
            </p:extLst>
          </p:nvPr>
        </p:nvGraphicFramePr>
        <p:xfrm>
          <a:off x="1273175" y="1863725"/>
          <a:ext cx="5622925" cy="1568450"/>
        </p:xfrm>
        <a:graphic>
          <a:graphicData uri="http://schemas.openxmlformats.org/presentationml/2006/ole">
            <mc:AlternateContent xmlns:mc="http://schemas.openxmlformats.org/markup-compatibility/2006">
              <mc:Choice xmlns:v="urn:schemas-microsoft-com:vml" Requires="v">
                <p:oleObj spid="_x0000_s213238" name="Equation" r:id="rId3" imgW="2552400" imgH="711000" progId="Equation.DSMT4">
                  <p:embed/>
                </p:oleObj>
              </mc:Choice>
              <mc:Fallback>
                <p:oleObj name="Equation" r:id="rId3" imgW="2552400" imgH="711000" progId="Equation.DSMT4">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175" y="1863725"/>
                        <a:ext cx="5622925" cy="156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5"/>
          <p:cNvSpPr>
            <a:spLocks noChangeArrowheads="1"/>
          </p:cNvSpPr>
          <p:nvPr/>
        </p:nvSpPr>
        <p:spPr bwMode="auto">
          <a:xfrm>
            <a:off x="626416" y="3607092"/>
            <a:ext cx="8280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对任意给的实验点</a:t>
            </a:r>
            <a:r>
              <a:rPr kumimoji="1" lang="en-US" altLang="zh-CN" sz="2800" i="1" dirty="0" smtClean="0">
                <a:latin typeface="Euclid" pitchFamily="18" charset="0"/>
              </a:rPr>
              <a:t>s</a:t>
            </a:r>
            <a:r>
              <a:rPr kumimoji="1" lang="en-US" altLang="zh-CN" sz="2800" baseline="-25000" dirty="0" smtClean="0">
                <a:latin typeface="Euclid" pitchFamily="18" charset="0"/>
              </a:rPr>
              <a:t>0</a:t>
            </a:r>
            <a:r>
              <a:rPr kumimoji="1" lang="zh-CN" altLang="en-US" sz="2800" dirty="0" smtClean="0">
                <a:latin typeface="Euclid" pitchFamily="18" charset="0"/>
              </a:rPr>
              <a:t>，确定其相角和模值。</a:t>
            </a:r>
            <a:endParaRPr kumimoji="1" lang="en-US" altLang="zh-CN" sz="2800" dirty="0">
              <a:latin typeface="Euclid" pitchFamily="18" charset="0"/>
            </a:endParaRPr>
          </a:p>
        </p:txBody>
      </p:sp>
      <p:sp>
        <p:nvSpPr>
          <p:cNvPr id="5" name="Rectangle 9"/>
          <p:cNvSpPr>
            <a:spLocks noChangeArrowheads="1"/>
          </p:cNvSpPr>
          <p:nvPr/>
        </p:nvSpPr>
        <p:spPr bwMode="auto">
          <a:xfrm>
            <a:off x="649582" y="4293096"/>
            <a:ext cx="79928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解：</a:t>
            </a:r>
            <a:r>
              <a:rPr kumimoji="1" lang="zh-CN" altLang="en-US" sz="2800" dirty="0" smtClean="0">
                <a:latin typeface="Euclid" pitchFamily="18" charset="0"/>
              </a:rPr>
              <a:t>对</a:t>
            </a:r>
            <a:r>
              <a:rPr kumimoji="1" lang="en-US" altLang="zh-CN" sz="2800" i="1" dirty="0" smtClean="0">
                <a:latin typeface="Euclid" pitchFamily="18" charset="0"/>
              </a:rPr>
              <a:t>s</a:t>
            </a:r>
            <a:r>
              <a:rPr kumimoji="1" lang="en-US" altLang="zh-CN" sz="2800" baseline="-25000" dirty="0" smtClean="0">
                <a:latin typeface="Euclid" pitchFamily="18" charset="0"/>
              </a:rPr>
              <a:t>0</a:t>
            </a:r>
            <a:r>
              <a:rPr kumimoji="1" lang="zh-CN" altLang="en-US" sz="2800" dirty="0" smtClean="0">
                <a:latin typeface="Euclid" pitchFamily="18" charset="0"/>
              </a:rPr>
              <a:t>，在</a:t>
            </a:r>
            <a:r>
              <a:rPr kumimoji="1" lang="en-US" altLang="zh-CN" sz="2800" i="1" dirty="0" smtClean="0">
                <a:latin typeface="Euclid" pitchFamily="18" charset="0"/>
              </a:rPr>
              <a:t>s</a:t>
            </a:r>
            <a:r>
              <a:rPr kumimoji="1" lang="en-US" altLang="zh-CN" sz="2800" dirty="0" smtClean="0">
                <a:latin typeface="Euclid" pitchFamily="18" charset="0"/>
              </a:rPr>
              <a:t>-</a:t>
            </a:r>
            <a:r>
              <a:rPr kumimoji="1" lang="zh-CN" altLang="en-US" sz="2800" dirty="0" smtClean="0">
                <a:latin typeface="Euclid" pitchFamily="18" charset="0"/>
              </a:rPr>
              <a:t>平面画向量如图所示，由此有</a:t>
            </a:r>
            <a:endParaRPr kumimoji="1" lang="en-US" altLang="zh-CN" sz="2800" dirty="0">
              <a:latin typeface="Euclid"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94503008"/>
              </p:ext>
            </p:extLst>
          </p:nvPr>
        </p:nvGraphicFramePr>
        <p:xfrm>
          <a:off x="1684933" y="5013176"/>
          <a:ext cx="5557838" cy="687388"/>
        </p:xfrm>
        <a:graphic>
          <a:graphicData uri="http://schemas.openxmlformats.org/presentationml/2006/ole">
            <mc:AlternateContent xmlns:mc="http://schemas.openxmlformats.org/markup-compatibility/2006">
              <mc:Choice xmlns:v="urn:schemas-microsoft-com:vml" Requires="v">
                <p:oleObj spid="_x0000_s213239" name="Equation" r:id="rId5" imgW="2260600" imgH="279400" progId="Equation.DSMT4">
                  <p:embed/>
                </p:oleObj>
              </mc:Choice>
              <mc:Fallback>
                <p:oleObj name="Equation" r:id="rId5" imgW="2260600" imgH="279400" progId="Equation.DSMT4">
                  <p:embed/>
                  <p:pic>
                    <p:nvPicPr>
                      <p:cNvPr id="0" name="Picture 1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4933" y="5013176"/>
                        <a:ext cx="5557838"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678308" y="5686433"/>
            <a:ext cx="79641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若</a:t>
            </a:r>
            <a:r>
              <a:rPr kumimoji="1" lang="en-US" altLang="zh-CN" sz="2800" dirty="0" smtClean="0">
                <a:latin typeface="Euclid" pitchFamily="18" charset="0"/>
              </a:rPr>
              <a:t> </a:t>
            </a:r>
            <a:r>
              <a:rPr kumimoji="1" lang="en-US" altLang="zh-CN" sz="2800" dirty="0">
                <a:latin typeface="Euclid" pitchFamily="18" charset="0"/>
                <a:sym typeface="Euclid Symbol" pitchFamily="18" charset="2"/>
              </a:rPr>
              <a:t></a:t>
            </a:r>
            <a:r>
              <a:rPr kumimoji="1" lang="en-US" altLang="zh-CN" sz="2800" i="1" dirty="0">
                <a:latin typeface="Euclid" pitchFamily="18" charset="0"/>
                <a:sym typeface="Euclid Symbol" pitchFamily="18" charset="2"/>
              </a:rPr>
              <a:t>GH</a:t>
            </a:r>
            <a:r>
              <a:rPr kumimoji="1" lang="en-US" altLang="zh-CN" sz="2800" dirty="0">
                <a:latin typeface="Euclid" pitchFamily="18" charset="0"/>
                <a:sym typeface="Euclid Symbol" pitchFamily="18" charset="2"/>
              </a:rPr>
              <a:t>(</a:t>
            </a:r>
            <a:r>
              <a:rPr kumimoji="1" lang="en-US" altLang="zh-CN" sz="2800" i="1" dirty="0">
                <a:latin typeface="Euclid" pitchFamily="18" charset="0"/>
                <a:sym typeface="Euclid Symbol" pitchFamily="18" charset="2"/>
              </a:rPr>
              <a:t>s</a:t>
            </a:r>
            <a:r>
              <a:rPr kumimoji="1" lang="en-US" altLang="zh-CN" sz="2800" baseline="-25000" dirty="0">
                <a:latin typeface="Euclid" pitchFamily="18" charset="0"/>
                <a:sym typeface="Euclid Symbol" pitchFamily="18" charset="2"/>
              </a:rPr>
              <a:t>0</a:t>
            </a:r>
            <a:r>
              <a:rPr kumimoji="1" lang="en-US" altLang="zh-CN" sz="2800" dirty="0">
                <a:latin typeface="Euclid" pitchFamily="18" charset="0"/>
                <a:sym typeface="Euclid Symbol" pitchFamily="18" charset="2"/>
              </a:rPr>
              <a:t>)=</a:t>
            </a:r>
            <a:r>
              <a:rPr kumimoji="1" lang="en-US" altLang="zh-CN" sz="2800" dirty="0" smtClean="0">
                <a:latin typeface="Euclid" pitchFamily="18" charset="0"/>
                <a:sym typeface="Euclid Symbol" pitchFamily="18" charset="2"/>
              </a:rPr>
              <a:t>180</a:t>
            </a:r>
            <a:r>
              <a:rPr kumimoji="1" lang="en-US" altLang="zh-CN" sz="2800" baseline="30000" dirty="0" smtClean="0">
                <a:latin typeface="Euclid" pitchFamily="18" charset="0"/>
                <a:sym typeface="Euclid Symbol" pitchFamily="18" charset="2"/>
              </a:rPr>
              <a:t>0</a:t>
            </a:r>
            <a:r>
              <a:rPr kumimoji="1" lang="zh-CN" altLang="en-US" sz="2800" dirty="0" smtClean="0">
                <a:latin typeface="Euclid" pitchFamily="18" charset="0"/>
                <a:sym typeface="Euclid Symbol" pitchFamily="18" charset="2"/>
              </a:rPr>
              <a:t>，说明</a:t>
            </a:r>
            <a:r>
              <a:rPr kumimoji="1" lang="en-US" altLang="zh-CN" sz="2800" i="1" dirty="0" smtClean="0">
                <a:latin typeface="Euclid" pitchFamily="18" charset="0"/>
                <a:sym typeface="Euclid Symbol" pitchFamily="18" charset="2"/>
              </a:rPr>
              <a:t>s</a:t>
            </a:r>
            <a:r>
              <a:rPr kumimoji="1" lang="en-US" altLang="zh-CN" sz="2800" baseline="-25000" dirty="0" smtClean="0">
                <a:latin typeface="Euclid" pitchFamily="18" charset="0"/>
                <a:sym typeface="Euclid Symbol" pitchFamily="18" charset="2"/>
              </a:rPr>
              <a:t>0</a:t>
            </a:r>
            <a:r>
              <a:rPr kumimoji="1" lang="en-US" altLang="zh-CN" sz="2800" dirty="0" smtClean="0">
                <a:latin typeface="Euclid" pitchFamily="18" charset="0"/>
                <a:sym typeface="Euclid Symbol" pitchFamily="18" charset="2"/>
              </a:rPr>
              <a:t> </a:t>
            </a:r>
            <a:r>
              <a:rPr kumimoji="1" lang="zh-CN" altLang="en-US" sz="2800" dirty="0" smtClean="0">
                <a:latin typeface="Euclid" pitchFamily="18" charset="0"/>
                <a:sym typeface="Euclid Symbol" pitchFamily="18" charset="2"/>
              </a:rPr>
              <a:t>满足相方程，即</a:t>
            </a:r>
            <a:r>
              <a:rPr kumimoji="1" lang="en-US" altLang="zh-CN" sz="2800" i="1" dirty="0" smtClean="0">
                <a:latin typeface="Euclid" pitchFamily="18" charset="0"/>
                <a:sym typeface="Euclid Symbol" pitchFamily="18" charset="2"/>
              </a:rPr>
              <a:t>s</a:t>
            </a:r>
            <a:r>
              <a:rPr kumimoji="1" lang="en-US" altLang="zh-CN" sz="2800" baseline="-25000" dirty="0" smtClean="0">
                <a:latin typeface="Euclid" pitchFamily="18" charset="0"/>
                <a:sym typeface="Euclid Symbol" pitchFamily="18" charset="2"/>
              </a:rPr>
              <a:t>0</a:t>
            </a:r>
            <a:r>
              <a:rPr kumimoji="1" lang="zh-CN" altLang="en-US" sz="2800" dirty="0" smtClean="0">
                <a:latin typeface="Euclid" pitchFamily="18" charset="0"/>
                <a:sym typeface="Euclid Symbol" pitchFamily="18" charset="2"/>
              </a:rPr>
              <a:t>位于根轨迹上，否则，不在根轨迹上。</a:t>
            </a:r>
            <a:r>
              <a:rPr kumimoji="1" lang="en-US" altLang="zh-CN" sz="2800" dirty="0" smtClean="0">
                <a:latin typeface="Euclid" pitchFamily="18" charset="0"/>
                <a:sym typeface="Euclid Symbol" pitchFamily="18" charset="2"/>
              </a:rPr>
              <a:t> </a:t>
            </a:r>
            <a:endParaRPr kumimoji="1" lang="en-US" altLang="zh-CN" sz="2800" dirty="0">
              <a:latin typeface="Eucli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78323498"/>
              </p:ext>
            </p:extLst>
          </p:nvPr>
        </p:nvGraphicFramePr>
        <p:xfrm>
          <a:off x="3419475" y="1369977"/>
          <a:ext cx="5905500" cy="4459287"/>
        </p:xfrm>
        <a:graphic>
          <a:graphicData uri="http://schemas.openxmlformats.org/presentationml/2006/ole">
            <mc:AlternateContent xmlns:mc="http://schemas.openxmlformats.org/markup-compatibility/2006">
              <mc:Choice xmlns:v="urn:schemas-microsoft-com:vml" Requires="v">
                <p:oleObj spid="_x0000_s214380" name="Visio" r:id="rId4" imgW="2988807" imgH="2448716" progId="Visio.Drawing.11">
                  <p:embed/>
                </p:oleObj>
              </mc:Choice>
              <mc:Fallback>
                <p:oleObj name="Visio" r:id="rId4" imgW="2988807" imgH="2448716" progId="Visio.Drawing.11">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t="3473" b="12155"/>
                      <a:stretch>
                        <a:fillRect/>
                      </a:stretch>
                    </p:blipFill>
                    <p:spPr bwMode="auto">
                      <a:xfrm>
                        <a:off x="3419475" y="1369977"/>
                        <a:ext cx="59055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117083175"/>
              </p:ext>
            </p:extLst>
          </p:nvPr>
        </p:nvGraphicFramePr>
        <p:xfrm>
          <a:off x="407085" y="2132856"/>
          <a:ext cx="3538537" cy="928688"/>
        </p:xfrm>
        <a:graphic>
          <a:graphicData uri="http://schemas.openxmlformats.org/presentationml/2006/ole">
            <mc:AlternateContent xmlns:mc="http://schemas.openxmlformats.org/markup-compatibility/2006">
              <mc:Choice xmlns:v="urn:schemas-microsoft-com:vml" Requires="v">
                <p:oleObj spid="_x0000_s214381" name="Equation" r:id="rId6" imgW="1638300" imgH="457200" progId="Equation.DSMT4">
                  <p:embed/>
                </p:oleObj>
              </mc:Choice>
              <mc:Fallback>
                <p:oleObj name="Equation" r:id="rId6" imgW="1638300" imgH="457200" progId="Equation.DSMT4">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085" y="2132856"/>
                        <a:ext cx="3538537"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312180" y="1340768"/>
            <a:ext cx="1980029" cy="523220"/>
          </a:xfrm>
          <a:prstGeom prst="rect">
            <a:avLst/>
          </a:prstGeom>
        </p:spPr>
        <p:txBody>
          <a:bodyPr wrap="none">
            <a:spAutoFit/>
          </a:bodyPr>
          <a:lstStyle/>
          <a:p>
            <a:r>
              <a:rPr kumimoji="1" lang="zh-CN" altLang="en-US" sz="2800" dirty="0" smtClean="0">
                <a:latin typeface="Euclid" pitchFamily="18" charset="0"/>
              </a:rPr>
              <a:t>另一方面，</a:t>
            </a:r>
            <a:endParaRPr lang="zh-CN" altLang="en-US" sz="2800" dirty="0"/>
          </a:p>
        </p:txBody>
      </p:sp>
      <p:sp>
        <p:nvSpPr>
          <p:cNvPr id="5" name="Rectangle 4"/>
          <p:cNvSpPr>
            <a:spLocks noChangeArrowheads="1"/>
          </p:cNvSpPr>
          <p:nvPr/>
        </p:nvSpPr>
        <p:spPr bwMode="auto">
          <a:xfrm>
            <a:off x="357185" y="3429000"/>
            <a:ext cx="299124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其中，</a:t>
            </a:r>
            <a:r>
              <a:rPr kumimoji="1" lang="en-US" altLang="zh-CN" sz="2800" i="1" dirty="0" smtClean="0">
                <a:latin typeface="Euclid" pitchFamily="18" charset="0"/>
              </a:rPr>
              <a:t>A</a:t>
            </a:r>
            <a:r>
              <a:rPr kumimoji="1" lang="en-US" altLang="zh-CN" sz="2800" i="1" baseline="-25000" dirty="0" smtClean="0">
                <a:latin typeface="Euclid" pitchFamily="18" charset="0"/>
              </a:rPr>
              <a:t>i</a:t>
            </a:r>
            <a:r>
              <a:rPr kumimoji="1" lang="en-US" altLang="zh-CN" sz="2800" dirty="0" smtClean="0">
                <a:latin typeface="Euclid" pitchFamily="18" charset="0"/>
              </a:rPr>
              <a:t> </a:t>
            </a:r>
            <a:r>
              <a:rPr kumimoji="1" lang="zh-CN" altLang="en-US" sz="2800" dirty="0" smtClean="0">
                <a:latin typeface="Euclid" pitchFamily="18" charset="0"/>
              </a:rPr>
              <a:t>、</a:t>
            </a:r>
            <a:r>
              <a:rPr kumimoji="1" lang="en-US" altLang="zh-CN" sz="2800" i="1" dirty="0" smtClean="0">
                <a:latin typeface="Euclid" pitchFamily="18" charset="0"/>
              </a:rPr>
              <a:t>B</a:t>
            </a:r>
            <a:r>
              <a:rPr kumimoji="1" lang="en-US" altLang="zh-CN" sz="2800" baseline="-25000" dirty="0" smtClean="0">
                <a:latin typeface="Euclid" pitchFamily="18" charset="0"/>
              </a:rPr>
              <a:t>1</a:t>
            </a:r>
            <a:r>
              <a:rPr kumimoji="1" lang="en-US" altLang="zh-CN" sz="2800" dirty="0" smtClean="0">
                <a:latin typeface="Euclid" pitchFamily="18" charset="0"/>
              </a:rPr>
              <a:t> </a:t>
            </a:r>
            <a:r>
              <a:rPr kumimoji="1" lang="zh-CN" altLang="en-US" sz="2800" dirty="0" smtClean="0">
                <a:latin typeface="Euclid" pitchFamily="18" charset="0"/>
              </a:rPr>
              <a:t>为</a:t>
            </a:r>
            <a:r>
              <a:rPr kumimoji="1" lang="en-US" altLang="zh-CN" sz="2800" i="1" dirty="0" smtClean="0">
                <a:latin typeface="Euclid" pitchFamily="18" charset="0"/>
              </a:rPr>
              <a:t>s</a:t>
            </a:r>
            <a:r>
              <a:rPr kumimoji="1" lang="en-US" altLang="zh-CN" sz="2800" baseline="-25000" dirty="0" smtClean="0">
                <a:latin typeface="Euclid" pitchFamily="18" charset="0"/>
              </a:rPr>
              <a:t>0</a:t>
            </a:r>
            <a:r>
              <a:rPr kumimoji="1" lang="en-US" altLang="zh-CN" sz="2800" dirty="0">
                <a:latin typeface="Euclid" pitchFamily="18" charset="0"/>
                <a:sym typeface="Euclid Symbol"/>
              </a:rPr>
              <a:t></a:t>
            </a:r>
            <a:r>
              <a:rPr kumimoji="1" lang="en-US" altLang="zh-CN" sz="2800" i="1" dirty="0" smtClean="0">
                <a:latin typeface="Euclid" pitchFamily="18" charset="0"/>
              </a:rPr>
              <a:t>p</a:t>
            </a:r>
            <a:r>
              <a:rPr kumimoji="1" lang="en-US" altLang="zh-CN" sz="2800" i="1" baseline="-25000" dirty="0" smtClean="0">
                <a:latin typeface="Euclid" pitchFamily="18" charset="0"/>
              </a:rPr>
              <a:t>i</a:t>
            </a:r>
            <a:r>
              <a:rPr kumimoji="1" lang="en-US" altLang="zh-CN" sz="2800" dirty="0" smtClean="0">
                <a:latin typeface="Euclid" pitchFamily="18" charset="0"/>
              </a:rPr>
              <a:t> </a:t>
            </a:r>
            <a:r>
              <a:rPr kumimoji="1" lang="zh-CN" altLang="en-US" sz="2800" dirty="0" smtClean="0">
                <a:latin typeface="Euclid" pitchFamily="18" charset="0"/>
              </a:rPr>
              <a:t>和</a:t>
            </a:r>
            <a:r>
              <a:rPr kumimoji="1" lang="en-US" altLang="zh-CN" sz="2800" dirty="0" smtClean="0">
                <a:latin typeface="Euclid" pitchFamily="18" charset="0"/>
              </a:rPr>
              <a:t> </a:t>
            </a:r>
            <a:r>
              <a:rPr kumimoji="1" lang="en-US" altLang="zh-CN" sz="2800" i="1" dirty="0" smtClean="0">
                <a:latin typeface="Euclid" pitchFamily="18" charset="0"/>
              </a:rPr>
              <a:t>s</a:t>
            </a:r>
            <a:r>
              <a:rPr kumimoji="1" lang="en-US" altLang="zh-CN" sz="2800" baseline="-25000" dirty="0" smtClean="0">
                <a:latin typeface="Euclid" pitchFamily="18" charset="0"/>
              </a:rPr>
              <a:t>0</a:t>
            </a:r>
            <a:r>
              <a:rPr kumimoji="1" lang="en-US" altLang="zh-CN" sz="2800" dirty="0" smtClean="0">
                <a:latin typeface="Euclid" pitchFamily="18" charset="0"/>
                <a:sym typeface="Euclid Symbol"/>
              </a:rPr>
              <a:t></a:t>
            </a:r>
            <a:r>
              <a:rPr kumimoji="1" lang="en-US" altLang="zh-CN" sz="2800" i="1" dirty="0" smtClean="0">
                <a:latin typeface="Euclid" pitchFamily="18" charset="0"/>
              </a:rPr>
              <a:t>z</a:t>
            </a:r>
            <a:r>
              <a:rPr kumimoji="1" lang="en-US" altLang="zh-CN" sz="2800" baseline="-25000" dirty="0" smtClean="0">
                <a:latin typeface="Euclid" pitchFamily="18" charset="0"/>
              </a:rPr>
              <a:t>1</a:t>
            </a:r>
            <a:r>
              <a:rPr kumimoji="1" lang="en-US" altLang="zh-CN" sz="2800" dirty="0">
                <a:latin typeface="Euclid" pitchFamily="18" charset="0"/>
              </a:rPr>
              <a:t>, </a:t>
            </a:r>
            <a:r>
              <a:rPr kumimoji="1" lang="zh-CN" altLang="en-US" sz="2800" dirty="0" smtClean="0">
                <a:latin typeface="Euclid" pitchFamily="18" charset="0"/>
              </a:rPr>
              <a:t>的模值。令</a:t>
            </a:r>
            <a:r>
              <a:rPr kumimoji="1" lang="en-US" altLang="zh-CN" sz="2800" dirty="0" smtClean="0">
                <a:latin typeface="Euclid" pitchFamily="18" charset="0"/>
              </a:rPr>
              <a:t> </a:t>
            </a:r>
            <a:endParaRPr kumimoji="1" lang="en-US" altLang="zh-CN" sz="2800" dirty="0">
              <a:latin typeface="Euclid"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635868538"/>
              </p:ext>
            </p:extLst>
          </p:nvPr>
        </p:nvGraphicFramePr>
        <p:xfrm>
          <a:off x="451520" y="4842288"/>
          <a:ext cx="3949700" cy="928688"/>
        </p:xfrm>
        <a:graphic>
          <a:graphicData uri="http://schemas.openxmlformats.org/presentationml/2006/ole">
            <mc:AlternateContent xmlns:mc="http://schemas.openxmlformats.org/markup-compatibility/2006">
              <mc:Choice xmlns:v="urn:schemas-microsoft-com:vml" Requires="v">
                <p:oleObj spid="_x0000_s214382" name="Equation" r:id="rId8" imgW="1828800" imgH="457200" progId="Equation.DSMT4">
                  <p:embed/>
                </p:oleObj>
              </mc:Choice>
              <mc:Fallback>
                <p:oleObj name="Equation" r:id="rId8" imgW="1828800" imgH="457200" progId="Equation.DSMT4">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520" y="4842288"/>
                        <a:ext cx="39497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p:cNvSpPr>
            <a:spLocks noChangeArrowheads="1"/>
          </p:cNvSpPr>
          <p:nvPr/>
        </p:nvSpPr>
        <p:spPr bwMode="auto">
          <a:xfrm>
            <a:off x="390945" y="5890992"/>
            <a:ext cx="8280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这样的</a:t>
            </a:r>
            <a:r>
              <a:rPr lang="en-US" altLang="zh-CN" sz="2800" i="1" dirty="0" smtClean="0">
                <a:latin typeface="Euclid" panose="02020503060505020303" pitchFamily="18" charset="0"/>
              </a:rPr>
              <a:t>K</a:t>
            </a:r>
            <a:r>
              <a:rPr lang="en-US" altLang="zh-CN" sz="2800" baseline="30000" dirty="0" smtClean="0">
                <a:latin typeface="Euclid" panose="02020503060505020303" pitchFamily="18" charset="0"/>
              </a:rPr>
              <a:t>*</a:t>
            </a:r>
            <a:r>
              <a:rPr kumimoji="1" lang="en-US" altLang="zh-CN" sz="2800" baseline="30000" dirty="0" smtClean="0">
                <a:latin typeface="Euclid" pitchFamily="18" charset="0"/>
              </a:rPr>
              <a:t> </a:t>
            </a:r>
            <a:r>
              <a:rPr kumimoji="1" lang="zh-CN" altLang="en-US" sz="2800" dirty="0" smtClean="0">
                <a:latin typeface="Euclid" pitchFamily="18" charset="0"/>
              </a:rPr>
              <a:t>总存在。</a:t>
            </a:r>
            <a:endParaRPr kumimoji="1" lang="en-US" altLang="zh-CN" sz="2800" dirty="0">
              <a:latin typeface="Euclid" pitchFamily="18" charset="0"/>
            </a:endParaRPr>
          </a:p>
        </p:txBody>
      </p:sp>
    </p:spTree>
    <p:extLst>
      <p:ext uri="{BB962C8B-B14F-4D97-AF65-F5344CB8AC3E}">
        <p14:creationId xmlns:p14="http://schemas.microsoft.com/office/powerpoint/2010/main" val="17945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up)">
                                      <p:cBhvr>
                                        <p:cTn id="21" dur="500"/>
                                        <p:tgtEl>
                                          <p:spTgt spid="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up)">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6"/>
          <p:cNvSpPr txBox="1">
            <a:spLocks noChangeArrowheads="1"/>
          </p:cNvSpPr>
          <p:nvPr/>
        </p:nvSpPr>
        <p:spPr bwMode="auto">
          <a:xfrm>
            <a:off x="467197" y="1259683"/>
            <a:ext cx="7848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考虑如下开环系统：</a:t>
            </a:r>
            <a:r>
              <a:rPr kumimoji="1" lang="en-US" altLang="zh-CN" sz="2800" dirty="0" smtClean="0">
                <a:latin typeface="Euclid" pitchFamily="18" charset="0"/>
              </a:rPr>
              <a:t> </a:t>
            </a:r>
            <a:endParaRPr kumimoji="1" lang="en-US" altLang="zh-CN" sz="2800" dirty="0">
              <a:latin typeface="Euclid" pitchFamily="18" charset="0"/>
            </a:endParaRPr>
          </a:p>
        </p:txBody>
      </p:sp>
      <p:graphicFrame>
        <p:nvGraphicFramePr>
          <p:cNvPr id="30" name="Object 7"/>
          <p:cNvGraphicFramePr>
            <a:graphicFrameLocks noChangeAspect="1"/>
          </p:cNvGraphicFramePr>
          <p:nvPr>
            <p:extLst>
              <p:ext uri="{D42A27DB-BD31-4B8C-83A1-F6EECF244321}">
                <p14:modId xmlns:p14="http://schemas.microsoft.com/office/powerpoint/2010/main" val="2499114649"/>
              </p:ext>
            </p:extLst>
          </p:nvPr>
        </p:nvGraphicFramePr>
        <p:xfrm>
          <a:off x="2627784" y="2096295"/>
          <a:ext cx="2740025" cy="981075"/>
        </p:xfrm>
        <a:graphic>
          <a:graphicData uri="http://schemas.openxmlformats.org/presentationml/2006/ole">
            <mc:AlternateContent xmlns:mc="http://schemas.openxmlformats.org/markup-compatibility/2006">
              <mc:Choice xmlns:v="urn:schemas-microsoft-com:vml" Requires="v">
                <p:oleObj spid="_x0000_s170230" name="Equation" r:id="rId3" imgW="1244600" imgH="444500" progId="Equation.DSMT4">
                  <p:embed/>
                </p:oleObj>
              </mc:Choice>
              <mc:Fallback>
                <p:oleObj name="Equation" r:id="rId3" imgW="1244600" imgH="444500" progId="Equation.DSMT4">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096295"/>
                        <a:ext cx="27400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16"/>
          <p:cNvGrpSpPr>
            <a:grpSpLocks/>
          </p:cNvGrpSpPr>
          <p:nvPr/>
        </p:nvGrpSpPr>
        <p:grpSpPr bwMode="auto">
          <a:xfrm>
            <a:off x="6372697" y="1764508"/>
            <a:ext cx="2447925" cy="1511300"/>
            <a:chOff x="3969" y="1979"/>
            <a:chExt cx="1542" cy="952"/>
          </a:xfrm>
        </p:grpSpPr>
        <p:grpSp>
          <p:nvGrpSpPr>
            <p:cNvPr id="32" name="Group 13"/>
            <p:cNvGrpSpPr>
              <a:grpSpLocks/>
            </p:cNvGrpSpPr>
            <p:nvPr/>
          </p:nvGrpSpPr>
          <p:grpSpPr bwMode="auto">
            <a:xfrm>
              <a:off x="3969" y="1979"/>
              <a:ext cx="1542" cy="952"/>
              <a:chOff x="3878" y="1979"/>
              <a:chExt cx="1542" cy="952"/>
            </a:xfrm>
          </p:grpSpPr>
          <p:sp>
            <p:nvSpPr>
              <p:cNvPr id="35" name="Line 9"/>
              <p:cNvSpPr>
                <a:spLocks noChangeShapeType="1"/>
              </p:cNvSpPr>
              <p:nvPr/>
            </p:nvSpPr>
            <p:spPr bwMode="auto">
              <a:xfrm>
                <a:off x="3878" y="2523"/>
                <a:ext cx="15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0"/>
              <p:cNvSpPr>
                <a:spLocks noChangeShapeType="1"/>
              </p:cNvSpPr>
              <p:nvPr/>
            </p:nvSpPr>
            <p:spPr bwMode="auto">
              <a:xfrm flipV="1">
                <a:off x="5012" y="1979"/>
                <a:ext cx="0" cy="9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11"/>
              <p:cNvSpPr>
                <a:spLocks noChangeShapeType="1"/>
              </p:cNvSpPr>
              <p:nvPr/>
            </p:nvSpPr>
            <p:spPr bwMode="auto">
              <a:xfrm flipV="1">
                <a:off x="4604" y="2115"/>
                <a:ext cx="0" cy="77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12"/>
              <p:cNvSpPr txBox="1">
                <a:spLocks noChangeArrowheads="1"/>
              </p:cNvSpPr>
              <p:nvPr/>
            </p:nvSpPr>
            <p:spPr bwMode="auto">
              <a:xfrm>
                <a:off x="4150" y="2523"/>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800">
                    <a:latin typeface="Euclid" pitchFamily="18" charset="0"/>
                    <a:ea typeface="楷体_GB2312" pitchFamily="49" charset="-122"/>
                    <a:sym typeface="Euclid Symbol" pitchFamily="18" charset="2"/>
                  </a:rPr>
                  <a:t></a:t>
                </a:r>
                <a:r>
                  <a:rPr lang="en-US" altLang="zh-CN" sz="2800">
                    <a:latin typeface="Euclid" pitchFamily="18" charset="0"/>
                    <a:ea typeface="楷体_GB2312" pitchFamily="49" charset="-122"/>
                  </a:rPr>
                  <a:t>1</a:t>
                </a:r>
              </a:p>
            </p:txBody>
          </p:sp>
        </p:grpSp>
        <p:sp>
          <p:nvSpPr>
            <p:cNvPr id="33" name="Text Box 14"/>
            <p:cNvSpPr txBox="1">
              <a:spLocks noChangeArrowheads="1"/>
            </p:cNvSpPr>
            <p:nvPr/>
          </p:nvSpPr>
          <p:spPr bwMode="auto">
            <a:xfrm>
              <a:off x="4968" y="2363"/>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800" dirty="0">
                  <a:latin typeface="Euclid" pitchFamily="18" charset="0"/>
                  <a:ea typeface="楷体_GB2312" pitchFamily="49" charset="-122"/>
                  <a:sym typeface="Symbol" pitchFamily="18" charset="2"/>
                </a:rPr>
                <a:t></a:t>
              </a:r>
            </a:p>
          </p:txBody>
        </p:sp>
        <p:sp>
          <p:nvSpPr>
            <p:cNvPr id="34" name="Text Box 15"/>
            <p:cNvSpPr txBox="1">
              <a:spLocks noChangeArrowheads="1"/>
            </p:cNvSpPr>
            <p:nvPr/>
          </p:nvSpPr>
          <p:spPr bwMode="auto">
            <a:xfrm>
              <a:off x="4160" y="2358"/>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50000"/>
                </a:spcBef>
                <a:buClrTx/>
                <a:buSzTx/>
                <a:buFontTx/>
                <a:buNone/>
              </a:pPr>
              <a:r>
                <a:rPr lang="en-US" altLang="zh-CN" sz="2800" dirty="0">
                  <a:latin typeface="Euclid" pitchFamily="18" charset="0"/>
                  <a:ea typeface="楷体_GB2312" pitchFamily="49" charset="-122"/>
                  <a:sym typeface="Symbol" pitchFamily="18" charset="2"/>
                </a:rPr>
                <a:t></a:t>
              </a:r>
            </a:p>
          </p:txBody>
        </p:sp>
      </p:grpSp>
      <p:sp>
        <p:nvSpPr>
          <p:cNvPr id="39" name="Rectangle 8"/>
          <p:cNvSpPr>
            <a:spLocks noChangeArrowheads="1"/>
          </p:cNvSpPr>
          <p:nvPr/>
        </p:nvSpPr>
        <p:spPr bwMode="auto">
          <a:xfrm>
            <a:off x="521978" y="3286127"/>
            <a:ext cx="80097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说明直线</a:t>
            </a:r>
            <a:r>
              <a:rPr kumimoji="1" lang="en-US" altLang="zh-CN" sz="2800" dirty="0" smtClean="0">
                <a:latin typeface="Euclid" pitchFamily="18" charset="0"/>
                <a:sym typeface="Euclid Symbol" pitchFamily="18" charset="2"/>
              </a:rPr>
              <a:t></a:t>
            </a:r>
            <a:r>
              <a:rPr kumimoji="1" lang="en-US" altLang="zh-CN" sz="2800" dirty="0">
                <a:latin typeface="Euclid" pitchFamily="18" charset="0"/>
                <a:sym typeface="Euclid Symbol" pitchFamily="18" charset="2"/>
              </a:rPr>
              <a:t>1 </a:t>
            </a:r>
            <a:r>
              <a:rPr kumimoji="1" lang="zh-CN" altLang="en-US" sz="2800" dirty="0" smtClean="0">
                <a:latin typeface="Euclid" pitchFamily="18" charset="0"/>
                <a:sym typeface="Euclid Symbol" pitchFamily="18" charset="2"/>
              </a:rPr>
              <a:t>上的所有点均位于闭环根轨迹上。进而，试确定当</a:t>
            </a:r>
            <a:r>
              <a:rPr kumimoji="1" lang="en-US" altLang="zh-CN" sz="2800" i="1" dirty="0" smtClean="0">
                <a:latin typeface="Euclid" pitchFamily="18" charset="0"/>
                <a:sym typeface="Euclid Symbol" pitchFamily="18" charset="2"/>
              </a:rPr>
              <a:t>s</a:t>
            </a:r>
            <a:r>
              <a:rPr kumimoji="1" lang="en-US" altLang="zh-CN" sz="2800" baseline="-25000" dirty="0" smtClean="0">
                <a:latin typeface="Euclid" pitchFamily="18" charset="0"/>
                <a:sym typeface="Euclid Symbol" pitchFamily="18" charset="2"/>
              </a:rPr>
              <a:t>1</a:t>
            </a:r>
            <a:r>
              <a:rPr kumimoji="1" lang="en-US" altLang="zh-CN" sz="2800" baseline="-25000" dirty="0">
                <a:latin typeface="Euclid" pitchFamily="18" charset="0"/>
                <a:sym typeface="Euclid Symbol" pitchFamily="18" charset="2"/>
              </a:rPr>
              <a:t>,</a:t>
            </a:r>
            <a:r>
              <a:rPr kumimoji="1" lang="en-US" altLang="zh-CN" sz="2800" baseline="-25000" dirty="0" smtClean="0">
                <a:latin typeface="Euclid" pitchFamily="18" charset="0"/>
                <a:sym typeface="Euclid Symbol" pitchFamily="18" charset="2"/>
              </a:rPr>
              <a:t>2</a:t>
            </a:r>
            <a:r>
              <a:rPr kumimoji="1" lang="en-US" altLang="zh-CN" sz="2800" dirty="0" smtClean="0">
                <a:latin typeface="Euclid" pitchFamily="18" charset="0"/>
                <a:sym typeface="Euclid Symbol" pitchFamily="18" charset="2"/>
              </a:rPr>
              <a:t>=</a:t>
            </a:r>
            <a:r>
              <a:rPr kumimoji="1" lang="en-US" altLang="zh-CN" sz="2800" dirty="0">
                <a:latin typeface="Euclid" pitchFamily="18" charset="0"/>
                <a:sym typeface="Euclid Symbol" pitchFamily="18" charset="2"/>
              </a:rPr>
              <a:t>1</a:t>
            </a:r>
            <a:r>
              <a:rPr kumimoji="1" lang="en-US" altLang="zh-CN" sz="2800" i="1" dirty="0" smtClean="0">
                <a:latin typeface="Euclid" pitchFamily="18" charset="0"/>
                <a:sym typeface="Euclid Symbol" pitchFamily="18" charset="2"/>
              </a:rPr>
              <a:t>j</a:t>
            </a:r>
            <a:r>
              <a:rPr kumimoji="1" lang="en-US" altLang="zh-CN" sz="2800" dirty="0">
                <a:latin typeface="Euclid" pitchFamily="18" charset="0"/>
                <a:sym typeface="Euclid Symbol" pitchFamily="18" charset="2"/>
              </a:rPr>
              <a:t> </a:t>
            </a:r>
            <a:r>
              <a:rPr kumimoji="1" lang="zh-CN" altLang="en-US" sz="2800" dirty="0" smtClean="0">
                <a:latin typeface="Euclid" pitchFamily="18" charset="0"/>
                <a:sym typeface="Euclid Symbol" pitchFamily="18" charset="2"/>
              </a:rPr>
              <a:t>时的</a:t>
            </a:r>
            <a:r>
              <a:rPr lang="en-US" altLang="zh-CN" sz="2800" i="1" dirty="0" smtClean="0">
                <a:latin typeface="Euclid" panose="02020503060505020303" pitchFamily="18" charset="0"/>
              </a:rPr>
              <a:t>K</a:t>
            </a:r>
            <a:r>
              <a:rPr lang="en-US" altLang="zh-CN" sz="2800" baseline="30000" dirty="0" smtClean="0">
                <a:latin typeface="Euclid" panose="02020503060505020303" pitchFamily="18" charset="0"/>
              </a:rPr>
              <a:t>*</a:t>
            </a:r>
            <a:r>
              <a:rPr kumimoji="1" lang="zh-CN" altLang="en-US" sz="2800" dirty="0" smtClean="0">
                <a:latin typeface="Euclid" pitchFamily="18" charset="0"/>
                <a:sym typeface="Euclid Symbol" pitchFamily="18" charset="2"/>
              </a:rPr>
              <a:t>值。</a:t>
            </a:r>
            <a:endParaRPr kumimoji="1" lang="en-US" altLang="zh-CN" sz="2800" dirty="0">
              <a:latin typeface="Euclid" pitchFamily="18" charset="0"/>
              <a:sym typeface="Euclid 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93418508"/>
              </p:ext>
            </p:extLst>
          </p:nvPr>
        </p:nvGraphicFramePr>
        <p:xfrm>
          <a:off x="2286000" y="4900609"/>
          <a:ext cx="4249738" cy="1120775"/>
        </p:xfrm>
        <a:graphic>
          <a:graphicData uri="http://schemas.openxmlformats.org/presentationml/2006/ole">
            <mc:AlternateContent xmlns:mc="http://schemas.openxmlformats.org/markup-compatibility/2006">
              <mc:Choice xmlns:v="urn:schemas-microsoft-com:vml" Requires="v">
                <p:oleObj spid="_x0000_s170231" name="Equation" r:id="rId5" imgW="1930400" imgH="508000" progId="Equation.DSMT4">
                  <p:embed/>
                </p:oleObj>
              </mc:Choice>
              <mc:Fallback>
                <p:oleObj name="Equation" r:id="rId5" imgW="1930400" imgH="508000" progId="Equation.DSMT4">
                  <p:embed/>
                  <p:pic>
                    <p:nvPicPr>
                      <p:cNvPr id="0" name="Picture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900609"/>
                        <a:ext cx="4249738"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512111" y="4347956"/>
            <a:ext cx="7933871" cy="523220"/>
          </a:xfrm>
          <a:prstGeom prst="rect">
            <a:avLst/>
          </a:prstGeom>
        </p:spPr>
        <p:txBody>
          <a:bodyPr wrap="square">
            <a:spAutoFit/>
          </a:bodyPr>
          <a:lstStyle/>
          <a:p>
            <a:pPr>
              <a:spcBef>
                <a:spcPct val="0"/>
              </a:spcBef>
            </a:pPr>
            <a:r>
              <a:rPr kumimoji="1" lang="zh-CN" altLang="en-US" sz="2800" b="1" dirty="0">
                <a:latin typeface="微软雅黑" panose="020B0503020204020204" pitchFamily="34" charset="-122"/>
                <a:ea typeface="微软雅黑" panose="020B0503020204020204" pitchFamily="34" charset="-122"/>
                <a:sym typeface="Euclid Symbol" pitchFamily="18" charset="2"/>
              </a:rPr>
              <a:t>解：</a:t>
            </a:r>
            <a:r>
              <a:rPr kumimoji="1" lang="zh-CN" altLang="en-US" sz="2800" dirty="0">
                <a:latin typeface="Euclid" pitchFamily="18" charset="0"/>
                <a:sym typeface="Euclid Symbol" pitchFamily="18" charset="2"/>
              </a:rPr>
              <a:t>因为直线</a:t>
            </a:r>
            <a:r>
              <a:rPr kumimoji="1" lang="en-US" altLang="zh-CN" sz="2800" dirty="0">
                <a:latin typeface="Euclid" pitchFamily="18" charset="0"/>
                <a:sym typeface="Euclid Symbol" pitchFamily="18" charset="2"/>
              </a:rPr>
              <a:t>1</a:t>
            </a:r>
            <a:r>
              <a:rPr kumimoji="1" lang="zh-CN" altLang="en-US" sz="2800" dirty="0">
                <a:latin typeface="Euclid" pitchFamily="18" charset="0"/>
                <a:sym typeface="Euclid Symbol" pitchFamily="18" charset="2"/>
              </a:rPr>
              <a:t>上的所有点均满足相方程。进而，</a:t>
            </a:r>
            <a:endParaRPr kumimoji="1" lang="en-US" altLang="zh-CN" sz="2800" dirty="0">
              <a:latin typeface="Arial" charset="0"/>
              <a:sym typeface="Euclid Symbol" pitchFamily="18" charset="2"/>
            </a:endParaRPr>
          </a:p>
        </p:txBody>
      </p:sp>
      <p:sp>
        <p:nvSpPr>
          <p:cNvPr id="40" name="Rectangle 8"/>
          <p:cNvSpPr>
            <a:spLocks noChangeArrowheads="1"/>
          </p:cNvSpPr>
          <p:nvPr/>
        </p:nvSpPr>
        <p:spPr bwMode="auto">
          <a:xfrm>
            <a:off x="512284" y="6143625"/>
            <a:ext cx="842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由此解得</a:t>
            </a:r>
            <a:r>
              <a:rPr kumimoji="1" lang="en-US" altLang="zh-CN" sz="2800" i="1" dirty="0" smtClean="0">
                <a:latin typeface="Euclid" pitchFamily="18" charset="0"/>
              </a:rPr>
              <a:t>K</a:t>
            </a:r>
            <a:r>
              <a:rPr kumimoji="1" lang="en-US" altLang="zh-CN" sz="2800" baseline="30000" dirty="0">
                <a:latin typeface="Euclid" pitchFamily="18" charset="0"/>
              </a:rPr>
              <a:t>*</a:t>
            </a:r>
            <a:r>
              <a:rPr kumimoji="1" lang="en-US" altLang="zh-CN" sz="2800" dirty="0">
                <a:latin typeface="Euclid" pitchFamily="18" charset="0"/>
              </a:rPr>
              <a:t>=</a:t>
            </a:r>
            <a:r>
              <a:rPr kumimoji="1" lang="en-US" altLang="zh-CN" sz="2800" dirty="0" smtClean="0">
                <a:latin typeface="Euclid" pitchFamily="18" charset="0"/>
              </a:rPr>
              <a:t>2</a:t>
            </a:r>
            <a:r>
              <a:rPr kumimoji="1" lang="zh-CN" altLang="en-US" sz="2800" dirty="0" smtClean="0">
                <a:latin typeface="Euclid" pitchFamily="18" charset="0"/>
              </a:rPr>
              <a:t>，如图所示。</a:t>
            </a:r>
            <a:r>
              <a:rPr kumimoji="1" lang="en-US" altLang="zh-CN" sz="2800" dirty="0" smtClean="0">
                <a:latin typeface="Euclid" pitchFamily="18" charset="0"/>
              </a:rPr>
              <a:t> </a:t>
            </a:r>
            <a:endParaRPr kumimoji="1" lang="en-US" altLang="zh-CN" sz="1800" dirty="0">
              <a:latin typeface="Arial" charset="0"/>
              <a:sym typeface="Euclid 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1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wipe(up)">
                                      <p:cBhvr>
                                        <p:cTn id="21" dur="500"/>
                                        <p:tgtEl>
                                          <p:spTgt spid="3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0">
                                            <p:txEl>
                                              <p:pRg st="0" end="0"/>
                                            </p:txEl>
                                          </p:spTgt>
                                        </p:tgtEl>
                                        <p:attrNameLst>
                                          <p:attrName>style.visibility</p:attrName>
                                        </p:attrNameLst>
                                      </p:cBhvr>
                                      <p:to>
                                        <p:strVal val="visible"/>
                                      </p:to>
                                    </p:set>
                                    <p:animEffect transition="in" filter="wipe(up)">
                                      <p:cBhvr>
                                        <p:cTn id="36"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9" grpId="0" build="p"/>
      <p:bldP spid="3" grpId="0"/>
      <p:bldP spid="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190650"/>
            <a:ext cx="6154738" cy="5716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 name="Rectangle 3"/>
          <p:cNvSpPr>
            <a:spLocks noChangeAspect="1" noChangeArrowheads="1"/>
          </p:cNvSpPr>
          <p:nvPr/>
        </p:nvSpPr>
        <p:spPr bwMode="auto">
          <a:xfrm>
            <a:off x="4419600" y="2086000"/>
            <a:ext cx="230188" cy="230188"/>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pSp>
        <p:nvGrpSpPr>
          <p:cNvPr id="34" name="Group 4"/>
          <p:cNvGrpSpPr>
            <a:grpSpLocks/>
          </p:cNvGrpSpPr>
          <p:nvPr/>
        </p:nvGrpSpPr>
        <p:grpSpPr bwMode="auto">
          <a:xfrm>
            <a:off x="2628900" y="3952900"/>
            <a:ext cx="152400" cy="152400"/>
            <a:chOff x="432" y="3648"/>
            <a:chExt cx="96" cy="96"/>
          </a:xfrm>
        </p:grpSpPr>
        <p:sp>
          <p:nvSpPr>
            <p:cNvPr id="35" name="Line 5"/>
            <p:cNvSpPr>
              <a:spLocks noChangeShapeType="1"/>
            </p:cNvSpPr>
            <p:nvPr/>
          </p:nvSpPr>
          <p:spPr bwMode="auto">
            <a:xfrm>
              <a:off x="432" y="3648"/>
              <a:ext cx="96"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6"/>
            <p:cNvSpPr>
              <a:spLocks noChangeShapeType="1"/>
            </p:cNvSpPr>
            <p:nvPr/>
          </p:nvSpPr>
          <p:spPr bwMode="auto">
            <a:xfrm flipH="1">
              <a:off x="432" y="3648"/>
              <a:ext cx="96"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7"/>
          <p:cNvGrpSpPr>
            <a:grpSpLocks/>
          </p:cNvGrpSpPr>
          <p:nvPr/>
        </p:nvGrpSpPr>
        <p:grpSpPr bwMode="auto">
          <a:xfrm>
            <a:off x="6286500" y="3952900"/>
            <a:ext cx="152400" cy="152400"/>
            <a:chOff x="432" y="3648"/>
            <a:chExt cx="96" cy="96"/>
          </a:xfrm>
        </p:grpSpPr>
        <p:sp>
          <p:nvSpPr>
            <p:cNvPr id="38" name="Line 8"/>
            <p:cNvSpPr>
              <a:spLocks noChangeShapeType="1"/>
            </p:cNvSpPr>
            <p:nvPr/>
          </p:nvSpPr>
          <p:spPr bwMode="auto">
            <a:xfrm>
              <a:off x="432" y="3648"/>
              <a:ext cx="96"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9"/>
            <p:cNvSpPr>
              <a:spLocks noChangeShapeType="1"/>
            </p:cNvSpPr>
            <p:nvPr/>
          </p:nvSpPr>
          <p:spPr bwMode="auto">
            <a:xfrm flipH="1">
              <a:off x="432" y="3648"/>
              <a:ext cx="96"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0" name="Object 10"/>
          <p:cNvGraphicFramePr>
            <a:graphicFrameLocks noChangeAspect="1"/>
          </p:cNvGraphicFramePr>
          <p:nvPr>
            <p:extLst>
              <p:ext uri="{D42A27DB-BD31-4B8C-83A1-F6EECF244321}">
                <p14:modId xmlns:p14="http://schemas.microsoft.com/office/powerpoint/2010/main" val="2495758689"/>
              </p:ext>
            </p:extLst>
          </p:nvPr>
        </p:nvGraphicFramePr>
        <p:xfrm>
          <a:off x="4589463" y="1590700"/>
          <a:ext cx="420687" cy="650875"/>
        </p:xfrm>
        <a:graphic>
          <a:graphicData uri="http://schemas.openxmlformats.org/presentationml/2006/ole">
            <mc:AlternateContent xmlns:mc="http://schemas.openxmlformats.org/markup-compatibility/2006">
              <mc:Choice xmlns:v="urn:schemas-microsoft-com:vml" Requires="v">
                <p:oleObj spid="_x0000_s171830" name="Equation" r:id="rId4" imgW="139579" imgH="215713" progId="Equation.3">
                  <p:embed/>
                </p:oleObj>
              </mc:Choice>
              <mc:Fallback>
                <p:oleObj name="Equation" r:id="rId4" imgW="139579" imgH="215713" progId="Equation.3">
                  <p:embed/>
                  <p:pic>
                    <p:nvPicPr>
                      <p:cNvPr id="0" name="Picture 4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1590700"/>
                        <a:ext cx="42068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1"/>
          <p:cNvGraphicFramePr>
            <a:graphicFrameLocks noChangeAspect="1"/>
          </p:cNvGraphicFramePr>
          <p:nvPr>
            <p:extLst>
              <p:ext uri="{D42A27DB-BD31-4B8C-83A1-F6EECF244321}">
                <p14:modId xmlns:p14="http://schemas.microsoft.com/office/powerpoint/2010/main" val="2950342254"/>
              </p:ext>
            </p:extLst>
          </p:nvPr>
        </p:nvGraphicFramePr>
        <p:xfrm>
          <a:off x="2555875" y="2543200"/>
          <a:ext cx="1101725" cy="688975"/>
        </p:xfrm>
        <a:graphic>
          <a:graphicData uri="http://schemas.openxmlformats.org/presentationml/2006/ole">
            <mc:AlternateContent xmlns:mc="http://schemas.openxmlformats.org/markup-compatibility/2006">
              <mc:Choice xmlns:v="urn:schemas-microsoft-com:vml" Requires="v">
                <p:oleObj spid="_x0000_s171831" name="Equation" r:id="rId6" imgW="406048" imgH="253780" progId="Equation.3">
                  <p:embed/>
                </p:oleObj>
              </mc:Choice>
              <mc:Fallback>
                <p:oleObj name="Equation" r:id="rId6" imgW="406048" imgH="253780" progId="Equation.3">
                  <p:embed/>
                  <p:pic>
                    <p:nvPicPr>
                      <p:cNvPr id="0" name="Picture 4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2543200"/>
                        <a:ext cx="110172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2"/>
          <p:cNvGraphicFramePr>
            <a:graphicFrameLocks noChangeAspect="1"/>
          </p:cNvGraphicFramePr>
          <p:nvPr>
            <p:extLst>
              <p:ext uri="{D42A27DB-BD31-4B8C-83A1-F6EECF244321}">
                <p14:modId xmlns:p14="http://schemas.microsoft.com/office/powerpoint/2010/main" val="1739103176"/>
              </p:ext>
            </p:extLst>
          </p:nvPr>
        </p:nvGraphicFramePr>
        <p:xfrm>
          <a:off x="5410200" y="2543200"/>
          <a:ext cx="550863" cy="688975"/>
        </p:xfrm>
        <a:graphic>
          <a:graphicData uri="http://schemas.openxmlformats.org/presentationml/2006/ole">
            <mc:AlternateContent xmlns:mc="http://schemas.openxmlformats.org/markup-compatibility/2006">
              <mc:Choice xmlns:v="urn:schemas-microsoft-com:vml" Requires="v">
                <p:oleObj spid="_x0000_s171832" name="Equation" r:id="rId8" imgW="203024" imgH="253780" progId="Equation.3">
                  <p:embed/>
                </p:oleObj>
              </mc:Choice>
              <mc:Fallback>
                <p:oleObj name="Equation" r:id="rId8" imgW="203024" imgH="253780" progId="Equation.3">
                  <p:embed/>
                  <p:pic>
                    <p:nvPicPr>
                      <p:cNvPr id="0" name="Picture 4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2543200"/>
                        <a:ext cx="55086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13"/>
          <p:cNvGraphicFramePr>
            <a:graphicFrameLocks noChangeAspect="1"/>
          </p:cNvGraphicFramePr>
          <p:nvPr>
            <p:extLst>
              <p:ext uri="{D42A27DB-BD31-4B8C-83A1-F6EECF244321}">
                <p14:modId xmlns:p14="http://schemas.microsoft.com/office/powerpoint/2010/main" val="3899521478"/>
              </p:ext>
            </p:extLst>
          </p:nvPr>
        </p:nvGraphicFramePr>
        <p:xfrm>
          <a:off x="3203575" y="3430613"/>
          <a:ext cx="1343025" cy="496887"/>
        </p:xfrm>
        <a:graphic>
          <a:graphicData uri="http://schemas.openxmlformats.org/presentationml/2006/ole">
            <mc:AlternateContent xmlns:mc="http://schemas.openxmlformats.org/markup-compatibility/2006">
              <mc:Choice xmlns:v="urn:schemas-microsoft-com:vml" Requires="v">
                <p:oleObj spid="_x0000_s171833" name="Equation" r:id="rId10" imgW="583693" imgH="215713" progId="Equation.3">
                  <p:embed/>
                </p:oleObj>
              </mc:Choice>
              <mc:Fallback>
                <p:oleObj name="Equation" r:id="rId10" imgW="583693" imgH="215713" progId="Equation.3">
                  <p:embed/>
                  <p:pic>
                    <p:nvPicPr>
                      <p:cNvPr id="0" name="Picture 4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3575" y="3430613"/>
                        <a:ext cx="1343025"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Arc 14"/>
          <p:cNvSpPr>
            <a:spLocks/>
          </p:cNvSpPr>
          <p:nvPr/>
        </p:nvSpPr>
        <p:spPr bwMode="auto">
          <a:xfrm>
            <a:off x="3043238" y="3714775"/>
            <a:ext cx="2286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5" name="Object 15"/>
          <p:cNvGraphicFramePr>
            <a:graphicFrameLocks noChangeAspect="1"/>
          </p:cNvGraphicFramePr>
          <p:nvPr>
            <p:extLst>
              <p:ext uri="{D42A27DB-BD31-4B8C-83A1-F6EECF244321}">
                <p14:modId xmlns:p14="http://schemas.microsoft.com/office/powerpoint/2010/main" val="4147359392"/>
              </p:ext>
            </p:extLst>
          </p:nvPr>
        </p:nvGraphicFramePr>
        <p:xfrm>
          <a:off x="6259513" y="3079775"/>
          <a:ext cx="712787" cy="606425"/>
        </p:xfrm>
        <a:graphic>
          <a:graphicData uri="http://schemas.openxmlformats.org/presentationml/2006/ole">
            <mc:AlternateContent xmlns:mc="http://schemas.openxmlformats.org/markup-compatibility/2006">
              <mc:Choice xmlns:v="urn:schemas-microsoft-com:vml" Requires="v">
                <p:oleObj spid="_x0000_s171834" name="Equation" r:id="rId12" imgW="253780" imgH="215713" progId="Equation.DSMT4">
                  <p:embed/>
                </p:oleObj>
              </mc:Choice>
              <mc:Fallback>
                <p:oleObj name="Equation" r:id="rId12" imgW="253780" imgH="215713" progId="Equation.DSMT4">
                  <p:embed/>
                  <p:pic>
                    <p:nvPicPr>
                      <p:cNvPr id="0" name="Picture 4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59513" y="3079775"/>
                        <a:ext cx="712787"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Arc 16"/>
          <p:cNvSpPr>
            <a:spLocks/>
          </p:cNvSpPr>
          <p:nvPr/>
        </p:nvSpPr>
        <p:spPr bwMode="auto">
          <a:xfrm>
            <a:off x="6934200" y="3629050"/>
            <a:ext cx="152400" cy="381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Arc 17"/>
          <p:cNvSpPr>
            <a:spLocks/>
          </p:cNvSpPr>
          <p:nvPr/>
        </p:nvSpPr>
        <p:spPr bwMode="auto">
          <a:xfrm>
            <a:off x="5832475" y="3292500"/>
            <a:ext cx="515938" cy="457200"/>
          </a:xfrm>
          <a:custGeom>
            <a:avLst/>
            <a:gdLst>
              <a:gd name="T0" fmla="*/ 0 w 20926"/>
              <a:gd name="T1" fmla="*/ 2147483647 h 21600"/>
              <a:gd name="T2" fmla="*/ 2147483647 w 20926"/>
              <a:gd name="T3" fmla="*/ 2147483647 h 21600"/>
              <a:gd name="T4" fmla="*/ 2147483647 w 20926"/>
              <a:gd name="T5" fmla="*/ 2147483647 h 21600"/>
              <a:gd name="T6" fmla="*/ 0 60000 65536"/>
              <a:gd name="T7" fmla="*/ 0 60000 65536"/>
              <a:gd name="T8" fmla="*/ 0 60000 65536"/>
              <a:gd name="T9" fmla="*/ 0 w 20926"/>
              <a:gd name="T10" fmla="*/ 0 h 21600"/>
              <a:gd name="T11" fmla="*/ 20926 w 20926"/>
              <a:gd name="T12" fmla="*/ 21600 h 21600"/>
            </a:gdLst>
            <a:ahLst/>
            <a:cxnLst>
              <a:cxn ang="T6">
                <a:pos x="T0" y="T1"/>
              </a:cxn>
              <a:cxn ang="T7">
                <a:pos x="T2" y="T3"/>
              </a:cxn>
              <a:cxn ang="T8">
                <a:pos x="T4" y="T5"/>
              </a:cxn>
            </a:cxnLst>
            <a:rect l="T9" t="T10" r="T11" b="T12"/>
            <a:pathLst>
              <a:path w="20926" h="21600" fill="none" extrusionOk="0">
                <a:moveTo>
                  <a:pt x="0" y="8189"/>
                </a:moveTo>
                <a:cubicBezTo>
                  <a:pt x="4097" y="3016"/>
                  <a:pt x="10334" y="-1"/>
                  <a:pt x="16933" y="0"/>
                </a:cubicBezTo>
                <a:cubicBezTo>
                  <a:pt x="18272" y="0"/>
                  <a:pt x="19609" y="124"/>
                  <a:pt x="20925" y="372"/>
                </a:cubicBezTo>
              </a:path>
              <a:path w="20926" h="21600" stroke="0" extrusionOk="0">
                <a:moveTo>
                  <a:pt x="0" y="8189"/>
                </a:moveTo>
                <a:cubicBezTo>
                  <a:pt x="4097" y="3016"/>
                  <a:pt x="10334" y="-1"/>
                  <a:pt x="16933" y="0"/>
                </a:cubicBezTo>
                <a:cubicBezTo>
                  <a:pt x="18272" y="0"/>
                  <a:pt x="19609" y="124"/>
                  <a:pt x="20925" y="372"/>
                </a:cubicBezTo>
                <a:lnTo>
                  <a:pt x="16933" y="21600"/>
                </a:lnTo>
                <a:lnTo>
                  <a:pt x="0" y="8189"/>
                </a:lnTo>
                <a:close/>
              </a:path>
            </a:pathLst>
          </a:custGeom>
          <a:noFill/>
          <a:ln w="381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 name="Line 18"/>
          <p:cNvSpPr>
            <a:spLocks noChangeShapeType="1"/>
          </p:cNvSpPr>
          <p:nvPr/>
        </p:nvSpPr>
        <p:spPr bwMode="auto">
          <a:xfrm flipV="1">
            <a:off x="2714625" y="2241575"/>
            <a:ext cx="1800225" cy="18002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9"/>
          <p:cNvSpPr>
            <a:spLocks noChangeShapeType="1"/>
          </p:cNvSpPr>
          <p:nvPr/>
        </p:nvSpPr>
        <p:spPr bwMode="auto">
          <a:xfrm flipH="1" flipV="1">
            <a:off x="4529138" y="2198713"/>
            <a:ext cx="1871662" cy="1873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20"/>
          <p:cNvSpPr>
            <a:spLocks noChangeShapeType="1"/>
          </p:cNvSpPr>
          <p:nvPr/>
        </p:nvSpPr>
        <p:spPr bwMode="auto">
          <a:xfrm>
            <a:off x="2700338" y="4043388"/>
            <a:ext cx="3671887"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21"/>
          <p:cNvSpPr>
            <a:spLocks noChangeShapeType="1"/>
          </p:cNvSpPr>
          <p:nvPr/>
        </p:nvSpPr>
        <p:spPr bwMode="auto">
          <a:xfrm>
            <a:off x="4543425" y="1263675"/>
            <a:ext cx="0" cy="5616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Text Box 22"/>
          <p:cNvSpPr txBox="1">
            <a:spLocks noChangeArrowheads="1"/>
          </p:cNvSpPr>
          <p:nvPr/>
        </p:nvSpPr>
        <p:spPr bwMode="auto">
          <a:xfrm>
            <a:off x="6443663" y="19685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b="1">
                <a:latin typeface="Times New Roman" pitchFamily="18" charset="0"/>
              </a:rPr>
              <a:t>1</a:t>
            </a:r>
          </a:p>
        </p:txBody>
      </p:sp>
      <p:graphicFrame>
        <p:nvGraphicFramePr>
          <p:cNvPr id="53" name="Object 23"/>
          <p:cNvGraphicFramePr>
            <a:graphicFrameLocks noChangeAspect="1"/>
          </p:cNvGraphicFramePr>
          <p:nvPr>
            <p:extLst>
              <p:ext uri="{D42A27DB-BD31-4B8C-83A1-F6EECF244321}">
                <p14:modId xmlns:p14="http://schemas.microsoft.com/office/powerpoint/2010/main" val="1521751063"/>
              </p:ext>
            </p:extLst>
          </p:nvPr>
        </p:nvGraphicFramePr>
        <p:xfrm>
          <a:off x="1676400" y="4864125"/>
          <a:ext cx="6135688" cy="571500"/>
        </p:xfrm>
        <a:graphic>
          <a:graphicData uri="http://schemas.openxmlformats.org/presentationml/2006/ole">
            <mc:AlternateContent xmlns:mc="http://schemas.openxmlformats.org/markup-compatibility/2006">
              <mc:Choice xmlns:v="urn:schemas-microsoft-com:vml" Requires="v">
                <p:oleObj spid="_x0000_s171835" name="公式" r:id="rId14" imgW="2451100" imgH="228600" progId="Equation.3">
                  <p:embed/>
                </p:oleObj>
              </mc:Choice>
              <mc:Fallback>
                <p:oleObj name="公式" r:id="rId14" imgW="2451100" imgH="228600" progId="Equation.3">
                  <p:embed/>
                  <p:pic>
                    <p:nvPicPr>
                      <p:cNvPr id="0" name="Picture 4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76400" y="4864125"/>
                        <a:ext cx="6135688" cy="571500"/>
                      </a:xfrm>
                      <a:prstGeom prst="rect">
                        <a:avLst/>
                      </a:prstGeom>
                      <a:solidFill>
                        <a:schemeClr val="bg1"/>
                      </a:solidFill>
                    </p:spPr>
                  </p:pic>
                </p:oleObj>
              </mc:Fallback>
            </mc:AlternateContent>
          </a:graphicData>
        </a:graphic>
      </p:graphicFrame>
      <p:graphicFrame>
        <p:nvGraphicFramePr>
          <p:cNvPr id="54" name="Object 24"/>
          <p:cNvGraphicFramePr>
            <a:graphicFrameLocks noChangeAspect="1"/>
          </p:cNvGraphicFramePr>
          <p:nvPr>
            <p:extLst>
              <p:ext uri="{D42A27DB-BD31-4B8C-83A1-F6EECF244321}">
                <p14:modId xmlns:p14="http://schemas.microsoft.com/office/powerpoint/2010/main" val="176542924"/>
              </p:ext>
            </p:extLst>
          </p:nvPr>
        </p:nvGraphicFramePr>
        <p:xfrm>
          <a:off x="2627313" y="5583263"/>
          <a:ext cx="4475162" cy="665162"/>
        </p:xfrm>
        <a:graphic>
          <a:graphicData uri="http://schemas.openxmlformats.org/presentationml/2006/ole">
            <mc:AlternateContent xmlns:mc="http://schemas.openxmlformats.org/markup-compatibility/2006">
              <mc:Choice xmlns:v="urn:schemas-microsoft-com:vml" Requires="v">
                <p:oleObj spid="_x0000_s171836" name="Equation" r:id="rId16" imgW="1790700" imgH="266700" progId="Equation.DSMT4">
                  <p:embed/>
                </p:oleObj>
              </mc:Choice>
              <mc:Fallback>
                <p:oleObj name="Equation" r:id="rId16" imgW="1790700" imgH="266700" progId="Equation.DSMT4">
                  <p:embed/>
                  <p:pic>
                    <p:nvPicPr>
                      <p:cNvPr id="0" name="Picture 4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7313" y="5583263"/>
                        <a:ext cx="4475162" cy="665162"/>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up)">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1299242"/>
            <a:ext cx="7775575" cy="523220"/>
          </a:xfrm>
          <a:prstGeom prst="rect">
            <a:avLst/>
          </a:prstGeom>
          <a:noFill/>
          <a:ln w="9525">
            <a:noFill/>
            <a:miter lim="800000"/>
            <a:headEnd/>
            <a:tailEnd/>
          </a:ln>
        </p:spPr>
        <p:txBody>
          <a:bodyPr>
            <a:spAutoFit/>
          </a:bodyPr>
          <a:lstStyle/>
          <a:p>
            <a:pPr algn="ctr"/>
            <a:r>
              <a:rPr kumimoji="1" lang="en-US" altLang="zh-CN" sz="2800" b="1" dirty="0" smtClean="0">
                <a:latin typeface="Euclid" panose="02020503060505020303" pitchFamily="18" charset="0"/>
                <a:ea typeface="微软雅黑" panose="020B0503020204020204" pitchFamily="34" charset="-122"/>
              </a:rPr>
              <a:t>4-2 </a:t>
            </a:r>
            <a:r>
              <a:rPr lang="zh-CN" altLang="en-US" sz="2800" b="1" dirty="0" smtClean="0">
                <a:latin typeface="Euclid" panose="02020503060505020303" pitchFamily="18" charset="0"/>
                <a:ea typeface="微软雅黑" panose="020B0503020204020204" pitchFamily="34" charset="-122"/>
              </a:rPr>
              <a:t>绘制</a:t>
            </a:r>
            <a:r>
              <a:rPr lang="zh-CN" altLang="en-US" sz="2800" b="1" dirty="0">
                <a:latin typeface="Euclid" panose="02020503060505020303" pitchFamily="18" charset="0"/>
                <a:ea typeface="微软雅黑" panose="020B0503020204020204" pitchFamily="34" charset="-122"/>
              </a:rPr>
              <a:t>根轨迹的基本法</a:t>
            </a:r>
            <a:r>
              <a:rPr lang="zh-CN" altLang="en-US" sz="2800" b="1" dirty="0" smtClean="0">
                <a:latin typeface="Euclid" panose="02020503060505020303" pitchFamily="18" charset="0"/>
                <a:ea typeface="微软雅黑" panose="020B0503020204020204" pitchFamily="34" charset="-122"/>
              </a:rPr>
              <a:t>则</a:t>
            </a:r>
            <a:endParaRPr kumimoji="1" lang="en-US" altLang="zh-CN" sz="2800" b="1" dirty="0">
              <a:latin typeface="Euclid" panose="02020503060505020303" pitchFamily="18" charset="0"/>
              <a:ea typeface="微软雅黑" pitchFamily="34" charset="-122"/>
            </a:endParaRPr>
          </a:p>
        </p:txBody>
      </p:sp>
      <p:sp>
        <p:nvSpPr>
          <p:cNvPr id="7" name="Text Box 7"/>
          <p:cNvSpPr txBox="1">
            <a:spLocks noChangeArrowheads="1"/>
          </p:cNvSpPr>
          <p:nvPr/>
        </p:nvSpPr>
        <p:spPr bwMode="auto">
          <a:xfrm>
            <a:off x="428596" y="2484536"/>
            <a:ext cx="7620000" cy="1557349"/>
          </a:xfrm>
          <a:prstGeom prst="rect">
            <a:avLst/>
          </a:prstGeom>
          <a:solidFill>
            <a:schemeClr val="bg1"/>
          </a:solidFill>
          <a:ln>
            <a:noFill/>
          </a:ln>
          <a:effectLst/>
        </p:spPr>
        <p:txBody>
          <a:bodyPr>
            <a:spAutoFit/>
          </a:bodyPr>
          <a:lstStyle/>
          <a:p>
            <a:pPr marL="0" lvl="1">
              <a:spcBef>
                <a:spcPct val="20000"/>
              </a:spcBef>
            </a:pPr>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根轨迹的分支</a:t>
            </a:r>
            <a:r>
              <a:rPr lang="zh-CN" altLang="en-US" sz="2800" b="1" dirty="0" smtClean="0">
                <a:latin typeface="微软雅黑" panose="020B0503020204020204" pitchFamily="34" charset="-122"/>
                <a:ea typeface="微软雅黑" panose="020B0503020204020204" pitchFamily="34" charset="-122"/>
              </a:rPr>
              <a:t>数</a:t>
            </a:r>
            <a:endParaRPr lang="en-US" altLang="zh-CN" sz="2800" b="1" dirty="0" smtClean="0">
              <a:latin typeface="微软雅黑" panose="020B0503020204020204" pitchFamily="34" charset="-122"/>
              <a:ea typeface="微软雅黑" panose="020B0503020204020204" pitchFamily="34" charset="-122"/>
            </a:endParaRPr>
          </a:p>
          <a:p>
            <a:pPr marL="0" lvl="1">
              <a:spcBef>
                <a:spcPct val="20000"/>
              </a:spcBef>
            </a:pPr>
            <a:r>
              <a:rPr lang="zh-CN" altLang="en-US" sz="2800" dirty="0" smtClean="0">
                <a:latin typeface="+mn-ea"/>
              </a:rPr>
              <a:t>       分支</a:t>
            </a:r>
            <a:r>
              <a:rPr lang="zh-CN" altLang="en-US" sz="2800" dirty="0">
                <a:latin typeface="+mn-ea"/>
              </a:rPr>
              <a:t>数＝开环极点数</a:t>
            </a:r>
          </a:p>
          <a:p>
            <a:pPr lvl="1">
              <a:spcBef>
                <a:spcPct val="20000"/>
              </a:spcBef>
            </a:pPr>
            <a:r>
              <a:rPr lang="zh-CN" altLang="en-US" sz="2800" dirty="0">
                <a:latin typeface="+mn-ea"/>
              </a:rPr>
              <a:t> </a:t>
            </a:r>
            <a:r>
              <a:rPr lang="zh-CN" altLang="en-US" sz="2800" dirty="0" smtClean="0">
                <a:latin typeface="+mn-ea"/>
              </a:rPr>
              <a:t>          ＝开环</a:t>
            </a:r>
            <a:r>
              <a:rPr lang="zh-CN" altLang="en-US" sz="2800" dirty="0">
                <a:latin typeface="+mn-ea"/>
              </a:rPr>
              <a:t>特征方程的阶数</a:t>
            </a:r>
          </a:p>
        </p:txBody>
      </p:sp>
      <p:sp>
        <p:nvSpPr>
          <p:cNvPr id="8" name="Text Box 8"/>
          <p:cNvSpPr txBox="1">
            <a:spLocks noChangeArrowheads="1"/>
          </p:cNvSpPr>
          <p:nvPr/>
        </p:nvSpPr>
        <p:spPr bwMode="auto">
          <a:xfrm>
            <a:off x="361936" y="4333144"/>
            <a:ext cx="8001000" cy="2074414"/>
          </a:xfrm>
          <a:prstGeom prst="rect">
            <a:avLst/>
          </a:prstGeom>
          <a:solidFill>
            <a:schemeClr val="bg1"/>
          </a:solidFill>
          <a:ln>
            <a:noFill/>
          </a:ln>
          <a:effectLst/>
        </p:spPr>
        <p:txBody>
          <a:bodyPr>
            <a:spAutoFit/>
          </a:bodyPr>
          <a:lstStyle/>
          <a:p>
            <a:pPr marL="0" lvl="1" algn="l">
              <a:spcBef>
                <a:spcPct val="20000"/>
              </a:spcBef>
            </a:pPr>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2</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根轨迹对称于实轴</a:t>
            </a:r>
            <a:endParaRPr lang="zh-CN" altLang="en-US" sz="2800" dirty="0">
              <a:latin typeface="微软雅黑" panose="020B0503020204020204" pitchFamily="34" charset="-122"/>
              <a:ea typeface="微软雅黑" panose="020B0503020204020204" pitchFamily="34" charset="-122"/>
            </a:endParaRPr>
          </a:p>
          <a:p>
            <a:pPr algn="l">
              <a:spcBef>
                <a:spcPct val="20000"/>
              </a:spcBef>
            </a:pPr>
            <a:r>
              <a:rPr lang="zh-CN" altLang="en-US" sz="2800" dirty="0">
                <a:latin typeface="Arial" charset="0"/>
              </a:rPr>
              <a:t>         闭环极点为</a:t>
            </a:r>
          </a:p>
          <a:p>
            <a:pPr algn="l">
              <a:spcBef>
                <a:spcPct val="20000"/>
              </a:spcBef>
            </a:pPr>
            <a:r>
              <a:rPr lang="zh-CN" altLang="en-US" sz="2800" dirty="0">
                <a:latin typeface="Arial" charset="0"/>
              </a:rPr>
              <a:t>                实数→在实轴上</a:t>
            </a:r>
          </a:p>
          <a:p>
            <a:pPr algn="l">
              <a:spcBef>
                <a:spcPct val="20000"/>
              </a:spcBef>
            </a:pPr>
            <a:r>
              <a:rPr lang="zh-CN" altLang="en-US" sz="2800" dirty="0">
                <a:latin typeface="Arial" charset="0"/>
              </a:rPr>
              <a:t>                复数→共轭→对称于</a:t>
            </a:r>
            <a:r>
              <a:rPr lang="zh-CN" altLang="en-US" sz="2800" dirty="0" smtClean="0">
                <a:latin typeface="Arial" charset="0"/>
              </a:rPr>
              <a:t>实轴</a:t>
            </a:r>
            <a:endParaRPr lang="zh-CN" altLang="en-US" sz="2800" dirty="0">
              <a:latin typeface="Arial" charset="0"/>
            </a:endParaRPr>
          </a:p>
        </p:txBody>
      </p:sp>
      <p:sp>
        <p:nvSpPr>
          <p:cNvPr id="5" name="Rectangle 4"/>
          <p:cNvSpPr>
            <a:spLocks noChangeArrowheads="1"/>
          </p:cNvSpPr>
          <p:nvPr/>
        </p:nvSpPr>
        <p:spPr bwMode="auto">
          <a:xfrm>
            <a:off x="590809" y="1854224"/>
            <a:ext cx="7775575" cy="523220"/>
          </a:xfrm>
          <a:prstGeom prst="rect">
            <a:avLst/>
          </a:prstGeom>
          <a:noFill/>
          <a:ln w="9525">
            <a:noFill/>
            <a:miter lim="800000"/>
            <a:headEnd/>
            <a:tailEnd/>
          </a:ln>
        </p:spPr>
        <p:txBody>
          <a:bodyPr>
            <a:spAutoFit/>
          </a:bodyPr>
          <a:lstStyle/>
          <a:p>
            <a:r>
              <a:rPr kumimoji="1" lang="zh-CN" altLang="en-US" sz="2800" b="1" dirty="0" smtClean="0">
                <a:latin typeface="Euclid" panose="02020503060505020303" pitchFamily="18" charset="0"/>
                <a:ea typeface="微软雅黑" panose="020B0503020204020204" pitchFamily="34" charset="-122"/>
              </a:rPr>
              <a:t>一、</a:t>
            </a:r>
            <a:r>
              <a:rPr lang="zh-CN" altLang="en-US" sz="2800" b="1" dirty="0" smtClean="0">
                <a:latin typeface="Euclid" panose="02020503060505020303" pitchFamily="18" charset="0"/>
                <a:ea typeface="微软雅黑" panose="020B0503020204020204" pitchFamily="34" charset="-122"/>
              </a:rPr>
              <a:t>根轨迹绘制法则</a:t>
            </a:r>
            <a:endParaRPr kumimoji="1" lang="en-US" altLang="zh-CN" sz="2800" b="1" dirty="0">
              <a:latin typeface="Euclid" panose="02020503060505020303" pitchFamily="18"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wipe(up)">
                                      <p:cBhvr>
                                        <p:cTn id="17" dur="500"/>
                                        <p:tgtEl>
                                          <p:spTgt spid="7">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up)">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up)">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Effect transition="in" filter="wipe(up)">
                                      <p:cBhvr>
                                        <p:cTn id="37" dur="500"/>
                                        <p:tgtEl>
                                          <p:spTgt spid="8">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wipe(up)">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wipe(up)">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wipe(up)">
                                      <p:cBhvr>
                                        <p:cTn id="52" dur="500"/>
                                        <p:tgtEl>
                                          <p:spTgt spid="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up)">
                                      <p:cBhvr>
                                        <p:cTn id="5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nimBg="1"/>
      <p:bldP spid="8" grpId="0" build="p" bldLvl="2"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
          <p:cNvSpPr txBox="1">
            <a:spLocks noChangeArrowheads="1"/>
          </p:cNvSpPr>
          <p:nvPr/>
        </p:nvSpPr>
        <p:spPr>
          <a:xfrm>
            <a:off x="583552" y="1412776"/>
            <a:ext cx="7772400" cy="57150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3</a:t>
            </a:r>
            <a:r>
              <a:rPr lang="zh-CN" altLang="en-US" sz="2800" b="1" dirty="0" smtClean="0">
                <a:latin typeface="微软雅黑" panose="020B0503020204020204" pitchFamily="34" charset="-122"/>
                <a:ea typeface="微软雅黑" panose="020B0503020204020204" pitchFamily="34" charset="-122"/>
              </a:rPr>
              <a:t>、根轨迹的起点与终点</a:t>
            </a:r>
            <a:endParaRPr lang="zh-CN" altLang="en-US" sz="2800" b="1" dirty="0">
              <a:latin typeface="微软雅黑" panose="020B0503020204020204" pitchFamily="34" charset="-122"/>
              <a:ea typeface="微软雅黑" panose="020B0503020204020204" pitchFamily="34" charset="-122"/>
            </a:endParaRPr>
          </a:p>
        </p:txBody>
      </p:sp>
      <p:sp>
        <p:nvSpPr>
          <p:cNvPr id="30" name="AutoShape 6"/>
          <p:cNvSpPr>
            <a:spLocks noChangeArrowheads="1"/>
          </p:cNvSpPr>
          <p:nvPr/>
        </p:nvSpPr>
        <p:spPr bwMode="auto">
          <a:xfrm>
            <a:off x="457624" y="2071678"/>
            <a:ext cx="8472094" cy="714380"/>
          </a:xfrm>
          <a:prstGeom prst="wave">
            <a:avLst>
              <a:gd name="adj1" fmla="val 13241"/>
              <a:gd name="adj2" fmla="val -750"/>
            </a:avLst>
          </a:prstGeom>
          <a:solidFill>
            <a:schemeClr val="bg1"/>
          </a:solidFill>
          <a:ln>
            <a:noFill/>
          </a:ln>
          <a:effectLst/>
        </p:spPr>
        <p:txBody>
          <a:bodyPr wrap="none" anchor="ctr"/>
          <a:lstStyle/>
          <a:p>
            <a:r>
              <a:rPr lang="zh-CN" altLang="en-US" sz="2800" dirty="0" smtClean="0">
                <a:latin typeface="Arial" charset="0"/>
              </a:rPr>
              <a:t>根轨迹起</a:t>
            </a:r>
            <a:r>
              <a:rPr lang="zh-CN" altLang="en-US" sz="2800" dirty="0">
                <a:latin typeface="Arial" charset="0"/>
              </a:rPr>
              <a:t>于开环极点，终于</a:t>
            </a:r>
            <a:r>
              <a:rPr lang="zh-CN" altLang="en-US" sz="2800" dirty="0" smtClean="0">
                <a:latin typeface="Arial" charset="0"/>
              </a:rPr>
              <a:t>开环零点或无穷远处。</a:t>
            </a:r>
            <a:endParaRPr lang="zh-CN" altLang="en-US" sz="2800" dirty="0">
              <a:latin typeface="Arial" charset="0"/>
            </a:endParaRPr>
          </a:p>
        </p:txBody>
      </p:sp>
      <p:graphicFrame>
        <p:nvGraphicFramePr>
          <p:cNvPr id="31" name="Object 4"/>
          <p:cNvGraphicFramePr>
            <a:graphicFrameLocks noChangeAspect="1"/>
          </p:cNvGraphicFramePr>
          <p:nvPr>
            <p:extLst>
              <p:ext uri="{D42A27DB-BD31-4B8C-83A1-F6EECF244321}">
                <p14:modId xmlns:p14="http://schemas.microsoft.com/office/powerpoint/2010/main" val="1593717639"/>
              </p:ext>
            </p:extLst>
          </p:nvPr>
        </p:nvGraphicFramePr>
        <p:xfrm>
          <a:off x="857224" y="3714752"/>
          <a:ext cx="2516187" cy="1811337"/>
        </p:xfrm>
        <a:graphic>
          <a:graphicData uri="http://schemas.openxmlformats.org/presentationml/2006/ole">
            <mc:AlternateContent xmlns:mc="http://schemas.openxmlformats.org/markup-compatibility/2006">
              <mc:Choice xmlns:v="urn:schemas-microsoft-com:vml" Requires="v">
                <p:oleObj spid="_x0000_s173410" name="Equation" r:id="rId4" imgW="1180800" imgH="850680" progId="Equation.DSMT4">
                  <p:embed/>
                </p:oleObj>
              </mc:Choice>
              <mc:Fallback>
                <p:oleObj name="Equation" r:id="rId4" imgW="1180800" imgH="850680" progId="Equation.DSMT4">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3714752"/>
                        <a:ext cx="2516187" cy="181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71472" y="2928934"/>
            <a:ext cx="2779315" cy="523220"/>
          </a:xfrm>
          <a:prstGeom prst="rect">
            <a:avLst/>
          </a:prstGeom>
        </p:spPr>
        <p:txBody>
          <a:bodyPr wrap="none">
            <a:spAutoFit/>
          </a:bodyPr>
          <a:lstStyle/>
          <a:p>
            <a:pPr>
              <a:spcBef>
                <a:spcPct val="20000"/>
              </a:spcBef>
            </a:pPr>
            <a:r>
              <a:rPr lang="zh-CN" altLang="en-US" sz="2800" dirty="0">
                <a:latin typeface="+mn-ea"/>
              </a:rPr>
              <a:t>由根轨迹方程有：</a:t>
            </a:r>
          </a:p>
        </p:txBody>
      </p:sp>
      <p:graphicFrame>
        <p:nvGraphicFramePr>
          <p:cNvPr id="32" name="Object 11"/>
          <p:cNvGraphicFramePr>
            <a:graphicFrameLocks noChangeAspect="1"/>
          </p:cNvGraphicFramePr>
          <p:nvPr>
            <p:extLst>
              <p:ext uri="{D42A27DB-BD31-4B8C-83A1-F6EECF244321}">
                <p14:modId xmlns:p14="http://schemas.microsoft.com/office/powerpoint/2010/main" val="3333507406"/>
              </p:ext>
            </p:extLst>
          </p:nvPr>
        </p:nvGraphicFramePr>
        <p:xfrm>
          <a:off x="4376738" y="3924300"/>
          <a:ext cx="4049712" cy="520700"/>
        </p:xfrm>
        <a:graphic>
          <a:graphicData uri="http://schemas.openxmlformats.org/presentationml/2006/ole">
            <mc:AlternateContent xmlns:mc="http://schemas.openxmlformats.org/markup-compatibility/2006">
              <mc:Choice xmlns:v="urn:schemas-microsoft-com:vml" Requires="v">
                <p:oleObj spid="_x0000_s173411" name="Equation" r:id="rId6" imgW="1968480" imgH="253800" progId="Equation.DSMT4">
                  <p:embed/>
                </p:oleObj>
              </mc:Choice>
              <mc:Fallback>
                <p:oleObj name="Equation" r:id="rId6" imgW="1968480" imgH="253800" progId="Equation.DSMT4">
                  <p:embed/>
                  <p:pic>
                    <p:nvPicPr>
                      <p:cNvPr id="0" name="Picture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738" y="3924300"/>
                        <a:ext cx="40497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矩形 32"/>
          <p:cNvSpPr/>
          <p:nvPr/>
        </p:nvSpPr>
        <p:spPr>
          <a:xfrm>
            <a:off x="4500562" y="3357562"/>
            <a:ext cx="1261884" cy="523220"/>
          </a:xfrm>
          <a:prstGeom prst="rect">
            <a:avLst/>
          </a:prstGeom>
        </p:spPr>
        <p:txBody>
          <a:bodyPr wrap="none">
            <a:spAutoFit/>
          </a:bodyPr>
          <a:lstStyle/>
          <a:p>
            <a:pPr>
              <a:spcBef>
                <a:spcPct val="20000"/>
              </a:spcBef>
            </a:pPr>
            <a:r>
              <a:rPr lang="zh-CN" altLang="en-US" sz="2800" dirty="0" smtClean="0">
                <a:latin typeface="+mn-ea"/>
              </a:rPr>
              <a:t>起点：</a:t>
            </a:r>
            <a:endParaRPr lang="zh-CN" altLang="en-US" sz="2800" dirty="0">
              <a:latin typeface="+mn-ea"/>
            </a:endParaRPr>
          </a:p>
        </p:txBody>
      </p:sp>
      <p:graphicFrame>
        <p:nvGraphicFramePr>
          <p:cNvPr id="34" name="Object 23"/>
          <p:cNvGraphicFramePr>
            <a:graphicFrameLocks noChangeAspect="1"/>
          </p:cNvGraphicFramePr>
          <p:nvPr>
            <p:extLst>
              <p:ext uri="{D42A27DB-BD31-4B8C-83A1-F6EECF244321}">
                <p14:modId xmlns:p14="http://schemas.microsoft.com/office/powerpoint/2010/main" val="452659251"/>
              </p:ext>
            </p:extLst>
          </p:nvPr>
        </p:nvGraphicFramePr>
        <p:xfrm>
          <a:off x="4357686" y="5143512"/>
          <a:ext cx="4108450" cy="495300"/>
        </p:xfrm>
        <a:graphic>
          <a:graphicData uri="http://schemas.openxmlformats.org/presentationml/2006/ole">
            <mc:AlternateContent xmlns:mc="http://schemas.openxmlformats.org/markup-compatibility/2006">
              <mc:Choice xmlns:v="urn:schemas-microsoft-com:vml" Requires="v">
                <p:oleObj spid="_x0000_s173412" name="Equation" r:id="rId8" imgW="1955520" imgH="241200" progId="Equation.DSMT4">
                  <p:embed/>
                </p:oleObj>
              </mc:Choice>
              <mc:Fallback>
                <p:oleObj name="Equation" r:id="rId8" imgW="1955520" imgH="241200" progId="Equation.DSMT4">
                  <p:embed/>
                  <p:pic>
                    <p:nvPicPr>
                      <p:cNvPr id="0" name="Picture 1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7686" y="5143512"/>
                        <a:ext cx="41084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矩形 34"/>
          <p:cNvSpPr/>
          <p:nvPr/>
        </p:nvSpPr>
        <p:spPr>
          <a:xfrm>
            <a:off x="4494446" y="4438816"/>
            <a:ext cx="1261884" cy="523220"/>
          </a:xfrm>
          <a:prstGeom prst="rect">
            <a:avLst/>
          </a:prstGeom>
        </p:spPr>
        <p:txBody>
          <a:bodyPr wrap="none">
            <a:spAutoFit/>
          </a:bodyPr>
          <a:lstStyle/>
          <a:p>
            <a:pPr>
              <a:spcBef>
                <a:spcPct val="20000"/>
              </a:spcBef>
            </a:pPr>
            <a:r>
              <a:rPr lang="zh-CN" altLang="en-US" sz="2800" dirty="0" smtClean="0">
                <a:latin typeface="+mn-ea"/>
              </a:rPr>
              <a:t>终点：</a:t>
            </a:r>
            <a:endParaRPr lang="zh-CN" altLang="en-US" sz="2800" dirty="0">
              <a:latin typeface="+mn-ea"/>
            </a:endParaRPr>
          </a:p>
        </p:txBody>
      </p:sp>
      <p:sp>
        <p:nvSpPr>
          <p:cNvPr id="12" name="Text Box 6"/>
          <p:cNvSpPr txBox="1">
            <a:spLocks noChangeArrowheads="1"/>
          </p:cNvSpPr>
          <p:nvPr/>
        </p:nvSpPr>
        <p:spPr bwMode="auto">
          <a:xfrm>
            <a:off x="642910" y="5802295"/>
            <a:ext cx="80724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buNone/>
            </a:pPr>
            <a:r>
              <a:rPr lang="zh-CN" altLang="en-US" sz="2800" dirty="0" smtClean="0">
                <a:latin typeface="Euclid" pitchFamily="18" charset="0"/>
              </a:rPr>
              <a:t>若</a:t>
            </a:r>
            <a:r>
              <a:rPr lang="en-US" altLang="zh-CN" sz="2800" i="1" dirty="0" smtClean="0">
                <a:latin typeface="Euclid" pitchFamily="18" charset="0"/>
              </a:rPr>
              <a:t>m</a:t>
            </a:r>
            <a:r>
              <a:rPr lang="en-US" altLang="zh-CN" sz="2800" dirty="0" smtClean="0">
                <a:latin typeface="Euclid" pitchFamily="18" charset="0"/>
              </a:rPr>
              <a:t>&lt;</a:t>
            </a:r>
            <a:r>
              <a:rPr lang="en-US" altLang="zh-CN" sz="2800" i="1" dirty="0" smtClean="0">
                <a:latin typeface="Euclid" pitchFamily="18" charset="0"/>
              </a:rPr>
              <a:t>n</a:t>
            </a:r>
            <a:r>
              <a:rPr lang="en-US" altLang="zh-CN" sz="2800" dirty="0" smtClean="0">
                <a:latin typeface="Euclid" pitchFamily="18" charset="0"/>
              </a:rPr>
              <a:t> (</a:t>
            </a:r>
            <a:r>
              <a:rPr lang="zh-CN" altLang="en-US" sz="2800" dirty="0" smtClean="0">
                <a:latin typeface="Euclid" pitchFamily="18" charset="0"/>
              </a:rPr>
              <a:t>有</a:t>
            </a:r>
            <a:r>
              <a:rPr lang="en-US" altLang="zh-CN" sz="2800" i="1" dirty="0" smtClean="0">
                <a:latin typeface="Euclid" pitchFamily="18" charset="0"/>
              </a:rPr>
              <a:t>n</a:t>
            </a:r>
            <a:r>
              <a:rPr lang="en-US" altLang="zh-CN" sz="2800" dirty="0" smtClean="0">
                <a:latin typeface="Euclid"/>
              </a:rPr>
              <a:t>–</a:t>
            </a:r>
            <a:r>
              <a:rPr lang="en-US" altLang="zh-CN" sz="2800" i="1" dirty="0" smtClean="0">
                <a:latin typeface="Euclid" pitchFamily="18" charset="0"/>
              </a:rPr>
              <a:t>m</a:t>
            </a:r>
            <a:r>
              <a:rPr lang="zh-CN" altLang="en-US" sz="2800" dirty="0" smtClean="0">
                <a:latin typeface="Euclid" pitchFamily="18" charset="0"/>
              </a:rPr>
              <a:t>个开环零点在无穷远处</a:t>
            </a:r>
            <a:r>
              <a:rPr lang="en-US" altLang="zh-CN" sz="2800" dirty="0" smtClean="0">
                <a:latin typeface="Euclid" pitchFamily="18" charset="0"/>
              </a:rPr>
              <a:t>)</a:t>
            </a:r>
            <a:r>
              <a:rPr lang="zh-CN" altLang="en-US" sz="2800" dirty="0" smtClean="0">
                <a:latin typeface="Euclid" pitchFamily="18" charset="0"/>
              </a:rPr>
              <a:t>，则有</a:t>
            </a:r>
            <a:r>
              <a:rPr lang="en-US" altLang="zh-CN" sz="2800" i="1" dirty="0" smtClean="0">
                <a:latin typeface="Euclid" pitchFamily="18" charset="0"/>
              </a:rPr>
              <a:t>n</a:t>
            </a:r>
            <a:r>
              <a:rPr lang="en-US" altLang="zh-CN" sz="2800" dirty="0" smtClean="0">
                <a:latin typeface="Euclid"/>
              </a:rPr>
              <a:t>–</a:t>
            </a:r>
            <a:r>
              <a:rPr lang="en-US" altLang="zh-CN" sz="2800" i="1" dirty="0" smtClean="0">
                <a:latin typeface="Euclid" pitchFamily="18" charset="0"/>
              </a:rPr>
              <a:t>m</a:t>
            </a:r>
            <a:r>
              <a:rPr lang="zh-CN" altLang="en-US" sz="2800" dirty="0" smtClean="0">
                <a:latin typeface="Euclid" pitchFamily="18" charset="0"/>
              </a:rPr>
              <a:t>条根轨迹趋于无穷远点。</a:t>
            </a:r>
            <a:endParaRPr lang="en-US" altLang="zh-CN" sz="2800" dirty="0" smtClean="0">
              <a:latin typeface="Eucli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1"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animBg="1"/>
      <p:bldP spid="30" grpId="0" animBg="1"/>
      <p:bldP spid="2" grpId="0"/>
      <p:bldP spid="33" grpId="0"/>
      <p:bldP spid="35" grpId="0"/>
      <p:bldP spid="1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83382" y="1334221"/>
            <a:ext cx="49519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二阶系统开环传递函数：</a:t>
            </a:r>
            <a:r>
              <a:rPr kumimoji="1" lang="en-US" altLang="zh-CN" sz="2800" dirty="0" smtClean="0">
                <a:latin typeface="Arial" charset="0"/>
              </a:rPr>
              <a:t> </a:t>
            </a:r>
            <a:endParaRPr kumimoji="1" lang="en-US" altLang="zh-CN" sz="2800" dirty="0">
              <a:latin typeface="Arial" charset="0"/>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3732532030"/>
              </p:ext>
            </p:extLst>
          </p:nvPr>
        </p:nvGraphicFramePr>
        <p:xfrm>
          <a:off x="724180" y="2193058"/>
          <a:ext cx="4470400" cy="889000"/>
        </p:xfrm>
        <a:graphic>
          <a:graphicData uri="http://schemas.openxmlformats.org/presentationml/2006/ole">
            <mc:AlternateContent xmlns:mc="http://schemas.openxmlformats.org/markup-compatibility/2006">
              <mc:Choice xmlns:v="urn:schemas-microsoft-com:vml" Requires="v">
                <p:oleObj spid="_x0000_s215251" name="Equation" r:id="rId3" imgW="2235200" imgH="444500" progId="Equation.DSMT4">
                  <p:embed/>
                </p:oleObj>
              </mc:Choice>
              <mc:Fallback>
                <p:oleObj name="Equation" r:id="rId3" imgW="2235200" imgH="444500" progId="Equation.DSMT4">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180" y="2193058"/>
                        <a:ext cx="44704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
          <p:cNvGrpSpPr>
            <a:grpSpLocks/>
          </p:cNvGrpSpPr>
          <p:nvPr/>
        </p:nvGrpSpPr>
        <p:grpSpPr bwMode="auto">
          <a:xfrm>
            <a:off x="5083968" y="2405783"/>
            <a:ext cx="3960813" cy="2017713"/>
            <a:chOff x="1474" y="2659"/>
            <a:chExt cx="2495" cy="1271"/>
          </a:xfrm>
        </p:grpSpPr>
        <p:sp>
          <p:nvSpPr>
            <p:cNvPr id="6" name="Line 7"/>
            <p:cNvSpPr>
              <a:spLocks noChangeShapeType="1"/>
            </p:cNvSpPr>
            <p:nvPr/>
          </p:nvSpPr>
          <p:spPr bwMode="auto">
            <a:xfrm>
              <a:off x="1474" y="3340"/>
              <a:ext cx="24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flipV="1">
              <a:off x="3560" y="2750"/>
              <a:ext cx="0" cy="11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9"/>
            <p:cNvGrpSpPr>
              <a:grpSpLocks/>
            </p:cNvGrpSpPr>
            <p:nvPr/>
          </p:nvGrpSpPr>
          <p:grpSpPr bwMode="auto">
            <a:xfrm>
              <a:off x="3515" y="3268"/>
              <a:ext cx="91" cy="136"/>
              <a:chOff x="3107" y="3222"/>
              <a:chExt cx="91" cy="136"/>
            </a:xfrm>
          </p:grpSpPr>
          <p:sp>
            <p:nvSpPr>
              <p:cNvPr id="21" name="Line 10"/>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1"/>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12"/>
            <p:cNvGrpSpPr>
              <a:grpSpLocks/>
            </p:cNvGrpSpPr>
            <p:nvPr/>
          </p:nvGrpSpPr>
          <p:grpSpPr bwMode="auto">
            <a:xfrm>
              <a:off x="2018" y="3277"/>
              <a:ext cx="91" cy="136"/>
              <a:chOff x="3107" y="3222"/>
              <a:chExt cx="91" cy="136"/>
            </a:xfrm>
          </p:grpSpPr>
          <p:sp>
            <p:nvSpPr>
              <p:cNvPr id="19" name="Line 13"/>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Oval 15"/>
            <p:cNvSpPr>
              <a:spLocks noChangeAspect="1" noChangeArrowheads="1"/>
            </p:cNvSpPr>
            <p:nvPr/>
          </p:nvSpPr>
          <p:spPr bwMode="auto">
            <a:xfrm>
              <a:off x="2807" y="3304"/>
              <a:ext cx="73" cy="73"/>
            </a:xfrm>
            <a:prstGeom prst="ellipse">
              <a:avLst/>
            </a:prstGeom>
            <a:solidFill>
              <a:schemeClr val="bg1"/>
            </a:solidFill>
            <a:ln w="38100">
              <a:solidFill>
                <a:schemeClr va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1" name="Text Box 16"/>
            <p:cNvSpPr txBox="1">
              <a:spLocks noChangeArrowheads="1"/>
            </p:cNvSpPr>
            <p:nvPr/>
          </p:nvSpPr>
          <p:spPr bwMode="auto">
            <a:xfrm>
              <a:off x="2623" y="3389"/>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dirty="0">
                  <a:latin typeface="Times New Roman" pitchFamily="18" charset="0"/>
                </a:rPr>
                <a:t>zero</a:t>
              </a:r>
            </a:p>
          </p:txBody>
        </p:sp>
        <p:sp>
          <p:nvSpPr>
            <p:cNvPr id="12" name="Text Box 17"/>
            <p:cNvSpPr txBox="1">
              <a:spLocks noChangeArrowheads="1"/>
            </p:cNvSpPr>
            <p:nvPr/>
          </p:nvSpPr>
          <p:spPr bwMode="auto">
            <a:xfrm>
              <a:off x="2571" y="2764"/>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a:latin typeface="Times New Roman" pitchFamily="18" charset="0"/>
                </a:rPr>
                <a:t>poles</a:t>
              </a:r>
            </a:p>
          </p:txBody>
        </p:sp>
        <p:sp>
          <p:nvSpPr>
            <p:cNvPr id="13" name="Line 18"/>
            <p:cNvSpPr>
              <a:spLocks noChangeShapeType="1"/>
            </p:cNvSpPr>
            <p:nvPr/>
          </p:nvSpPr>
          <p:spPr bwMode="auto">
            <a:xfrm flipH="1">
              <a:off x="2200" y="2977"/>
              <a:ext cx="362" cy="2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9"/>
            <p:cNvSpPr>
              <a:spLocks noChangeShapeType="1"/>
            </p:cNvSpPr>
            <p:nvPr/>
          </p:nvSpPr>
          <p:spPr bwMode="auto">
            <a:xfrm>
              <a:off x="3107" y="2977"/>
              <a:ext cx="363" cy="2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20"/>
            <p:cNvSpPr txBox="1">
              <a:spLocks noChangeArrowheads="1"/>
            </p:cNvSpPr>
            <p:nvPr/>
          </p:nvSpPr>
          <p:spPr bwMode="auto">
            <a:xfrm>
              <a:off x="1895" y="3448"/>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sym typeface="Euclid Symbol" pitchFamily="18" charset="2"/>
                </a:rPr>
                <a:t></a:t>
              </a:r>
              <a:r>
                <a:rPr lang="en-US" altLang="zh-CN" sz="1800">
                  <a:latin typeface="Arial" charset="0"/>
                </a:rPr>
                <a:t>4</a:t>
              </a:r>
            </a:p>
          </p:txBody>
        </p:sp>
        <p:sp>
          <p:nvSpPr>
            <p:cNvPr id="16" name="Text Box 21"/>
            <p:cNvSpPr txBox="1">
              <a:spLocks noChangeArrowheads="1"/>
            </p:cNvSpPr>
            <p:nvPr/>
          </p:nvSpPr>
          <p:spPr bwMode="auto">
            <a:xfrm>
              <a:off x="2712" y="3085"/>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sym typeface="Euclid Symbol" pitchFamily="18" charset="2"/>
                </a:rPr>
                <a:t></a:t>
              </a:r>
              <a:r>
                <a:rPr lang="en-US" altLang="zh-CN" sz="1800">
                  <a:latin typeface="Arial" charset="0"/>
                </a:rPr>
                <a:t>2</a:t>
              </a:r>
            </a:p>
          </p:txBody>
        </p:sp>
        <p:sp>
          <p:nvSpPr>
            <p:cNvPr id="17" name="Text Box 22"/>
            <p:cNvSpPr txBox="1">
              <a:spLocks noChangeArrowheads="1"/>
            </p:cNvSpPr>
            <p:nvPr/>
          </p:nvSpPr>
          <p:spPr bwMode="auto">
            <a:xfrm>
              <a:off x="3560" y="333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0</a:t>
              </a:r>
            </a:p>
          </p:txBody>
        </p:sp>
        <p:sp>
          <p:nvSpPr>
            <p:cNvPr id="18" name="Text Box 23"/>
            <p:cNvSpPr txBox="1">
              <a:spLocks noChangeArrowheads="1"/>
            </p:cNvSpPr>
            <p:nvPr/>
          </p:nvSpPr>
          <p:spPr bwMode="auto">
            <a:xfrm>
              <a:off x="3606" y="2659"/>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j</a:t>
              </a:r>
            </a:p>
          </p:txBody>
        </p:sp>
      </p:grpSp>
      <p:sp>
        <p:nvSpPr>
          <p:cNvPr id="23" name="Text Box 24"/>
          <p:cNvSpPr txBox="1">
            <a:spLocks noChangeArrowheads="1"/>
          </p:cNvSpPr>
          <p:nvPr/>
        </p:nvSpPr>
        <p:spPr bwMode="auto">
          <a:xfrm>
            <a:off x="500070" y="4514841"/>
            <a:ext cx="35157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开环传递函数：</a:t>
            </a:r>
            <a:r>
              <a:rPr kumimoji="1" lang="en-US" altLang="zh-CN" sz="2800" dirty="0" smtClean="0">
                <a:latin typeface="Arial" charset="0"/>
              </a:rPr>
              <a:t> </a:t>
            </a:r>
            <a:endParaRPr kumimoji="1" lang="en-US" altLang="zh-CN" sz="2800" dirty="0">
              <a:latin typeface="Arial" charset="0"/>
            </a:endParaRPr>
          </a:p>
        </p:txBody>
      </p:sp>
      <p:graphicFrame>
        <p:nvGraphicFramePr>
          <p:cNvPr id="24" name="Object 25"/>
          <p:cNvGraphicFramePr>
            <a:graphicFrameLocks noChangeAspect="1"/>
          </p:cNvGraphicFramePr>
          <p:nvPr>
            <p:extLst>
              <p:ext uri="{D42A27DB-BD31-4B8C-83A1-F6EECF244321}">
                <p14:modId xmlns:p14="http://schemas.microsoft.com/office/powerpoint/2010/main" val="4093871709"/>
              </p:ext>
            </p:extLst>
          </p:nvPr>
        </p:nvGraphicFramePr>
        <p:xfrm>
          <a:off x="572005" y="5583228"/>
          <a:ext cx="4851400" cy="889000"/>
        </p:xfrm>
        <a:graphic>
          <a:graphicData uri="http://schemas.openxmlformats.org/presentationml/2006/ole">
            <mc:AlternateContent xmlns:mc="http://schemas.openxmlformats.org/markup-compatibility/2006">
              <mc:Choice xmlns:v="urn:schemas-microsoft-com:vml" Requires="v">
                <p:oleObj spid="_x0000_s215252" name="Equation" r:id="rId5" imgW="2425700" imgH="444500" progId="Equation.DSMT4">
                  <p:embed/>
                </p:oleObj>
              </mc:Choice>
              <mc:Fallback>
                <p:oleObj name="Equation" r:id="rId5" imgW="2425700" imgH="444500" progId="Equation.DSMT4">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005" y="5583228"/>
                        <a:ext cx="48514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47"/>
          <p:cNvGrpSpPr>
            <a:grpSpLocks/>
          </p:cNvGrpSpPr>
          <p:nvPr/>
        </p:nvGrpSpPr>
        <p:grpSpPr bwMode="auto">
          <a:xfrm>
            <a:off x="4716463" y="4381491"/>
            <a:ext cx="3960812" cy="2017712"/>
            <a:chOff x="2971" y="2931"/>
            <a:chExt cx="2495" cy="1271"/>
          </a:xfrm>
        </p:grpSpPr>
        <p:sp>
          <p:nvSpPr>
            <p:cNvPr id="26" name="Line 27"/>
            <p:cNvSpPr>
              <a:spLocks noChangeShapeType="1"/>
            </p:cNvSpPr>
            <p:nvPr/>
          </p:nvSpPr>
          <p:spPr bwMode="auto">
            <a:xfrm>
              <a:off x="2971" y="3612"/>
              <a:ext cx="24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8"/>
            <p:cNvSpPr>
              <a:spLocks noChangeShapeType="1"/>
            </p:cNvSpPr>
            <p:nvPr/>
          </p:nvSpPr>
          <p:spPr bwMode="auto">
            <a:xfrm flipV="1">
              <a:off x="5057" y="3022"/>
              <a:ext cx="0" cy="11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8" name="Group 29"/>
            <p:cNvGrpSpPr>
              <a:grpSpLocks/>
            </p:cNvGrpSpPr>
            <p:nvPr/>
          </p:nvGrpSpPr>
          <p:grpSpPr bwMode="auto">
            <a:xfrm>
              <a:off x="5012" y="3540"/>
              <a:ext cx="91" cy="136"/>
              <a:chOff x="3107" y="3222"/>
              <a:chExt cx="91" cy="136"/>
            </a:xfrm>
          </p:grpSpPr>
          <p:sp>
            <p:nvSpPr>
              <p:cNvPr id="39" name="Line 30"/>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1"/>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32"/>
            <p:cNvGrpSpPr>
              <a:grpSpLocks/>
            </p:cNvGrpSpPr>
            <p:nvPr/>
          </p:nvGrpSpPr>
          <p:grpSpPr bwMode="auto">
            <a:xfrm>
              <a:off x="3515" y="3549"/>
              <a:ext cx="91" cy="136"/>
              <a:chOff x="3107" y="3222"/>
              <a:chExt cx="91" cy="136"/>
            </a:xfrm>
          </p:grpSpPr>
          <p:sp>
            <p:nvSpPr>
              <p:cNvPr id="37" name="Line 33"/>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4"/>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Text Box 36"/>
            <p:cNvSpPr txBox="1">
              <a:spLocks noChangeArrowheads="1"/>
            </p:cNvSpPr>
            <p:nvPr/>
          </p:nvSpPr>
          <p:spPr bwMode="auto">
            <a:xfrm>
              <a:off x="4105" y="3702"/>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1</a:t>
              </a:r>
            </a:p>
          </p:txBody>
        </p:sp>
        <p:sp>
          <p:nvSpPr>
            <p:cNvPr id="31" name="Text Box 40"/>
            <p:cNvSpPr txBox="1">
              <a:spLocks noChangeArrowheads="1"/>
            </p:cNvSpPr>
            <p:nvPr/>
          </p:nvSpPr>
          <p:spPr bwMode="auto">
            <a:xfrm>
              <a:off x="3365" y="3680"/>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400">
                  <a:latin typeface="Euclid" pitchFamily="18" charset="0"/>
                  <a:sym typeface="Euclid Symbol" pitchFamily="18" charset="2"/>
                </a:rPr>
                <a:t></a:t>
              </a:r>
              <a:r>
                <a:rPr lang="en-US" altLang="zh-CN" sz="2400">
                  <a:latin typeface="Euclid" pitchFamily="18" charset="0"/>
                </a:rPr>
                <a:t>2</a:t>
              </a:r>
            </a:p>
          </p:txBody>
        </p:sp>
        <p:sp>
          <p:nvSpPr>
            <p:cNvPr id="32" name="Text Box 42"/>
            <p:cNvSpPr txBox="1">
              <a:spLocks noChangeArrowheads="1"/>
            </p:cNvSpPr>
            <p:nvPr/>
          </p:nvSpPr>
          <p:spPr bwMode="auto">
            <a:xfrm>
              <a:off x="5057" y="361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0</a:t>
              </a:r>
            </a:p>
          </p:txBody>
        </p:sp>
        <p:sp>
          <p:nvSpPr>
            <p:cNvPr id="33" name="Text Box 43"/>
            <p:cNvSpPr txBox="1">
              <a:spLocks noChangeArrowheads="1"/>
            </p:cNvSpPr>
            <p:nvPr/>
          </p:nvSpPr>
          <p:spPr bwMode="auto">
            <a:xfrm>
              <a:off x="5103" y="2931"/>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j</a:t>
              </a:r>
            </a:p>
          </p:txBody>
        </p:sp>
        <p:grpSp>
          <p:nvGrpSpPr>
            <p:cNvPr id="34" name="Group 44"/>
            <p:cNvGrpSpPr>
              <a:grpSpLocks/>
            </p:cNvGrpSpPr>
            <p:nvPr/>
          </p:nvGrpSpPr>
          <p:grpSpPr bwMode="auto">
            <a:xfrm>
              <a:off x="4277" y="3539"/>
              <a:ext cx="91" cy="136"/>
              <a:chOff x="3107" y="3222"/>
              <a:chExt cx="91" cy="136"/>
            </a:xfrm>
          </p:grpSpPr>
          <p:sp>
            <p:nvSpPr>
              <p:cNvPr id="35" name="Line 45"/>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6"/>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24732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28596" y="1299242"/>
            <a:ext cx="7775575" cy="523220"/>
          </a:xfrm>
          <a:prstGeom prst="rect">
            <a:avLst/>
          </a:prstGeom>
          <a:noFill/>
          <a:ln w="9525">
            <a:noFill/>
            <a:miter lim="800000"/>
            <a:headEnd/>
            <a:tailEnd/>
          </a:ln>
        </p:spPr>
        <p:txBody>
          <a:bodyPr>
            <a:spAutoFit/>
          </a:bodyPr>
          <a:lstStyle/>
          <a:p>
            <a:pPr algn="ctr"/>
            <a:r>
              <a:rPr kumimoji="1" lang="en-US" altLang="zh-CN" sz="2800" b="1" dirty="0" smtClean="0">
                <a:latin typeface="Euclid" pitchFamily="18" charset="0"/>
                <a:ea typeface="微软雅黑" pitchFamily="34" charset="-122"/>
              </a:rPr>
              <a:t>4-1 </a:t>
            </a:r>
            <a:r>
              <a:rPr lang="zh-CN" altLang="en-US" sz="2800" b="1" dirty="0" smtClean="0">
                <a:latin typeface="微软雅黑" pitchFamily="34" charset="-122"/>
                <a:ea typeface="微软雅黑" pitchFamily="34" charset="-122"/>
              </a:rPr>
              <a:t>根轨迹与根轨迹方程</a:t>
            </a:r>
            <a:endParaRPr kumimoji="1" lang="en-US" altLang="zh-CN" sz="2800" b="1" dirty="0">
              <a:latin typeface="微软雅黑" pitchFamily="34" charset="-122"/>
              <a:ea typeface="微软雅黑" pitchFamily="34" charset="-122"/>
            </a:endParaRPr>
          </a:p>
        </p:txBody>
      </p:sp>
      <p:sp>
        <p:nvSpPr>
          <p:cNvPr id="10" name="Text Box 30"/>
          <p:cNvSpPr txBox="1">
            <a:spLocks noChangeArrowheads="1"/>
          </p:cNvSpPr>
          <p:nvPr/>
        </p:nvSpPr>
        <p:spPr bwMode="auto">
          <a:xfrm>
            <a:off x="525666" y="1941052"/>
            <a:ext cx="7632700" cy="523220"/>
          </a:xfrm>
          <a:prstGeom prst="rect">
            <a:avLst/>
          </a:prstGeom>
          <a:noFill/>
          <a:ln w="9525">
            <a:noFill/>
            <a:miter lim="800000"/>
            <a:headEnd/>
            <a:tailEnd/>
          </a:ln>
        </p:spPr>
        <p:txBody>
          <a:bodyPr>
            <a:spAutoFit/>
          </a:bodyPr>
          <a:lstStyle/>
          <a:p>
            <a:pPr eaLnBrk="1" hangingPunct="1"/>
            <a:r>
              <a:rPr lang="zh-CN" altLang="en-US" sz="2800" b="1" dirty="0" smtClean="0">
                <a:latin typeface="Euclid" pitchFamily="18" charset="0"/>
                <a:ea typeface="微软雅黑" pitchFamily="34" charset="-122"/>
              </a:rPr>
              <a:t>一、根轨迹</a:t>
            </a:r>
            <a:endParaRPr lang="en-US" altLang="zh-CN" sz="2800" b="1" dirty="0">
              <a:latin typeface="Euclid" pitchFamily="18" charset="0"/>
              <a:ea typeface="微软雅黑" pitchFamily="34" charset="-122"/>
            </a:endParaRPr>
          </a:p>
        </p:txBody>
      </p:sp>
      <p:sp>
        <p:nvSpPr>
          <p:cNvPr id="7" name="Text Box 4"/>
          <p:cNvSpPr txBox="1">
            <a:spLocks noChangeArrowheads="1"/>
          </p:cNvSpPr>
          <p:nvPr/>
        </p:nvSpPr>
        <p:spPr bwMode="auto">
          <a:xfrm>
            <a:off x="553562" y="3154366"/>
            <a:ext cx="7876090" cy="1969770"/>
          </a:xfrm>
          <a:prstGeom prst="rect">
            <a:avLst/>
          </a:prstGeom>
          <a:noFill/>
          <a:ln w="9525">
            <a:noFill/>
            <a:miter lim="800000"/>
            <a:headEnd/>
            <a:tailEnd/>
          </a:ln>
        </p:spPr>
        <p:txBody>
          <a:bodyPr wrap="square">
            <a:spAutoFit/>
          </a:bodyPr>
          <a:lstStyle/>
          <a:p>
            <a:pPr marL="514350" indent="-514350" algn="l">
              <a:spcBef>
                <a:spcPts val="1200"/>
              </a:spcBef>
            </a:pPr>
            <a:r>
              <a:rPr lang="en-US" altLang="zh-CN" sz="2800" dirty="0" smtClean="0">
                <a:latin typeface="Euclid" pitchFamily="18" charset="0"/>
              </a:rPr>
              <a:t>(1)</a:t>
            </a:r>
            <a:r>
              <a:rPr lang="zh-CN" altLang="en-US" sz="2800" dirty="0" smtClean="0">
                <a:latin typeface="Euclid" pitchFamily="18" charset="0"/>
              </a:rPr>
              <a:t>系统的动态特性主要取决于闭环极点在复平面上的位置。</a:t>
            </a:r>
            <a:r>
              <a:rPr lang="en-US" altLang="zh-CN" sz="2800" dirty="0" smtClean="0">
                <a:latin typeface="Euclid" pitchFamily="18" charset="0"/>
              </a:rPr>
              <a:t> </a:t>
            </a:r>
            <a:endParaRPr lang="en-US" altLang="zh-CN" sz="2800" dirty="0">
              <a:latin typeface="Euclid" pitchFamily="18" charset="0"/>
            </a:endParaRPr>
          </a:p>
          <a:p>
            <a:pPr marL="514350" indent="-514350">
              <a:spcBef>
                <a:spcPts val="1200"/>
              </a:spcBef>
            </a:pPr>
            <a:r>
              <a:rPr lang="en-US" altLang="zh-CN" sz="2800" dirty="0" smtClean="0">
                <a:latin typeface="Euclid" pitchFamily="18" charset="0"/>
              </a:rPr>
              <a:t>(2) </a:t>
            </a:r>
            <a:r>
              <a:rPr lang="zh-CN" altLang="en-US" sz="2800" dirty="0" smtClean="0">
                <a:latin typeface="Euclid" pitchFamily="18" charset="0"/>
              </a:rPr>
              <a:t>在设计上，很多情形下只需调节开环增益的大小就可将变闭环极点置于理想位置。</a:t>
            </a:r>
            <a:r>
              <a:rPr lang="en-US" altLang="zh-CN" sz="2800" dirty="0" smtClean="0">
                <a:latin typeface="Euclid" pitchFamily="18" charset="0"/>
              </a:rPr>
              <a:t> </a:t>
            </a:r>
          </a:p>
        </p:txBody>
      </p:sp>
      <p:sp>
        <p:nvSpPr>
          <p:cNvPr id="8" name="Text Box 30"/>
          <p:cNvSpPr txBox="1">
            <a:spLocks noChangeArrowheads="1"/>
          </p:cNvSpPr>
          <p:nvPr/>
        </p:nvSpPr>
        <p:spPr bwMode="auto">
          <a:xfrm>
            <a:off x="513416" y="2571744"/>
            <a:ext cx="7632700" cy="523220"/>
          </a:xfrm>
          <a:prstGeom prst="rect">
            <a:avLst/>
          </a:prstGeom>
          <a:noFill/>
          <a:ln w="9525">
            <a:noFill/>
            <a:miter lim="800000"/>
            <a:headEnd/>
            <a:tailEnd/>
          </a:ln>
        </p:spPr>
        <p:txBody>
          <a:bodyPr>
            <a:spAutoFit/>
          </a:bodyPr>
          <a:lstStyle/>
          <a:p>
            <a:pPr eaLnBrk="1" hangingPunct="1"/>
            <a:r>
              <a:rPr lang="en-US" altLang="zh-CN" sz="2800" b="1" dirty="0" smtClean="0">
                <a:latin typeface="Euclid" pitchFamily="18" charset="0"/>
                <a:ea typeface="微软雅黑" pitchFamily="34" charset="-122"/>
              </a:rPr>
              <a:t>1. </a:t>
            </a:r>
            <a:r>
              <a:rPr lang="zh-CN" altLang="en-US" sz="2800" b="1" dirty="0" smtClean="0">
                <a:latin typeface="Euclid" pitchFamily="18" charset="0"/>
                <a:ea typeface="微软雅黑" pitchFamily="34" charset="-122"/>
              </a:rPr>
              <a:t>定义</a:t>
            </a:r>
            <a:endParaRPr lang="en-US" altLang="zh-CN" sz="2800" b="1" dirty="0">
              <a:latin typeface="Euclid" pitchFamily="18" charset="0"/>
              <a:ea typeface="微软雅黑" pitchFamily="34" charset="-122"/>
            </a:endParaRPr>
          </a:p>
        </p:txBody>
      </p:sp>
      <p:sp>
        <p:nvSpPr>
          <p:cNvPr id="12" name="矩形 11"/>
          <p:cNvSpPr/>
          <p:nvPr/>
        </p:nvSpPr>
        <p:spPr>
          <a:xfrm>
            <a:off x="641778" y="5214950"/>
            <a:ext cx="7715304" cy="523220"/>
          </a:xfrm>
          <a:prstGeom prst="rect">
            <a:avLst/>
          </a:prstGeom>
        </p:spPr>
        <p:txBody>
          <a:bodyPr wrap="square">
            <a:spAutoFit/>
          </a:bodyPr>
          <a:lstStyle/>
          <a:p>
            <a:r>
              <a:rPr lang="zh-CN" altLang="en-US" sz="2800" b="1" dirty="0" smtClean="0">
                <a:latin typeface="微软雅黑" pitchFamily="34" charset="-122"/>
                <a:ea typeface="微软雅黑" pitchFamily="34" charset="-122"/>
              </a:rPr>
              <a:t>例：</a:t>
            </a:r>
            <a:r>
              <a:rPr lang="zh-CN" altLang="en-US" sz="2800" dirty="0" smtClean="0"/>
              <a:t>考虑如下单位负反馈系统的开环传递函数：</a:t>
            </a:r>
            <a:endParaRPr lang="zh-CN" altLang="en-US" sz="2800" dirty="0"/>
          </a:p>
        </p:txBody>
      </p:sp>
      <p:graphicFrame>
        <p:nvGraphicFramePr>
          <p:cNvPr id="9" name="Object 9"/>
          <p:cNvGraphicFramePr>
            <a:graphicFrameLocks noChangeAspect="1"/>
          </p:cNvGraphicFramePr>
          <p:nvPr/>
        </p:nvGraphicFramePr>
        <p:xfrm>
          <a:off x="3071802" y="5715016"/>
          <a:ext cx="2513013" cy="931862"/>
        </p:xfrm>
        <a:graphic>
          <a:graphicData uri="http://schemas.openxmlformats.org/presentationml/2006/ole">
            <mc:AlternateContent xmlns:mc="http://schemas.openxmlformats.org/markup-compatibility/2006">
              <mc:Choice xmlns:v="urn:schemas-microsoft-com:vml" Requires="v">
                <p:oleObj spid="_x0000_s43066" name="Equation" r:id="rId4" imgW="1130300" imgH="419100" progId="Equation.DSMT4">
                  <p:embed/>
                </p:oleObj>
              </mc:Choice>
              <mc:Fallback>
                <p:oleObj name="Equation" r:id="rId4" imgW="1130300" imgH="4191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02" y="5715016"/>
                        <a:ext cx="25130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up)">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build="p"/>
      <p:bldP spid="8"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10408" y="1340768"/>
            <a:ext cx="7920880" cy="6480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4</a:t>
            </a:r>
            <a:r>
              <a:rPr lang="zh-CN" altLang="en-US" sz="2800" b="1" dirty="0" smtClean="0">
                <a:latin typeface="微软雅黑" panose="020B0503020204020204" pitchFamily="34" charset="-122"/>
                <a:ea typeface="微软雅黑" panose="020B0503020204020204" pitchFamily="34" charset="-122"/>
              </a:rPr>
              <a:t>、实轴上的根轨迹</a:t>
            </a:r>
            <a:endParaRPr lang="zh-CN" altLang="en-US" sz="4000" b="1" dirty="0">
              <a:ea typeface="隶书" pitchFamily="49" charset="-122"/>
            </a:endParaRPr>
          </a:p>
        </p:txBody>
      </p:sp>
      <p:sp>
        <p:nvSpPr>
          <p:cNvPr id="7" name="Text Box 21"/>
          <p:cNvSpPr txBox="1">
            <a:spLocks noChangeArrowheads="1"/>
          </p:cNvSpPr>
          <p:nvPr/>
        </p:nvSpPr>
        <p:spPr bwMode="auto">
          <a:xfrm>
            <a:off x="526684" y="2015955"/>
            <a:ext cx="8221780" cy="867930"/>
          </a:xfrm>
          <a:prstGeom prst="rect">
            <a:avLst/>
          </a:prstGeom>
          <a:solidFill>
            <a:schemeClr val="bg1"/>
          </a:solidFill>
          <a:ln>
            <a:noFill/>
          </a:ln>
          <a:effectLst/>
        </p:spPr>
        <p:txBody>
          <a:bodyPr wrap="square">
            <a:spAutoFit/>
          </a:bodyPr>
          <a:lstStyle/>
          <a:p>
            <a:pPr algn="l">
              <a:lnSpc>
                <a:spcPct val="90000"/>
              </a:lnSpc>
              <a:spcBef>
                <a:spcPct val="20000"/>
              </a:spcBef>
            </a:pPr>
            <a:r>
              <a:rPr lang="zh-CN" altLang="en-US" sz="2800" dirty="0">
                <a:latin typeface="Arial" charset="0"/>
              </a:rPr>
              <a:t>实轴</a:t>
            </a:r>
            <a:r>
              <a:rPr lang="zh-CN" altLang="en-US" sz="2800" dirty="0" smtClean="0">
                <a:latin typeface="Arial" charset="0"/>
              </a:rPr>
              <a:t>上某一区域，若其右边开环</a:t>
            </a:r>
            <a:r>
              <a:rPr lang="zh-CN" altLang="en-US" sz="2800" dirty="0">
                <a:latin typeface="Arial" charset="0"/>
              </a:rPr>
              <a:t>零、极点数目之</a:t>
            </a:r>
            <a:r>
              <a:rPr lang="zh-CN" altLang="en-US" sz="2800" dirty="0" smtClean="0">
                <a:latin typeface="Arial" charset="0"/>
              </a:rPr>
              <a:t>和为奇数，则该区域必为根轨迹。</a:t>
            </a:r>
            <a:endParaRPr lang="zh-CN" altLang="en-US" dirty="0"/>
          </a:p>
        </p:txBody>
      </p:sp>
      <p:sp>
        <p:nvSpPr>
          <p:cNvPr id="8" name="Line 7"/>
          <p:cNvSpPr>
            <a:spLocks noChangeShapeType="1"/>
          </p:cNvSpPr>
          <p:nvPr/>
        </p:nvSpPr>
        <p:spPr bwMode="auto">
          <a:xfrm>
            <a:off x="1979613" y="5499120"/>
            <a:ext cx="6553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8"/>
          <p:cNvSpPr>
            <a:spLocks noChangeShapeType="1"/>
          </p:cNvSpPr>
          <p:nvPr/>
        </p:nvSpPr>
        <p:spPr bwMode="auto">
          <a:xfrm flipV="1">
            <a:off x="6875463" y="4564082"/>
            <a:ext cx="0" cy="2159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28"/>
          <p:cNvGrpSpPr>
            <a:grpSpLocks/>
          </p:cNvGrpSpPr>
          <p:nvPr/>
        </p:nvGrpSpPr>
        <p:grpSpPr bwMode="auto">
          <a:xfrm>
            <a:off x="4283075" y="4922857"/>
            <a:ext cx="261938" cy="666750"/>
            <a:chOff x="2744" y="2840"/>
            <a:chExt cx="165" cy="420"/>
          </a:xfrm>
        </p:grpSpPr>
        <p:sp>
          <p:nvSpPr>
            <p:cNvPr id="11" name="AutoShape 17"/>
            <p:cNvSpPr>
              <a:spLocks noChangeAspect="1" noChangeArrowheads="1"/>
            </p:cNvSpPr>
            <p:nvPr/>
          </p:nvSpPr>
          <p:spPr bwMode="auto">
            <a:xfrm>
              <a:off x="2744" y="3131"/>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12" name="Object 18"/>
            <p:cNvGraphicFramePr>
              <a:graphicFrameLocks noChangeAspect="1"/>
            </p:cNvGraphicFramePr>
            <p:nvPr/>
          </p:nvGraphicFramePr>
          <p:xfrm>
            <a:off x="2744" y="2840"/>
            <a:ext cx="165" cy="201"/>
          </p:xfrm>
          <a:graphic>
            <a:graphicData uri="http://schemas.openxmlformats.org/presentationml/2006/ole">
              <mc:AlternateContent xmlns:mc="http://schemas.openxmlformats.org/markup-compatibility/2006">
                <mc:Choice xmlns:v="urn:schemas-microsoft-com:vml" Requires="v">
                  <p:oleObj spid="_x0000_s177504" name="公式" r:id="rId4" imgW="114201" imgH="139579" progId="Equation.3">
                    <p:embed/>
                  </p:oleObj>
                </mc:Choice>
                <mc:Fallback>
                  <p:oleObj name="公式" r:id="rId4" imgW="114201" imgH="139579" progId="Equation.3">
                    <p:embed/>
                    <p:pic>
                      <p:nvPicPr>
                        <p:cNvPr id="0" name="Picture 1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2840"/>
                          <a:ext cx="165"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29"/>
          <p:cNvGrpSpPr>
            <a:grpSpLocks/>
          </p:cNvGrpSpPr>
          <p:nvPr/>
        </p:nvGrpSpPr>
        <p:grpSpPr bwMode="auto">
          <a:xfrm>
            <a:off x="5822953" y="4770457"/>
            <a:ext cx="350838" cy="815975"/>
            <a:chOff x="3343" y="2750"/>
            <a:chExt cx="221" cy="514"/>
          </a:xfrm>
        </p:grpSpPr>
        <p:sp>
          <p:nvSpPr>
            <p:cNvPr id="14" name="Oval 16"/>
            <p:cNvSpPr>
              <a:spLocks noChangeAspect="1" noChangeArrowheads="1"/>
            </p:cNvSpPr>
            <p:nvPr/>
          </p:nvSpPr>
          <p:spPr bwMode="auto">
            <a:xfrm>
              <a:off x="3399" y="3148"/>
              <a:ext cx="116" cy="116"/>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15" name="Object 19"/>
            <p:cNvGraphicFramePr>
              <a:graphicFrameLocks noChangeAspect="1"/>
            </p:cNvGraphicFramePr>
            <p:nvPr>
              <p:extLst>
                <p:ext uri="{D42A27DB-BD31-4B8C-83A1-F6EECF244321}">
                  <p14:modId xmlns:p14="http://schemas.microsoft.com/office/powerpoint/2010/main" val="3447984806"/>
                </p:ext>
              </p:extLst>
            </p:nvPr>
          </p:nvGraphicFramePr>
          <p:xfrm>
            <a:off x="3343" y="2750"/>
            <a:ext cx="221" cy="347"/>
          </p:xfrm>
          <a:graphic>
            <a:graphicData uri="http://schemas.openxmlformats.org/presentationml/2006/ole">
              <mc:AlternateContent xmlns:mc="http://schemas.openxmlformats.org/markup-compatibility/2006">
                <mc:Choice xmlns:v="urn:schemas-microsoft-com:vml" Requires="v">
                  <p:oleObj spid="_x0000_s177505" name="Equation" r:id="rId6" imgW="152280" imgH="241200" progId="Equation.DSMT4">
                    <p:embed/>
                  </p:oleObj>
                </mc:Choice>
                <mc:Fallback>
                  <p:oleObj name="Equation" r:id="rId6" imgW="152280" imgH="241200" progId="Equation.DSMT4">
                    <p:embed/>
                    <p:pic>
                      <p:nvPicPr>
                        <p:cNvPr id="0" name="Picture 1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 y="2750"/>
                          <a:ext cx="221"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21"/>
          <p:cNvGraphicFramePr>
            <a:graphicFrameLocks noChangeAspect="1"/>
          </p:cNvGraphicFramePr>
          <p:nvPr>
            <p:extLst>
              <p:ext uri="{D42A27DB-BD31-4B8C-83A1-F6EECF244321}">
                <p14:modId xmlns:p14="http://schemas.microsoft.com/office/powerpoint/2010/main" val="277212158"/>
              </p:ext>
            </p:extLst>
          </p:nvPr>
        </p:nvGraphicFramePr>
        <p:xfrm>
          <a:off x="2627313" y="4345007"/>
          <a:ext cx="2303462" cy="581025"/>
        </p:xfrm>
        <a:graphic>
          <a:graphicData uri="http://schemas.openxmlformats.org/presentationml/2006/ole">
            <mc:AlternateContent xmlns:mc="http://schemas.openxmlformats.org/markup-compatibility/2006">
              <mc:Choice xmlns:v="urn:schemas-microsoft-com:vml" Requires="v">
                <p:oleObj spid="_x0000_s177506" name="Equation" r:id="rId8" imgW="1002960" imgH="253800" progId="Equation.DSMT4">
                  <p:embed/>
                </p:oleObj>
              </mc:Choice>
              <mc:Fallback>
                <p:oleObj name="Equation" r:id="rId8" imgW="1002960" imgH="253800" progId="Equation.DSMT4">
                  <p:embed/>
                  <p:pic>
                    <p:nvPicPr>
                      <p:cNvPr id="0" name="Picture 1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313" y="4345007"/>
                        <a:ext cx="23034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23"/>
          <p:cNvSpPr>
            <a:spLocks noChangeShapeType="1"/>
          </p:cNvSpPr>
          <p:nvPr/>
        </p:nvSpPr>
        <p:spPr bwMode="auto">
          <a:xfrm flipH="1">
            <a:off x="4427538" y="5499120"/>
            <a:ext cx="1584325"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5"/>
          <p:cNvSpPr txBox="1">
            <a:spLocks noChangeArrowheads="1"/>
          </p:cNvSpPr>
          <p:nvPr/>
        </p:nvSpPr>
        <p:spPr bwMode="auto">
          <a:xfrm>
            <a:off x="562769" y="2934685"/>
            <a:ext cx="77295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smtClean="0">
                <a:latin typeface="微软雅黑" panose="020B0503020204020204" pitchFamily="34" charset="-122"/>
                <a:ea typeface="微软雅黑" panose="020B0503020204020204" pitchFamily="34" charset="-122"/>
              </a:rPr>
              <a:t>例：</a:t>
            </a:r>
            <a:r>
              <a:rPr lang="zh-CN" altLang="en-US" sz="2800" dirty="0" smtClean="0">
                <a:latin typeface="Euclid" pitchFamily="18" charset="0"/>
              </a:rPr>
              <a:t>令</a:t>
            </a:r>
            <a:r>
              <a:rPr lang="en-US" altLang="zh-CN" sz="2800" i="1" dirty="0" smtClean="0">
                <a:solidFill>
                  <a:schemeClr val="hlink"/>
                </a:solidFill>
                <a:latin typeface="Euclid" pitchFamily="18" charset="0"/>
              </a:rPr>
              <a:t>s</a:t>
            </a:r>
            <a:r>
              <a:rPr lang="en-US" altLang="zh-CN" sz="2800" dirty="0" smtClean="0">
                <a:latin typeface="Euclid" pitchFamily="18" charset="0"/>
              </a:rPr>
              <a:t> </a:t>
            </a:r>
            <a:r>
              <a:rPr lang="zh-CN" altLang="en-US" sz="2800" dirty="0" smtClean="0">
                <a:latin typeface="Euclid" pitchFamily="18" charset="0"/>
              </a:rPr>
              <a:t>为实轴上一实验点：因</a:t>
            </a:r>
            <a:r>
              <a:rPr lang="en-US" altLang="zh-CN" sz="2800" i="1" dirty="0" err="1" smtClean="0">
                <a:latin typeface="Euclid" pitchFamily="18" charset="0"/>
              </a:rPr>
              <a:t>z</a:t>
            </a:r>
            <a:r>
              <a:rPr lang="en-US" altLang="zh-CN" sz="2800" i="1" baseline="-25000" dirty="0" err="1" smtClean="0">
                <a:latin typeface="Euclid" pitchFamily="18" charset="0"/>
              </a:rPr>
              <a:t>j</a:t>
            </a:r>
            <a:r>
              <a:rPr lang="en-US" altLang="zh-CN" sz="2800" dirty="0" smtClean="0">
                <a:latin typeface="Euclid" pitchFamily="18" charset="0"/>
              </a:rPr>
              <a:t> </a:t>
            </a:r>
            <a:r>
              <a:rPr lang="zh-CN" altLang="en-US" sz="2800" dirty="0" smtClean="0">
                <a:latin typeface="Euclid" pitchFamily="18" charset="0"/>
              </a:rPr>
              <a:t>位于该点右侧，是奇数，故</a:t>
            </a:r>
            <a:r>
              <a:rPr lang="en-US" altLang="zh-CN" sz="2800" dirty="0">
                <a:latin typeface="Euclid" pitchFamily="18" charset="0"/>
              </a:rPr>
              <a:t>on (</a:t>
            </a:r>
            <a:r>
              <a:rPr lang="en-US" altLang="zh-CN" sz="2800" dirty="0">
                <a:latin typeface="Euclid" pitchFamily="18" charset="0"/>
                <a:sym typeface="Euclid Symbol" pitchFamily="18" charset="2"/>
              </a:rPr>
              <a:t>, </a:t>
            </a:r>
            <a:r>
              <a:rPr lang="en-US" altLang="zh-CN" sz="2800" i="1" dirty="0" err="1" smtClean="0">
                <a:latin typeface="Euclid" pitchFamily="18" charset="0"/>
                <a:sym typeface="Euclid Symbol" pitchFamily="18" charset="2"/>
              </a:rPr>
              <a:t>z</a:t>
            </a:r>
            <a:r>
              <a:rPr lang="en-US" altLang="zh-CN" sz="2800" i="1" baseline="-25000" dirty="0" err="1" smtClean="0">
                <a:latin typeface="Euclid" pitchFamily="18" charset="0"/>
                <a:sym typeface="Euclid Symbol" pitchFamily="18" charset="2"/>
              </a:rPr>
              <a:t>j</a:t>
            </a:r>
            <a:r>
              <a:rPr lang="en-US" altLang="zh-CN" sz="2800" dirty="0" smtClean="0">
                <a:latin typeface="Euclid" pitchFamily="18" charset="0"/>
                <a:sym typeface="Euclid Symbol" pitchFamily="18" charset="2"/>
              </a:rPr>
              <a:t>]</a:t>
            </a:r>
            <a:r>
              <a:rPr lang="zh-CN" altLang="en-US" sz="2800" dirty="0" smtClean="0">
                <a:latin typeface="Euclid" pitchFamily="18" charset="0"/>
                <a:sym typeface="Euclid Symbol" pitchFamily="18" charset="2"/>
              </a:rPr>
              <a:t>均为根轨迹。</a:t>
            </a:r>
            <a:r>
              <a:rPr lang="en-US" altLang="zh-CN" sz="2800" dirty="0" smtClean="0">
                <a:latin typeface="Arial" charset="0"/>
              </a:rPr>
              <a:t> </a:t>
            </a:r>
            <a:endParaRPr lang="en-US" altLang="zh-CN" sz="28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7"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6"/>
          <p:cNvSpPr>
            <a:spLocks noChangeShapeType="1"/>
          </p:cNvSpPr>
          <p:nvPr/>
        </p:nvSpPr>
        <p:spPr bwMode="auto">
          <a:xfrm>
            <a:off x="973138" y="2705057"/>
            <a:ext cx="69834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7"/>
          <p:cNvSpPr>
            <a:spLocks noChangeShapeType="1"/>
          </p:cNvSpPr>
          <p:nvPr/>
        </p:nvSpPr>
        <p:spPr bwMode="auto">
          <a:xfrm flipV="1">
            <a:off x="5940425" y="1768432"/>
            <a:ext cx="0" cy="19446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 name="Group 32"/>
          <p:cNvGrpSpPr>
            <a:grpSpLocks/>
          </p:cNvGrpSpPr>
          <p:nvPr/>
        </p:nvGrpSpPr>
        <p:grpSpPr bwMode="auto">
          <a:xfrm>
            <a:off x="3276600" y="2128795"/>
            <a:ext cx="261938" cy="666750"/>
            <a:chOff x="2744" y="2840"/>
            <a:chExt cx="165" cy="420"/>
          </a:xfrm>
        </p:grpSpPr>
        <p:sp>
          <p:nvSpPr>
            <p:cNvPr id="21" name="AutoShape 12"/>
            <p:cNvSpPr>
              <a:spLocks noChangeAspect="1" noChangeArrowheads="1"/>
            </p:cNvSpPr>
            <p:nvPr/>
          </p:nvSpPr>
          <p:spPr bwMode="auto">
            <a:xfrm>
              <a:off x="2744" y="3131"/>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22" name="Object 13"/>
            <p:cNvGraphicFramePr>
              <a:graphicFrameLocks noChangeAspect="1"/>
            </p:cNvGraphicFramePr>
            <p:nvPr/>
          </p:nvGraphicFramePr>
          <p:xfrm>
            <a:off x="2744" y="2840"/>
            <a:ext cx="165" cy="201"/>
          </p:xfrm>
          <a:graphic>
            <a:graphicData uri="http://schemas.openxmlformats.org/presentationml/2006/ole">
              <mc:AlternateContent xmlns:mc="http://schemas.openxmlformats.org/markup-compatibility/2006">
                <mc:Choice xmlns:v="urn:schemas-microsoft-com:vml" Requires="v">
                  <p:oleObj spid="_x0000_s175011" name="公式" r:id="rId3" imgW="114201" imgH="139579" progId="Equation.3">
                    <p:embed/>
                  </p:oleObj>
                </mc:Choice>
                <mc:Fallback>
                  <p:oleObj name="公式" r:id="rId3" imgW="114201" imgH="139579" progId="Equation.3">
                    <p:embed/>
                    <p:pic>
                      <p:nvPicPr>
                        <p:cNvPr id="0" name="Picture 4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 y="2840"/>
                          <a:ext cx="165"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3" name="Group 31"/>
          <p:cNvGrpSpPr>
            <a:grpSpLocks/>
          </p:cNvGrpSpPr>
          <p:nvPr/>
        </p:nvGrpSpPr>
        <p:grpSpPr bwMode="auto">
          <a:xfrm>
            <a:off x="5057770" y="1984332"/>
            <a:ext cx="349250" cy="836613"/>
            <a:chOff x="3866" y="2749"/>
            <a:chExt cx="220" cy="527"/>
          </a:xfrm>
        </p:grpSpPr>
        <p:grpSp>
          <p:nvGrpSpPr>
            <p:cNvPr id="24" name="Group 8"/>
            <p:cNvGrpSpPr>
              <a:grpSpLocks/>
            </p:cNvGrpSpPr>
            <p:nvPr/>
          </p:nvGrpSpPr>
          <p:grpSpPr bwMode="auto">
            <a:xfrm>
              <a:off x="3924" y="3140"/>
              <a:ext cx="136" cy="136"/>
              <a:chOff x="3284" y="2233"/>
              <a:chExt cx="136" cy="136"/>
            </a:xfrm>
          </p:grpSpPr>
          <p:sp>
            <p:nvSpPr>
              <p:cNvPr id="26" name="Line 9"/>
              <p:cNvSpPr>
                <a:spLocks noChangeShapeType="1"/>
              </p:cNvSpPr>
              <p:nvPr/>
            </p:nvSpPr>
            <p:spPr bwMode="auto">
              <a:xfrm rot="3187806">
                <a:off x="3347" y="2227"/>
                <a:ext cx="9"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
              <p:cNvSpPr>
                <a:spLocks noChangeShapeType="1"/>
              </p:cNvSpPr>
              <p:nvPr/>
            </p:nvSpPr>
            <p:spPr bwMode="auto">
              <a:xfrm rot="-2263499">
                <a:off x="3351" y="2233"/>
                <a:ext cx="1"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5" name="Object 14"/>
            <p:cNvGraphicFramePr>
              <a:graphicFrameLocks noChangeAspect="1"/>
            </p:cNvGraphicFramePr>
            <p:nvPr>
              <p:extLst>
                <p:ext uri="{D42A27DB-BD31-4B8C-83A1-F6EECF244321}">
                  <p14:modId xmlns:p14="http://schemas.microsoft.com/office/powerpoint/2010/main" val="662246806"/>
                </p:ext>
              </p:extLst>
            </p:nvPr>
          </p:nvGraphicFramePr>
          <p:xfrm>
            <a:off x="3866" y="2749"/>
            <a:ext cx="220" cy="329"/>
          </p:xfrm>
          <a:graphic>
            <a:graphicData uri="http://schemas.openxmlformats.org/presentationml/2006/ole">
              <mc:AlternateContent xmlns:mc="http://schemas.openxmlformats.org/markup-compatibility/2006">
                <mc:Choice xmlns:v="urn:schemas-microsoft-com:vml" Requires="v">
                  <p:oleObj spid="_x0000_s175012" name="Equation" r:id="rId5" imgW="152280" imgH="228600" progId="Equation.DSMT4">
                    <p:embed/>
                  </p:oleObj>
                </mc:Choice>
                <mc:Fallback>
                  <p:oleObj name="Equation" r:id="rId5" imgW="152280" imgH="228600" progId="Equation.DSMT4">
                    <p:embed/>
                    <p:pic>
                      <p:nvPicPr>
                        <p:cNvPr id="0" name="Picture 476"/>
                        <p:cNvPicPr>
                          <a:picLocks noChangeAspect="1" noChangeArrowheads="1"/>
                        </p:cNvPicPr>
                        <p:nvPr/>
                      </p:nvPicPr>
                      <p:blipFill>
                        <a:blip r:embed="rId6"/>
                        <a:srcRect/>
                        <a:stretch>
                          <a:fillRect/>
                        </a:stretch>
                      </p:blipFill>
                      <p:spPr bwMode="auto">
                        <a:xfrm>
                          <a:off x="3866" y="2749"/>
                          <a:ext cx="220"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 name="Object 16"/>
          <p:cNvGraphicFramePr>
            <a:graphicFrameLocks noChangeAspect="1"/>
          </p:cNvGraphicFramePr>
          <p:nvPr>
            <p:extLst>
              <p:ext uri="{D42A27DB-BD31-4B8C-83A1-F6EECF244321}">
                <p14:modId xmlns:p14="http://schemas.microsoft.com/office/powerpoint/2010/main" val="994235786"/>
              </p:ext>
            </p:extLst>
          </p:nvPr>
        </p:nvGraphicFramePr>
        <p:xfrm>
          <a:off x="2943225" y="1373169"/>
          <a:ext cx="2300288" cy="550863"/>
        </p:xfrm>
        <a:graphic>
          <a:graphicData uri="http://schemas.openxmlformats.org/presentationml/2006/ole">
            <mc:AlternateContent xmlns:mc="http://schemas.openxmlformats.org/markup-compatibility/2006">
              <mc:Choice xmlns:v="urn:schemas-microsoft-com:vml" Requires="v">
                <p:oleObj spid="_x0000_s175013" name="Equation" r:id="rId7" imgW="1002960" imgH="241200" progId="Equation.DSMT4">
                  <p:embed/>
                </p:oleObj>
              </mc:Choice>
              <mc:Fallback>
                <p:oleObj name="Equation" r:id="rId7" imgW="1002960" imgH="241200" progId="Equation.DSMT4">
                  <p:embed/>
                  <p:pic>
                    <p:nvPicPr>
                      <p:cNvPr id="0" name="Picture 4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225" y="1373169"/>
                        <a:ext cx="230028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Line 17"/>
          <p:cNvSpPr>
            <a:spLocks noChangeShapeType="1"/>
          </p:cNvSpPr>
          <p:nvPr/>
        </p:nvSpPr>
        <p:spPr bwMode="auto">
          <a:xfrm flipH="1">
            <a:off x="3421063" y="2705057"/>
            <a:ext cx="1871662"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Text Box 34"/>
          <p:cNvSpPr txBox="1">
            <a:spLocks noChangeArrowheads="1"/>
          </p:cNvSpPr>
          <p:nvPr/>
        </p:nvSpPr>
        <p:spPr bwMode="auto">
          <a:xfrm>
            <a:off x="698727" y="3068960"/>
            <a:ext cx="7729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dirty="0" smtClean="0">
                <a:latin typeface="Euclid" pitchFamily="18" charset="0"/>
              </a:rPr>
              <a:t>故在</a:t>
            </a:r>
            <a:r>
              <a:rPr lang="en-US" altLang="zh-CN" sz="2800" dirty="0" smtClean="0">
                <a:latin typeface="Euclid" pitchFamily="18" charset="0"/>
              </a:rPr>
              <a:t>(</a:t>
            </a:r>
            <a:r>
              <a:rPr lang="en-US" altLang="zh-CN" sz="2800" dirty="0">
                <a:latin typeface="Euclid" pitchFamily="18" charset="0"/>
                <a:sym typeface="Euclid Symbol" pitchFamily="18" charset="2"/>
              </a:rPr>
              <a:t>, </a:t>
            </a:r>
            <a:r>
              <a:rPr lang="en-US" altLang="zh-CN" sz="2800" i="1" dirty="0" smtClean="0">
                <a:latin typeface="Euclid" pitchFamily="18" charset="0"/>
                <a:sym typeface="Euclid Symbol" pitchFamily="18" charset="2"/>
              </a:rPr>
              <a:t>p</a:t>
            </a:r>
            <a:r>
              <a:rPr lang="en-US" altLang="zh-CN" sz="2800" i="1" baseline="-25000" dirty="0" smtClean="0">
                <a:latin typeface="Euclid" pitchFamily="18" charset="0"/>
                <a:sym typeface="Euclid Symbol" pitchFamily="18" charset="2"/>
              </a:rPr>
              <a:t>i</a:t>
            </a:r>
            <a:r>
              <a:rPr lang="en-US" altLang="zh-CN" sz="2800" dirty="0" smtClean="0">
                <a:latin typeface="Euclid" pitchFamily="18" charset="0"/>
                <a:sym typeface="Euclid Symbol" pitchFamily="18" charset="2"/>
              </a:rPr>
              <a:t>]</a:t>
            </a:r>
            <a:r>
              <a:rPr lang="zh-CN" altLang="en-US" sz="2800" dirty="0" smtClean="0">
                <a:latin typeface="Euclid" pitchFamily="18" charset="0"/>
                <a:sym typeface="Euclid Symbol" pitchFamily="18" charset="2"/>
              </a:rPr>
              <a:t>均为根轨迹</a:t>
            </a:r>
            <a:r>
              <a:rPr lang="zh-CN" altLang="en-US" sz="2800" dirty="0">
                <a:latin typeface="Euclid" pitchFamily="18" charset="0"/>
                <a:sym typeface="Euclid Symbol" pitchFamily="18" charset="2"/>
              </a:rPr>
              <a:t>。</a:t>
            </a:r>
            <a:r>
              <a:rPr lang="en-US" altLang="zh-CN" sz="2800" dirty="0" smtClean="0">
                <a:latin typeface="Euclid" pitchFamily="18" charset="0"/>
                <a:sym typeface="Euclid Symbol" pitchFamily="18" charset="2"/>
              </a:rPr>
              <a:t> </a:t>
            </a:r>
            <a:endParaRPr lang="en-US" altLang="zh-CN" sz="2800" dirty="0">
              <a:latin typeface="Arial" charset="0"/>
              <a:sym typeface="Euclid Symbol" pitchFamily="18" charset="2"/>
            </a:endParaRPr>
          </a:p>
        </p:txBody>
      </p:sp>
      <p:sp>
        <p:nvSpPr>
          <p:cNvPr id="31" name="Line 6"/>
          <p:cNvSpPr>
            <a:spLocks noChangeShapeType="1"/>
          </p:cNvSpPr>
          <p:nvPr/>
        </p:nvSpPr>
        <p:spPr bwMode="auto">
          <a:xfrm>
            <a:off x="2020329" y="5460107"/>
            <a:ext cx="55435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7"/>
          <p:cNvSpPr>
            <a:spLocks noChangeShapeType="1"/>
          </p:cNvSpPr>
          <p:nvPr/>
        </p:nvSpPr>
        <p:spPr bwMode="auto">
          <a:xfrm flipV="1">
            <a:off x="6916179" y="4452045"/>
            <a:ext cx="0" cy="2376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 name="Group 34"/>
          <p:cNvGrpSpPr>
            <a:grpSpLocks/>
          </p:cNvGrpSpPr>
          <p:nvPr/>
        </p:nvGrpSpPr>
        <p:grpSpPr bwMode="auto">
          <a:xfrm>
            <a:off x="4998479" y="4883845"/>
            <a:ext cx="261937" cy="666750"/>
            <a:chOff x="3169" y="2840"/>
            <a:chExt cx="165" cy="420"/>
          </a:xfrm>
        </p:grpSpPr>
        <p:sp>
          <p:nvSpPr>
            <p:cNvPr id="34" name="AutoShape 12"/>
            <p:cNvSpPr>
              <a:spLocks noChangeAspect="1" noChangeArrowheads="1"/>
            </p:cNvSpPr>
            <p:nvPr/>
          </p:nvSpPr>
          <p:spPr bwMode="auto">
            <a:xfrm>
              <a:off x="3205" y="3131"/>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35" name="Object 13"/>
            <p:cNvGraphicFramePr>
              <a:graphicFrameLocks noChangeAspect="1"/>
            </p:cNvGraphicFramePr>
            <p:nvPr/>
          </p:nvGraphicFramePr>
          <p:xfrm>
            <a:off x="3169" y="2840"/>
            <a:ext cx="165" cy="201"/>
          </p:xfrm>
          <a:graphic>
            <a:graphicData uri="http://schemas.openxmlformats.org/presentationml/2006/ole">
              <mc:AlternateContent xmlns:mc="http://schemas.openxmlformats.org/markup-compatibility/2006">
                <mc:Choice xmlns:v="urn:schemas-microsoft-com:vml" Requires="v">
                  <p:oleObj spid="_x0000_s175014" name="公式" r:id="rId9" imgW="114201" imgH="139579" progId="Equation.3">
                    <p:embed/>
                  </p:oleObj>
                </mc:Choice>
                <mc:Fallback>
                  <p:oleObj name="公式" r:id="rId9" imgW="114201" imgH="139579" progId="Equation.3">
                    <p:embed/>
                    <p:pic>
                      <p:nvPicPr>
                        <p:cNvPr id="0" name="Picture 4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 y="2840"/>
                          <a:ext cx="165"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 name="Group 33"/>
          <p:cNvGrpSpPr>
            <a:grpSpLocks/>
          </p:cNvGrpSpPr>
          <p:nvPr/>
        </p:nvGrpSpPr>
        <p:grpSpPr bwMode="auto">
          <a:xfrm>
            <a:off x="3312559" y="4739382"/>
            <a:ext cx="347663" cy="817563"/>
            <a:chOff x="2107" y="2749"/>
            <a:chExt cx="219" cy="515"/>
          </a:xfrm>
        </p:grpSpPr>
        <p:sp>
          <p:nvSpPr>
            <p:cNvPr id="37" name="Oval 11"/>
            <p:cNvSpPr>
              <a:spLocks noChangeAspect="1" noChangeArrowheads="1"/>
            </p:cNvSpPr>
            <p:nvPr/>
          </p:nvSpPr>
          <p:spPr bwMode="auto">
            <a:xfrm>
              <a:off x="2154" y="3148"/>
              <a:ext cx="116" cy="116"/>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38" name="Object 15"/>
            <p:cNvGraphicFramePr>
              <a:graphicFrameLocks noChangeAspect="1"/>
            </p:cNvGraphicFramePr>
            <p:nvPr>
              <p:extLst>
                <p:ext uri="{D42A27DB-BD31-4B8C-83A1-F6EECF244321}">
                  <p14:modId xmlns:p14="http://schemas.microsoft.com/office/powerpoint/2010/main" val="2750574565"/>
                </p:ext>
              </p:extLst>
            </p:nvPr>
          </p:nvGraphicFramePr>
          <p:xfrm>
            <a:off x="2107" y="2749"/>
            <a:ext cx="219" cy="347"/>
          </p:xfrm>
          <a:graphic>
            <a:graphicData uri="http://schemas.openxmlformats.org/presentationml/2006/ole">
              <mc:AlternateContent xmlns:mc="http://schemas.openxmlformats.org/markup-compatibility/2006">
                <mc:Choice xmlns:v="urn:schemas-microsoft-com:vml" Requires="v">
                  <p:oleObj spid="_x0000_s175015" name="Equation" r:id="rId10" imgW="152280" imgH="241200" progId="Equation.DSMT4">
                    <p:embed/>
                  </p:oleObj>
                </mc:Choice>
                <mc:Fallback>
                  <p:oleObj name="Equation" r:id="rId10" imgW="152280" imgH="241200" progId="Equation.DSMT4">
                    <p:embed/>
                    <p:pic>
                      <p:nvPicPr>
                        <p:cNvPr id="0" name="Picture 4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7" y="2749"/>
                          <a:ext cx="219"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 name="Object 16"/>
          <p:cNvGraphicFramePr>
            <a:graphicFrameLocks noChangeAspect="1"/>
          </p:cNvGraphicFramePr>
          <p:nvPr>
            <p:extLst>
              <p:ext uri="{D42A27DB-BD31-4B8C-83A1-F6EECF244321}">
                <p14:modId xmlns:p14="http://schemas.microsoft.com/office/powerpoint/2010/main" val="2732073325"/>
              </p:ext>
            </p:extLst>
          </p:nvPr>
        </p:nvGraphicFramePr>
        <p:xfrm>
          <a:off x="2725179" y="4161532"/>
          <a:ext cx="3524250" cy="581025"/>
        </p:xfrm>
        <a:graphic>
          <a:graphicData uri="http://schemas.openxmlformats.org/presentationml/2006/ole">
            <mc:AlternateContent xmlns:mc="http://schemas.openxmlformats.org/markup-compatibility/2006">
              <mc:Choice xmlns:v="urn:schemas-microsoft-com:vml" Requires="v">
                <p:oleObj spid="_x0000_s175016" name="Equation" r:id="rId12" imgW="1536480" imgH="253800" progId="Equation.DSMT4">
                  <p:embed/>
                </p:oleObj>
              </mc:Choice>
              <mc:Fallback>
                <p:oleObj name="Equation" r:id="rId12" imgW="1536480" imgH="253800" progId="Equation.DSMT4">
                  <p:embed/>
                  <p:pic>
                    <p:nvPicPr>
                      <p:cNvPr id="0" name="Picture 4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5179" y="4161532"/>
                        <a:ext cx="35242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Line 20"/>
          <p:cNvSpPr>
            <a:spLocks noChangeShapeType="1"/>
          </p:cNvSpPr>
          <p:nvPr/>
        </p:nvSpPr>
        <p:spPr bwMode="auto">
          <a:xfrm>
            <a:off x="3460191" y="5460107"/>
            <a:ext cx="1655763" cy="0"/>
          </a:xfrm>
          <a:prstGeom prst="line">
            <a:avLst/>
          </a:prstGeom>
          <a:noFill/>
          <a:ln w="5715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1" name="Group 36"/>
          <p:cNvGrpSpPr>
            <a:grpSpLocks/>
          </p:cNvGrpSpPr>
          <p:nvPr/>
        </p:nvGrpSpPr>
        <p:grpSpPr bwMode="auto">
          <a:xfrm>
            <a:off x="2120344" y="4740970"/>
            <a:ext cx="350838" cy="836612"/>
            <a:chOff x="3866" y="2749"/>
            <a:chExt cx="221" cy="527"/>
          </a:xfrm>
        </p:grpSpPr>
        <p:grpSp>
          <p:nvGrpSpPr>
            <p:cNvPr id="42" name="Group 37"/>
            <p:cNvGrpSpPr>
              <a:grpSpLocks/>
            </p:cNvGrpSpPr>
            <p:nvPr/>
          </p:nvGrpSpPr>
          <p:grpSpPr bwMode="auto">
            <a:xfrm>
              <a:off x="3924" y="3140"/>
              <a:ext cx="136" cy="136"/>
              <a:chOff x="3284" y="2233"/>
              <a:chExt cx="136" cy="136"/>
            </a:xfrm>
          </p:grpSpPr>
          <p:sp>
            <p:nvSpPr>
              <p:cNvPr id="44" name="Line 38"/>
              <p:cNvSpPr>
                <a:spLocks noChangeShapeType="1"/>
              </p:cNvSpPr>
              <p:nvPr/>
            </p:nvSpPr>
            <p:spPr bwMode="auto">
              <a:xfrm rot="3187806">
                <a:off x="3347" y="2227"/>
                <a:ext cx="9"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9"/>
              <p:cNvSpPr>
                <a:spLocks noChangeShapeType="1"/>
              </p:cNvSpPr>
              <p:nvPr/>
            </p:nvSpPr>
            <p:spPr bwMode="auto">
              <a:xfrm rot="-2263499">
                <a:off x="3351" y="2233"/>
                <a:ext cx="1"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 name="Object 40"/>
            <p:cNvGraphicFramePr>
              <a:graphicFrameLocks noChangeAspect="1"/>
            </p:cNvGraphicFramePr>
            <p:nvPr>
              <p:extLst>
                <p:ext uri="{D42A27DB-BD31-4B8C-83A1-F6EECF244321}">
                  <p14:modId xmlns:p14="http://schemas.microsoft.com/office/powerpoint/2010/main" val="1088356947"/>
                </p:ext>
              </p:extLst>
            </p:nvPr>
          </p:nvGraphicFramePr>
          <p:xfrm>
            <a:off x="3866" y="2749"/>
            <a:ext cx="221" cy="329"/>
          </p:xfrm>
          <a:graphic>
            <a:graphicData uri="http://schemas.openxmlformats.org/presentationml/2006/ole">
              <mc:AlternateContent xmlns:mc="http://schemas.openxmlformats.org/markup-compatibility/2006">
                <mc:Choice xmlns:v="urn:schemas-microsoft-com:vml" Requires="v">
                  <p:oleObj spid="_x0000_s175017" name="Equation" r:id="rId14" imgW="152280" imgH="228600" progId="Equation.DSMT4">
                    <p:embed/>
                  </p:oleObj>
                </mc:Choice>
                <mc:Fallback>
                  <p:oleObj name="Equation" r:id="rId14" imgW="152280" imgH="228600" progId="Equation.DSMT4">
                    <p:embed/>
                    <p:pic>
                      <p:nvPicPr>
                        <p:cNvPr id="0" name="Picture 4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6" y="2749"/>
                          <a:ext cx="221"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6" name="Group 42"/>
          <p:cNvGrpSpPr>
            <a:grpSpLocks/>
          </p:cNvGrpSpPr>
          <p:nvPr/>
        </p:nvGrpSpPr>
        <p:grpSpPr bwMode="auto">
          <a:xfrm>
            <a:off x="2625166" y="4869557"/>
            <a:ext cx="349250" cy="681038"/>
            <a:chOff x="3142" y="2831"/>
            <a:chExt cx="220" cy="429"/>
          </a:xfrm>
        </p:grpSpPr>
        <p:sp>
          <p:nvSpPr>
            <p:cNvPr id="47" name="AutoShape 43"/>
            <p:cNvSpPr>
              <a:spLocks noChangeAspect="1" noChangeArrowheads="1"/>
            </p:cNvSpPr>
            <p:nvPr/>
          </p:nvSpPr>
          <p:spPr bwMode="auto">
            <a:xfrm>
              <a:off x="3205" y="3131"/>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48" name="Object 44"/>
            <p:cNvGraphicFramePr>
              <a:graphicFrameLocks noChangeAspect="1"/>
            </p:cNvGraphicFramePr>
            <p:nvPr/>
          </p:nvGraphicFramePr>
          <p:xfrm>
            <a:off x="3142" y="2831"/>
            <a:ext cx="220" cy="220"/>
          </p:xfrm>
          <a:graphic>
            <a:graphicData uri="http://schemas.openxmlformats.org/presentationml/2006/ole">
              <mc:AlternateContent xmlns:mc="http://schemas.openxmlformats.org/markup-compatibility/2006">
                <mc:Choice xmlns:v="urn:schemas-microsoft-com:vml" Requires="v">
                  <p:oleObj spid="_x0000_s175018" name="Equation" r:id="rId16" imgW="152268" imgH="152268" progId="Equation.DSMT4">
                    <p:embed/>
                  </p:oleObj>
                </mc:Choice>
                <mc:Fallback>
                  <p:oleObj name="Equation" r:id="rId16" imgW="152268" imgH="152268" progId="Equation.DSMT4">
                    <p:embed/>
                    <p:pic>
                      <p:nvPicPr>
                        <p:cNvPr id="0" name="Picture 48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42" y="2831"/>
                          <a:ext cx="22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 name="Line 45"/>
          <p:cNvSpPr>
            <a:spLocks noChangeShapeType="1"/>
          </p:cNvSpPr>
          <p:nvPr/>
        </p:nvSpPr>
        <p:spPr bwMode="auto">
          <a:xfrm>
            <a:off x="2307666" y="5460107"/>
            <a:ext cx="2806700" cy="0"/>
          </a:xfrm>
          <a:prstGeom prst="line">
            <a:avLst/>
          </a:prstGeom>
          <a:noFill/>
          <a:ln w="5715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41"/>
          <p:cNvSpPr>
            <a:spLocks noChangeShapeType="1"/>
          </p:cNvSpPr>
          <p:nvPr/>
        </p:nvSpPr>
        <p:spPr bwMode="auto">
          <a:xfrm flipV="1">
            <a:off x="2955366" y="5460107"/>
            <a:ext cx="360363" cy="0"/>
          </a:xfrm>
          <a:prstGeom prst="line">
            <a:avLst/>
          </a:prstGeom>
          <a:noFill/>
          <a:ln w="57150">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 name="Text Box 35"/>
          <p:cNvSpPr txBox="1">
            <a:spLocks noChangeArrowheads="1"/>
          </p:cNvSpPr>
          <p:nvPr/>
        </p:nvSpPr>
        <p:spPr bwMode="auto">
          <a:xfrm>
            <a:off x="701694" y="6241183"/>
            <a:ext cx="8424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dirty="0" smtClean="0">
                <a:latin typeface="Euclid" pitchFamily="18" charset="0"/>
              </a:rPr>
              <a:t>故在</a:t>
            </a:r>
            <a:r>
              <a:rPr lang="en-US" altLang="zh-CN" sz="2800" dirty="0" smtClean="0">
                <a:latin typeface="Euclid" pitchFamily="18" charset="0"/>
              </a:rPr>
              <a:t>[</a:t>
            </a:r>
            <a:r>
              <a:rPr lang="en-US" altLang="zh-CN" sz="2800" i="1" dirty="0" err="1" smtClean="0">
                <a:latin typeface="Euclid" pitchFamily="18" charset="0"/>
                <a:sym typeface="Euclid Symbol" pitchFamily="18" charset="2"/>
              </a:rPr>
              <a:t>z</a:t>
            </a:r>
            <a:r>
              <a:rPr lang="en-US" altLang="zh-CN" sz="2800" i="1" baseline="-25000" dirty="0" err="1" smtClean="0">
                <a:latin typeface="Euclid" pitchFamily="18" charset="0"/>
                <a:sym typeface="Euclid Symbol" pitchFamily="18" charset="2"/>
              </a:rPr>
              <a:t>j</a:t>
            </a:r>
            <a:r>
              <a:rPr lang="en-US" altLang="zh-CN" sz="2800" dirty="0" smtClean="0">
                <a:latin typeface="Euclid" pitchFamily="18" charset="0"/>
              </a:rPr>
              <a:t> </a:t>
            </a:r>
            <a:r>
              <a:rPr lang="en-US" altLang="zh-CN" sz="2800" dirty="0">
                <a:latin typeface="Euclid" pitchFamily="18" charset="0"/>
                <a:sym typeface="Euclid Symbol" pitchFamily="18" charset="2"/>
              </a:rPr>
              <a:t>, +</a:t>
            </a:r>
            <a:r>
              <a:rPr lang="en-US" altLang="zh-CN" sz="2800" dirty="0" smtClean="0">
                <a:latin typeface="Euclid" pitchFamily="18" charset="0"/>
                <a:sym typeface="Euclid Symbol" pitchFamily="18" charset="2"/>
              </a:rPr>
              <a:t>)</a:t>
            </a:r>
            <a:r>
              <a:rPr lang="zh-CN" altLang="en-US" sz="2800" dirty="0" smtClean="0">
                <a:latin typeface="Euclid" pitchFamily="18" charset="0"/>
                <a:sym typeface="Euclid Symbol" pitchFamily="18" charset="2"/>
              </a:rPr>
              <a:t>无根轨迹，但在</a:t>
            </a:r>
            <a:r>
              <a:rPr lang="en-US" altLang="zh-CN" sz="2800" dirty="0" smtClean="0">
                <a:latin typeface="Euclid" pitchFamily="18" charset="0"/>
                <a:ea typeface="楷体_GB2312" pitchFamily="49" charset="-122"/>
              </a:rPr>
              <a:t>[</a:t>
            </a:r>
            <a:r>
              <a:rPr lang="en-US" altLang="zh-CN" sz="2800" i="1" dirty="0" smtClean="0">
                <a:latin typeface="Euclid" pitchFamily="18" charset="0"/>
                <a:ea typeface="楷体_GB2312" pitchFamily="49" charset="-122"/>
                <a:sym typeface="Euclid Symbol" pitchFamily="18" charset="2"/>
              </a:rPr>
              <a:t>p</a:t>
            </a:r>
            <a:r>
              <a:rPr lang="en-US" altLang="zh-CN" sz="2800" i="1" baseline="-25000" dirty="0" smtClean="0">
                <a:latin typeface="Euclid" pitchFamily="18" charset="0"/>
                <a:ea typeface="楷体_GB2312" pitchFamily="49" charset="-122"/>
                <a:sym typeface="Euclid Symbol" pitchFamily="18" charset="2"/>
              </a:rPr>
              <a:t>i</a:t>
            </a:r>
            <a:r>
              <a:rPr lang="en-US" altLang="zh-CN" sz="2800" dirty="0" smtClean="0">
                <a:latin typeface="Euclid" pitchFamily="18" charset="0"/>
                <a:ea typeface="楷体_GB2312" pitchFamily="49" charset="-122"/>
              </a:rPr>
              <a:t> </a:t>
            </a:r>
            <a:r>
              <a:rPr lang="en-US" altLang="zh-CN" sz="2800" dirty="0">
                <a:latin typeface="Euclid" pitchFamily="18" charset="0"/>
                <a:ea typeface="楷体_GB2312" pitchFamily="49" charset="-122"/>
                <a:sym typeface="Euclid Symbol" pitchFamily="18" charset="2"/>
              </a:rPr>
              <a:t>, </a:t>
            </a:r>
            <a:r>
              <a:rPr lang="en-US" altLang="zh-CN" sz="2800" i="1" dirty="0" err="1" smtClean="0">
                <a:latin typeface="Euclid" pitchFamily="18" charset="0"/>
                <a:ea typeface="楷体_GB2312" pitchFamily="49" charset="-122"/>
                <a:sym typeface="Euclid Symbol" pitchFamily="18" charset="2"/>
              </a:rPr>
              <a:t>z</a:t>
            </a:r>
            <a:r>
              <a:rPr lang="en-US" altLang="zh-CN" sz="2800" i="1" baseline="-25000" dirty="0" err="1" smtClean="0">
                <a:latin typeface="Euclid" pitchFamily="18" charset="0"/>
                <a:ea typeface="楷体_GB2312" pitchFamily="49" charset="-122"/>
                <a:sym typeface="Euclid Symbol" pitchFamily="18" charset="2"/>
              </a:rPr>
              <a:t>j</a:t>
            </a:r>
            <a:r>
              <a:rPr lang="en-US" altLang="zh-CN" sz="2800" dirty="0">
                <a:latin typeface="Euclid" pitchFamily="18" charset="0"/>
                <a:ea typeface="楷体_GB2312" pitchFamily="49" charset="-122"/>
                <a:sym typeface="Euclid Symbol" pitchFamily="18" charset="2"/>
              </a:rPr>
              <a:t>] </a:t>
            </a:r>
            <a:r>
              <a:rPr lang="zh-CN" altLang="en-US" sz="2800" dirty="0" smtClean="0">
                <a:latin typeface="Euclid" pitchFamily="18" charset="0"/>
                <a:ea typeface="楷体_GB2312" pitchFamily="49" charset="-122"/>
                <a:sym typeface="Euclid Symbol" pitchFamily="18" charset="2"/>
              </a:rPr>
              <a:t>上有根轨迹。</a:t>
            </a:r>
            <a:r>
              <a:rPr lang="en-US" altLang="zh-CN" sz="2800" dirty="0" smtClean="0">
                <a:latin typeface="Euclid" pitchFamily="18" charset="0"/>
                <a:ea typeface="楷体_GB2312" pitchFamily="49" charset="-122"/>
                <a:sym typeface="Euclid Symbol" pitchFamily="18" charset="2"/>
              </a:rPr>
              <a:t> </a:t>
            </a:r>
            <a:endParaRPr lang="en-US" altLang="zh-CN" sz="2800" dirty="0">
              <a:latin typeface="Euclid" pitchFamily="18" charset="0"/>
              <a:ea typeface="楷体_GB2312" pitchFamily="49" charset="-122"/>
              <a:sym typeface="Euclid Symbol" pitchFamily="18" charset="2"/>
            </a:endParaRPr>
          </a:p>
        </p:txBody>
      </p:sp>
      <p:sp>
        <p:nvSpPr>
          <p:cNvPr id="52" name="Text Box 35"/>
          <p:cNvSpPr txBox="1">
            <a:spLocks noChangeArrowheads="1"/>
          </p:cNvSpPr>
          <p:nvPr/>
        </p:nvSpPr>
        <p:spPr bwMode="auto">
          <a:xfrm>
            <a:off x="562769" y="1291378"/>
            <a:ext cx="772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smtClean="0">
                <a:latin typeface="微软雅黑" panose="020B0503020204020204" pitchFamily="34" charset="-122"/>
                <a:ea typeface="微软雅黑" panose="020B0503020204020204" pitchFamily="34" charset="-122"/>
              </a:rPr>
              <a:t>例：</a:t>
            </a:r>
            <a:r>
              <a:rPr lang="en-US" altLang="zh-CN" sz="2800" dirty="0" smtClean="0">
                <a:latin typeface="Arial" charset="0"/>
              </a:rPr>
              <a:t> </a:t>
            </a:r>
            <a:endParaRPr lang="en-US" altLang="zh-CN" sz="2800" dirty="0">
              <a:latin typeface="Arial" charset="0"/>
            </a:endParaRPr>
          </a:p>
        </p:txBody>
      </p:sp>
      <p:sp>
        <p:nvSpPr>
          <p:cNvPr id="53" name="Text Box 35"/>
          <p:cNvSpPr txBox="1">
            <a:spLocks noChangeArrowheads="1"/>
          </p:cNvSpPr>
          <p:nvPr/>
        </p:nvSpPr>
        <p:spPr bwMode="auto">
          <a:xfrm>
            <a:off x="620337" y="3755984"/>
            <a:ext cx="77295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b="1" dirty="0" smtClean="0">
                <a:latin typeface="微软雅黑" panose="020B0503020204020204" pitchFamily="34" charset="-122"/>
                <a:ea typeface="微软雅黑" panose="020B0503020204020204" pitchFamily="34" charset="-122"/>
              </a:rPr>
              <a:t>例：</a:t>
            </a:r>
            <a:r>
              <a:rPr lang="en-US" altLang="zh-CN" sz="2800" dirty="0" smtClean="0">
                <a:latin typeface="Arial" charset="0"/>
              </a:rPr>
              <a:t> </a:t>
            </a:r>
            <a:endParaRPr lang="en-US" altLang="zh-CN" sz="28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righ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down)">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up)">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left)">
                                      <p:cBhvr>
                                        <p:cTn id="61" dur="500"/>
                                        <p:tgtEl>
                                          <p:spTgt spid="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up)">
                                      <p:cBhvr>
                                        <p:cTn id="6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40" grpId="0" animBg="1"/>
      <p:bldP spid="49" grpId="0" animBg="1"/>
      <p:bldP spid="50" grpId="0" animBg="1"/>
      <p:bldP spid="51" grpId="0"/>
      <p:bldP spid="52" grpId="1"/>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9"/>
          <p:cNvSpPr txBox="1">
            <a:spLocks noChangeArrowheads="1"/>
          </p:cNvSpPr>
          <p:nvPr/>
        </p:nvSpPr>
        <p:spPr bwMode="auto">
          <a:xfrm>
            <a:off x="539552" y="1220819"/>
            <a:ext cx="82211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lang="zh-CN" altLang="en-US" sz="2800" dirty="0" smtClean="0">
                <a:latin typeface="Euclid" pitchFamily="18" charset="0"/>
              </a:rPr>
              <a:t>令</a:t>
            </a:r>
            <a:r>
              <a:rPr lang="en-US" altLang="zh-CN" sz="2800" i="1" dirty="0" smtClean="0">
                <a:latin typeface="Euclid" pitchFamily="18" charset="0"/>
              </a:rPr>
              <a:t>p</a:t>
            </a:r>
            <a:r>
              <a:rPr lang="en-US" altLang="zh-CN" sz="2800" i="1" baseline="-25000" dirty="0" smtClean="0">
                <a:latin typeface="Euclid" pitchFamily="18" charset="0"/>
              </a:rPr>
              <a:t>i</a:t>
            </a:r>
            <a:r>
              <a:rPr lang="en-US" altLang="zh-CN" sz="2800" i="1" dirty="0" smtClean="0">
                <a:latin typeface="Euclid" pitchFamily="18" charset="0"/>
              </a:rPr>
              <a:t> </a:t>
            </a:r>
            <a:r>
              <a:rPr lang="en-US" altLang="zh-CN" sz="2800" dirty="0" smtClean="0">
                <a:latin typeface="Euclid" pitchFamily="18" charset="0"/>
              </a:rPr>
              <a:t>(</a:t>
            </a:r>
            <a:r>
              <a:rPr lang="en-US" altLang="zh-CN" sz="2800" i="1" dirty="0" err="1" smtClean="0">
                <a:latin typeface="Euclid" pitchFamily="18" charset="0"/>
              </a:rPr>
              <a:t>z</a:t>
            </a:r>
            <a:r>
              <a:rPr lang="en-US" altLang="zh-CN" sz="2800" i="1" baseline="-25000" dirty="0" err="1" smtClean="0">
                <a:latin typeface="Euclid" pitchFamily="18" charset="0"/>
              </a:rPr>
              <a:t>i</a:t>
            </a:r>
            <a:r>
              <a:rPr lang="en-US" altLang="zh-CN" sz="2800" dirty="0" smtClean="0">
                <a:latin typeface="Euclid" pitchFamily="18" charset="0"/>
              </a:rPr>
              <a:t>)</a:t>
            </a:r>
            <a:r>
              <a:rPr lang="zh-CN" altLang="en-US" sz="2800" dirty="0" smtClean="0">
                <a:latin typeface="Euclid" pitchFamily="18" charset="0"/>
              </a:rPr>
              <a:t>及</a:t>
            </a:r>
            <a:r>
              <a:rPr lang="en-US" altLang="zh-CN" sz="2800" i="1" dirty="0" smtClean="0">
                <a:latin typeface="Euclid" pitchFamily="18" charset="0"/>
              </a:rPr>
              <a:t>p</a:t>
            </a:r>
            <a:r>
              <a:rPr lang="en-US" altLang="zh-CN" sz="2800" i="1" baseline="-25000" dirty="0" smtClean="0">
                <a:latin typeface="Euclid" pitchFamily="18" charset="0"/>
              </a:rPr>
              <a:t>i</a:t>
            </a:r>
            <a:r>
              <a:rPr lang="en-US" altLang="zh-CN" sz="2800" baseline="-25000" dirty="0" smtClean="0">
                <a:latin typeface="Euclid" pitchFamily="18" charset="0"/>
              </a:rPr>
              <a:t>+1 </a:t>
            </a:r>
            <a:r>
              <a:rPr lang="en-US" altLang="zh-CN" sz="2800" dirty="0" smtClean="0">
                <a:latin typeface="Euclid" pitchFamily="18" charset="0"/>
              </a:rPr>
              <a:t>(</a:t>
            </a:r>
            <a:r>
              <a:rPr lang="en-US" altLang="zh-CN" sz="2800" i="1" dirty="0" smtClean="0">
                <a:latin typeface="Euclid" pitchFamily="18" charset="0"/>
              </a:rPr>
              <a:t>z</a:t>
            </a:r>
            <a:r>
              <a:rPr lang="en-US" altLang="zh-CN" sz="2800" i="1" baseline="-25000" dirty="0" smtClean="0">
                <a:latin typeface="Euclid" pitchFamily="18" charset="0"/>
              </a:rPr>
              <a:t>i</a:t>
            </a:r>
            <a:r>
              <a:rPr lang="en-US" altLang="zh-CN" sz="2800" baseline="-25000" dirty="0" smtClean="0">
                <a:latin typeface="Euclid" pitchFamily="18" charset="0"/>
              </a:rPr>
              <a:t>+1</a:t>
            </a:r>
            <a:r>
              <a:rPr lang="en-US" altLang="zh-CN" sz="2800" dirty="0" smtClean="0">
                <a:latin typeface="Euclid" pitchFamily="18" charset="0"/>
              </a:rPr>
              <a:t>)</a:t>
            </a:r>
            <a:r>
              <a:rPr lang="zh-CN" altLang="en-US" sz="2800" dirty="0" smtClean="0">
                <a:latin typeface="Euclid" pitchFamily="18" charset="0"/>
              </a:rPr>
              <a:t>为</a:t>
            </a:r>
            <a:r>
              <a:rPr lang="en-US" altLang="zh-CN" sz="2800" i="1" dirty="0" smtClean="0">
                <a:latin typeface="Euclid" pitchFamily="18" charset="0"/>
              </a:rPr>
              <a:t>G</a:t>
            </a:r>
            <a:r>
              <a:rPr lang="en-US" altLang="zh-CN" sz="2800" dirty="0" smtClean="0">
                <a:latin typeface="Euclid" pitchFamily="18" charset="0"/>
              </a:rPr>
              <a:t>(</a:t>
            </a:r>
            <a:r>
              <a:rPr lang="en-US" altLang="zh-CN" sz="2800" i="1" dirty="0" smtClean="0">
                <a:latin typeface="Euclid" pitchFamily="18" charset="0"/>
              </a:rPr>
              <a:t>s</a:t>
            </a:r>
            <a:r>
              <a:rPr lang="en-US" altLang="zh-CN" sz="2800" dirty="0" smtClean="0">
                <a:latin typeface="Euclid" pitchFamily="18" charset="0"/>
              </a:rPr>
              <a:t>)</a:t>
            </a:r>
            <a:r>
              <a:rPr lang="en-US" altLang="zh-CN" sz="2800" i="1" dirty="0" smtClean="0">
                <a:latin typeface="Euclid" pitchFamily="18" charset="0"/>
              </a:rPr>
              <a:t>H</a:t>
            </a:r>
            <a:r>
              <a:rPr lang="en-US" altLang="zh-CN" sz="2800" dirty="0" smtClean="0">
                <a:latin typeface="Euclid" pitchFamily="18" charset="0"/>
              </a:rPr>
              <a:t>(</a:t>
            </a:r>
            <a:r>
              <a:rPr lang="en-US" altLang="zh-CN" sz="2800" i="1" dirty="0" smtClean="0">
                <a:latin typeface="Euclid" pitchFamily="18" charset="0"/>
              </a:rPr>
              <a:t>s</a:t>
            </a:r>
            <a:r>
              <a:rPr lang="en-US" altLang="zh-CN" sz="2800" dirty="0" smtClean="0">
                <a:latin typeface="Euclid" pitchFamily="18" charset="0"/>
              </a:rPr>
              <a:t>)</a:t>
            </a:r>
            <a:r>
              <a:rPr lang="zh-CN" altLang="en-US" sz="2800" dirty="0" smtClean="0">
                <a:latin typeface="Euclid" pitchFamily="18" charset="0"/>
              </a:rPr>
              <a:t>的一对共轭极点</a:t>
            </a:r>
            <a:r>
              <a:rPr lang="en-US" altLang="zh-CN" sz="2800" dirty="0" smtClean="0">
                <a:latin typeface="Euclid" pitchFamily="18" charset="0"/>
              </a:rPr>
              <a:t>(</a:t>
            </a:r>
            <a:r>
              <a:rPr lang="zh-CN" altLang="en-US" sz="2800" dirty="0" smtClean="0">
                <a:latin typeface="Euclid" pitchFamily="18" charset="0"/>
              </a:rPr>
              <a:t>零点</a:t>
            </a:r>
            <a:r>
              <a:rPr lang="en-US" altLang="zh-CN" sz="2800" dirty="0" smtClean="0">
                <a:latin typeface="Euclid" pitchFamily="18" charset="0"/>
              </a:rPr>
              <a:t>)</a:t>
            </a:r>
            <a:r>
              <a:rPr lang="zh-CN" altLang="en-US" sz="2800" dirty="0" smtClean="0">
                <a:latin typeface="Euclid" pitchFamily="18" charset="0"/>
              </a:rPr>
              <a:t>，则易见，</a:t>
            </a:r>
            <a:endParaRPr lang="en-US" altLang="zh-CN" sz="2800" dirty="0">
              <a:latin typeface="Euclid" pitchFamily="18" charset="0"/>
            </a:endParaRPr>
          </a:p>
        </p:txBody>
      </p:sp>
      <p:sp>
        <p:nvSpPr>
          <p:cNvPr id="10" name="Line 6"/>
          <p:cNvSpPr>
            <a:spLocks noChangeShapeType="1"/>
          </p:cNvSpPr>
          <p:nvPr/>
        </p:nvSpPr>
        <p:spPr bwMode="auto">
          <a:xfrm>
            <a:off x="325438" y="4573588"/>
            <a:ext cx="42481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7"/>
          <p:cNvSpPr>
            <a:spLocks noChangeShapeType="1"/>
          </p:cNvSpPr>
          <p:nvPr/>
        </p:nvSpPr>
        <p:spPr bwMode="auto">
          <a:xfrm flipV="1">
            <a:off x="3924300" y="3278188"/>
            <a:ext cx="1588" cy="2520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8"/>
          <p:cNvGrpSpPr>
            <a:grpSpLocks/>
          </p:cNvGrpSpPr>
          <p:nvPr/>
        </p:nvGrpSpPr>
        <p:grpSpPr bwMode="auto">
          <a:xfrm>
            <a:off x="2773363" y="3638550"/>
            <a:ext cx="215900" cy="215900"/>
            <a:chOff x="3284" y="2233"/>
            <a:chExt cx="136" cy="136"/>
          </a:xfrm>
        </p:grpSpPr>
        <p:sp>
          <p:nvSpPr>
            <p:cNvPr id="20" name="Line 9"/>
            <p:cNvSpPr>
              <a:spLocks noChangeShapeType="1"/>
            </p:cNvSpPr>
            <p:nvPr/>
          </p:nvSpPr>
          <p:spPr bwMode="auto">
            <a:xfrm rot="3187806">
              <a:off x="3347" y="2227"/>
              <a:ext cx="9"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
            <p:cNvSpPr>
              <a:spLocks noChangeShapeType="1"/>
            </p:cNvSpPr>
            <p:nvPr/>
          </p:nvSpPr>
          <p:spPr bwMode="auto">
            <a:xfrm rot="-2263499">
              <a:off x="3351" y="2233"/>
              <a:ext cx="1"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 name="Group 43"/>
          <p:cNvGrpSpPr>
            <a:grpSpLocks/>
          </p:cNvGrpSpPr>
          <p:nvPr/>
        </p:nvGrpSpPr>
        <p:grpSpPr bwMode="auto">
          <a:xfrm>
            <a:off x="1549400" y="4111625"/>
            <a:ext cx="261938" cy="552450"/>
            <a:chOff x="3515" y="3139"/>
            <a:chExt cx="165" cy="348"/>
          </a:xfrm>
        </p:grpSpPr>
        <p:sp>
          <p:nvSpPr>
            <p:cNvPr id="23" name="AutoShape 12"/>
            <p:cNvSpPr>
              <a:spLocks noChangeAspect="1" noChangeArrowheads="1"/>
            </p:cNvSpPr>
            <p:nvPr/>
          </p:nvSpPr>
          <p:spPr bwMode="auto">
            <a:xfrm>
              <a:off x="3522" y="3358"/>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24" name="Object 13"/>
            <p:cNvGraphicFramePr>
              <a:graphicFrameLocks noChangeAspect="1"/>
            </p:cNvGraphicFramePr>
            <p:nvPr/>
          </p:nvGraphicFramePr>
          <p:xfrm>
            <a:off x="3515" y="3139"/>
            <a:ext cx="165" cy="201"/>
          </p:xfrm>
          <a:graphic>
            <a:graphicData uri="http://schemas.openxmlformats.org/presentationml/2006/ole">
              <mc:AlternateContent xmlns:mc="http://schemas.openxmlformats.org/markup-compatibility/2006">
                <mc:Choice xmlns:v="urn:schemas-microsoft-com:vml" Requires="v">
                  <p:oleObj spid="_x0000_s176015" name="公式" r:id="rId4" imgW="114201" imgH="139579" progId="Equation.3">
                    <p:embed/>
                  </p:oleObj>
                </mc:Choice>
                <mc:Fallback>
                  <p:oleObj name="公式" r:id="rId4" imgW="114201" imgH="139579" progId="Equation.3">
                    <p:embed/>
                    <p:pic>
                      <p:nvPicPr>
                        <p:cNvPr id="0" name="Picture 4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5" y="3139"/>
                          <a:ext cx="165"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 name="Object 14"/>
          <p:cNvGraphicFramePr>
            <a:graphicFrameLocks noChangeAspect="1"/>
          </p:cNvGraphicFramePr>
          <p:nvPr>
            <p:extLst>
              <p:ext uri="{D42A27DB-BD31-4B8C-83A1-F6EECF244321}">
                <p14:modId xmlns:p14="http://schemas.microsoft.com/office/powerpoint/2010/main" val="1086968853"/>
              </p:ext>
            </p:extLst>
          </p:nvPr>
        </p:nvGraphicFramePr>
        <p:xfrm>
          <a:off x="3073400" y="3376613"/>
          <a:ext cx="350838" cy="523875"/>
        </p:xfrm>
        <a:graphic>
          <a:graphicData uri="http://schemas.openxmlformats.org/presentationml/2006/ole">
            <mc:AlternateContent xmlns:mc="http://schemas.openxmlformats.org/markup-compatibility/2006">
              <mc:Choice xmlns:v="urn:schemas-microsoft-com:vml" Requires="v">
                <p:oleObj spid="_x0000_s176016" name="Equation" r:id="rId6" imgW="152280" imgH="228600" progId="Equation.DSMT4">
                  <p:embed/>
                </p:oleObj>
              </mc:Choice>
              <mc:Fallback>
                <p:oleObj name="Equation" r:id="rId6" imgW="152280" imgH="228600" progId="Equation.DSMT4">
                  <p:embed/>
                  <p:pic>
                    <p:nvPicPr>
                      <p:cNvPr id="0" name="Picture 4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3400" y="3376613"/>
                        <a:ext cx="35083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16"/>
          <p:cNvGraphicFramePr>
            <a:graphicFrameLocks noChangeAspect="1"/>
          </p:cNvGraphicFramePr>
          <p:nvPr>
            <p:extLst>
              <p:ext uri="{D42A27DB-BD31-4B8C-83A1-F6EECF244321}">
                <p14:modId xmlns:p14="http://schemas.microsoft.com/office/powerpoint/2010/main" val="1892823366"/>
              </p:ext>
            </p:extLst>
          </p:nvPr>
        </p:nvGraphicFramePr>
        <p:xfrm>
          <a:off x="2282825" y="1989138"/>
          <a:ext cx="3730625" cy="550862"/>
        </p:xfrm>
        <a:graphic>
          <a:graphicData uri="http://schemas.openxmlformats.org/presentationml/2006/ole">
            <mc:AlternateContent xmlns:mc="http://schemas.openxmlformats.org/markup-compatibility/2006">
              <mc:Choice xmlns:v="urn:schemas-microsoft-com:vml" Requires="v">
                <p:oleObj spid="_x0000_s176017" name="Equation" r:id="rId8" imgW="1625400" imgH="241200" progId="Equation.DSMT4">
                  <p:embed/>
                </p:oleObj>
              </mc:Choice>
              <mc:Fallback>
                <p:oleObj name="Equation" r:id="rId8" imgW="1625400" imgH="241200" progId="Equation.DSMT4">
                  <p:embed/>
                  <p:pic>
                    <p:nvPicPr>
                      <p:cNvPr id="0" name="Picture 4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2825" y="1989138"/>
                        <a:ext cx="373062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1"/>
          <p:cNvGrpSpPr>
            <a:grpSpLocks/>
          </p:cNvGrpSpPr>
          <p:nvPr/>
        </p:nvGrpSpPr>
        <p:grpSpPr bwMode="auto">
          <a:xfrm>
            <a:off x="2773363" y="5294313"/>
            <a:ext cx="215900" cy="215900"/>
            <a:chOff x="3284" y="2233"/>
            <a:chExt cx="136" cy="136"/>
          </a:xfrm>
        </p:grpSpPr>
        <p:sp>
          <p:nvSpPr>
            <p:cNvPr id="28" name="Line 22"/>
            <p:cNvSpPr>
              <a:spLocks noChangeShapeType="1"/>
            </p:cNvSpPr>
            <p:nvPr/>
          </p:nvSpPr>
          <p:spPr bwMode="auto">
            <a:xfrm rot="3187806">
              <a:off x="3347" y="2227"/>
              <a:ext cx="9"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3"/>
            <p:cNvSpPr>
              <a:spLocks noChangeShapeType="1"/>
            </p:cNvSpPr>
            <p:nvPr/>
          </p:nvSpPr>
          <p:spPr bwMode="auto">
            <a:xfrm rot="-2263499">
              <a:off x="3351" y="2233"/>
              <a:ext cx="1" cy="136"/>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0" name="Object 26"/>
          <p:cNvGraphicFramePr>
            <a:graphicFrameLocks noChangeAspect="1"/>
          </p:cNvGraphicFramePr>
          <p:nvPr>
            <p:extLst>
              <p:ext uri="{D42A27DB-BD31-4B8C-83A1-F6EECF244321}">
                <p14:modId xmlns:p14="http://schemas.microsoft.com/office/powerpoint/2010/main" val="2527766683"/>
              </p:ext>
            </p:extLst>
          </p:nvPr>
        </p:nvGraphicFramePr>
        <p:xfrm>
          <a:off x="3070225" y="5132388"/>
          <a:ext cx="552450" cy="522287"/>
        </p:xfrm>
        <a:graphic>
          <a:graphicData uri="http://schemas.openxmlformats.org/presentationml/2006/ole">
            <mc:AlternateContent xmlns:mc="http://schemas.openxmlformats.org/markup-compatibility/2006">
              <mc:Choice xmlns:v="urn:schemas-microsoft-com:vml" Requires="v">
                <p:oleObj spid="_x0000_s176018" name="Equation" r:id="rId10" imgW="241200" imgH="228600" progId="Equation.DSMT4">
                  <p:embed/>
                </p:oleObj>
              </mc:Choice>
              <mc:Fallback>
                <p:oleObj name="Equation" r:id="rId10" imgW="241200" imgH="228600" progId="Equation.DSMT4">
                  <p:embed/>
                  <p:pic>
                    <p:nvPicPr>
                      <p:cNvPr id="0" name="Picture 4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0225" y="5132388"/>
                        <a:ext cx="55245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27"/>
          <p:cNvSpPr>
            <a:spLocks noChangeShapeType="1"/>
          </p:cNvSpPr>
          <p:nvPr/>
        </p:nvSpPr>
        <p:spPr bwMode="auto">
          <a:xfrm flipH="1">
            <a:off x="1692275" y="3709988"/>
            <a:ext cx="1223963" cy="863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8"/>
          <p:cNvSpPr>
            <a:spLocks noChangeShapeType="1"/>
          </p:cNvSpPr>
          <p:nvPr/>
        </p:nvSpPr>
        <p:spPr bwMode="auto">
          <a:xfrm flipH="1" flipV="1">
            <a:off x="1706563" y="4589463"/>
            <a:ext cx="1209675" cy="84931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46"/>
          <p:cNvSpPr>
            <a:spLocks noChangeShapeType="1"/>
          </p:cNvSpPr>
          <p:nvPr/>
        </p:nvSpPr>
        <p:spPr bwMode="auto">
          <a:xfrm>
            <a:off x="5122863" y="4573588"/>
            <a:ext cx="3673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47"/>
          <p:cNvSpPr>
            <a:spLocks noChangeShapeType="1"/>
          </p:cNvSpPr>
          <p:nvPr/>
        </p:nvSpPr>
        <p:spPr bwMode="auto">
          <a:xfrm flipV="1">
            <a:off x="8147050" y="3494088"/>
            <a:ext cx="1588" cy="2160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48"/>
          <p:cNvSpPr>
            <a:spLocks noChangeAspect="1" noChangeArrowheads="1"/>
          </p:cNvSpPr>
          <p:nvPr/>
        </p:nvSpPr>
        <p:spPr bwMode="auto">
          <a:xfrm>
            <a:off x="6229350" y="3638550"/>
            <a:ext cx="184150" cy="184150"/>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pSp>
        <p:nvGrpSpPr>
          <p:cNvPr id="36" name="Group 49"/>
          <p:cNvGrpSpPr>
            <a:grpSpLocks/>
          </p:cNvGrpSpPr>
          <p:nvPr/>
        </p:nvGrpSpPr>
        <p:grpSpPr bwMode="auto">
          <a:xfrm>
            <a:off x="7381875" y="4111625"/>
            <a:ext cx="261938" cy="552450"/>
            <a:chOff x="4665" y="3214"/>
            <a:chExt cx="165" cy="348"/>
          </a:xfrm>
        </p:grpSpPr>
        <p:sp>
          <p:nvSpPr>
            <p:cNvPr id="37" name="AutoShape 50"/>
            <p:cNvSpPr>
              <a:spLocks noChangeAspect="1" noChangeArrowheads="1"/>
            </p:cNvSpPr>
            <p:nvPr/>
          </p:nvSpPr>
          <p:spPr bwMode="auto">
            <a:xfrm>
              <a:off x="4672" y="3433"/>
              <a:ext cx="129" cy="129"/>
            </a:xfrm>
            <a:prstGeom prst="flowChartExtract">
              <a:avLst/>
            </a:prstGeom>
            <a:solidFill>
              <a:schemeClr val="hlink"/>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38" name="Object 51"/>
            <p:cNvGraphicFramePr>
              <a:graphicFrameLocks noChangeAspect="1"/>
            </p:cNvGraphicFramePr>
            <p:nvPr/>
          </p:nvGraphicFramePr>
          <p:xfrm>
            <a:off x="4665" y="3214"/>
            <a:ext cx="165" cy="201"/>
          </p:xfrm>
          <a:graphic>
            <a:graphicData uri="http://schemas.openxmlformats.org/presentationml/2006/ole">
              <mc:AlternateContent xmlns:mc="http://schemas.openxmlformats.org/markup-compatibility/2006">
                <mc:Choice xmlns:v="urn:schemas-microsoft-com:vml" Requires="v">
                  <p:oleObj spid="_x0000_s176019" name="公式" r:id="rId12" imgW="114201" imgH="139579" progId="Equation.3">
                    <p:embed/>
                  </p:oleObj>
                </mc:Choice>
                <mc:Fallback>
                  <p:oleObj name="公式" r:id="rId12" imgW="114201" imgH="139579" progId="Equation.3">
                    <p:embed/>
                    <p:pic>
                      <p:nvPicPr>
                        <p:cNvPr id="0" name="Picture 4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 y="3214"/>
                          <a:ext cx="165"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9" name="Object 52"/>
          <p:cNvGraphicFramePr>
            <a:graphicFrameLocks noChangeAspect="1"/>
          </p:cNvGraphicFramePr>
          <p:nvPr>
            <p:extLst>
              <p:ext uri="{D42A27DB-BD31-4B8C-83A1-F6EECF244321}">
                <p14:modId xmlns:p14="http://schemas.microsoft.com/office/powerpoint/2010/main" val="1749912250"/>
              </p:ext>
            </p:extLst>
          </p:nvPr>
        </p:nvGraphicFramePr>
        <p:xfrm>
          <a:off x="5595938" y="3446463"/>
          <a:ext cx="349250" cy="550862"/>
        </p:xfrm>
        <a:graphic>
          <a:graphicData uri="http://schemas.openxmlformats.org/presentationml/2006/ole">
            <mc:AlternateContent xmlns:mc="http://schemas.openxmlformats.org/markup-compatibility/2006">
              <mc:Choice xmlns:v="urn:schemas-microsoft-com:vml" Requires="v">
                <p:oleObj spid="_x0000_s176020" name="Equation" r:id="rId13" imgW="152280" imgH="241200" progId="Equation.DSMT4">
                  <p:embed/>
                </p:oleObj>
              </mc:Choice>
              <mc:Fallback>
                <p:oleObj name="Equation" r:id="rId13" imgW="152280" imgH="241200" progId="Equation.DSMT4">
                  <p:embed/>
                  <p:pic>
                    <p:nvPicPr>
                      <p:cNvPr id="0" name="Picture 46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5938" y="3446463"/>
                        <a:ext cx="3492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Oval 53"/>
          <p:cNvSpPr>
            <a:spLocks noChangeAspect="1" noChangeArrowheads="1"/>
          </p:cNvSpPr>
          <p:nvPr/>
        </p:nvSpPr>
        <p:spPr bwMode="auto">
          <a:xfrm>
            <a:off x="6229350" y="5326063"/>
            <a:ext cx="184150" cy="184150"/>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41" name="Object 54"/>
          <p:cNvGraphicFramePr>
            <a:graphicFrameLocks noChangeAspect="1"/>
          </p:cNvGraphicFramePr>
          <p:nvPr>
            <p:extLst>
              <p:ext uri="{D42A27DB-BD31-4B8C-83A1-F6EECF244321}">
                <p14:modId xmlns:p14="http://schemas.microsoft.com/office/powerpoint/2010/main" val="2680143789"/>
              </p:ext>
            </p:extLst>
          </p:nvPr>
        </p:nvGraphicFramePr>
        <p:xfrm>
          <a:off x="5524500" y="5175250"/>
          <a:ext cx="554038" cy="550863"/>
        </p:xfrm>
        <a:graphic>
          <a:graphicData uri="http://schemas.openxmlformats.org/presentationml/2006/ole">
            <mc:AlternateContent xmlns:mc="http://schemas.openxmlformats.org/markup-compatibility/2006">
              <mc:Choice xmlns:v="urn:schemas-microsoft-com:vml" Requires="v">
                <p:oleObj spid="_x0000_s176021" name="Equation" r:id="rId15" imgW="241200" imgH="241200" progId="Equation.DSMT4">
                  <p:embed/>
                </p:oleObj>
              </mc:Choice>
              <mc:Fallback>
                <p:oleObj name="Equation" r:id="rId15" imgW="241200" imgH="241200" progId="Equation.DSMT4">
                  <p:embed/>
                  <p:pic>
                    <p:nvPicPr>
                      <p:cNvPr id="0" name="Picture 4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24500" y="5175250"/>
                        <a:ext cx="5540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Line 55"/>
          <p:cNvSpPr>
            <a:spLocks noChangeShapeType="1"/>
          </p:cNvSpPr>
          <p:nvPr/>
        </p:nvSpPr>
        <p:spPr bwMode="auto">
          <a:xfrm>
            <a:off x="6300788" y="3709988"/>
            <a:ext cx="1223962" cy="863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56"/>
          <p:cNvSpPr>
            <a:spLocks noChangeShapeType="1"/>
          </p:cNvSpPr>
          <p:nvPr/>
        </p:nvSpPr>
        <p:spPr bwMode="auto">
          <a:xfrm flipV="1">
            <a:off x="6300788" y="4589463"/>
            <a:ext cx="1238250" cy="84931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 name="Object 57"/>
          <p:cNvGraphicFramePr>
            <a:graphicFrameLocks noChangeAspect="1"/>
          </p:cNvGraphicFramePr>
          <p:nvPr>
            <p:extLst>
              <p:ext uri="{D42A27DB-BD31-4B8C-83A1-F6EECF244321}">
                <p14:modId xmlns:p14="http://schemas.microsoft.com/office/powerpoint/2010/main" val="1346541219"/>
              </p:ext>
            </p:extLst>
          </p:nvPr>
        </p:nvGraphicFramePr>
        <p:xfrm>
          <a:off x="2268538" y="2708275"/>
          <a:ext cx="3670300" cy="550863"/>
        </p:xfrm>
        <a:graphic>
          <a:graphicData uri="http://schemas.openxmlformats.org/presentationml/2006/ole">
            <mc:AlternateContent xmlns:mc="http://schemas.openxmlformats.org/markup-compatibility/2006">
              <mc:Choice xmlns:v="urn:schemas-microsoft-com:vml" Requires="v">
                <p:oleObj spid="_x0000_s176022" name="Equation" r:id="rId17" imgW="1600200" imgH="241200" progId="Equation.DSMT4">
                  <p:embed/>
                </p:oleObj>
              </mc:Choice>
              <mc:Fallback>
                <p:oleObj name="Equation" r:id="rId17" imgW="1600200" imgH="241200" progId="Equation.DSMT4">
                  <p:embed/>
                  <p:pic>
                    <p:nvPicPr>
                      <p:cNvPr id="0" name="Picture 46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2708275"/>
                        <a:ext cx="36703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up)">
                                      <p:cBhvr>
                                        <p:cTn id="15" dur="500"/>
                                        <p:tgtEl>
                                          <p:spTgt spid="3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down)">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up)">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animBg="1"/>
      <p:bldP spid="32" grpId="0" animBg="1"/>
      <p:bldP spid="42" grpId="0" animBg="1"/>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1"/>
          <p:cNvSpPr txBox="1">
            <a:spLocks noChangeArrowheads="1"/>
          </p:cNvSpPr>
          <p:nvPr/>
        </p:nvSpPr>
        <p:spPr bwMode="auto">
          <a:xfrm>
            <a:off x="514217" y="1412776"/>
            <a:ext cx="8221780" cy="867930"/>
          </a:xfrm>
          <a:prstGeom prst="rect">
            <a:avLst/>
          </a:prstGeom>
          <a:solidFill>
            <a:schemeClr val="bg1"/>
          </a:solidFill>
          <a:ln>
            <a:noFill/>
          </a:ln>
          <a:effectLst/>
        </p:spPr>
        <p:txBody>
          <a:bodyPr wrap="square">
            <a:spAutoFit/>
          </a:bodyPr>
          <a:lstStyle/>
          <a:p>
            <a:pPr algn="l">
              <a:lnSpc>
                <a:spcPct val="90000"/>
              </a:lnSpc>
              <a:spcBef>
                <a:spcPct val="20000"/>
              </a:spcBef>
            </a:pPr>
            <a:r>
              <a:rPr lang="zh-CN" altLang="en-US" sz="2800" dirty="0" smtClean="0">
                <a:latin typeface="Arial" charset="0"/>
              </a:rPr>
              <a:t>一般地，若实轴</a:t>
            </a:r>
            <a:r>
              <a:rPr lang="zh-CN" altLang="en-US" sz="2800" dirty="0">
                <a:latin typeface="Arial" charset="0"/>
              </a:rPr>
              <a:t>上根轨迹区段的右侧，开环零、极点数目之和应为</a:t>
            </a:r>
            <a:r>
              <a:rPr lang="zh-CN" altLang="en-US" sz="2800" dirty="0" smtClean="0">
                <a:latin typeface="Arial" charset="0"/>
              </a:rPr>
              <a:t>奇数，则必有</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807305340"/>
              </p:ext>
            </p:extLst>
          </p:nvPr>
        </p:nvGraphicFramePr>
        <p:xfrm>
          <a:off x="1547664" y="2420888"/>
          <a:ext cx="5845175" cy="977900"/>
        </p:xfrm>
        <a:graphic>
          <a:graphicData uri="http://schemas.openxmlformats.org/presentationml/2006/ole">
            <mc:AlternateContent xmlns:mc="http://schemas.openxmlformats.org/markup-compatibility/2006">
              <mc:Choice xmlns:v="urn:schemas-microsoft-com:vml" Requires="v">
                <p:oleObj spid="_x0000_s39180" name="Equation" r:id="rId3" imgW="2654300" imgH="444500" progId="Equation.DSMT4">
                  <p:embed/>
                </p:oleObj>
              </mc:Choice>
              <mc:Fallback>
                <p:oleObj name="Equation" r:id="rId3" imgW="2654300" imgH="444500" progId="Equation.DSMT4">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420888"/>
                        <a:ext cx="584517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809214234"/>
              </p:ext>
            </p:extLst>
          </p:nvPr>
        </p:nvGraphicFramePr>
        <p:xfrm>
          <a:off x="1355726" y="4274865"/>
          <a:ext cx="4648200" cy="889000"/>
        </p:xfrm>
        <a:graphic>
          <a:graphicData uri="http://schemas.openxmlformats.org/presentationml/2006/ole">
            <mc:AlternateContent xmlns:mc="http://schemas.openxmlformats.org/markup-compatibility/2006">
              <mc:Choice xmlns:v="urn:schemas-microsoft-com:vml" Requires="v">
                <p:oleObj spid="_x0000_s39181" name="Equation" r:id="rId5" imgW="2324100" imgH="444500" progId="Equation.DSMT4">
                  <p:embed/>
                </p:oleObj>
              </mc:Choice>
              <mc:Fallback>
                <p:oleObj name="Equation" r:id="rId5" imgW="2324100" imgH="444500" progId="Equation.DSMT4">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5726" y="4274865"/>
                        <a:ext cx="46482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7"/>
          <p:cNvSpPr txBox="1">
            <a:spLocks noChangeArrowheads="1"/>
          </p:cNvSpPr>
          <p:nvPr/>
        </p:nvSpPr>
        <p:spPr bwMode="auto">
          <a:xfrm>
            <a:off x="609583" y="3645073"/>
            <a:ext cx="41168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en-US" altLang="zh-CN" sz="2800" b="1" dirty="0" smtClean="0">
                <a:latin typeface="微软雅黑" panose="020B0503020204020204" pitchFamily="34" charset="-122"/>
                <a:ea typeface="微软雅黑" panose="020B0503020204020204" pitchFamily="34" charset="-122"/>
              </a:rPr>
              <a:t>:</a:t>
            </a: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smtClean="0">
                <a:latin typeface="Euclid" pitchFamily="18" charset="0"/>
              </a:rPr>
              <a:t>二阶开环传递函数：</a:t>
            </a:r>
            <a:r>
              <a:rPr kumimoji="1" lang="en-US" altLang="zh-CN" sz="2800" dirty="0" smtClean="0">
                <a:latin typeface="Euclid" pitchFamily="18" charset="0"/>
              </a:rPr>
              <a:t> </a:t>
            </a:r>
            <a:endParaRPr kumimoji="1" lang="en-US" altLang="zh-CN" sz="2800" dirty="0">
              <a:latin typeface="Euclid" pitchFamily="18" charset="0"/>
            </a:endParaRPr>
          </a:p>
        </p:txBody>
      </p:sp>
      <p:grpSp>
        <p:nvGrpSpPr>
          <p:cNvPr id="13" name="Group 30"/>
          <p:cNvGrpSpPr>
            <a:grpSpLocks/>
          </p:cNvGrpSpPr>
          <p:nvPr/>
        </p:nvGrpSpPr>
        <p:grpSpPr bwMode="auto">
          <a:xfrm>
            <a:off x="4706938" y="4797152"/>
            <a:ext cx="4105275" cy="1944688"/>
            <a:chOff x="2698" y="2840"/>
            <a:chExt cx="2586" cy="1225"/>
          </a:xfrm>
        </p:grpSpPr>
        <p:grpSp>
          <p:nvGrpSpPr>
            <p:cNvPr id="14" name="Group 9"/>
            <p:cNvGrpSpPr>
              <a:grpSpLocks/>
            </p:cNvGrpSpPr>
            <p:nvPr/>
          </p:nvGrpSpPr>
          <p:grpSpPr bwMode="auto">
            <a:xfrm>
              <a:off x="2789" y="2885"/>
              <a:ext cx="2495" cy="1180"/>
              <a:chOff x="1474" y="2976"/>
              <a:chExt cx="2495" cy="1180"/>
            </a:xfrm>
          </p:grpSpPr>
          <p:sp>
            <p:nvSpPr>
              <p:cNvPr id="21" name="Line 10"/>
              <p:cNvSpPr>
                <a:spLocks noChangeShapeType="1"/>
              </p:cNvSpPr>
              <p:nvPr/>
            </p:nvSpPr>
            <p:spPr bwMode="auto">
              <a:xfrm>
                <a:off x="1474" y="3566"/>
                <a:ext cx="24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1"/>
              <p:cNvSpPr>
                <a:spLocks noChangeShapeType="1"/>
              </p:cNvSpPr>
              <p:nvPr/>
            </p:nvSpPr>
            <p:spPr bwMode="auto">
              <a:xfrm flipV="1">
                <a:off x="3560" y="2976"/>
                <a:ext cx="0" cy="11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 name="Group 12"/>
              <p:cNvGrpSpPr>
                <a:grpSpLocks/>
              </p:cNvGrpSpPr>
              <p:nvPr/>
            </p:nvGrpSpPr>
            <p:grpSpPr bwMode="auto">
              <a:xfrm>
                <a:off x="3515" y="3494"/>
                <a:ext cx="91" cy="136"/>
                <a:chOff x="3107" y="3222"/>
                <a:chExt cx="91" cy="136"/>
              </a:xfrm>
            </p:grpSpPr>
            <p:sp>
              <p:nvSpPr>
                <p:cNvPr id="32" name="Line 13"/>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4"/>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 name="Group 15"/>
              <p:cNvGrpSpPr>
                <a:grpSpLocks/>
              </p:cNvGrpSpPr>
              <p:nvPr/>
            </p:nvGrpSpPr>
            <p:grpSpPr bwMode="auto">
              <a:xfrm>
                <a:off x="2018" y="3503"/>
                <a:ext cx="91" cy="136"/>
                <a:chOff x="3107" y="3222"/>
                <a:chExt cx="91" cy="136"/>
              </a:xfrm>
            </p:grpSpPr>
            <p:sp>
              <p:nvSpPr>
                <p:cNvPr id="30" name="Line 16"/>
                <p:cNvSpPr>
                  <a:spLocks noChangeShapeType="1"/>
                </p:cNvSpPr>
                <p:nvPr/>
              </p:nvSpPr>
              <p:spPr bwMode="auto">
                <a:xfrm flipH="1">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7"/>
                <p:cNvSpPr>
                  <a:spLocks noChangeShapeType="1"/>
                </p:cNvSpPr>
                <p:nvPr/>
              </p:nvSpPr>
              <p:spPr bwMode="auto">
                <a:xfrm>
                  <a:off x="3107" y="3222"/>
                  <a:ext cx="91" cy="13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 name="Oval 18"/>
              <p:cNvSpPr>
                <a:spLocks noChangeAspect="1" noChangeArrowheads="1"/>
              </p:cNvSpPr>
              <p:nvPr/>
            </p:nvSpPr>
            <p:spPr bwMode="auto">
              <a:xfrm>
                <a:off x="2807" y="3530"/>
                <a:ext cx="73" cy="73"/>
              </a:xfrm>
              <a:prstGeom prst="ellipse">
                <a:avLst/>
              </a:prstGeom>
              <a:solidFill>
                <a:schemeClr val="bg1"/>
              </a:solidFill>
              <a:ln w="38100">
                <a:solidFill>
                  <a:schemeClr val="hlink"/>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6" name="Text Box 19"/>
              <p:cNvSpPr txBox="1">
                <a:spLocks noChangeArrowheads="1"/>
              </p:cNvSpPr>
              <p:nvPr/>
            </p:nvSpPr>
            <p:spPr bwMode="auto">
              <a:xfrm>
                <a:off x="2623" y="3615"/>
                <a:ext cx="4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a:latin typeface="Times New Roman" pitchFamily="18" charset="0"/>
                  </a:rPr>
                  <a:t>zero</a:t>
                </a:r>
              </a:p>
            </p:txBody>
          </p:sp>
          <p:sp>
            <p:nvSpPr>
              <p:cNvPr id="27" name="Text Box 20"/>
              <p:cNvSpPr txBox="1">
                <a:spLocks noChangeArrowheads="1"/>
              </p:cNvSpPr>
              <p:nvPr/>
            </p:nvSpPr>
            <p:spPr bwMode="auto">
              <a:xfrm>
                <a:off x="2571" y="2990"/>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400">
                    <a:latin typeface="Times New Roman" pitchFamily="18" charset="0"/>
                  </a:rPr>
                  <a:t>poles</a:t>
                </a:r>
              </a:p>
            </p:txBody>
          </p:sp>
          <p:sp>
            <p:nvSpPr>
              <p:cNvPr id="28" name="Line 21"/>
              <p:cNvSpPr>
                <a:spLocks noChangeShapeType="1"/>
              </p:cNvSpPr>
              <p:nvPr/>
            </p:nvSpPr>
            <p:spPr bwMode="auto">
              <a:xfrm flipH="1">
                <a:off x="2200" y="3203"/>
                <a:ext cx="362" cy="2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2"/>
              <p:cNvSpPr>
                <a:spLocks noChangeShapeType="1"/>
              </p:cNvSpPr>
              <p:nvPr/>
            </p:nvSpPr>
            <p:spPr bwMode="auto">
              <a:xfrm>
                <a:off x="3107" y="3203"/>
                <a:ext cx="363" cy="27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Line 23"/>
            <p:cNvSpPr>
              <a:spLocks noChangeShapeType="1"/>
            </p:cNvSpPr>
            <p:nvPr/>
          </p:nvSpPr>
          <p:spPr bwMode="auto">
            <a:xfrm flipH="1">
              <a:off x="4150" y="3476"/>
              <a:ext cx="725"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4"/>
            <p:cNvSpPr>
              <a:spLocks noChangeShapeType="1"/>
            </p:cNvSpPr>
            <p:nvPr/>
          </p:nvSpPr>
          <p:spPr bwMode="auto">
            <a:xfrm flipH="1">
              <a:off x="2698" y="3475"/>
              <a:ext cx="681"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25"/>
            <p:cNvSpPr txBox="1">
              <a:spLocks noChangeArrowheads="1"/>
            </p:cNvSpPr>
            <p:nvPr/>
          </p:nvSpPr>
          <p:spPr bwMode="auto">
            <a:xfrm>
              <a:off x="3211" y="3584"/>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sym typeface="Euclid Symbol" pitchFamily="18" charset="2"/>
                </a:rPr>
                <a:t></a:t>
              </a:r>
              <a:r>
                <a:rPr lang="en-US" altLang="zh-CN" sz="1800">
                  <a:latin typeface="Arial" charset="0"/>
                </a:rPr>
                <a:t>4</a:t>
              </a:r>
            </a:p>
          </p:txBody>
        </p:sp>
        <p:sp>
          <p:nvSpPr>
            <p:cNvPr id="18" name="Text Box 26"/>
            <p:cNvSpPr txBox="1">
              <a:spLocks noChangeArrowheads="1"/>
            </p:cNvSpPr>
            <p:nvPr/>
          </p:nvSpPr>
          <p:spPr bwMode="auto">
            <a:xfrm>
              <a:off x="4021" y="3163"/>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000">
                  <a:latin typeface="Arial" charset="0"/>
                  <a:sym typeface="Euclid Symbol" pitchFamily="18" charset="2"/>
                </a:rPr>
                <a:t></a:t>
              </a:r>
              <a:r>
                <a:rPr lang="en-US" altLang="zh-CN" sz="2000">
                  <a:latin typeface="Euclid" pitchFamily="18" charset="0"/>
                </a:rPr>
                <a:t>2</a:t>
              </a:r>
            </a:p>
          </p:txBody>
        </p:sp>
        <p:sp>
          <p:nvSpPr>
            <p:cNvPr id="19" name="Text Box 27"/>
            <p:cNvSpPr txBox="1">
              <a:spLocks noChangeArrowheads="1"/>
            </p:cNvSpPr>
            <p:nvPr/>
          </p:nvSpPr>
          <p:spPr bwMode="auto">
            <a:xfrm>
              <a:off x="4830" y="35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0</a:t>
              </a:r>
            </a:p>
          </p:txBody>
        </p:sp>
        <p:sp>
          <p:nvSpPr>
            <p:cNvPr id="20" name="Text Box 29"/>
            <p:cNvSpPr txBox="1">
              <a:spLocks noChangeArrowheads="1"/>
            </p:cNvSpPr>
            <p:nvPr/>
          </p:nvSpPr>
          <p:spPr bwMode="auto">
            <a:xfrm>
              <a:off x="4921" y="2840"/>
              <a:ext cx="1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1800">
                  <a:latin typeface="Arial" charset="0"/>
                </a:rPr>
                <a:t>j</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262870"/>
            <a:ext cx="3996607"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5</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根轨迹的渐近线</a:t>
            </a:r>
          </a:p>
        </p:txBody>
      </p:sp>
      <p:sp>
        <p:nvSpPr>
          <p:cNvPr id="3" name="Rectangle 3"/>
          <p:cNvSpPr txBox="1">
            <a:spLocks noChangeArrowheads="1"/>
          </p:cNvSpPr>
          <p:nvPr/>
        </p:nvSpPr>
        <p:spPr>
          <a:xfrm>
            <a:off x="611560" y="2062226"/>
            <a:ext cx="6400800" cy="6858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800" dirty="0" smtClean="0"/>
              <a:t>渐近线与实轴正方向的夹角为：</a:t>
            </a:r>
            <a:endParaRPr lang="zh-CN" alt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val="3106655791"/>
              </p:ext>
            </p:extLst>
          </p:nvPr>
        </p:nvGraphicFramePr>
        <p:xfrm>
          <a:off x="1085428" y="2718855"/>
          <a:ext cx="6613525" cy="911225"/>
        </p:xfrm>
        <a:graphic>
          <a:graphicData uri="http://schemas.openxmlformats.org/presentationml/2006/ole">
            <mc:AlternateContent xmlns:mc="http://schemas.openxmlformats.org/markup-compatibility/2006">
              <mc:Choice xmlns:v="urn:schemas-microsoft-com:vml" Requires="v">
                <p:oleObj spid="_x0000_s216259" name="Equation" r:id="rId3" imgW="2857320" imgH="393480" progId="Equation.DSMT4">
                  <p:embed/>
                </p:oleObj>
              </mc:Choice>
              <mc:Fallback>
                <p:oleObj name="Equation" r:id="rId3" imgW="2857320" imgH="393480" progId="Equation.DSMT4">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428" y="2718855"/>
                        <a:ext cx="6613525" cy="911225"/>
                      </a:xfrm>
                      <a:prstGeom prst="rect">
                        <a:avLst/>
                      </a:prstGeom>
                      <a:solidFill>
                        <a:schemeClr val="bg1"/>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02883435"/>
              </p:ext>
            </p:extLst>
          </p:nvPr>
        </p:nvGraphicFramePr>
        <p:xfrm>
          <a:off x="2380891" y="4509120"/>
          <a:ext cx="2882900" cy="1606550"/>
        </p:xfrm>
        <a:graphic>
          <a:graphicData uri="http://schemas.openxmlformats.org/presentationml/2006/ole">
            <mc:AlternateContent xmlns:mc="http://schemas.openxmlformats.org/markup-compatibility/2006">
              <mc:Choice xmlns:v="urn:schemas-microsoft-com:vml" Requires="v">
                <p:oleObj spid="_x0000_s216260" name="Equation" r:id="rId5" imgW="1117440" imgH="622080" progId="Equation.DSMT4">
                  <p:embed/>
                </p:oleObj>
              </mc:Choice>
              <mc:Fallback>
                <p:oleObj name="Equation" r:id="rId5" imgW="1117440" imgH="622080" progId="Equation.DSMT4">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0891" y="4509120"/>
                        <a:ext cx="2882900" cy="1606550"/>
                      </a:xfrm>
                      <a:prstGeom prst="rect">
                        <a:avLst/>
                      </a:prstGeom>
                      <a:solidFill>
                        <a:schemeClr val="bg1"/>
                      </a:solidFill>
                    </p:spPr>
                  </p:pic>
                </p:oleObj>
              </mc:Fallback>
            </mc:AlternateContent>
          </a:graphicData>
        </a:graphic>
      </p:graphicFrame>
      <p:sp>
        <p:nvSpPr>
          <p:cNvPr id="6" name="Text Box 5"/>
          <p:cNvSpPr txBox="1">
            <a:spLocks noChangeArrowheads="1"/>
          </p:cNvSpPr>
          <p:nvPr/>
        </p:nvSpPr>
        <p:spPr bwMode="auto">
          <a:xfrm>
            <a:off x="631465" y="3786981"/>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24000" indent="-288000" algn="l">
              <a:spcBef>
                <a:spcPct val="50000"/>
              </a:spcBef>
              <a:buFont typeface="Arial" panose="020B0604020202020204" pitchFamily="34" charset="0"/>
              <a:buChar char="•"/>
            </a:pPr>
            <a:r>
              <a:rPr kumimoji="1" lang="zh-CN" altLang="en-US" sz="2800" dirty="0">
                <a:latin typeface="Times New Roman" pitchFamily="18" charset="0"/>
              </a:rPr>
              <a:t>渐近线与实轴相交点的坐标为</a:t>
            </a:r>
            <a:r>
              <a:rPr kumimoji="1" lang="zh-CN" altLang="en-US" sz="3200" dirty="0">
                <a:latin typeface="Times New Roman" pitchFamily="18" charset="0"/>
              </a:rPr>
              <a:t>：</a:t>
            </a:r>
          </a:p>
        </p:txBody>
      </p:sp>
    </p:spTree>
    <p:extLst>
      <p:ext uri="{BB962C8B-B14F-4D97-AF65-F5344CB8AC3E}">
        <p14:creationId xmlns:p14="http://schemas.microsoft.com/office/powerpoint/2010/main" val="293932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
          <p:cNvGraphicFramePr>
            <a:graphicFrameLocks noChangeAspect="1"/>
          </p:cNvGraphicFramePr>
          <p:nvPr>
            <p:extLst>
              <p:ext uri="{D42A27DB-BD31-4B8C-83A1-F6EECF244321}">
                <p14:modId xmlns:p14="http://schemas.microsoft.com/office/powerpoint/2010/main" val="347831687"/>
              </p:ext>
            </p:extLst>
          </p:nvPr>
        </p:nvGraphicFramePr>
        <p:xfrm>
          <a:off x="2843808" y="1773952"/>
          <a:ext cx="2568575" cy="889000"/>
        </p:xfrm>
        <a:graphic>
          <a:graphicData uri="http://schemas.openxmlformats.org/presentationml/2006/ole">
            <mc:AlternateContent xmlns:mc="http://schemas.openxmlformats.org/markup-compatibility/2006">
              <mc:Choice xmlns:v="urn:schemas-microsoft-com:vml" Requires="v">
                <p:oleObj spid="_x0000_s56674" name="Equation" r:id="rId4" imgW="1282700" imgH="444500" progId="Equation.DSMT4">
                  <p:embed/>
                </p:oleObj>
              </mc:Choice>
              <mc:Fallback>
                <p:oleObj name="Equation" r:id="rId4" imgW="1282700" imgH="444500" progId="Equation.DSMT4">
                  <p:embed/>
                  <p:pic>
                    <p:nvPicPr>
                      <p:cNvPr id="0" name="Picture 1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773952"/>
                        <a:ext cx="25685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3"/>
          <p:cNvSpPr txBox="1">
            <a:spLocks noChangeArrowheads="1"/>
          </p:cNvSpPr>
          <p:nvPr/>
        </p:nvSpPr>
        <p:spPr bwMode="auto">
          <a:xfrm>
            <a:off x="539552" y="1232931"/>
            <a:ext cx="7561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单位负反馈系统的开环传递函数为：</a:t>
            </a:r>
            <a:r>
              <a:rPr kumimoji="1" lang="en-US" altLang="zh-CN" sz="2800" dirty="0" smtClean="0">
                <a:latin typeface="+mn-ea"/>
                <a:ea typeface="+mn-ea"/>
              </a:rPr>
              <a:t> </a:t>
            </a:r>
            <a:endParaRPr kumimoji="1" lang="en-US" altLang="zh-CN" sz="2800" dirty="0">
              <a:latin typeface="+mn-ea"/>
              <a:ea typeface="+mn-ea"/>
            </a:endParaRPr>
          </a:p>
        </p:txBody>
      </p:sp>
      <p:sp>
        <p:nvSpPr>
          <p:cNvPr id="12" name="Rectangle 45"/>
          <p:cNvSpPr>
            <a:spLocks noChangeArrowheads="1"/>
          </p:cNvSpPr>
          <p:nvPr/>
        </p:nvSpPr>
        <p:spPr bwMode="auto">
          <a:xfrm>
            <a:off x="540688" y="2666624"/>
            <a:ext cx="62499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dirty="0" smtClean="0">
                <a:latin typeface="Euclid" pitchFamily="18" charset="0"/>
              </a:rPr>
              <a:t>绘制其概略根轨迹。</a:t>
            </a:r>
            <a:r>
              <a:rPr kumimoji="1" lang="en-US" altLang="zh-CN" sz="2800" dirty="0" smtClean="0">
                <a:latin typeface="Euclid" pitchFamily="18" charset="0"/>
              </a:rPr>
              <a:t> </a:t>
            </a:r>
            <a:endParaRPr kumimoji="1" lang="en-US" altLang="zh-CN" sz="2800" dirty="0">
              <a:latin typeface="Euclid" pitchFamily="18" charset="0"/>
            </a:endParaRPr>
          </a:p>
          <a:p>
            <a:pPr eaLnBrk="1" hangingPunct="1">
              <a:spcBef>
                <a:spcPct val="0"/>
              </a:spcBef>
              <a:buClrTx/>
              <a:buSzPct val="70000"/>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，根轨迹在</a:t>
            </a:r>
            <a:r>
              <a:rPr kumimoji="1" lang="en-US" altLang="zh-CN" sz="2800" dirty="0" smtClean="0">
                <a:latin typeface="Euclid" pitchFamily="18" charset="0"/>
              </a:rPr>
              <a:t>[</a:t>
            </a:r>
            <a:r>
              <a:rPr kumimoji="1" lang="en-US" altLang="zh-CN" sz="2800" dirty="0">
                <a:latin typeface="Euclid" pitchFamily="18" charset="0"/>
                <a:ea typeface="楷体_GB2312" pitchFamily="49" charset="-122"/>
                <a:sym typeface="Euclid Symbol" pitchFamily="18" charset="2"/>
              </a:rPr>
              <a:t></a:t>
            </a:r>
            <a:r>
              <a:rPr kumimoji="1" lang="en-US" altLang="zh-CN" sz="2800" dirty="0">
                <a:latin typeface="Euclid" pitchFamily="18" charset="0"/>
              </a:rPr>
              <a:t>1, 0</a:t>
            </a:r>
            <a:r>
              <a:rPr kumimoji="1" lang="en-US" altLang="zh-CN" sz="2800" dirty="0" smtClean="0">
                <a:latin typeface="Euclid" pitchFamily="18" charset="0"/>
              </a:rPr>
              <a:t>]</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sym typeface="Euclid Symbol" pitchFamily="18" charset="2"/>
              </a:rPr>
              <a:t>3, </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ea typeface="楷体_GB2312" pitchFamily="49" charset="-122"/>
                <a:sym typeface="Euclid Symbol" pitchFamily="18" charset="2"/>
              </a:rPr>
              <a:t>2]</a:t>
            </a:r>
            <a:r>
              <a:rPr kumimoji="1" lang="zh-CN" altLang="en-US" sz="2800" dirty="0" smtClean="0">
                <a:latin typeface="Euclid" pitchFamily="18" charset="0"/>
                <a:ea typeface="楷体_GB2312" pitchFamily="49" charset="-122"/>
                <a:sym typeface="Euclid Symbol" pitchFamily="18" charset="2"/>
              </a:rPr>
              <a:t>存在。根据法则</a:t>
            </a:r>
            <a:r>
              <a:rPr kumimoji="1" lang="en-US" altLang="zh-CN" sz="2800" dirty="0" smtClean="0">
                <a:latin typeface="Euclid" pitchFamily="18" charset="0"/>
                <a:ea typeface="楷体_GB2312" pitchFamily="49" charset="-122"/>
                <a:sym typeface="Euclid Symbol" pitchFamily="18" charset="2"/>
              </a:rPr>
              <a:t>3</a:t>
            </a:r>
            <a:r>
              <a:rPr kumimoji="1" lang="zh-CN" altLang="en-US" sz="2800" dirty="0" smtClean="0">
                <a:latin typeface="Euclid" pitchFamily="18" charset="0"/>
                <a:ea typeface="楷体_GB2312" pitchFamily="49" charset="-122"/>
                <a:sym typeface="Euclid Symbol" pitchFamily="18" charset="2"/>
              </a:rPr>
              <a:t>，</a:t>
            </a:r>
            <a:r>
              <a:rPr kumimoji="1" lang="en-US" altLang="zh-CN" sz="2800" dirty="0" smtClean="0">
                <a:latin typeface="Euclid" pitchFamily="18" charset="0"/>
              </a:rPr>
              <a:t> </a:t>
            </a:r>
            <a:r>
              <a:rPr kumimoji="1" lang="zh-CN" altLang="en-US" sz="2800" dirty="0" smtClean="0">
                <a:latin typeface="Euclid" pitchFamily="18" charset="0"/>
              </a:rPr>
              <a:t>可确定从</a:t>
            </a:r>
            <a:r>
              <a:rPr kumimoji="1" lang="en-US" altLang="zh-CN" sz="2800" dirty="0" smtClean="0">
                <a:latin typeface="Euclid" pitchFamily="18" charset="0"/>
                <a:sym typeface="Euclid Symbol" pitchFamily="18" charset="2"/>
              </a:rPr>
              <a:t></a:t>
            </a:r>
            <a:r>
              <a:rPr kumimoji="1" lang="en-US" altLang="zh-CN" sz="2800" dirty="0">
                <a:latin typeface="Euclid" pitchFamily="18" charset="0"/>
                <a:sym typeface="Euclid Symbol" pitchFamily="18" charset="2"/>
              </a:rPr>
              <a:t>3</a:t>
            </a:r>
            <a:r>
              <a:rPr kumimoji="1" lang="en-US" altLang="zh-CN" sz="2800" dirty="0">
                <a:latin typeface="Euclid" pitchFamily="18" charset="0"/>
              </a:rPr>
              <a:t> </a:t>
            </a:r>
            <a:r>
              <a:rPr kumimoji="1" lang="zh-CN" altLang="en-US" sz="2800" dirty="0" smtClean="0">
                <a:latin typeface="Euclid" pitchFamily="18" charset="0"/>
              </a:rPr>
              <a:t>到</a:t>
            </a:r>
            <a:r>
              <a:rPr kumimoji="1" lang="en-US" altLang="zh-CN" sz="2800" dirty="0" smtClean="0">
                <a:latin typeface="Euclid" pitchFamily="18" charset="0"/>
                <a:ea typeface="楷体_GB2312" pitchFamily="49" charset="-122"/>
                <a:sym typeface="Euclid Symbol" pitchFamily="18" charset="2"/>
              </a:rPr>
              <a:t>2</a:t>
            </a:r>
            <a:r>
              <a:rPr kumimoji="1" lang="zh-CN" altLang="en-US" sz="2800" dirty="0" smtClean="0">
                <a:latin typeface="Euclid" pitchFamily="18" charset="0"/>
                <a:ea typeface="楷体_GB2312" pitchFamily="49" charset="-122"/>
                <a:sym typeface="Euclid Symbol" pitchFamily="18" charset="2"/>
              </a:rPr>
              <a:t>的根轨迹；</a:t>
            </a:r>
            <a:endParaRPr kumimoji="1" lang="en-US" altLang="zh-CN" sz="2800" dirty="0">
              <a:latin typeface="Euclid" pitchFamily="18" charset="0"/>
              <a:ea typeface="楷体_GB2312" pitchFamily="49" charset="-122"/>
              <a:sym typeface="Euclid Symbol" pitchFamily="18" charset="2"/>
            </a:endParaRPr>
          </a:p>
          <a:p>
            <a:pPr eaLnBrk="1" hangingPunct="1">
              <a:spcBef>
                <a:spcPct val="0"/>
              </a:spcBef>
              <a:buClrTx/>
              <a:buSzPct val="70000"/>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a:t>
            </a:r>
            <a:endParaRPr kumimoji="1" lang="en-US" altLang="zh-CN" sz="2800" dirty="0">
              <a:latin typeface="Euclid" pitchFamily="18" charset="0"/>
              <a:sym typeface="Euclid Symbol" pitchFamily="18" charset="2"/>
            </a:endParaRPr>
          </a:p>
        </p:txBody>
      </p:sp>
      <p:grpSp>
        <p:nvGrpSpPr>
          <p:cNvPr id="13" name="Group 37"/>
          <p:cNvGrpSpPr>
            <a:grpSpLocks/>
          </p:cNvGrpSpPr>
          <p:nvPr/>
        </p:nvGrpSpPr>
        <p:grpSpPr bwMode="auto">
          <a:xfrm>
            <a:off x="4787900" y="3175000"/>
            <a:ext cx="3744913" cy="3278188"/>
            <a:chOff x="3016" y="1002"/>
            <a:chExt cx="2359" cy="2065"/>
          </a:xfrm>
        </p:grpSpPr>
        <p:sp>
          <p:nvSpPr>
            <p:cNvPr id="14" name="Line 38"/>
            <p:cNvSpPr>
              <a:spLocks noChangeShapeType="1"/>
            </p:cNvSpPr>
            <p:nvPr/>
          </p:nvSpPr>
          <p:spPr bwMode="auto">
            <a:xfrm>
              <a:off x="3016" y="2114"/>
              <a:ext cx="235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39"/>
            <p:cNvSpPr>
              <a:spLocks noChangeShapeType="1"/>
            </p:cNvSpPr>
            <p:nvPr/>
          </p:nvSpPr>
          <p:spPr bwMode="auto">
            <a:xfrm flipV="1">
              <a:off x="5012" y="1071"/>
              <a:ext cx="0" cy="19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40"/>
            <p:cNvSpPr txBox="1">
              <a:spLocks noChangeArrowheads="1"/>
            </p:cNvSpPr>
            <p:nvPr/>
          </p:nvSpPr>
          <p:spPr bwMode="auto">
            <a:xfrm>
              <a:off x="5090" y="1002"/>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400" i="1">
                  <a:latin typeface="Euclid" pitchFamily="18" charset="0"/>
                </a:rPr>
                <a:t>j</a:t>
              </a:r>
            </a:p>
          </p:txBody>
        </p:sp>
      </p:grpSp>
      <p:grpSp>
        <p:nvGrpSpPr>
          <p:cNvPr id="17" name="Group 8"/>
          <p:cNvGrpSpPr>
            <a:grpSpLocks/>
          </p:cNvGrpSpPr>
          <p:nvPr/>
        </p:nvGrpSpPr>
        <p:grpSpPr bwMode="auto">
          <a:xfrm>
            <a:off x="5565775" y="4832350"/>
            <a:ext cx="2682875" cy="693738"/>
            <a:chOff x="3506" y="2046"/>
            <a:chExt cx="1690" cy="437"/>
          </a:xfrm>
        </p:grpSpPr>
        <p:grpSp>
          <p:nvGrpSpPr>
            <p:cNvPr id="18" name="Group 9"/>
            <p:cNvGrpSpPr>
              <a:grpSpLocks/>
            </p:cNvGrpSpPr>
            <p:nvPr/>
          </p:nvGrpSpPr>
          <p:grpSpPr bwMode="auto">
            <a:xfrm>
              <a:off x="4967" y="2046"/>
              <a:ext cx="90" cy="136"/>
              <a:chOff x="3470" y="2704"/>
              <a:chExt cx="90" cy="136"/>
            </a:xfrm>
          </p:grpSpPr>
          <p:sp>
            <p:nvSpPr>
              <p:cNvPr id="30" name="Line 10"/>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1"/>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 name="Group 12"/>
            <p:cNvGrpSpPr>
              <a:grpSpLocks/>
            </p:cNvGrpSpPr>
            <p:nvPr/>
          </p:nvGrpSpPr>
          <p:grpSpPr bwMode="auto">
            <a:xfrm>
              <a:off x="4513" y="2046"/>
              <a:ext cx="90" cy="136"/>
              <a:chOff x="3470" y="2704"/>
              <a:chExt cx="90" cy="136"/>
            </a:xfrm>
          </p:grpSpPr>
          <p:sp>
            <p:nvSpPr>
              <p:cNvPr id="28" name="Line 13"/>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4"/>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 name="Group 15"/>
            <p:cNvGrpSpPr>
              <a:grpSpLocks/>
            </p:cNvGrpSpPr>
            <p:nvPr/>
          </p:nvGrpSpPr>
          <p:grpSpPr bwMode="auto">
            <a:xfrm>
              <a:off x="3606" y="2046"/>
              <a:ext cx="90" cy="136"/>
              <a:chOff x="3470" y="2704"/>
              <a:chExt cx="90" cy="136"/>
            </a:xfrm>
          </p:grpSpPr>
          <p:sp>
            <p:nvSpPr>
              <p:cNvPr id="26" name="Line 16"/>
              <p:cNvSpPr>
                <a:spLocks noChangeShapeType="1"/>
              </p:cNvSpPr>
              <p:nvPr/>
            </p:nvSpPr>
            <p:spPr bwMode="auto">
              <a:xfrm flipH="1" flipV="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7"/>
              <p:cNvSpPr>
                <a:spLocks noChangeShapeType="1"/>
              </p:cNvSpPr>
              <p:nvPr/>
            </p:nvSpPr>
            <p:spPr bwMode="auto">
              <a:xfrm flipH="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 name="Oval 18"/>
            <p:cNvSpPr>
              <a:spLocks noChangeAspect="1" noChangeArrowheads="1"/>
            </p:cNvSpPr>
            <p:nvPr/>
          </p:nvSpPr>
          <p:spPr bwMode="auto">
            <a:xfrm>
              <a:off x="4059" y="2048"/>
              <a:ext cx="116" cy="116"/>
            </a:xfrm>
            <a:prstGeom prst="ellipse">
              <a:avLst/>
            </a:prstGeom>
            <a:solidFill>
              <a:schemeClr val="bg1"/>
            </a:solidFill>
            <a:ln w="38100">
              <a:solidFill>
                <a:srgbClr val="FF0000"/>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2" name="Text Box 19"/>
            <p:cNvSpPr txBox="1">
              <a:spLocks noChangeArrowheads="1"/>
            </p:cNvSpPr>
            <p:nvPr/>
          </p:nvSpPr>
          <p:spPr bwMode="auto">
            <a:xfrm>
              <a:off x="4436" y="2156"/>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1</a:t>
              </a:r>
            </a:p>
          </p:txBody>
        </p:sp>
        <p:sp>
          <p:nvSpPr>
            <p:cNvPr id="23" name="Text Box 20"/>
            <p:cNvSpPr txBox="1">
              <a:spLocks noChangeArrowheads="1"/>
            </p:cNvSpPr>
            <p:nvPr/>
          </p:nvSpPr>
          <p:spPr bwMode="auto">
            <a:xfrm>
              <a:off x="3974" y="2219"/>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sym typeface="Euclid Symbol" pitchFamily="18" charset="2"/>
                </a:rPr>
                <a:t></a:t>
              </a:r>
              <a:r>
                <a:rPr kumimoji="1" lang="en-US" altLang="zh-CN" sz="2000">
                  <a:latin typeface="Times New Roman" pitchFamily="18" charset="0"/>
                </a:rPr>
                <a:t>2</a:t>
              </a:r>
            </a:p>
          </p:txBody>
        </p:sp>
        <p:sp>
          <p:nvSpPr>
            <p:cNvPr id="24" name="Text Box 21"/>
            <p:cNvSpPr txBox="1">
              <a:spLocks noChangeArrowheads="1"/>
            </p:cNvSpPr>
            <p:nvPr/>
          </p:nvSpPr>
          <p:spPr bwMode="auto">
            <a:xfrm>
              <a:off x="3506" y="2151"/>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3</a:t>
              </a:r>
            </a:p>
          </p:txBody>
        </p:sp>
        <p:sp>
          <p:nvSpPr>
            <p:cNvPr id="25" name="Text Box 22"/>
            <p:cNvSpPr txBox="1">
              <a:spLocks noChangeArrowheads="1"/>
            </p:cNvSpPr>
            <p:nvPr/>
          </p:nvSpPr>
          <p:spPr bwMode="auto">
            <a:xfrm>
              <a:off x="5000" y="219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rPr>
                <a:t>0</a:t>
              </a:r>
            </a:p>
          </p:txBody>
        </p:sp>
      </p:grpSp>
      <p:sp>
        <p:nvSpPr>
          <p:cNvPr id="32" name="Line 23"/>
          <p:cNvSpPr>
            <a:spLocks noChangeShapeType="1"/>
          </p:cNvSpPr>
          <p:nvPr/>
        </p:nvSpPr>
        <p:spPr bwMode="auto">
          <a:xfrm>
            <a:off x="5795963" y="4941888"/>
            <a:ext cx="6477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4"/>
          <p:cNvSpPr>
            <a:spLocks noChangeShapeType="1"/>
          </p:cNvSpPr>
          <p:nvPr/>
        </p:nvSpPr>
        <p:spPr bwMode="auto">
          <a:xfrm>
            <a:off x="7235825" y="4941888"/>
            <a:ext cx="720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5"/>
          <p:cNvSpPr>
            <a:spLocks noChangeShapeType="1"/>
          </p:cNvSpPr>
          <p:nvPr/>
        </p:nvSpPr>
        <p:spPr bwMode="auto">
          <a:xfrm>
            <a:off x="5926138" y="4941888"/>
            <a:ext cx="43338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26"/>
          <p:cNvSpPr>
            <a:spLocks noChangeShapeType="1"/>
          </p:cNvSpPr>
          <p:nvPr/>
        </p:nvSpPr>
        <p:spPr bwMode="auto">
          <a:xfrm>
            <a:off x="7235825" y="4941888"/>
            <a:ext cx="2889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27"/>
          <p:cNvSpPr>
            <a:spLocks noChangeShapeType="1"/>
          </p:cNvSpPr>
          <p:nvPr/>
        </p:nvSpPr>
        <p:spPr bwMode="auto">
          <a:xfrm flipH="1">
            <a:off x="7669213" y="4941888"/>
            <a:ext cx="28733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0"/>
          <p:cNvSpPr>
            <a:spLocks noChangeShapeType="1"/>
          </p:cNvSpPr>
          <p:nvPr/>
        </p:nvSpPr>
        <p:spPr bwMode="auto">
          <a:xfrm>
            <a:off x="7235825" y="3357563"/>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31"/>
          <p:cNvSpPr>
            <a:spLocks/>
          </p:cNvSpPr>
          <p:nvPr/>
        </p:nvSpPr>
        <p:spPr bwMode="auto">
          <a:xfrm>
            <a:off x="7308850" y="3573463"/>
            <a:ext cx="298450" cy="1368425"/>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2"/>
          <p:cNvSpPr>
            <a:spLocks/>
          </p:cNvSpPr>
          <p:nvPr/>
        </p:nvSpPr>
        <p:spPr bwMode="auto">
          <a:xfrm flipV="1">
            <a:off x="7308850" y="4927600"/>
            <a:ext cx="298450" cy="1368425"/>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33"/>
          <p:cNvSpPr>
            <a:spLocks noChangeShapeType="1"/>
          </p:cNvSpPr>
          <p:nvPr/>
        </p:nvSpPr>
        <p:spPr bwMode="auto">
          <a:xfrm>
            <a:off x="7235825" y="4956175"/>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779914929"/>
              </p:ext>
            </p:extLst>
          </p:nvPr>
        </p:nvGraphicFramePr>
        <p:xfrm>
          <a:off x="1043608" y="4931562"/>
          <a:ext cx="3051175" cy="788987"/>
        </p:xfrm>
        <a:graphic>
          <a:graphicData uri="http://schemas.openxmlformats.org/presentationml/2006/ole">
            <mc:AlternateContent xmlns:mc="http://schemas.openxmlformats.org/markup-compatibility/2006">
              <mc:Choice xmlns:v="urn:schemas-microsoft-com:vml" Requires="v">
                <p:oleObj spid="_x0000_s56675" name="Equation" r:id="rId6" imgW="1524000" imgH="393700" progId="Equation.DSMT4">
                  <p:embed/>
                </p:oleObj>
              </mc:Choice>
              <mc:Fallback>
                <p:oleObj name="Equation" r:id="rId6" imgW="1524000" imgH="393700" progId="Equation.DSMT4">
                  <p:embed/>
                  <p:pic>
                    <p:nvPicPr>
                      <p:cNvPr id="0" name="Picture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4931562"/>
                        <a:ext cx="305117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11574143"/>
              </p:ext>
            </p:extLst>
          </p:nvPr>
        </p:nvGraphicFramePr>
        <p:xfrm>
          <a:off x="1059032" y="5578474"/>
          <a:ext cx="4210050" cy="1014413"/>
        </p:xfrm>
        <a:graphic>
          <a:graphicData uri="http://schemas.openxmlformats.org/presentationml/2006/ole">
            <mc:AlternateContent xmlns:mc="http://schemas.openxmlformats.org/markup-compatibility/2006">
              <mc:Choice xmlns:v="urn:schemas-microsoft-com:vml" Requires="v">
                <p:oleObj spid="_x0000_s56676" name="Equation" r:id="rId8" imgW="2108160" imgH="507960" progId="Equation.DSMT4">
                  <p:embed/>
                </p:oleObj>
              </mc:Choice>
              <mc:Fallback>
                <p:oleObj name="Equation" r:id="rId8" imgW="2108160" imgH="507960" progId="Equation.DSMT4">
                  <p:embed/>
                  <p:pic>
                    <p:nvPicPr>
                      <p:cNvPr id="0" name="Picture 1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9032" y="5578474"/>
                        <a:ext cx="421005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up)">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up)">
                                      <p:cBhvr>
                                        <p:cTn id="22" dur="500"/>
                                        <p:tgtEl>
                                          <p:spTgt spid="1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wipe(up)">
                                      <p:cBhvr>
                                        <p:cTn id="27" dur="500"/>
                                        <p:tgtEl>
                                          <p:spTgt spid="1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right)">
                                      <p:cBhvr>
                                        <p:cTn id="37" dur="2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down)">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20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up)">
                                      <p:cBhvr>
                                        <p:cTn id="70" dur="30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down)">
                                      <p:cBhvr>
                                        <p:cTn id="75" dur="3000"/>
                                        <p:tgtEl>
                                          <p:spTgt spid="38"/>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up)">
                                      <p:cBhvr>
                                        <p:cTn id="78" dur="3000"/>
                                        <p:tgtEl>
                                          <p:spTgt spid="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up)">
                                      <p:cBhvr>
                                        <p:cTn id="83" dur="2000"/>
                                        <p:tgtEl>
                                          <p:spTgt spid="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up)">
                                      <p:cBhvr>
                                        <p:cTn id="8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4"/>
          <p:cNvGraphicFramePr>
            <a:graphicFrameLocks noChangeAspect="1"/>
          </p:cNvGraphicFramePr>
          <p:nvPr>
            <p:extLst>
              <p:ext uri="{D42A27DB-BD31-4B8C-83A1-F6EECF244321}">
                <p14:modId xmlns:p14="http://schemas.microsoft.com/office/powerpoint/2010/main" val="1310591046"/>
              </p:ext>
            </p:extLst>
          </p:nvPr>
        </p:nvGraphicFramePr>
        <p:xfrm>
          <a:off x="2699792" y="1779021"/>
          <a:ext cx="2593975" cy="889000"/>
        </p:xfrm>
        <a:graphic>
          <a:graphicData uri="http://schemas.openxmlformats.org/presentationml/2006/ole">
            <mc:AlternateContent xmlns:mc="http://schemas.openxmlformats.org/markup-compatibility/2006">
              <mc:Choice xmlns:v="urn:schemas-microsoft-com:vml" Requires="v">
                <p:oleObj spid="_x0000_s47469" name="Equation" r:id="rId3" imgW="1294838" imgH="444307" progId="Equation.DSMT4">
                  <p:embed/>
                </p:oleObj>
              </mc:Choice>
              <mc:Fallback>
                <p:oleObj name="Equation" r:id="rId3" imgW="1294838" imgH="444307" progId="Equation.DSMT4">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779021"/>
                        <a:ext cx="25939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539552" y="1232931"/>
            <a:ext cx="7561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单位负反馈系统的开环传递函数为：</a:t>
            </a:r>
            <a:r>
              <a:rPr kumimoji="1" lang="en-US" altLang="zh-CN" sz="2800" dirty="0" smtClean="0">
                <a:latin typeface="+mn-ea"/>
                <a:ea typeface="+mn-ea"/>
              </a:rPr>
              <a:t> </a:t>
            </a:r>
            <a:endParaRPr kumimoji="1" lang="en-US" altLang="zh-CN" sz="2800" dirty="0">
              <a:latin typeface="+mn-ea"/>
              <a:ea typeface="+mn-ea"/>
            </a:endParaRPr>
          </a:p>
        </p:txBody>
      </p:sp>
      <p:sp>
        <p:nvSpPr>
          <p:cNvPr id="2" name="矩形 1"/>
          <p:cNvSpPr/>
          <p:nvPr/>
        </p:nvSpPr>
        <p:spPr>
          <a:xfrm>
            <a:off x="582416" y="2727777"/>
            <a:ext cx="3536546" cy="523220"/>
          </a:xfrm>
          <a:prstGeom prst="rect">
            <a:avLst/>
          </a:prstGeom>
        </p:spPr>
        <p:txBody>
          <a:bodyPr wrap="none">
            <a:spAutoFit/>
          </a:bodyPr>
          <a:lstStyle/>
          <a:p>
            <a:pPr>
              <a:spcBef>
                <a:spcPct val="0"/>
              </a:spcBef>
            </a:pPr>
            <a:r>
              <a:rPr kumimoji="1" lang="zh-CN" altLang="en-US" sz="2800" dirty="0">
                <a:latin typeface="Euclid" pitchFamily="18" charset="0"/>
              </a:rPr>
              <a:t>绘制其概略根轨迹。</a:t>
            </a:r>
            <a:r>
              <a:rPr kumimoji="1" lang="en-US" altLang="zh-CN" sz="2800" dirty="0">
                <a:latin typeface="Euclid" pitchFamily="18" charset="0"/>
              </a:rPr>
              <a:t> </a:t>
            </a:r>
          </a:p>
        </p:txBody>
      </p:sp>
      <p:sp>
        <p:nvSpPr>
          <p:cNvPr id="10" name="Rectangle 10"/>
          <p:cNvSpPr>
            <a:spLocks noChangeArrowheads="1"/>
          </p:cNvSpPr>
          <p:nvPr/>
        </p:nvSpPr>
        <p:spPr bwMode="auto">
          <a:xfrm>
            <a:off x="428725" y="3265081"/>
            <a:ext cx="62468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Pct val="70000"/>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，在</a:t>
            </a:r>
            <a:r>
              <a:rPr kumimoji="1" lang="en-US" altLang="zh-CN" sz="2800" dirty="0" smtClean="0">
                <a:latin typeface="Euclid" pitchFamily="18" charset="0"/>
              </a:rPr>
              <a:t>[</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rPr>
              <a:t>1,0]</a:t>
            </a:r>
            <a:r>
              <a:rPr kumimoji="1" lang="zh-CN" altLang="en-US" sz="2800" dirty="0" smtClean="0">
                <a:latin typeface="Euclid" pitchFamily="18" charset="0"/>
              </a:rPr>
              <a:t>及</a:t>
            </a:r>
            <a:r>
              <a:rPr kumimoji="1" lang="en-US" altLang="zh-CN" sz="2800" dirty="0" smtClean="0">
                <a:latin typeface="Euclid" pitchFamily="18" charset="0"/>
              </a:rPr>
              <a:t>(</a:t>
            </a:r>
            <a:r>
              <a:rPr kumimoji="1" lang="en-US" altLang="zh-CN" sz="2800" dirty="0">
                <a:latin typeface="Euclid" pitchFamily="18" charset="0"/>
                <a:sym typeface="Euclid Symbol" pitchFamily="18" charset="2"/>
              </a:rPr>
              <a:t>, </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ea typeface="楷体_GB2312" pitchFamily="49" charset="-122"/>
                <a:sym typeface="Euclid Symbol" pitchFamily="18" charset="2"/>
              </a:rPr>
              <a:t>2]</a:t>
            </a:r>
            <a:r>
              <a:rPr kumimoji="1" lang="zh-CN" altLang="en-US" sz="2800" dirty="0" smtClean="0">
                <a:latin typeface="Euclid" pitchFamily="18" charset="0"/>
                <a:ea typeface="楷体_GB2312" pitchFamily="49" charset="-122"/>
                <a:sym typeface="Euclid Symbol" pitchFamily="18" charset="2"/>
              </a:rPr>
              <a:t>上有根轨迹。根据法则</a:t>
            </a:r>
            <a:r>
              <a:rPr kumimoji="1" lang="en-US" altLang="zh-CN" sz="2800" dirty="0" smtClean="0">
                <a:latin typeface="Euclid" pitchFamily="18" charset="0"/>
                <a:ea typeface="楷体_GB2312" pitchFamily="49" charset="-122"/>
                <a:sym typeface="Euclid Symbol" pitchFamily="18" charset="2"/>
              </a:rPr>
              <a:t>3</a:t>
            </a:r>
            <a:r>
              <a:rPr kumimoji="1" lang="zh-CN" altLang="en-US" sz="2800" dirty="0" smtClean="0">
                <a:latin typeface="Euclid" pitchFamily="18" charset="0"/>
                <a:ea typeface="楷体_GB2312" pitchFamily="49" charset="-122"/>
                <a:sym typeface="Euclid Symbol" pitchFamily="18" charset="2"/>
              </a:rPr>
              <a:t>，从</a:t>
            </a:r>
            <a:r>
              <a:rPr kumimoji="1" lang="en-US" altLang="zh-CN" sz="2800" dirty="0" smtClean="0">
                <a:latin typeface="Euclid" pitchFamily="18" charset="0"/>
                <a:sym typeface="Euclid Symbol" pitchFamily="18" charset="2"/>
              </a:rPr>
              <a:t></a:t>
            </a:r>
            <a:r>
              <a:rPr kumimoji="1" lang="en-US" altLang="zh-CN" sz="2800" dirty="0" smtClean="0">
                <a:latin typeface="Euclid" pitchFamily="18" charset="0"/>
              </a:rPr>
              <a:t>2</a:t>
            </a:r>
            <a:r>
              <a:rPr kumimoji="1" lang="zh-CN" altLang="en-US" sz="2800" dirty="0" smtClean="0">
                <a:latin typeface="Euclid" pitchFamily="18" charset="0"/>
              </a:rPr>
              <a:t>到</a:t>
            </a:r>
            <a:r>
              <a:rPr kumimoji="1" lang="en-US" altLang="zh-CN" sz="2800" dirty="0" smtClean="0">
                <a:latin typeface="Euclid" pitchFamily="18" charset="0"/>
                <a:ea typeface="楷体_GB2312" pitchFamily="49" charset="-122"/>
                <a:sym typeface="Euclid Symbol" pitchFamily="18" charset="2"/>
              </a:rPr>
              <a:t> </a:t>
            </a:r>
            <a:r>
              <a:rPr kumimoji="1" lang="zh-CN" altLang="en-US" sz="2800" dirty="0" smtClean="0">
                <a:latin typeface="Euclid" pitchFamily="18" charset="0"/>
                <a:ea typeface="楷体_GB2312" pitchFamily="49" charset="-122"/>
                <a:sym typeface="Euclid Symbol" pitchFamily="18" charset="2"/>
              </a:rPr>
              <a:t>的根轨迹可确定。</a:t>
            </a:r>
            <a:endParaRPr kumimoji="1" lang="en-US" altLang="zh-CN" sz="2800" dirty="0">
              <a:latin typeface="Euclid" pitchFamily="18" charset="0"/>
              <a:ea typeface="楷体_GB2312" pitchFamily="49" charset="-122"/>
              <a:sym typeface="Euclid Symbol" pitchFamily="18" charset="2"/>
            </a:endParaRPr>
          </a:p>
          <a:p>
            <a:pPr eaLnBrk="1" hangingPunct="1">
              <a:spcBef>
                <a:spcPct val="0"/>
              </a:spcBef>
              <a:buClrTx/>
              <a:buSzPct val="70000"/>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a:t>
            </a:r>
            <a:endParaRPr kumimoji="1" lang="en-US" altLang="zh-CN" sz="2800" dirty="0">
              <a:latin typeface="Euclid" pitchFamily="18" charset="0"/>
              <a:sym typeface="Euclid Symbol" pitchFamily="18" charset="2"/>
            </a:endParaRPr>
          </a:p>
        </p:txBody>
      </p:sp>
      <p:grpSp>
        <p:nvGrpSpPr>
          <p:cNvPr id="11" name="Group 45"/>
          <p:cNvGrpSpPr>
            <a:grpSpLocks/>
          </p:cNvGrpSpPr>
          <p:nvPr/>
        </p:nvGrpSpPr>
        <p:grpSpPr bwMode="auto">
          <a:xfrm>
            <a:off x="4179888" y="2365375"/>
            <a:ext cx="4465637" cy="3319463"/>
            <a:chOff x="2517" y="1701"/>
            <a:chExt cx="2813" cy="2091"/>
          </a:xfrm>
        </p:grpSpPr>
        <p:grpSp>
          <p:nvGrpSpPr>
            <p:cNvPr id="14" name="Group 15"/>
            <p:cNvGrpSpPr>
              <a:grpSpLocks/>
            </p:cNvGrpSpPr>
            <p:nvPr/>
          </p:nvGrpSpPr>
          <p:grpSpPr bwMode="auto">
            <a:xfrm>
              <a:off x="2971" y="1701"/>
              <a:ext cx="2359" cy="2091"/>
              <a:chOff x="3016" y="976"/>
              <a:chExt cx="2359" cy="2091"/>
            </a:xfrm>
          </p:grpSpPr>
          <p:sp>
            <p:nvSpPr>
              <p:cNvPr id="31" name="Line 16"/>
              <p:cNvSpPr>
                <a:spLocks noChangeShapeType="1"/>
              </p:cNvSpPr>
              <p:nvPr/>
            </p:nvSpPr>
            <p:spPr bwMode="auto">
              <a:xfrm>
                <a:off x="3016" y="2114"/>
                <a:ext cx="2359"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17"/>
              <p:cNvSpPr>
                <a:spLocks noChangeShapeType="1"/>
              </p:cNvSpPr>
              <p:nvPr/>
            </p:nvSpPr>
            <p:spPr bwMode="auto">
              <a:xfrm flipV="1">
                <a:off x="5012" y="1071"/>
                <a:ext cx="0" cy="19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18"/>
              <p:cNvSpPr txBox="1">
                <a:spLocks noChangeArrowheads="1"/>
              </p:cNvSpPr>
              <p:nvPr/>
            </p:nvSpPr>
            <p:spPr bwMode="auto">
              <a:xfrm>
                <a:off x="5098" y="976"/>
                <a:ext cx="1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spcBef>
                    <a:spcPct val="0"/>
                  </a:spcBef>
                  <a:buClrTx/>
                  <a:buSzTx/>
                  <a:buFontTx/>
                  <a:buNone/>
                </a:pPr>
                <a:r>
                  <a:rPr lang="en-US" altLang="zh-CN" sz="2400">
                    <a:latin typeface="Arial" charset="0"/>
                  </a:rPr>
                  <a:t>j</a:t>
                </a:r>
              </a:p>
            </p:txBody>
          </p:sp>
        </p:grpSp>
        <p:grpSp>
          <p:nvGrpSpPr>
            <p:cNvPr id="15" name="Group 20"/>
            <p:cNvGrpSpPr>
              <a:grpSpLocks/>
            </p:cNvGrpSpPr>
            <p:nvPr/>
          </p:nvGrpSpPr>
          <p:grpSpPr bwMode="auto">
            <a:xfrm>
              <a:off x="4922" y="2771"/>
              <a:ext cx="90" cy="136"/>
              <a:chOff x="3470" y="2704"/>
              <a:chExt cx="90" cy="136"/>
            </a:xfrm>
          </p:grpSpPr>
          <p:sp>
            <p:nvSpPr>
              <p:cNvPr id="29" name="Line 21"/>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3"/>
            <p:cNvGrpSpPr>
              <a:grpSpLocks/>
            </p:cNvGrpSpPr>
            <p:nvPr/>
          </p:nvGrpSpPr>
          <p:grpSpPr bwMode="auto">
            <a:xfrm>
              <a:off x="4468" y="2771"/>
              <a:ext cx="90" cy="136"/>
              <a:chOff x="3470" y="2704"/>
              <a:chExt cx="90" cy="136"/>
            </a:xfrm>
          </p:grpSpPr>
          <p:sp>
            <p:nvSpPr>
              <p:cNvPr id="27" name="Line 24"/>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5"/>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26"/>
            <p:cNvGrpSpPr>
              <a:grpSpLocks/>
            </p:cNvGrpSpPr>
            <p:nvPr/>
          </p:nvGrpSpPr>
          <p:grpSpPr bwMode="auto">
            <a:xfrm>
              <a:off x="3969" y="2750"/>
              <a:ext cx="90" cy="136"/>
              <a:chOff x="3470" y="2704"/>
              <a:chExt cx="90" cy="136"/>
            </a:xfrm>
          </p:grpSpPr>
          <p:sp>
            <p:nvSpPr>
              <p:cNvPr id="25" name="Line 27"/>
              <p:cNvSpPr>
                <a:spLocks noChangeShapeType="1"/>
              </p:cNvSpPr>
              <p:nvPr/>
            </p:nvSpPr>
            <p:spPr bwMode="auto">
              <a:xfrm flipH="1" flipV="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8"/>
              <p:cNvSpPr>
                <a:spLocks noChangeShapeType="1"/>
              </p:cNvSpPr>
              <p:nvPr/>
            </p:nvSpPr>
            <p:spPr bwMode="auto">
              <a:xfrm flipH="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30"/>
            <p:cNvSpPr txBox="1">
              <a:spLocks noChangeArrowheads="1"/>
            </p:cNvSpPr>
            <p:nvPr/>
          </p:nvSpPr>
          <p:spPr bwMode="auto">
            <a:xfrm>
              <a:off x="4391" y="2935"/>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sym typeface="Euclid Symbol" pitchFamily="18" charset="2"/>
                </a:rPr>
                <a:t></a:t>
              </a:r>
              <a:r>
                <a:rPr kumimoji="1" lang="en-US" altLang="zh-CN" sz="2000">
                  <a:latin typeface="Times New Roman" pitchFamily="18" charset="0"/>
                </a:rPr>
                <a:t>1</a:t>
              </a:r>
            </a:p>
          </p:txBody>
        </p:sp>
        <p:sp>
          <p:nvSpPr>
            <p:cNvPr id="19" name="Text Box 31"/>
            <p:cNvSpPr txBox="1">
              <a:spLocks noChangeArrowheads="1"/>
            </p:cNvSpPr>
            <p:nvPr/>
          </p:nvSpPr>
          <p:spPr bwMode="auto">
            <a:xfrm>
              <a:off x="3878" y="2950"/>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sym typeface="Euclid Symbol" pitchFamily="18" charset="2"/>
                </a:rPr>
                <a:t></a:t>
              </a:r>
              <a:r>
                <a:rPr kumimoji="1" lang="en-US" altLang="zh-CN" sz="2000">
                  <a:latin typeface="Times New Roman" pitchFamily="18" charset="0"/>
                </a:rPr>
                <a:t>2</a:t>
              </a:r>
            </a:p>
          </p:txBody>
        </p:sp>
        <p:sp>
          <p:nvSpPr>
            <p:cNvPr id="20" name="Text Box 33"/>
            <p:cNvSpPr txBox="1">
              <a:spLocks noChangeArrowheads="1"/>
            </p:cNvSpPr>
            <p:nvPr/>
          </p:nvSpPr>
          <p:spPr bwMode="auto">
            <a:xfrm>
              <a:off x="4955" y="292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spcBef>
                  <a:spcPct val="0"/>
                </a:spcBef>
                <a:buClrTx/>
                <a:buSzTx/>
                <a:buFontTx/>
                <a:buNone/>
              </a:pPr>
              <a:r>
                <a:rPr kumimoji="1" lang="en-US" altLang="zh-CN" sz="2000">
                  <a:latin typeface="Times New Roman" pitchFamily="18" charset="0"/>
                </a:rPr>
                <a:t>0</a:t>
              </a:r>
            </a:p>
          </p:txBody>
        </p:sp>
        <p:sp>
          <p:nvSpPr>
            <p:cNvPr id="21" name="Line 35"/>
            <p:cNvSpPr>
              <a:spLocks noChangeShapeType="1"/>
            </p:cNvSpPr>
            <p:nvPr/>
          </p:nvSpPr>
          <p:spPr bwMode="auto">
            <a:xfrm>
              <a:off x="4513" y="2840"/>
              <a:ext cx="45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37"/>
            <p:cNvSpPr>
              <a:spLocks noChangeShapeType="1"/>
            </p:cNvSpPr>
            <p:nvPr/>
          </p:nvSpPr>
          <p:spPr bwMode="auto">
            <a:xfrm>
              <a:off x="4513" y="2840"/>
              <a:ext cx="18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8"/>
            <p:cNvSpPr>
              <a:spLocks noChangeShapeType="1"/>
            </p:cNvSpPr>
            <p:nvPr/>
          </p:nvSpPr>
          <p:spPr bwMode="auto">
            <a:xfrm flipH="1">
              <a:off x="4786" y="2840"/>
              <a:ext cx="181"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44"/>
            <p:cNvSpPr>
              <a:spLocks noChangeShapeType="1"/>
            </p:cNvSpPr>
            <p:nvPr/>
          </p:nvSpPr>
          <p:spPr bwMode="auto">
            <a:xfrm flipH="1">
              <a:off x="2517" y="2840"/>
              <a:ext cx="1452" cy="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4" name="Object 47"/>
          <p:cNvGraphicFramePr>
            <a:graphicFrameLocks noChangeAspect="1"/>
          </p:cNvGraphicFramePr>
          <p:nvPr>
            <p:extLst>
              <p:ext uri="{D42A27DB-BD31-4B8C-83A1-F6EECF244321}">
                <p14:modId xmlns:p14="http://schemas.microsoft.com/office/powerpoint/2010/main" val="3056817806"/>
              </p:ext>
            </p:extLst>
          </p:nvPr>
        </p:nvGraphicFramePr>
        <p:xfrm>
          <a:off x="3300425" y="5072063"/>
          <a:ext cx="4387850" cy="1571625"/>
        </p:xfrm>
        <a:graphic>
          <a:graphicData uri="http://schemas.openxmlformats.org/presentationml/2006/ole">
            <mc:AlternateContent xmlns:mc="http://schemas.openxmlformats.org/markup-compatibility/2006">
              <mc:Choice xmlns:v="urn:schemas-microsoft-com:vml" Requires="v">
                <p:oleObj spid="_x0000_s47470" name="Equation" r:id="rId5" imgW="2197080" imgH="787320" progId="Equation.DSMT4">
                  <p:embed/>
                </p:oleObj>
              </mc:Choice>
              <mc:Fallback>
                <p:oleObj name="Equation" r:id="rId5" imgW="2197080" imgH="787320" progId="Equation.DSMT4">
                  <p:embed/>
                  <p:pic>
                    <p:nvPicPr>
                      <p:cNvPr id="0" name="Picture 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25" y="5072063"/>
                        <a:ext cx="4387850"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Line 48"/>
          <p:cNvSpPr>
            <a:spLocks noChangeShapeType="1"/>
          </p:cNvSpPr>
          <p:nvPr/>
        </p:nvSpPr>
        <p:spPr bwMode="auto">
          <a:xfrm flipV="1">
            <a:off x="7348538" y="1500188"/>
            <a:ext cx="1223962" cy="2592387"/>
          </a:xfrm>
          <a:prstGeom prst="line">
            <a:avLst/>
          </a:prstGeom>
          <a:noFill/>
          <a:ln w="3175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9"/>
          <p:cNvSpPr>
            <a:spLocks noChangeShapeType="1"/>
          </p:cNvSpPr>
          <p:nvPr/>
        </p:nvSpPr>
        <p:spPr bwMode="auto">
          <a:xfrm>
            <a:off x="7348538" y="4165600"/>
            <a:ext cx="1008062" cy="1916113"/>
          </a:xfrm>
          <a:prstGeom prst="line">
            <a:avLst/>
          </a:prstGeom>
          <a:noFill/>
          <a:ln w="3175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50"/>
          <p:cNvSpPr>
            <a:spLocks noChangeShapeType="1"/>
          </p:cNvSpPr>
          <p:nvPr/>
        </p:nvSpPr>
        <p:spPr bwMode="auto">
          <a:xfrm flipH="1">
            <a:off x="3675063" y="4165600"/>
            <a:ext cx="2808287" cy="0"/>
          </a:xfrm>
          <a:prstGeom prst="line">
            <a:avLst/>
          </a:prstGeom>
          <a:noFill/>
          <a:ln w="3175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Freeform 51"/>
          <p:cNvSpPr>
            <a:spLocks/>
          </p:cNvSpPr>
          <p:nvPr/>
        </p:nvSpPr>
        <p:spPr bwMode="auto">
          <a:xfrm>
            <a:off x="7661275" y="1644650"/>
            <a:ext cx="911225" cy="2555875"/>
          </a:xfrm>
          <a:custGeom>
            <a:avLst/>
            <a:gdLst>
              <a:gd name="T0" fmla="*/ 2147483647 w 619"/>
              <a:gd name="T1" fmla="*/ 2147483647 h 1769"/>
              <a:gd name="T2" fmla="*/ 2147483647 w 619"/>
              <a:gd name="T3" fmla="*/ 2147483647 h 1769"/>
              <a:gd name="T4" fmla="*/ 2147483647 w 619"/>
              <a:gd name="T5" fmla="*/ 2147483647 h 1769"/>
              <a:gd name="T6" fmla="*/ 2147483647 w 619"/>
              <a:gd name="T7" fmla="*/ 2147483647 h 1769"/>
              <a:gd name="T8" fmla="*/ 0 60000 65536"/>
              <a:gd name="T9" fmla="*/ 0 60000 65536"/>
              <a:gd name="T10" fmla="*/ 0 60000 65536"/>
              <a:gd name="T11" fmla="*/ 0 60000 65536"/>
              <a:gd name="T12" fmla="*/ 0 w 619"/>
              <a:gd name="T13" fmla="*/ 0 h 1769"/>
              <a:gd name="T14" fmla="*/ 619 w 619"/>
              <a:gd name="T15" fmla="*/ 1769 h 1769"/>
            </a:gdLst>
            <a:ahLst/>
            <a:cxnLst>
              <a:cxn ang="T8">
                <a:pos x="T0" y="T1"/>
              </a:cxn>
              <a:cxn ang="T9">
                <a:pos x="T2" y="T3"/>
              </a:cxn>
              <a:cxn ang="T10">
                <a:pos x="T4" y="T5"/>
              </a:cxn>
              <a:cxn ang="T11">
                <a:pos x="T6" y="T7"/>
              </a:cxn>
            </a:cxnLst>
            <a:rect l="T12" t="T13" r="T14" b="T15"/>
            <a:pathLst>
              <a:path w="619" h="1769">
                <a:moveTo>
                  <a:pt x="75" y="1747"/>
                </a:moveTo>
                <a:cubicBezTo>
                  <a:pt x="37" y="1758"/>
                  <a:pt x="0" y="1769"/>
                  <a:pt x="75" y="1520"/>
                </a:cubicBezTo>
                <a:cubicBezTo>
                  <a:pt x="150" y="1271"/>
                  <a:pt x="437" y="500"/>
                  <a:pt x="528" y="250"/>
                </a:cubicBezTo>
                <a:cubicBezTo>
                  <a:pt x="619" y="0"/>
                  <a:pt x="619" y="11"/>
                  <a:pt x="619" y="23"/>
                </a:cubicBezTo>
              </a:path>
            </a:pathLst>
          </a:custGeom>
          <a:noFill/>
          <a:ln w="38100">
            <a:solidFill>
              <a:schemeClr val="hlink"/>
            </a:solidFill>
            <a:round/>
            <a:headEnd/>
            <a:tailEnd type="arrow"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52"/>
          <p:cNvSpPr>
            <a:spLocks/>
          </p:cNvSpPr>
          <p:nvPr/>
        </p:nvSpPr>
        <p:spPr bwMode="auto">
          <a:xfrm flipV="1">
            <a:off x="7635875" y="4151313"/>
            <a:ext cx="1079500" cy="2303462"/>
          </a:xfrm>
          <a:custGeom>
            <a:avLst/>
            <a:gdLst>
              <a:gd name="T0" fmla="*/ 2147483647 w 619"/>
              <a:gd name="T1" fmla="*/ 2147483647 h 1769"/>
              <a:gd name="T2" fmla="*/ 2147483647 w 619"/>
              <a:gd name="T3" fmla="*/ 2147483647 h 1769"/>
              <a:gd name="T4" fmla="*/ 2147483647 w 619"/>
              <a:gd name="T5" fmla="*/ 2147483647 h 1769"/>
              <a:gd name="T6" fmla="*/ 2147483647 w 619"/>
              <a:gd name="T7" fmla="*/ 2147483647 h 1769"/>
              <a:gd name="T8" fmla="*/ 0 60000 65536"/>
              <a:gd name="T9" fmla="*/ 0 60000 65536"/>
              <a:gd name="T10" fmla="*/ 0 60000 65536"/>
              <a:gd name="T11" fmla="*/ 0 60000 65536"/>
              <a:gd name="T12" fmla="*/ 0 w 619"/>
              <a:gd name="T13" fmla="*/ 0 h 1769"/>
              <a:gd name="T14" fmla="*/ 619 w 619"/>
              <a:gd name="T15" fmla="*/ 1769 h 1769"/>
            </a:gdLst>
            <a:ahLst/>
            <a:cxnLst>
              <a:cxn ang="T8">
                <a:pos x="T0" y="T1"/>
              </a:cxn>
              <a:cxn ang="T9">
                <a:pos x="T2" y="T3"/>
              </a:cxn>
              <a:cxn ang="T10">
                <a:pos x="T4" y="T5"/>
              </a:cxn>
              <a:cxn ang="T11">
                <a:pos x="T6" y="T7"/>
              </a:cxn>
            </a:cxnLst>
            <a:rect l="T12" t="T13" r="T14" b="T15"/>
            <a:pathLst>
              <a:path w="619" h="1769">
                <a:moveTo>
                  <a:pt x="75" y="1747"/>
                </a:moveTo>
                <a:cubicBezTo>
                  <a:pt x="37" y="1758"/>
                  <a:pt x="0" y="1769"/>
                  <a:pt x="75" y="1520"/>
                </a:cubicBezTo>
                <a:cubicBezTo>
                  <a:pt x="150" y="1271"/>
                  <a:pt x="437" y="500"/>
                  <a:pt x="528" y="250"/>
                </a:cubicBezTo>
                <a:cubicBezTo>
                  <a:pt x="619" y="0"/>
                  <a:pt x="619" y="11"/>
                  <a:pt x="619" y="23"/>
                </a:cubicBezTo>
              </a:path>
            </a:pathLst>
          </a:custGeom>
          <a:noFill/>
          <a:ln w="38100">
            <a:solidFill>
              <a:schemeClr val="hlink"/>
            </a:solidFill>
            <a:round/>
            <a:headEnd/>
            <a:tailEnd type="arrow"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Line 53"/>
          <p:cNvSpPr>
            <a:spLocks noChangeShapeType="1"/>
          </p:cNvSpPr>
          <p:nvPr/>
        </p:nvSpPr>
        <p:spPr bwMode="auto">
          <a:xfrm flipH="1">
            <a:off x="3171825" y="4171950"/>
            <a:ext cx="3311525"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088104973"/>
              </p:ext>
            </p:extLst>
          </p:nvPr>
        </p:nvGraphicFramePr>
        <p:xfrm>
          <a:off x="521921" y="5516664"/>
          <a:ext cx="2668587" cy="788987"/>
        </p:xfrm>
        <a:graphic>
          <a:graphicData uri="http://schemas.openxmlformats.org/presentationml/2006/ole">
            <mc:AlternateContent xmlns:mc="http://schemas.openxmlformats.org/markup-compatibility/2006">
              <mc:Choice xmlns:v="urn:schemas-microsoft-com:vml" Requires="v">
                <p:oleObj spid="_x0000_s47471" name="Equation" r:id="rId7" imgW="1333500" imgH="393700" progId="Equation.DSMT4">
                  <p:embed/>
                </p:oleObj>
              </mc:Choice>
              <mc:Fallback>
                <p:oleObj name="Equation" r:id="rId7" imgW="1333500" imgH="393700" progId="Equation.DSMT4">
                  <p:embed/>
                  <p:pic>
                    <p:nvPicPr>
                      <p:cNvPr id="0" name="Picture 1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21" y="5516664"/>
                        <a:ext cx="2668587"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20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up)">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0" grpId="0"/>
      <p:bldP spid="35" grpId="0" animBg="1"/>
      <p:bldP spid="36"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283048"/>
            <a:ext cx="5352747"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6</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a:t>
            </a:r>
            <a:r>
              <a:rPr lang="zh-CN" altLang="en-US" sz="2800" b="1" dirty="0" smtClean="0">
                <a:latin typeface="微软雅黑" panose="020B0503020204020204" pitchFamily="34" charset="-122"/>
                <a:ea typeface="微软雅黑" panose="020B0503020204020204" pitchFamily="34" charset="-122"/>
              </a:rPr>
              <a:t>的分离点</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汇合点</a:t>
            </a:r>
            <a:r>
              <a:rPr lang="en-US" altLang="zh-CN"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11560" y="2060848"/>
            <a:ext cx="7772400" cy="7920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0000" indent="-360000">
              <a:lnSpc>
                <a:spcPct val="90000"/>
              </a:lnSpc>
              <a:buFont typeface="+mj-lt"/>
              <a:buAutoNum type="arabicPeriod"/>
            </a:pPr>
            <a:r>
              <a:rPr lang="zh-CN" altLang="en-US" sz="2800" dirty="0" smtClean="0">
                <a:latin typeface="Euclid" panose="02020503060505020303" pitchFamily="18" charset="0"/>
              </a:rPr>
              <a:t>几条（两条或两条以上）根轨迹在</a:t>
            </a:r>
            <a:r>
              <a:rPr lang="en-US" altLang="zh-CN" sz="2800" dirty="0" smtClean="0">
                <a:latin typeface="Euclid" panose="02020503060505020303" pitchFamily="18" charset="0"/>
              </a:rPr>
              <a:t>s-</a:t>
            </a:r>
            <a:r>
              <a:rPr lang="zh-CN" altLang="en-US" sz="2800" dirty="0" smtClean="0">
                <a:latin typeface="Euclid" panose="02020503060505020303" pitchFamily="18" charset="0"/>
              </a:rPr>
              <a:t>平面上相遇又分开的点称为分离点或汇合：</a:t>
            </a:r>
          </a:p>
        </p:txBody>
      </p:sp>
      <p:graphicFrame>
        <p:nvGraphicFramePr>
          <p:cNvPr id="4" name="对象 3"/>
          <p:cNvGraphicFramePr>
            <a:graphicFrameLocks noChangeAspect="1"/>
          </p:cNvGraphicFramePr>
          <p:nvPr>
            <p:extLst>
              <p:ext uri="{D42A27DB-BD31-4B8C-83A1-F6EECF244321}">
                <p14:modId xmlns:p14="http://schemas.microsoft.com/office/powerpoint/2010/main" val="767949470"/>
              </p:ext>
            </p:extLst>
          </p:nvPr>
        </p:nvGraphicFramePr>
        <p:xfrm>
          <a:off x="2483768" y="3140968"/>
          <a:ext cx="3240087" cy="1081087"/>
        </p:xfrm>
        <a:graphic>
          <a:graphicData uri="http://schemas.openxmlformats.org/presentationml/2006/ole">
            <mc:AlternateContent xmlns:mc="http://schemas.openxmlformats.org/markup-compatibility/2006">
              <mc:Choice xmlns:v="urn:schemas-microsoft-com:vml" Requires="v">
                <p:oleObj spid="_x0000_s234565" name="Equation" r:id="rId3" imgW="1282680" imgH="457200" progId="Equation.DSMT4">
                  <p:embed/>
                </p:oleObj>
              </mc:Choice>
              <mc:Fallback>
                <p:oleObj name="Equation" r:id="rId3" imgW="1282680" imgH="457200" progId="Equation.DSMT4">
                  <p:embed/>
                  <p:pic>
                    <p:nvPicPr>
                      <p:cNvPr id="0" name="Picture 11"/>
                      <p:cNvPicPr>
                        <a:picLocks noChangeAspect="1" noChangeArrowheads="1"/>
                      </p:cNvPicPr>
                      <p:nvPr/>
                    </p:nvPicPr>
                    <p:blipFill>
                      <a:blip r:embed="rId4"/>
                      <a:srcRect/>
                      <a:stretch>
                        <a:fillRect/>
                      </a:stretch>
                    </p:blipFill>
                    <p:spPr bwMode="auto">
                      <a:xfrm>
                        <a:off x="2483768" y="3140968"/>
                        <a:ext cx="3240087" cy="10810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5"/>
          <p:cNvSpPr txBox="1">
            <a:spLocks noChangeArrowheads="1"/>
          </p:cNvSpPr>
          <p:nvPr/>
        </p:nvSpPr>
        <p:spPr bwMode="auto">
          <a:xfrm>
            <a:off x="899592" y="4230042"/>
            <a:ext cx="792088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Pct val="70000"/>
              <a:buFontTx/>
              <a:buChar char="•"/>
            </a:pPr>
            <a:r>
              <a:rPr kumimoji="1" lang="en-US" altLang="zh-CN" sz="2800" dirty="0">
                <a:latin typeface="Euclid" pitchFamily="18" charset="0"/>
              </a:rPr>
              <a:t> </a:t>
            </a:r>
            <a:r>
              <a:rPr kumimoji="1" lang="zh-CN" altLang="en-US" sz="2800" dirty="0" smtClean="0">
                <a:latin typeface="Euclid" pitchFamily="18" charset="0"/>
              </a:rPr>
              <a:t>分离点</a:t>
            </a:r>
            <a:r>
              <a:rPr kumimoji="1" lang="en-US" altLang="zh-CN" sz="2800" dirty="0" smtClean="0">
                <a:latin typeface="Euclid" pitchFamily="18" charset="0"/>
              </a:rPr>
              <a:t>(</a:t>
            </a:r>
            <a:r>
              <a:rPr kumimoji="1" lang="zh-CN" altLang="en-US" sz="2800" dirty="0" smtClean="0">
                <a:latin typeface="Euclid" pitchFamily="18" charset="0"/>
              </a:rPr>
              <a:t>汇合点</a:t>
            </a:r>
            <a:r>
              <a:rPr kumimoji="1" lang="en-US" altLang="zh-CN" sz="2800" dirty="0" smtClean="0">
                <a:latin typeface="Euclid" pitchFamily="18" charset="0"/>
              </a:rPr>
              <a:t>)</a:t>
            </a:r>
            <a:r>
              <a:rPr kumimoji="1" lang="zh-CN" altLang="en-US" sz="2800" dirty="0" smtClean="0">
                <a:latin typeface="Euclid" pitchFamily="18" charset="0"/>
              </a:rPr>
              <a:t>对应的是闭环重根条件。</a:t>
            </a:r>
            <a:endParaRPr kumimoji="1" lang="en-US" altLang="zh-CN" sz="2800" dirty="0" smtClean="0">
              <a:latin typeface="Euclid" pitchFamily="18" charset="0"/>
            </a:endParaRPr>
          </a:p>
          <a:p>
            <a:pPr eaLnBrk="1" hangingPunct="1">
              <a:spcBef>
                <a:spcPct val="0"/>
              </a:spcBef>
              <a:buClrTx/>
              <a:buSzTx/>
              <a:buFontTx/>
              <a:buChar char="•"/>
            </a:pPr>
            <a:endParaRPr kumimoji="1" lang="en-US" altLang="zh-CN" sz="2800" dirty="0">
              <a:latin typeface="Euclid" pitchFamily="18" charset="0"/>
              <a:ea typeface="楷体_GB2312" pitchFamily="49" charset="-122"/>
            </a:endParaRPr>
          </a:p>
          <a:p>
            <a:pPr eaLnBrk="1" hangingPunct="1">
              <a:spcBef>
                <a:spcPct val="0"/>
              </a:spcBef>
              <a:buClrTx/>
              <a:buSzPct val="70000"/>
              <a:buFontTx/>
              <a:buChar char="•"/>
            </a:pPr>
            <a:r>
              <a:rPr kumimoji="1" lang="en-US" altLang="zh-CN" sz="2800" dirty="0" smtClean="0">
                <a:latin typeface="Euclid" pitchFamily="18" charset="0"/>
                <a:ea typeface="楷体_GB2312" pitchFamily="49" charset="-122"/>
              </a:rPr>
              <a:t> </a:t>
            </a:r>
            <a:r>
              <a:rPr kumimoji="1" lang="zh-CN" altLang="en-US" sz="2800" dirty="0" smtClean="0">
                <a:latin typeface="Euclid" pitchFamily="18" charset="0"/>
                <a:ea typeface="楷体_GB2312" pitchFamily="49" charset="-122"/>
              </a:rPr>
              <a:t>以上方程给出的只是必要条件。</a:t>
            </a:r>
            <a:r>
              <a:rPr kumimoji="1" lang="en-US" altLang="zh-CN" sz="2800" dirty="0" smtClean="0">
                <a:latin typeface="Euclid" pitchFamily="18" charset="0"/>
              </a:rPr>
              <a:t> </a:t>
            </a:r>
            <a:endParaRPr kumimoji="1" lang="en-US" altLang="zh-CN" sz="2800" dirty="0">
              <a:latin typeface="Euclid" pitchFamily="18" charset="0"/>
            </a:endParaRPr>
          </a:p>
        </p:txBody>
      </p:sp>
      <p:sp>
        <p:nvSpPr>
          <p:cNvPr id="6" name="Text Box 3"/>
          <p:cNvSpPr txBox="1">
            <a:spLocks noChangeArrowheads="1"/>
          </p:cNvSpPr>
          <p:nvPr/>
        </p:nvSpPr>
        <p:spPr bwMode="auto">
          <a:xfrm>
            <a:off x="594425" y="5911850"/>
            <a:ext cx="83546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514350" indent="-514350" eaLnBrk="1" hangingPunct="1">
              <a:spcBef>
                <a:spcPct val="0"/>
              </a:spcBef>
              <a:buClrTx/>
              <a:buSzTx/>
              <a:buFont typeface="+mj-lt"/>
              <a:buAutoNum type="arabicPeriod" startAt="2"/>
            </a:pPr>
            <a:r>
              <a:rPr kumimoji="1" lang="zh-CN" altLang="en-US" sz="2800" dirty="0" smtClean="0">
                <a:latin typeface="Euclid" pitchFamily="18" charset="0"/>
              </a:rPr>
              <a:t>分离角为</a:t>
            </a:r>
            <a:r>
              <a:rPr kumimoji="1" lang="en-US" altLang="zh-CN" sz="2800" dirty="0" smtClean="0">
                <a:latin typeface="Euclid" pitchFamily="18" charset="0"/>
                <a:ea typeface="楷体_GB2312" pitchFamily="49" charset="-122"/>
                <a:sym typeface="Euclid Symbol" pitchFamily="18" charset="2"/>
              </a:rPr>
              <a:t>180</a:t>
            </a:r>
            <a:r>
              <a:rPr kumimoji="1" lang="en-US" altLang="zh-CN" sz="2800" baseline="30000" dirty="0" smtClean="0">
                <a:latin typeface="Euclid" pitchFamily="18" charset="0"/>
                <a:ea typeface="楷体_GB2312" pitchFamily="49" charset="-122"/>
                <a:sym typeface="Euclid Symbol" pitchFamily="18" charset="2"/>
              </a:rPr>
              <a:t>0</a:t>
            </a:r>
            <a:r>
              <a:rPr kumimoji="1" lang="en-US" altLang="zh-CN" sz="2800" i="1" dirty="0" smtClean="0">
                <a:latin typeface="Euclid" pitchFamily="18" charset="0"/>
                <a:ea typeface="楷体_GB2312" pitchFamily="49" charset="-122"/>
                <a:sym typeface="Euclid Symbol" pitchFamily="18" charset="2"/>
              </a:rPr>
              <a:t>/k</a:t>
            </a:r>
            <a:r>
              <a:rPr kumimoji="1" lang="zh-CN" altLang="en-US" sz="2800" dirty="0" smtClean="0">
                <a:latin typeface="Euclid" pitchFamily="18" charset="0"/>
                <a:ea typeface="楷体_GB2312" pitchFamily="49" charset="-122"/>
                <a:sym typeface="Euclid Symbol" pitchFamily="18" charset="2"/>
              </a:rPr>
              <a:t>，这里</a:t>
            </a:r>
            <a:r>
              <a:rPr kumimoji="1" lang="en-US" altLang="zh-CN" sz="2800" dirty="0" smtClean="0">
                <a:latin typeface="Euclid" pitchFamily="18" charset="0"/>
                <a:ea typeface="楷体_GB2312" pitchFamily="49" charset="-122"/>
              </a:rPr>
              <a:t> </a:t>
            </a:r>
            <a:r>
              <a:rPr kumimoji="1" lang="en-US" altLang="zh-CN" sz="2800" i="1" dirty="0">
                <a:latin typeface="Euclid" pitchFamily="18" charset="0"/>
                <a:ea typeface="楷体_GB2312" pitchFamily="49" charset="-122"/>
                <a:sym typeface="Euclid Symbol" pitchFamily="18" charset="2"/>
              </a:rPr>
              <a:t>k</a:t>
            </a:r>
            <a:r>
              <a:rPr kumimoji="1" lang="en-US" altLang="zh-CN" sz="2800" dirty="0">
                <a:latin typeface="Euclid" pitchFamily="18" charset="0"/>
                <a:ea typeface="楷体_GB2312" pitchFamily="49" charset="-122"/>
              </a:rPr>
              <a:t> </a:t>
            </a:r>
            <a:r>
              <a:rPr kumimoji="1" lang="zh-CN" altLang="en-US" sz="2800" dirty="0" smtClean="0">
                <a:latin typeface="Euclid" pitchFamily="18" charset="0"/>
                <a:ea typeface="楷体_GB2312" pitchFamily="49" charset="-122"/>
              </a:rPr>
              <a:t>为汇合点处极点的个数。</a:t>
            </a:r>
            <a:r>
              <a:rPr kumimoji="1" lang="en-US" altLang="zh-CN" sz="2800" dirty="0" smtClean="0">
                <a:latin typeface="Euclid" pitchFamily="18" charset="0"/>
                <a:ea typeface="楷体_GB2312" pitchFamily="49" charset="-122"/>
              </a:rPr>
              <a:t> </a:t>
            </a:r>
            <a:endParaRPr kumimoji="1" lang="en-US" altLang="zh-CN" sz="2800" dirty="0">
              <a:latin typeface="Euclid" pitchFamily="18" charset="0"/>
              <a:ea typeface="楷体_GB2312" pitchFamily="49" charset="-122"/>
            </a:endParaRPr>
          </a:p>
        </p:txBody>
      </p:sp>
    </p:spTree>
    <p:extLst>
      <p:ext uri="{BB962C8B-B14F-4D97-AF65-F5344CB8AC3E}">
        <p14:creationId xmlns:p14="http://schemas.microsoft.com/office/powerpoint/2010/main" val="53842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up)">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827088" y="1252488"/>
            <a:ext cx="3141662" cy="2360617"/>
            <a:chOff x="583" y="2397"/>
            <a:chExt cx="1979" cy="1487"/>
          </a:xfrm>
        </p:grpSpPr>
        <p:sp>
          <p:nvSpPr>
            <p:cNvPr id="3" name="Line 6"/>
            <p:cNvSpPr>
              <a:spLocks noChangeShapeType="1"/>
            </p:cNvSpPr>
            <p:nvPr/>
          </p:nvSpPr>
          <p:spPr bwMode="auto">
            <a:xfrm>
              <a:off x="748" y="3294"/>
              <a:ext cx="181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Line 7"/>
            <p:cNvSpPr>
              <a:spLocks noChangeShapeType="1"/>
            </p:cNvSpPr>
            <p:nvPr/>
          </p:nvSpPr>
          <p:spPr bwMode="auto">
            <a:xfrm flipV="1">
              <a:off x="2154" y="2568"/>
              <a:ext cx="0" cy="12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8"/>
            <p:cNvSpPr>
              <a:spLocks noChangeShapeType="1"/>
            </p:cNvSpPr>
            <p:nvPr/>
          </p:nvSpPr>
          <p:spPr bwMode="auto">
            <a:xfrm flipH="1">
              <a:off x="1156" y="3249"/>
              <a:ext cx="4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flipH="1" flipV="1">
              <a:off x="1156" y="3250"/>
              <a:ext cx="4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
            <p:cNvSpPr>
              <a:spLocks noChangeShapeType="1"/>
            </p:cNvSpPr>
            <p:nvPr/>
          </p:nvSpPr>
          <p:spPr bwMode="auto">
            <a:xfrm flipH="1">
              <a:off x="1837" y="3249"/>
              <a:ext cx="4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1"/>
            <p:cNvSpPr>
              <a:spLocks noChangeShapeType="1"/>
            </p:cNvSpPr>
            <p:nvPr/>
          </p:nvSpPr>
          <p:spPr bwMode="auto">
            <a:xfrm flipH="1" flipV="1">
              <a:off x="1837" y="3250"/>
              <a:ext cx="46" cy="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1174" y="3294"/>
              <a:ext cx="681"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1519" y="2704"/>
              <a:ext cx="0" cy="118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14"/>
            <p:cNvSpPr txBox="1">
              <a:spLocks noChangeArrowheads="1"/>
            </p:cNvSpPr>
            <p:nvPr/>
          </p:nvSpPr>
          <p:spPr bwMode="auto">
            <a:xfrm>
              <a:off x="583" y="2397"/>
              <a:ext cx="10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dirty="0">
                  <a:latin typeface="Times New Roman" pitchFamily="18" charset="0"/>
                </a:rPr>
                <a:t>Breakaway </a:t>
              </a:r>
            </a:p>
            <a:p>
              <a:pPr eaLnBrk="1" hangingPunct="1">
                <a:spcBef>
                  <a:spcPct val="0"/>
                </a:spcBef>
                <a:buClrTx/>
                <a:buSzTx/>
                <a:buFontTx/>
                <a:buNone/>
              </a:pPr>
              <a:r>
                <a:rPr kumimoji="1" lang="en-US" altLang="zh-CN" sz="2400" dirty="0" smtClean="0">
                  <a:latin typeface="Times New Roman" pitchFamily="18" charset="0"/>
                </a:rPr>
                <a:t>Point </a:t>
              </a:r>
              <a:r>
                <a:rPr kumimoji="1" lang="en-US" altLang="zh-CN" sz="2400" i="1" dirty="0" smtClean="0">
                  <a:latin typeface="Euclid" panose="02020503060505020303" pitchFamily="18" charset="0"/>
                </a:rPr>
                <a:t>d</a:t>
              </a:r>
              <a:endParaRPr kumimoji="1" lang="en-US" altLang="zh-CN" sz="2400" i="1" dirty="0">
                <a:latin typeface="Euclid" panose="02020503060505020303" pitchFamily="18" charset="0"/>
              </a:endParaRPr>
            </a:p>
          </p:txBody>
        </p:sp>
        <p:sp>
          <p:nvSpPr>
            <p:cNvPr id="12" name="Line 15"/>
            <p:cNvSpPr>
              <a:spLocks noChangeShapeType="1"/>
            </p:cNvSpPr>
            <p:nvPr/>
          </p:nvSpPr>
          <p:spPr bwMode="auto">
            <a:xfrm>
              <a:off x="1111" y="2886"/>
              <a:ext cx="363" cy="3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6"/>
            <p:cNvSpPr>
              <a:spLocks noChangeShapeType="1"/>
            </p:cNvSpPr>
            <p:nvPr/>
          </p:nvSpPr>
          <p:spPr bwMode="auto">
            <a:xfrm>
              <a:off x="1183" y="3294"/>
              <a:ext cx="22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7"/>
            <p:cNvSpPr>
              <a:spLocks noChangeShapeType="1"/>
            </p:cNvSpPr>
            <p:nvPr/>
          </p:nvSpPr>
          <p:spPr bwMode="auto">
            <a:xfrm flipH="1">
              <a:off x="1655" y="3294"/>
              <a:ext cx="18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rc 18"/>
            <p:cNvSpPr>
              <a:spLocks/>
            </p:cNvSpPr>
            <p:nvPr/>
          </p:nvSpPr>
          <p:spPr bwMode="auto">
            <a:xfrm>
              <a:off x="1519" y="3113"/>
              <a:ext cx="182"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6" name="Object 19"/>
            <p:cNvGraphicFramePr>
              <a:graphicFrameLocks noChangeAspect="1"/>
            </p:cNvGraphicFramePr>
            <p:nvPr/>
          </p:nvGraphicFramePr>
          <p:xfrm>
            <a:off x="1610" y="2976"/>
            <a:ext cx="229" cy="193"/>
          </p:xfrm>
          <a:graphic>
            <a:graphicData uri="http://schemas.openxmlformats.org/presentationml/2006/ole">
              <mc:AlternateContent xmlns:mc="http://schemas.openxmlformats.org/markup-compatibility/2006">
                <mc:Choice xmlns:v="urn:schemas-microsoft-com:vml" Requires="v">
                  <p:oleObj spid="_x0000_s235720" name="公式" r:id="rId3" imgW="241195" imgH="203112" progId="Equation.3">
                    <p:embed/>
                  </p:oleObj>
                </mc:Choice>
                <mc:Fallback>
                  <p:oleObj name="公式" r:id="rId3" imgW="241195" imgH="203112"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2976"/>
                          <a:ext cx="229"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20"/>
          <p:cNvGrpSpPr>
            <a:grpSpLocks/>
          </p:cNvGrpSpPr>
          <p:nvPr/>
        </p:nvGrpSpPr>
        <p:grpSpPr bwMode="auto">
          <a:xfrm>
            <a:off x="5148263" y="1381071"/>
            <a:ext cx="2879725" cy="2663825"/>
            <a:chOff x="3515" y="2478"/>
            <a:chExt cx="1814" cy="1678"/>
          </a:xfrm>
        </p:grpSpPr>
        <p:sp>
          <p:nvSpPr>
            <p:cNvPr id="18" name="Line 21"/>
            <p:cNvSpPr>
              <a:spLocks noChangeShapeType="1"/>
            </p:cNvSpPr>
            <p:nvPr/>
          </p:nvSpPr>
          <p:spPr bwMode="auto">
            <a:xfrm>
              <a:off x="3515" y="3294"/>
              <a:ext cx="181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flipV="1">
              <a:off x="5057" y="2478"/>
              <a:ext cx="0" cy="16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flipH="1">
              <a:off x="5012" y="3230"/>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flipH="1" flipV="1">
              <a:off x="5013" y="3230"/>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5"/>
            <p:cNvSpPr>
              <a:spLocks noChangeShapeType="1"/>
            </p:cNvSpPr>
            <p:nvPr/>
          </p:nvSpPr>
          <p:spPr bwMode="auto">
            <a:xfrm flipH="1">
              <a:off x="3742" y="3231"/>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6"/>
            <p:cNvSpPr>
              <a:spLocks noChangeShapeType="1"/>
            </p:cNvSpPr>
            <p:nvPr/>
          </p:nvSpPr>
          <p:spPr bwMode="auto">
            <a:xfrm flipH="1" flipV="1">
              <a:off x="3743" y="3231"/>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flipH="1">
              <a:off x="4376" y="2523"/>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8"/>
            <p:cNvSpPr>
              <a:spLocks noChangeShapeType="1"/>
            </p:cNvSpPr>
            <p:nvPr/>
          </p:nvSpPr>
          <p:spPr bwMode="auto">
            <a:xfrm flipH="1" flipV="1">
              <a:off x="4377" y="2523"/>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9"/>
            <p:cNvSpPr>
              <a:spLocks noChangeShapeType="1"/>
            </p:cNvSpPr>
            <p:nvPr/>
          </p:nvSpPr>
          <p:spPr bwMode="auto">
            <a:xfrm flipH="1">
              <a:off x="4376" y="3974"/>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30"/>
            <p:cNvSpPr>
              <a:spLocks noChangeShapeType="1"/>
            </p:cNvSpPr>
            <p:nvPr/>
          </p:nvSpPr>
          <p:spPr bwMode="auto">
            <a:xfrm flipH="1" flipV="1">
              <a:off x="4377" y="3974"/>
              <a:ext cx="91" cy="1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1"/>
            <p:cNvSpPr>
              <a:spLocks noChangeShapeType="1"/>
            </p:cNvSpPr>
            <p:nvPr/>
          </p:nvSpPr>
          <p:spPr bwMode="auto">
            <a:xfrm>
              <a:off x="3787" y="3294"/>
              <a:ext cx="127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32"/>
            <p:cNvSpPr>
              <a:spLocks noChangeShapeType="1"/>
            </p:cNvSpPr>
            <p:nvPr/>
          </p:nvSpPr>
          <p:spPr bwMode="auto">
            <a:xfrm>
              <a:off x="4422" y="2614"/>
              <a:ext cx="0" cy="1406"/>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3"/>
            <p:cNvSpPr>
              <a:spLocks noChangeShapeType="1"/>
            </p:cNvSpPr>
            <p:nvPr/>
          </p:nvSpPr>
          <p:spPr bwMode="auto">
            <a:xfrm>
              <a:off x="4014" y="3294"/>
              <a:ext cx="22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34"/>
            <p:cNvSpPr>
              <a:spLocks noChangeShapeType="1"/>
            </p:cNvSpPr>
            <p:nvPr/>
          </p:nvSpPr>
          <p:spPr bwMode="auto">
            <a:xfrm flipH="1">
              <a:off x="4650" y="3294"/>
              <a:ext cx="31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35"/>
            <p:cNvSpPr>
              <a:spLocks noChangeShapeType="1"/>
            </p:cNvSpPr>
            <p:nvPr/>
          </p:nvSpPr>
          <p:spPr bwMode="auto">
            <a:xfrm>
              <a:off x="4422" y="2795"/>
              <a:ext cx="0" cy="2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6"/>
            <p:cNvSpPr>
              <a:spLocks noChangeShapeType="1"/>
            </p:cNvSpPr>
            <p:nvPr/>
          </p:nvSpPr>
          <p:spPr bwMode="auto">
            <a:xfrm flipV="1">
              <a:off x="4422" y="3521"/>
              <a:ext cx="0" cy="22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37"/>
            <p:cNvSpPr>
              <a:spLocks noChangeShapeType="1"/>
            </p:cNvSpPr>
            <p:nvPr/>
          </p:nvSpPr>
          <p:spPr bwMode="auto">
            <a:xfrm flipV="1">
              <a:off x="3742" y="2568"/>
              <a:ext cx="1406" cy="1406"/>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8"/>
            <p:cNvSpPr>
              <a:spLocks noChangeShapeType="1"/>
            </p:cNvSpPr>
            <p:nvPr/>
          </p:nvSpPr>
          <p:spPr bwMode="auto">
            <a:xfrm>
              <a:off x="3725" y="2596"/>
              <a:ext cx="1406" cy="1406"/>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 name="Object 39"/>
            <p:cNvGraphicFramePr>
              <a:graphicFrameLocks noChangeAspect="1"/>
            </p:cNvGraphicFramePr>
            <p:nvPr/>
          </p:nvGraphicFramePr>
          <p:xfrm>
            <a:off x="3864" y="3010"/>
            <a:ext cx="241" cy="193"/>
          </p:xfrm>
          <a:graphic>
            <a:graphicData uri="http://schemas.openxmlformats.org/presentationml/2006/ole">
              <mc:AlternateContent xmlns:mc="http://schemas.openxmlformats.org/markup-compatibility/2006">
                <mc:Choice xmlns:v="urn:schemas-microsoft-com:vml" Requires="v">
                  <p:oleObj spid="_x0000_s235721" name="公式" r:id="rId5" imgW="253780" imgH="203024" progId="Equation.3">
                    <p:embed/>
                  </p:oleObj>
                </mc:Choice>
                <mc:Fallback>
                  <p:oleObj name="公式" r:id="rId5" imgW="253780" imgH="203024"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 y="3010"/>
                          <a:ext cx="241"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Arc 40"/>
            <p:cNvSpPr>
              <a:spLocks/>
            </p:cNvSpPr>
            <p:nvPr/>
          </p:nvSpPr>
          <p:spPr bwMode="auto">
            <a:xfrm flipH="1">
              <a:off x="4105" y="3067"/>
              <a:ext cx="90"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 name="Arc 41"/>
            <p:cNvSpPr>
              <a:spLocks/>
            </p:cNvSpPr>
            <p:nvPr/>
          </p:nvSpPr>
          <p:spPr bwMode="auto">
            <a:xfrm flipH="1" flipV="1">
              <a:off x="4105" y="3294"/>
              <a:ext cx="90"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9" name="Object 42"/>
            <p:cNvGraphicFramePr>
              <a:graphicFrameLocks noChangeAspect="1"/>
            </p:cNvGraphicFramePr>
            <p:nvPr/>
          </p:nvGraphicFramePr>
          <p:xfrm>
            <a:off x="3833" y="3373"/>
            <a:ext cx="241" cy="193"/>
          </p:xfrm>
          <a:graphic>
            <a:graphicData uri="http://schemas.openxmlformats.org/presentationml/2006/ole">
              <mc:AlternateContent xmlns:mc="http://schemas.openxmlformats.org/markup-compatibility/2006">
                <mc:Choice xmlns:v="urn:schemas-microsoft-com:vml" Requires="v">
                  <p:oleObj spid="_x0000_s235722" name="公式" r:id="rId7" imgW="253780" imgH="203024" progId="Equation.3">
                    <p:embed/>
                  </p:oleObj>
                </mc:Choice>
                <mc:Fallback>
                  <p:oleObj name="公式" r:id="rId7" imgW="253780" imgH="203024"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3373"/>
                          <a:ext cx="241"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 name="Text Box 1037"/>
          <p:cNvSpPr txBox="1">
            <a:spLocks noChangeArrowheads="1"/>
          </p:cNvSpPr>
          <p:nvPr/>
        </p:nvSpPr>
        <p:spPr bwMode="auto">
          <a:xfrm>
            <a:off x="695027" y="4437112"/>
            <a:ext cx="8001000" cy="95410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smtClean="0">
                <a:latin typeface="Euclid" panose="02020503060505020303" pitchFamily="18" charset="0"/>
              </a:rPr>
              <a:t>确定</a:t>
            </a:r>
            <a:r>
              <a:rPr lang="en-US" altLang="zh-CN" sz="2800" i="1" dirty="0" smtClean="0">
                <a:latin typeface="Euclid" panose="02020503060505020303" pitchFamily="18" charset="0"/>
                <a:cs typeface="Times New Roman" pitchFamily="18" charset="0"/>
              </a:rPr>
              <a:t>d </a:t>
            </a:r>
            <a:r>
              <a:rPr lang="zh-CN" altLang="en-US" sz="2800" dirty="0" smtClean="0">
                <a:latin typeface="Euclid" panose="02020503060505020303" pitchFamily="18" charset="0"/>
              </a:rPr>
              <a:t>点</a:t>
            </a:r>
            <a:r>
              <a:rPr lang="zh-CN" altLang="en-US" sz="2800" dirty="0">
                <a:latin typeface="Euclid" panose="02020503060505020303" pitchFamily="18" charset="0"/>
              </a:rPr>
              <a:t>附近根轨迹方向的方法可根据法则</a:t>
            </a:r>
            <a:r>
              <a:rPr lang="en-US" altLang="zh-CN" sz="2800" dirty="0">
                <a:latin typeface="Euclid" panose="02020503060505020303" pitchFamily="18" charset="0"/>
                <a:cs typeface="Times New Roman" pitchFamily="18" charset="0"/>
              </a:rPr>
              <a:t>2 </a:t>
            </a:r>
            <a:r>
              <a:rPr lang="zh-CN" altLang="en-US" sz="2800" dirty="0">
                <a:latin typeface="Euclid" panose="02020503060505020303" pitchFamily="18" charset="0"/>
              </a:rPr>
              <a:t>、法则</a:t>
            </a:r>
            <a:r>
              <a:rPr lang="en-US" altLang="zh-CN" sz="2800" dirty="0">
                <a:latin typeface="Euclid" panose="02020503060505020303" pitchFamily="18" charset="0"/>
                <a:cs typeface="Times New Roman" pitchFamily="18" charset="0"/>
              </a:rPr>
              <a:t>4 </a:t>
            </a:r>
            <a:r>
              <a:rPr lang="zh-CN" altLang="en-US" sz="2800" dirty="0">
                <a:latin typeface="Euclid" panose="02020503060505020303" pitchFamily="18" charset="0"/>
              </a:rPr>
              <a:t>或取试验点用相角条件来验证。</a:t>
            </a:r>
          </a:p>
        </p:txBody>
      </p:sp>
    </p:spTree>
    <p:extLst>
      <p:ext uri="{BB962C8B-B14F-4D97-AF65-F5344CB8AC3E}">
        <p14:creationId xmlns:p14="http://schemas.microsoft.com/office/powerpoint/2010/main" val="53316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a:spLocks noChangeArrowheads="1"/>
          </p:cNvSpPr>
          <p:nvPr/>
        </p:nvSpPr>
        <p:spPr bwMode="auto">
          <a:xfrm>
            <a:off x="437264" y="1268760"/>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考虑如下开环传递函数：</a:t>
            </a:r>
            <a:r>
              <a:rPr kumimoji="1" lang="en-US" altLang="zh-CN" sz="2800" dirty="0" smtClean="0">
                <a:latin typeface="Euclid" pitchFamily="18" charset="0"/>
              </a:rPr>
              <a:t> </a:t>
            </a:r>
            <a:endParaRPr kumimoji="1" lang="en-US" altLang="zh-CN" sz="2800" dirty="0">
              <a:latin typeface="Euclid"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24595580"/>
              </p:ext>
            </p:extLst>
          </p:nvPr>
        </p:nvGraphicFramePr>
        <p:xfrm>
          <a:off x="2843808" y="1734828"/>
          <a:ext cx="2592387" cy="889000"/>
        </p:xfrm>
        <a:graphic>
          <a:graphicData uri="http://schemas.openxmlformats.org/presentationml/2006/ole">
            <mc:AlternateContent xmlns:mc="http://schemas.openxmlformats.org/markup-compatibility/2006">
              <mc:Choice xmlns:v="urn:schemas-microsoft-com:vml" Requires="v">
                <p:oleObj spid="_x0000_s236814" name="Equation" r:id="rId3" imgW="1294838" imgH="444307" progId="Equation.DSMT4">
                  <p:embed/>
                </p:oleObj>
              </mc:Choice>
              <mc:Fallback>
                <p:oleObj name="Equation" r:id="rId3" imgW="1294838" imgH="444307"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734828"/>
                        <a:ext cx="2592387"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60"/>
          <p:cNvSpPr>
            <a:spLocks noChangeArrowheads="1"/>
          </p:cNvSpPr>
          <p:nvPr/>
        </p:nvSpPr>
        <p:spPr bwMode="auto">
          <a:xfrm>
            <a:off x="323850" y="2852936"/>
            <a:ext cx="68199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ea typeface="楷体_GB2312" pitchFamily="49" charset="-122"/>
                <a:sym typeface="Euclid Symbol" pitchFamily="18" charset="2"/>
              </a:rPr>
              <a:t></a:t>
            </a:r>
            <a:r>
              <a:rPr kumimoji="1" lang="en-US" altLang="zh-CN" sz="2800" dirty="0">
                <a:latin typeface="Euclid" pitchFamily="18" charset="0"/>
              </a:rPr>
              <a:t>1, 0</a:t>
            </a:r>
            <a:r>
              <a:rPr kumimoji="1" lang="en-US" altLang="zh-CN" sz="2800" dirty="0" smtClean="0">
                <a:latin typeface="Euclid" pitchFamily="18" charset="0"/>
              </a:rPr>
              <a:t>]</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sym typeface="Euclid Symbol" pitchFamily="18" charset="2"/>
              </a:rPr>
              <a:t>, </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ea typeface="楷体_GB2312" pitchFamily="49" charset="-122"/>
                <a:sym typeface="Euclid Symbol" pitchFamily="18" charset="2"/>
              </a:rPr>
              <a:t>2]</a:t>
            </a:r>
            <a:r>
              <a:rPr kumimoji="1" lang="zh-CN" altLang="en-US" sz="2800" dirty="0" smtClean="0">
                <a:latin typeface="Euclid" pitchFamily="18" charset="0"/>
                <a:ea typeface="楷体_GB2312" pitchFamily="49" charset="-122"/>
                <a:sym typeface="Euclid Symbol" pitchFamily="18" charset="2"/>
              </a:rPr>
              <a:t>有根轨迹；根据法则</a:t>
            </a:r>
            <a:r>
              <a:rPr kumimoji="1" lang="en-US" altLang="zh-CN" sz="2800" dirty="0" smtClean="0">
                <a:latin typeface="Euclid" pitchFamily="18" charset="0"/>
                <a:ea typeface="楷体_GB2312" pitchFamily="49" charset="-122"/>
                <a:sym typeface="Euclid Symbol" pitchFamily="18" charset="2"/>
              </a:rPr>
              <a:t>3</a:t>
            </a:r>
            <a:r>
              <a:rPr kumimoji="1" lang="zh-CN" altLang="en-US" sz="2800" dirty="0" smtClean="0">
                <a:latin typeface="Euclid" pitchFamily="18" charset="0"/>
                <a:ea typeface="楷体_GB2312" pitchFamily="49" charset="-122"/>
                <a:sym typeface="Euclid Symbol" pitchFamily="18" charset="2"/>
              </a:rPr>
              <a:t>，可确定</a:t>
            </a:r>
            <a:r>
              <a:rPr kumimoji="1" lang="en-US" altLang="zh-CN" sz="2800" dirty="0" smtClean="0">
                <a:latin typeface="Euclid" pitchFamily="18" charset="0"/>
                <a:sym typeface="Euclid Symbol" pitchFamily="18" charset="2"/>
              </a:rPr>
              <a:t></a:t>
            </a:r>
            <a:r>
              <a:rPr kumimoji="1" lang="en-US" altLang="zh-CN" sz="2800" dirty="0" smtClean="0">
                <a:latin typeface="Euclid" pitchFamily="18" charset="0"/>
              </a:rPr>
              <a:t>2</a:t>
            </a:r>
            <a:r>
              <a:rPr kumimoji="1" lang="zh-CN" altLang="en-US" sz="2800" dirty="0" smtClean="0">
                <a:latin typeface="Euclid" pitchFamily="18" charset="0"/>
              </a:rPr>
              <a:t>到</a:t>
            </a:r>
            <a:r>
              <a:rPr kumimoji="1" lang="en-US" altLang="zh-CN" sz="2800" dirty="0" smtClean="0">
                <a:latin typeface="Euclid" pitchFamily="18" charset="0"/>
                <a:ea typeface="楷体_GB2312" pitchFamily="49" charset="-122"/>
                <a:sym typeface="Euclid Symbol" pitchFamily="18" charset="2"/>
              </a:rPr>
              <a:t></a:t>
            </a:r>
            <a:r>
              <a:rPr kumimoji="1" lang="zh-CN" altLang="en-US" sz="2800" dirty="0" smtClean="0">
                <a:latin typeface="Euclid" pitchFamily="18" charset="0"/>
                <a:ea typeface="楷体_GB2312" pitchFamily="49" charset="-122"/>
                <a:sym typeface="Euclid Symbol" pitchFamily="18" charset="2"/>
              </a:rPr>
              <a:t>的根轨迹；</a:t>
            </a:r>
            <a:r>
              <a:rPr kumimoji="1" lang="zh-CN" altLang="en-US" sz="2800" dirty="0" smtClean="0">
                <a:latin typeface="Euclid" pitchFamily="18" charset="0"/>
                <a:sym typeface="Euclid Symbol" pitchFamily="18" charset="2"/>
              </a:rPr>
              <a:t>渐近线由法则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得到；</a:t>
            </a:r>
            <a:endParaRPr kumimoji="1" lang="en-US" altLang="zh-CN" sz="2800" dirty="0">
              <a:latin typeface="Euclid" pitchFamily="18" charset="0"/>
              <a:sym typeface="Euclid Symbol" pitchFamily="18" charset="2"/>
            </a:endParaRPr>
          </a:p>
          <a:p>
            <a:pPr eaLnBrk="1" hangingPunct="1">
              <a:spcBef>
                <a:spcPct val="0"/>
              </a:spcBef>
              <a:buClrTx/>
              <a:buSzTx/>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6</a:t>
            </a:r>
            <a:r>
              <a:rPr kumimoji="1" lang="zh-CN" altLang="en-US" sz="2800" dirty="0" smtClean="0">
                <a:latin typeface="Euclid" pitchFamily="18" charset="0"/>
                <a:sym typeface="Euclid Symbol" pitchFamily="18" charset="2"/>
              </a:rPr>
              <a:t>，</a:t>
            </a:r>
            <a:r>
              <a:rPr kumimoji="1" lang="en-US" altLang="zh-CN" sz="2800" dirty="0" smtClean="0">
                <a:latin typeface="Euclid" pitchFamily="18" charset="0"/>
                <a:sym typeface="Euclid Symbol" pitchFamily="18" charset="2"/>
              </a:rPr>
              <a:t> </a:t>
            </a:r>
            <a:endParaRPr kumimoji="1" lang="en-US" altLang="zh-CN" sz="2800" dirty="0">
              <a:latin typeface="Euclid" pitchFamily="18" charset="0"/>
              <a:sym typeface="Euclid Symbol" pitchFamily="18" charset="2"/>
            </a:endParaRPr>
          </a:p>
        </p:txBody>
      </p:sp>
      <p:graphicFrame>
        <p:nvGraphicFramePr>
          <p:cNvPr id="5" name="Object 32"/>
          <p:cNvGraphicFramePr>
            <a:graphicFrameLocks noChangeAspect="1"/>
          </p:cNvGraphicFramePr>
          <p:nvPr>
            <p:extLst>
              <p:ext uri="{D42A27DB-BD31-4B8C-83A1-F6EECF244321}">
                <p14:modId xmlns:p14="http://schemas.microsoft.com/office/powerpoint/2010/main" val="2115301802"/>
              </p:ext>
            </p:extLst>
          </p:nvPr>
        </p:nvGraphicFramePr>
        <p:xfrm>
          <a:off x="755650" y="4568830"/>
          <a:ext cx="2595563" cy="788988"/>
        </p:xfrm>
        <a:graphic>
          <a:graphicData uri="http://schemas.openxmlformats.org/presentationml/2006/ole">
            <mc:AlternateContent xmlns:mc="http://schemas.openxmlformats.org/markup-compatibility/2006">
              <mc:Choice xmlns:v="urn:schemas-microsoft-com:vml" Requires="v">
                <p:oleObj spid="_x0000_s236815" name="Equation" r:id="rId5" imgW="1295400" imgH="393700" progId="Equation.DSMT4">
                  <p:embed/>
                </p:oleObj>
              </mc:Choice>
              <mc:Fallback>
                <p:oleObj name="Equation" r:id="rId5" imgW="1295400" imgH="39370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68830"/>
                        <a:ext cx="2595563"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3"/>
          <p:cNvGraphicFramePr>
            <a:graphicFrameLocks noChangeAspect="1"/>
          </p:cNvGraphicFramePr>
          <p:nvPr>
            <p:extLst>
              <p:ext uri="{D42A27DB-BD31-4B8C-83A1-F6EECF244321}">
                <p14:modId xmlns:p14="http://schemas.microsoft.com/office/powerpoint/2010/main" val="4052376374"/>
              </p:ext>
            </p:extLst>
          </p:nvPr>
        </p:nvGraphicFramePr>
        <p:xfrm>
          <a:off x="754070" y="6164268"/>
          <a:ext cx="2947988" cy="431800"/>
        </p:xfrm>
        <a:graphic>
          <a:graphicData uri="http://schemas.openxmlformats.org/presentationml/2006/ole">
            <mc:AlternateContent xmlns:mc="http://schemas.openxmlformats.org/markup-compatibility/2006">
              <mc:Choice xmlns:v="urn:schemas-microsoft-com:vml" Requires="v">
                <p:oleObj spid="_x0000_s236816" name="公式" r:id="rId7" imgW="1473200" imgH="215900" progId="Equation.3">
                  <p:embed/>
                </p:oleObj>
              </mc:Choice>
              <mc:Fallback>
                <p:oleObj name="公式" r:id="rId7" imgW="1473200" imgH="21590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070" y="6164268"/>
                        <a:ext cx="29479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1"/>
          <p:cNvGraphicFramePr>
            <a:graphicFrameLocks noChangeAspect="1"/>
          </p:cNvGraphicFramePr>
          <p:nvPr>
            <p:extLst>
              <p:ext uri="{D42A27DB-BD31-4B8C-83A1-F6EECF244321}">
                <p14:modId xmlns:p14="http://schemas.microsoft.com/office/powerpoint/2010/main" val="601397386"/>
              </p:ext>
            </p:extLst>
          </p:nvPr>
        </p:nvGraphicFramePr>
        <p:xfrm>
          <a:off x="741362" y="5445130"/>
          <a:ext cx="2376488" cy="484188"/>
        </p:xfrm>
        <a:graphic>
          <a:graphicData uri="http://schemas.openxmlformats.org/presentationml/2006/ole">
            <mc:AlternateContent xmlns:mc="http://schemas.openxmlformats.org/markup-compatibility/2006">
              <mc:Choice xmlns:v="urn:schemas-microsoft-com:vml" Requires="v">
                <p:oleObj spid="_x0000_s236817" name="Equation" r:id="rId9" imgW="990170" imgH="203112" progId="Equation.DSMT4">
                  <p:embed/>
                </p:oleObj>
              </mc:Choice>
              <mc:Fallback>
                <p:oleObj name="Equation" r:id="rId9" imgW="990170" imgH="203112" progId="Equation.DSMT4">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362" y="5445130"/>
                        <a:ext cx="237648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 name="组合 35"/>
          <p:cNvGrpSpPr/>
          <p:nvPr/>
        </p:nvGrpSpPr>
        <p:grpSpPr>
          <a:xfrm>
            <a:off x="2185994" y="6094429"/>
            <a:ext cx="1500188" cy="647700"/>
            <a:chOff x="2185994" y="6094429"/>
            <a:chExt cx="1500188" cy="647700"/>
          </a:xfrm>
        </p:grpSpPr>
        <p:sp>
          <p:nvSpPr>
            <p:cNvPr id="7" name="Line 34"/>
            <p:cNvSpPr>
              <a:spLocks noChangeShapeType="1"/>
            </p:cNvSpPr>
            <p:nvPr/>
          </p:nvSpPr>
          <p:spPr bwMode="auto">
            <a:xfrm flipV="1">
              <a:off x="2185994" y="6094429"/>
              <a:ext cx="1439862" cy="6477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34"/>
            <p:cNvSpPr>
              <a:spLocks noChangeShapeType="1"/>
            </p:cNvSpPr>
            <p:nvPr/>
          </p:nvSpPr>
          <p:spPr bwMode="auto">
            <a:xfrm>
              <a:off x="2185994" y="6143630"/>
              <a:ext cx="1500188" cy="4953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Freeform 35"/>
          <p:cNvSpPr>
            <a:spLocks/>
          </p:cNvSpPr>
          <p:nvPr/>
        </p:nvSpPr>
        <p:spPr bwMode="auto">
          <a:xfrm>
            <a:off x="7423150" y="3038492"/>
            <a:ext cx="677863" cy="1798637"/>
          </a:xfrm>
          <a:custGeom>
            <a:avLst/>
            <a:gdLst>
              <a:gd name="T0" fmla="*/ 0 w 725"/>
              <a:gd name="T1" fmla="*/ 2147483647 h 1225"/>
              <a:gd name="T2" fmla="*/ 2147483647 w 725"/>
              <a:gd name="T3" fmla="*/ 2147483647 h 1225"/>
              <a:gd name="T4" fmla="*/ 2147483647 w 725"/>
              <a:gd name="T5" fmla="*/ 2147483647 h 1225"/>
              <a:gd name="T6" fmla="*/ 2147483647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36"/>
          <p:cNvSpPr>
            <a:spLocks/>
          </p:cNvSpPr>
          <p:nvPr/>
        </p:nvSpPr>
        <p:spPr bwMode="auto">
          <a:xfrm flipV="1">
            <a:off x="7423150" y="4837129"/>
            <a:ext cx="677863" cy="1798638"/>
          </a:xfrm>
          <a:custGeom>
            <a:avLst/>
            <a:gdLst>
              <a:gd name="T0" fmla="*/ 0 w 725"/>
              <a:gd name="T1" fmla="*/ 2147483647 h 1225"/>
              <a:gd name="T2" fmla="*/ 2147483647 w 725"/>
              <a:gd name="T3" fmla="*/ 2147483647 h 1225"/>
              <a:gd name="T4" fmla="*/ 2147483647 w 725"/>
              <a:gd name="T5" fmla="*/ 2147483647 h 1225"/>
              <a:gd name="T6" fmla="*/ 2147483647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 name="Group 37"/>
          <p:cNvGrpSpPr>
            <a:grpSpLocks/>
          </p:cNvGrpSpPr>
          <p:nvPr/>
        </p:nvGrpSpPr>
        <p:grpSpPr bwMode="auto">
          <a:xfrm>
            <a:off x="4572000" y="3251217"/>
            <a:ext cx="4176713" cy="3167062"/>
            <a:chOff x="2880" y="1751"/>
            <a:chExt cx="2631" cy="1995"/>
          </a:xfrm>
        </p:grpSpPr>
        <p:grpSp>
          <p:nvGrpSpPr>
            <p:cNvPr id="13" name="Group 38"/>
            <p:cNvGrpSpPr>
              <a:grpSpLocks/>
            </p:cNvGrpSpPr>
            <p:nvPr/>
          </p:nvGrpSpPr>
          <p:grpSpPr bwMode="auto">
            <a:xfrm>
              <a:off x="3062" y="1887"/>
              <a:ext cx="2449" cy="1723"/>
              <a:chOff x="2835" y="800"/>
              <a:chExt cx="2449" cy="1723"/>
            </a:xfrm>
          </p:grpSpPr>
          <p:sp>
            <p:nvSpPr>
              <p:cNvPr id="22" name="Line 39"/>
              <p:cNvSpPr>
                <a:spLocks noChangeShapeType="1"/>
              </p:cNvSpPr>
              <p:nvPr/>
            </p:nvSpPr>
            <p:spPr bwMode="auto">
              <a:xfrm>
                <a:off x="2835" y="1661"/>
                <a:ext cx="244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40"/>
              <p:cNvSpPr>
                <a:spLocks noChangeShapeType="1"/>
              </p:cNvSpPr>
              <p:nvPr/>
            </p:nvSpPr>
            <p:spPr bwMode="auto">
              <a:xfrm flipV="1">
                <a:off x="4785" y="800"/>
                <a:ext cx="0" cy="172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 name="Group 41"/>
              <p:cNvGrpSpPr>
                <a:grpSpLocks/>
              </p:cNvGrpSpPr>
              <p:nvPr/>
            </p:nvGrpSpPr>
            <p:grpSpPr bwMode="auto">
              <a:xfrm>
                <a:off x="4741" y="1589"/>
                <a:ext cx="90" cy="136"/>
                <a:chOff x="3969" y="2432"/>
                <a:chExt cx="90" cy="136"/>
              </a:xfrm>
            </p:grpSpPr>
            <p:sp>
              <p:nvSpPr>
                <p:cNvPr id="33" name="Line 42"/>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43"/>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44"/>
              <p:cNvGrpSpPr>
                <a:grpSpLocks/>
              </p:cNvGrpSpPr>
              <p:nvPr/>
            </p:nvGrpSpPr>
            <p:grpSpPr bwMode="auto">
              <a:xfrm>
                <a:off x="4150" y="1588"/>
                <a:ext cx="90" cy="136"/>
                <a:chOff x="3969" y="2432"/>
                <a:chExt cx="90" cy="136"/>
              </a:xfrm>
            </p:grpSpPr>
            <p:sp>
              <p:nvSpPr>
                <p:cNvPr id="31" name="Line 45"/>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46"/>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47"/>
              <p:cNvGrpSpPr>
                <a:grpSpLocks/>
              </p:cNvGrpSpPr>
              <p:nvPr/>
            </p:nvGrpSpPr>
            <p:grpSpPr bwMode="auto">
              <a:xfrm>
                <a:off x="3560" y="1588"/>
                <a:ext cx="90" cy="136"/>
                <a:chOff x="3969" y="2432"/>
                <a:chExt cx="90" cy="136"/>
              </a:xfrm>
            </p:grpSpPr>
            <p:sp>
              <p:nvSpPr>
                <p:cNvPr id="29" name="Line 48"/>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49"/>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Text Box 50"/>
              <p:cNvSpPr txBox="1">
                <a:spLocks noChangeArrowheads="1"/>
              </p:cNvSpPr>
              <p:nvPr/>
            </p:nvSpPr>
            <p:spPr bwMode="auto">
              <a:xfrm>
                <a:off x="3466" y="1806"/>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2</a:t>
                </a:r>
              </a:p>
            </p:txBody>
          </p:sp>
          <p:sp>
            <p:nvSpPr>
              <p:cNvPr id="28" name="Text Box 51"/>
              <p:cNvSpPr txBox="1">
                <a:spLocks noChangeArrowheads="1"/>
              </p:cNvSpPr>
              <p:nvPr/>
            </p:nvSpPr>
            <p:spPr bwMode="auto">
              <a:xfrm>
                <a:off x="4074" y="1793"/>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1</a:t>
                </a:r>
              </a:p>
            </p:txBody>
          </p:sp>
        </p:grpSp>
        <p:sp>
          <p:nvSpPr>
            <p:cNvPr id="14" name="Line 52"/>
            <p:cNvSpPr>
              <a:spLocks noChangeShapeType="1"/>
            </p:cNvSpPr>
            <p:nvPr/>
          </p:nvSpPr>
          <p:spPr bwMode="auto">
            <a:xfrm flipH="1">
              <a:off x="3016" y="2748"/>
              <a:ext cx="81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53"/>
            <p:cNvSpPr>
              <a:spLocks noChangeShapeType="1"/>
            </p:cNvSpPr>
            <p:nvPr/>
          </p:nvSpPr>
          <p:spPr bwMode="auto">
            <a:xfrm>
              <a:off x="4422" y="2748"/>
              <a:ext cx="59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54"/>
            <p:cNvSpPr>
              <a:spLocks noChangeShapeType="1"/>
            </p:cNvSpPr>
            <p:nvPr/>
          </p:nvSpPr>
          <p:spPr bwMode="auto">
            <a:xfrm flipV="1">
              <a:off x="4422" y="1751"/>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55"/>
            <p:cNvSpPr>
              <a:spLocks noChangeShapeType="1"/>
            </p:cNvSpPr>
            <p:nvPr/>
          </p:nvSpPr>
          <p:spPr bwMode="auto">
            <a:xfrm>
              <a:off x="4422" y="2749"/>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56"/>
            <p:cNvSpPr>
              <a:spLocks noChangeShapeType="1"/>
            </p:cNvSpPr>
            <p:nvPr/>
          </p:nvSpPr>
          <p:spPr bwMode="auto">
            <a:xfrm flipH="1">
              <a:off x="2880" y="2749"/>
              <a:ext cx="1542"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57"/>
            <p:cNvSpPr>
              <a:spLocks noChangeShapeType="1"/>
            </p:cNvSpPr>
            <p:nvPr/>
          </p:nvSpPr>
          <p:spPr bwMode="auto">
            <a:xfrm>
              <a:off x="4468" y="2750"/>
              <a:ext cx="181"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58"/>
            <p:cNvSpPr>
              <a:spLocks noChangeShapeType="1"/>
            </p:cNvSpPr>
            <p:nvPr/>
          </p:nvSpPr>
          <p:spPr bwMode="auto">
            <a:xfrm rot="10800000">
              <a:off x="4785" y="2750"/>
              <a:ext cx="181"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59"/>
            <p:cNvSpPr txBox="1">
              <a:spLocks noChangeArrowheads="1"/>
            </p:cNvSpPr>
            <p:nvPr/>
          </p:nvSpPr>
          <p:spPr bwMode="auto">
            <a:xfrm>
              <a:off x="5057" y="1797"/>
              <a:ext cx="1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a:latin typeface="Arial" charset="0"/>
                </a:rPr>
                <a:t>j</a:t>
              </a:r>
            </a:p>
          </p:txBody>
        </p:sp>
      </p:grpSp>
    </p:spTree>
    <p:extLst>
      <p:ext uri="{BB962C8B-B14F-4D97-AF65-F5344CB8AC3E}">
        <p14:creationId xmlns:p14="http://schemas.microsoft.com/office/powerpoint/2010/main" val="155885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up)">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
          <p:cNvGrpSpPr>
            <a:grpSpLocks/>
          </p:cNvGrpSpPr>
          <p:nvPr/>
        </p:nvGrpSpPr>
        <p:grpSpPr bwMode="auto">
          <a:xfrm>
            <a:off x="116112" y="2022476"/>
            <a:ext cx="7431088" cy="4824412"/>
            <a:chOff x="624" y="624"/>
            <a:chExt cx="4681" cy="3039"/>
          </a:xfrm>
        </p:grpSpPr>
        <p:pic>
          <p:nvPicPr>
            <p:cNvPr id="11" name="Picture 6"/>
            <p:cNvPicPr>
              <a:picLocks noChangeAspect="1" noChangeArrowheads="1"/>
            </p:cNvPicPr>
            <p:nvPr/>
          </p:nvPicPr>
          <p:blipFill>
            <a:blip r:embed="rId4"/>
            <a:srcRect/>
            <a:stretch>
              <a:fillRect/>
            </a:stretch>
          </p:blipFill>
          <p:spPr bwMode="auto">
            <a:xfrm>
              <a:off x="624" y="624"/>
              <a:ext cx="4681" cy="3039"/>
            </a:xfrm>
            <a:prstGeom prst="rect">
              <a:avLst/>
            </a:prstGeom>
            <a:noFill/>
            <a:ln w="9525">
              <a:noFill/>
              <a:miter lim="800000"/>
              <a:headEnd/>
              <a:tailEnd/>
            </a:ln>
          </p:spPr>
        </p:pic>
        <p:graphicFrame>
          <p:nvGraphicFramePr>
            <p:cNvPr id="12" name="Object 7"/>
            <p:cNvGraphicFramePr>
              <a:graphicFrameLocks noChangeAspect="1"/>
            </p:cNvGraphicFramePr>
            <p:nvPr/>
          </p:nvGraphicFramePr>
          <p:xfrm>
            <a:off x="1619" y="1200"/>
            <a:ext cx="506" cy="208"/>
          </p:xfrm>
          <a:graphic>
            <a:graphicData uri="http://schemas.openxmlformats.org/presentationml/2006/ole">
              <mc:AlternateContent xmlns:mc="http://schemas.openxmlformats.org/markup-compatibility/2006">
                <mc:Choice xmlns:v="urn:schemas-microsoft-com:vml" Requires="v">
                  <p:oleObj spid="_x0000_s41470" name="Equation" r:id="rId5" imgW="494870" imgH="203024" progId="Equation.DSMT4">
                    <p:embed/>
                  </p:oleObj>
                </mc:Choice>
                <mc:Fallback>
                  <p:oleObj name="Equation" r:id="rId5" imgW="494870" imgH="203024" progId="Equation.DSMT4">
                    <p:embed/>
                    <p:pic>
                      <p:nvPicPr>
                        <p:cNvPr id="0" name="Picture 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 y="1200"/>
                          <a:ext cx="506"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8"/>
            <p:cNvGraphicFramePr>
              <a:graphicFrameLocks noChangeAspect="1"/>
            </p:cNvGraphicFramePr>
            <p:nvPr/>
          </p:nvGraphicFramePr>
          <p:xfrm>
            <a:off x="1619" y="2304"/>
            <a:ext cx="703" cy="221"/>
          </p:xfrm>
          <a:graphic>
            <a:graphicData uri="http://schemas.openxmlformats.org/presentationml/2006/ole">
              <mc:AlternateContent xmlns:mc="http://schemas.openxmlformats.org/markup-compatibility/2006">
                <mc:Choice xmlns:v="urn:schemas-microsoft-com:vml" Requires="v">
                  <p:oleObj spid="_x0000_s41471" name="Equation" r:id="rId7" imgW="647419" imgH="203112" progId="Equation.DSMT4">
                    <p:embed/>
                  </p:oleObj>
                </mc:Choice>
                <mc:Fallback>
                  <p:oleObj name="Equation" r:id="rId7" imgW="647419" imgH="203112" progId="Equation.DSMT4">
                    <p:embed/>
                    <p:pic>
                      <p:nvPicPr>
                        <p:cNvPr id="0" name="Picture 2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 y="2304"/>
                          <a:ext cx="70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9"/>
            <p:cNvGraphicFramePr>
              <a:graphicFrameLocks noChangeAspect="1"/>
            </p:cNvGraphicFramePr>
            <p:nvPr/>
          </p:nvGraphicFramePr>
          <p:xfrm>
            <a:off x="2975" y="2208"/>
            <a:ext cx="577" cy="249"/>
          </p:xfrm>
          <a:graphic>
            <a:graphicData uri="http://schemas.openxmlformats.org/presentationml/2006/ole">
              <mc:AlternateContent xmlns:mc="http://schemas.openxmlformats.org/markup-compatibility/2006">
                <mc:Choice xmlns:v="urn:schemas-microsoft-com:vml" Requires="v">
                  <p:oleObj spid="_x0000_s41472" name="Equation" r:id="rId9" imgW="469696" imgH="203112" progId="Equation.DSMT4">
                    <p:embed/>
                  </p:oleObj>
                </mc:Choice>
                <mc:Fallback>
                  <p:oleObj name="Equation" r:id="rId9" imgW="469696" imgH="203112" progId="Equation.DSMT4">
                    <p:embed/>
                    <p:pic>
                      <p:nvPicPr>
                        <p:cNvPr id="0" name="Picture 2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5" y="2208"/>
                          <a:ext cx="57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Text Box 10"/>
          <p:cNvSpPr txBox="1">
            <a:spLocks noChangeArrowheads="1"/>
          </p:cNvSpPr>
          <p:nvPr/>
        </p:nvSpPr>
        <p:spPr bwMode="auto">
          <a:xfrm>
            <a:off x="7358082" y="3286124"/>
            <a:ext cx="1511300" cy="1801812"/>
          </a:xfrm>
          <a:prstGeom prst="rect">
            <a:avLst/>
          </a:prstGeom>
          <a:noFill/>
          <a:ln w="9525">
            <a:noFill/>
            <a:miter lim="800000"/>
            <a:headEnd/>
            <a:tailEnd/>
          </a:ln>
        </p:spPr>
        <p:txBody>
          <a:bodyPr>
            <a:spAutoFit/>
          </a:bodyPr>
          <a:lstStyle/>
          <a:p>
            <a:pPr algn="l">
              <a:spcBef>
                <a:spcPct val="50000"/>
              </a:spcBef>
            </a:pPr>
            <a:r>
              <a:rPr lang="en-US" altLang="zh-CN" sz="2800" i="1" dirty="0" smtClean="0">
                <a:latin typeface="Euclid" pitchFamily="18" charset="0"/>
                <a:sym typeface="Euclid Symbol"/>
              </a:rPr>
              <a:t>%</a:t>
            </a:r>
            <a:r>
              <a:rPr lang="en-US" altLang="zh-CN" sz="2800" dirty="0" smtClean="0">
                <a:latin typeface="Euclid" pitchFamily="18" charset="0"/>
              </a:rPr>
              <a:t>: </a:t>
            </a:r>
            <a:r>
              <a:rPr lang="en-US" altLang="zh-CN" sz="2800" dirty="0">
                <a:latin typeface="Euclid" pitchFamily="18" charset="0"/>
              </a:rPr>
              <a:t>0,</a:t>
            </a:r>
          </a:p>
          <a:p>
            <a:pPr algn="l">
              <a:spcBef>
                <a:spcPct val="50000"/>
              </a:spcBef>
            </a:pPr>
            <a:r>
              <a:rPr lang="en-US" altLang="zh-CN" sz="2800" dirty="0">
                <a:latin typeface="Euclid" pitchFamily="18" charset="0"/>
              </a:rPr>
              <a:t>13%,</a:t>
            </a:r>
          </a:p>
          <a:p>
            <a:pPr algn="l">
              <a:spcBef>
                <a:spcPct val="50000"/>
              </a:spcBef>
            </a:pPr>
            <a:r>
              <a:rPr lang="en-US" altLang="zh-CN" sz="2800" dirty="0">
                <a:latin typeface="Euclid" pitchFamily="18" charset="0"/>
              </a:rPr>
              <a:t>52.7%.</a:t>
            </a:r>
          </a:p>
        </p:txBody>
      </p:sp>
      <p:graphicFrame>
        <p:nvGraphicFramePr>
          <p:cNvPr id="40969" name="Object 9"/>
          <p:cNvGraphicFramePr>
            <a:graphicFrameLocks noChangeAspect="1"/>
          </p:cNvGraphicFramePr>
          <p:nvPr/>
        </p:nvGraphicFramePr>
        <p:xfrm>
          <a:off x="819342" y="1170880"/>
          <a:ext cx="2513013" cy="931862"/>
        </p:xfrm>
        <a:graphic>
          <a:graphicData uri="http://schemas.openxmlformats.org/presentationml/2006/ole">
            <mc:AlternateContent xmlns:mc="http://schemas.openxmlformats.org/markup-compatibility/2006">
              <mc:Choice xmlns:v="urn:schemas-microsoft-com:vml" Requires="v">
                <p:oleObj spid="_x0000_s41473" name="Equation" r:id="rId11" imgW="1130300" imgH="419100" progId="Equation.DSMT4">
                  <p:embed/>
                </p:oleObj>
              </mc:Choice>
              <mc:Fallback>
                <p:oleObj name="Equation" r:id="rId11" imgW="1130300" imgH="419100" progId="Equation.DSMT4">
                  <p:embed/>
                  <p:pic>
                    <p:nvPicPr>
                      <p:cNvPr id="0" name="Picture 2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342" y="1170880"/>
                        <a:ext cx="25130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3617674" y="1238922"/>
            <a:ext cx="5000660" cy="954107"/>
          </a:xfrm>
          <a:prstGeom prst="rect">
            <a:avLst/>
          </a:prstGeom>
        </p:spPr>
        <p:txBody>
          <a:bodyPr wrap="square">
            <a:spAutoFit/>
          </a:bodyPr>
          <a:lstStyle/>
          <a:p>
            <a:r>
              <a:rPr lang="en-US" altLang="zh-CN" sz="2800" i="1" dirty="0" smtClean="0">
                <a:latin typeface="Euclid" pitchFamily="18" charset="0"/>
              </a:rPr>
              <a:t>K</a:t>
            </a:r>
            <a:r>
              <a:rPr lang="en-US" altLang="zh-CN" sz="2800" i="1" baseline="-25000" dirty="0" smtClean="0">
                <a:latin typeface="Euclid" pitchFamily="18" charset="0"/>
              </a:rPr>
              <a:t>A</a:t>
            </a:r>
            <a:r>
              <a:rPr lang="en-US" altLang="zh-CN" sz="2800" dirty="0" smtClean="0">
                <a:latin typeface="Euclid" pitchFamily="18" charset="0"/>
              </a:rPr>
              <a:t>=13.5, 200 </a:t>
            </a:r>
            <a:r>
              <a:rPr lang="zh-CN" altLang="en-US" sz="2800" dirty="0" smtClean="0">
                <a:latin typeface="Euclid" pitchFamily="18" charset="0"/>
              </a:rPr>
              <a:t>及</a:t>
            </a:r>
            <a:r>
              <a:rPr lang="en-US" altLang="zh-CN" sz="2800" dirty="0" smtClean="0">
                <a:latin typeface="Euclid" pitchFamily="18" charset="0"/>
              </a:rPr>
              <a:t>1500</a:t>
            </a:r>
            <a:r>
              <a:rPr lang="zh-CN" altLang="en-US" sz="2800" dirty="0" smtClean="0">
                <a:latin typeface="Euclid" pitchFamily="18" charset="0"/>
              </a:rPr>
              <a:t>的单位阶跃响应分别如下：</a:t>
            </a:r>
            <a:r>
              <a:rPr lang="en-US" altLang="zh-CN" sz="2800" dirty="0" smtClean="0">
                <a:latin typeface="Euclid" pitchFamily="18" charset="0"/>
              </a:rPr>
              <a:t> </a:t>
            </a:r>
            <a:endParaRPr lang="zh-CN" altLang="en-US" sz="2800" dirty="0">
              <a:latin typeface="Euclid"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3" name="Object 6"/>
          <p:cNvGraphicFramePr>
            <a:graphicFrameLocks noChangeAspect="1"/>
          </p:cNvGraphicFramePr>
          <p:nvPr>
            <p:extLst>
              <p:ext uri="{D42A27DB-BD31-4B8C-83A1-F6EECF244321}">
                <p14:modId xmlns:p14="http://schemas.microsoft.com/office/powerpoint/2010/main" val="2330536169"/>
              </p:ext>
            </p:extLst>
          </p:nvPr>
        </p:nvGraphicFramePr>
        <p:xfrm>
          <a:off x="1634703" y="1771848"/>
          <a:ext cx="3481388" cy="889000"/>
        </p:xfrm>
        <a:graphic>
          <a:graphicData uri="http://schemas.openxmlformats.org/presentationml/2006/ole">
            <mc:AlternateContent xmlns:mc="http://schemas.openxmlformats.org/markup-compatibility/2006">
              <mc:Choice xmlns:v="urn:schemas-microsoft-com:vml" Requires="v">
                <p:oleObj spid="_x0000_s237846" name="Equation" r:id="rId3" imgW="1739900" imgH="444500" progId="Equation.DSMT4">
                  <p:embed/>
                </p:oleObj>
              </mc:Choice>
              <mc:Fallback>
                <p:oleObj name="Equation" r:id="rId3" imgW="1739900" imgH="444500" progId="Equation.DSMT4">
                  <p:embed/>
                  <p:pic>
                    <p:nvPicPr>
                      <p:cNvPr id="0"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703" y="1771848"/>
                        <a:ext cx="348138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7"/>
          <p:cNvSpPr txBox="1">
            <a:spLocks noChangeArrowheads="1"/>
          </p:cNvSpPr>
          <p:nvPr/>
        </p:nvSpPr>
        <p:spPr bwMode="auto">
          <a:xfrm>
            <a:off x="468304" y="2852936"/>
            <a:ext cx="879236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绘制其概略根轨迹。</a:t>
            </a:r>
            <a:endParaRPr lang="en-US" altLang="zh-CN" sz="2800" dirty="0">
              <a:latin typeface="Euclid" pitchFamily="18" charset="0"/>
              <a:ea typeface="楷体_GB2312" pitchFamily="49" charset="-122"/>
            </a:endParaRPr>
          </a:p>
        </p:txBody>
      </p:sp>
      <p:graphicFrame>
        <p:nvGraphicFramePr>
          <p:cNvPr id="5" name="Object 46"/>
          <p:cNvGraphicFramePr>
            <a:graphicFrameLocks noChangeAspect="1"/>
          </p:cNvGraphicFramePr>
          <p:nvPr>
            <p:extLst>
              <p:ext uri="{D42A27DB-BD31-4B8C-83A1-F6EECF244321}">
                <p14:modId xmlns:p14="http://schemas.microsoft.com/office/powerpoint/2010/main" val="339309306"/>
              </p:ext>
            </p:extLst>
          </p:nvPr>
        </p:nvGraphicFramePr>
        <p:xfrm>
          <a:off x="5451053" y="1916311"/>
          <a:ext cx="3429000" cy="863600"/>
        </p:xfrm>
        <a:graphic>
          <a:graphicData uri="http://schemas.openxmlformats.org/presentationml/2006/ole">
            <mc:AlternateContent xmlns:mc="http://schemas.openxmlformats.org/markup-compatibility/2006">
              <mc:Choice xmlns:v="urn:schemas-microsoft-com:vml" Requires="v">
                <p:oleObj spid="_x0000_s237847" name="Equation" r:id="rId5" imgW="1714500" imgH="431800" progId="Equation.DSMT4">
                  <p:embed/>
                </p:oleObj>
              </mc:Choice>
              <mc:Fallback>
                <p:oleObj name="Equation" r:id="rId5" imgW="1714500" imgH="431800" progId="Equation.DSMT4">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1053" y="1916311"/>
                        <a:ext cx="34290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8"/>
          <p:cNvSpPr>
            <a:spLocks noChangeArrowheads="1"/>
          </p:cNvSpPr>
          <p:nvPr/>
        </p:nvSpPr>
        <p:spPr bwMode="auto">
          <a:xfrm>
            <a:off x="454611" y="3397448"/>
            <a:ext cx="7777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ea typeface="楷体_GB2312" pitchFamily="49" charset="-122"/>
                <a:sym typeface="Euclid Symbol" pitchFamily="18" charset="2"/>
              </a:rPr>
              <a:t></a:t>
            </a:r>
            <a:r>
              <a:rPr kumimoji="1" lang="en-US" altLang="zh-CN" sz="2800" dirty="0">
                <a:latin typeface="Euclid" pitchFamily="18" charset="0"/>
              </a:rPr>
              <a:t>4, </a:t>
            </a:r>
            <a:r>
              <a:rPr kumimoji="1" lang="en-US" altLang="zh-CN" sz="2800" dirty="0" smtClean="0">
                <a:latin typeface="Euclid" pitchFamily="18" charset="0"/>
              </a:rPr>
              <a:t>0]</a:t>
            </a:r>
            <a:r>
              <a:rPr kumimoji="1" lang="zh-CN" altLang="en-US" sz="2800" dirty="0" smtClean="0">
                <a:latin typeface="Euclid" pitchFamily="18" charset="0"/>
              </a:rPr>
              <a:t>有根轨迹；</a:t>
            </a:r>
            <a:r>
              <a:rPr kumimoji="1" lang="en-US" altLang="zh-CN" sz="2800" dirty="0" smtClean="0">
                <a:latin typeface="Euclid" pitchFamily="18" charset="0"/>
              </a:rPr>
              <a:t> </a:t>
            </a:r>
          </a:p>
          <a:p>
            <a:pPr eaLnBrk="1" hangingPunct="1">
              <a:spcBef>
                <a:spcPct val="0"/>
              </a:spcBef>
              <a:buClrTx/>
              <a:buSzTx/>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，可得渐近线：</a:t>
            </a:r>
            <a:endParaRPr kumimoji="1" lang="en-US" altLang="zh-CN" sz="2800" dirty="0">
              <a:latin typeface="Euclid" pitchFamily="18" charset="0"/>
              <a:sym typeface="Euclid Symbol" pitchFamily="18" charset="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492046603"/>
              </p:ext>
            </p:extLst>
          </p:nvPr>
        </p:nvGraphicFramePr>
        <p:xfrm>
          <a:off x="701825" y="4251936"/>
          <a:ext cx="4065587" cy="788988"/>
        </p:xfrm>
        <a:graphic>
          <a:graphicData uri="http://schemas.openxmlformats.org/presentationml/2006/ole">
            <mc:AlternateContent xmlns:mc="http://schemas.openxmlformats.org/markup-compatibility/2006">
              <mc:Choice xmlns:v="urn:schemas-microsoft-com:vml" Requires="v">
                <p:oleObj spid="_x0000_s237848" name="Equation" r:id="rId7" imgW="2032000" imgH="393700" progId="Equation.DSMT4">
                  <p:embed/>
                </p:oleObj>
              </mc:Choice>
              <mc:Fallback>
                <p:oleObj name="Equation" r:id="rId7" imgW="2032000" imgH="393700" progId="Equation.DSMT4">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25" y="4251936"/>
                        <a:ext cx="4065587"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0272651"/>
              </p:ext>
            </p:extLst>
          </p:nvPr>
        </p:nvGraphicFramePr>
        <p:xfrm>
          <a:off x="681048" y="4838707"/>
          <a:ext cx="4413250" cy="1976437"/>
        </p:xfrm>
        <a:graphic>
          <a:graphicData uri="http://schemas.openxmlformats.org/presentationml/2006/ole">
            <mc:AlternateContent xmlns:mc="http://schemas.openxmlformats.org/markup-compatibility/2006">
              <mc:Choice xmlns:v="urn:schemas-microsoft-com:vml" Requires="v">
                <p:oleObj spid="_x0000_s237849" name="Equation" r:id="rId9" imgW="2209800" imgH="990600" progId="Equation.DSMT4">
                  <p:embed/>
                </p:oleObj>
              </mc:Choice>
              <mc:Fallback>
                <p:oleObj name="Equation" r:id="rId9" imgW="2209800" imgH="990600" progId="Equation.DSMT4">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1048" y="4838707"/>
                        <a:ext cx="4413250" cy="197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43"/>
          <p:cNvGrpSpPr>
            <a:grpSpLocks/>
          </p:cNvGrpSpPr>
          <p:nvPr/>
        </p:nvGrpSpPr>
        <p:grpSpPr bwMode="auto">
          <a:xfrm>
            <a:off x="4859338" y="3282950"/>
            <a:ext cx="3887787" cy="3489325"/>
            <a:chOff x="3061" y="2068"/>
            <a:chExt cx="2449" cy="2198"/>
          </a:xfrm>
        </p:grpSpPr>
        <p:sp>
          <p:nvSpPr>
            <p:cNvPr id="10" name="Line 11"/>
            <p:cNvSpPr>
              <a:spLocks noChangeShapeType="1"/>
            </p:cNvSpPr>
            <p:nvPr/>
          </p:nvSpPr>
          <p:spPr bwMode="auto">
            <a:xfrm>
              <a:off x="3061" y="3248"/>
              <a:ext cx="244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2"/>
            <p:cNvSpPr>
              <a:spLocks noChangeShapeType="1"/>
            </p:cNvSpPr>
            <p:nvPr/>
          </p:nvSpPr>
          <p:spPr bwMode="auto">
            <a:xfrm flipV="1">
              <a:off x="5012" y="2089"/>
              <a:ext cx="1" cy="217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 name="Group 13"/>
            <p:cNvGrpSpPr>
              <a:grpSpLocks/>
            </p:cNvGrpSpPr>
            <p:nvPr/>
          </p:nvGrpSpPr>
          <p:grpSpPr bwMode="auto">
            <a:xfrm>
              <a:off x="4967" y="3176"/>
              <a:ext cx="90" cy="136"/>
              <a:chOff x="3969" y="2432"/>
              <a:chExt cx="90" cy="136"/>
            </a:xfrm>
          </p:grpSpPr>
          <p:sp>
            <p:nvSpPr>
              <p:cNvPr id="27" name="Line 14"/>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5"/>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6"/>
            <p:cNvGrpSpPr>
              <a:grpSpLocks/>
            </p:cNvGrpSpPr>
            <p:nvPr/>
          </p:nvGrpSpPr>
          <p:grpSpPr bwMode="auto">
            <a:xfrm>
              <a:off x="4377" y="2205"/>
              <a:ext cx="90" cy="136"/>
              <a:chOff x="3969" y="2432"/>
              <a:chExt cx="90" cy="136"/>
            </a:xfrm>
          </p:grpSpPr>
          <p:sp>
            <p:nvSpPr>
              <p:cNvPr id="25" name="Line 17"/>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9"/>
            <p:cNvGrpSpPr>
              <a:grpSpLocks/>
            </p:cNvGrpSpPr>
            <p:nvPr/>
          </p:nvGrpSpPr>
          <p:grpSpPr bwMode="auto">
            <a:xfrm>
              <a:off x="3786" y="3175"/>
              <a:ext cx="90" cy="136"/>
              <a:chOff x="3969" y="2432"/>
              <a:chExt cx="90" cy="136"/>
            </a:xfrm>
          </p:grpSpPr>
          <p:sp>
            <p:nvSpPr>
              <p:cNvPr id="23" name="Line 20"/>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1"/>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22"/>
            <p:cNvSpPr txBox="1">
              <a:spLocks noChangeArrowheads="1"/>
            </p:cNvSpPr>
            <p:nvPr/>
          </p:nvSpPr>
          <p:spPr bwMode="auto">
            <a:xfrm>
              <a:off x="3606" y="3339"/>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4</a:t>
              </a:r>
            </a:p>
          </p:txBody>
        </p:sp>
        <p:sp>
          <p:nvSpPr>
            <p:cNvPr id="16" name="Text Box 23"/>
            <p:cNvSpPr txBox="1">
              <a:spLocks noChangeArrowheads="1"/>
            </p:cNvSpPr>
            <p:nvPr/>
          </p:nvSpPr>
          <p:spPr bwMode="auto">
            <a:xfrm>
              <a:off x="4241" y="3339"/>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2</a:t>
              </a:r>
            </a:p>
          </p:txBody>
        </p:sp>
        <p:sp>
          <p:nvSpPr>
            <p:cNvPr id="17" name="Text Box 31"/>
            <p:cNvSpPr txBox="1">
              <a:spLocks noChangeArrowheads="1"/>
            </p:cNvSpPr>
            <p:nvPr/>
          </p:nvSpPr>
          <p:spPr bwMode="auto">
            <a:xfrm>
              <a:off x="5043" y="2068"/>
              <a:ext cx="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800">
                  <a:latin typeface="Euclid" pitchFamily="18" charset="0"/>
                </a:rPr>
                <a:t>4</a:t>
              </a:r>
              <a:r>
                <a:rPr lang="en-US" altLang="zh-CN" sz="2800" i="1">
                  <a:latin typeface="Euclid" pitchFamily="18" charset="0"/>
                </a:rPr>
                <a:t>j</a:t>
              </a:r>
            </a:p>
          </p:txBody>
        </p:sp>
        <p:grpSp>
          <p:nvGrpSpPr>
            <p:cNvPr id="18" name="Group 38"/>
            <p:cNvGrpSpPr>
              <a:grpSpLocks/>
            </p:cNvGrpSpPr>
            <p:nvPr/>
          </p:nvGrpSpPr>
          <p:grpSpPr bwMode="auto">
            <a:xfrm>
              <a:off x="4422" y="4065"/>
              <a:ext cx="90" cy="136"/>
              <a:chOff x="3969" y="2432"/>
              <a:chExt cx="90" cy="136"/>
            </a:xfrm>
          </p:grpSpPr>
          <p:sp>
            <p:nvSpPr>
              <p:cNvPr id="21" name="Line 39"/>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40"/>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Line 41"/>
            <p:cNvSpPr>
              <a:spLocks noChangeShapeType="1"/>
            </p:cNvSpPr>
            <p:nvPr/>
          </p:nvSpPr>
          <p:spPr bwMode="auto">
            <a:xfrm>
              <a:off x="4422" y="320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42"/>
            <p:cNvSpPr>
              <a:spLocks noChangeShapeType="1"/>
            </p:cNvSpPr>
            <p:nvPr/>
          </p:nvSpPr>
          <p:spPr bwMode="auto">
            <a:xfrm>
              <a:off x="4478" y="2266"/>
              <a:ext cx="5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 name="Line 44"/>
          <p:cNvSpPr>
            <a:spLocks noChangeShapeType="1"/>
          </p:cNvSpPr>
          <p:nvPr/>
        </p:nvSpPr>
        <p:spPr bwMode="auto">
          <a:xfrm flipH="1">
            <a:off x="5724525" y="3573463"/>
            <a:ext cx="2808288" cy="3024187"/>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45"/>
          <p:cNvSpPr>
            <a:spLocks noChangeShapeType="1"/>
          </p:cNvSpPr>
          <p:nvPr/>
        </p:nvSpPr>
        <p:spPr bwMode="auto">
          <a:xfrm>
            <a:off x="5476875" y="3563938"/>
            <a:ext cx="3097213" cy="309721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11745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up)">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up)">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2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445887393"/>
              </p:ext>
            </p:extLst>
          </p:nvPr>
        </p:nvGraphicFramePr>
        <p:xfrm>
          <a:off x="771518" y="1693890"/>
          <a:ext cx="4579938" cy="839788"/>
        </p:xfrm>
        <a:graphic>
          <a:graphicData uri="http://schemas.openxmlformats.org/presentationml/2006/ole">
            <mc:AlternateContent xmlns:mc="http://schemas.openxmlformats.org/markup-compatibility/2006">
              <mc:Choice xmlns:v="urn:schemas-microsoft-com:vml" Requires="v">
                <p:oleObj spid="_x0000_s238795" name="Equation" r:id="rId3" imgW="2286000" imgH="419100" progId="Equation.DSMT4">
                  <p:embed/>
                </p:oleObj>
              </mc:Choice>
              <mc:Fallback>
                <p:oleObj name="Equation" r:id="rId3" imgW="2286000" imgH="41910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18" y="1693890"/>
                        <a:ext cx="4579938"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4493314"/>
              </p:ext>
            </p:extLst>
          </p:nvPr>
        </p:nvGraphicFramePr>
        <p:xfrm>
          <a:off x="771518" y="2846415"/>
          <a:ext cx="3027363" cy="436563"/>
        </p:xfrm>
        <a:graphic>
          <a:graphicData uri="http://schemas.openxmlformats.org/presentationml/2006/ole">
            <mc:AlternateContent xmlns:mc="http://schemas.openxmlformats.org/markup-compatibility/2006">
              <mc:Choice xmlns:v="urn:schemas-microsoft-com:vml" Requires="v">
                <p:oleObj spid="_x0000_s238796" name="Equation" r:id="rId5" imgW="1409088" imgH="203112" progId="Equation.DSMT4">
                  <p:embed/>
                </p:oleObj>
              </mc:Choice>
              <mc:Fallback>
                <p:oleObj name="Equation" r:id="rId5" imgW="1409088" imgH="203112"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18" y="2846415"/>
                        <a:ext cx="3027363" cy="43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6"/>
          <p:cNvSpPr>
            <a:spLocks noChangeArrowheads="1"/>
          </p:cNvSpPr>
          <p:nvPr/>
        </p:nvSpPr>
        <p:spPr bwMode="auto">
          <a:xfrm>
            <a:off x="395288" y="1203358"/>
            <a:ext cx="7777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6</a:t>
            </a:r>
            <a:r>
              <a:rPr kumimoji="1" lang="zh-CN" altLang="en-US" sz="2800" dirty="0" smtClean="0">
                <a:latin typeface="Euclid" pitchFamily="18" charset="0"/>
              </a:rPr>
              <a:t>，分离点满足</a:t>
            </a:r>
            <a:r>
              <a:rPr kumimoji="1" lang="en-US" altLang="zh-CN" sz="2800" dirty="0" smtClean="0">
                <a:latin typeface="Euclid" pitchFamily="18" charset="0"/>
                <a:ea typeface="楷体_GB2312" pitchFamily="49" charset="-122"/>
                <a:sym typeface="Euclid Symbol" pitchFamily="18" charset="2"/>
              </a:rPr>
              <a:t> </a:t>
            </a:r>
            <a:endParaRPr kumimoji="1" lang="en-US" altLang="zh-CN" sz="2800" dirty="0">
              <a:latin typeface="Euclid" pitchFamily="18" charset="0"/>
            </a:endParaRPr>
          </a:p>
        </p:txBody>
      </p:sp>
      <p:sp>
        <p:nvSpPr>
          <p:cNvPr id="5" name="Text Box 31"/>
          <p:cNvSpPr txBox="1">
            <a:spLocks noChangeArrowheads="1"/>
          </p:cNvSpPr>
          <p:nvPr/>
        </p:nvSpPr>
        <p:spPr bwMode="auto">
          <a:xfrm>
            <a:off x="611560" y="3698895"/>
            <a:ext cx="143949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解得</a:t>
            </a:r>
            <a:endParaRPr lang="en-US" altLang="zh-CN" sz="2800" dirty="0">
              <a:latin typeface="Euclid" pitchFamily="18" charset="0"/>
              <a:ea typeface="楷体_GB2312" pitchFamily="49" charset="-122"/>
            </a:endParaRPr>
          </a:p>
        </p:txBody>
      </p:sp>
      <p:graphicFrame>
        <p:nvGraphicFramePr>
          <p:cNvPr id="6" name="Object 32"/>
          <p:cNvGraphicFramePr>
            <a:graphicFrameLocks noChangeAspect="1"/>
          </p:cNvGraphicFramePr>
          <p:nvPr>
            <p:extLst>
              <p:ext uri="{D42A27DB-BD31-4B8C-83A1-F6EECF244321}">
                <p14:modId xmlns:p14="http://schemas.microsoft.com/office/powerpoint/2010/main" val="3111729425"/>
              </p:ext>
            </p:extLst>
          </p:nvPr>
        </p:nvGraphicFramePr>
        <p:xfrm>
          <a:off x="1622410" y="3409970"/>
          <a:ext cx="2236788" cy="1531937"/>
        </p:xfrm>
        <a:graphic>
          <a:graphicData uri="http://schemas.openxmlformats.org/presentationml/2006/ole">
            <mc:AlternateContent xmlns:mc="http://schemas.openxmlformats.org/markup-compatibility/2006">
              <mc:Choice xmlns:v="urn:schemas-microsoft-com:vml" Requires="v">
                <p:oleObj spid="_x0000_s238797" name="Equation" r:id="rId7" imgW="1040948" imgH="710891" progId="Equation.DSMT4">
                  <p:embed/>
                </p:oleObj>
              </mc:Choice>
              <mc:Fallback>
                <p:oleObj name="Equation" r:id="rId7" imgW="1040948" imgH="710891"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410" y="3409970"/>
                        <a:ext cx="2236788" cy="153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7" name="Group 52"/>
          <p:cNvGrpSpPr>
            <a:grpSpLocks/>
          </p:cNvGrpSpPr>
          <p:nvPr/>
        </p:nvGrpSpPr>
        <p:grpSpPr bwMode="auto">
          <a:xfrm flipV="1">
            <a:off x="5588000" y="4652963"/>
            <a:ext cx="2989263" cy="1727200"/>
            <a:chOff x="3470" y="572"/>
            <a:chExt cx="2132" cy="952"/>
          </a:xfrm>
        </p:grpSpPr>
        <p:grpSp>
          <p:nvGrpSpPr>
            <p:cNvPr id="48" name="Group 53"/>
            <p:cNvGrpSpPr>
              <a:grpSpLocks/>
            </p:cNvGrpSpPr>
            <p:nvPr/>
          </p:nvGrpSpPr>
          <p:grpSpPr bwMode="auto">
            <a:xfrm>
              <a:off x="3470" y="572"/>
              <a:ext cx="2132" cy="952"/>
              <a:chOff x="3379" y="618"/>
              <a:chExt cx="2132" cy="952"/>
            </a:xfrm>
          </p:grpSpPr>
          <p:sp>
            <p:nvSpPr>
              <p:cNvPr id="51" name="Oval 54"/>
              <p:cNvSpPr>
                <a:spLocks noChangeArrowheads="1"/>
              </p:cNvSpPr>
              <p:nvPr/>
            </p:nvSpPr>
            <p:spPr bwMode="auto">
              <a:xfrm>
                <a:off x="3651" y="890"/>
                <a:ext cx="1679" cy="68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52" name="Rectangle 55"/>
              <p:cNvSpPr>
                <a:spLocks noChangeArrowheads="1"/>
              </p:cNvSpPr>
              <p:nvPr/>
            </p:nvSpPr>
            <p:spPr bwMode="auto">
              <a:xfrm>
                <a:off x="3379" y="618"/>
                <a:ext cx="2132" cy="7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pSp>
        <p:sp>
          <p:nvSpPr>
            <p:cNvPr id="49" name="Line 56"/>
            <p:cNvSpPr>
              <a:spLocks noChangeShapeType="1"/>
            </p:cNvSpPr>
            <p:nvPr/>
          </p:nvSpPr>
          <p:spPr bwMode="auto">
            <a:xfrm flipV="1">
              <a:off x="5375" y="1207"/>
              <a:ext cx="46" cy="9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57"/>
            <p:cNvSpPr>
              <a:spLocks noChangeShapeType="1"/>
            </p:cNvSpPr>
            <p:nvPr/>
          </p:nvSpPr>
          <p:spPr bwMode="auto">
            <a:xfrm flipH="1" flipV="1">
              <a:off x="3742" y="1253"/>
              <a:ext cx="91" cy="9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Group 45"/>
          <p:cNvGrpSpPr>
            <a:grpSpLocks/>
          </p:cNvGrpSpPr>
          <p:nvPr/>
        </p:nvGrpSpPr>
        <p:grpSpPr bwMode="auto">
          <a:xfrm>
            <a:off x="5364163" y="1196975"/>
            <a:ext cx="3384550" cy="1511300"/>
            <a:chOff x="3470" y="572"/>
            <a:chExt cx="2132" cy="952"/>
          </a:xfrm>
        </p:grpSpPr>
        <p:grpSp>
          <p:nvGrpSpPr>
            <p:cNvPr id="54" name="Group 42"/>
            <p:cNvGrpSpPr>
              <a:grpSpLocks/>
            </p:cNvGrpSpPr>
            <p:nvPr/>
          </p:nvGrpSpPr>
          <p:grpSpPr bwMode="auto">
            <a:xfrm>
              <a:off x="3470" y="572"/>
              <a:ext cx="2132" cy="952"/>
              <a:chOff x="3379" y="618"/>
              <a:chExt cx="2132" cy="952"/>
            </a:xfrm>
          </p:grpSpPr>
          <p:sp>
            <p:nvSpPr>
              <p:cNvPr id="57" name="Oval 40"/>
              <p:cNvSpPr>
                <a:spLocks noChangeArrowheads="1"/>
              </p:cNvSpPr>
              <p:nvPr/>
            </p:nvSpPr>
            <p:spPr bwMode="auto">
              <a:xfrm>
                <a:off x="3651" y="890"/>
                <a:ext cx="1679" cy="680"/>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58" name="Rectangle 41"/>
              <p:cNvSpPr>
                <a:spLocks noChangeArrowheads="1"/>
              </p:cNvSpPr>
              <p:nvPr/>
            </p:nvSpPr>
            <p:spPr bwMode="auto">
              <a:xfrm>
                <a:off x="3379" y="618"/>
                <a:ext cx="2132" cy="7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pSp>
        <p:sp>
          <p:nvSpPr>
            <p:cNvPr id="55" name="Line 43"/>
            <p:cNvSpPr>
              <a:spLocks noChangeShapeType="1"/>
            </p:cNvSpPr>
            <p:nvPr/>
          </p:nvSpPr>
          <p:spPr bwMode="auto">
            <a:xfrm flipV="1">
              <a:off x="5375" y="1207"/>
              <a:ext cx="46" cy="9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Line 44"/>
            <p:cNvSpPr>
              <a:spLocks noChangeShapeType="1"/>
            </p:cNvSpPr>
            <p:nvPr/>
          </p:nvSpPr>
          <p:spPr bwMode="auto">
            <a:xfrm flipH="1" flipV="1">
              <a:off x="3742" y="1253"/>
              <a:ext cx="91" cy="91"/>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9" name="Group 33"/>
          <p:cNvGrpSpPr>
            <a:grpSpLocks/>
          </p:cNvGrpSpPr>
          <p:nvPr/>
        </p:nvGrpSpPr>
        <p:grpSpPr bwMode="auto">
          <a:xfrm>
            <a:off x="4932363" y="1917700"/>
            <a:ext cx="3887787" cy="3489325"/>
            <a:chOff x="3081" y="1847"/>
            <a:chExt cx="2449" cy="2198"/>
          </a:xfrm>
        </p:grpSpPr>
        <p:grpSp>
          <p:nvGrpSpPr>
            <p:cNvPr id="60" name="Group 4"/>
            <p:cNvGrpSpPr>
              <a:grpSpLocks/>
            </p:cNvGrpSpPr>
            <p:nvPr/>
          </p:nvGrpSpPr>
          <p:grpSpPr bwMode="auto">
            <a:xfrm>
              <a:off x="3081" y="1847"/>
              <a:ext cx="2449" cy="2198"/>
              <a:chOff x="3061" y="2068"/>
              <a:chExt cx="2449" cy="2198"/>
            </a:xfrm>
          </p:grpSpPr>
          <p:sp>
            <p:nvSpPr>
              <p:cNvPr id="63" name="Line 5"/>
              <p:cNvSpPr>
                <a:spLocks noChangeShapeType="1"/>
              </p:cNvSpPr>
              <p:nvPr/>
            </p:nvSpPr>
            <p:spPr bwMode="auto">
              <a:xfrm>
                <a:off x="3061" y="3248"/>
                <a:ext cx="244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Line 6"/>
              <p:cNvSpPr>
                <a:spLocks noChangeShapeType="1"/>
              </p:cNvSpPr>
              <p:nvPr/>
            </p:nvSpPr>
            <p:spPr bwMode="auto">
              <a:xfrm flipV="1">
                <a:off x="5012" y="2089"/>
                <a:ext cx="1" cy="217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 name="Group 7"/>
              <p:cNvGrpSpPr>
                <a:grpSpLocks/>
              </p:cNvGrpSpPr>
              <p:nvPr/>
            </p:nvGrpSpPr>
            <p:grpSpPr bwMode="auto">
              <a:xfrm>
                <a:off x="4967" y="3176"/>
                <a:ext cx="90" cy="136"/>
                <a:chOff x="3969" y="2432"/>
                <a:chExt cx="90" cy="136"/>
              </a:xfrm>
            </p:grpSpPr>
            <p:sp>
              <p:nvSpPr>
                <p:cNvPr id="80" name="Line 8"/>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9"/>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 name="Group 10"/>
              <p:cNvGrpSpPr>
                <a:grpSpLocks/>
              </p:cNvGrpSpPr>
              <p:nvPr/>
            </p:nvGrpSpPr>
            <p:grpSpPr bwMode="auto">
              <a:xfrm>
                <a:off x="4377" y="2205"/>
                <a:ext cx="90" cy="136"/>
                <a:chOff x="3969" y="2432"/>
                <a:chExt cx="90" cy="136"/>
              </a:xfrm>
            </p:grpSpPr>
            <p:sp>
              <p:nvSpPr>
                <p:cNvPr id="78" name="Line 11"/>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12"/>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7" name="Group 13"/>
              <p:cNvGrpSpPr>
                <a:grpSpLocks/>
              </p:cNvGrpSpPr>
              <p:nvPr/>
            </p:nvGrpSpPr>
            <p:grpSpPr bwMode="auto">
              <a:xfrm>
                <a:off x="3786" y="3175"/>
                <a:ext cx="90" cy="136"/>
                <a:chOff x="3969" y="2432"/>
                <a:chExt cx="90" cy="136"/>
              </a:xfrm>
            </p:grpSpPr>
            <p:sp>
              <p:nvSpPr>
                <p:cNvPr id="76" name="Line 14"/>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15"/>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 name="Text Box 16"/>
              <p:cNvSpPr txBox="1">
                <a:spLocks noChangeArrowheads="1"/>
              </p:cNvSpPr>
              <p:nvPr/>
            </p:nvSpPr>
            <p:spPr bwMode="auto">
              <a:xfrm>
                <a:off x="3606" y="3339"/>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4</a:t>
                </a:r>
              </a:p>
            </p:txBody>
          </p:sp>
          <p:sp>
            <p:nvSpPr>
              <p:cNvPr id="69" name="Text Box 17"/>
              <p:cNvSpPr txBox="1">
                <a:spLocks noChangeArrowheads="1"/>
              </p:cNvSpPr>
              <p:nvPr/>
            </p:nvSpPr>
            <p:spPr bwMode="auto">
              <a:xfrm>
                <a:off x="4241" y="3339"/>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2</a:t>
                </a:r>
              </a:p>
            </p:txBody>
          </p:sp>
          <p:sp>
            <p:nvSpPr>
              <p:cNvPr id="70" name="Text Box 18"/>
              <p:cNvSpPr txBox="1">
                <a:spLocks noChangeArrowheads="1"/>
              </p:cNvSpPr>
              <p:nvPr/>
            </p:nvSpPr>
            <p:spPr bwMode="auto">
              <a:xfrm>
                <a:off x="5043" y="2068"/>
                <a:ext cx="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800">
                    <a:latin typeface="Euclid" pitchFamily="18" charset="0"/>
                  </a:rPr>
                  <a:t>4</a:t>
                </a:r>
                <a:r>
                  <a:rPr lang="en-US" altLang="zh-CN" sz="2800" i="1">
                    <a:latin typeface="Euclid" pitchFamily="18" charset="0"/>
                  </a:rPr>
                  <a:t>j</a:t>
                </a:r>
              </a:p>
            </p:txBody>
          </p:sp>
          <p:grpSp>
            <p:nvGrpSpPr>
              <p:cNvPr id="71" name="Group 19"/>
              <p:cNvGrpSpPr>
                <a:grpSpLocks/>
              </p:cNvGrpSpPr>
              <p:nvPr/>
            </p:nvGrpSpPr>
            <p:grpSpPr bwMode="auto">
              <a:xfrm>
                <a:off x="4422" y="4065"/>
                <a:ext cx="90" cy="136"/>
                <a:chOff x="3969" y="2432"/>
                <a:chExt cx="90" cy="136"/>
              </a:xfrm>
            </p:grpSpPr>
            <p:sp>
              <p:nvSpPr>
                <p:cNvPr id="74" name="Line 20"/>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1"/>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 name="Line 22"/>
              <p:cNvSpPr>
                <a:spLocks noChangeShapeType="1"/>
              </p:cNvSpPr>
              <p:nvPr/>
            </p:nvSpPr>
            <p:spPr bwMode="auto">
              <a:xfrm>
                <a:off x="4422" y="3203"/>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3"/>
              <p:cNvSpPr>
                <a:spLocks noChangeShapeType="1"/>
              </p:cNvSpPr>
              <p:nvPr/>
            </p:nvSpPr>
            <p:spPr bwMode="auto">
              <a:xfrm>
                <a:off x="4478" y="2266"/>
                <a:ext cx="54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 name="Line 24"/>
            <p:cNvSpPr>
              <a:spLocks noChangeShapeType="1"/>
            </p:cNvSpPr>
            <p:nvPr/>
          </p:nvSpPr>
          <p:spPr bwMode="auto">
            <a:xfrm flipH="1">
              <a:off x="3626" y="2030"/>
              <a:ext cx="1769" cy="1905"/>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25"/>
            <p:cNvSpPr>
              <a:spLocks noChangeShapeType="1"/>
            </p:cNvSpPr>
            <p:nvPr/>
          </p:nvSpPr>
          <p:spPr bwMode="auto">
            <a:xfrm>
              <a:off x="3470" y="2024"/>
              <a:ext cx="1951" cy="1951"/>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 name="Line 34"/>
          <p:cNvSpPr>
            <a:spLocks noChangeShapeType="1"/>
          </p:cNvSpPr>
          <p:nvPr/>
        </p:nvSpPr>
        <p:spPr bwMode="auto">
          <a:xfrm>
            <a:off x="6156325" y="3789363"/>
            <a:ext cx="936625"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Line 35"/>
          <p:cNvSpPr>
            <a:spLocks noChangeShapeType="1"/>
          </p:cNvSpPr>
          <p:nvPr/>
        </p:nvSpPr>
        <p:spPr bwMode="auto">
          <a:xfrm flipH="1">
            <a:off x="7164388" y="3789363"/>
            <a:ext cx="86360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Line 36"/>
          <p:cNvSpPr>
            <a:spLocks noChangeShapeType="1"/>
          </p:cNvSpPr>
          <p:nvPr/>
        </p:nvSpPr>
        <p:spPr bwMode="auto">
          <a:xfrm>
            <a:off x="7092950" y="2278063"/>
            <a:ext cx="0" cy="5032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5" name="Line 37"/>
          <p:cNvSpPr>
            <a:spLocks noChangeShapeType="1"/>
          </p:cNvSpPr>
          <p:nvPr/>
        </p:nvSpPr>
        <p:spPr bwMode="auto">
          <a:xfrm flipV="1">
            <a:off x="7092950" y="2781300"/>
            <a:ext cx="0" cy="93662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38"/>
          <p:cNvSpPr>
            <a:spLocks noChangeShapeType="1"/>
          </p:cNvSpPr>
          <p:nvPr/>
        </p:nvSpPr>
        <p:spPr bwMode="auto">
          <a:xfrm flipH="1">
            <a:off x="7092950" y="3862388"/>
            <a:ext cx="7938" cy="79216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Line 39"/>
          <p:cNvSpPr>
            <a:spLocks noChangeShapeType="1"/>
          </p:cNvSpPr>
          <p:nvPr/>
        </p:nvSpPr>
        <p:spPr bwMode="auto">
          <a:xfrm flipH="1" flipV="1">
            <a:off x="7092950" y="4581525"/>
            <a:ext cx="15875" cy="72072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 name="Line 60"/>
          <p:cNvSpPr>
            <a:spLocks noChangeShapeType="1"/>
          </p:cNvSpPr>
          <p:nvPr/>
        </p:nvSpPr>
        <p:spPr bwMode="auto">
          <a:xfrm>
            <a:off x="7092950" y="34290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61"/>
          <p:cNvSpPr>
            <a:spLocks noChangeShapeType="1"/>
          </p:cNvSpPr>
          <p:nvPr/>
        </p:nvSpPr>
        <p:spPr bwMode="auto">
          <a:xfrm>
            <a:off x="7308850" y="3429000"/>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62"/>
          <p:cNvSpPr>
            <a:spLocks noChangeShapeType="1"/>
          </p:cNvSpPr>
          <p:nvPr/>
        </p:nvSpPr>
        <p:spPr bwMode="auto">
          <a:xfrm>
            <a:off x="7092950" y="2708275"/>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63"/>
          <p:cNvSpPr>
            <a:spLocks noChangeShapeType="1"/>
          </p:cNvSpPr>
          <p:nvPr/>
        </p:nvSpPr>
        <p:spPr bwMode="auto">
          <a:xfrm>
            <a:off x="7092950" y="2492375"/>
            <a:ext cx="287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64"/>
          <p:cNvSpPr>
            <a:spLocks noChangeShapeType="1"/>
          </p:cNvSpPr>
          <p:nvPr/>
        </p:nvSpPr>
        <p:spPr bwMode="auto">
          <a:xfrm>
            <a:off x="7380288" y="249237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Text Box 59"/>
          <p:cNvSpPr txBox="1">
            <a:spLocks noChangeArrowheads="1"/>
          </p:cNvSpPr>
          <p:nvPr/>
        </p:nvSpPr>
        <p:spPr bwMode="auto">
          <a:xfrm>
            <a:off x="613296" y="5611158"/>
            <a:ext cx="4537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分离角为</a:t>
            </a:r>
            <a:r>
              <a:rPr lang="en-US" altLang="zh-CN" sz="2800" dirty="0" smtClean="0">
                <a:latin typeface="Euclid" pitchFamily="18" charset="0"/>
                <a:ea typeface="楷体_GB2312" pitchFamily="49" charset="-122"/>
              </a:rPr>
              <a:t>180</a:t>
            </a:r>
            <a:r>
              <a:rPr lang="en-US" altLang="zh-CN" sz="2800" baseline="30000" dirty="0" smtClean="0">
                <a:latin typeface="Euclid" pitchFamily="18" charset="0"/>
                <a:ea typeface="楷体_GB2312" pitchFamily="49" charset="-122"/>
              </a:rPr>
              <a:t>0</a:t>
            </a:r>
            <a:r>
              <a:rPr lang="en-US" altLang="zh-CN" sz="2800" dirty="0" smtClean="0">
                <a:latin typeface="Euclid" pitchFamily="18" charset="0"/>
                <a:ea typeface="楷体_GB2312" pitchFamily="49" charset="-122"/>
              </a:rPr>
              <a:t>/2=90</a:t>
            </a:r>
            <a:r>
              <a:rPr lang="en-US" altLang="zh-CN" sz="2800" baseline="30000" dirty="0" smtClean="0">
                <a:latin typeface="Euclid" pitchFamily="18" charset="0"/>
                <a:ea typeface="楷体_GB2312" pitchFamily="49" charset="-122"/>
              </a:rPr>
              <a:t>0</a:t>
            </a:r>
            <a:r>
              <a:rPr lang="zh-CN" altLang="en-US" sz="2800" dirty="0">
                <a:latin typeface="Euclid" pitchFamily="18" charset="0"/>
                <a:ea typeface="楷体_GB2312" pitchFamily="49" charset="-122"/>
              </a:rPr>
              <a:t>。</a:t>
            </a:r>
            <a:endParaRPr lang="en-US" altLang="zh-CN" sz="2800" dirty="0">
              <a:latin typeface="Euclid" pitchFamily="18" charset="0"/>
              <a:ea typeface="楷体_GB2312" pitchFamily="49" charset="-122"/>
            </a:endParaRPr>
          </a:p>
        </p:txBody>
      </p:sp>
    </p:spTree>
    <p:extLst>
      <p:ext uri="{BB962C8B-B14F-4D97-AF65-F5344CB8AC3E}">
        <p14:creationId xmlns:p14="http://schemas.microsoft.com/office/powerpoint/2010/main" val="283241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20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right)">
                                      <p:cBhvr>
                                        <p:cTn id="37" dur="20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up)">
                                      <p:cBhvr>
                                        <p:cTn id="42" dur="500"/>
                                        <p:tgtEl>
                                          <p:spTgt spid="8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down)">
                                      <p:cBhvr>
                                        <p:cTn id="47" dur="500"/>
                                        <p:tgtEl>
                                          <p:spTgt spid="8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wipe(up)">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down)">
                                      <p:cBhvr>
                                        <p:cTn id="62" dur="2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up)">
                                      <p:cBhvr>
                                        <p:cTn id="67" dur="20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8"/>
                                        </p:tgtEl>
                                        <p:attrNameLst>
                                          <p:attrName>style.visibility</p:attrName>
                                        </p:attrNameLst>
                                      </p:cBhvr>
                                      <p:to>
                                        <p:strVal val="visible"/>
                                      </p:to>
                                    </p:set>
                                    <p:animEffect transition="in" filter="wipe(left)">
                                      <p:cBhvr>
                                        <p:cTn id="72" dur="500"/>
                                        <p:tgtEl>
                                          <p:spTgt spid="8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wipe(up)">
                                      <p:cBhvr>
                                        <p:cTn id="77" dur="500"/>
                                        <p:tgtEl>
                                          <p:spTgt spid="8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left)">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left)">
                                      <p:cBhvr>
                                        <p:cTn id="87" dur="500"/>
                                        <p:tgtEl>
                                          <p:spTgt spid="9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up)">
                                      <p:cBhvr>
                                        <p:cTn id="92" dur="500"/>
                                        <p:tgtEl>
                                          <p:spTgt spid="9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wipe(up)">
                                      <p:cBhvr>
                                        <p:cTn id="9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558" y="1297336"/>
            <a:ext cx="5432898"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7</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根轨迹的起始角和终止角</a:t>
            </a:r>
          </a:p>
        </p:txBody>
      </p:sp>
      <p:sp>
        <p:nvSpPr>
          <p:cNvPr id="3" name="Text Box 7"/>
          <p:cNvSpPr txBox="1">
            <a:spLocks noChangeArrowheads="1"/>
          </p:cNvSpPr>
          <p:nvPr/>
        </p:nvSpPr>
        <p:spPr bwMode="auto">
          <a:xfrm>
            <a:off x="251521" y="4437112"/>
            <a:ext cx="28803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smtClean="0">
                <a:solidFill>
                  <a:schemeClr val="tx2"/>
                </a:solidFill>
                <a:latin typeface="微软雅黑" panose="020B0503020204020204" pitchFamily="34" charset="-122"/>
                <a:ea typeface="微软雅黑" panose="020B0503020204020204" pitchFamily="34" charset="-122"/>
              </a:rPr>
              <a:t>终止</a:t>
            </a:r>
            <a:r>
              <a:rPr lang="zh-CN" altLang="en-US" sz="2800" b="1" dirty="0">
                <a:solidFill>
                  <a:schemeClr val="tx2"/>
                </a:solidFill>
                <a:latin typeface="微软雅黑" panose="020B0503020204020204" pitchFamily="34" charset="-122"/>
                <a:ea typeface="微软雅黑" panose="020B0503020204020204" pitchFamily="34" charset="-122"/>
              </a:rPr>
              <a:t>角</a:t>
            </a:r>
            <a:r>
              <a:rPr lang="zh-CN" altLang="en-US" sz="2800" dirty="0"/>
              <a:t>是指终止</a:t>
            </a:r>
            <a:r>
              <a:rPr lang="zh-CN" altLang="en-US" sz="2800" dirty="0" smtClean="0"/>
              <a:t>于开环零点</a:t>
            </a:r>
            <a:r>
              <a:rPr lang="zh-CN" altLang="en-US" sz="2800" dirty="0"/>
              <a:t>的根轨迹在该点处的切线与水平正方向的夹角。</a:t>
            </a:r>
          </a:p>
        </p:txBody>
      </p:sp>
      <p:sp>
        <p:nvSpPr>
          <p:cNvPr id="4" name="Rectangle 13"/>
          <p:cNvSpPr>
            <a:spLocks noChangeArrowheads="1"/>
          </p:cNvSpPr>
          <p:nvPr/>
        </p:nvSpPr>
        <p:spPr bwMode="auto">
          <a:xfrm>
            <a:off x="251520" y="2276872"/>
            <a:ext cx="288032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chemeClr val="tx2"/>
                </a:solidFill>
                <a:latin typeface="微软雅黑" panose="020B0503020204020204" pitchFamily="34" charset="-122"/>
                <a:ea typeface="微软雅黑" panose="020B0503020204020204" pitchFamily="34" charset="-122"/>
              </a:rPr>
              <a:t>起始</a:t>
            </a:r>
            <a:r>
              <a:rPr lang="zh-CN" altLang="en-US" sz="2800" b="1" dirty="0">
                <a:solidFill>
                  <a:schemeClr val="tx2"/>
                </a:solidFill>
                <a:latin typeface="微软雅黑" panose="020B0503020204020204" pitchFamily="34" charset="-122"/>
                <a:ea typeface="微软雅黑" panose="020B0503020204020204" pitchFamily="34" charset="-122"/>
              </a:rPr>
              <a:t>角</a:t>
            </a:r>
            <a:r>
              <a:rPr lang="zh-CN" altLang="en-US" sz="2800" dirty="0">
                <a:latin typeface="Arial" charset="0"/>
              </a:rPr>
              <a:t>是</a:t>
            </a:r>
            <a:r>
              <a:rPr lang="zh-CN" altLang="en-US" sz="2800" dirty="0" smtClean="0">
                <a:latin typeface="Arial" charset="0"/>
              </a:rPr>
              <a:t>指起于开环极点处根轨迹的</a:t>
            </a:r>
            <a:r>
              <a:rPr lang="zh-CN" altLang="en-US" sz="2800" dirty="0">
                <a:latin typeface="Arial" charset="0"/>
              </a:rPr>
              <a:t>切线与水平正方向的夹角。</a:t>
            </a:r>
          </a:p>
        </p:txBody>
      </p:sp>
      <p:graphicFrame>
        <p:nvGraphicFramePr>
          <p:cNvPr id="5" name="对象 4"/>
          <p:cNvGraphicFramePr>
            <a:graphicFrameLocks noChangeAspect="1"/>
          </p:cNvGraphicFramePr>
          <p:nvPr>
            <p:extLst>
              <p:ext uri="{D42A27DB-BD31-4B8C-83A1-F6EECF244321}">
                <p14:modId xmlns:p14="http://schemas.microsoft.com/office/powerpoint/2010/main" val="3411562146"/>
              </p:ext>
            </p:extLst>
          </p:nvPr>
        </p:nvGraphicFramePr>
        <p:xfrm>
          <a:off x="2980712" y="993774"/>
          <a:ext cx="6144385" cy="5864226"/>
        </p:xfrm>
        <a:graphic>
          <a:graphicData uri="http://schemas.openxmlformats.org/presentationml/2006/ole">
            <mc:AlternateContent xmlns:mc="http://schemas.openxmlformats.org/markup-compatibility/2006">
              <mc:Choice xmlns:v="urn:schemas-microsoft-com:vml" Requires="v">
                <p:oleObj spid="_x0000_s218206" name="Visio" r:id="rId3" imgW="3607613" imgH="3528670" progId="Visio.Drawing.11">
                  <p:embed/>
                </p:oleObj>
              </mc:Choice>
              <mc:Fallback>
                <p:oleObj name="Visio" r:id="rId3" imgW="3607613" imgH="3528670" progId="Visio.Drawing.11">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l="2357" t="2409" r="2357" b="6024"/>
                      <a:stretch>
                        <a:fillRect/>
                      </a:stretch>
                    </p:blipFill>
                    <p:spPr bwMode="auto">
                      <a:xfrm>
                        <a:off x="2980712" y="993774"/>
                        <a:ext cx="6144385" cy="5864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28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2"/>
          <p:cNvSpPr>
            <a:spLocks/>
          </p:cNvSpPr>
          <p:nvPr/>
        </p:nvSpPr>
        <p:spPr bwMode="auto">
          <a:xfrm>
            <a:off x="3086894" y="4182268"/>
            <a:ext cx="1109663" cy="950913"/>
          </a:xfrm>
          <a:custGeom>
            <a:avLst/>
            <a:gdLst>
              <a:gd name="T0" fmla="*/ 0 w 545"/>
              <a:gd name="T1" fmla="*/ 2147483647 h 318"/>
              <a:gd name="T2" fmla="*/ 2147483647 w 545"/>
              <a:gd name="T3" fmla="*/ 2147483647 h 318"/>
              <a:gd name="T4" fmla="*/ 2147483647 w 545"/>
              <a:gd name="T5" fmla="*/ 2147483647 h 318"/>
              <a:gd name="T6" fmla="*/ 2147483647 w 545"/>
              <a:gd name="T7" fmla="*/ 0 h 318"/>
              <a:gd name="T8" fmla="*/ 0 60000 65536"/>
              <a:gd name="T9" fmla="*/ 0 60000 65536"/>
              <a:gd name="T10" fmla="*/ 0 60000 65536"/>
              <a:gd name="T11" fmla="*/ 0 60000 65536"/>
              <a:gd name="T12" fmla="*/ 0 w 545"/>
              <a:gd name="T13" fmla="*/ 0 h 318"/>
              <a:gd name="T14" fmla="*/ 545 w 545"/>
              <a:gd name="T15" fmla="*/ 318 h 318"/>
            </a:gdLst>
            <a:ahLst/>
            <a:cxnLst>
              <a:cxn ang="T8">
                <a:pos x="T0" y="T1"/>
              </a:cxn>
              <a:cxn ang="T9">
                <a:pos x="T2" y="T3"/>
              </a:cxn>
              <a:cxn ang="T10">
                <a:pos x="T4" y="T5"/>
              </a:cxn>
              <a:cxn ang="T11">
                <a:pos x="T6" y="T7"/>
              </a:cxn>
            </a:cxnLst>
            <a:rect l="T12" t="T13" r="T14" b="T15"/>
            <a:pathLst>
              <a:path w="545" h="318">
                <a:moveTo>
                  <a:pt x="0" y="318"/>
                </a:moveTo>
                <a:cubicBezTo>
                  <a:pt x="23" y="272"/>
                  <a:pt x="46" y="227"/>
                  <a:pt x="91" y="182"/>
                </a:cubicBezTo>
                <a:cubicBezTo>
                  <a:pt x="136" y="137"/>
                  <a:pt x="197" y="76"/>
                  <a:pt x="273" y="46"/>
                </a:cubicBezTo>
                <a:cubicBezTo>
                  <a:pt x="349" y="16"/>
                  <a:pt x="447" y="8"/>
                  <a:pt x="545"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 name="Group 3"/>
          <p:cNvGrpSpPr>
            <a:grpSpLocks/>
          </p:cNvGrpSpPr>
          <p:nvPr/>
        </p:nvGrpSpPr>
        <p:grpSpPr bwMode="auto">
          <a:xfrm>
            <a:off x="1815307" y="4028281"/>
            <a:ext cx="3960812" cy="2351087"/>
            <a:chOff x="657" y="1752"/>
            <a:chExt cx="2495" cy="1481"/>
          </a:xfrm>
        </p:grpSpPr>
        <p:sp>
          <p:nvSpPr>
            <p:cNvPr id="20" name="Line 4"/>
            <p:cNvSpPr>
              <a:spLocks noChangeShapeType="1"/>
            </p:cNvSpPr>
            <p:nvPr/>
          </p:nvSpPr>
          <p:spPr bwMode="auto">
            <a:xfrm>
              <a:off x="657" y="2993"/>
              <a:ext cx="2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5"/>
            <p:cNvSpPr>
              <a:spLocks noChangeShapeType="1"/>
            </p:cNvSpPr>
            <p:nvPr/>
          </p:nvSpPr>
          <p:spPr bwMode="auto">
            <a:xfrm flipH="1" flipV="1">
              <a:off x="2698" y="1752"/>
              <a:ext cx="1" cy="14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6"/>
            <p:cNvGrpSpPr>
              <a:grpSpLocks/>
            </p:cNvGrpSpPr>
            <p:nvPr/>
          </p:nvGrpSpPr>
          <p:grpSpPr bwMode="auto">
            <a:xfrm>
              <a:off x="1383" y="2387"/>
              <a:ext cx="136" cy="136"/>
              <a:chOff x="1746" y="3294"/>
              <a:chExt cx="136" cy="136"/>
            </a:xfrm>
          </p:grpSpPr>
          <p:sp>
            <p:nvSpPr>
              <p:cNvPr id="24" name="Line 7"/>
              <p:cNvSpPr>
                <a:spLocks noChangeShapeType="1"/>
              </p:cNvSpPr>
              <p:nvPr/>
            </p:nvSpPr>
            <p:spPr bwMode="auto">
              <a:xfrm flipH="1">
                <a:off x="1746" y="3294"/>
                <a:ext cx="136"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8"/>
              <p:cNvSpPr>
                <a:spLocks noChangeShapeType="1"/>
              </p:cNvSpPr>
              <p:nvPr/>
            </p:nvSpPr>
            <p:spPr bwMode="auto">
              <a:xfrm flipH="1" flipV="1">
                <a:off x="1746" y="3294"/>
                <a:ext cx="136"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3" name="Object 9"/>
            <p:cNvGraphicFramePr>
              <a:graphicFrameLocks noChangeAspect="1"/>
            </p:cNvGraphicFramePr>
            <p:nvPr>
              <p:extLst>
                <p:ext uri="{D42A27DB-BD31-4B8C-83A1-F6EECF244321}">
                  <p14:modId xmlns:p14="http://schemas.microsoft.com/office/powerpoint/2010/main" val="2907643661"/>
                </p:ext>
              </p:extLst>
            </p:nvPr>
          </p:nvGraphicFramePr>
          <p:xfrm>
            <a:off x="1082" y="2387"/>
            <a:ext cx="192" cy="288"/>
          </p:xfrm>
          <a:graphic>
            <a:graphicData uri="http://schemas.openxmlformats.org/presentationml/2006/ole">
              <mc:AlternateContent xmlns:mc="http://schemas.openxmlformats.org/markup-compatibility/2006">
                <mc:Choice xmlns:v="urn:schemas-microsoft-com:vml" Requires="v">
                  <p:oleObj spid="_x0000_s219406" name="Equation" r:id="rId3" imgW="152280" imgH="228600" progId="Equation.DSMT4">
                    <p:embed/>
                  </p:oleObj>
                </mc:Choice>
                <mc:Fallback>
                  <p:oleObj name="Equation" r:id="rId3" imgW="152280" imgH="228600" progId="Equation.DSMT4">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 y="2387"/>
                          <a:ext cx="1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Line 10"/>
          <p:cNvSpPr>
            <a:spLocks noChangeShapeType="1"/>
          </p:cNvSpPr>
          <p:nvPr/>
        </p:nvSpPr>
        <p:spPr bwMode="auto">
          <a:xfrm flipV="1">
            <a:off x="3086894" y="4269581"/>
            <a:ext cx="863600" cy="863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AutoShape 11"/>
          <p:cNvSpPr>
            <a:spLocks noChangeAspect="1" noChangeArrowheads="1"/>
          </p:cNvSpPr>
          <p:nvPr/>
        </p:nvSpPr>
        <p:spPr bwMode="auto">
          <a:xfrm>
            <a:off x="3907632" y="4125118"/>
            <a:ext cx="158750" cy="138113"/>
          </a:xfrm>
          <a:prstGeom prst="triangle">
            <a:avLst>
              <a:gd name="adj" fmla="val 50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8" name="Text Box 12"/>
          <p:cNvSpPr txBox="1">
            <a:spLocks noChangeArrowheads="1"/>
          </p:cNvSpPr>
          <p:nvPr/>
        </p:nvSpPr>
        <p:spPr bwMode="auto">
          <a:xfrm>
            <a:off x="3834607" y="3739356"/>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s</a:t>
            </a:r>
          </a:p>
        </p:txBody>
      </p:sp>
      <p:graphicFrame>
        <p:nvGraphicFramePr>
          <p:cNvPr id="29" name="Object 14"/>
          <p:cNvGraphicFramePr>
            <a:graphicFrameLocks noChangeAspect="1"/>
          </p:cNvGraphicFramePr>
          <p:nvPr>
            <p:extLst>
              <p:ext uri="{D42A27DB-BD31-4B8C-83A1-F6EECF244321}">
                <p14:modId xmlns:p14="http://schemas.microsoft.com/office/powerpoint/2010/main" val="4194580548"/>
              </p:ext>
            </p:extLst>
          </p:nvPr>
        </p:nvGraphicFramePr>
        <p:xfrm>
          <a:off x="3644900" y="4603750"/>
          <a:ext cx="1169988" cy="457200"/>
        </p:xfrm>
        <a:graphic>
          <a:graphicData uri="http://schemas.openxmlformats.org/presentationml/2006/ole">
            <mc:AlternateContent xmlns:mc="http://schemas.openxmlformats.org/markup-compatibility/2006">
              <mc:Choice xmlns:v="urn:schemas-microsoft-com:vml" Requires="v">
                <p:oleObj spid="_x0000_s219407" name="Equation" r:id="rId5" imgW="583920" imgH="228600" progId="Equation.DSMT4">
                  <p:embed/>
                </p:oleObj>
              </mc:Choice>
              <mc:Fallback>
                <p:oleObj name="Equation" r:id="rId5" imgW="583920" imgH="228600" progId="Equation.DSMT4">
                  <p:embed/>
                  <p:pic>
                    <p:nvPicPr>
                      <p:cNvPr id="0" name="Picture 100"/>
                      <p:cNvPicPr>
                        <a:picLocks noChangeAspect="1" noChangeArrowheads="1"/>
                      </p:cNvPicPr>
                      <p:nvPr/>
                    </p:nvPicPr>
                    <p:blipFill>
                      <a:blip r:embed="rId6"/>
                      <a:srcRect/>
                      <a:stretch>
                        <a:fillRect/>
                      </a:stretch>
                    </p:blipFill>
                    <p:spPr bwMode="auto">
                      <a:xfrm>
                        <a:off x="3644900" y="4603750"/>
                        <a:ext cx="11699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15"/>
          <p:cNvSpPr>
            <a:spLocks noChangeShapeType="1"/>
          </p:cNvSpPr>
          <p:nvPr/>
        </p:nvSpPr>
        <p:spPr bwMode="auto">
          <a:xfrm>
            <a:off x="3071019" y="5147468"/>
            <a:ext cx="144145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Arc 16"/>
          <p:cNvSpPr>
            <a:spLocks/>
          </p:cNvSpPr>
          <p:nvPr/>
        </p:nvSpPr>
        <p:spPr bwMode="auto">
          <a:xfrm>
            <a:off x="3359944" y="4874418"/>
            <a:ext cx="287338" cy="28733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Rectangle 22"/>
          <p:cNvSpPr>
            <a:spLocks noChangeArrowheads="1"/>
          </p:cNvSpPr>
          <p:nvPr/>
        </p:nvSpPr>
        <p:spPr bwMode="auto">
          <a:xfrm>
            <a:off x="391319" y="1435893"/>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b="1" dirty="0" smtClean="0">
                <a:solidFill>
                  <a:schemeClr val="tx2"/>
                </a:solidFill>
                <a:latin typeface="微软雅黑" panose="020B0503020204020204" pitchFamily="34" charset="-122"/>
                <a:ea typeface="微软雅黑" panose="020B0503020204020204" pitchFamily="34" charset="-122"/>
              </a:rPr>
              <a:t>1. </a:t>
            </a:r>
            <a:r>
              <a:rPr kumimoji="1" lang="zh-CN" altLang="en-US" sz="2800" b="1" dirty="0" smtClean="0">
                <a:solidFill>
                  <a:schemeClr val="tx2"/>
                </a:solidFill>
                <a:latin typeface="微软雅黑" panose="020B0503020204020204" pitchFamily="34" charset="-122"/>
                <a:ea typeface="微软雅黑" panose="020B0503020204020204" pitchFamily="34" charset="-122"/>
              </a:rPr>
              <a:t>起始角</a:t>
            </a:r>
            <a:endParaRPr kumimoji="1" lang="en-US" altLang="zh-CN" sz="2800" b="1" dirty="0">
              <a:latin typeface="微软雅黑" panose="020B0503020204020204" pitchFamily="34" charset="-122"/>
              <a:ea typeface="微软雅黑" panose="020B0503020204020204" pitchFamily="34" charset="-122"/>
            </a:endParaRPr>
          </a:p>
        </p:txBody>
      </p:sp>
      <p:sp>
        <p:nvSpPr>
          <p:cNvPr id="33" name="Text Box 23"/>
          <p:cNvSpPr txBox="1">
            <a:spLocks noChangeArrowheads="1"/>
          </p:cNvSpPr>
          <p:nvPr/>
        </p:nvSpPr>
        <p:spPr bwMode="auto">
          <a:xfrm>
            <a:off x="391319" y="2012156"/>
            <a:ext cx="80645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     在极点</a:t>
            </a:r>
            <a:r>
              <a:rPr lang="en-US" altLang="zh-CN" sz="2800" i="1" dirty="0" smtClean="0">
                <a:latin typeface="Euclid" pitchFamily="18" charset="0"/>
                <a:ea typeface="楷体_GB2312" pitchFamily="49" charset="-122"/>
              </a:rPr>
              <a:t>p</a:t>
            </a:r>
            <a:r>
              <a:rPr lang="en-US" altLang="zh-CN" sz="2800" i="1" baseline="-25000" dirty="0" smtClean="0">
                <a:latin typeface="Euclid" pitchFamily="18" charset="0"/>
                <a:ea typeface="楷体_GB2312" pitchFamily="49" charset="-122"/>
              </a:rPr>
              <a:t>i</a:t>
            </a:r>
            <a:r>
              <a:rPr lang="zh-CN" altLang="en-US" sz="2800" dirty="0" smtClean="0">
                <a:latin typeface="Euclid" pitchFamily="18" charset="0"/>
                <a:ea typeface="楷体_GB2312" pitchFamily="49" charset="-122"/>
              </a:rPr>
              <a:t>临近处选择实验点</a:t>
            </a:r>
            <a:r>
              <a:rPr lang="en-US" altLang="zh-CN" sz="2800" i="1" dirty="0" smtClean="0">
                <a:latin typeface="Euclid" pitchFamily="18" charset="0"/>
                <a:ea typeface="楷体_GB2312" pitchFamily="49" charset="-122"/>
              </a:rPr>
              <a:t>s</a:t>
            </a:r>
            <a:r>
              <a:rPr lang="en-US" altLang="zh-CN" sz="2800" dirty="0" smtClean="0">
                <a:latin typeface="Euclid" pitchFamily="18" charset="0"/>
                <a:ea typeface="楷体_GB2312" pitchFamily="49" charset="-122"/>
              </a:rPr>
              <a:t> </a:t>
            </a:r>
            <a:r>
              <a:rPr lang="zh-CN" altLang="en-US" sz="2800" dirty="0" smtClean="0">
                <a:latin typeface="Euclid" pitchFamily="18" charset="0"/>
                <a:ea typeface="楷体_GB2312" pitchFamily="49" charset="-122"/>
              </a:rPr>
              <a:t>。若 </a:t>
            </a:r>
            <a:r>
              <a:rPr lang="en-US" altLang="zh-CN" sz="2800" i="1" dirty="0" smtClean="0">
                <a:latin typeface="Euclid" pitchFamily="18" charset="0"/>
                <a:ea typeface="楷体_GB2312" pitchFamily="49" charset="-122"/>
              </a:rPr>
              <a:t>s</a:t>
            </a:r>
            <a:r>
              <a:rPr lang="en-US" altLang="zh-CN" sz="2800" dirty="0" smtClean="0">
                <a:latin typeface="Euclid" pitchFamily="18" charset="0"/>
                <a:ea typeface="楷体_GB2312" pitchFamily="49" charset="-122"/>
              </a:rPr>
              <a:t> </a:t>
            </a:r>
            <a:r>
              <a:rPr lang="zh-CN" altLang="en-US" sz="2800" dirty="0" smtClean="0">
                <a:latin typeface="Euclid" pitchFamily="18" charset="0"/>
                <a:ea typeface="楷体_GB2312" pitchFamily="49" charset="-122"/>
              </a:rPr>
              <a:t>位于根轨迹上，则</a:t>
            </a:r>
            <a:endParaRPr lang="en-US" altLang="zh-CN" sz="2800" dirty="0">
              <a:latin typeface="Euclid" pitchFamily="18" charset="0"/>
              <a:ea typeface="楷体_GB2312" pitchFamily="49" charset="-122"/>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2613166833"/>
              </p:ext>
            </p:extLst>
          </p:nvPr>
        </p:nvGraphicFramePr>
        <p:xfrm>
          <a:off x="1470025" y="2951171"/>
          <a:ext cx="5451475" cy="900113"/>
        </p:xfrm>
        <a:graphic>
          <a:graphicData uri="http://schemas.openxmlformats.org/presentationml/2006/ole">
            <mc:AlternateContent xmlns:mc="http://schemas.openxmlformats.org/markup-compatibility/2006">
              <mc:Choice xmlns:v="urn:schemas-microsoft-com:vml" Requires="v">
                <p:oleObj spid="_x0000_s219408" name="Equation" r:id="rId7" imgW="2628720" imgH="444240" progId="Equation.DSMT4">
                  <p:embed/>
                </p:oleObj>
              </mc:Choice>
              <mc:Fallback>
                <p:oleObj name="Equation" r:id="rId7" imgW="2628720" imgH="444240" progId="Equation.DSMT4">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0025" y="2951171"/>
                        <a:ext cx="5451475"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345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wipe(up)">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1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10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1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10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up)">
                                      <p:cBhvr>
                                        <p:cTn id="52"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7" grpId="0" animBg="1"/>
      <p:bldP spid="28" grpId="0"/>
      <p:bldP spid="30" grpId="0" animBg="1"/>
      <p:bldP spid="31" grpId="0" animBg="1"/>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extLst>
              <p:ext uri="{D42A27DB-BD31-4B8C-83A1-F6EECF244321}">
                <p14:modId xmlns:p14="http://schemas.microsoft.com/office/powerpoint/2010/main" val="3691836450"/>
              </p:ext>
            </p:extLst>
          </p:nvPr>
        </p:nvGraphicFramePr>
        <p:xfrm>
          <a:off x="1023938" y="1771650"/>
          <a:ext cx="6664325" cy="1084263"/>
        </p:xfrm>
        <a:graphic>
          <a:graphicData uri="http://schemas.openxmlformats.org/presentationml/2006/ole">
            <mc:AlternateContent xmlns:mc="http://schemas.openxmlformats.org/markup-compatibility/2006">
              <mc:Choice xmlns:v="urn:schemas-microsoft-com:vml" Requires="v">
                <p:oleObj spid="_x0000_s220690" name="Equation" r:id="rId3" imgW="3276360" imgH="533160" progId="Equation.DSMT4">
                  <p:embed/>
                </p:oleObj>
              </mc:Choice>
              <mc:Fallback>
                <p:oleObj name="Equation" r:id="rId3" imgW="3276360" imgH="533160" progId="Equation.DSMT4">
                  <p:embed/>
                  <p:pic>
                    <p:nvPicPr>
                      <p:cNvPr id="0" name="Picture 1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8" y="1771650"/>
                        <a:ext cx="6664325"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 Box 7"/>
          <p:cNvSpPr txBox="1">
            <a:spLocks noChangeArrowheads="1"/>
          </p:cNvSpPr>
          <p:nvPr/>
        </p:nvSpPr>
        <p:spPr bwMode="auto">
          <a:xfrm>
            <a:off x="526528" y="1195710"/>
            <a:ext cx="5616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将上式写为</a:t>
            </a:r>
            <a:endParaRPr lang="en-US" altLang="zh-CN" sz="2800" dirty="0">
              <a:latin typeface="Euclid" pitchFamily="18" charset="0"/>
              <a:ea typeface="楷体_GB2312" pitchFamily="49" charset="-122"/>
            </a:endParaRPr>
          </a:p>
        </p:txBody>
      </p:sp>
      <p:sp>
        <p:nvSpPr>
          <p:cNvPr id="4" name="Text Box 8"/>
          <p:cNvSpPr txBox="1">
            <a:spLocks noChangeArrowheads="1"/>
          </p:cNvSpPr>
          <p:nvPr/>
        </p:nvSpPr>
        <p:spPr bwMode="auto">
          <a:xfrm>
            <a:off x="528113" y="2780035"/>
            <a:ext cx="273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则</a:t>
            </a:r>
            <a:endParaRPr lang="en-US" altLang="zh-CN" sz="2800" dirty="0">
              <a:latin typeface="Euclid" pitchFamily="18" charset="0"/>
              <a:ea typeface="楷体_GB2312" pitchFamily="49" charset="-122"/>
            </a:endParaRPr>
          </a:p>
        </p:txBody>
      </p:sp>
      <p:graphicFrame>
        <p:nvGraphicFramePr>
          <p:cNvPr id="5" name="Object 9"/>
          <p:cNvGraphicFramePr>
            <a:graphicFrameLocks noChangeAspect="1"/>
          </p:cNvGraphicFramePr>
          <p:nvPr>
            <p:extLst>
              <p:ext uri="{D42A27DB-BD31-4B8C-83A1-F6EECF244321}">
                <p14:modId xmlns:p14="http://schemas.microsoft.com/office/powerpoint/2010/main" val="4081650886"/>
              </p:ext>
            </p:extLst>
          </p:nvPr>
        </p:nvGraphicFramePr>
        <p:xfrm>
          <a:off x="1115616" y="2856129"/>
          <a:ext cx="6742112" cy="1084262"/>
        </p:xfrm>
        <a:graphic>
          <a:graphicData uri="http://schemas.openxmlformats.org/presentationml/2006/ole">
            <mc:AlternateContent xmlns:mc="http://schemas.openxmlformats.org/markup-compatibility/2006">
              <mc:Choice xmlns:v="urn:schemas-microsoft-com:vml" Requires="v">
                <p:oleObj spid="_x0000_s220691" name="Equation" r:id="rId5" imgW="3314520" imgH="533160" progId="Equation.DSMT4">
                  <p:embed/>
                </p:oleObj>
              </mc:Choice>
              <mc:Fallback>
                <p:oleObj name="Equation" r:id="rId5" imgW="3314520" imgH="533160" progId="Equation.DSMT4">
                  <p:embed/>
                  <p:pic>
                    <p:nvPicPr>
                      <p:cNvPr id="0" name="Picture 1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856129"/>
                        <a:ext cx="6742112"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083087549"/>
              </p:ext>
            </p:extLst>
          </p:nvPr>
        </p:nvGraphicFramePr>
        <p:xfrm>
          <a:off x="2344738" y="4273550"/>
          <a:ext cx="2306637" cy="582613"/>
        </p:xfrm>
        <a:graphic>
          <a:graphicData uri="http://schemas.openxmlformats.org/presentationml/2006/ole">
            <mc:AlternateContent xmlns:mc="http://schemas.openxmlformats.org/markup-compatibility/2006">
              <mc:Choice xmlns:v="urn:schemas-microsoft-com:vml" Requires="v">
                <p:oleObj spid="_x0000_s220692" name="Equation" r:id="rId7" imgW="1155600" imgH="291960" progId="Equation.DSMT4">
                  <p:embed/>
                </p:oleObj>
              </mc:Choice>
              <mc:Fallback>
                <p:oleObj name="Equation" r:id="rId7" imgW="1155600" imgH="291960" progId="Equation.DSMT4">
                  <p:embed/>
                  <p:pic>
                    <p:nvPicPr>
                      <p:cNvPr id="0" name="Picture 1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4738" y="4273550"/>
                        <a:ext cx="2306637"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238379501"/>
              </p:ext>
            </p:extLst>
          </p:nvPr>
        </p:nvGraphicFramePr>
        <p:xfrm>
          <a:off x="647700" y="5586413"/>
          <a:ext cx="8091488" cy="1068387"/>
        </p:xfrm>
        <a:graphic>
          <a:graphicData uri="http://schemas.openxmlformats.org/presentationml/2006/ole">
            <mc:AlternateContent xmlns:mc="http://schemas.openxmlformats.org/markup-compatibility/2006">
              <mc:Choice xmlns:v="urn:schemas-microsoft-com:vml" Requires="v">
                <p:oleObj spid="_x0000_s220693" name="Equation" r:id="rId9" imgW="4038480" imgH="533160" progId="Equation.DSMT4">
                  <p:embed/>
                </p:oleObj>
              </mc:Choice>
              <mc:Fallback>
                <p:oleObj name="Equation" r:id="rId9" imgW="4038480" imgH="533160" progId="Equation.DSMT4">
                  <p:embed/>
                  <p:pic>
                    <p:nvPicPr>
                      <p:cNvPr id="0" name="Picture 1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 y="5586413"/>
                        <a:ext cx="8091488" cy="10683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0"/>
          <p:cNvSpPr txBox="1">
            <a:spLocks noChangeArrowheads="1"/>
          </p:cNvSpPr>
          <p:nvPr/>
        </p:nvSpPr>
        <p:spPr bwMode="auto">
          <a:xfrm>
            <a:off x="493465" y="3699347"/>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令</a:t>
            </a:r>
            <a:endParaRPr lang="en-US" altLang="zh-CN" sz="2800" dirty="0">
              <a:latin typeface="Euclid" pitchFamily="18" charset="0"/>
              <a:ea typeface="楷体_GB2312" pitchFamily="49" charset="-122"/>
            </a:endParaRPr>
          </a:p>
        </p:txBody>
      </p:sp>
      <p:sp>
        <p:nvSpPr>
          <p:cNvPr id="9" name="Text Box 11"/>
          <p:cNvSpPr txBox="1">
            <a:spLocks noChangeArrowheads="1"/>
          </p:cNvSpPr>
          <p:nvPr/>
        </p:nvSpPr>
        <p:spPr bwMode="auto">
          <a:xfrm>
            <a:off x="493465" y="4850284"/>
            <a:ext cx="201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则</a:t>
            </a:r>
            <a:endParaRPr lang="en-US" altLang="zh-CN" sz="2800" dirty="0">
              <a:latin typeface="Euclid" pitchFamily="18" charset="0"/>
              <a:ea typeface="楷体_GB2312" pitchFamily="49" charset="-122"/>
            </a:endParaRPr>
          </a:p>
        </p:txBody>
      </p:sp>
      <p:grpSp>
        <p:nvGrpSpPr>
          <p:cNvPr id="10" name="Group 26"/>
          <p:cNvGrpSpPr>
            <a:grpSpLocks/>
          </p:cNvGrpSpPr>
          <p:nvPr/>
        </p:nvGrpSpPr>
        <p:grpSpPr bwMode="auto">
          <a:xfrm>
            <a:off x="4957515" y="3280247"/>
            <a:ext cx="3960812" cy="2640013"/>
            <a:chOff x="3152" y="1751"/>
            <a:chExt cx="2495" cy="1663"/>
          </a:xfrm>
        </p:grpSpPr>
        <p:sp>
          <p:nvSpPr>
            <p:cNvPr id="11" name="Freeform 12"/>
            <p:cNvSpPr>
              <a:spLocks/>
            </p:cNvSpPr>
            <p:nvPr/>
          </p:nvSpPr>
          <p:spPr bwMode="auto">
            <a:xfrm>
              <a:off x="3953" y="2030"/>
              <a:ext cx="699" cy="599"/>
            </a:xfrm>
            <a:custGeom>
              <a:avLst/>
              <a:gdLst>
                <a:gd name="T0" fmla="*/ 0 w 545"/>
                <a:gd name="T1" fmla="*/ 53378606 h 318"/>
                <a:gd name="T2" fmla="*/ 10282 w 545"/>
                <a:gd name="T3" fmla="*/ 30563538 h 318"/>
                <a:gd name="T4" fmla="*/ 30911 w 545"/>
                <a:gd name="T5" fmla="*/ 7758065 h 318"/>
                <a:gd name="T6" fmla="*/ 61681 w 545"/>
                <a:gd name="T7" fmla="*/ 0 h 318"/>
                <a:gd name="T8" fmla="*/ 0 60000 65536"/>
                <a:gd name="T9" fmla="*/ 0 60000 65536"/>
                <a:gd name="T10" fmla="*/ 0 60000 65536"/>
                <a:gd name="T11" fmla="*/ 0 60000 65536"/>
                <a:gd name="T12" fmla="*/ 0 w 545"/>
                <a:gd name="T13" fmla="*/ 0 h 318"/>
                <a:gd name="T14" fmla="*/ 545 w 545"/>
                <a:gd name="T15" fmla="*/ 318 h 318"/>
              </a:gdLst>
              <a:ahLst/>
              <a:cxnLst>
                <a:cxn ang="T8">
                  <a:pos x="T0" y="T1"/>
                </a:cxn>
                <a:cxn ang="T9">
                  <a:pos x="T2" y="T3"/>
                </a:cxn>
                <a:cxn ang="T10">
                  <a:pos x="T4" y="T5"/>
                </a:cxn>
                <a:cxn ang="T11">
                  <a:pos x="T6" y="T7"/>
                </a:cxn>
              </a:cxnLst>
              <a:rect l="T12" t="T13" r="T14" b="T15"/>
              <a:pathLst>
                <a:path w="545" h="318">
                  <a:moveTo>
                    <a:pt x="0" y="318"/>
                  </a:moveTo>
                  <a:cubicBezTo>
                    <a:pt x="23" y="272"/>
                    <a:pt x="46" y="227"/>
                    <a:pt x="91" y="182"/>
                  </a:cubicBezTo>
                  <a:cubicBezTo>
                    <a:pt x="136" y="137"/>
                    <a:pt x="197" y="76"/>
                    <a:pt x="273" y="46"/>
                  </a:cubicBezTo>
                  <a:cubicBezTo>
                    <a:pt x="349" y="16"/>
                    <a:pt x="447" y="8"/>
                    <a:pt x="545"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 name="Group 13"/>
            <p:cNvGrpSpPr>
              <a:grpSpLocks/>
            </p:cNvGrpSpPr>
            <p:nvPr/>
          </p:nvGrpSpPr>
          <p:grpSpPr bwMode="auto">
            <a:xfrm>
              <a:off x="3152" y="1933"/>
              <a:ext cx="2495" cy="1481"/>
              <a:chOff x="657" y="1752"/>
              <a:chExt cx="2495" cy="1481"/>
            </a:xfrm>
          </p:grpSpPr>
          <p:sp>
            <p:nvSpPr>
              <p:cNvPr id="19" name="Line 14"/>
              <p:cNvSpPr>
                <a:spLocks noChangeShapeType="1"/>
              </p:cNvSpPr>
              <p:nvPr/>
            </p:nvSpPr>
            <p:spPr bwMode="auto">
              <a:xfrm>
                <a:off x="657" y="2993"/>
                <a:ext cx="249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5"/>
              <p:cNvSpPr>
                <a:spLocks noChangeShapeType="1"/>
              </p:cNvSpPr>
              <p:nvPr/>
            </p:nvSpPr>
            <p:spPr bwMode="auto">
              <a:xfrm flipH="1" flipV="1">
                <a:off x="2698" y="1752"/>
                <a:ext cx="1" cy="14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 name="Group 16"/>
              <p:cNvGrpSpPr>
                <a:grpSpLocks/>
              </p:cNvGrpSpPr>
              <p:nvPr/>
            </p:nvGrpSpPr>
            <p:grpSpPr bwMode="auto">
              <a:xfrm>
                <a:off x="1383" y="2387"/>
                <a:ext cx="136" cy="136"/>
                <a:chOff x="1746" y="3294"/>
                <a:chExt cx="136" cy="136"/>
              </a:xfrm>
            </p:grpSpPr>
            <p:sp>
              <p:nvSpPr>
                <p:cNvPr id="23" name="Line 17"/>
                <p:cNvSpPr>
                  <a:spLocks noChangeShapeType="1"/>
                </p:cNvSpPr>
                <p:nvPr/>
              </p:nvSpPr>
              <p:spPr bwMode="auto">
                <a:xfrm flipH="1">
                  <a:off x="1746" y="3294"/>
                  <a:ext cx="136"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8"/>
                <p:cNvSpPr>
                  <a:spLocks noChangeShapeType="1"/>
                </p:cNvSpPr>
                <p:nvPr/>
              </p:nvSpPr>
              <p:spPr bwMode="auto">
                <a:xfrm flipH="1" flipV="1">
                  <a:off x="1746" y="3294"/>
                  <a:ext cx="136"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 name="Object 19"/>
              <p:cNvGraphicFramePr>
                <a:graphicFrameLocks noChangeAspect="1"/>
              </p:cNvGraphicFramePr>
              <p:nvPr>
                <p:extLst>
                  <p:ext uri="{D42A27DB-BD31-4B8C-83A1-F6EECF244321}">
                    <p14:modId xmlns:p14="http://schemas.microsoft.com/office/powerpoint/2010/main" val="3837817761"/>
                  </p:ext>
                </p:extLst>
              </p:nvPr>
            </p:nvGraphicFramePr>
            <p:xfrm>
              <a:off x="1082" y="2387"/>
              <a:ext cx="192" cy="288"/>
            </p:xfrm>
            <a:graphic>
              <a:graphicData uri="http://schemas.openxmlformats.org/presentationml/2006/ole">
                <mc:AlternateContent xmlns:mc="http://schemas.openxmlformats.org/markup-compatibility/2006">
                  <mc:Choice xmlns:v="urn:schemas-microsoft-com:vml" Requires="v">
                    <p:oleObj spid="_x0000_s220694" name="Equation" r:id="rId11" imgW="152280" imgH="228600" progId="Equation.DSMT4">
                      <p:embed/>
                    </p:oleObj>
                  </mc:Choice>
                  <mc:Fallback>
                    <p:oleObj name="Equation" r:id="rId11" imgW="152280" imgH="228600" progId="Equation.DSMT4">
                      <p:embed/>
                      <p:pic>
                        <p:nvPicPr>
                          <p:cNvPr id="0" name="Picture 1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2" y="2387"/>
                            <a:ext cx="1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Line 20"/>
            <p:cNvSpPr>
              <a:spLocks noChangeShapeType="1"/>
            </p:cNvSpPr>
            <p:nvPr/>
          </p:nvSpPr>
          <p:spPr bwMode="auto">
            <a:xfrm flipV="1">
              <a:off x="3953" y="2085"/>
              <a:ext cx="544" cy="544"/>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AutoShape 21"/>
            <p:cNvSpPr>
              <a:spLocks noChangeAspect="1" noChangeArrowheads="1"/>
            </p:cNvSpPr>
            <p:nvPr/>
          </p:nvSpPr>
          <p:spPr bwMode="auto">
            <a:xfrm>
              <a:off x="4470" y="1994"/>
              <a:ext cx="100" cy="87"/>
            </a:xfrm>
            <a:prstGeom prst="triangle">
              <a:avLst>
                <a:gd name="adj" fmla="val 50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5" name="Text Box 22"/>
            <p:cNvSpPr txBox="1">
              <a:spLocks noChangeArrowheads="1"/>
            </p:cNvSpPr>
            <p:nvPr/>
          </p:nvSpPr>
          <p:spPr bwMode="auto">
            <a:xfrm>
              <a:off x="4424" y="175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s</a:t>
              </a:r>
            </a:p>
          </p:txBody>
        </p:sp>
        <p:graphicFrame>
          <p:nvGraphicFramePr>
            <p:cNvPr id="16" name="Object 23"/>
            <p:cNvGraphicFramePr>
              <a:graphicFrameLocks noChangeAspect="1"/>
            </p:cNvGraphicFramePr>
            <p:nvPr>
              <p:extLst>
                <p:ext uri="{D42A27DB-BD31-4B8C-83A1-F6EECF244321}">
                  <p14:modId xmlns:p14="http://schemas.microsoft.com/office/powerpoint/2010/main" val="170690939"/>
                </p:ext>
              </p:extLst>
            </p:nvPr>
          </p:nvGraphicFramePr>
          <p:xfrm>
            <a:off x="4304" y="2296"/>
            <a:ext cx="737" cy="288"/>
          </p:xfrm>
          <a:graphic>
            <a:graphicData uri="http://schemas.openxmlformats.org/presentationml/2006/ole">
              <mc:AlternateContent xmlns:mc="http://schemas.openxmlformats.org/markup-compatibility/2006">
                <mc:Choice xmlns:v="urn:schemas-microsoft-com:vml" Requires="v">
                  <p:oleObj spid="_x0000_s220695" name="Equation" r:id="rId13" imgW="583920" imgH="228600" progId="Equation.DSMT4">
                    <p:embed/>
                  </p:oleObj>
                </mc:Choice>
                <mc:Fallback>
                  <p:oleObj name="Equation" r:id="rId13" imgW="583920" imgH="228600" progId="Equation.DSMT4">
                    <p:embed/>
                    <p:pic>
                      <p:nvPicPr>
                        <p:cNvPr id="0" name="Picture 1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04" y="2296"/>
                          <a:ext cx="73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24"/>
            <p:cNvSpPr>
              <a:spLocks noChangeShapeType="1"/>
            </p:cNvSpPr>
            <p:nvPr/>
          </p:nvSpPr>
          <p:spPr bwMode="auto">
            <a:xfrm>
              <a:off x="3943" y="2638"/>
              <a:ext cx="90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Arc 25"/>
            <p:cNvSpPr>
              <a:spLocks/>
            </p:cNvSpPr>
            <p:nvPr/>
          </p:nvSpPr>
          <p:spPr bwMode="auto">
            <a:xfrm>
              <a:off x="4125" y="2466"/>
              <a:ext cx="181"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547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66726" y="1195710"/>
            <a:ext cx="720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开环传递函数</a:t>
            </a:r>
            <a:r>
              <a:rPr kumimoji="1" lang="en-US" altLang="zh-CN" sz="2800" dirty="0" smtClean="0">
                <a:solidFill>
                  <a:schemeClr val="tx2"/>
                </a:solidFill>
                <a:latin typeface="Euclid" pitchFamily="18" charset="0"/>
              </a:rPr>
              <a:t> </a:t>
            </a:r>
            <a:endParaRPr kumimoji="1" lang="en-US" altLang="zh-CN" sz="2800" b="1" dirty="0">
              <a:solidFill>
                <a:schemeClr val="tx2"/>
              </a:solidFill>
              <a:latin typeface="Euclid" pitchFamily="18" charset="0"/>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2637287358"/>
              </p:ext>
            </p:extLst>
          </p:nvPr>
        </p:nvGraphicFramePr>
        <p:xfrm>
          <a:off x="1189038" y="1649735"/>
          <a:ext cx="6253163" cy="889000"/>
        </p:xfrm>
        <a:graphic>
          <a:graphicData uri="http://schemas.openxmlformats.org/presentationml/2006/ole">
            <mc:AlternateContent xmlns:mc="http://schemas.openxmlformats.org/markup-compatibility/2006">
              <mc:Choice xmlns:v="urn:schemas-microsoft-com:vml" Requires="v">
                <p:oleObj spid="_x0000_s221791" name="Equation" r:id="rId3" imgW="3124200" imgH="444500" progId="Equation.DSMT4">
                  <p:embed/>
                </p:oleObj>
              </mc:Choice>
              <mc:Fallback>
                <p:oleObj name="Equation" r:id="rId3" imgW="3124200" imgH="444500" progId="Equation.DSMT4">
                  <p:embed/>
                  <p:pic>
                    <p:nvPicPr>
                      <p:cNvPr id="0" name="Picture 2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1649735"/>
                        <a:ext cx="62531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2788720549"/>
              </p:ext>
            </p:extLst>
          </p:nvPr>
        </p:nvGraphicFramePr>
        <p:xfrm>
          <a:off x="2051720" y="2938785"/>
          <a:ext cx="4318000" cy="457200"/>
        </p:xfrm>
        <a:graphic>
          <a:graphicData uri="http://schemas.openxmlformats.org/presentationml/2006/ole">
            <mc:AlternateContent xmlns:mc="http://schemas.openxmlformats.org/markup-compatibility/2006">
              <mc:Choice xmlns:v="urn:schemas-microsoft-com:vml" Requires="v">
                <p:oleObj spid="_x0000_s221792" name="Equation" r:id="rId5" imgW="2158920" imgH="228600" progId="Equation.DSMT4">
                  <p:embed/>
                </p:oleObj>
              </mc:Choice>
              <mc:Fallback>
                <p:oleObj name="Equation" r:id="rId5" imgW="2158920" imgH="228600" progId="Equation.DSMT4">
                  <p:embed/>
                  <p:pic>
                    <p:nvPicPr>
                      <p:cNvPr id="0" name="Picture 2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938785"/>
                        <a:ext cx="4318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39"/>
          <p:cNvSpPr txBox="1">
            <a:spLocks noChangeArrowheads="1"/>
          </p:cNvSpPr>
          <p:nvPr/>
        </p:nvSpPr>
        <p:spPr bwMode="auto">
          <a:xfrm>
            <a:off x="539751" y="2419673"/>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因此，</a:t>
            </a:r>
            <a:endParaRPr lang="en-US" altLang="zh-CN" sz="2800" dirty="0">
              <a:latin typeface="Euclid" pitchFamily="18" charset="0"/>
              <a:ea typeface="楷体_GB2312" pitchFamily="49" charset="-122"/>
            </a:endParaRPr>
          </a:p>
        </p:txBody>
      </p:sp>
      <p:grpSp>
        <p:nvGrpSpPr>
          <p:cNvPr id="6" name="Group 6"/>
          <p:cNvGrpSpPr>
            <a:grpSpLocks/>
          </p:cNvGrpSpPr>
          <p:nvPr/>
        </p:nvGrpSpPr>
        <p:grpSpPr bwMode="auto">
          <a:xfrm>
            <a:off x="5508625" y="3355975"/>
            <a:ext cx="2886075" cy="3338513"/>
            <a:chOff x="3738" y="2114"/>
            <a:chExt cx="1818" cy="2103"/>
          </a:xfrm>
        </p:grpSpPr>
        <p:sp>
          <p:nvSpPr>
            <p:cNvPr id="7" name="Line 7"/>
            <p:cNvSpPr>
              <a:spLocks noChangeShapeType="1"/>
            </p:cNvSpPr>
            <p:nvPr/>
          </p:nvSpPr>
          <p:spPr bwMode="auto">
            <a:xfrm>
              <a:off x="3738" y="3203"/>
              <a:ext cx="176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8"/>
            <p:cNvSpPr>
              <a:spLocks noChangeShapeType="1"/>
            </p:cNvSpPr>
            <p:nvPr/>
          </p:nvSpPr>
          <p:spPr bwMode="auto">
            <a:xfrm flipV="1">
              <a:off x="5235" y="2205"/>
              <a:ext cx="0" cy="190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 name="Group 9"/>
            <p:cNvGrpSpPr>
              <a:grpSpLocks/>
            </p:cNvGrpSpPr>
            <p:nvPr/>
          </p:nvGrpSpPr>
          <p:grpSpPr bwMode="auto">
            <a:xfrm>
              <a:off x="5190" y="3139"/>
              <a:ext cx="90" cy="136"/>
              <a:chOff x="2835" y="2840"/>
              <a:chExt cx="90" cy="136"/>
            </a:xfrm>
          </p:grpSpPr>
          <p:sp>
            <p:nvSpPr>
              <p:cNvPr id="27" name="Line 10"/>
              <p:cNvSpPr>
                <a:spLocks noChangeShapeType="1"/>
              </p:cNvSpPr>
              <p:nvPr/>
            </p:nvSpPr>
            <p:spPr bwMode="auto">
              <a:xfrm>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1"/>
              <p:cNvSpPr>
                <a:spLocks noChangeShapeType="1"/>
              </p:cNvSpPr>
              <p:nvPr/>
            </p:nvSpPr>
            <p:spPr bwMode="auto">
              <a:xfrm flipV="1">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12"/>
            <p:cNvGrpSpPr>
              <a:grpSpLocks/>
            </p:cNvGrpSpPr>
            <p:nvPr/>
          </p:nvGrpSpPr>
          <p:grpSpPr bwMode="auto">
            <a:xfrm>
              <a:off x="4509" y="2477"/>
              <a:ext cx="90" cy="136"/>
              <a:chOff x="2835" y="2840"/>
              <a:chExt cx="90" cy="136"/>
            </a:xfrm>
          </p:grpSpPr>
          <p:sp>
            <p:nvSpPr>
              <p:cNvPr id="25" name="Line 13"/>
              <p:cNvSpPr>
                <a:spLocks noChangeShapeType="1"/>
              </p:cNvSpPr>
              <p:nvPr/>
            </p:nvSpPr>
            <p:spPr bwMode="auto">
              <a:xfrm>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4"/>
              <p:cNvSpPr>
                <a:spLocks noChangeShapeType="1"/>
              </p:cNvSpPr>
              <p:nvPr/>
            </p:nvSpPr>
            <p:spPr bwMode="auto">
              <a:xfrm flipV="1">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5"/>
            <p:cNvGrpSpPr>
              <a:grpSpLocks/>
            </p:cNvGrpSpPr>
            <p:nvPr/>
          </p:nvGrpSpPr>
          <p:grpSpPr bwMode="auto">
            <a:xfrm>
              <a:off x="4509" y="3810"/>
              <a:ext cx="90" cy="136"/>
              <a:chOff x="2835" y="2840"/>
              <a:chExt cx="90" cy="136"/>
            </a:xfrm>
          </p:grpSpPr>
          <p:sp>
            <p:nvSpPr>
              <p:cNvPr id="23" name="Line 16"/>
              <p:cNvSpPr>
                <a:spLocks noChangeShapeType="1"/>
              </p:cNvSpPr>
              <p:nvPr/>
            </p:nvSpPr>
            <p:spPr bwMode="auto">
              <a:xfrm>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p:cNvSpPr>
                <a:spLocks noChangeShapeType="1"/>
              </p:cNvSpPr>
              <p:nvPr/>
            </p:nvSpPr>
            <p:spPr bwMode="auto">
              <a:xfrm flipV="1">
                <a:off x="2835" y="2840"/>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Line 18"/>
            <p:cNvSpPr>
              <a:spLocks noChangeShapeType="1"/>
            </p:cNvSpPr>
            <p:nvPr/>
          </p:nvSpPr>
          <p:spPr bwMode="auto">
            <a:xfrm>
              <a:off x="4554" y="2549"/>
              <a:ext cx="68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9"/>
            <p:cNvSpPr>
              <a:spLocks noChangeShapeType="1"/>
            </p:cNvSpPr>
            <p:nvPr/>
          </p:nvSpPr>
          <p:spPr bwMode="auto">
            <a:xfrm>
              <a:off x="4554" y="3874"/>
              <a:ext cx="681"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0"/>
            <p:cNvSpPr>
              <a:spLocks noChangeShapeType="1"/>
            </p:cNvSpPr>
            <p:nvPr/>
          </p:nvSpPr>
          <p:spPr bwMode="auto">
            <a:xfrm>
              <a:off x="4563" y="2550"/>
              <a:ext cx="0" cy="131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Text Box 21"/>
            <p:cNvSpPr txBox="1">
              <a:spLocks noChangeArrowheads="1"/>
            </p:cNvSpPr>
            <p:nvPr/>
          </p:nvSpPr>
          <p:spPr bwMode="auto">
            <a:xfrm>
              <a:off x="5262" y="23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1</a:t>
              </a:r>
            </a:p>
          </p:txBody>
        </p:sp>
        <p:sp>
          <p:nvSpPr>
            <p:cNvPr id="16" name="Text Box 22"/>
            <p:cNvSpPr txBox="1">
              <a:spLocks noChangeArrowheads="1"/>
            </p:cNvSpPr>
            <p:nvPr/>
          </p:nvSpPr>
          <p:spPr bwMode="auto">
            <a:xfrm>
              <a:off x="5280" y="370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-1</a:t>
              </a:r>
            </a:p>
          </p:txBody>
        </p:sp>
        <p:sp>
          <p:nvSpPr>
            <p:cNvPr id="17" name="Text Box 23"/>
            <p:cNvSpPr txBox="1">
              <a:spLocks noChangeArrowheads="1"/>
            </p:cNvSpPr>
            <p:nvPr/>
          </p:nvSpPr>
          <p:spPr bwMode="auto">
            <a:xfrm>
              <a:off x="4554" y="3157"/>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-1</a:t>
              </a:r>
            </a:p>
          </p:txBody>
        </p:sp>
        <p:sp>
          <p:nvSpPr>
            <p:cNvPr id="18" name="Text Box 24"/>
            <p:cNvSpPr txBox="1">
              <a:spLocks noChangeArrowheads="1"/>
            </p:cNvSpPr>
            <p:nvPr/>
          </p:nvSpPr>
          <p:spPr bwMode="auto">
            <a:xfrm>
              <a:off x="5235" y="32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0</a:t>
              </a:r>
            </a:p>
          </p:txBody>
        </p:sp>
        <p:sp>
          <p:nvSpPr>
            <p:cNvPr id="19" name="Text Box 25"/>
            <p:cNvSpPr txBox="1">
              <a:spLocks noChangeArrowheads="1"/>
            </p:cNvSpPr>
            <p:nvPr/>
          </p:nvSpPr>
          <p:spPr bwMode="auto">
            <a:xfrm>
              <a:off x="5280" y="211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j</a:t>
              </a:r>
            </a:p>
          </p:txBody>
        </p:sp>
        <p:graphicFrame>
          <p:nvGraphicFramePr>
            <p:cNvPr id="20" name="Object 26"/>
            <p:cNvGraphicFramePr>
              <a:graphicFrameLocks noChangeAspect="1"/>
            </p:cNvGraphicFramePr>
            <p:nvPr>
              <p:extLst>
                <p:ext uri="{D42A27DB-BD31-4B8C-83A1-F6EECF244321}">
                  <p14:modId xmlns:p14="http://schemas.microsoft.com/office/powerpoint/2010/main" val="554060722"/>
                </p:ext>
              </p:extLst>
            </p:nvPr>
          </p:nvGraphicFramePr>
          <p:xfrm>
            <a:off x="4203" y="2198"/>
            <a:ext cx="224" cy="288"/>
          </p:xfrm>
          <a:graphic>
            <a:graphicData uri="http://schemas.openxmlformats.org/presentationml/2006/ole">
              <mc:AlternateContent xmlns:mc="http://schemas.openxmlformats.org/markup-compatibility/2006">
                <mc:Choice xmlns:v="urn:schemas-microsoft-com:vml" Requires="v">
                  <p:oleObj spid="_x0000_s221793" name="Equation" r:id="rId7" imgW="177480" imgH="228600" progId="Equation.DSMT4">
                    <p:embed/>
                  </p:oleObj>
                </mc:Choice>
                <mc:Fallback>
                  <p:oleObj name="Equation" r:id="rId7" imgW="177480" imgH="228600" progId="Equation.DSMT4">
                    <p:embed/>
                    <p:pic>
                      <p:nvPicPr>
                        <p:cNvPr id="0" name="Picture 2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3" y="2198"/>
                          <a:ext cx="22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7"/>
            <p:cNvGraphicFramePr>
              <a:graphicFrameLocks noChangeAspect="1"/>
            </p:cNvGraphicFramePr>
            <p:nvPr>
              <p:extLst>
                <p:ext uri="{D42A27DB-BD31-4B8C-83A1-F6EECF244321}">
                  <p14:modId xmlns:p14="http://schemas.microsoft.com/office/powerpoint/2010/main" val="1648607584"/>
                </p:ext>
              </p:extLst>
            </p:nvPr>
          </p:nvGraphicFramePr>
          <p:xfrm>
            <a:off x="4257" y="3929"/>
            <a:ext cx="208" cy="288"/>
          </p:xfrm>
          <a:graphic>
            <a:graphicData uri="http://schemas.openxmlformats.org/presentationml/2006/ole">
              <mc:AlternateContent xmlns:mc="http://schemas.openxmlformats.org/markup-compatibility/2006">
                <mc:Choice xmlns:v="urn:schemas-microsoft-com:vml" Requires="v">
                  <p:oleObj spid="_x0000_s221794" name="Equation" r:id="rId9" imgW="164880" imgH="228600" progId="Equation.DSMT4">
                    <p:embed/>
                  </p:oleObj>
                </mc:Choice>
                <mc:Fallback>
                  <p:oleObj name="Equation" r:id="rId9" imgW="164880" imgH="228600" progId="Equation.DSMT4">
                    <p:embed/>
                    <p:pic>
                      <p:nvPicPr>
                        <p:cNvPr id="0" name="Picture 2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7" y="3929"/>
                          <a:ext cx="2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8"/>
            <p:cNvGraphicFramePr>
              <a:graphicFrameLocks noChangeAspect="1"/>
            </p:cNvGraphicFramePr>
            <p:nvPr>
              <p:extLst>
                <p:ext uri="{D42A27DB-BD31-4B8C-83A1-F6EECF244321}">
                  <p14:modId xmlns:p14="http://schemas.microsoft.com/office/powerpoint/2010/main" val="3713830697"/>
                </p:ext>
              </p:extLst>
            </p:nvPr>
          </p:nvGraphicFramePr>
          <p:xfrm>
            <a:off x="5292" y="2878"/>
            <a:ext cx="208" cy="288"/>
          </p:xfrm>
          <a:graphic>
            <a:graphicData uri="http://schemas.openxmlformats.org/presentationml/2006/ole">
              <mc:AlternateContent xmlns:mc="http://schemas.openxmlformats.org/markup-compatibility/2006">
                <mc:Choice xmlns:v="urn:schemas-microsoft-com:vml" Requires="v">
                  <p:oleObj spid="_x0000_s221795" name="Equation" r:id="rId11" imgW="164880" imgH="228600" progId="Equation.DSMT4">
                    <p:embed/>
                  </p:oleObj>
                </mc:Choice>
                <mc:Fallback>
                  <p:oleObj name="Equation" r:id="rId11" imgW="164880" imgH="228600" progId="Equation.DSMT4">
                    <p:embed/>
                    <p:pic>
                      <p:nvPicPr>
                        <p:cNvPr id="0" name="Picture 2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 y="2878"/>
                          <a:ext cx="2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Line 31"/>
          <p:cNvSpPr>
            <a:spLocks noChangeShapeType="1"/>
          </p:cNvSpPr>
          <p:nvPr/>
        </p:nvSpPr>
        <p:spPr bwMode="auto">
          <a:xfrm flipH="1" flipV="1">
            <a:off x="6796088" y="4005263"/>
            <a:ext cx="1081087" cy="1079500"/>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32"/>
          <p:cNvSpPr>
            <a:spLocks noChangeShapeType="1"/>
          </p:cNvSpPr>
          <p:nvPr/>
        </p:nvSpPr>
        <p:spPr bwMode="auto">
          <a:xfrm flipV="1">
            <a:off x="6818313" y="4076700"/>
            <a:ext cx="0" cy="2089150"/>
          </a:xfrm>
          <a:prstGeom prst="line">
            <a:avLst/>
          </a:prstGeom>
          <a:noFill/>
          <a:ln w="28575">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 name="Object 33"/>
          <p:cNvGraphicFramePr>
            <a:graphicFrameLocks noChangeAspect="1"/>
          </p:cNvGraphicFramePr>
          <p:nvPr>
            <p:extLst>
              <p:ext uri="{D42A27DB-BD31-4B8C-83A1-F6EECF244321}">
                <p14:modId xmlns:p14="http://schemas.microsoft.com/office/powerpoint/2010/main" val="1209016451"/>
              </p:ext>
            </p:extLst>
          </p:nvPr>
        </p:nvGraphicFramePr>
        <p:xfrm>
          <a:off x="758826" y="4830763"/>
          <a:ext cx="3879850" cy="508000"/>
        </p:xfrm>
        <a:graphic>
          <a:graphicData uri="http://schemas.openxmlformats.org/presentationml/2006/ole">
            <mc:AlternateContent xmlns:mc="http://schemas.openxmlformats.org/markup-compatibility/2006">
              <mc:Choice xmlns:v="urn:schemas-microsoft-com:vml" Requires="v">
                <p:oleObj spid="_x0000_s221796" name="Equation" r:id="rId13" imgW="1943100" imgH="254000" progId="Equation.DSMT4">
                  <p:embed/>
                </p:oleObj>
              </mc:Choice>
              <mc:Fallback>
                <p:oleObj name="Equation" r:id="rId13" imgW="1943100" imgH="254000" progId="Equation.DSMT4">
                  <p:embed/>
                  <p:pic>
                    <p:nvPicPr>
                      <p:cNvPr id="0" name="Picture 2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8826" y="4830763"/>
                        <a:ext cx="38798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5"/>
          <p:cNvGraphicFramePr>
            <a:graphicFrameLocks noChangeAspect="1"/>
          </p:cNvGraphicFramePr>
          <p:nvPr>
            <p:extLst>
              <p:ext uri="{D42A27DB-BD31-4B8C-83A1-F6EECF244321}">
                <p14:modId xmlns:p14="http://schemas.microsoft.com/office/powerpoint/2010/main" val="1173797236"/>
              </p:ext>
            </p:extLst>
          </p:nvPr>
        </p:nvGraphicFramePr>
        <p:xfrm>
          <a:off x="971600" y="6113463"/>
          <a:ext cx="1166813" cy="508000"/>
        </p:xfrm>
        <a:graphic>
          <a:graphicData uri="http://schemas.openxmlformats.org/presentationml/2006/ole">
            <mc:AlternateContent xmlns:mc="http://schemas.openxmlformats.org/markup-compatibility/2006">
              <mc:Choice xmlns:v="urn:schemas-microsoft-com:vml" Requires="v">
                <p:oleObj spid="_x0000_s221797" name="Equation" r:id="rId15" imgW="583947" imgH="253890" progId="Equation.DSMT4">
                  <p:embed/>
                </p:oleObj>
              </mc:Choice>
              <mc:Fallback>
                <p:oleObj name="Equation" r:id="rId15" imgW="583947" imgH="253890" progId="Equation.DSMT4">
                  <p:embed/>
                  <p:pic>
                    <p:nvPicPr>
                      <p:cNvPr id="0" name="Picture 2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600" y="6113463"/>
                        <a:ext cx="11668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36"/>
          <p:cNvSpPr>
            <a:spLocks noChangeShapeType="1"/>
          </p:cNvSpPr>
          <p:nvPr/>
        </p:nvSpPr>
        <p:spPr bwMode="auto">
          <a:xfrm flipH="1">
            <a:off x="5364163" y="5084763"/>
            <a:ext cx="25209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Freeform 37"/>
          <p:cNvSpPr>
            <a:spLocks/>
          </p:cNvSpPr>
          <p:nvPr/>
        </p:nvSpPr>
        <p:spPr bwMode="auto">
          <a:xfrm>
            <a:off x="6821488" y="3357563"/>
            <a:ext cx="1495425" cy="954087"/>
          </a:xfrm>
          <a:custGeom>
            <a:avLst/>
            <a:gdLst>
              <a:gd name="T0" fmla="*/ 0 w 942"/>
              <a:gd name="T1" fmla="*/ 2147483647 h 601"/>
              <a:gd name="T2" fmla="*/ 2147483647 w 942"/>
              <a:gd name="T3" fmla="*/ 2147483647 h 601"/>
              <a:gd name="T4" fmla="*/ 2147483647 w 942"/>
              <a:gd name="T5" fmla="*/ 2147483647 h 601"/>
              <a:gd name="T6" fmla="*/ 2147483647 w 942"/>
              <a:gd name="T7" fmla="*/ 2147483647 h 601"/>
              <a:gd name="T8" fmla="*/ 2147483647 w 942"/>
              <a:gd name="T9" fmla="*/ 2147483647 h 601"/>
              <a:gd name="T10" fmla="*/ 2147483647 w 942"/>
              <a:gd name="T11" fmla="*/ 2147483647 h 601"/>
              <a:gd name="T12" fmla="*/ 2147483647 w 942"/>
              <a:gd name="T13" fmla="*/ 2147483647 h 601"/>
              <a:gd name="T14" fmla="*/ 2147483647 w 942"/>
              <a:gd name="T15" fmla="*/ 0 h 601"/>
              <a:gd name="T16" fmla="*/ 0 60000 65536"/>
              <a:gd name="T17" fmla="*/ 0 60000 65536"/>
              <a:gd name="T18" fmla="*/ 0 60000 65536"/>
              <a:gd name="T19" fmla="*/ 0 60000 65536"/>
              <a:gd name="T20" fmla="*/ 0 60000 65536"/>
              <a:gd name="T21" fmla="*/ 0 60000 65536"/>
              <a:gd name="T22" fmla="*/ 0 60000 65536"/>
              <a:gd name="T23" fmla="*/ 0 60000 65536"/>
              <a:gd name="T24" fmla="*/ 0 w 942"/>
              <a:gd name="T25" fmla="*/ 0 h 601"/>
              <a:gd name="T26" fmla="*/ 942 w 942"/>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2" h="601">
                <a:moveTo>
                  <a:pt x="0" y="436"/>
                </a:moveTo>
                <a:cubicBezTo>
                  <a:pt x="15" y="447"/>
                  <a:pt x="45" y="476"/>
                  <a:pt x="80" y="499"/>
                </a:cubicBezTo>
                <a:cubicBezTo>
                  <a:pt x="115" y="522"/>
                  <a:pt x="165" y="558"/>
                  <a:pt x="210" y="573"/>
                </a:cubicBezTo>
                <a:cubicBezTo>
                  <a:pt x="255" y="588"/>
                  <a:pt x="298" y="601"/>
                  <a:pt x="352" y="589"/>
                </a:cubicBezTo>
                <a:cubicBezTo>
                  <a:pt x="406" y="577"/>
                  <a:pt x="480" y="537"/>
                  <a:pt x="533" y="499"/>
                </a:cubicBezTo>
                <a:cubicBezTo>
                  <a:pt x="586" y="461"/>
                  <a:pt x="617" y="423"/>
                  <a:pt x="670" y="363"/>
                </a:cubicBezTo>
                <a:cubicBezTo>
                  <a:pt x="723" y="303"/>
                  <a:pt x="806" y="196"/>
                  <a:pt x="851" y="136"/>
                </a:cubicBezTo>
                <a:cubicBezTo>
                  <a:pt x="896" y="76"/>
                  <a:pt x="927" y="23"/>
                  <a:pt x="94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38"/>
          <p:cNvSpPr>
            <a:spLocks/>
          </p:cNvSpPr>
          <p:nvPr/>
        </p:nvSpPr>
        <p:spPr bwMode="auto">
          <a:xfrm flipV="1">
            <a:off x="6818313" y="5888038"/>
            <a:ext cx="1495425" cy="954087"/>
          </a:xfrm>
          <a:custGeom>
            <a:avLst/>
            <a:gdLst>
              <a:gd name="T0" fmla="*/ 0 w 942"/>
              <a:gd name="T1" fmla="*/ 2147483647 h 601"/>
              <a:gd name="T2" fmla="*/ 2147483647 w 942"/>
              <a:gd name="T3" fmla="*/ 2147483647 h 601"/>
              <a:gd name="T4" fmla="*/ 2147483647 w 942"/>
              <a:gd name="T5" fmla="*/ 2147483647 h 601"/>
              <a:gd name="T6" fmla="*/ 2147483647 w 942"/>
              <a:gd name="T7" fmla="*/ 2147483647 h 601"/>
              <a:gd name="T8" fmla="*/ 2147483647 w 942"/>
              <a:gd name="T9" fmla="*/ 2147483647 h 601"/>
              <a:gd name="T10" fmla="*/ 2147483647 w 942"/>
              <a:gd name="T11" fmla="*/ 2147483647 h 601"/>
              <a:gd name="T12" fmla="*/ 2147483647 w 942"/>
              <a:gd name="T13" fmla="*/ 2147483647 h 601"/>
              <a:gd name="T14" fmla="*/ 2147483647 w 942"/>
              <a:gd name="T15" fmla="*/ 0 h 601"/>
              <a:gd name="T16" fmla="*/ 0 60000 65536"/>
              <a:gd name="T17" fmla="*/ 0 60000 65536"/>
              <a:gd name="T18" fmla="*/ 0 60000 65536"/>
              <a:gd name="T19" fmla="*/ 0 60000 65536"/>
              <a:gd name="T20" fmla="*/ 0 60000 65536"/>
              <a:gd name="T21" fmla="*/ 0 60000 65536"/>
              <a:gd name="T22" fmla="*/ 0 60000 65536"/>
              <a:gd name="T23" fmla="*/ 0 60000 65536"/>
              <a:gd name="T24" fmla="*/ 0 w 942"/>
              <a:gd name="T25" fmla="*/ 0 h 601"/>
              <a:gd name="T26" fmla="*/ 942 w 942"/>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2" h="601">
                <a:moveTo>
                  <a:pt x="0" y="436"/>
                </a:moveTo>
                <a:cubicBezTo>
                  <a:pt x="15" y="447"/>
                  <a:pt x="45" y="476"/>
                  <a:pt x="80" y="499"/>
                </a:cubicBezTo>
                <a:cubicBezTo>
                  <a:pt x="115" y="522"/>
                  <a:pt x="165" y="558"/>
                  <a:pt x="210" y="573"/>
                </a:cubicBezTo>
                <a:cubicBezTo>
                  <a:pt x="255" y="588"/>
                  <a:pt x="298" y="601"/>
                  <a:pt x="352" y="589"/>
                </a:cubicBezTo>
                <a:cubicBezTo>
                  <a:pt x="406" y="577"/>
                  <a:pt x="480" y="537"/>
                  <a:pt x="533" y="499"/>
                </a:cubicBezTo>
                <a:cubicBezTo>
                  <a:pt x="586" y="461"/>
                  <a:pt x="617" y="423"/>
                  <a:pt x="670" y="363"/>
                </a:cubicBezTo>
                <a:cubicBezTo>
                  <a:pt x="723" y="303"/>
                  <a:pt x="806" y="196"/>
                  <a:pt x="851" y="136"/>
                </a:cubicBezTo>
                <a:cubicBezTo>
                  <a:pt x="896" y="76"/>
                  <a:pt x="927" y="23"/>
                  <a:pt x="942"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Text Box 40"/>
          <p:cNvSpPr txBox="1">
            <a:spLocks noChangeArrowheads="1"/>
          </p:cNvSpPr>
          <p:nvPr/>
        </p:nvSpPr>
        <p:spPr bwMode="auto">
          <a:xfrm>
            <a:off x="482601" y="3596033"/>
            <a:ext cx="552955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由法则</a:t>
            </a:r>
            <a:r>
              <a:rPr lang="en-US" altLang="zh-CN" sz="2800" dirty="0" smtClean="0">
                <a:latin typeface="Euclid" pitchFamily="18" charset="0"/>
                <a:ea typeface="楷体_GB2312" pitchFamily="49" charset="-122"/>
              </a:rPr>
              <a:t>5</a:t>
            </a:r>
            <a:r>
              <a:rPr lang="zh-CN" altLang="en-US" sz="2800" dirty="0" smtClean="0">
                <a:latin typeface="Euclid" pitchFamily="18" charset="0"/>
                <a:ea typeface="楷体_GB2312" pitchFamily="49" charset="-122"/>
              </a:rPr>
              <a:t>，可得渐近线；由法则</a:t>
            </a:r>
            <a:r>
              <a:rPr lang="en-US" altLang="zh-CN" sz="2800" dirty="0" smtClean="0">
                <a:latin typeface="Euclid" pitchFamily="18" charset="0"/>
                <a:ea typeface="楷体_GB2312" pitchFamily="49" charset="-122"/>
              </a:rPr>
              <a:t>6</a:t>
            </a:r>
            <a:r>
              <a:rPr lang="zh-CN" altLang="en-US" sz="2800" dirty="0" smtClean="0">
                <a:latin typeface="Euclid" pitchFamily="18" charset="0"/>
                <a:ea typeface="楷体_GB2312" pitchFamily="49" charset="-122"/>
              </a:rPr>
              <a:t>，算得无分离点；利用起始角公式，</a:t>
            </a:r>
            <a:r>
              <a:rPr lang="en-US" altLang="zh-CN" sz="2800" dirty="0" smtClean="0">
                <a:latin typeface="Euclid" pitchFamily="18" charset="0"/>
                <a:ea typeface="楷体_GB2312" pitchFamily="49" charset="-122"/>
              </a:rPr>
              <a:t> </a:t>
            </a:r>
            <a:endParaRPr lang="en-US" altLang="zh-CN" sz="2800" dirty="0">
              <a:latin typeface="Euclid" pitchFamily="18" charset="0"/>
              <a:ea typeface="楷体_GB2312" pitchFamily="49" charset="-122"/>
            </a:endParaRPr>
          </a:p>
        </p:txBody>
      </p:sp>
      <p:sp>
        <p:nvSpPr>
          <p:cNvPr id="37" name="Text Box 41"/>
          <p:cNvSpPr txBox="1">
            <a:spLocks noChangeArrowheads="1"/>
          </p:cNvSpPr>
          <p:nvPr/>
        </p:nvSpPr>
        <p:spPr bwMode="auto">
          <a:xfrm>
            <a:off x="513375" y="5468938"/>
            <a:ext cx="4537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根据法则</a:t>
            </a:r>
            <a:r>
              <a:rPr lang="en-US" altLang="zh-CN" sz="2800" dirty="0" smtClean="0">
                <a:latin typeface="Euclid" pitchFamily="18" charset="0"/>
                <a:ea typeface="楷体_GB2312" pitchFamily="49" charset="-122"/>
              </a:rPr>
              <a:t>2</a:t>
            </a:r>
            <a:r>
              <a:rPr lang="zh-CN" altLang="en-US" sz="2800" dirty="0" smtClean="0">
                <a:latin typeface="Euclid" pitchFamily="18" charset="0"/>
                <a:ea typeface="楷体_GB2312" pitchFamily="49" charset="-122"/>
              </a:rPr>
              <a:t>，</a:t>
            </a:r>
            <a:endParaRPr lang="en-US" altLang="zh-CN" sz="2800" dirty="0">
              <a:latin typeface="Euclid" pitchFamily="18" charset="0"/>
              <a:ea typeface="楷体_GB2312" pitchFamily="49" charset="-122"/>
            </a:endParaRPr>
          </a:p>
        </p:txBody>
      </p:sp>
    </p:spTree>
    <p:extLst>
      <p:ext uri="{BB962C8B-B14F-4D97-AF65-F5344CB8AC3E}">
        <p14:creationId xmlns:p14="http://schemas.microsoft.com/office/powerpoint/2010/main" val="323447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wipe(up)">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10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right)">
                                      <p:cBhvr>
                                        <p:cTn id="47" dur="1000"/>
                                        <p:tgtEl>
                                          <p:spTgt spid="3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10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10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up)">
                                      <p:cBhvr>
                                        <p:cTn id="58" dur="10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up)">
                                      <p:cBhvr>
                                        <p:cTn id="68"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29" grpId="0" animBg="1"/>
      <p:bldP spid="30" grpId="0" animBg="1"/>
      <p:bldP spid="33" grpId="0" animBg="1"/>
      <p:bldP spid="34" grpId="0" animBg="1"/>
      <p:bldP spid="35" grpId="0" animBg="1"/>
      <p:bldP spid="36" grpId="0" build="p"/>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395536" y="1258887"/>
            <a:ext cx="7993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b="1" dirty="0" smtClean="0">
                <a:latin typeface="微软雅黑" panose="020B0503020204020204" pitchFamily="34" charset="-122"/>
                <a:ea typeface="微软雅黑" panose="020B0503020204020204" pitchFamily="34" charset="-122"/>
              </a:rPr>
              <a:t>2. </a:t>
            </a:r>
            <a:r>
              <a:rPr kumimoji="1" lang="zh-CN" altLang="en-US" sz="2800" b="1" dirty="0" smtClean="0">
                <a:latin typeface="微软雅黑" panose="020B0503020204020204" pitchFamily="34" charset="-122"/>
                <a:ea typeface="微软雅黑" panose="020B0503020204020204" pitchFamily="34" charset="-122"/>
              </a:rPr>
              <a:t>终止角：</a:t>
            </a:r>
            <a:r>
              <a:rPr kumimoji="1" lang="zh-CN" altLang="en-US" sz="2800" dirty="0" smtClean="0">
                <a:latin typeface="+mn-ea"/>
                <a:ea typeface="+mn-ea"/>
              </a:rPr>
              <a:t>类似于求起始角，取实验点</a:t>
            </a:r>
            <a:r>
              <a:rPr kumimoji="1" lang="en-US" altLang="zh-CN" sz="2800" i="1" dirty="0" smtClean="0">
                <a:latin typeface="+mn-ea"/>
                <a:ea typeface="+mn-ea"/>
              </a:rPr>
              <a:t>s</a:t>
            </a:r>
            <a:r>
              <a:rPr kumimoji="1" lang="en-US" altLang="zh-CN" sz="2800" dirty="0" smtClean="0">
                <a:latin typeface="+mn-ea"/>
                <a:ea typeface="+mn-ea"/>
              </a:rPr>
              <a:t> </a:t>
            </a:r>
            <a:r>
              <a:rPr kumimoji="1" lang="zh-CN" altLang="en-US" sz="2800" dirty="0" smtClean="0">
                <a:latin typeface="+mn-ea"/>
                <a:ea typeface="+mn-ea"/>
              </a:rPr>
              <a:t>如下图：</a:t>
            </a:r>
            <a:r>
              <a:rPr kumimoji="1" lang="en-US" altLang="zh-CN" sz="2800" dirty="0" smtClean="0">
                <a:latin typeface="+mn-ea"/>
                <a:ea typeface="+mn-ea"/>
              </a:rPr>
              <a:t> </a:t>
            </a:r>
            <a:endParaRPr kumimoji="1" lang="en-US" altLang="zh-CN" sz="2800" dirty="0">
              <a:latin typeface="+mn-ea"/>
              <a:ea typeface="+mn-ea"/>
            </a:endParaRPr>
          </a:p>
        </p:txBody>
      </p:sp>
      <p:sp>
        <p:nvSpPr>
          <p:cNvPr id="3" name="Freeform 2"/>
          <p:cNvSpPr>
            <a:spLocks/>
          </p:cNvSpPr>
          <p:nvPr/>
        </p:nvSpPr>
        <p:spPr bwMode="auto">
          <a:xfrm>
            <a:off x="1163619" y="4176745"/>
            <a:ext cx="1727200" cy="973138"/>
          </a:xfrm>
          <a:custGeom>
            <a:avLst/>
            <a:gdLst>
              <a:gd name="T0" fmla="*/ 2147483647 w 1088"/>
              <a:gd name="T1" fmla="*/ 2147483647 h 613"/>
              <a:gd name="T2" fmla="*/ 2147483647 w 1088"/>
              <a:gd name="T3" fmla="*/ 2147483647 h 613"/>
              <a:gd name="T4" fmla="*/ 2147483647 w 1088"/>
              <a:gd name="T5" fmla="*/ 2147483647 h 613"/>
              <a:gd name="T6" fmla="*/ 0 w 1088"/>
              <a:gd name="T7" fmla="*/ 2147483647 h 613"/>
              <a:gd name="T8" fmla="*/ 0 60000 65536"/>
              <a:gd name="T9" fmla="*/ 0 60000 65536"/>
              <a:gd name="T10" fmla="*/ 0 60000 65536"/>
              <a:gd name="T11" fmla="*/ 0 60000 65536"/>
              <a:gd name="T12" fmla="*/ 0 w 1088"/>
              <a:gd name="T13" fmla="*/ 0 h 613"/>
              <a:gd name="T14" fmla="*/ 1088 w 1088"/>
              <a:gd name="T15" fmla="*/ 613 h 613"/>
            </a:gdLst>
            <a:ahLst/>
            <a:cxnLst>
              <a:cxn ang="T8">
                <a:pos x="T0" y="T1"/>
              </a:cxn>
              <a:cxn ang="T9">
                <a:pos x="T2" y="T3"/>
              </a:cxn>
              <a:cxn ang="T10">
                <a:pos x="T4" y="T5"/>
              </a:cxn>
              <a:cxn ang="T11">
                <a:pos x="T6" y="T7"/>
              </a:cxn>
            </a:cxnLst>
            <a:rect l="T12" t="T13" r="T14" b="T15"/>
            <a:pathLst>
              <a:path w="1088" h="613">
                <a:moveTo>
                  <a:pt x="1088" y="68"/>
                </a:moveTo>
                <a:cubicBezTo>
                  <a:pt x="963" y="34"/>
                  <a:pt x="838" y="0"/>
                  <a:pt x="725" y="23"/>
                </a:cubicBezTo>
                <a:cubicBezTo>
                  <a:pt x="612" y="46"/>
                  <a:pt x="529" y="106"/>
                  <a:pt x="408" y="204"/>
                </a:cubicBezTo>
                <a:cubicBezTo>
                  <a:pt x="287" y="302"/>
                  <a:pt x="143" y="457"/>
                  <a:pt x="0" y="613"/>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Line 3"/>
          <p:cNvSpPr>
            <a:spLocks noChangeShapeType="1"/>
          </p:cNvSpPr>
          <p:nvPr/>
        </p:nvSpPr>
        <p:spPr bwMode="auto">
          <a:xfrm>
            <a:off x="226994" y="5627704"/>
            <a:ext cx="38877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flipV="1">
            <a:off x="3395644" y="3590941"/>
            <a:ext cx="0" cy="2447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Oval 5"/>
          <p:cNvSpPr>
            <a:spLocks noChangeAspect="1" noChangeArrowheads="1"/>
          </p:cNvSpPr>
          <p:nvPr/>
        </p:nvSpPr>
        <p:spPr bwMode="auto">
          <a:xfrm>
            <a:off x="1090594" y="5149883"/>
            <a:ext cx="122238" cy="122237"/>
          </a:xfrm>
          <a:prstGeom prst="ellipse">
            <a:avLst/>
          </a:prstGeom>
          <a:solidFill>
            <a:srgbClr val="FF0000"/>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06086275"/>
              </p:ext>
            </p:extLst>
          </p:nvPr>
        </p:nvGraphicFramePr>
        <p:xfrm>
          <a:off x="671513" y="5149850"/>
          <a:ext cx="282575" cy="460375"/>
        </p:xfrm>
        <a:graphic>
          <a:graphicData uri="http://schemas.openxmlformats.org/presentationml/2006/ole">
            <mc:AlternateContent xmlns:mc="http://schemas.openxmlformats.org/markup-compatibility/2006">
              <mc:Choice xmlns:v="urn:schemas-microsoft-com:vml" Requires="v">
                <p:oleObj spid="_x0000_s222638" name="Equation" r:id="rId3" imgW="139680" imgH="228600" progId="Equation.DSMT4">
                  <p:embed/>
                </p:oleObj>
              </mc:Choice>
              <mc:Fallback>
                <p:oleObj name="Equation" r:id="rId3" imgW="139680" imgH="228600" progId="Equation.DSMT4">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3" y="5149850"/>
                        <a:ext cx="2825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7"/>
          <p:cNvSpPr>
            <a:spLocks noChangeAspect="1" noChangeArrowheads="1"/>
          </p:cNvSpPr>
          <p:nvPr/>
        </p:nvSpPr>
        <p:spPr bwMode="auto">
          <a:xfrm>
            <a:off x="2732069" y="4213258"/>
            <a:ext cx="158750" cy="138112"/>
          </a:xfrm>
          <a:prstGeom prst="triangle">
            <a:avLst>
              <a:gd name="adj" fmla="val 50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9" name="Text Box 8"/>
          <p:cNvSpPr txBox="1">
            <a:spLocks noChangeArrowheads="1"/>
          </p:cNvSpPr>
          <p:nvPr/>
        </p:nvSpPr>
        <p:spPr bwMode="auto">
          <a:xfrm>
            <a:off x="2660632" y="3781458"/>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s</a:t>
            </a:r>
          </a:p>
        </p:txBody>
      </p:sp>
      <p:sp>
        <p:nvSpPr>
          <p:cNvPr id="10" name="Line 9"/>
          <p:cNvSpPr>
            <a:spLocks noChangeShapeType="1"/>
          </p:cNvSpPr>
          <p:nvPr/>
        </p:nvSpPr>
        <p:spPr bwMode="auto">
          <a:xfrm flipV="1">
            <a:off x="1163619" y="4357720"/>
            <a:ext cx="1584325" cy="863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1163619" y="5221320"/>
            <a:ext cx="1655763"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Arc 11"/>
          <p:cNvSpPr>
            <a:spLocks/>
          </p:cNvSpPr>
          <p:nvPr/>
        </p:nvSpPr>
        <p:spPr bwMode="auto">
          <a:xfrm>
            <a:off x="1666857" y="4932395"/>
            <a:ext cx="215900" cy="28892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2235615467"/>
              </p:ext>
            </p:extLst>
          </p:nvPr>
        </p:nvGraphicFramePr>
        <p:xfrm>
          <a:off x="1955782" y="4745070"/>
          <a:ext cx="1144587" cy="457200"/>
        </p:xfrm>
        <a:graphic>
          <a:graphicData uri="http://schemas.openxmlformats.org/presentationml/2006/ole">
            <mc:AlternateContent xmlns:mc="http://schemas.openxmlformats.org/markup-compatibility/2006">
              <mc:Choice xmlns:v="urn:schemas-microsoft-com:vml" Requires="v">
                <p:oleObj spid="_x0000_s222639" name="Equation" r:id="rId5" imgW="571320" imgH="228600" progId="Equation.DSMT4">
                  <p:embed/>
                </p:oleObj>
              </mc:Choice>
              <mc:Fallback>
                <p:oleObj name="Equation" r:id="rId5" imgW="571320" imgH="228600" progId="Equation.DSMT4">
                  <p:embed/>
                  <p:pic>
                    <p:nvPicPr>
                      <p:cNvPr id="0" name="Picture 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5782" y="4745070"/>
                        <a:ext cx="114458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32166857"/>
              </p:ext>
            </p:extLst>
          </p:nvPr>
        </p:nvGraphicFramePr>
        <p:xfrm>
          <a:off x="1373196" y="1668461"/>
          <a:ext cx="7216775" cy="2032000"/>
        </p:xfrm>
        <a:graphic>
          <a:graphicData uri="http://schemas.openxmlformats.org/presentationml/2006/ole">
            <mc:AlternateContent xmlns:mc="http://schemas.openxmlformats.org/markup-compatibility/2006">
              <mc:Choice xmlns:v="urn:schemas-microsoft-com:vml" Requires="v">
                <p:oleObj spid="_x0000_s222640" name="Equation" r:id="rId7" imgW="3606480" imgH="1015920" progId="Equation.DSMT4">
                  <p:embed/>
                </p:oleObj>
              </mc:Choice>
              <mc:Fallback>
                <p:oleObj name="Equation" r:id="rId7" imgW="3606480" imgH="1015920" progId="Equation.DSMT4">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3196" y="1668461"/>
                        <a:ext cx="7216775" cy="203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8"/>
          <p:cNvSpPr txBox="1">
            <a:spLocks noChangeArrowheads="1"/>
          </p:cNvSpPr>
          <p:nvPr/>
        </p:nvSpPr>
        <p:spPr bwMode="auto">
          <a:xfrm>
            <a:off x="4283968" y="3640171"/>
            <a:ext cx="3313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令</a:t>
            </a:r>
            <a:r>
              <a:rPr lang="en-US" altLang="zh-CN" sz="2800" i="1" dirty="0" err="1" smtClean="0">
                <a:latin typeface="Euclid" pitchFamily="18" charset="0"/>
                <a:ea typeface="楷体_GB2312" pitchFamily="49" charset="-122"/>
              </a:rPr>
              <a:t>s</a:t>
            </a:r>
            <a:r>
              <a:rPr lang="en-US" altLang="zh-CN" sz="2800" dirty="0" err="1" smtClean="0">
                <a:latin typeface="Euclid" pitchFamily="18" charset="0"/>
                <a:ea typeface="楷体_GB2312" pitchFamily="49" charset="-122"/>
                <a:cs typeface="Times New Roman" pitchFamily="18" charset="0"/>
                <a:sym typeface="Euclid Symbol" pitchFamily="18" charset="2"/>
              </a:rPr>
              <a:t></a:t>
            </a:r>
            <a:r>
              <a:rPr lang="en-US" altLang="zh-CN" sz="2800" i="1" dirty="0" err="1" smtClean="0">
                <a:latin typeface="Euclid" pitchFamily="18" charset="0"/>
                <a:ea typeface="楷体_GB2312" pitchFamily="49" charset="-122"/>
                <a:cs typeface="Times New Roman" pitchFamily="18" charset="0"/>
                <a:sym typeface="Euclid Symbol" pitchFamily="18" charset="2"/>
              </a:rPr>
              <a:t>z</a:t>
            </a:r>
            <a:r>
              <a:rPr lang="en-US" altLang="zh-CN" sz="2800" i="1" baseline="-25000" dirty="0" err="1" smtClean="0">
                <a:latin typeface="Euclid" pitchFamily="18" charset="0"/>
                <a:ea typeface="楷体_GB2312" pitchFamily="49" charset="-122"/>
                <a:cs typeface="Times New Roman" pitchFamily="18" charset="0"/>
                <a:sym typeface="Euclid Symbol" pitchFamily="18" charset="2"/>
              </a:rPr>
              <a:t>i</a:t>
            </a:r>
            <a:r>
              <a:rPr lang="en-US" altLang="zh-CN" sz="2800" dirty="0" smtClean="0">
                <a:latin typeface="Euclid" pitchFamily="18" charset="0"/>
                <a:ea typeface="楷体_GB2312" pitchFamily="49" charset="-122"/>
                <a:cs typeface="Times New Roman" pitchFamily="18" charset="0"/>
                <a:sym typeface="Euclid Symbol" pitchFamily="18" charset="2"/>
              </a:rPr>
              <a:t> </a:t>
            </a:r>
            <a:r>
              <a:rPr lang="zh-CN" altLang="en-US" sz="2800" dirty="0" smtClean="0">
                <a:latin typeface="Euclid" pitchFamily="18" charset="0"/>
                <a:ea typeface="楷体_GB2312" pitchFamily="49" charset="-122"/>
                <a:cs typeface="Times New Roman" pitchFamily="18" charset="0"/>
                <a:sym typeface="Euclid Symbol" pitchFamily="18" charset="2"/>
              </a:rPr>
              <a:t>及</a:t>
            </a:r>
            <a:endParaRPr lang="en-US" altLang="zh-CN" sz="2800" dirty="0">
              <a:latin typeface="Euclid" pitchFamily="18" charset="0"/>
              <a:ea typeface="楷体_GB2312" pitchFamily="49" charset="-122"/>
              <a:cs typeface="Times New Roman" pitchFamily="18" charset="0"/>
              <a:sym typeface="Euclid Symbol" pitchFamily="18" charset="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772714200"/>
              </p:ext>
            </p:extLst>
          </p:nvPr>
        </p:nvGraphicFramePr>
        <p:xfrm>
          <a:off x="4403719" y="4241800"/>
          <a:ext cx="2332038" cy="582613"/>
        </p:xfrm>
        <a:graphic>
          <a:graphicData uri="http://schemas.openxmlformats.org/presentationml/2006/ole">
            <mc:AlternateContent xmlns:mc="http://schemas.openxmlformats.org/markup-compatibility/2006">
              <mc:Choice xmlns:v="urn:schemas-microsoft-com:vml" Requires="v">
                <p:oleObj spid="_x0000_s222641" name="Equation" r:id="rId9" imgW="1168200" imgH="291960" progId="Equation.DSMT4">
                  <p:embed/>
                </p:oleObj>
              </mc:Choice>
              <mc:Fallback>
                <p:oleObj name="Equation" r:id="rId9" imgW="1168200" imgH="291960" progId="Equation.DSMT4">
                  <p:embed/>
                  <p:pic>
                    <p:nvPicPr>
                      <p:cNvPr id="0" name="Picture 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3719" y="4241800"/>
                        <a:ext cx="2332038"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9"/>
          <p:cNvSpPr txBox="1">
            <a:spLocks noChangeArrowheads="1"/>
          </p:cNvSpPr>
          <p:nvPr/>
        </p:nvSpPr>
        <p:spPr bwMode="auto">
          <a:xfrm>
            <a:off x="4392067" y="4730784"/>
            <a:ext cx="3600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则</a:t>
            </a:r>
            <a:endParaRPr lang="en-US" altLang="zh-CN" sz="2800" dirty="0">
              <a:latin typeface="Euclid" pitchFamily="18" charset="0"/>
              <a:ea typeface="楷体_GB2312" pitchFamily="49"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231004726"/>
              </p:ext>
            </p:extLst>
          </p:nvPr>
        </p:nvGraphicFramePr>
        <p:xfrm>
          <a:off x="1289050" y="5708426"/>
          <a:ext cx="6415088" cy="1093787"/>
        </p:xfrm>
        <a:graphic>
          <a:graphicData uri="http://schemas.openxmlformats.org/presentationml/2006/ole">
            <mc:AlternateContent xmlns:mc="http://schemas.openxmlformats.org/markup-compatibility/2006">
              <mc:Choice xmlns:v="urn:schemas-microsoft-com:vml" Requires="v">
                <p:oleObj spid="_x0000_s222642" name="Equation" r:id="rId11" imgW="3200400" imgH="545760" progId="Equation.DSMT4">
                  <p:embed/>
                </p:oleObj>
              </mc:Choice>
              <mc:Fallback>
                <p:oleObj name="Equation" r:id="rId11" imgW="3200400" imgH="545760" progId="Equation.DSMT4">
                  <p:embed/>
                  <p:pic>
                    <p:nvPicPr>
                      <p:cNvPr id="0" name="Picture 1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89050" y="5708426"/>
                        <a:ext cx="6415088" cy="10937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653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1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up)">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up)">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animBg="1"/>
      <p:bldP spid="9" grpId="0"/>
      <p:bldP spid="10" grpId="0" animBg="1"/>
      <p:bldP spid="11" grpId="0" animBg="1"/>
      <p:bldP spid="12" grpId="0" animBg="1"/>
      <p:bldP spid="15"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90198" y="1268040"/>
            <a:ext cx="87130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Euclid" pitchFamily="18" charset="0"/>
              </a:rPr>
              <a:t>开环传递函数为</a:t>
            </a:r>
            <a:r>
              <a:rPr kumimoji="1" lang="en-US" altLang="zh-CN" sz="2800" dirty="0" smtClean="0">
                <a:solidFill>
                  <a:schemeClr val="tx2"/>
                </a:solidFill>
                <a:latin typeface="Euclid" pitchFamily="18" charset="0"/>
              </a:rPr>
              <a:t> </a:t>
            </a:r>
            <a:endParaRPr kumimoji="1" lang="en-US" altLang="zh-CN" sz="2800" b="1" dirty="0">
              <a:solidFill>
                <a:schemeClr val="tx2"/>
              </a:solidFill>
              <a:latin typeface="Euclid" pitchFamily="18" charset="0"/>
            </a:endParaRPr>
          </a:p>
        </p:txBody>
      </p:sp>
      <p:graphicFrame>
        <p:nvGraphicFramePr>
          <p:cNvPr id="3" name="Object 5"/>
          <p:cNvGraphicFramePr>
            <a:graphicFrameLocks noChangeAspect="1"/>
          </p:cNvGraphicFramePr>
          <p:nvPr>
            <p:extLst>
              <p:ext uri="{D42A27DB-BD31-4B8C-83A1-F6EECF244321}">
                <p14:modId xmlns:p14="http://schemas.microsoft.com/office/powerpoint/2010/main" val="1000511197"/>
              </p:ext>
            </p:extLst>
          </p:nvPr>
        </p:nvGraphicFramePr>
        <p:xfrm>
          <a:off x="755576" y="1959559"/>
          <a:ext cx="4321175" cy="889000"/>
        </p:xfrm>
        <a:graphic>
          <a:graphicData uri="http://schemas.openxmlformats.org/presentationml/2006/ole">
            <mc:AlternateContent xmlns:mc="http://schemas.openxmlformats.org/markup-compatibility/2006">
              <mc:Choice xmlns:v="urn:schemas-microsoft-com:vml" Requires="v">
                <p:oleObj spid="_x0000_s223384" name="Equation" r:id="rId4" imgW="2159000" imgH="444500" progId="Equation.DSMT4">
                  <p:embed/>
                </p:oleObj>
              </mc:Choice>
              <mc:Fallback>
                <p:oleObj name="Equation" r:id="rId4" imgW="2159000" imgH="444500" progId="Equation.DSMT4">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1959559"/>
                        <a:ext cx="43211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4"/>
          <p:cNvSpPr>
            <a:spLocks noChangeArrowheads="1"/>
          </p:cNvSpPr>
          <p:nvPr/>
        </p:nvSpPr>
        <p:spPr bwMode="auto">
          <a:xfrm>
            <a:off x="5520073" y="1916832"/>
            <a:ext cx="3231827"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i="1" dirty="0">
                <a:latin typeface="Euclid" pitchFamily="18" charset="0"/>
                <a:ea typeface="楷体_GB2312" pitchFamily="49" charset="-122"/>
              </a:rPr>
              <a:t>z</a:t>
            </a:r>
            <a:r>
              <a:rPr lang="en-US" altLang="zh-CN" sz="2800" baseline="-25000" dirty="0">
                <a:latin typeface="Euclid" pitchFamily="18" charset="0"/>
                <a:ea typeface="楷体_GB2312" pitchFamily="49" charset="-122"/>
              </a:rPr>
              <a:t>1</a:t>
            </a:r>
            <a:r>
              <a:rPr lang="en-US" altLang="zh-CN" sz="2800" dirty="0">
                <a:latin typeface="Euclid" pitchFamily="18" charset="0"/>
                <a:ea typeface="楷体_GB2312" pitchFamily="49" charset="-122"/>
              </a:rPr>
              <a:t>=</a:t>
            </a:r>
            <a:r>
              <a:rPr lang="en-US" altLang="zh-CN" sz="2800" dirty="0">
                <a:latin typeface="Euclid" pitchFamily="18" charset="0"/>
                <a:ea typeface="楷体_GB2312" pitchFamily="49" charset="-122"/>
                <a:sym typeface="Euclid Symbol" pitchFamily="18" charset="2"/>
              </a:rPr>
              <a:t></a:t>
            </a:r>
            <a:r>
              <a:rPr lang="en-US" altLang="zh-CN" sz="2800" dirty="0">
                <a:latin typeface="Euclid" pitchFamily="18" charset="0"/>
                <a:ea typeface="楷体_GB2312" pitchFamily="49" charset="-122"/>
              </a:rPr>
              <a:t>2.25+</a:t>
            </a:r>
            <a:r>
              <a:rPr lang="en-US" altLang="zh-CN" sz="2800" i="1" dirty="0">
                <a:latin typeface="Euclid" pitchFamily="18" charset="0"/>
                <a:ea typeface="楷体_GB2312" pitchFamily="49" charset="-122"/>
              </a:rPr>
              <a:t>j</a:t>
            </a:r>
            <a:r>
              <a:rPr lang="en-US" altLang="zh-CN" sz="2800" dirty="0">
                <a:latin typeface="Euclid" pitchFamily="18" charset="0"/>
                <a:ea typeface="楷体_GB2312" pitchFamily="49" charset="-122"/>
              </a:rPr>
              <a:t>0.75, </a:t>
            </a:r>
            <a:endParaRPr lang="en-US" altLang="zh-CN" sz="2800" dirty="0" smtClean="0">
              <a:latin typeface="Euclid" pitchFamily="18" charset="0"/>
              <a:ea typeface="楷体_GB2312" pitchFamily="49" charset="-122"/>
            </a:endParaRPr>
          </a:p>
          <a:p>
            <a:pPr eaLnBrk="1" hangingPunct="1">
              <a:spcBef>
                <a:spcPct val="0"/>
              </a:spcBef>
              <a:buClrTx/>
              <a:buSzTx/>
              <a:buFontTx/>
              <a:buNone/>
            </a:pPr>
            <a:r>
              <a:rPr lang="en-US" altLang="zh-CN" sz="2800" i="1" dirty="0" smtClean="0">
                <a:latin typeface="Euclid" pitchFamily="18" charset="0"/>
                <a:ea typeface="楷体_GB2312" pitchFamily="49" charset="-122"/>
              </a:rPr>
              <a:t>z</a:t>
            </a:r>
            <a:r>
              <a:rPr lang="en-US" altLang="zh-CN" sz="2800" baseline="-25000" dirty="0" smtClean="0">
                <a:latin typeface="Euclid" pitchFamily="18" charset="0"/>
                <a:ea typeface="楷体_GB2312" pitchFamily="49" charset="-122"/>
              </a:rPr>
              <a:t>2</a:t>
            </a:r>
            <a:r>
              <a:rPr lang="en-US" altLang="zh-CN" sz="2800" dirty="0">
                <a:latin typeface="Euclid" pitchFamily="18" charset="0"/>
                <a:ea typeface="楷体_GB2312" pitchFamily="49" charset="-122"/>
              </a:rPr>
              <a:t>=</a:t>
            </a:r>
            <a:r>
              <a:rPr lang="en-US" altLang="zh-CN" sz="2800" dirty="0">
                <a:latin typeface="Euclid" pitchFamily="18" charset="0"/>
                <a:ea typeface="楷体_GB2312" pitchFamily="49" charset="-122"/>
                <a:sym typeface="Euclid Symbol" pitchFamily="18" charset="2"/>
              </a:rPr>
              <a:t> </a:t>
            </a:r>
            <a:r>
              <a:rPr lang="en-US" altLang="zh-CN" sz="2800" dirty="0">
                <a:latin typeface="Euclid" pitchFamily="18" charset="0"/>
                <a:ea typeface="楷体_GB2312" pitchFamily="49" charset="-122"/>
              </a:rPr>
              <a:t>2.25</a:t>
            </a:r>
            <a:r>
              <a:rPr lang="en-US" altLang="zh-CN" sz="2800" dirty="0">
                <a:latin typeface="Euclid" pitchFamily="18" charset="0"/>
                <a:ea typeface="楷体_GB2312" pitchFamily="49" charset="-122"/>
                <a:sym typeface="Euclid Symbol" pitchFamily="18" charset="2"/>
              </a:rPr>
              <a:t></a:t>
            </a:r>
            <a:r>
              <a:rPr lang="en-US" altLang="zh-CN" sz="2800" i="1" dirty="0">
                <a:latin typeface="Euclid" pitchFamily="18" charset="0"/>
                <a:ea typeface="楷体_GB2312" pitchFamily="49" charset="-122"/>
              </a:rPr>
              <a:t>j</a:t>
            </a:r>
            <a:r>
              <a:rPr lang="en-US" altLang="zh-CN" sz="2800" dirty="0">
                <a:latin typeface="Euclid" pitchFamily="18" charset="0"/>
                <a:ea typeface="楷体_GB2312" pitchFamily="49" charset="-122"/>
              </a:rPr>
              <a:t>0.75 </a:t>
            </a:r>
          </a:p>
          <a:p>
            <a:pPr>
              <a:spcBef>
                <a:spcPct val="0"/>
              </a:spcBef>
              <a:buClrTx/>
              <a:buSzTx/>
              <a:buFontTx/>
              <a:buNone/>
            </a:pPr>
            <a:endParaRPr lang="en-US" altLang="zh-CN" sz="1800" dirty="0">
              <a:latin typeface="Arial" charset="0"/>
            </a:endParaRPr>
          </a:p>
        </p:txBody>
      </p:sp>
      <p:sp>
        <p:nvSpPr>
          <p:cNvPr id="5" name="Rectangle 6"/>
          <p:cNvSpPr>
            <a:spLocks noChangeArrowheads="1"/>
          </p:cNvSpPr>
          <p:nvPr/>
        </p:nvSpPr>
        <p:spPr bwMode="auto">
          <a:xfrm>
            <a:off x="509337" y="3607137"/>
            <a:ext cx="36630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ea typeface="楷体_GB2312" pitchFamily="49" charset="-122"/>
                <a:sym typeface="Euclid Symbol" pitchFamily="18" charset="2"/>
              </a:rPr>
              <a:t></a:t>
            </a:r>
            <a:r>
              <a:rPr kumimoji="1" lang="en-US" altLang="zh-CN" sz="2800" dirty="0">
                <a:latin typeface="Euclid" pitchFamily="18" charset="0"/>
              </a:rPr>
              <a:t>1, 0</a:t>
            </a:r>
            <a:r>
              <a:rPr kumimoji="1" lang="en-US" altLang="zh-CN" sz="2800" dirty="0" smtClean="0">
                <a:latin typeface="Euclid" pitchFamily="18" charset="0"/>
              </a:rPr>
              <a:t>]</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a:latin typeface="Euclid" pitchFamily="18" charset="0"/>
                <a:sym typeface="Euclid Symbol" pitchFamily="18" charset="2"/>
              </a:rPr>
              <a:t>, </a:t>
            </a:r>
            <a:r>
              <a:rPr kumimoji="1" lang="en-US" altLang="zh-CN" sz="2800" dirty="0" smtClean="0">
                <a:latin typeface="Euclid" pitchFamily="18" charset="0"/>
                <a:sym typeface="Euclid Symbol" pitchFamily="18" charset="2"/>
              </a:rPr>
              <a:t>2]</a:t>
            </a:r>
            <a:r>
              <a:rPr kumimoji="1" lang="zh-CN" altLang="en-US" sz="2800" dirty="0" smtClean="0">
                <a:latin typeface="Euclid" pitchFamily="18" charset="0"/>
                <a:sym typeface="Euclid Symbol" pitchFamily="18" charset="2"/>
              </a:rPr>
              <a:t>上有根轨迹；根据法则</a:t>
            </a:r>
            <a:r>
              <a:rPr kumimoji="1" lang="en-US" altLang="zh-CN" sz="2800" dirty="0" smtClean="0">
                <a:latin typeface="Euclid" pitchFamily="18" charset="0"/>
                <a:sym typeface="Euclid Symbol" pitchFamily="18" charset="2"/>
              </a:rPr>
              <a:t>3</a:t>
            </a:r>
            <a:r>
              <a:rPr kumimoji="1" lang="zh-CN" altLang="en-US" sz="2800" dirty="0" smtClean="0">
                <a:latin typeface="Euclid" pitchFamily="18" charset="0"/>
                <a:sym typeface="Euclid Symbol" pitchFamily="18" charset="2"/>
              </a:rPr>
              <a:t>，从</a:t>
            </a:r>
            <a:r>
              <a:rPr kumimoji="1" lang="en-US" altLang="zh-CN" sz="2800" dirty="0" smtClean="0">
                <a:latin typeface="Euclid" pitchFamily="18" charset="0"/>
                <a:sym typeface="Euclid Symbol" pitchFamily="18" charset="2"/>
              </a:rPr>
              <a:t></a:t>
            </a:r>
            <a:r>
              <a:rPr kumimoji="1" lang="en-US" altLang="zh-CN" sz="2800" dirty="0" smtClean="0">
                <a:latin typeface="Euclid" pitchFamily="18" charset="0"/>
              </a:rPr>
              <a:t>2</a:t>
            </a:r>
            <a:r>
              <a:rPr kumimoji="1" lang="zh-CN" altLang="en-US" sz="2800" dirty="0" smtClean="0">
                <a:latin typeface="Euclid" pitchFamily="18" charset="0"/>
              </a:rPr>
              <a:t>到</a:t>
            </a:r>
            <a:r>
              <a:rPr kumimoji="1" lang="en-US" altLang="zh-CN" sz="2800" dirty="0" smtClean="0">
                <a:latin typeface="Euclid" pitchFamily="18" charset="0"/>
                <a:ea typeface="楷体_GB2312" pitchFamily="49" charset="-122"/>
                <a:sym typeface="Euclid Symbol" pitchFamily="18" charset="2"/>
              </a:rPr>
              <a:t></a:t>
            </a:r>
            <a:r>
              <a:rPr kumimoji="1" lang="zh-CN" altLang="en-US" sz="2800" dirty="0" smtClean="0">
                <a:latin typeface="Euclid" pitchFamily="18" charset="0"/>
                <a:ea typeface="楷体_GB2312" pitchFamily="49" charset="-122"/>
                <a:sym typeface="Euclid Symbol" pitchFamily="18" charset="2"/>
              </a:rPr>
              <a:t>的根轨迹可确定；根据法则</a:t>
            </a:r>
            <a:r>
              <a:rPr kumimoji="1" lang="en-US" altLang="zh-CN" sz="2800" dirty="0" smtClean="0">
                <a:latin typeface="Euclid" pitchFamily="18" charset="0"/>
                <a:ea typeface="楷体_GB2312" pitchFamily="49" charset="-122"/>
                <a:sym typeface="Euclid Symbol" pitchFamily="18" charset="2"/>
              </a:rPr>
              <a:t>6</a:t>
            </a:r>
            <a:r>
              <a:rPr kumimoji="1" lang="zh-CN" altLang="en-US" sz="2800" dirty="0" smtClean="0">
                <a:latin typeface="Euclid" pitchFamily="18" charset="0"/>
                <a:ea typeface="楷体_GB2312" pitchFamily="49" charset="-122"/>
                <a:sym typeface="Euclid Symbol" pitchFamily="18" charset="2"/>
              </a:rPr>
              <a:t>，</a:t>
            </a:r>
            <a:endParaRPr kumimoji="1" lang="en-US" altLang="zh-CN" sz="2800" dirty="0">
              <a:latin typeface="Euclid" pitchFamily="18" charset="0"/>
            </a:endParaRPr>
          </a:p>
        </p:txBody>
      </p:sp>
      <p:sp>
        <p:nvSpPr>
          <p:cNvPr id="6" name="Line 10"/>
          <p:cNvSpPr>
            <a:spLocks noChangeShapeType="1"/>
          </p:cNvSpPr>
          <p:nvPr/>
        </p:nvSpPr>
        <p:spPr bwMode="auto">
          <a:xfrm>
            <a:off x="5216538" y="4298920"/>
            <a:ext cx="388778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11"/>
          <p:cNvSpPr>
            <a:spLocks noChangeShapeType="1"/>
          </p:cNvSpPr>
          <p:nvPr/>
        </p:nvSpPr>
        <p:spPr bwMode="auto">
          <a:xfrm flipV="1">
            <a:off x="8313750" y="2459008"/>
            <a:ext cx="1588" cy="34559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 name="Group 12"/>
          <p:cNvGrpSpPr>
            <a:grpSpLocks/>
          </p:cNvGrpSpPr>
          <p:nvPr/>
        </p:nvGrpSpPr>
        <p:grpSpPr bwMode="auto">
          <a:xfrm>
            <a:off x="8242313" y="4184620"/>
            <a:ext cx="142875" cy="215900"/>
            <a:chOff x="3969" y="2432"/>
            <a:chExt cx="90" cy="136"/>
          </a:xfrm>
        </p:grpSpPr>
        <p:sp>
          <p:nvSpPr>
            <p:cNvPr id="9" name="Line 13"/>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8"/>
          <p:cNvGrpSpPr>
            <a:grpSpLocks/>
          </p:cNvGrpSpPr>
          <p:nvPr/>
        </p:nvGrpSpPr>
        <p:grpSpPr bwMode="auto">
          <a:xfrm>
            <a:off x="6367475" y="4183033"/>
            <a:ext cx="142875" cy="215900"/>
            <a:chOff x="3969" y="2432"/>
            <a:chExt cx="90" cy="136"/>
          </a:xfrm>
        </p:grpSpPr>
        <p:sp>
          <p:nvSpPr>
            <p:cNvPr id="12" name="Line 19"/>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20"/>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21"/>
          <p:cNvSpPr txBox="1">
            <a:spLocks noChangeArrowheads="1"/>
          </p:cNvSpPr>
          <p:nvPr/>
        </p:nvSpPr>
        <p:spPr bwMode="auto">
          <a:xfrm>
            <a:off x="6081725" y="4443383"/>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2</a:t>
            </a:r>
          </a:p>
        </p:txBody>
      </p:sp>
      <p:sp>
        <p:nvSpPr>
          <p:cNvPr id="15" name="Text Box 22"/>
          <p:cNvSpPr txBox="1">
            <a:spLocks noChangeArrowheads="1"/>
          </p:cNvSpPr>
          <p:nvPr/>
        </p:nvSpPr>
        <p:spPr bwMode="auto">
          <a:xfrm>
            <a:off x="7089788" y="444338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1</a:t>
            </a:r>
          </a:p>
        </p:txBody>
      </p:sp>
      <p:sp>
        <p:nvSpPr>
          <p:cNvPr id="16" name="Text Box 23"/>
          <p:cNvSpPr txBox="1">
            <a:spLocks noChangeArrowheads="1"/>
          </p:cNvSpPr>
          <p:nvPr/>
        </p:nvSpPr>
        <p:spPr bwMode="auto">
          <a:xfrm>
            <a:off x="8458213" y="2427258"/>
            <a:ext cx="293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800" i="1">
                <a:latin typeface="Euclid" pitchFamily="18" charset="0"/>
              </a:rPr>
              <a:t>j</a:t>
            </a:r>
          </a:p>
        </p:txBody>
      </p:sp>
      <p:grpSp>
        <p:nvGrpSpPr>
          <p:cNvPr id="17" name="Group 31"/>
          <p:cNvGrpSpPr>
            <a:grpSpLocks/>
          </p:cNvGrpSpPr>
          <p:nvPr/>
        </p:nvGrpSpPr>
        <p:grpSpPr bwMode="auto">
          <a:xfrm>
            <a:off x="7329500" y="4187795"/>
            <a:ext cx="142875" cy="215900"/>
            <a:chOff x="3969" y="2432"/>
            <a:chExt cx="90" cy="136"/>
          </a:xfrm>
        </p:grpSpPr>
        <p:sp>
          <p:nvSpPr>
            <p:cNvPr id="18" name="Line 32"/>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3"/>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 name="Oval 35"/>
          <p:cNvSpPr>
            <a:spLocks noChangeArrowheads="1"/>
          </p:cNvSpPr>
          <p:nvPr/>
        </p:nvSpPr>
        <p:spPr bwMode="auto">
          <a:xfrm>
            <a:off x="6008700" y="3508345"/>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1" name="Oval 36"/>
          <p:cNvSpPr>
            <a:spLocks noChangeArrowheads="1"/>
          </p:cNvSpPr>
          <p:nvPr/>
        </p:nvSpPr>
        <p:spPr bwMode="auto">
          <a:xfrm>
            <a:off x="6008700" y="4924395"/>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2" name="Line 38"/>
          <p:cNvSpPr>
            <a:spLocks noChangeShapeType="1"/>
          </p:cNvSpPr>
          <p:nvPr/>
        </p:nvSpPr>
        <p:spPr bwMode="auto">
          <a:xfrm flipH="1">
            <a:off x="4281500" y="4300508"/>
            <a:ext cx="2087563"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40"/>
          <p:cNvSpPr>
            <a:spLocks noChangeShapeType="1"/>
          </p:cNvSpPr>
          <p:nvPr/>
        </p:nvSpPr>
        <p:spPr bwMode="auto">
          <a:xfrm>
            <a:off x="7450150" y="4300508"/>
            <a:ext cx="35877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41"/>
          <p:cNvSpPr>
            <a:spLocks noChangeShapeType="1"/>
          </p:cNvSpPr>
          <p:nvPr/>
        </p:nvSpPr>
        <p:spPr bwMode="auto">
          <a:xfrm flipH="1">
            <a:off x="7881950" y="4300508"/>
            <a:ext cx="4318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7"/>
          <p:cNvSpPr>
            <a:spLocks noChangeArrowheads="1"/>
          </p:cNvSpPr>
          <p:nvPr/>
        </p:nvSpPr>
        <p:spPr bwMode="auto">
          <a:xfrm>
            <a:off x="530446" y="3024981"/>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楷体_GB2312" pitchFamily="49" charset="-122"/>
                <a:ea typeface="楷体_GB2312" pitchFamily="49" charset="-122"/>
              </a:rPr>
              <a:t>试绘制系统概略根轨迹。</a:t>
            </a:r>
          </a:p>
        </p:txBody>
      </p:sp>
      <p:graphicFrame>
        <p:nvGraphicFramePr>
          <p:cNvPr id="26" name="对象 25"/>
          <p:cNvGraphicFramePr>
            <a:graphicFrameLocks noChangeAspect="1"/>
          </p:cNvGraphicFramePr>
          <p:nvPr>
            <p:extLst>
              <p:ext uri="{D42A27DB-BD31-4B8C-83A1-F6EECF244321}">
                <p14:modId xmlns:p14="http://schemas.microsoft.com/office/powerpoint/2010/main" val="3211002372"/>
              </p:ext>
            </p:extLst>
          </p:nvPr>
        </p:nvGraphicFramePr>
        <p:xfrm>
          <a:off x="938225" y="5853906"/>
          <a:ext cx="6511925" cy="839787"/>
        </p:xfrm>
        <a:graphic>
          <a:graphicData uri="http://schemas.openxmlformats.org/presentationml/2006/ole">
            <mc:AlternateContent xmlns:mc="http://schemas.openxmlformats.org/markup-compatibility/2006">
              <mc:Choice xmlns:v="urn:schemas-microsoft-com:vml" Requires="v">
                <p:oleObj spid="_x0000_s223385" name="Equation" r:id="rId6" imgW="3251160" imgH="419040" progId="Equation.DSMT4">
                  <p:embed/>
                </p:oleObj>
              </mc:Choice>
              <mc:Fallback>
                <p:oleObj name="Equation" r:id="rId6" imgW="3251160" imgH="419040" progId="Equation.DSMT4">
                  <p:embed/>
                  <p:pic>
                    <p:nvPicPr>
                      <p:cNvPr id="0" name="Picture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225" y="5853906"/>
                        <a:ext cx="651192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924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up)">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up)">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20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righ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uild="p"/>
      <p:bldP spid="22" grpId="0" animBg="1"/>
      <p:bldP spid="23" grpId="0" animBg="1"/>
      <p:bldP spid="24" grpId="0" animBg="1"/>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42"/>
              <p:cNvSpPr txBox="1">
                <a:spLocks noChangeArrowheads="1"/>
              </p:cNvSpPr>
              <p:nvPr/>
            </p:nvSpPr>
            <p:spPr bwMode="auto">
              <a:xfrm>
                <a:off x="395536" y="1210472"/>
                <a:ext cx="7848600" cy="52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i="1" dirty="0" smtClean="0">
                    <a:latin typeface="Euclid" pitchFamily="18" charset="0"/>
                    <a:ea typeface="楷体_GB2312" pitchFamily="49" charset="-122"/>
                  </a:rPr>
                  <a:t>d</a:t>
                </a:r>
                <a:r>
                  <a:rPr lang="en-US" altLang="zh-CN" sz="2800" dirty="0" smtClean="0">
                    <a:latin typeface="Euclid" pitchFamily="18" charset="0"/>
                    <a:ea typeface="楷体_GB2312" pitchFamily="49" charset="-122"/>
                  </a:rPr>
                  <a:t>=</a:t>
                </a:r>
                <a14:m>
                  <m:oMath xmlns:m="http://schemas.openxmlformats.org/officeDocument/2006/math">
                    <m:r>
                      <a:rPr lang="en-US" altLang="zh-CN" sz="2800" i="1" smtClean="0">
                        <a:latin typeface="Cambria Math"/>
                        <a:ea typeface="楷体_GB2312" pitchFamily="49" charset="-122"/>
                        <a:sym typeface="Euclid Symbol"/>
                      </a:rPr>
                      <m:t></m:t>
                    </m:r>
                  </m:oMath>
                </a14:m>
                <a:r>
                  <a:rPr lang="en-US" altLang="zh-CN" sz="2800" dirty="0" smtClean="0">
                    <a:latin typeface="Euclid" pitchFamily="18" charset="0"/>
                    <a:ea typeface="楷体_GB2312" pitchFamily="49" charset="-122"/>
                  </a:rPr>
                  <a:t>0.536</a:t>
                </a:r>
                <a:r>
                  <a:rPr lang="zh-CN" altLang="en-US" sz="2800" dirty="0" smtClean="0">
                    <a:latin typeface="Euclid" pitchFamily="18" charset="0"/>
                    <a:ea typeface="楷体_GB2312" pitchFamily="49" charset="-122"/>
                  </a:rPr>
                  <a:t>；根据法则</a:t>
                </a:r>
                <a:r>
                  <a:rPr lang="en-US" altLang="zh-CN" sz="2800" dirty="0" smtClean="0">
                    <a:latin typeface="Euclid" pitchFamily="18" charset="0"/>
                    <a:ea typeface="楷体_GB2312" pitchFamily="49" charset="-122"/>
                  </a:rPr>
                  <a:t>7</a:t>
                </a:r>
                <a:r>
                  <a:rPr lang="zh-CN" altLang="en-US" sz="2800" dirty="0" smtClean="0">
                    <a:latin typeface="Euclid" pitchFamily="18" charset="0"/>
                    <a:ea typeface="楷体_GB2312" pitchFamily="49" charset="-122"/>
                  </a:rPr>
                  <a:t>，终值角为</a:t>
                </a:r>
                <a:r>
                  <a:rPr lang="en-US" altLang="zh-CN" sz="2800" dirty="0" smtClean="0">
                    <a:latin typeface="Euclid" pitchFamily="18" charset="0"/>
                    <a:ea typeface="楷体_GB2312" pitchFamily="49" charset="-122"/>
                  </a:rPr>
                  <a:t> </a:t>
                </a:r>
                <a:endParaRPr lang="en-US" altLang="zh-CN" sz="2800" dirty="0">
                  <a:latin typeface="Euclid" pitchFamily="18" charset="0"/>
                  <a:ea typeface="楷体_GB2312" pitchFamily="49" charset="-122"/>
                </a:endParaRPr>
              </a:p>
            </p:txBody>
          </p:sp>
        </mc:Choice>
        <mc:Fallback xmlns="">
          <p:sp>
            <p:nvSpPr>
              <p:cNvPr id="2" name="Text Box 42"/>
              <p:cNvSpPr txBox="1">
                <a:spLocks noRot="1" noChangeAspect="1" noMove="1" noResize="1" noEditPoints="1" noAdjustHandles="1" noChangeArrowheads="1" noChangeShapeType="1" noTextEdit="1"/>
              </p:cNvSpPr>
              <p:nvPr/>
            </p:nvSpPr>
            <p:spPr bwMode="auto">
              <a:xfrm>
                <a:off x="395536" y="1210472"/>
                <a:ext cx="7848600" cy="523220"/>
              </a:xfrm>
              <a:prstGeom prst="rect">
                <a:avLst/>
              </a:prstGeom>
              <a:blipFill rotWithShape="1">
                <a:blip r:embed="rId3"/>
                <a:stretch>
                  <a:fillRect l="-1632" t="-21176" b="-364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对象 2"/>
          <p:cNvGraphicFramePr>
            <a:graphicFrameLocks noChangeAspect="1"/>
          </p:cNvGraphicFramePr>
          <p:nvPr>
            <p:extLst>
              <p:ext uri="{D42A27DB-BD31-4B8C-83A1-F6EECF244321}">
                <p14:modId xmlns:p14="http://schemas.microsoft.com/office/powerpoint/2010/main" val="2497081950"/>
              </p:ext>
            </p:extLst>
          </p:nvPr>
        </p:nvGraphicFramePr>
        <p:xfrm>
          <a:off x="479425" y="1757363"/>
          <a:ext cx="5192713" cy="1576387"/>
        </p:xfrm>
        <a:graphic>
          <a:graphicData uri="http://schemas.openxmlformats.org/presentationml/2006/ole">
            <mc:AlternateContent xmlns:mc="http://schemas.openxmlformats.org/markup-compatibility/2006">
              <mc:Choice xmlns:v="urn:schemas-microsoft-com:vml" Requires="v">
                <p:oleObj spid="_x0000_s224341" name="Equation" r:id="rId4" imgW="2590560" imgH="787320" progId="Equation.DSMT4">
                  <p:embed/>
                </p:oleObj>
              </mc:Choice>
              <mc:Fallback>
                <p:oleObj name="Equation" r:id="rId4" imgW="2590560" imgH="787320" progId="Equation.DSMT4">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757363"/>
                        <a:ext cx="5192713" cy="157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Line 22"/>
          <p:cNvSpPr>
            <a:spLocks noChangeShapeType="1"/>
          </p:cNvSpPr>
          <p:nvPr/>
        </p:nvSpPr>
        <p:spPr bwMode="auto">
          <a:xfrm>
            <a:off x="5160966" y="3725883"/>
            <a:ext cx="388778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 name="Line 23"/>
          <p:cNvSpPr>
            <a:spLocks noChangeShapeType="1"/>
          </p:cNvSpPr>
          <p:nvPr/>
        </p:nvSpPr>
        <p:spPr bwMode="auto">
          <a:xfrm flipV="1">
            <a:off x="8258178" y="1885971"/>
            <a:ext cx="1588" cy="34559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Group 24"/>
          <p:cNvGrpSpPr>
            <a:grpSpLocks/>
          </p:cNvGrpSpPr>
          <p:nvPr/>
        </p:nvGrpSpPr>
        <p:grpSpPr bwMode="auto">
          <a:xfrm>
            <a:off x="8186741" y="3611583"/>
            <a:ext cx="142875" cy="215900"/>
            <a:chOff x="3969" y="2432"/>
            <a:chExt cx="90" cy="136"/>
          </a:xfrm>
        </p:grpSpPr>
        <p:sp>
          <p:nvSpPr>
            <p:cNvPr id="7" name="Line 25"/>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26"/>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7"/>
          <p:cNvGrpSpPr>
            <a:grpSpLocks/>
          </p:cNvGrpSpPr>
          <p:nvPr/>
        </p:nvGrpSpPr>
        <p:grpSpPr bwMode="auto">
          <a:xfrm>
            <a:off x="6311903" y="3609996"/>
            <a:ext cx="142875" cy="215900"/>
            <a:chOff x="3969" y="2432"/>
            <a:chExt cx="90" cy="136"/>
          </a:xfrm>
        </p:grpSpPr>
        <p:sp>
          <p:nvSpPr>
            <p:cNvPr id="10" name="Line 28"/>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9"/>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 name="Text Box 30"/>
          <p:cNvSpPr txBox="1">
            <a:spLocks noChangeArrowheads="1"/>
          </p:cNvSpPr>
          <p:nvPr/>
        </p:nvSpPr>
        <p:spPr bwMode="auto">
          <a:xfrm>
            <a:off x="6026153" y="3870346"/>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2</a:t>
            </a:r>
          </a:p>
        </p:txBody>
      </p:sp>
      <p:sp>
        <p:nvSpPr>
          <p:cNvPr id="13" name="Text Box 31"/>
          <p:cNvSpPr txBox="1">
            <a:spLocks noChangeArrowheads="1"/>
          </p:cNvSpPr>
          <p:nvPr/>
        </p:nvSpPr>
        <p:spPr bwMode="auto">
          <a:xfrm>
            <a:off x="7034216" y="3870346"/>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sym typeface="Euclid Symbol" pitchFamily="18" charset="2"/>
              </a:rPr>
              <a:t></a:t>
            </a:r>
            <a:r>
              <a:rPr kumimoji="1" lang="en-US" altLang="zh-CN" sz="2400">
                <a:latin typeface="Times New Roman" pitchFamily="18" charset="0"/>
              </a:rPr>
              <a:t>1</a:t>
            </a:r>
          </a:p>
        </p:txBody>
      </p:sp>
      <p:sp>
        <p:nvSpPr>
          <p:cNvPr id="14" name="Text Box 32"/>
          <p:cNvSpPr txBox="1">
            <a:spLocks noChangeArrowheads="1"/>
          </p:cNvSpPr>
          <p:nvPr/>
        </p:nvSpPr>
        <p:spPr bwMode="auto">
          <a:xfrm>
            <a:off x="8396291" y="1852633"/>
            <a:ext cx="293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800" i="1">
                <a:latin typeface="Euclid" pitchFamily="18" charset="0"/>
              </a:rPr>
              <a:t>j</a:t>
            </a:r>
          </a:p>
        </p:txBody>
      </p:sp>
      <p:grpSp>
        <p:nvGrpSpPr>
          <p:cNvPr id="15" name="Group 34"/>
          <p:cNvGrpSpPr>
            <a:grpSpLocks/>
          </p:cNvGrpSpPr>
          <p:nvPr/>
        </p:nvGrpSpPr>
        <p:grpSpPr bwMode="auto">
          <a:xfrm>
            <a:off x="7273928" y="3614758"/>
            <a:ext cx="142875" cy="215900"/>
            <a:chOff x="3969" y="2432"/>
            <a:chExt cx="90" cy="136"/>
          </a:xfrm>
        </p:grpSpPr>
        <p:sp>
          <p:nvSpPr>
            <p:cNvPr id="16" name="Line 35"/>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6"/>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Oval 37"/>
          <p:cNvSpPr>
            <a:spLocks noChangeArrowheads="1"/>
          </p:cNvSpPr>
          <p:nvPr/>
        </p:nvSpPr>
        <p:spPr bwMode="auto">
          <a:xfrm>
            <a:off x="5953128" y="293530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9" name="Oval 38"/>
          <p:cNvSpPr>
            <a:spLocks noChangeArrowheads="1"/>
          </p:cNvSpPr>
          <p:nvPr/>
        </p:nvSpPr>
        <p:spPr bwMode="auto">
          <a:xfrm>
            <a:off x="5953128" y="4351358"/>
            <a:ext cx="144463" cy="144463"/>
          </a:xfrm>
          <a:prstGeom prst="ellipse">
            <a:avLst/>
          </a:prstGeom>
          <a:solidFill>
            <a:schemeClr val="accent1"/>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20" name="Line 39"/>
          <p:cNvSpPr>
            <a:spLocks noChangeShapeType="1"/>
          </p:cNvSpPr>
          <p:nvPr/>
        </p:nvSpPr>
        <p:spPr bwMode="auto">
          <a:xfrm flipH="1">
            <a:off x="4225928" y="3727471"/>
            <a:ext cx="2087563"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40"/>
          <p:cNvSpPr>
            <a:spLocks noChangeShapeType="1"/>
          </p:cNvSpPr>
          <p:nvPr/>
        </p:nvSpPr>
        <p:spPr bwMode="auto">
          <a:xfrm>
            <a:off x="7394578" y="3727471"/>
            <a:ext cx="35877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41"/>
          <p:cNvSpPr>
            <a:spLocks noChangeShapeType="1"/>
          </p:cNvSpPr>
          <p:nvPr/>
        </p:nvSpPr>
        <p:spPr bwMode="auto">
          <a:xfrm flipH="1">
            <a:off x="7826378" y="3727471"/>
            <a:ext cx="431800"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43"/>
          <p:cNvSpPr txBox="1">
            <a:spLocks noChangeArrowheads="1"/>
          </p:cNvSpPr>
          <p:nvPr/>
        </p:nvSpPr>
        <p:spPr bwMode="auto">
          <a:xfrm>
            <a:off x="5018091" y="2790846"/>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i="1" dirty="0">
                <a:latin typeface="Euclid" pitchFamily="18" charset="0"/>
                <a:ea typeface="楷体_GB2312" pitchFamily="49" charset="-122"/>
                <a:sym typeface="Euclid Symbol" pitchFamily="18" charset="2"/>
              </a:rPr>
              <a:t></a:t>
            </a:r>
            <a:r>
              <a:rPr lang="en-US" altLang="zh-CN" sz="2800" i="1" baseline="-25000" dirty="0">
                <a:latin typeface="Euclid" pitchFamily="18" charset="0"/>
                <a:ea typeface="楷体_GB2312" pitchFamily="49" charset="-122"/>
                <a:sym typeface="Euclid Symbol" pitchFamily="18" charset="2"/>
              </a:rPr>
              <a:t>z</a:t>
            </a:r>
            <a:r>
              <a:rPr lang="en-US" altLang="zh-CN" sz="2800" baseline="-25000" dirty="0">
                <a:latin typeface="Euclid" pitchFamily="18" charset="0"/>
                <a:ea typeface="楷体_GB2312" pitchFamily="49" charset="-122"/>
                <a:sym typeface="Euclid Symbol" pitchFamily="18" charset="2"/>
              </a:rPr>
              <a:t>1</a:t>
            </a:r>
          </a:p>
        </p:txBody>
      </p:sp>
      <p:sp>
        <p:nvSpPr>
          <p:cNvPr id="24" name="Line 46"/>
          <p:cNvSpPr>
            <a:spLocks noChangeShapeType="1"/>
          </p:cNvSpPr>
          <p:nvPr/>
        </p:nvSpPr>
        <p:spPr bwMode="auto">
          <a:xfrm flipV="1">
            <a:off x="6026153" y="3078183"/>
            <a:ext cx="0" cy="12969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47"/>
          <p:cNvSpPr>
            <a:spLocks noChangeShapeType="1"/>
          </p:cNvSpPr>
          <p:nvPr/>
        </p:nvSpPr>
        <p:spPr bwMode="auto">
          <a:xfrm>
            <a:off x="6097591" y="4446608"/>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49"/>
          <p:cNvSpPr>
            <a:spLocks/>
          </p:cNvSpPr>
          <p:nvPr/>
        </p:nvSpPr>
        <p:spPr bwMode="auto">
          <a:xfrm>
            <a:off x="6026153" y="4159271"/>
            <a:ext cx="384175" cy="311150"/>
          </a:xfrm>
          <a:custGeom>
            <a:avLst/>
            <a:gdLst>
              <a:gd name="T0" fmla="*/ 2147483647 w 242"/>
              <a:gd name="T1" fmla="*/ 2147483647 h 196"/>
              <a:gd name="T2" fmla="*/ 2147483647 w 242"/>
              <a:gd name="T3" fmla="*/ 2147483647 h 196"/>
              <a:gd name="T4" fmla="*/ 2147483647 w 242"/>
              <a:gd name="T5" fmla="*/ 2147483647 h 196"/>
              <a:gd name="T6" fmla="*/ 0 w 242"/>
              <a:gd name="T7" fmla="*/ 2147483647 h 196"/>
              <a:gd name="T8" fmla="*/ 0 60000 65536"/>
              <a:gd name="T9" fmla="*/ 0 60000 65536"/>
              <a:gd name="T10" fmla="*/ 0 60000 65536"/>
              <a:gd name="T11" fmla="*/ 0 60000 65536"/>
              <a:gd name="T12" fmla="*/ 0 w 242"/>
              <a:gd name="T13" fmla="*/ 0 h 196"/>
              <a:gd name="T14" fmla="*/ 242 w 242"/>
              <a:gd name="T15" fmla="*/ 196 h 196"/>
            </a:gdLst>
            <a:ahLst/>
            <a:cxnLst>
              <a:cxn ang="T8">
                <a:pos x="T0" y="T1"/>
              </a:cxn>
              <a:cxn ang="T9">
                <a:pos x="T2" y="T3"/>
              </a:cxn>
              <a:cxn ang="T10">
                <a:pos x="T4" y="T5"/>
              </a:cxn>
              <a:cxn ang="T11">
                <a:pos x="T6" y="T7"/>
              </a:cxn>
            </a:cxnLst>
            <a:rect l="T12" t="T13" r="T14" b="T15"/>
            <a:pathLst>
              <a:path w="242" h="196">
                <a:moveTo>
                  <a:pt x="227" y="196"/>
                </a:moveTo>
                <a:cubicBezTo>
                  <a:pt x="234" y="166"/>
                  <a:pt x="242" y="136"/>
                  <a:pt x="227" y="106"/>
                </a:cubicBezTo>
                <a:cubicBezTo>
                  <a:pt x="212" y="76"/>
                  <a:pt x="174" y="30"/>
                  <a:pt x="136" y="15"/>
                </a:cubicBezTo>
                <a:cubicBezTo>
                  <a:pt x="98" y="0"/>
                  <a:pt x="49" y="7"/>
                  <a:pt x="0" y="15"/>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Text Box 50"/>
          <p:cNvSpPr txBox="1">
            <a:spLocks noChangeArrowheads="1"/>
          </p:cNvSpPr>
          <p:nvPr/>
        </p:nvSpPr>
        <p:spPr bwMode="auto">
          <a:xfrm>
            <a:off x="5737228" y="4591071"/>
            <a:ext cx="935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a:latin typeface="Euclid" pitchFamily="18" charset="0"/>
                <a:ea typeface="楷体_GB2312" pitchFamily="49" charset="-122"/>
              </a:rPr>
              <a:t>90</a:t>
            </a:r>
            <a:r>
              <a:rPr lang="en-US" altLang="zh-CN" sz="2800" baseline="30000">
                <a:latin typeface="Euclid" pitchFamily="18" charset="0"/>
                <a:ea typeface="楷体_GB2312" pitchFamily="49" charset="-122"/>
              </a:rPr>
              <a:t>0</a:t>
            </a:r>
          </a:p>
        </p:txBody>
      </p:sp>
      <p:sp>
        <p:nvSpPr>
          <p:cNvPr id="28" name="Line 51"/>
          <p:cNvSpPr>
            <a:spLocks noChangeShapeType="1"/>
          </p:cNvSpPr>
          <p:nvPr/>
        </p:nvSpPr>
        <p:spPr bwMode="auto">
          <a:xfrm flipH="1" flipV="1">
            <a:off x="6097591" y="3078183"/>
            <a:ext cx="288925" cy="6492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52"/>
          <p:cNvSpPr>
            <a:spLocks noChangeShapeType="1"/>
          </p:cNvSpPr>
          <p:nvPr/>
        </p:nvSpPr>
        <p:spPr bwMode="auto">
          <a:xfrm flipH="1" flipV="1">
            <a:off x="6097591" y="3006746"/>
            <a:ext cx="1152525" cy="6477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53"/>
          <p:cNvSpPr>
            <a:spLocks noChangeShapeType="1"/>
          </p:cNvSpPr>
          <p:nvPr/>
        </p:nvSpPr>
        <p:spPr bwMode="auto">
          <a:xfrm flipH="1" flipV="1">
            <a:off x="6097591" y="3006746"/>
            <a:ext cx="2160587" cy="7207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31" name="Picture 58" descr="RLocus_3poles_2zer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498860"/>
            <a:ext cx="4175125"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2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righ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21" grpId="0" animBg="1"/>
      <p:bldP spid="22" grpId="0" animBg="1"/>
      <p:bldP spid="24" grpId="0" animBg="1"/>
      <p:bldP spid="25" grpId="0" animBg="1"/>
      <p:bldP spid="26" grpId="0" animBg="1"/>
      <p:bldP spid="27" grpId="0"/>
      <p:bldP spid="28" grpId="0" animBg="1"/>
      <p:bldP spid="29"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733414" y="1354488"/>
            <a:ext cx="395492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zh-CN" altLang="en-US" sz="2800" b="1" dirty="0" smtClean="0">
                <a:latin typeface="微软雅黑" panose="020B0503020204020204" pitchFamily="34" charset="-122"/>
                <a:ea typeface="微软雅黑" panose="020B0503020204020204" pitchFamily="34" charset="-122"/>
              </a:rPr>
              <a:t>例</a:t>
            </a:r>
            <a:r>
              <a:rPr lang="en-US" altLang="zh-CN" sz="2800" b="1" dirty="0" smtClean="0">
                <a:latin typeface="微软雅黑" panose="020B0503020204020204" pitchFamily="34" charset="-122"/>
                <a:ea typeface="微软雅黑" panose="020B0503020204020204" pitchFamily="34" charset="-122"/>
              </a:rPr>
              <a:t>:</a:t>
            </a:r>
            <a:r>
              <a:rPr lang="zh-CN" altLang="en-US" sz="2800" dirty="0" smtClean="0">
                <a:latin typeface="楷体_GB2312" pitchFamily="49" charset="-122"/>
                <a:ea typeface="楷体_GB2312" pitchFamily="49" charset="-122"/>
              </a:rPr>
              <a:t>设</a:t>
            </a:r>
            <a:r>
              <a:rPr lang="zh-CN" altLang="en-US" sz="2800" dirty="0">
                <a:latin typeface="楷体_GB2312" pitchFamily="49" charset="-122"/>
                <a:ea typeface="楷体_GB2312" pitchFamily="49" charset="-122"/>
              </a:rPr>
              <a:t>系统开环传递函数</a:t>
            </a:r>
          </a:p>
        </p:txBody>
      </p:sp>
      <p:graphicFrame>
        <p:nvGraphicFramePr>
          <p:cNvPr id="3" name="对象 2"/>
          <p:cNvGraphicFramePr>
            <a:graphicFrameLocks noChangeAspect="1"/>
          </p:cNvGraphicFramePr>
          <p:nvPr>
            <p:extLst>
              <p:ext uri="{D42A27DB-BD31-4B8C-83A1-F6EECF244321}">
                <p14:modId xmlns:p14="http://schemas.microsoft.com/office/powerpoint/2010/main" val="62177126"/>
              </p:ext>
            </p:extLst>
          </p:nvPr>
        </p:nvGraphicFramePr>
        <p:xfrm>
          <a:off x="1187625" y="1988840"/>
          <a:ext cx="5616623" cy="1008112"/>
        </p:xfrm>
        <a:graphic>
          <a:graphicData uri="http://schemas.openxmlformats.org/presentationml/2006/ole">
            <mc:AlternateContent xmlns:mc="http://schemas.openxmlformats.org/markup-compatibility/2006">
              <mc:Choice xmlns:v="urn:schemas-microsoft-com:vml" Requires="v">
                <p:oleObj spid="_x0000_s225473" name="Equation" r:id="rId4" imgW="2158920" imgH="444240" progId="Equation.DSMT4">
                  <p:embed/>
                </p:oleObj>
              </mc:Choice>
              <mc:Fallback>
                <p:oleObj name="Equation" r:id="rId4" imgW="2158920" imgH="444240" progId="Equation.DSMT4">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5" y="1988840"/>
                        <a:ext cx="5616623"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a:spLocks noChangeArrowheads="1"/>
          </p:cNvSpPr>
          <p:nvPr/>
        </p:nvSpPr>
        <p:spPr bwMode="auto">
          <a:xfrm>
            <a:off x="787560" y="3212976"/>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latin typeface="楷体_GB2312" pitchFamily="49" charset="-122"/>
                <a:ea typeface="楷体_GB2312" pitchFamily="49" charset="-122"/>
              </a:rPr>
              <a:t>试绘制系统概略根轨迹。</a:t>
            </a:r>
          </a:p>
        </p:txBody>
      </p:sp>
      <p:grpSp>
        <p:nvGrpSpPr>
          <p:cNvPr id="20" name="组合 19"/>
          <p:cNvGrpSpPr/>
          <p:nvPr/>
        </p:nvGrpSpPr>
        <p:grpSpPr>
          <a:xfrm>
            <a:off x="2411760" y="3789040"/>
            <a:ext cx="3528392" cy="2664296"/>
            <a:chOff x="1979712" y="3789040"/>
            <a:chExt cx="3528392" cy="2664296"/>
          </a:xfrm>
        </p:grpSpPr>
        <p:grpSp>
          <p:nvGrpSpPr>
            <p:cNvPr id="17" name="组合 16"/>
            <p:cNvGrpSpPr/>
            <p:nvPr/>
          </p:nvGrpSpPr>
          <p:grpSpPr>
            <a:xfrm>
              <a:off x="1979712" y="3789040"/>
              <a:ext cx="3528392" cy="2664296"/>
              <a:chOff x="1979712" y="3789040"/>
              <a:chExt cx="3528392" cy="2664296"/>
            </a:xfrm>
          </p:grpSpPr>
          <p:cxnSp>
            <p:nvCxnSpPr>
              <p:cNvPr id="6" name="直接箭头连接符 5"/>
              <p:cNvCxnSpPr/>
              <p:nvPr/>
            </p:nvCxnSpPr>
            <p:spPr>
              <a:xfrm>
                <a:off x="1979712" y="5301208"/>
                <a:ext cx="352839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211960" y="3789040"/>
                <a:ext cx="0" cy="266429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27"/>
              <p:cNvGrpSpPr>
                <a:grpSpLocks/>
              </p:cNvGrpSpPr>
              <p:nvPr/>
            </p:nvGrpSpPr>
            <p:grpSpPr bwMode="auto">
              <a:xfrm>
                <a:off x="3623836" y="4034211"/>
                <a:ext cx="142875" cy="215900"/>
                <a:chOff x="3969" y="2432"/>
                <a:chExt cx="90" cy="136"/>
              </a:xfrm>
            </p:grpSpPr>
            <p:sp>
              <p:nvSpPr>
                <p:cNvPr id="10" name="Line 28"/>
                <p:cNvSpPr>
                  <a:spLocks noChangeShapeType="1"/>
                </p:cNvSpPr>
                <p:nvPr/>
              </p:nvSpPr>
              <p:spPr bwMode="auto">
                <a:xfrm flipH="1">
                  <a:off x="3969" y="2432"/>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29"/>
                <p:cNvSpPr>
                  <a:spLocks noChangeShapeType="1"/>
                </p:cNvSpPr>
                <p:nvPr/>
              </p:nvSpPr>
              <p:spPr bwMode="auto">
                <a:xfrm>
                  <a:off x="3969" y="2432"/>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7"/>
              <p:cNvGrpSpPr>
                <a:grpSpLocks/>
              </p:cNvGrpSpPr>
              <p:nvPr/>
            </p:nvGrpSpPr>
            <p:grpSpPr bwMode="auto">
              <a:xfrm>
                <a:off x="3624569" y="6123448"/>
                <a:ext cx="142875" cy="215900"/>
                <a:chOff x="3969" y="2432"/>
                <a:chExt cx="90" cy="136"/>
              </a:xfrm>
            </p:grpSpPr>
            <p:sp>
              <p:nvSpPr>
                <p:cNvPr id="13" name="Line 28"/>
                <p:cNvSpPr>
                  <a:spLocks noChangeShapeType="1"/>
                </p:cNvSpPr>
                <p:nvPr/>
              </p:nvSpPr>
              <p:spPr bwMode="auto">
                <a:xfrm flipH="1">
                  <a:off x="3969" y="2432"/>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29"/>
                <p:cNvSpPr>
                  <a:spLocks noChangeShapeType="1"/>
                </p:cNvSpPr>
                <p:nvPr/>
              </p:nvSpPr>
              <p:spPr bwMode="auto">
                <a:xfrm>
                  <a:off x="3969" y="2432"/>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Oval 37"/>
              <p:cNvSpPr>
                <a:spLocks noChangeArrowheads="1"/>
              </p:cNvSpPr>
              <p:nvPr/>
            </p:nvSpPr>
            <p:spPr bwMode="auto">
              <a:xfrm>
                <a:off x="2815955" y="4642672"/>
                <a:ext cx="144463" cy="144463"/>
              </a:xfrm>
              <a:prstGeom prst="ellipse">
                <a:avLst/>
              </a:prstGeom>
              <a:solidFill>
                <a:srgbClr val="FF0000"/>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6" name="Oval 37"/>
              <p:cNvSpPr>
                <a:spLocks noChangeArrowheads="1"/>
              </p:cNvSpPr>
              <p:nvPr/>
            </p:nvSpPr>
            <p:spPr bwMode="auto">
              <a:xfrm>
                <a:off x="2845267" y="5700648"/>
                <a:ext cx="144463" cy="144463"/>
              </a:xfrm>
              <a:prstGeom prst="ellipse">
                <a:avLst/>
              </a:prstGeom>
              <a:solidFill>
                <a:srgbClr val="FF0000"/>
              </a:solidFill>
              <a:ln w="9525">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grpSp>
        <p:sp>
          <p:nvSpPr>
            <p:cNvPr id="18" name="Text Box 43"/>
            <p:cNvSpPr txBox="1">
              <a:spLocks noChangeArrowheads="1"/>
            </p:cNvSpPr>
            <p:nvPr/>
          </p:nvSpPr>
          <p:spPr bwMode="auto">
            <a:xfrm>
              <a:off x="2975282" y="3789040"/>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000" i="1" dirty="0" smtClean="0">
                  <a:latin typeface="Euclid" pitchFamily="18" charset="0"/>
                  <a:ea typeface="楷体_GB2312" pitchFamily="49" charset="-122"/>
                  <a:sym typeface="Euclid Symbol" pitchFamily="18" charset="2"/>
                </a:rPr>
                <a:t>p</a:t>
              </a:r>
              <a:r>
                <a:rPr lang="en-US" altLang="zh-CN" sz="2000" baseline="-25000" dirty="0" smtClean="0">
                  <a:latin typeface="Euclid" pitchFamily="18" charset="0"/>
                  <a:ea typeface="楷体_GB2312" pitchFamily="49" charset="-122"/>
                  <a:sym typeface="Euclid Symbol" pitchFamily="18" charset="2"/>
                </a:rPr>
                <a:t>1</a:t>
              </a:r>
              <a:endParaRPr lang="en-US" altLang="zh-CN" sz="2000" baseline="-25000" dirty="0">
                <a:latin typeface="Euclid" pitchFamily="18" charset="0"/>
                <a:ea typeface="楷体_GB2312" pitchFamily="49" charset="-122"/>
                <a:sym typeface="Euclid Symbol" pitchFamily="18" charset="2"/>
              </a:endParaRPr>
            </a:p>
          </p:txBody>
        </p:sp>
        <p:sp>
          <p:nvSpPr>
            <p:cNvPr id="19" name="Text Box 43"/>
            <p:cNvSpPr txBox="1">
              <a:spLocks noChangeArrowheads="1"/>
            </p:cNvSpPr>
            <p:nvPr/>
          </p:nvSpPr>
          <p:spPr bwMode="auto">
            <a:xfrm>
              <a:off x="2220153" y="4488472"/>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000" i="1" dirty="0" smtClean="0">
                  <a:latin typeface="Euclid" pitchFamily="18" charset="0"/>
                  <a:ea typeface="楷体_GB2312" pitchFamily="49" charset="-122"/>
                  <a:sym typeface="Euclid Symbol" pitchFamily="18" charset="2"/>
                </a:rPr>
                <a:t>z</a:t>
              </a:r>
              <a:r>
                <a:rPr lang="en-US" altLang="zh-CN" sz="2000" baseline="-25000" dirty="0" smtClean="0">
                  <a:latin typeface="Euclid" pitchFamily="18" charset="0"/>
                  <a:ea typeface="楷体_GB2312" pitchFamily="49" charset="-122"/>
                  <a:sym typeface="Euclid Symbol" pitchFamily="18" charset="2"/>
                </a:rPr>
                <a:t>1</a:t>
              </a:r>
              <a:endParaRPr lang="en-US" altLang="zh-CN" sz="2000" baseline="-25000" dirty="0">
                <a:latin typeface="Euclid" pitchFamily="18" charset="0"/>
                <a:ea typeface="楷体_GB2312" pitchFamily="49" charset="-122"/>
                <a:sym typeface="Euclid Symbol" pitchFamily="18" charset="2"/>
              </a:endParaRPr>
            </a:p>
          </p:txBody>
        </p:sp>
      </p:grpSp>
    </p:spTree>
    <p:extLst>
      <p:ext uri="{BB962C8B-B14F-4D97-AF65-F5344CB8AC3E}">
        <p14:creationId xmlns:p14="http://schemas.microsoft.com/office/powerpoint/2010/main" val="166679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1"/>
          <p:cNvGrpSpPr>
            <a:grpSpLocks/>
          </p:cNvGrpSpPr>
          <p:nvPr/>
        </p:nvGrpSpPr>
        <p:grpSpPr bwMode="auto">
          <a:xfrm>
            <a:off x="1643042" y="2500306"/>
            <a:ext cx="5111750" cy="1347788"/>
            <a:chOff x="1202" y="1130"/>
            <a:chExt cx="3220" cy="849"/>
          </a:xfrm>
        </p:grpSpPr>
        <p:sp>
          <p:nvSpPr>
            <p:cNvPr id="7" name="Oval 12"/>
            <p:cNvSpPr>
              <a:spLocks noChangeAspect="1" noChangeArrowheads="1"/>
            </p:cNvSpPr>
            <p:nvPr/>
          </p:nvSpPr>
          <p:spPr bwMode="auto">
            <a:xfrm>
              <a:off x="1565" y="1344"/>
              <a:ext cx="172" cy="172"/>
            </a:xfrm>
            <a:prstGeom prst="ellipse">
              <a:avLst/>
            </a:prstGeom>
            <a:noFill/>
            <a:ln w="9525">
              <a:solidFill>
                <a:schemeClr val="tx1"/>
              </a:solidFill>
              <a:round/>
              <a:headEnd/>
              <a:tailEnd/>
            </a:ln>
          </p:spPr>
          <p:txBody>
            <a:bodyPr wrap="none" anchor="ctr"/>
            <a:lstStyle/>
            <a:p>
              <a:endParaRPr lang="zh-CN" altLang="en-US"/>
            </a:p>
          </p:txBody>
        </p:sp>
        <p:sp>
          <p:nvSpPr>
            <p:cNvPr id="8" name="Rectangle 13"/>
            <p:cNvSpPr>
              <a:spLocks noChangeArrowheads="1"/>
            </p:cNvSpPr>
            <p:nvPr/>
          </p:nvSpPr>
          <p:spPr bwMode="auto">
            <a:xfrm>
              <a:off x="2109" y="1130"/>
              <a:ext cx="576" cy="576"/>
            </a:xfrm>
            <a:prstGeom prst="rect">
              <a:avLst/>
            </a:prstGeom>
            <a:noFill/>
            <a:ln w="9525">
              <a:solidFill>
                <a:schemeClr val="tx1"/>
              </a:solidFill>
              <a:miter lim="800000"/>
              <a:headEnd/>
              <a:tailEnd/>
            </a:ln>
          </p:spPr>
          <p:txBody>
            <a:bodyPr wrap="none" anchor="ctr"/>
            <a:lstStyle/>
            <a:p>
              <a:endParaRPr lang="zh-CN" altLang="en-US"/>
            </a:p>
          </p:txBody>
        </p:sp>
        <p:sp>
          <p:nvSpPr>
            <p:cNvPr id="9" name="Line 14"/>
            <p:cNvSpPr>
              <a:spLocks noChangeShapeType="1"/>
            </p:cNvSpPr>
            <p:nvPr/>
          </p:nvSpPr>
          <p:spPr bwMode="auto">
            <a:xfrm>
              <a:off x="1746" y="1434"/>
              <a:ext cx="363" cy="0"/>
            </a:xfrm>
            <a:prstGeom prst="line">
              <a:avLst/>
            </a:prstGeom>
            <a:noFill/>
            <a:ln w="9525">
              <a:solidFill>
                <a:schemeClr val="tx1"/>
              </a:solidFill>
              <a:round/>
              <a:headEnd/>
              <a:tailEnd type="triangle" w="med" len="med"/>
            </a:ln>
          </p:spPr>
          <p:txBody>
            <a:bodyPr/>
            <a:lstStyle/>
            <a:p>
              <a:endParaRPr lang="zh-CN" altLang="en-US"/>
            </a:p>
          </p:txBody>
        </p:sp>
        <p:sp>
          <p:nvSpPr>
            <p:cNvPr id="10" name="Line 15"/>
            <p:cNvSpPr>
              <a:spLocks noChangeShapeType="1"/>
            </p:cNvSpPr>
            <p:nvPr/>
          </p:nvSpPr>
          <p:spPr bwMode="auto">
            <a:xfrm>
              <a:off x="1202" y="1434"/>
              <a:ext cx="363" cy="0"/>
            </a:xfrm>
            <a:prstGeom prst="line">
              <a:avLst/>
            </a:prstGeom>
            <a:noFill/>
            <a:ln w="9525">
              <a:solidFill>
                <a:schemeClr val="tx1"/>
              </a:solidFill>
              <a:round/>
              <a:headEnd/>
              <a:tailEnd type="triangle" w="med" len="med"/>
            </a:ln>
          </p:spPr>
          <p:txBody>
            <a:bodyPr/>
            <a:lstStyle/>
            <a:p>
              <a:endParaRPr lang="zh-CN" altLang="en-US"/>
            </a:p>
          </p:txBody>
        </p:sp>
        <p:sp>
          <p:nvSpPr>
            <p:cNvPr id="11" name="Line 16"/>
            <p:cNvSpPr>
              <a:spLocks noChangeShapeType="1"/>
            </p:cNvSpPr>
            <p:nvPr/>
          </p:nvSpPr>
          <p:spPr bwMode="auto">
            <a:xfrm>
              <a:off x="2681" y="1434"/>
              <a:ext cx="408" cy="0"/>
            </a:xfrm>
            <a:prstGeom prst="line">
              <a:avLst/>
            </a:prstGeom>
            <a:noFill/>
            <a:ln w="9525">
              <a:solidFill>
                <a:schemeClr val="tx1"/>
              </a:solidFill>
              <a:round/>
              <a:headEnd/>
              <a:tailEnd type="triangle" w="med" len="med"/>
            </a:ln>
          </p:spPr>
          <p:txBody>
            <a:bodyPr/>
            <a:lstStyle/>
            <a:p>
              <a:endParaRPr lang="zh-CN" altLang="en-US"/>
            </a:p>
          </p:txBody>
        </p:sp>
        <p:sp>
          <p:nvSpPr>
            <p:cNvPr id="12" name="Rectangle 17"/>
            <p:cNvSpPr>
              <a:spLocks noChangeArrowheads="1"/>
            </p:cNvSpPr>
            <p:nvPr/>
          </p:nvSpPr>
          <p:spPr bwMode="auto">
            <a:xfrm>
              <a:off x="3089" y="1135"/>
              <a:ext cx="698" cy="576"/>
            </a:xfrm>
            <a:prstGeom prst="rect">
              <a:avLst/>
            </a:prstGeom>
            <a:noFill/>
            <a:ln w="9525">
              <a:solidFill>
                <a:schemeClr val="tx1"/>
              </a:solidFill>
              <a:miter lim="800000"/>
              <a:headEnd/>
              <a:tailEnd/>
            </a:ln>
          </p:spPr>
          <p:txBody>
            <a:bodyPr wrap="none" anchor="ctr"/>
            <a:lstStyle/>
            <a:p>
              <a:endParaRPr lang="zh-CN" altLang="en-US"/>
            </a:p>
          </p:txBody>
        </p:sp>
        <p:sp>
          <p:nvSpPr>
            <p:cNvPr id="13" name="Line 18"/>
            <p:cNvSpPr>
              <a:spLocks noChangeShapeType="1"/>
            </p:cNvSpPr>
            <p:nvPr/>
          </p:nvSpPr>
          <p:spPr bwMode="auto">
            <a:xfrm>
              <a:off x="3787" y="1434"/>
              <a:ext cx="635" cy="0"/>
            </a:xfrm>
            <a:prstGeom prst="line">
              <a:avLst/>
            </a:prstGeom>
            <a:noFill/>
            <a:ln w="9525">
              <a:solidFill>
                <a:schemeClr val="tx1"/>
              </a:solidFill>
              <a:round/>
              <a:headEnd/>
              <a:tailEnd type="triangle" w="med" len="med"/>
            </a:ln>
          </p:spPr>
          <p:txBody>
            <a:bodyPr/>
            <a:lstStyle/>
            <a:p>
              <a:endParaRPr lang="zh-CN" altLang="en-US"/>
            </a:p>
          </p:txBody>
        </p:sp>
        <p:sp>
          <p:nvSpPr>
            <p:cNvPr id="14" name="Line 19"/>
            <p:cNvSpPr>
              <a:spLocks noChangeShapeType="1"/>
            </p:cNvSpPr>
            <p:nvPr/>
          </p:nvSpPr>
          <p:spPr bwMode="auto">
            <a:xfrm flipV="1">
              <a:off x="1655" y="1525"/>
              <a:ext cx="0" cy="454"/>
            </a:xfrm>
            <a:prstGeom prst="line">
              <a:avLst/>
            </a:prstGeom>
            <a:noFill/>
            <a:ln w="9525">
              <a:solidFill>
                <a:schemeClr val="tx1"/>
              </a:solidFill>
              <a:round/>
              <a:headEnd/>
              <a:tailEnd type="triangle" w="med" len="med"/>
            </a:ln>
          </p:spPr>
          <p:txBody>
            <a:bodyPr/>
            <a:lstStyle/>
            <a:p>
              <a:endParaRPr lang="zh-CN" altLang="en-US"/>
            </a:p>
          </p:txBody>
        </p:sp>
        <p:sp>
          <p:nvSpPr>
            <p:cNvPr id="15" name="Line 20"/>
            <p:cNvSpPr>
              <a:spLocks noChangeShapeType="1"/>
            </p:cNvSpPr>
            <p:nvPr/>
          </p:nvSpPr>
          <p:spPr bwMode="auto">
            <a:xfrm>
              <a:off x="1655" y="1979"/>
              <a:ext cx="2359" cy="0"/>
            </a:xfrm>
            <a:prstGeom prst="line">
              <a:avLst/>
            </a:prstGeom>
            <a:noFill/>
            <a:ln w="9525">
              <a:solidFill>
                <a:schemeClr val="tx1"/>
              </a:solidFill>
              <a:round/>
              <a:headEnd/>
              <a:tailEnd/>
            </a:ln>
          </p:spPr>
          <p:txBody>
            <a:bodyPr/>
            <a:lstStyle/>
            <a:p>
              <a:endParaRPr lang="zh-CN" altLang="en-US"/>
            </a:p>
          </p:txBody>
        </p:sp>
        <p:sp>
          <p:nvSpPr>
            <p:cNvPr id="16" name="Line 21"/>
            <p:cNvSpPr>
              <a:spLocks noChangeShapeType="1"/>
            </p:cNvSpPr>
            <p:nvPr/>
          </p:nvSpPr>
          <p:spPr bwMode="auto">
            <a:xfrm>
              <a:off x="4014" y="1434"/>
              <a:ext cx="0" cy="545"/>
            </a:xfrm>
            <a:prstGeom prst="line">
              <a:avLst/>
            </a:prstGeom>
            <a:noFill/>
            <a:ln w="9525">
              <a:solidFill>
                <a:schemeClr val="tx1"/>
              </a:solidFill>
              <a:round/>
              <a:headEnd/>
              <a:tailEnd/>
            </a:ln>
          </p:spPr>
          <p:txBody>
            <a:bodyPr/>
            <a:lstStyle/>
            <a:p>
              <a:endParaRPr lang="zh-CN" altLang="en-US"/>
            </a:p>
          </p:txBody>
        </p:sp>
        <p:sp>
          <p:nvSpPr>
            <p:cNvPr id="17" name="Line 22"/>
            <p:cNvSpPr>
              <a:spLocks noChangeShapeType="1"/>
            </p:cNvSpPr>
            <p:nvPr/>
          </p:nvSpPr>
          <p:spPr bwMode="auto">
            <a:xfrm>
              <a:off x="1746" y="1661"/>
              <a:ext cx="91" cy="0"/>
            </a:xfrm>
            <a:prstGeom prst="line">
              <a:avLst/>
            </a:prstGeom>
            <a:noFill/>
            <a:ln w="9525">
              <a:solidFill>
                <a:schemeClr val="tx1"/>
              </a:solidFill>
              <a:round/>
              <a:headEnd/>
              <a:tailEnd/>
            </a:ln>
          </p:spPr>
          <p:txBody>
            <a:bodyPr/>
            <a:lstStyle/>
            <a:p>
              <a:endParaRPr lang="zh-CN" altLang="en-US"/>
            </a:p>
          </p:txBody>
        </p:sp>
        <p:graphicFrame>
          <p:nvGraphicFramePr>
            <p:cNvPr id="18" name="Object 23"/>
            <p:cNvGraphicFramePr>
              <a:graphicFrameLocks noChangeAspect="1"/>
            </p:cNvGraphicFramePr>
            <p:nvPr/>
          </p:nvGraphicFramePr>
          <p:xfrm>
            <a:off x="2282" y="1298"/>
            <a:ext cx="224" cy="209"/>
          </p:xfrm>
          <a:graphic>
            <a:graphicData uri="http://schemas.openxmlformats.org/presentationml/2006/ole">
              <mc:AlternateContent xmlns:mc="http://schemas.openxmlformats.org/markup-compatibility/2006">
                <mc:Choice xmlns:v="urn:schemas-microsoft-com:vml" Requires="v">
                  <p:oleObj spid="_x0000_s164099" name="Equation" r:id="rId3" imgW="177492" imgH="164814" progId="Equation.DSMT4">
                    <p:embed/>
                  </p:oleObj>
                </mc:Choice>
                <mc:Fallback>
                  <p:oleObj name="Equation" r:id="rId3" imgW="177492" imgH="164814" progId="Equation.DSMT4">
                    <p:embed/>
                    <p:pic>
                      <p:nvPicPr>
                        <p:cNvPr id="0" name="Picture 1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 y="1298"/>
                          <a:ext cx="224"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4"/>
            <p:cNvGraphicFramePr>
              <a:graphicFrameLocks noChangeAspect="1"/>
            </p:cNvGraphicFramePr>
            <p:nvPr/>
          </p:nvGraphicFramePr>
          <p:xfrm>
            <a:off x="3194" y="1178"/>
            <a:ext cx="529" cy="496"/>
          </p:xfrm>
          <a:graphic>
            <a:graphicData uri="http://schemas.openxmlformats.org/presentationml/2006/ole">
              <mc:AlternateContent xmlns:mc="http://schemas.openxmlformats.org/markup-compatibility/2006">
                <mc:Choice xmlns:v="urn:schemas-microsoft-com:vml" Requires="v">
                  <p:oleObj spid="_x0000_s164100" name="Equation" r:id="rId5" imgW="418918" imgH="393529" progId="Equation.DSMT4">
                    <p:embed/>
                  </p:oleObj>
                </mc:Choice>
                <mc:Fallback>
                  <p:oleObj name="Equation" r:id="rId5" imgW="418918" imgH="393529" progId="Equation.DSMT4">
                    <p:embed/>
                    <p:pic>
                      <p:nvPicPr>
                        <p:cNvPr id="0" name="Picture 1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 y="1178"/>
                          <a:ext cx="529"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Rectangle 25"/>
          <p:cNvSpPr txBox="1">
            <a:spLocks noChangeArrowheads="1"/>
          </p:cNvSpPr>
          <p:nvPr/>
        </p:nvSpPr>
        <p:spPr>
          <a:xfrm>
            <a:off x="571472" y="1214422"/>
            <a:ext cx="7793038" cy="928694"/>
          </a:xfrm>
          <a:prstGeom prst="rect">
            <a:avLst/>
          </a:prstGeom>
        </p:spPr>
        <p:txBody>
          <a:bodyPr/>
          <a:lstStyle/>
          <a:p>
            <a:pPr>
              <a:defRPr/>
            </a:pPr>
            <a:r>
              <a:rPr lang="zh-CN" altLang="en-US" sz="2800" b="1" kern="0" dirty="0" smtClean="0">
                <a:latin typeface="微软雅黑" pitchFamily="34" charset="-122"/>
                <a:ea typeface="微软雅黑" pitchFamily="34" charset="-122"/>
                <a:cs typeface="+mj-cs"/>
              </a:rPr>
              <a:t>例</a:t>
            </a:r>
            <a:r>
              <a:rPr lang="en-US" altLang="zh-CN" sz="2800" b="1" kern="0" dirty="0" smtClean="0">
                <a:latin typeface="微软雅黑" pitchFamily="34" charset="-122"/>
                <a:ea typeface="微软雅黑" pitchFamily="34" charset="-122"/>
                <a:cs typeface="+mj-cs"/>
              </a:rPr>
              <a:t>:</a:t>
            </a:r>
            <a:r>
              <a:rPr lang="en-US" altLang="zh-CN" sz="2800" kern="0" dirty="0" smtClean="0">
                <a:latin typeface="微软雅黑" pitchFamily="34" charset="-122"/>
                <a:ea typeface="微软雅黑" pitchFamily="34" charset="-122"/>
                <a:cs typeface="+mj-cs"/>
              </a:rPr>
              <a:t> </a:t>
            </a:r>
            <a:r>
              <a:rPr lang="zh-CN" altLang="en-US" sz="2800" kern="0" dirty="0" smtClean="0">
                <a:ea typeface="+mj-ea"/>
                <a:cs typeface="+mj-cs"/>
              </a:rPr>
              <a:t>试确定当开环增益</a:t>
            </a:r>
            <a:r>
              <a:rPr lang="en-US" altLang="zh-CN" sz="2800" i="1" kern="0" dirty="0" smtClean="0">
                <a:latin typeface="Euclid" pitchFamily="18" charset="0"/>
                <a:ea typeface="+mj-ea"/>
                <a:cs typeface="+mj-cs"/>
              </a:rPr>
              <a:t>K</a:t>
            </a:r>
            <a:r>
              <a:rPr lang="zh-CN" altLang="en-US" sz="2800" kern="0" dirty="0" smtClean="0">
                <a:ea typeface="+mj-ea"/>
                <a:cs typeface="+mj-cs"/>
              </a:rPr>
              <a:t>由</a:t>
            </a:r>
            <a:r>
              <a:rPr lang="en-US" altLang="zh-CN" sz="2800" kern="0" dirty="0" smtClean="0">
                <a:ea typeface="+mj-ea"/>
                <a:cs typeface="+mj-cs"/>
              </a:rPr>
              <a:t>0</a:t>
            </a:r>
            <a:r>
              <a:rPr lang="zh-CN" altLang="en-US" sz="2800" kern="0" dirty="0" smtClean="0">
                <a:ea typeface="+mj-ea"/>
                <a:cs typeface="+mj-cs"/>
              </a:rPr>
              <a:t>连续变化到</a:t>
            </a:r>
            <a:r>
              <a:rPr lang="en-US" altLang="zh-CN" sz="2800" kern="0" dirty="0" smtClean="0">
                <a:ea typeface="+mj-ea"/>
                <a:cs typeface="+mj-cs"/>
              </a:rPr>
              <a:t>+</a:t>
            </a:r>
            <a:r>
              <a:rPr lang="en-US" altLang="zh-CN" sz="2800" kern="0" dirty="0" smtClean="0">
                <a:ea typeface="+mj-ea"/>
                <a:cs typeface="+mj-cs"/>
                <a:sym typeface="Euclid Symbol" pitchFamily="18" charset="2"/>
              </a:rPr>
              <a:t></a:t>
            </a:r>
            <a:r>
              <a:rPr lang="zh-CN" altLang="en-US" sz="2800" kern="0" dirty="0" smtClean="0">
                <a:ea typeface="+mj-ea"/>
                <a:cs typeface="+mj-cs"/>
                <a:sym typeface="Euclid Symbol" pitchFamily="18" charset="2"/>
              </a:rPr>
              <a:t>时闭环根所移动的轨迹。</a:t>
            </a:r>
            <a:endParaRPr lang="en-US" altLang="zh-CN" sz="2800" b="1" kern="0" dirty="0">
              <a:ea typeface="+mj-ea"/>
              <a:cs typeface="+mj-cs"/>
              <a:sym typeface="Euclid Symbol" pitchFamily="18" charset="2"/>
            </a:endParaRPr>
          </a:p>
        </p:txBody>
      </p:sp>
      <p:sp>
        <p:nvSpPr>
          <p:cNvPr id="21" name="Text Box 19"/>
          <p:cNvSpPr txBox="1">
            <a:spLocks noChangeArrowheads="1"/>
          </p:cNvSpPr>
          <p:nvPr/>
        </p:nvSpPr>
        <p:spPr bwMode="auto">
          <a:xfrm>
            <a:off x="642910" y="4500570"/>
            <a:ext cx="7786742" cy="1384995"/>
          </a:xfrm>
          <a:prstGeom prst="rect">
            <a:avLst/>
          </a:prstGeom>
          <a:noFill/>
          <a:ln w="9525">
            <a:noFill/>
            <a:miter lim="800000"/>
            <a:headEnd/>
            <a:tailEnd/>
          </a:ln>
          <a:effectLst/>
        </p:spPr>
        <p:txBody>
          <a:bodyPr wrap="square">
            <a:spAutoFit/>
          </a:bodyPr>
          <a:lstStyle/>
          <a:p>
            <a:pPr algn="l">
              <a:spcBef>
                <a:spcPct val="20000"/>
              </a:spcBef>
            </a:pPr>
            <a:r>
              <a:rPr lang="zh-CN" altLang="en-US" sz="2800" b="1" dirty="0">
                <a:latin typeface="微软雅黑" pitchFamily="34" charset="-122"/>
                <a:ea typeface="微软雅黑" pitchFamily="34" charset="-122"/>
              </a:rPr>
              <a:t>定义：</a:t>
            </a:r>
            <a:r>
              <a:rPr lang="zh-CN" altLang="en-US" sz="2800" dirty="0" smtClean="0">
                <a:latin typeface="+mn-ea"/>
              </a:rPr>
              <a:t>根轨迹系指</a:t>
            </a:r>
            <a:r>
              <a:rPr lang="zh-CN" altLang="en-US" sz="2800" dirty="0">
                <a:latin typeface="+mn-ea"/>
              </a:rPr>
              <a:t>系统开环传递函数中某个参数（如开环增益</a:t>
            </a:r>
            <a:r>
              <a:rPr lang="en-US" altLang="zh-CN" sz="2800" i="1" dirty="0">
                <a:latin typeface="Euclid" pitchFamily="18" charset="0"/>
              </a:rPr>
              <a:t>K</a:t>
            </a:r>
            <a:r>
              <a:rPr lang="zh-CN" altLang="en-US" sz="2800" dirty="0">
                <a:latin typeface="+mn-ea"/>
              </a:rPr>
              <a:t>）从零变到无穷时，闭环特征根</a:t>
            </a:r>
            <a:r>
              <a:rPr lang="zh-CN" altLang="en-US" sz="2800" dirty="0">
                <a:latin typeface="Euclid" pitchFamily="18" charset="0"/>
              </a:rPr>
              <a:t>在</a:t>
            </a:r>
            <a:r>
              <a:rPr lang="en-US" altLang="zh-CN" sz="2800" i="1" dirty="0" smtClean="0">
                <a:latin typeface="Euclid" pitchFamily="18" charset="0"/>
              </a:rPr>
              <a:t>s </a:t>
            </a:r>
            <a:r>
              <a:rPr lang="zh-CN" altLang="en-US" sz="2800" dirty="0" smtClean="0">
                <a:latin typeface="+mn-ea"/>
              </a:rPr>
              <a:t>平面</a:t>
            </a:r>
            <a:r>
              <a:rPr lang="zh-CN" altLang="en-US" sz="2800" dirty="0">
                <a:latin typeface="+mn-ea"/>
              </a:rPr>
              <a:t>上移动的轨迹。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O72A01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313" y="1124744"/>
            <a:ext cx="7344047" cy="43298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2340115578"/>
              </p:ext>
            </p:extLst>
          </p:nvPr>
        </p:nvGraphicFramePr>
        <p:xfrm>
          <a:off x="2267744" y="5301208"/>
          <a:ext cx="4868862" cy="508000"/>
        </p:xfrm>
        <a:graphic>
          <a:graphicData uri="http://schemas.openxmlformats.org/presentationml/2006/ole">
            <mc:AlternateContent xmlns:mc="http://schemas.openxmlformats.org/markup-compatibility/2006">
              <mc:Choice xmlns:v="urn:schemas-microsoft-com:vml" Requires="v">
                <p:oleObj spid="_x0000_s246844" name="Equation" r:id="rId5" imgW="2438400" imgH="254000" progId="Equation.DSMT4">
                  <p:embed/>
                </p:oleObj>
              </mc:Choice>
              <mc:Fallback>
                <p:oleObj name="Equation" r:id="rId5" imgW="2438400" imgH="2540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5301208"/>
                        <a:ext cx="48688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1720415"/>
              </p:ext>
            </p:extLst>
          </p:nvPr>
        </p:nvGraphicFramePr>
        <p:xfrm>
          <a:off x="2267744" y="5949280"/>
          <a:ext cx="4887912" cy="508000"/>
        </p:xfrm>
        <a:graphic>
          <a:graphicData uri="http://schemas.openxmlformats.org/presentationml/2006/ole">
            <mc:AlternateContent xmlns:mc="http://schemas.openxmlformats.org/markup-compatibility/2006">
              <mc:Choice xmlns:v="urn:schemas-microsoft-com:vml" Requires="v">
                <p:oleObj spid="_x0000_s246845" name="Equation" r:id="rId7" imgW="2438280" imgH="253800" progId="Equation.DSMT4">
                  <p:embed/>
                </p:oleObj>
              </mc:Choice>
              <mc:Fallback>
                <p:oleObj name="Equation" r:id="rId7" imgW="2438280" imgH="253800" progId="Equation.DSMT4">
                  <p:embed/>
                  <p:pic>
                    <p:nvPicPr>
                      <p:cNvPr id="0" name="对象 5"/>
                      <p:cNvPicPr>
                        <a:picLocks noChangeAspect="1" noChangeArrowheads="1"/>
                      </p:cNvPicPr>
                      <p:nvPr/>
                    </p:nvPicPr>
                    <p:blipFill>
                      <a:blip r:embed="rId8"/>
                      <a:srcRect/>
                      <a:stretch>
                        <a:fillRect/>
                      </a:stretch>
                    </p:blipFill>
                    <p:spPr bwMode="auto">
                      <a:xfrm>
                        <a:off x="2267744" y="5949280"/>
                        <a:ext cx="4887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913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O72A0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70746"/>
            <a:ext cx="5905500" cy="568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23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286886"/>
            <a:ext cx="4714752"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法则</a:t>
            </a:r>
            <a:r>
              <a:rPr lang="en-US" altLang="zh-CN" sz="2800" b="1" dirty="0">
                <a:latin typeface="微软雅黑" panose="020B0503020204020204" pitchFamily="34" charset="-122"/>
                <a:ea typeface="微软雅黑" panose="020B0503020204020204" pitchFamily="34" charset="-122"/>
              </a:rPr>
              <a:t>8</a:t>
            </a:r>
            <a:r>
              <a:rPr lang="zh-CN" altLang="en-US" sz="2800" b="1" dirty="0" smtClean="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根轨迹与虚轴的交点</a:t>
            </a:r>
          </a:p>
        </p:txBody>
      </p:sp>
      <p:sp>
        <p:nvSpPr>
          <p:cNvPr id="3" name="Text Box 15"/>
          <p:cNvSpPr txBox="1">
            <a:spLocks noChangeArrowheads="1"/>
          </p:cNvSpPr>
          <p:nvPr/>
        </p:nvSpPr>
        <p:spPr bwMode="auto">
          <a:xfrm>
            <a:off x="571472" y="2071678"/>
            <a:ext cx="7169224"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zh-CN" altLang="en-US" sz="2800" dirty="0" smtClean="0">
                <a:latin typeface="Euclid" panose="02020503060505020303" pitchFamily="18" charset="0"/>
              </a:rPr>
              <a:t>       如</a:t>
            </a:r>
            <a:r>
              <a:rPr lang="zh-CN" altLang="en-US" sz="2800" dirty="0">
                <a:latin typeface="Euclid" panose="02020503060505020303" pitchFamily="18" charset="0"/>
              </a:rPr>
              <a:t>根轨迹与虚轴相交，则交点上</a:t>
            </a:r>
            <a:r>
              <a:rPr lang="zh-CN" altLang="en-US" sz="2800" dirty="0" smtClean="0">
                <a:latin typeface="Euclid" panose="02020503060505020303" pitchFamily="18" charset="0"/>
              </a:rPr>
              <a:t>的</a:t>
            </a:r>
            <a:r>
              <a:rPr lang="en-US" altLang="zh-CN" sz="2800" i="1" dirty="0" smtClean="0">
                <a:latin typeface="Euclid" panose="02020503060505020303" pitchFamily="18" charset="0"/>
              </a:rPr>
              <a:t>K</a:t>
            </a:r>
            <a:r>
              <a:rPr lang="zh-CN" altLang="en-US" sz="2800" baseline="30000" dirty="0" smtClean="0">
                <a:latin typeface="Euclid" panose="02020503060505020303" pitchFamily="18" charset="0"/>
              </a:rPr>
              <a:t>*</a:t>
            </a:r>
            <a:r>
              <a:rPr lang="zh-CN" altLang="en-US" sz="2800" dirty="0" smtClean="0">
                <a:latin typeface="Euclid" panose="02020503060505020303" pitchFamily="18" charset="0"/>
              </a:rPr>
              <a:t>值和</a:t>
            </a:r>
            <a:r>
              <a:rPr lang="zh-CN" altLang="en-US" sz="2800" i="1" dirty="0" smtClean="0">
                <a:latin typeface="Euclid" panose="02020503060505020303" pitchFamily="18" charset="0"/>
                <a:sym typeface="Euclid Symbol"/>
              </a:rPr>
              <a:t></a:t>
            </a:r>
            <a:r>
              <a:rPr lang="zh-CN" altLang="en-US" sz="2800" dirty="0" smtClean="0">
                <a:latin typeface="Euclid" panose="02020503060505020303" pitchFamily="18" charset="0"/>
              </a:rPr>
              <a:t>值</a:t>
            </a:r>
            <a:r>
              <a:rPr lang="zh-CN" altLang="en-US" sz="2800" dirty="0">
                <a:latin typeface="Euclid" panose="02020503060505020303" pitchFamily="18" charset="0"/>
              </a:rPr>
              <a:t>可用劳思判据判定，也可令闭环特征方程中</a:t>
            </a:r>
            <a:r>
              <a:rPr lang="zh-CN" altLang="en-US" sz="2800" dirty="0" smtClean="0">
                <a:latin typeface="Euclid" panose="02020503060505020303" pitchFamily="18" charset="0"/>
              </a:rPr>
              <a:t>的</a:t>
            </a:r>
            <a:r>
              <a:rPr lang="en-US" altLang="zh-CN" sz="2800" i="1" dirty="0" smtClean="0">
                <a:latin typeface="Euclid" panose="02020503060505020303" pitchFamily="18" charset="0"/>
              </a:rPr>
              <a:t>s</a:t>
            </a:r>
            <a:r>
              <a:rPr lang="en-US" altLang="zh-CN" sz="2800" dirty="0" smtClean="0">
                <a:latin typeface="Euclid" panose="02020503060505020303" pitchFamily="18" charset="0"/>
              </a:rPr>
              <a:t>=</a:t>
            </a:r>
            <a:r>
              <a:rPr lang="en-US" altLang="zh-CN" sz="2800" i="1" dirty="0" smtClean="0">
                <a:latin typeface="Euclid" panose="02020503060505020303" pitchFamily="18" charset="0"/>
              </a:rPr>
              <a:t>j</a:t>
            </a:r>
            <a:r>
              <a:rPr lang="zh-CN" altLang="en-US" sz="2800" i="1" dirty="0" smtClean="0">
                <a:latin typeface="Euclid" panose="02020503060505020303" pitchFamily="18" charset="0"/>
                <a:sym typeface="Euclid Symbol"/>
              </a:rPr>
              <a:t></a:t>
            </a:r>
            <a:r>
              <a:rPr lang="zh-CN" altLang="en-US" sz="2800" dirty="0" smtClean="0">
                <a:latin typeface="Euclid" panose="02020503060505020303" pitchFamily="18" charset="0"/>
              </a:rPr>
              <a:t>，</a:t>
            </a:r>
            <a:r>
              <a:rPr lang="zh-CN" altLang="en-US" sz="2800" dirty="0">
                <a:latin typeface="Euclid" panose="02020503060505020303" pitchFamily="18" charset="0"/>
              </a:rPr>
              <a:t>然后分别令其实部和虚部为零求得。</a:t>
            </a:r>
          </a:p>
          <a:p>
            <a:pPr algn="l">
              <a:spcBef>
                <a:spcPct val="50000"/>
              </a:spcBef>
            </a:pPr>
            <a:endParaRPr lang="en-US" altLang="zh-CN" dirty="0"/>
          </a:p>
        </p:txBody>
      </p:sp>
      <p:grpSp>
        <p:nvGrpSpPr>
          <p:cNvPr id="4" name="Group 10"/>
          <p:cNvGrpSpPr>
            <a:grpSpLocks/>
          </p:cNvGrpSpPr>
          <p:nvPr/>
        </p:nvGrpSpPr>
        <p:grpSpPr bwMode="auto">
          <a:xfrm>
            <a:off x="4643438" y="2854325"/>
            <a:ext cx="4176712" cy="3743325"/>
            <a:chOff x="2789" y="1434"/>
            <a:chExt cx="2631" cy="2358"/>
          </a:xfrm>
        </p:grpSpPr>
        <p:grpSp>
          <p:nvGrpSpPr>
            <p:cNvPr id="5" name="Group 11"/>
            <p:cNvGrpSpPr>
              <a:grpSpLocks/>
            </p:cNvGrpSpPr>
            <p:nvPr/>
          </p:nvGrpSpPr>
          <p:grpSpPr bwMode="auto">
            <a:xfrm>
              <a:off x="2789" y="1434"/>
              <a:ext cx="2631" cy="2358"/>
              <a:chOff x="2789" y="666"/>
              <a:chExt cx="2631" cy="2358"/>
            </a:xfrm>
          </p:grpSpPr>
          <p:sp>
            <p:nvSpPr>
              <p:cNvPr id="8" name="Line 12"/>
              <p:cNvSpPr>
                <a:spLocks noChangeShapeType="1"/>
              </p:cNvSpPr>
              <p:nvPr/>
            </p:nvSpPr>
            <p:spPr bwMode="auto">
              <a:xfrm>
                <a:off x="2971" y="1842"/>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3"/>
              <p:cNvSpPr>
                <a:spLocks noChangeShapeType="1"/>
              </p:cNvSpPr>
              <p:nvPr/>
            </p:nvSpPr>
            <p:spPr bwMode="auto">
              <a:xfrm flipV="1">
                <a:off x="4921" y="666"/>
                <a:ext cx="0" cy="2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 name="Group 14"/>
              <p:cNvGrpSpPr>
                <a:grpSpLocks/>
              </p:cNvGrpSpPr>
              <p:nvPr/>
            </p:nvGrpSpPr>
            <p:grpSpPr bwMode="auto">
              <a:xfrm>
                <a:off x="4877" y="1770"/>
                <a:ext cx="90" cy="136"/>
                <a:chOff x="3969" y="2432"/>
                <a:chExt cx="90" cy="136"/>
              </a:xfrm>
            </p:grpSpPr>
            <p:sp>
              <p:nvSpPr>
                <p:cNvPr id="24" name="Line 15"/>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6"/>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7"/>
              <p:cNvGrpSpPr>
                <a:grpSpLocks/>
              </p:cNvGrpSpPr>
              <p:nvPr/>
            </p:nvGrpSpPr>
            <p:grpSpPr bwMode="auto">
              <a:xfrm>
                <a:off x="4286" y="1769"/>
                <a:ext cx="90" cy="136"/>
                <a:chOff x="3969" y="2432"/>
                <a:chExt cx="90" cy="136"/>
              </a:xfrm>
            </p:grpSpPr>
            <p:sp>
              <p:nvSpPr>
                <p:cNvPr id="22" name="Line 18"/>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0"/>
              <p:cNvGrpSpPr>
                <a:grpSpLocks/>
              </p:cNvGrpSpPr>
              <p:nvPr/>
            </p:nvGrpSpPr>
            <p:grpSpPr bwMode="auto">
              <a:xfrm>
                <a:off x="3696" y="1769"/>
                <a:ext cx="90" cy="136"/>
                <a:chOff x="3969" y="2432"/>
                <a:chExt cx="90" cy="136"/>
              </a:xfrm>
            </p:grpSpPr>
            <p:sp>
              <p:nvSpPr>
                <p:cNvPr id="20" name="Line 21"/>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Text Box 23"/>
              <p:cNvSpPr txBox="1">
                <a:spLocks noChangeArrowheads="1"/>
              </p:cNvSpPr>
              <p:nvPr/>
            </p:nvSpPr>
            <p:spPr bwMode="auto">
              <a:xfrm>
                <a:off x="3602" y="196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-2</a:t>
                </a:r>
              </a:p>
            </p:txBody>
          </p:sp>
          <p:sp>
            <p:nvSpPr>
              <p:cNvPr id="14" name="Text Box 24"/>
              <p:cNvSpPr txBox="1">
                <a:spLocks noChangeArrowheads="1"/>
              </p:cNvSpPr>
              <p:nvPr/>
            </p:nvSpPr>
            <p:spPr bwMode="auto">
              <a:xfrm>
                <a:off x="4210" y="1951"/>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-1</a:t>
                </a:r>
              </a:p>
            </p:txBody>
          </p:sp>
          <p:sp>
            <p:nvSpPr>
              <p:cNvPr id="15" name="Line 25"/>
              <p:cNvSpPr>
                <a:spLocks noChangeShapeType="1"/>
              </p:cNvSpPr>
              <p:nvPr/>
            </p:nvSpPr>
            <p:spPr bwMode="auto">
              <a:xfrm flipH="1">
                <a:off x="2925" y="1842"/>
                <a:ext cx="81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26"/>
              <p:cNvSpPr>
                <a:spLocks noChangeShapeType="1"/>
              </p:cNvSpPr>
              <p:nvPr/>
            </p:nvSpPr>
            <p:spPr bwMode="auto">
              <a:xfrm>
                <a:off x="4331" y="1842"/>
                <a:ext cx="59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7"/>
              <p:cNvSpPr>
                <a:spLocks noChangeShapeType="1"/>
              </p:cNvSpPr>
              <p:nvPr/>
            </p:nvSpPr>
            <p:spPr bwMode="auto">
              <a:xfrm flipV="1">
                <a:off x="4331" y="845"/>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8"/>
              <p:cNvSpPr>
                <a:spLocks noChangeShapeType="1"/>
              </p:cNvSpPr>
              <p:nvPr/>
            </p:nvSpPr>
            <p:spPr bwMode="auto">
              <a:xfrm>
                <a:off x="4331" y="1843"/>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9"/>
              <p:cNvSpPr>
                <a:spLocks noChangeShapeType="1"/>
              </p:cNvSpPr>
              <p:nvPr/>
            </p:nvSpPr>
            <p:spPr bwMode="auto">
              <a:xfrm flipH="1">
                <a:off x="2789" y="1842"/>
                <a:ext cx="1542"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Freeform 30"/>
            <p:cNvSpPr>
              <a:spLocks/>
            </p:cNvSpPr>
            <p:nvPr/>
          </p:nvSpPr>
          <p:spPr bwMode="auto">
            <a:xfrm>
              <a:off x="4585" y="1481"/>
              <a:ext cx="427" cy="1133"/>
            </a:xfrm>
            <a:custGeom>
              <a:avLst/>
              <a:gdLst>
                <a:gd name="T0" fmla="*/ 0 w 725"/>
                <a:gd name="T1" fmla="*/ 278 h 1225"/>
                <a:gd name="T2" fmla="*/ 1 w 725"/>
                <a:gd name="T3" fmla="*/ 216 h 1225"/>
                <a:gd name="T4" fmla="*/ 1 w 725"/>
                <a:gd name="T5" fmla="*/ 121 h 1225"/>
                <a:gd name="T6" fmla="*/ 1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31"/>
            <p:cNvSpPr>
              <a:spLocks/>
            </p:cNvSpPr>
            <p:nvPr/>
          </p:nvSpPr>
          <p:spPr bwMode="auto">
            <a:xfrm flipV="1">
              <a:off x="4585" y="2615"/>
              <a:ext cx="427" cy="1133"/>
            </a:xfrm>
            <a:custGeom>
              <a:avLst/>
              <a:gdLst>
                <a:gd name="T0" fmla="*/ 0 w 725"/>
                <a:gd name="T1" fmla="*/ 278 h 1225"/>
                <a:gd name="T2" fmla="*/ 1 w 725"/>
                <a:gd name="T3" fmla="*/ 216 h 1225"/>
                <a:gd name="T4" fmla="*/ 1 w 725"/>
                <a:gd name="T5" fmla="*/ 121 h 1225"/>
                <a:gd name="T6" fmla="*/ 1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26" name="对象 25"/>
          <p:cNvGraphicFramePr>
            <a:graphicFrameLocks noChangeAspect="1"/>
          </p:cNvGraphicFramePr>
          <p:nvPr>
            <p:extLst>
              <p:ext uri="{D42A27DB-BD31-4B8C-83A1-F6EECF244321}">
                <p14:modId xmlns:p14="http://schemas.microsoft.com/office/powerpoint/2010/main" val="2097426883"/>
              </p:ext>
            </p:extLst>
          </p:nvPr>
        </p:nvGraphicFramePr>
        <p:xfrm>
          <a:off x="669145" y="3943350"/>
          <a:ext cx="5483225" cy="2400300"/>
        </p:xfrm>
        <a:graphic>
          <a:graphicData uri="http://schemas.openxmlformats.org/presentationml/2006/ole">
            <mc:AlternateContent xmlns:mc="http://schemas.openxmlformats.org/markup-compatibility/2006">
              <mc:Choice xmlns:v="urn:schemas-microsoft-com:vml" Requires="v">
                <p:oleObj spid="_x0000_s231495" name="Equation" r:id="rId3" imgW="2552400" imgH="1066680" progId="Equation.DSMT4">
                  <p:embed/>
                </p:oleObj>
              </mc:Choice>
              <mc:Fallback>
                <p:oleObj name="Equation" r:id="rId3" imgW="2552400" imgH="1066680" progId="Equation.DSMT4">
                  <p:embed/>
                  <p:pic>
                    <p:nvPicPr>
                      <p:cNvPr id="0" name="Picture 14"/>
                      <p:cNvPicPr>
                        <a:picLocks noChangeAspect="1" noChangeArrowheads="1"/>
                      </p:cNvPicPr>
                      <p:nvPr/>
                    </p:nvPicPr>
                    <p:blipFill>
                      <a:blip r:embed="rId4"/>
                      <a:srcRect/>
                      <a:stretch>
                        <a:fillRect/>
                      </a:stretch>
                    </p:blipFill>
                    <p:spPr bwMode="auto">
                      <a:xfrm>
                        <a:off x="669145" y="3943350"/>
                        <a:ext cx="5483225" cy="240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64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61051776"/>
              </p:ext>
            </p:extLst>
          </p:nvPr>
        </p:nvGraphicFramePr>
        <p:xfrm>
          <a:off x="2411760" y="1732586"/>
          <a:ext cx="2592388" cy="889000"/>
        </p:xfrm>
        <a:graphic>
          <a:graphicData uri="http://schemas.openxmlformats.org/presentationml/2006/ole">
            <mc:AlternateContent xmlns:mc="http://schemas.openxmlformats.org/markup-compatibility/2006">
              <mc:Choice xmlns:v="urn:schemas-microsoft-com:vml" Requires="v">
                <p:oleObj spid="_x0000_s230675" name="Equation" r:id="rId4" imgW="1294838" imgH="444307" progId="Equation.DSMT4">
                  <p:embed/>
                </p:oleObj>
              </mc:Choice>
              <mc:Fallback>
                <p:oleObj name="Equation" r:id="rId4" imgW="1294838" imgH="444307" progId="Equation.DSMT4">
                  <p:embed/>
                  <p:pic>
                    <p:nvPicPr>
                      <p:cNvPr id="0" name="Picture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732586"/>
                        <a:ext cx="2592388"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33"/>
          <p:cNvSpPr txBox="1">
            <a:spLocks noChangeArrowheads="1"/>
          </p:cNvSpPr>
          <p:nvPr/>
        </p:nvSpPr>
        <p:spPr bwMode="auto">
          <a:xfrm>
            <a:off x="466724" y="257810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dirty="0" smtClean="0">
                <a:latin typeface="Euclid" pitchFamily="18" charset="0"/>
              </a:rPr>
              <a:t>闭环特征方程是：</a:t>
            </a:r>
            <a:endParaRPr kumimoji="1" lang="en-US" altLang="zh-CN" sz="2800" dirty="0">
              <a:latin typeface="Times New Roman" pitchFamily="18" charset="0"/>
            </a:endParaRPr>
          </a:p>
        </p:txBody>
      </p:sp>
      <p:graphicFrame>
        <p:nvGraphicFramePr>
          <p:cNvPr id="5" name="对象 4"/>
          <p:cNvGraphicFramePr>
            <a:graphicFrameLocks noChangeAspect="1"/>
          </p:cNvGraphicFramePr>
          <p:nvPr/>
        </p:nvGraphicFramePr>
        <p:xfrm>
          <a:off x="2767013" y="3141663"/>
          <a:ext cx="2846387" cy="406400"/>
        </p:xfrm>
        <a:graphic>
          <a:graphicData uri="http://schemas.openxmlformats.org/presentationml/2006/ole">
            <mc:AlternateContent xmlns:mc="http://schemas.openxmlformats.org/markup-compatibility/2006">
              <mc:Choice xmlns:v="urn:schemas-microsoft-com:vml" Requires="v">
                <p:oleObj spid="_x0000_s230676" name="Equation" r:id="rId6" imgW="1422400" imgH="203200" progId="Equation.DSMT4">
                  <p:embed/>
                </p:oleObj>
              </mc:Choice>
              <mc:Fallback>
                <p:oleObj name="Equation" r:id="rId6" imgW="1422400" imgH="203200" progId="Equation.DSMT4">
                  <p:embed/>
                  <p:pic>
                    <p:nvPicPr>
                      <p:cNvPr id="0"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013" y="3141663"/>
                        <a:ext cx="28463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35"/>
          <p:cNvSpPr txBox="1">
            <a:spLocks noChangeArrowheads="1"/>
          </p:cNvSpPr>
          <p:nvPr/>
        </p:nvSpPr>
        <p:spPr bwMode="auto">
          <a:xfrm>
            <a:off x="468313" y="3716338"/>
            <a:ext cx="4176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dirty="0" smtClean="0">
                <a:latin typeface="Euclid" pitchFamily="18" charset="0"/>
              </a:rPr>
              <a:t>令</a:t>
            </a:r>
            <a:r>
              <a:rPr kumimoji="1" lang="en-US" altLang="zh-CN" sz="2800" i="1" dirty="0" smtClean="0">
                <a:latin typeface="Euclid" pitchFamily="18" charset="0"/>
              </a:rPr>
              <a:t>s</a:t>
            </a:r>
            <a:r>
              <a:rPr kumimoji="1" lang="en-US" altLang="zh-CN" sz="2800" dirty="0" smtClean="0">
                <a:latin typeface="Euclid" pitchFamily="18" charset="0"/>
              </a:rPr>
              <a:t>=</a:t>
            </a:r>
            <a:r>
              <a:rPr kumimoji="1" lang="en-US" altLang="zh-CN" sz="2800" i="1" dirty="0" smtClean="0">
                <a:latin typeface="Euclid" pitchFamily="18" charset="0"/>
              </a:rPr>
              <a:t>j</a:t>
            </a:r>
            <a:r>
              <a:rPr kumimoji="1" lang="en-US" altLang="zh-CN" sz="2800" i="1" dirty="0" smtClean="0">
                <a:latin typeface="Euclid" pitchFamily="18" charset="0"/>
                <a:sym typeface="Euclid Symbol" pitchFamily="18" charset="2"/>
              </a:rPr>
              <a:t></a:t>
            </a:r>
            <a:r>
              <a:rPr kumimoji="1" lang="zh-CN" altLang="en-US" sz="2800" dirty="0" smtClean="0">
                <a:latin typeface="Euclid" pitchFamily="18" charset="0"/>
                <a:sym typeface="Euclid Symbol" pitchFamily="18" charset="2"/>
              </a:rPr>
              <a:t>，则</a:t>
            </a:r>
            <a:r>
              <a:rPr kumimoji="1" lang="en-US" altLang="zh-CN" sz="2800" dirty="0" smtClean="0">
                <a:latin typeface="Times New Roman" pitchFamily="18" charset="0"/>
              </a:rPr>
              <a:t> </a:t>
            </a:r>
            <a:endParaRPr kumimoji="1" lang="en-US" altLang="zh-CN" sz="2800" dirty="0">
              <a:latin typeface="Times New Roman" pitchFamily="18" charset="0"/>
            </a:endParaRPr>
          </a:p>
        </p:txBody>
      </p:sp>
      <p:graphicFrame>
        <p:nvGraphicFramePr>
          <p:cNvPr id="7" name="对象 6"/>
          <p:cNvGraphicFramePr>
            <a:graphicFrameLocks noChangeAspect="1"/>
          </p:cNvGraphicFramePr>
          <p:nvPr/>
        </p:nvGraphicFramePr>
        <p:xfrm>
          <a:off x="520700" y="4264025"/>
          <a:ext cx="3327400" cy="457200"/>
        </p:xfrm>
        <a:graphic>
          <a:graphicData uri="http://schemas.openxmlformats.org/presentationml/2006/ole">
            <mc:AlternateContent xmlns:mc="http://schemas.openxmlformats.org/markup-compatibility/2006">
              <mc:Choice xmlns:v="urn:schemas-microsoft-com:vml" Requires="v">
                <p:oleObj spid="_x0000_s230677" name="Equation" r:id="rId8" imgW="1663700" imgH="228600" progId="Equation.DSMT4">
                  <p:embed/>
                </p:oleObj>
              </mc:Choice>
              <mc:Fallback>
                <p:oleObj name="Equation" r:id="rId8" imgW="1663700" imgH="228600" progId="Equation.DSMT4">
                  <p:embed/>
                  <p:pic>
                    <p:nvPicPr>
                      <p:cNvPr id="0" name="Picture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700" y="4264025"/>
                        <a:ext cx="3327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468313" y="4883150"/>
          <a:ext cx="4241800" cy="1422400"/>
        </p:xfrm>
        <a:graphic>
          <a:graphicData uri="http://schemas.openxmlformats.org/presentationml/2006/ole">
            <mc:AlternateContent xmlns:mc="http://schemas.openxmlformats.org/markup-compatibility/2006">
              <mc:Choice xmlns:v="urn:schemas-microsoft-com:vml" Requires="v">
                <p:oleObj spid="_x0000_s230678" name="Equation" r:id="rId10" imgW="2120900" imgH="711200" progId="Equation.DSMT4">
                  <p:embed/>
                </p:oleObj>
              </mc:Choice>
              <mc:Fallback>
                <p:oleObj name="Equation" r:id="rId10" imgW="2120900" imgH="711200" progId="Equation.DSMT4">
                  <p:embed/>
                  <p:pic>
                    <p:nvPicPr>
                      <p:cNvPr id="0" name="Picture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4883150"/>
                        <a:ext cx="42418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0"/>
          <p:cNvGrpSpPr>
            <a:grpSpLocks/>
          </p:cNvGrpSpPr>
          <p:nvPr/>
        </p:nvGrpSpPr>
        <p:grpSpPr bwMode="auto">
          <a:xfrm>
            <a:off x="4643438" y="2854325"/>
            <a:ext cx="4176712" cy="3743325"/>
            <a:chOff x="2789" y="1434"/>
            <a:chExt cx="2631" cy="2358"/>
          </a:xfrm>
        </p:grpSpPr>
        <p:grpSp>
          <p:nvGrpSpPr>
            <p:cNvPr id="10" name="Group 11"/>
            <p:cNvGrpSpPr>
              <a:grpSpLocks/>
            </p:cNvGrpSpPr>
            <p:nvPr/>
          </p:nvGrpSpPr>
          <p:grpSpPr bwMode="auto">
            <a:xfrm>
              <a:off x="2789" y="1434"/>
              <a:ext cx="2631" cy="2358"/>
              <a:chOff x="2789" y="666"/>
              <a:chExt cx="2631" cy="2358"/>
            </a:xfrm>
          </p:grpSpPr>
          <p:sp>
            <p:nvSpPr>
              <p:cNvPr id="13" name="Line 12"/>
              <p:cNvSpPr>
                <a:spLocks noChangeShapeType="1"/>
              </p:cNvSpPr>
              <p:nvPr/>
            </p:nvSpPr>
            <p:spPr bwMode="auto">
              <a:xfrm>
                <a:off x="2971" y="1842"/>
                <a:ext cx="24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V="1">
                <a:off x="4921" y="666"/>
                <a:ext cx="0" cy="23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 name="Group 14"/>
              <p:cNvGrpSpPr>
                <a:grpSpLocks/>
              </p:cNvGrpSpPr>
              <p:nvPr/>
            </p:nvGrpSpPr>
            <p:grpSpPr bwMode="auto">
              <a:xfrm>
                <a:off x="4877" y="1770"/>
                <a:ext cx="90" cy="136"/>
                <a:chOff x="3969" y="2432"/>
                <a:chExt cx="90" cy="136"/>
              </a:xfrm>
            </p:grpSpPr>
            <p:sp>
              <p:nvSpPr>
                <p:cNvPr id="29" name="Line 15"/>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6"/>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17"/>
              <p:cNvGrpSpPr>
                <a:grpSpLocks/>
              </p:cNvGrpSpPr>
              <p:nvPr/>
            </p:nvGrpSpPr>
            <p:grpSpPr bwMode="auto">
              <a:xfrm>
                <a:off x="4286" y="1769"/>
                <a:ext cx="90" cy="136"/>
                <a:chOff x="3969" y="2432"/>
                <a:chExt cx="90" cy="136"/>
              </a:xfrm>
            </p:grpSpPr>
            <p:sp>
              <p:nvSpPr>
                <p:cNvPr id="27" name="Line 18"/>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9"/>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20"/>
              <p:cNvGrpSpPr>
                <a:grpSpLocks/>
              </p:cNvGrpSpPr>
              <p:nvPr/>
            </p:nvGrpSpPr>
            <p:grpSpPr bwMode="auto">
              <a:xfrm>
                <a:off x="3696" y="1769"/>
                <a:ext cx="90" cy="136"/>
                <a:chOff x="3969" y="2432"/>
                <a:chExt cx="90" cy="136"/>
              </a:xfrm>
            </p:grpSpPr>
            <p:sp>
              <p:nvSpPr>
                <p:cNvPr id="25" name="Line 21"/>
                <p:cNvSpPr>
                  <a:spLocks noChangeShapeType="1"/>
                </p:cNvSpPr>
                <p:nvPr/>
              </p:nvSpPr>
              <p:spPr bwMode="auto">
                <a:xfrm flipH="1">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3969" y="2432"/>
                  <a:ext cx="90" cy="1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Text Box 23"/>
              <p:cNvSpPr txBox="1">
                <a:spLocks noChangeArrowheads="1"/>
              </p:cNvSpPr>
              <p:nvPr/>
            </p:nvSpPr>
            <p:spPr bwMode="auto">
              <a:xfrm>
                <a:off x="3602" y="196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-2</a:t>
                </a:r>
              </a:p>
            </p:txBody>
          </p:sp>
          <p:sp>
            <p:nvSpPr>
              <p:cNvPr id="19" name="Text Box 24"/>
              <p:cNvSpPr txBox="1">
                <a:spLocks noChangeArrowheads="1"/>
              </p:cNvSpPr>
              <p:nvPr/>
            </p:nvSpPr>
            <p:spPr bwMode="auto">
              <a:xfrm>
                <a:off x="4210" y="1951"/>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400">
                    <a:latin typeface="Times New Roman" pitchFamily="18" charset="0"/>
                  </a:rPr>
                  <a:t>-1</a:t>
                </a:r>
              </a:p>
            </p:txBody>
          </p:sp>
          <p:sp>
            <p:nvSpPr>
              <p:cNvPr id="20" name="Line 25"/>
              <p:cNvSpPr>
                <a:spLocks noChangeShapeType="1"/>
              </p:cNvSpPr>
              <p:nvPr/>
            </p:nvSpPr>
            <p:spPr bwMode="auto">
              <a:xfrm flipH="1">
                <a:off x="2925" y="1842"/>
                <a:ext cx="81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6"/>
              <p:cNvSpPr>
                <a:spLocks noChangeShapeType="1"/>
              </p:cNvSpPr>
              <p:nvPr/>
            </p:nvSpPr>
            <p:spPr bwMode="auto">
              <a:xfrm>
                <a:off x="4331" y="1842"/>
                <a:ext cx="59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7"/>
              <p:cNvSpPr>
                <a:spLocks noChangeShapeType="1"/>
              </p:cNvSpPr>
              <p:nvPr/>
            </p:nvSpPr>
            <p:spPr bwMode="auto">
              <a:xfrm flipV="1">
                <a:off x="4331" y="845"/>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8"/>
              <p:cNvSpPr>
                <a:spLocks noChangeShapeType="1"/>
              </p:cNvSpPr>
              <p:nvPr/>
            </p:nvSpPr>
            <p:spPr bwMode="auto">
              <a:xfrm>
                <a:off x="4331" y="1843"/>
                <a:ext cx="499" cy="99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9"/>
              <p:cNvSpPr>
                <a:spLocks noChangeShapeType="1"/>
              </p:cNvSpPr>
              <p:nvPr/>
            </p:nvSpPr>
            <p:spPr bwMode="auto">
              <a:xfrm flipH="1">
                <a:off x="2789" y="1842"/>
                <a:ext cx="1542" cy="0"/>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Freeform 30"/>
            <p:cNvSpPr>
              <a:spLocks/>
            </p:cNvSpPr>
            <p:nvPr/>
          </p:nvSpPr>
          <p:spPr bwMode="auto">
            <a:xfrm>
              <a:off x="4585" y="1481"/>
              <a:ext cx="427" cy="1133"/>
            </a:xfrm>
            <a:custGeom>
              <a:avLst/>
              <a:gdLst>
                <a:gd name="T0" fmla="*/ 0 w 725"/>
                <a:gd name="T1" fmla="*/ 278 h 1225"/>
                <a:gd name="T2" fmla="*/ 1 w 725"/>
                <a:gd name="T3" fmla="*/ 216 h 1225"/>
                <a:gd name="T4" fmla="*/ 1 w 725"/>
                <a:gd name="T5" fmla="*/ 121 h 1225"/>
                <a:gd name="T6" fmla="*/ 1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31"/>
            <p:cNvSpPr>
              <a:spLocks/>
            </p:cNvSpPr>
            <p:nvPr/>
          </p:nvSpPr>
          <p:spPr bwMode="auto">
            <a:xfrm flipV="1">
              <a:off x="4585" y="2615"/>
              <a:ext cx="427" cy="1133"/>
            </a:xfrm>
            <a:custGeom>
              <a:avLst/>
              <a:gdLst>
                <a:gd name="T0" fmla="*/ 0 w 725"/>
                <a:gd name="T1" fmla="*/ 278 h 1225"/>
                <a:gd name="T2" fmla="*/ 1 w 725"/>
                <a:gd name="T3" fmla="*/ 216 h 1225"/>
                <a:gd name="T4" fmla="*/ 1 w 725"/>
                <a:gd name="T5" fmla="*/ 121 h 1225"/>
                <a:gd name="T6" fmla="*/ 1 w 725"/>
                <a:gd name="T7" fmla="*/ 0 h 1225"/>
                <a:gd name="T8" fmla="*/ 0 60000 65536"/>
                <a:gd name="T9" fmla="*/ 0 60000 65536"/>
                <a:gd name="T10" fmla="*/ 0 60000 65536"/>
                <a:gd name="T11" fmla="*/ 0 60000 65536"/>
                <a:gd name="T12" fmla="*/ 0 w 725"/>
                <a:gd name="T13" fmla="*/ 0 h 1225"/>
                <a:gd name="T14" fmla="*/ 725 w 725"/>
                <a:gd name="T15" fmla="*/ 1225 h 1225"/>
              </a:gdLst>
              <a:ahLst/>
              <a:cxnLst>
                <a:cxn ang="T8">
                  <a:pos x="T0" y="T1"/>
                </a:cxn>
                <a:cxn ang="T9">
                  <a:pos x="T2" y="T3"/>
                </a:cxn>
                <a:cxn ang="T10">
                  <a:pos x="T4" y="T5"/>
                </a:cxn>
                <a:cxn ang="T11">
                  <a:pos x="T6" y="T7"/>
                </a:cxn>
              </a:cxnLst>
              <a:rect l="T12" t="T13" r="T14" b="T15"/>
              <a:pathLst>
                <a:path w="725" h="1225">
                  <a:moveTo>
                    <a:pt x="0" y="1225"/>
                  </a:moveTo>
                  <a:cubicBezTo>
                    <a:pt x="0" y="1145"/>
                    <a:pt x="0" y="1066"/>
                    <a:pt x="45" y="953"/>
                  </a:cubicBezTo>
                  <a:cubicBezTo>
                    <a:pt x="90" y="840"/>
                    <a:pt x="159" y="703"/>
                    <a:pt x="272" y="544"/>
                  </a:cubicBezTo>
                  <a:cubicBezTo>
                    <a:pt x="385" y="385"/>
                    <a:pt x="555" y="192"/>
                    <a:pt x="725"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1" name="Text Box 33"/>
          <p:cNvSpPr txBox="1">
            <a:spLocks noChangeArrowheads="1"/>
          </p:cNvSpPr>
          <p:nvPr/>
        </p:nvSpPr>
        <p:spPr bwMode="auto">
          <a:xfrm>
            <a:off x="495300" y="6197600"/>
            <a:ext cx="4022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dirty="0" smtClean="0">
                <a:latin typeface="Euclid" pitchFamily="18" charset="0"/>
              </a:rPr>
              <a:t>稳定时</a:t>
            </a:r>
            <a:r>
              <a:rPr lang="en-US" altLang="zh-CN" sz="2800" i="1" dirty="0">
                <a:latin typeface="Euclid" panose="02020503060505020303" pitchFamily="18" charset="0"/>
              </a:rPr>
              <a:t>K</a:t>
            </a:r>
            <a:r>
              <a:rPr lang="en-US" altLang="zh-CN" sz="2800" baseline="30000" dirty="0" smtClean="0">
                <a:latin typeface="Euclid" panose="02020503060505020303" pitchFamily="18" charset="0"/>
                <a:sym typeface="Euclid Symbol"/>
              </a:rPr>
              <a:t></a:t>
            </a:r>
            <a:r>
              <a:rPr kumimoji="1" lang="en-US" altLang="zh-CN" sz="2800" dirty="0" smtClean="0">
                <a:latin typeface="Euclid" pitchFamily="18" charset="0"/>
              </a:rPr>
              <a:t> </a:t>
            </a:r>
            <a:r>
              <a:rPr kumimoji="1" lang="zh-CN" altLang="en-US" sz="2800" dirty="0" smtClean="0">
                <a:latin typeface="Euclid" pitchFamily="18" charset="0"/>
              </a:rPr>
              <a:t>的取值范围？</a:t>
            </a:r>
            <a:r>
              <a:rPr kumimoji="1" lang="en-US" altLang="zh-CN" sz="2800" dirty="0" smtClean="0">
                <a:latin typeface="Times New Roman" pitchFamily="18" charset="0"/>
              </a:rPr>
              <a:t> </a:t>
            </a:r>
            <a:endParaRPr kumimoji="1" lang="en-US" altLang="zh-CN" sz="2800" dirty="0">
              <a:latin typeface="Times New Roman" pitchFamily="18" charset="0"/>
            </a:endParaRPr>
          </a:p>
        </p:txBody>
      </p:sp>
    </p:spTree>
    <p:extLst>
      <p:ext uri="{BB962C8B-B14F-4D97-AF65-F5344CB8AC3E}">
        <p14:creationId xmlns:p14="http://schemas.microsoft.com/office/powerpoint/2010/main" val="203645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58093580"/>
              </p:ext>
            </p:extLst>
          </p:nvPr>
        </p:nvGraphicFramePr>
        <p:xfrm>
          <a:off x="1835696" y="1916832"/>
          <a:ext cx="4104456" cy="1060563"/>
        </p:xfrm>
        <a:graphic>
          <a:graphicData uri="http://schemas.openxmlformats.org/presentationml/2006/ole">
            <mc:AlternateContent xmlns:mc="http://schemas.openxmlformats.org/markup-compatibility/2006">
              <mc:Choice xmlns:v="urn:schemas-microsoft-com:vml" Requires="v">
                <p:oleObj spid="_x0000_s232584" name="Equation" r:id="rId3" imgW="1955520" imgH="444240" progId="Equation.DSMT4">
                  <p:embed/>
                </p:oleObj>
              </mc:Choice>
              <mc:Fallback>
                <p:oleObj name="Equation" r:id="rId3" imgW="1955520" imgH="444240"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16832"/>
                        <a:ext cx="4104456" cy="106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577532" y="2982724"/>
            <a:ext cx="4852610" cy="523220"/>
          </a:xfrm>
          <a:prstGeom prst="rect">
            <a:avLst/>
          </a:prstGeom>
        </p:spPr>
        <p:txBody>
          <a:bodyPr wrap="none">
            <a:spAutoFit/>
          </a:bodyPr>
          <a:lstStyle/>
          <a:p>
            <a:r>
              <a:rPr lang="zh-CN" altLang="en-US" sz="2800" dirty="0">
                <a:latin typeface="楷体_GB2312" pitchFamily="49" charset="-122"/>
                <a:ea typeface="楷体_GB2312" pitchFamily="49" charset="-122"/>
              </a:rPr>
              <a:t>试绘制闭环系统的概略根轨迹</a:t>
            </a:r>
            <a:endParaRPr lang="zh-CN" altLang="en-US" sz="2800" dirty="0"/>
          </a:p>
        </p:txBody>
      </p:sp>
      <p:sp>
        <p:nvSpPr>
          <p:cNvPr id="5" name="Rectangle 8"/>
          <p:cNvSpPr>
            <a:spLocks noChangeArrowheads="1"/>
          </p:cNvSpPr>
          <p:nvPr/>
        </p:nvSpPr>
        <p:spPr bwMode="auto">
          <a:xfrm>
            <a:off x="577532" y="3505944"/>
            <a:ext cx="77771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smtClean="0">
                <a:latin typeface="Euclid" pitchFamily="18" charset="0"/>
              </a:rPr>
              <a:t>[</a:t>
            </a:r>
            <a:r>
              <a:rPr kumimoji="1" lang="en-US" altLang="zh-CN" sz="2800" dirty="0" smtClean="0">
                <a:latin typeface="Euclid" pitchFamily="18" charset="0"/>
                <a:ea typeface="楷体_GB2312" pitchFamily="49" charset="-122"/>
                <a:sym typeface="Euclid Symbol" pitchFamily="18" charset="2"/>
              </a:rPr>
              <a:t>3</a:t>
            </a:r>
            <a:r>
              <a:rPr kumimoji="1" lang="en-US" altLang="zh-CN" sz="2800" dirty="0" smtClean="0">
                <a:latin typeface="Euclid" pitchFamily="18" charset="0"/>
              </a:rPr>
              <a:t>, 0]</a:t>
            </a:r>
            <a:r>
              <a:rPr kumimoji="1" lang="zh-CN" altLang="en-US" sz="2800" dirty="0" smtClean="0">
                <a:latin typeface="Euclid" pitchFamily="18" charset="0"/>
              </a:rPr>
              <a:t>有根轨迹；</a:t>
            </a:r>
            <a:r>
              <a:rPr kumimoji="1" lang="en-US" altLang="zh-CN" sz="2800" dirty="0" smtClean="0">
                <a:latin typeface="Euclid" pitchFamily="18" charset="0"/>
              </a:rPr>
              <a:t> </a:t>
            </a:r>
            <a:endParaRPr kumimoji="1" lang="en-US" altLang="zh-CN" sz="2800" dirty="0">
              <a:latin typeface="Euclid" pitchFamily="18" charset="0"/>
            </a:endParaRPr>
          </a:p>
          <a:p>
            <a:pPr eaLnBrk="1" hangingPunct="1">
              <a:spcBef>
                <a:spcPct val="0"/>
              </a:spcBef>
              <a:buClrTx/>
              <a:buSzTx/>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，可得渐近线：</a:t>
            </a:r>
            <a:endParaRPr kumimoji="1" lang="en-US" altLang="zh-CN" sz="2800" dirty="0">
              <a:latin typeface="Euclid" pitchFamily="18" charset="0"/>
              <a:sym typeface="Euclid Symbol" pitchFamily="18" charset="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93776183"/>
              </p:ext>
            </p:extLst>
          </p:nvPr>
        </p:nvGraphicFramePr>
        <p:xfrm>
          <a:off x="1907704" y="4653136"/>
          <a:ext cx="3914750" cy="1575588"/>
        </p:xfrm>
        <a:graphic>
          <a:graphicData uri="http://schemas.openxmlformats.org/presentationml/2006/ole">
            <mc:AlternateContent xmlns:mc="http://schemas.openxmlformats.org/markup-compatibility/2006">
              <mc:Choice xmlns:v="urn:schemas-microsoft-com:vml" Requires="v">
                <p:oleObj spid="_x0000_s232585" name="Equation" r:id="rId5" imgW="2019240" imgH="812520" progId="Equation.DSMT4">
                  <p:embed/>
                </p:oleObj>
              </mc:Choice>
              <mc:Fallback>
                <p:oleObj name="Equation" r:id="rId5" imgW="2019240" imgH="812520" progId="Equation.DSMT4">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653136"/>
                        <a:ext cx="3914750" cy="157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425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up)">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301757122"/>
              </p:ext>
            </p:extLst>
          </p:nvPr>
        </p:nvGraphicFramePr>
        <p:xfrm>
          <a:off x="899592" y="1988840"/>
          <a:ext cx="6708776" cy="1049338"/>
        </p:xfrm>
        <a:graphic>
          <a:graphicData uri="http://schemas.openxmlformats.org/presentationml/2006/ole">
            <mc:AlternateContent xmlns:mc="http://schemas.openxmlformats.org/markup-compatibility/2006">
              <mc:Choice xmlns:v="urn:schemas-microsoft-com:vml" Requires="v">
                <p:oleObj spid="_x0000_s233676" name="Equation" r:id="rId3" imgW="2844720" imgH="444240" progId="Equation.DSMT4">
                  <p:embed/>
                </p:oleObj>
              </mc:Choice>
              <mc:Fallback>
                <p:oleObj name="Equation" r:id="rId3" imgW="2844720" imgH="444240" progId="Equation.DSMT4">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988840"/>
                        <a:ext cx="6708776"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8"/>
          <p:cNvSpPr>
            <a:spLocks noChangeArrowheads="1"/>
          </p:cNvSpPr>
          <p:nvPr/>
        </p:nvSpPr>
        <p:spPr bwMode="auto">
          <a:xfrm>
            <a:off x="584120" y="1340768"/>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6</a:t>
            </a:r>
            <a:r>
              <a:rPr kumimoji="1" lang="zh-CN" altLang="en-US" sz="2800" dirty="0" smtClean="0">
                <a:latin typeface="Euclid" pitchFamily="18" charset="0"/>
              </a:rPr>
              <a:t>，</a:t>
            </a:r>
            <a:endParaRPr kumimoji="1" lang="en-US" altLang="zh-CN" sz="2800" dirty="0">
              <a:latin typeface="Euclid" pitchFamily="18" charset="0"/>
              <a:sym typeface="Euclid Symbol" pitchFamily="18" charset="2"/>
            </a:endParaRPr>
          </a:p>
        </p:txBody>
      </p:sp>
      <p:sp>
        <p:nvSpPr>
          <p:cNvPr id="5" name="Rectangle 8"/>
          <p:cNvSpPr>
            <a:spLocks noChangeArrowheads="1"/>
          </p:cNvSpPr>
          <p:nvPr/>
        </p:nvSpPr>
        <p:spPr bwMode="auto">
          <a:xfrm>
            <a:off x="584120" y="3045261"/>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7</a:t>
            </a:r>
            <a:r>
              <a:rPr kumimoji="1" lang="zh-CN" altLang="en-US" sz="2800" dirty="0" smtClean="0">
                <a:latin typeface="Euclid" pitchFamily="18" charset="0"/>
              </a:rPr>
              <a:t>，</a:t>
            </a:r>
            <a:endParaRPr kumimoji="1" lang="en-US" altLang="zh-CN" sz="2800" dirty="0">
              <a:latin typeface="Euclid" pitchFamily="18" charset="0"/>
              <a:sym typeface="Euclid Symbol" pitchFamily="18" charset="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857099259"/>
              </p:ext>
            </p:extLst>
          </p:nvPr>
        </p:nvGraphicFramePr>
        <p:xfrm>
          <a:off x="2987824" y="3546181"/>
          <a:ext cx="4311650" cy="1719262"/>
        </p:xfrm>
        <a:graphic>
          <a:graphicData uri="http://schemas.openxmlformats.org/presentationml/2006/ole">
            <mc:AlternateContent xmlns:mc="http://schemas.openxmlformats.org/markup-compatibility/2006">
              <mc:Choice xmlns:v="urn:schemas-microsoft-com:vml" Requires="v">
                <p:oleObj spid="_x0000_s233677" name="Equation" r:id="rId5" imgW="1942920" imgH="774360" progId="Equation.DSMT4">
                  <p:embed/>
                </p:oleObj>
              </mc:Choice>
              <mc:Fallback>
                <p:oleObj name="Equation" r:id="rId5" imgW="1942920" imgH="774360" progId="Equation.DSMT4">
                  <p:embed/>
                  <p:pic>
                    <p:nvPicPr>
                      <p:cNvPr id="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3546181"/>
                        <a:ext cx="4311650" cy="171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
          <p:cNvSpPr>
            <a:spLocks noChangeArrowheads="1"/>
          </p:cNvSpPr>
          <p:nvPr/>
        </p:nvSpPr>
        <p:spPr bwMode="auto">
          <a:xfrm>
            <a:off x="584119" y="5072600"/>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8</a:t>
            </a:r>
            <a:r>
              <a:rPr kumimoji="1" lang="zh-CN" altLang="en-US" sz="2800" dirty="0" smtClean="0">
                <a:latin typeface="Euclid" pitchFamily="18" charset="0"/>
              </a:rPr>
              <a:t>，</a:t>
            </a:r>
            <a:endParaRPr kumimoji="1" lang="en-US" altLang="zh-CN" sz="2800" dirty="0">
              <a:latin typeface="Euclid" pitchFamily="18" charset="0"/>
              <a:sym typeface="Euclid Symbol" pitchFamily="18" charset="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50494304"/>
              </p:ext>
            </p:extLst>
          </p:nvPr>
        </p:nvGraphicFramePr>
        <p:xfrm>
          <a:off x="2627784" y="5419938"/>
          <a:ext cx="5066635" cy="1237640"/>
        </p:xfrm>
        <a:graphic>
          <a:graphicData uri="http://schemas.openxmlformats.org/presentationml/2006/ole">
            <mc:AlternateContent xmlns:mc="http://schemas.openxmlformats.org/markup-compatibility/2006">
              <mc:Choice xmlns:v="urn:schemas-microsoft-com:vml" Requires="v">
                <p:oleObj spid="_x0000_s233678" name="Equation" r:id="rId7" imgW="2082800" imgH="508000" progId="Equation.DSMT4">
                  <p:embed/>
                </p:oleObj>
              </mc:Choice>
              <mc:Fallback>
                <p:oleObj name="Equation" r:id="rId7" imgW="2082800" imgH="508000" progId="Equation.DSMT4">
                  <p:embed/>
                  <p:pic>
                    <p:nvPicPr>
                      <p:cNvPr id="0" name="Picture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5419938"/>
                        <a:ext cx="5066635" cy="1237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305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up)">
                                      <p:cBhvr>
                                        <p:cTn id="27" dur="500"/>
                                        <p:tgtEl>
                                          <p:spTgt spid="7">
                                            <p:txEl>
                                              <p:pRg st="0" end="0"/>
                                            </p:txEl>
                                          </p:spTgt>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8" descr="O72A01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268759"/>
            <a:ext cx="6480175" cy="547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092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59532" y="1268760"/>
            <a:ext cx="7772400" cy="57150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latin typeface="微软雅黑" panose="020B0503020204020204" pitchFamily="34" charset="-122"/>
                <a:ea typeface="微软雅黑" panose="020B0503020204020204" pitchFamily="34" charset="-122"/>
              </a:rPr>
              <a:t>法则</a:t>
            </a:r>
            <a:r>
              <a:rPr lang="en-US" altLang="zh-CN" sz="2800" b="1" dirty="0" smtClean="0">
                <a:latin typeface="微软雅黑" panose="020B0503020204020204" pitchFamily="34" charset="-122"/>
                <a:ea typeface="微软雅黑" panose="020B0503020204020204" pitchFamily="34" charset="-122"/>
              </a:rPr>
              <a:t>9</a:t>
            </a:r>
            <a:r>
              <a:rPr lang="zh-CN" altLang="en-US" sz="2800" b="1" dirty="0" smtClean="0">
                <a:latin typeface="微软雅黑" panose="020B0503020204020204" pitchFamily="34" charset="-122"/>
                <a:ea typeface="微软雅黑" panose="020B0503020204020204" pitchFamily="34" charset="-122"/>
              </a:rPr>
              <a:t>、根之和与根之积</a:t>
            </a:r>
            <a:endParaRPr lang="zh-CN" altLang="en-US" sz="2800" b="1" dirty="0">
              <a:latin typeface="微软雅黑" panose="020B0503020204020204" pitchFamily="34" charset="-122"/>
              <a:ea typeface="微软雅黑" panose="020B0503020204020204" pitchFamily="34" charset="-122"/>
            </a:endParaRPr>
          </a:p>
        </p:txBody>
      </p:sp>
      <p:sp>
        <p:nvSpPr>
          <p:cNvPr id="3" name="Text Box 13"/>
          <p:cNvSpPr txBox="1">
            <a:spLocks noChangeArrowheads="1"/>
          </p:cNvSpPr>
          <p:nvPr/>
        </p:nvSpPr>
        <p:spPr bwMode="auto">
          <a:xfrm>
            <a:off x="664146" y="2054770"/>
            <a:ext cx="1512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令</a:t>
            </a:r>
            <a:endParaRPr lang="en-US" altLang="zh-CN" sz="2800" dirty="0">
              <a:latin typeface="Euclid" pitchFamily="18" charset="0"/>
              <a:ea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31069412"/>
              </p:ext>
            </p:extLst>
          </p:nvPr>
        </p:nvGraphicFramePr>
        <p:xfrm>
          <a:off x="2195513" y="2054225"/>
          <a:ext cx="3327400" cy="1701800"/>
        </p:xfrm>
        <a:graphic>
          <a:graphicData uri="http://schemas.openxmlformats.org/presentationml/2006/ole">
            <mc:AlternateContent xmlns:mc="http://schemas.openxmlformats.org/markup-compatibility/2006">
              <mc:Choice xmlns:v="urn:schemas-microsoft-com:vml" Requires="v">
                <p:oleObj spid="_x0000_s240774" name="Equation" r:id="rId4" imgW="1663560" imgH="850680" progId="Equation.DSMT4">
                  <p:embed/>
                </p:oleObj>
              </mc:Choice>
              <mc:Fallback>
                <p:oleObj name="Equation" r:id="rId4" imgW="1663560" imgH="850680" progId="Equation.DSMT4">
                  <p:embed/>
                  <p:pic>
                    <p:nvPicPr>
                      <p:cNvPr id="0" name="Picture 19"/>
                      <p:cNvPicPr>
                        <a:picLocks noChangeAspect="1" noChangeArrowheads="1"/>
                      </p:cNvPicPr>
                      <p:nvPr/>
                    </p:nvPicPr>
                    <p:blipFill>
                      <a:blip r:embed="rId5"/>
                      <a:srcRect/>
                      <a:stretch>
                        <a:fillRect/>
                      </a:stretch>
                    </p:blipFill>
                    <p:spPr bwMode="auto">
                      <a:xfrm>
                        <a:off x="2195513" y="2054225"/>
                        <a:ext cx="33274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15"/>
          <p:cNvGrpSpPr>
            <a:grpSpLocks/>
          </p:cNvGrpSpPr>
          <p:nvPr/>
        </p:nvGrpSpPr>
        <p:grpSpPr bwMode="auto">
          <a:xfrm>
            <a:off x="1437754" y="4221088"/>
            <a:ext cx="5975350" cy="1538288"/>
            <a:chOff x="930" y="1661"/>
            <a:chExt cx="3764" cy="969"/>
          </a:xfrm>
        </p:grpSpPr>
        <p:sp>
          <p:nvSpPr>
            <p:cNvPr id="7" name="Rectangle 11"/>
            <p:cNvSpPr>
              <a:spLocks noChangeArrowheads="1"/>
            </p:cNvSpPr>
            <p:nvPr/>
          </p:nvSpPr>
          <p:spPr bwMode="auto">
            <a:xfrm>
              <a:off x="930" y="1661"/>
              <a:ext cx="3764" cy="95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4"/>
            <p:cNvGraphicFramePr>
              <a:graphicFrameLocks noChangeAspect="1"/>
            </p:cNvGraphicFramePr>
            <p:nvPr>
              <p:extLst>
                <p:ext uri="{D42A27DB-BD31-4B8C-83A1-F6EECF244321}">
                  <p14:modId xmlns:p14="http://schemas.microsoft.com/office/powerpoint/2010/main" val="2049952526"/>
                </p:ext>
              </p:extLst>
            </p:nvPr>
          </p:nvGraphicFramePr>
          <p:xfrm>
            <a:off x="1121" y="1680"/>
            <a:ext cx="3186" cy="950"/>
          </p:xfrm>
          <a:graphic>
            <a:graphicData uri="http://schemas.openxmlformats.org/presentationml/2006/ole">
              <mc:AlternateContent xmlns:mc="http://schemas.openxmlformats.org/markup-compatibility/2006">
                <mc:Choice xmlns:v="urn:schemas-microsoft-com:vml" Requires="v">
                  <p:oleObj spid="_x0000_s240775" name="Equation" r:id="rId6" imgW="2387520" imgH="711000" progId="Equation.DSMT4">
                    <p:embed/>
                  </p:oleObj>
                </mc:Choice>
                <mc:Fallback>
                  <p:oleObj name="Equation" r:id="rId6" imgW="2387520" imgH="711000" progId="Equation.DSMT4">
                    <p:embed/>
                    <p:pic>
                      <p:nvPicPr>
                        <p:cNvPr id="0" name="Picture 20"/>
                        <p:cNvPicPr>
                          <a:picLocks noChangeAspect="1" noChangeArrowheads="1"/>
                        </p:cNvPicPr>
                        <p:nvPr/>
                      </p:nvPicPr>
                      <p:blipFill>
                        <a:blip r:embed="rId7"/>
                        <a:srcRect/>
                        <a:stretch>
                          <a:fillRect/>
                        </a:stretch>
                      </p:blipFill>
                      <p:spPr bwMode="auto">
                        <a:xfrm>
                          <a:off x="1121" y="1680"/>
                          <a:ext cx="3186" cy="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Text Box 13"/>
          <p:cNvSpPr txBox="1">
            <a:spLocks noChangeArrowheads="1"/>
          </p:cNvSpPr>
          <p:nvPr/>
        </p:nvSpPr>
        <p:spPr bwMode="auto">
          <a:xfrm>
            <a:off x="698847" y="3701976"/>
            <a:ext cx="53853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则闭环特征多项式</a:t>
            </a:r>
            <a:endParaRPr lang="en-US" altLang="zh-CN" sz="2800" dirty="0">
              <a:latin typeface="Euclid" pitchFamily="18" charset="0"/>
              <a:ea typeface="楷体_GB2312" pitchFamily="49" charset="-122"/>
            </a:endParaRPr>
          </a:p>
        </p:txBody>
      </p:sp>
    </p:spTree>
    <p:extLst>
      <p:ext uri="{BB962C8B-B14F-4D97-AF65-F5344CB8AC3E}">
        <p14:creationId xmlns:p14="http://schemas.microsoft.com/office/powerpoint/2010/main" val="256918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683568" y="1418823"/>
            <a:ext cx="79928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514350" indent="-514350">
              <a:spcBef>
                <a:spcPct val="20000"/>
              </a:spcBef>
              <a:buFont typeface="+mj-lt"/>
              <a:buAutoNum type="arabicPeriod"/>
            </a:pPr>
            <a:r>
              <a:rPr lang="zh-CN" altLang="en-US" sz="2800" dirty="0" smtClean="0"/>
              <a:t>闭环</a:t>
            </a:r>
            <a:r>
              <a:rPr lang="zh-CN" altLang="en-US" sz="2800" dirty="0"/>
              <a:t>特征</a:t>
            </a:r>
            <a:r>
              <a:rPr lang="zh-CN" altLang="en-US" sz="2800" dirty="0" smtClean="0"/>
              <a:t>根之</a:t>
            </a:r>
            <a:r>
              <a:rPr lang="zh-CN" altLang="en-US" sz="2800" dirty="0"/>
              <a:t>和，等于闭环特征方程第二项</a:t>
            </a:r>
            <a:r>
              <a:rPr lang="zh-CN" altLang="en-US" sz="2800" dirty="0" smtClean="0"/>
              <a:t>系数</a:t>
            </a:r>
            <a:r>
              <a:rPr lang="en-US" altLang="zh-CN" sz="2800" i="1" dirty="0" smtClean="0">
                <a:latin typeface="Euclid" panose="02020503060505020303" pitchFamily="18" charset="0"/>
              </a:rPr>
              <a:t>a</a:t>
            </a:r>
            <a:r>
              <a:rPr lang="en-US" altLang="zh-CN" sz="2800" baseline="-25000" dirty="0" smtClean="0">
                <a:latin typeface="Euclid" panose="02020503060505020303" pitchFamily="18" charset="0"/>
              </a:rPr>
              <a:t>1</a:t>
            </a:r>
            <a:r>
              <a:rPr lang="zh-CN" altLang="en-US" sz="2800" dirty="0" smtClean="0">
                <a:latin typeface="Euclid" panose="02020503060505020303" pitchFamily="18" charset="0"/>
              </a:rPr>
              <a:t>。若</a:t>
            </a:r>
            <a:r>
              <a:rPr lang="en-US" altLang="zh-CN" sz="2800" i="1" dirty="0" smtClean="0">
                <a:latin typeface="Euclid" panose="02020503060505020303" pitchFamily="18" charset="0"/>
              </a:rPr>
              <a:t>n</a:t>
            </a:r>
            <a:r>
              <a:rPr lang="en-US" altLang="zh-CN" sz="2800" i="1" dirty="0" smtClean="0">
                <a:latin typeface="Euclid" panose="02020503060505020303" pitchFamily="18" charset="0"/>
                <a:sym typeface="Euclid Symbol"/>
              </a:rPr>
              <a:t>m</a:t>
            </a:r>
            <a:r>
              <a:rPr lang="en-US" altLang="zh-CN" sz="2800" dirty="0" smtClean="0">
                <a:latin typeface="Euclid" panose="02020503060505020303" pitchFamily="18" charset="0"/>
                <a:sym typeface="Euclid Symbol"/>
              </a:rPr>
              <a:t>2</a:t>
            </a:r>
            <a:r>
              <a:rPr lang="zh-CN" altLang="en-US" sz="2800" dirty="0" smtClean="0">
                <a:latin typeface="Euclid" panose="02020503060505020303" pitchFamily="18" charset="0"/>
                <a:sym typeface="Euclid Symbol"/>
              </a:rPr>
              <a:t>，</a:t>
            </a:r>
            <a:r>
              <a:rPr lang="zh-CN" altLang="en-US" sz="2800" dirty="0" smtClean="0">
                <a:latin typeface="Euclid" panose="02020503060505020303" pitchFamily="18" charset="0"/>
              </a:rPr>
              <a:t>根</a:t>
            </a:r>
            <a:r>
              <a:rPr lang="zh-CN" altLang="en-US" sz="2800" dirty="0">
                <a:latin typeface="Euclid" panose="02020503060505020303" pitchFamily="18" charset="0"/>
              </a:rPr>
              <a:t>之和与开环根轨迹</a:t>
            </a:r>
            <a:r>
              <a:rPr lang="zh-CN" altLang="en-US" sz="2800" dirty="0" smtClean="0">
                <a:latin typeface="Euclid" panose="02020503060505020303" pitchFamily="18" charset="0"/>
              </a:rPr>
              <a:t>增益</a:t>
            </a:r>
            <a:r>
              <a:rPr lang="en-US" altLang="zh-CN" sz="2800" i="1" dirty="0" smtClean="0">
                <a:latin typeface="Euclid" panose="02020503060505020303" pitchFamily="18" charset="0"/>
              </a:rPr>
              <a:t>K</a:t>
            </a:r>
            <a:r>
              <a:rPr lang="en-US" altLang="zh-CN" sz="2800" baseline="30000" dirty="0">
                <a:latin typeface="Euclid" panose="02020503060505020303" pitchFamily="18" charset="0"/>
                <a:sym typeface="Euclid Symbol"/>
              </a:rPr>
              <a:t></a:t>
            </a:r>
            <a:r>
              <a:rPr lang="zh-CN" altLang="en-US" sz="2800" dirty="0" smtClean="0">
                <a:latin typeface="Euclid" panose="02020503060505020303" pitchFamily="18" charset="0"/>
              </a:rPr>
              <a:t>无关，即</a:t>
            </a:r>
            <a:r>
              <a:rPr lang="zh-CN" altLang="en-US" sz="2800" dirty="0" smtClean="0">
                <a:solidFill>
                  <a:srgbClr val="FF0000"/>
                </a:solidFill>
                <a:latin typeface="Euclid" panose="02020503060505020303" pitchFamily="18" charset="0"/>
              </a:rPr>
              <a:t>根之和不变</a:t>
            </a:r>
            <a:r>
              <a:rPr lang="zh-CN" altLang="en-US" sz="2800" dirty="0" smtClean="0">
                <a:latin typeface="Euclid" panose="02020503060505020303" pitchFamily="18" charset="0"/>
              </a:rPr>
              <a:t>。   </a:t>
            </a:r>
            <a:endParaRPr lang="zh-CN" altLang="en-US" sz="2800" dirty="0">
              <a:latin typeface="Euclid" panose="02020503060505020303" pitchFamily="18" charset="0"/>
            </a:endParaRPr>
          </a:p>
        </p:txBody>
      </p:sp>
      <p:sp>
        <p:nvSpPr>
          <p:cNvPr id="3" name="Text Box 10"/>
          <p:cNvSpPr txBox="1">
            <a:spLocks noChangeArrowheads="1"/>
          </p:cNvSpPr>
          <p:nvPr/>
        </p:nvSpPr>
        <p:spPr bwMode="auto">
          <a:xfrm>
            <a:off x="720142" y="3212976"/>
            <a:ext cx="763807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charset="0"/>
                <a:ea typeface="宋体" pitchFamily="2" charset="-122"/>
              </a:defRPr>
            </a:lvl1pPr>
            <a:lvl2pPr marL="800100" indent="-342900" algn="l">
              <a:defRPr>
                <a:solidFill>
                  <a:schemeClr val="tx1"/>
                </a:solidFill>
                <a:latin typeface="Arial" charset="0"/>
                <a:ea typeface="宋体" pitchFamily="2" charset="-122"/>
              </a:defRPr>
            </a:lvl2pPr>
            <a:lvl3pPr marL="1257300" indent="-342900" algn="l">
              <a:defRPr>
                <a:solidFill>
                  <a:schemeClr val="tx1"/>
                </a:solidFill>
                <a:latin typeface="Arial" charset="0"/>
                <a:ea typeface="宋体" pitchFamily="2" charset="-122"/>
              </a:defRPr>
            </a:lvl3pPr>
            <a:lvl4pPr marL="1714500" indent="-342900" algn="l">
              <a:defRPr>
                <a:solidFill>
                  <a:schemeClr val="tx1"/>
                </a:solidFill>
                <a:latin typeface="Arial" charset="0"/>
                <a:ea typeface="宋体" pitchFamily="2" charset="-122"/>
              </a:defRPr>
            </a:lvl4pPr>
            <a:lvl5pPr marL="2171700" indent="-342900" algn="l">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marL="514350" indent="-514350">
              <a:spcBef>
                <a:spcPct val="50000"/>
              </a:spcBef>
              <a:buFont typeface="+mj-lt"/>
              <a:buAutoNum type="arabicPeriod" startAt="2"/>
            </a:pPr>
            <a:r>
              <a:rPr lang="zh-CN" altLang="en-US" sz="2800" dirty="0"/>
              <a:t>闭环特征根之积</a:t>
            </a:r>
            <a:r>
              <a:rPr lang="zh-CN" altLang="en-US" sz="2800" dirty="0" smtClean="0"/>
              <a:t>乘</a:t>
            </a:r>
            <a:r>
              <a:rPr lang="zh-CN" altLang="en-US" sz="2800" dirty="0" smtClean="0">
                <a:latin typeface="Euclid" panose="02020503060505020303" pitchFamily="18" charset="0"/>
              </a:rPr>
              <a:t>等于</a:t>
            </a:r>
            <a:r>
              <a:rPr lang="zh-CN" altLang="en-US" sz="2800" dirty="0">
                <a:latin typeface="Euclid" panose="02020503060505020303" pitchFamily="18" charset="0"/>
              </a:rPr>
              <a:t>闭环特征方程的常数项。</a:t>
            </a:r>
          </a:p>
        </p:txBody>
      </p:sp>
    </p:spTree>
    <p:extLst>
      <p:ext uri="{BB962C8B-B14F-4D97-AF65-F5344CB8AC3E}">
        <p14:creationId xmlns:p14="http://schemas.microsoft.com/office/powerpoint/2010/main" val="304678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34855718"/>
              </p:ext>
            </p:extLst>
          </p:nvPr>
        </p:nvGraphicFramePr>
        <p:xfrm>
          <a:off x="2915816" y="1785743"/>
          <a:ext cx="2136775" cy="889000"/>
        </p:xfrm>
        <a:graphic>
          <a:graphicData uri="http://schemas.openxmlformats.org/presentationml/2006/ole">
            <mc:AlternateContent xmlns:mc="http://schemas.openxmlformats.org/markup-compatibility/2006">
              <mc:Choice xmlns:v="urn:schemas-microsoft-com:vml" Requires="v">
                <p:oleObj spid="_x0000_s241864" name="Equation" r:id="rId4" imgW="1066337" imgH="444307" progId="Equation.DSMT4">
                  <p:embed/>
                </p:oleObj>
              </mc:Choice>
              <mc:Fallback>
                <p:oleObj name="Equation" r:id="rId4" imgW="1066337" imgH="444307" progId="Equation.DSMT4">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1785743"/>
                        <a:ext cx="21367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
          <p:cNvSpPr>
            <a:spLocks noChangeArrowheads="1"/>
          </p:cNvSpPr>
          <p:nvPr/>
        </p:nvSpPr>
        <p:spPr bwMode="auto">
          <a:xfrm>
            <a:off x="550435" y="2698809"/>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spcBef>
                <a:spcPct val="0"/>
              </a:spcBef>
              <a:buClrTx/>
              <a:buSzTx/>
              <a:buNone/>
            </a:pPr>
            <a:r>
              <a:rPr kumimoji="1" lang="zh-CN" altLang="en-US" sz="2800" dirty="0" smtClean="0">
                <a:latin typeface="Euclid" pitchFamily="18" charset="0"/>
                <a:sym typeface="Euclid Symbol" pitchFamily="18" charset="2"/>
              </a:rPr>
              <a:t>绘其概略根轨迹。</a:t>
            </a:r>
            <a:endParaRPr kumimoji="1" lang="en-US" altLang="zh-CN" sz="2800" dirty="0">
              <a:latin typeface="Euclid" pitchFamily="18" charset="0"/>
              <a:sym typeface="Euclid Symbol" pitchFamily="18" charset="2"/>
            </a:endParaRPr>
          </a:p>
        </p:txBody>
      </p:sp>
      <p:sp>
        <p:nvSpPr>
          <p:cNvPr id="6" name="Rectangle 36"/>
          <p:cNvSpPr>
            <a:spLocks noChangeArrowheads="1"/>
          </p:cNvSpPr>
          <p:nvPr/>
        </p:nvSpPr>
        <p:spPr bwMode="auto">
          <a:xfrm>
            <a:off x="523882" y="3250605"/>
            <a:ext cx="33115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a:latin typeface="Euclid" pitchFamily="18" charset="0"/>
              </a:rPr>
              <a:t>[</a:t>
            </a:r>
            <a:r>
              <a:rPr kumimoji="1" lang="en-US" altLang="zh-CN" sz="2800" dirty="0" smtClean="0">
                <a:latin typeface="Euclid" pitchFamily="18" charset="0"/>
                <a:ea typeface="楷体_GB2312" pitchFamily="49" charset="-122"/>
                <a:sym typeface="Euclid Symbol" pitchFamily="18" charset="2"/>
              </a:rPr>
              <a:t></a:t>
            </a:r>
            <a:r>
              <a:rPr kumimoji="1" lang="en-US" altLang="zh-CN" sz="2800" dirty="0">
                <a:latin typeface="Euclid" pitchFamily="18" charset="0"/>
              </a:rPr>
              <a:t>3, </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ea typeface="楷体_GB2312" pitchFamily="49" charset="-122"/>
              </a:rPr>
              <a:t>1</a:t>
            </a:r>
            <a:r>
              <a:rPr kumimoji="1" lang="en-US" altLang="zh-CN" sz="2800" dirty="0" smtClean="0">
                <a:latin typeface="Euclid" pitchFamily="18" charset="0"/>
              </a:rPr>
              <a:t>]</a:t>
            </a:r>
            <a:r>
              <a:rPr kumimoji="1" lang="zh-CN" altLang="en-US" sz="2800" dirty="0" smtClean="0">
                <a:latin typeface="Euclid" pitchFamily="18" charset="0"/>
              </a:rPr>
              <a:t>上有根轨迹。</a:t>
            </a:r>
            <a:endParaRPr kumimoji="1" lang="en-US" altLang="zh-CN" sz="2800" dirty="0">
              <a:latin typeface="Euclid" pitchFamily="18" charset="0"/>
              <a:ea typeface="楷体_GB2312" pitchFamily="49" charset="-122"/>
              <a:sym typeface="Euclid Symbol" pitchFamily="18" charset="2"/>
            </a:endParaRPr>
          </a:p>
          <a:p>
            <a:pPr eaLnBrk="1" hangingPunct="1">
              <a:spcBef>
                <a:spcPct val="0"/>
              </a:spcBef>
              <a:buClrTx/>
              <a:buSzTx/>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，渐近线：</a:t>
            </a:r>
            <a:endParaRPr kumimoji="1" lang="en-US" altLang="zh-CN" sz="2800" dirty="0">
              <a:latin typeface="Euclid" pitchFamily="18" charset="0"/>
              <a:sym typeface="Euclid Symbol" pitchFamily="18" charset="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662905080"/>
              </p:ext>
            </p:extLst>
          </p:nvPr>
        </p:nvGraphicFramePr>
        <p:xfrm>
          <a:off x="912192" y="5661694"/>
          <a:ext cx="1830388" cy="788988"/>
        </p:xfrm>
        <a:graphic>
          <a:graphicData uri="http://schemas.openxmlformats.org/presentationml/2006/ole">
            <mc:AlternateContent xmlns:mc="http://schemas.openxmlformats.org/markup-compatibility/2006">
              <mc:Choice xmlns:v="urn:schemas-microsoft-com:vml" Requires="v">
                <p:oleObj spid="_x0000_s241865" name="Equation" r:id="rId6" imgW="914400" imgH="393700" progId="Equation.DSMT4">
                  <p:embed/>
                </p:oleObj>
              </mc:Choice>
              <mc:Fallback>
                <p:oleObj name="Equation" r:id="rId6" imgW="914400" imgH="393700" progId="Equation.DSMT4">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192" y="5661694"/>
                        <a:ext cx="18303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27244597"/>
              </p:ext>
            </p:extLst>
          </p:nvPr>
        </p:nvGraphicFramePr>
        <p:xfrm>
          <a:off x="3491880" y="5517232"/>
          <a:ext cx="4413250" cy="1014412"/>
        </p:xfrm>
        <a:graphic>
          <a:graphicData uri="http://schemas.openxmlformats.org/presentationml/2006/ole">
            <mc:AlternateContent xmlns:mc="http://schemas.openxmlformats.org/markup-compatibility/2006">
              <mc:Choice xmlns:v="urn:schemas-microsoft-com:vml" Requires="v">
                <p:oleObj spid="_x0000_s241866" name="Equation" r:id="rId8" imgW="2209800" imgH="508000" progId="Equation.DSMT4">
                  <p:embed/>
                </p:oleObj>
              </mc:Choice>
              <mc:Fallback>
                <p:oleObj name="Equation" r:id="rId8" imgW="2209800" imgH="508000" progId="Equation.DSMT4">
                  <p:embed/>
                  <p:pic>
                    <p:nvPicPr>
                      <p:cNvPr id="0"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1880" y="5517232"/>
                        <a:ext cx="441325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35"/>
          <p:cNvGrpSpPr>
            <a:grpSpLocks/>
          </p:cNvGrpSpPr>
          <p:nvPr/>
        </p:nvGrpSpPr>
        <p:grpSpPr bwMode="auto">
          <a:xfrm>
            <a:off x="4787900" y="1960572"/>
            <a:ext cx="3743325" cy="3278187"/>
            <a:chOff x="1474" y="1525"/>
            <a:chExt cx="2358" cy="2065"/>
          </a:xfrm>
        </p:grpSpPr>
        <p:sp>
          <p:nvSpPr>
            <p:cNvPr id="10" name="Line 7"/>
            <p:cNvSpPr>
              <a:spLocks noChangeShapeType="1"/>
            </p:cNvSpPr>
            <p:nvPr/>
          </p:nvSpPr>
          <p:spPr bwMode="auto">
            <a:xfrm>
              <a:off x="1474" y="2614"/>
              <a:ext cx="235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flipV="1">
              <a:off x="3107" y="1594"/>
              <a:ext cx="0" cy="19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9"/>
            <p:cNvSpPr txBox="1">
              <a:spLocks noChangeArrowheads="1"/>
            </p:cNvSpPr>
            <p:nvPr/>
          </p:nvSpPr>
          <p:spPr bwMode="auto">
            <a:xfrm>
              <a:off x="3185" y="1525"/>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i="1">
                  <a:latin typeface="Euclid" pitchFamily="18" charset="0"/>
                </a:rPr>
                <a:t>j</a:t>
              </a:r>
            </a:p>
          </p:txBody>
        </p:sp>
        <p:grpSp>
          <p:nvGrpSpPr>
            <p:cNvPr id="13" name="Group 11"/>
            <p:cNvGrpSpPr>
              <a:grpSpLocks/>
            </p:cNvGrpSpPr>
            <p:nvPr/>
          </p:nvGrpSpPr>
          <p:grpSpPr bwMode="auto">
            <a:xfrm>
              <a:off x="3027" y="2548"/>
              <a:ext cx="90" cy="136"/>
              <a:chOff x="3470" y="2704"/>
              <a:chExt cx="90" cy="136"/>
            </a:xfrm>
          </p:grpSpPr>
          <p:sp>
            <p:nvSpPr>
              <p:cNvPr id="24" name="Line 12"/>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3"/>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4"/>
            <p:cNvGrpSpPr>
              <a:grpSpLocks/>
            </p:cNvGrpSpPr>
            <p:nvPr/>
          </p:nvGrpSpPr>
          <p:grpSpPr bwMode="auto">
            <a:xfrm>
              <a:off x="3062" y="2548"/>
              <a:ext cx="90" cy="136"/>
              <a:chOff x="3470" y="2704"/>
              <a:chExt cx="90" cy="136"/>
            </a:xfrm>
          </p:grpSpPr>
          <p:sp>
            <p:nvSpPr>
              <p:cNvPr id="22" name="Line 15"/>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7"/>
            <p:cNvGrpSpPr>
              <a:grpSpLocks/>
            </p:cNvGrpSpPr>
            <p:nvPr/>
          </p:nvGrpSpPr>
          <p:grpSpPr bwMode="auto">
            <a:xfrm>
              <a:off x="2563" y="2548"/>
              <a:ext cx="90" cy="136"/>
              <a:chOff x="3470" y="2704"/>
              <a:chExt cx="90" cy="136"/>
            </a:xfrm>
          </p:grpSpPr>
          <p:sp>
            <p:nvSpPr>
              <p:cNvPr id="20" name="Line 18"/>
              <p:cNvSpPr>
                <a:spLocks noChangeShapeType="1"/>
              </p:cNvSpPr>
              <p:nvPr/>
            </p:nvSpPr>
            <p:spPr bwMode="auto">
              <a:xfrm flipH="1" flipV="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H="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 name="Oval 20"/>
            <p:cNvSpPr>
              <a:spLocks noChangeAspect="1" noChangeArrowheads="1"/>
            </p:cNvSpPr>
            <p:nvPr/>
          </p:nvSpPr>
          <p:spPr bwMode="auto">
            <a:xfrm>
              <a:off x="1702" y="2557"/>
              <a:ext cx="116" cy="116"/>
            </a:xfrm>
            <a:prstGeom prst="ellipse">
              <a:avLst/>
            </a:prstGeom>
            <a:solidFill>
              <a:schemeClr val="bg1"/>
            </a:solidFill>
            <a:ln w="38100">
              <a:solidFill>
                <a:srgbClr val="FF0000"/>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7" name="Text Box 21"/>
            <p:cNvSpPr txBox="1">
              <a:spLocks noChangeArrowheads="1"/>
            </p:cNvSpPr>
            <p:nvPr/>
          </p:nvSpPr>
          <p:spPr bwMode="auto">
            <a:xfrm>
              <a:off x="2427" y="2638"/>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1</a:t>
              </a:r>
            </a:p>
          </p:txBody>
        </p:sp>
        <p:sp>
          <p:nvSpPr>
            <p:cNvPr id="18" name="Text Box 23"/>
            <p:cNvSpPr txBox="1">
              <a:spLocks noChangeArrowheads="1"/>
            </p:cNvSpPr>
            <p:nvPr/>
          </p:nvSpPr>
          <p:spPr bwMode="auto">
            <a:xfrm>
              <a:off x="1520" y="2729"/>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3</a:t>
              </a:r>
            </a:p>
          </p:txBody>
        </p:sp>
        <p:sp>
          <p:nvSpPr>
            <p:cNvPr id="19" name="Text Box 24"/>
            <p:cNvSpPr txBox="1">
              <a:spLocks noChangeArrowheads="1"/>
            </p:cNvSpPr>
            <p:nvPr/>
          </p:nvSpPr>
          <p:spPr bwMode="auto">
            <a:xfrm>
              <a:off x="3060" y="2697"/>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000">
                  <a:latin typeface="Times New Roman" pitchFamily="18" charset="0"/>
                </a:rPr>
                <a:t>0</a:t>
              </a:r>
            </a:p>
          </p:txBody>
        </p:sp>
      </p:grpSp>
      <p:sp>
        <p:nvSpPr>
          <p:cNvPr id="26" name="Line 41"/>
          <p:cNvSpPr>
            <a:spLocks noChangeShapeType="1"/>
          </p:cNvSpPr>
          <p:nvPr/>
        </p:nvSpPr>
        <p:spPr bwMode="auto">
          <a:xfrm>
            <a:off x="8101013" y="2130434"/>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42"/>
          <p:cNvSpPr>
            <a:spLocks noChangeShapeType="1"/>
          </p:cNvSpPr>
          <p:nvPr/>
        </p:nvSpPr>
        <p:spPr bwMode="auto">
          <a:xfrm>
            <a:off x="8101013" y="3686184"/>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43"/>
          <p:cNvSpPr>
            <a:spLocks noChangeShapeType="1"/>
          </p:cNvSpPr>
          <p:nvPr/>
        </p:nvSpPr>
        <p:spPr bwMode="auto">
          <a:xfrm flipH="1">
            <a:off x="5292725" y="3686184"/>
            <a:ext cx="1295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Freeform 45"/>
          <p:cNvSpPr>
            <a:spLocks/>
          </p:cNvSpPr>
          <p:nvPr/>
        </p:nvSpPr>
        <p:spPr bwMode="auto">
          <a:xfrm flipH="1">
            <a:off x="7380288" y="2101859"/>
            <a:ext cx="647700" cy="1584325"/>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46"/>
          <p:cNvSpPr>
            <a:spLocks/>
          </p:cNvSpPr>
          <p:nvPr/>
        </p:nvSpPr>
        <p:spPr bwMode="auto">
          <a:xfrm flipH="1" flipV="1">
            <a:off x="7377113" y="3743334"/>
            <a:ext cx="636587" cy="1368425"/>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7241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up)">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up)">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20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30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3000"/>
                                        <p:tgtEl>
                                          <p:spTgt spid="2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3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26" grpId="0" animBg="1"/>
      <p:bldP spid="27" grpId="0" animBg="1"/>
      <p:bldP spid="28" grpId="0" animBg="1"/>
      <p:bldP spid="29" grpId="0"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642910" y="1357298"/>
            <a:ext cx="8001056" cy="954107"/>
          </a:xfrm>
          <a:prstGeom prst="rect">
            <a:avLst/>
          </a:prstGeom>
        </p:spPr>
        <p:txBody>
          <a:bodyPr wrap="square">
            <a:spAutoFit/>
          </a:bodyPr>
          <a:lstStyle/>
          <a:p>
            <a:r>
              <a:rPr lang="zh-CN" altLang="en-US" sz="2800" dirty="0" smtClean="0">
                <a:latin typeface="Euclid" pitchFamily="18" charset="0"/>
              </a:rPr>
              <a:t>根轨迹本质上是通过开环传递函数某个参数（通常是开环增益）的变化来研究闭环根轨迹。</a:t>
            </a:r>
            <a:endParaRPr lang="zh-CN" altLang="en-US" sz="2800" dirty="0"/>
          </a:p>
        </p:txBody>
      </p:sp>
      <p:grpSp>
        <p:nvGrpSpPr>
          <p:cNvPr id="27" name="Group 11"/>
          <p:cNvGrpSpPr>
            <a:grpSpLocks/>
          </p:cNvGrpSpPr>
          <p:nvPr/>
        </p:nvGrpSpPr>
        <p:grpSpPr bwMode="auto">
          <a:xfrm>
            <a:off x="1785918" y="3143248"/>
            <a:ext cx="5111750" cy="1347788"/>
            <a:chOff x="1202" y="1130"/>
            <a:chExt cx="3220" cy="849"/>
          </a:xfrm>
        </p:grpSpPr>
        <p:sp>
          <p:nvSpPr>
            <p:cNvPr id="28" name="Oval 12"/>
            <p:cNvSpPr>
              <a:spLocks noChangeAspect="1" noChangeArrowheads="1"/>
            </p:cNvSpPr>
            <p:nvPr/>
          </p:nvSpPr>
          <p:spPr bwMode="auto">
            <a:xfrm>
              <a:off x="1565" y="1344"/>
              <a:ext cx="172" cy="172"/>
            </a:xfrm>
            <a:prstGeom prst="ellipse">
              <a:avLst/>
            </a:prstGeom>
            <a:noFill/>
            <a:ln w="9525">
              <a:solidFill>
                <a:schemeClr val="tx1"/>
              </a:solidFill>
              <a:round/>
              <a:headEnd/>
              <a:tailEnd/>
            </a:ln>
          </p:spPr>
          <p:txBody>
            <a:bodyPr wrap="none" anchor="ctr"/>
            <a:lstStyle/>
            <a:p>
              <a:endParaRPr lang="zh-CN" altLang="en-US"/>
            </a:p>
          </p:txBody>
        </p:sp>
        <p:sp>
          <p:nvSpPr>
            <p:cNvPr id="29" name="Rectangle 13"/>
            <p:cNvSpPr>
              <a:spLocks noChangeArrowheads="1"/>
            </p:cNvSpPr>
            <p:nvPr/>
          </p:nvSpPr>
          <p:spPr bwMode="auto">
            <a:xfrm>
              <a:off x="2109" y="1130"/>
              <a:ext cx="576" cy="576"/>
            </a:xfrm>
            <a:prstGeom prst="rect">
              <a:avLst/>
            </a:prstGeom>
            <a:noFill/>
            <a:ln w="9525">
              <a:solidFill>
                <a:schemeClr val="tx1"/>
              </a:solidFill>
              <a:miter lim="800000"/>
              <a:headEnd/>
              <a:tailEnd/>
            </a:ln>
          </p:spPr>
          <p:txBody>
            <a:bodyPr wrap="none" anchor="ctr"/>
            <a:lstStyle/>
            <a:p>
              <a:endParaRPr lang="zh-CN" altLang="en-US"/>
            </a:p>
          </p:txBody>
        </p:sp>
        <p:sp>
          <p:nvSpPr>
            <p:cNvPr id="30" name="Line 14"/>
            <p:cNvSpPr>
              <a:spLocks noChangeShapeType="1"/>
            </p:cNvSpPr>
            <p:nvPr/>
          </p:nvSpPr>
          <p:spPr bwMode="auto">
            <a:xfrm>
              <a:off x="1746" y="1434"/>
              <a:ext cx="363" cy="0"/>
            </a:xfrm>
            <a:prstGeom prst="line">
              <a:avLst/>
            </a:prstGeom>
            <a:noFill/>
            <a:ln w="9525">
              <a:solidFill>
                <a:schemeClr val="tx1"/>
              </a:solidFill>
              <a:round/>
              <a:headEnd/>
              <a:tailEnd type="triangle" w="med" len="med"/>
            </a:ln>
          </p:spPr>
          <p:txBody>
            <a:bodyPr/>
            <a:lstStyle/>
            <a:p>
              <a:endParaRPr lang="zh-CN" altLang="en-US"/>
            </a:p>
          </p:txBody>
        </p:sp>
        <p:sp>
          <p:nvSpPr>
            <p:cNvPr id="31" name="Line 15"/>
            <p:cNvSpPr>
              <a:spLocks noChangeShapeType="1"/>
            </p:cNvSpPr>
            <p:nvPr/>
          </p:nvSpPr>
          <p:spPr bwMode="auto">
            <a:xfrm>
              <a:off x="1202" y="1434"/>
              <a:ext cx="363" cy="0"/>
            </a:xfrm>
            <a:prstGeom prst="line">
              <a:avLst/>
            </a:prstGeom>
            <a:noFill/>
            <a:ln w="9525">
              <a:solidFill>
                <a:schemeClr val="tx1"/>
              </a:solidFill>
              <a:round/>
              <a:headEnd/>
              <a:tailEnd type="triangle" w="med" len="med"/>
            </a:ln>
          </p:spPr>
          <p:txBody>
            <a:bodyPr/>
            <a:lstStyle/>
            <a:p>
              <a:endParaRPr lang="zh-CN" altLang="en-US"/>
            </a:p>
          </p:txBody>
        </p:sp>
        <p:sp>
          <p:nvSpPr>
            <p:cNvPr id="32" name="Line 16"/>
            <p:cNvSpPr>
              <a:spLocks noChangeShapeType="1"/>
            </p:cNvSpPr>
            <p:nvPr/>
          </p:nvSpPr>
          <p:spPr bwMode="auto">
            <a:xfrm>
              <a:off x="2681" y="1434"/>
              <a:ext cx="408" cy="0"/>
            </a:xfrm>
            <a:prstGeom prst="line">
              <a:avLst/>
            </a:prstGeom>
            <a:noFill/>
            <a:ln w="9525">
              <a:solidFill>
                <a:schemeClr val="tx1"/>
              </a:solidFill>
              <a:round/>
              <a:headEnd/>
              <a:tailEnd type="triangle" w="med" len="med"/>
            </a:ln>
          </p:spPr>
          <p:txBody>
            <a:bodyPr/>
            <a:lstStyle/>
            <a:p>
              <a:endParaRPr lang="zh-CN" altLang="en-US"/>
            </a:p>
          </p:txBody>
        </p:sp>
        <p:sp>
          <p:nvSpPr>
            <p:cNvPr id="33" name="Rectangle 17"/>
            <p:cNvSpPr>
              <a:spLocks noChangeArrowheads="1"/>
            </p:cNvSpPr>
            <p:nvPr/>
          </p:nvSpPr>
          <p:spPr bwMode="auto">
            <a:xfrm>
              <a:off x="3089" y="1135"/>
              <a:ext cx="698" cy="576"/>
            </a:xfrm>
            <a:prstGeom prst="rect">
              <a:avLst/>
            </a:prstGeom>
            <a:noFill/>
            <a:ln w="9525">
              <a:solidFill>
                <a:schemeClr val="tx1"/>
              </a:solidFill>
              <a:miter lim="800000"/>
              <a:headEnd/>
              <a:tailEnd/>
            </a:ln>
          </p:spPr>
          <p:txBody>
            <a:bodyPr wrap="none" anchor="ctr"/>
            <a:lstStyle/>
            <a:p>
              <a:endParaRPr lang="zh-CN" altLang="en-US"/>
            </a:p>
          </p:txBody>
        </p:sp>
        <p:sp>
          <p:nvSpPr>
            <p:cNvPr id="34" name="Line 18"/>
            <p:cNvSpPr>
              <a:spLocks noChangeShapeType="1"/>
            </p:cNvSpPr>
            <p:nvPr/>
          </p:nvSpPr>
          <p:spPr bwMode="auto">
            <a:xfrm>
              <a:off x="3787" y="1434"/>
              <a:ext cx="635" cy="0"/>
            </a:xfrm>
            <a:prstGeom prst="line">
              <a:avLst/>
            </a:prstGeom>
            <a:noFill/>
            <a:ln w="9525">
              <a:solidFill>
                <a:schemeClr val="tx1"/>
              </a:solidFill>
              <a:round/>
              <a:headEnd/>
              <a:tailEnd type="triangle" w="med" len="med"/>
            </a:ln>
          </p:spPr>
          <p:txBody>
            <a:bodyPr/>
            <a:lstStyle/>
            <a:p>
              <a:endParaRPr lang="zh-CN" altLang="en-US"/>
            </a:p>
          </p:txBody>
        </p:sp>
        <p:sp>
          <p:nvSpPr>
            <p:cNvPr id="35" name="Line 19"/>
            <p:cNvSpPr>
              <a:spLocks noChangeShapeType="1"/>
            </p:cNvSpPr>
            <p:nvPr/>
          </p:nvSpPr>
          <p:spPr bwMode="auto">
            <a:xfrm flipV="1">
              <a:off x="1655" y="1525"/>
              <a:ext cx="0" cy="454"/>
            </a:xfrm>
            <a:prstGeom prst="line">
              <a:avLst/>
            </a:prstGeom>
            <a:noFill/>
            <a:ln w="9525">
              <a:solidFill>
                <a:schemeClr val="tx1"/>
              </a:solidFill>
              <a:round/>
              <a:headEnd/>
              <a:tailEnd type="triangle" w="med" len="med"/>
            </a:ln>
          </p:spPr>
          <p:txBody>
            <a:bodyPr/>
            <a:lstStyle/>
            <a:p>
              <a:endParaRPr lang="zh-CN" altLang="en-US"/>
            </a:p>
          </p:txBody>
        </p:sp>
        <p:sp>
          <p:nvSpPr>
            <p:cNvPr id="36" name="Line 20"/>
            <p:cNvSpPr>
              <a:spLocks noChangeShapeType="1"/>
            </p:cNvSpPr>
            <p:nvPr/>
          </p:nvSpPr>
          <p:spPr bwMode="auto">
            <a:xfrm>
              <a:off x="1655" y="1979"/>
              <a:ext cx="2359" cy="0"/>
            </a:xfrm>
            <a:prstGeom prst="line">
              <a:avLst/>
            </a:prstGeom>
            <a:noFill/>
            <a:ln w="9525">
              <a:solidFill>
                <a:schemeClr val="tx1"/>
              </a:solidFill>
              <a:round/>
              <a:headEnd/>
              <a:tailEnd/>
            </a:ln>
          </p:spPr>
          <p:txBody>
            <a:bodyPr/>
            <a:lstStyle/>
            <a:p>
              <a:endParaRPr lang="zh-CN" altLang="en-US"/>
            </a:p>
          </p:txBody>
        </p:sp>
        <p:sp>
          <p:nvSpPr>
            <p:cNvPr id="37" name="Line 21"/>
            <p:cNvSpPr>
              <a:spLocks noChangeShapeType="1"/>
            </p:cNvSpPr>
            <p:nvPr/>
          </p:nvSpPr>
          <p:spPr bwMode="auto">
            <a:xfrm>
              <a:off x="4014" y="1434"/>
              <a:ext cx="0" cy="545"/>
            </a:xfrm>
            <a:prstGeom prst="line">
              <a:avLst/>
            </a:prstGeom>
            <a:noFill/>
            <a:ln w="9525">
              <a:solidFill>
                <a:schemeClr val="tx1"/>
              </a:solidFill>
              <a:round/>
              <a:headEnd/>
              <a:tailEnd/>
            </a:ln>
          </p:spPr>
          <p:txBody>
            <a:bodyPr/>
            <a:lstStyle/>
            <a:p>
              <a:endParaRPr lang="zh-CN" altLang="en-US"/>
            </a:p>
          </p:txBody>
        </p:sp>
        <p:sp>
          <p:nvSpPr>
            <p:cNvPr id="38" name="Line 22"/>
            <p:cNvSpPr>
              <a:spLocks noChangeShapeType="1"/>
            </p:cNvSpPr>
            <p:nvPr/>
          </p:nvSpPr>
          <p:spPr bwMode="auto">
            <a:xfrm>
              <a:off x="1746" y="1661"/>
              <a:ext cx="91" cy="0"/>
            </a:xfrm>
            <a:prstGeom prst="line">
              <a:avLst/>
            </a:prstGeom>
            <a:noFill/>
            <a:ln w="9525">
              <a:solidFill>
                <a:schemeClr val="tx1"/>
              </a:solidFill>
              <a:round/>
              <a:headEnd/>
              <a:tailEnd/>
            </a:ln>
          </p:spPr>
          <p:txBody>
            <a:bodyPr/>
            <a:lstStyle/>
            <a:p>
              <a:endParaRPr lang="zh-CN" altLang="en-US"/>
            </a:p>
          </p:txBody>
        </p:sp>
        <p:graphicFrame>
          <p:nvGraphicFramePr>
            <p:cNvPr id="39" name="Object 23"/>
            <p:cNvGraphicFramePr>
              <a:graphicFrameLocks noChangeAspect="1"/>
            </p:cNvGraphicFramePr>
            <p:nvPr/>
          </p:nvGraphicFramePr>
          <p:xfrm>
            <a:off x="2282" y="1298"/>
            <a:ext cx="224" cy="209"/>
          </p:xfrm>
          <a:graphic>
            <a:graphicData uri="http://schemas.openxmlformats.org/presentationml/2006/ole">
              <mc:AlternateContent xmlns:mc="http://schemas.openxmlformats.org/markup-compatibility/2006">
                <mc:Choice xmlns:v="urn:schemas-microsoft-com:vml" Requires="v">
                  <p:oleObj spid="_x0000_s165248" name="Equation" r:id="rId3" imgW="177492" imgH="164814" progId="Equation.DSMT4">
                    <p:embed/>
                  </p:oleObj>
                </mc:Choice>
                <mc:Fallback>
                  <p:oleObj name="Equation" r:id="rId3" imgW="177492" imgH="164814" progId="Equation.DSMT4">
                    <p:embed/>
                    <p:pic>
                      <p:nvPicPr>
                        <p:cNvPr id="0" name="Picture 2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 y="1298"/>
                          <a:ext cx="224"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24"/>
            <p:cNvGraphicFramePr>
              <a:graphicFrameLocks noChangeAspect="1"/>
            </p:cNvGraphicFramePr>
            <p:nvPr/>
          </p:nvGraphicFramePr>
          <p:xfrm>
            <a:off x="3138" y="1162"/>
            <a:ext cx="641" cy="529"/>
          </p:xfrm>
          <a:graphic>
            <a:graphicData uri="http://schemas.openxmlformats.org/presentationml/2006/ole">
              <mc:AlternateContent xmlns:mc="http://schemas.openxmlformats.org/markup-compatibility/2006">
                <mc:Choice xmlns:v="urn:schemas-microsoft-com:vml" Requires="v">
                  <p:oleObj spid="_x0000_s165249" name="Equation" r:id="rId5" imgW="508000" imgH="419100" progId="Equation.DSMT4">
                    <p:embed/>
                  </p:oleObj>
                </mc:Choice>
                <mc:Fallback>
                  <p:oleObj name="Equation" r:id="rId5" imgW="508000" imgH="419100" progId="Equation.DSMT4">
                    <p:embed/>
                    <p:pic>
                      <p:nvPicPr>
                        <p:cNvPr id="0" name="Picture 2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8" y="1162"/>
                          <a:ext cx="641" cy="5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 name="Rectangle 25"/>
          <p:cNvSpPr txBox="1">
            <a:spLocks noChangeArrowheads="1"/>
          </p:cNvSpPr>
          <p:nvPr/>
        </p:nvSpPr>
        <p:spPr>
          <a:xfrm>
            <a:off x="671938" y="2443382"/>
            <a:ext cx="8286808" cy="571504"/>
          </a:xfrm>
          <a:prstGeom prst="rect">
            <a:avLst/>
          </a:prstGeom>
        </p:spPr>
        <p:txBody>
          <a:bodyPr/>
          <a:lstStyle/>
          <a:p>
            <a:pPr lvl="0">
              <a:spcBef>
                <a:spcPct val="0"/>
              </a:spcBef>
            </a:pPr>
            <a:r>
              <a:rPr kumimoji="0" lang="zh-CN" altLang="en-US" sz="28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例：</a:t>
            </a:r>
            <a:r>
              <a:rPr kumimoji="0" lang="zh-CN" altLang="en-US" sz="2800" b="0" i="0" u="none" strike="noStrike" kern="1200" cap="none" spc="0" normalizeH="0" baseline="0" noProof="0" dirty="0" smtClean="0">
                <a:ln>
                  <a:noFill/>
                </a:ln>
                <a:solidFill>
                  <a:schemeClr val="tx1"/>
                </a:solidFill>
                <a:effectLst/>
                <a:uLnTx/>
                <a:uFillTx/>
                <a:latin typeface="Euclid" pitchFamily="18" charset="0"/>
                <a:ea typeface="+mj-ea"/>
                <a:cs typeface="+mj-cs"/>
              </a:rPr>
              <a:t>当</a:t>
            </a:r>
            <a:r>
              <a:rPr lang="en-US" altLang="zh-CN" sz="2800" i="1" dirty="0" smtClean="0">
                <a:latin typeface="Euclid" pitchFamily="18" charset="0"/>
                <a:ea typeface="+mj-ea"/>
                <a:cs typeface="+mj-cs"/>
              </a:rPr>
              <a:t>K</a:t>
            </a:r>
            <a:r>
              <a:rPr lang="en-US" altLang="zh-CN" sz="2800" dirty="0" smtClean="0">
                <a:latin typeface="Euclid" pitchFamily="18" charset="0"/>
                <a:ea typeface="+mj-ea"/>
                <a:cs typeface="+mj-cs"/>
              </a:rPr>
              <a:t>: 0</a:t>
            </a:r>
            <a:r>
              <a:rPr lang="en-US" altLang="zh-CN" sz="2800" dirty="0" smtClean="0">
                <a:latin typeface="Euclid" pitchFamily="18" charset="0"/>
                <a:ea typeface="+mj-ea"/>
                <a:cs typeface="+mj-cs"/>
                <a:sym typeface="Euclid Symbol"/>
              </a:rPr>
              <a:t></a:t>
            </a:r>
            <a:r>
              <a:rPr lang="en-US" altLang="zh-CN" sz="2800" dirty="0" smtClean="0">
                <a:latin typeface="Euclid" pitchFamily="18" charset="0"/>
                <a:ea typeface="+mj-ea"/>
                <a:cs typeface="+mj-cs"/>
              </a:rPr>
              <a:t>+</a:t>
            </a:r>
            <a:r>
              <a:rPr lang="en-US" altLang="zh-CN" sz="2800" dirty="0" smtClean="0">
                <a:latin typeface="Euclid" pitchFamily="18" charset="0"/>
                <a:ea typeface="+mj-ea"/>
                <a:cs typeface="+mj-cs"/>
                <a:sym typeface="Euclid Symbol" pitchFamily="18" charset="2"/>
              </a:rPr>
              <a:t></a:t>
            </a:r>
            <a:r>
              <a:rPr lang="zh-CN" altLang="en-US" sz="2800" dirty="0" smtClean="0">
                <a:latin typeface="Euclid" pitchFamily="18" charset="0"/>
                <a:ea typeface="+mj-ea"/>
                <a:cs typeface="+mj-cs"/>
                <a:sym typeface="Euclid Symbol" pitchFamily="18" charset="2"/>
              </a:rPr>
              <a:t>，绘闭环根轨迹。</a:t>
            </a:r>
            <a:endParaRPr kumimoji="0" lang="en-US" altLang="zh-CN" sz="2800" b="1" i="0" u="none" strike="noStrike" kern="1200" cap="none" spc="0" normalizeH="0" baseline="0" noProof="0" dirty="0" smtClean="0">
              <a:ln>
                <a:noFill/>
              </a:ln>
              <a:solidFill>
                <a:schemeClr val="tx1"/>
              </a:solidFill>
              <a:effectLst/>
              <a:uLnTx/>
              <a:uFillTx/>
              <a:latin typeface="Euclid" pitchFamily="18" charset="0"/>
              <a:ea typeface="+mj-ea"/>
              <a:cs typeface="+mj-cs"/>
              <a:sym typeface="Euclid Symbol" pitchFamily="18" charset="2"/>
            </a:endParaRPr>
          </a:p>
        </p:txBody>
      </p:sp>
      <p:sp>
        <p:nvSpPr>
          <p:cNvPr id="42" name="Text Box 3"/>
          <p:cNvSpPr txBox="1">
            <a:spLocks noChangeArrowheads="1"/>
          </p:cNvSpPr>
          <p:nvPr/>
        </p:nvSpPr>
        <p:spPr bwMode="auto">
          <a:xfrm>
            <a:off x="785786" y="4786322"/>
            <a:ext cx="3057247" cy="523220"/>
          </a:xfrm>
          <a:prstGeom prst="rect">
            <a:avLst/>
          </a:prstGeom>
          <a:noFill/>
          <a:ln w="9525">
            <a:noFill/>
            <a:miter lim="800000"/>
            <a:headEnd/>
            <a:tailEnd/>
          </a:ln>
        </p:spPr>
        <p:txBody>
          <a:bodyPr wrap="none">
            <a:spAutoFit/>
          </a:bodyPr>
          <a:lstStyle/>
          <a:p>
            <a:pPr algn="l"/>
            <a:r>
              <a:rPr kumimoji="1" lang="zh-CN" altLang="en-US" sz="2800" dirty="0" smtClean="0">
                <a:ea typeface="宋体" pitchFamily="2" charset="-122"/>
              </a:rPr>
              <a:t>闭环特征方程是：</a:t>
            </a:r>
            <a:endParaRPr kumimoji="1" lang="en-US" altLang="zh-CN" sz="2800" dirty="0">
              <a:ea typeface="宋体" pitchFamily="2" charset="-122"/>
            </a:endParaRPr>
          </a:p>
        </p:txBody>
      </p:sp>
      <p:graphicFrame>
        <p:nvGraphicFramePr>
          <p:cNvPr id="21508" name="Object 4"/>
          <p:cNvGraphicFramePr>
            <a:graphicFrameLocks noChangeAspect="1"/>
          </p:cNvGraphicFramePr>
          <p:nvPr>
            <p:extLst>
              <p:ext uri="{D42A27DB-BD31-4B8C-83A1-F6EECF244321}">
                <p14:modId xmlns:p14="http://schemas.microsoft.com/office/powerpoint/2010/main" val="664449982"/>
              </p:ext>
            </p:extLst>
          </p:nvPr>
        </p:nvGraphicFramePr>
        <p:xfrm>
          <a:off x="1616414" y="5373216"/>
          <a:ext cx="5256212" cy="642942"/>
        </p:xfrm>
        <a:graphic>
          <a:graphicData uri="http://schemas.openxmlformats.org/presentationml/2006/ole">
            <mc:AlternateContent xmlns:mc="http://schemas.openxmlformats.org/markup-compatibility/2006">
              <mc:Choice xmlns:v="urn:schemas-microsoft-com:vml" Requires="v">
                <p:oleObj spid="_x0000_s165250" name="Equation" r:id="rId7" imgW="2197100" imgH="266700" progId="Equation.DSMT4">
                  <p:embed/>
                </p:oleObj>
              </mc:Choice>
              <mc:Fallback>
                <p:oleObj name="Equation" r:id="rId7" imgW="2197100" imgH="266700" progId="Equation.DSMT4">
                  <p:embed/>
                  <p:pic>
                    <p:nvPicPr>
                      <p:cNvPr id="0" name="Picture 2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6414" y="5373216"/>
                        <a:ext cx="5256212" cy="642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up)">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1508"/>
                                        </p:tgtEl>
                                        <p:attrNameLst>
                                          <p:attrName>style.visibility</p:attrName>
                                        </p:attrNameLst>
                                      </p:cBhvr>
                                      <p:to>
                                        <p:strVal val="visible"/>
                                      </p:to>
                                    </p:set>
                                    <p:animEffect transition="in" filter="wipe(up)">
                                      <p:cBhvr>
                                        <p:cTn id="26"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P spid="4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706668421"/>
              </p:ext>
            </p:extLst>
          </p:nvPr>
        </p:nvGraphicFramePr>
        <p:xfrm>
          <a:off x="3059832" y="1731445"/>
          <a:ext cx="2085975" cy="889000"/>
        </p:xfrm>
        <a:graphic>
          <a:graphicData uri="http://schemas.openxmlformats.org/presentationml/2006/ole">
            <mc:AlternateContent xmlns:mc="http://schemas.openxmlformats.org/markup-compatibility/2006">
              <mc:Choice xmlns:v="urn:schemas-microsoft-com:vml" Requires="v">
                <p:oleObj spid="_x0000_s242886" name="Equation" r:id="rId4" imgW="1040948" imgH="444307" progId="Equation.DSMT4">
                  <p:embed/>
                </p:oleObj>
              </mc:Choice>
              <mc:Fallback>
                <p:oleObj name="Equation" r:id="rId4" imgW="1040948" imgH="444307" progId="Equation.DSMT4">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1731445"/>
                        <a:ext cx="2085975"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8"/>
          <p:cNvSpPr>
            <a:spLocks noChangeArrowheads="1"/>
          </p:cNvSpPr>
          <p:nvPr/>
        </p:nvSpPr>
        <p:spPr bwMode="auto">
          <a:xfrm>
            <a:off x="550435" y="2698809"/>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spcBef>
                <a:spcPct val="0"/>
              </a:spcBef>
              <a:buClrTx/>
              <a:buSzTx/>
              <a:buNone/>
            </a:pPr>
            <a:r>
              <a:rPr kumimoji="1" lang="zh-CN" altLang="en-US" sz="2800" dirty="0" smtClean="0">
                <a:latin typeface="Euclid" pitchFamily="18" charset="0"/>
                <a:sym typeface="Euclid Symbol" pitchFamily="18" charset="2"/>
              </a:rPr>
              <a:t>绘其概略根轨迹。</a:t>
            </a:r>
            <a:endParaRPr kumimoji="1" lang="en-US" altLang="zh-CN" sz="2800" dirty="0">
              <a:latin typeface="Euclid" pitchFamily="18" charset="0"/>
              <a:sym typeface="Euclid Symbol" pitchFamily="18" charset="2"/>
            </a:endParaRPr>
          </a:p>
        </p:txBody>
      </p:sp>
      <p:sp>
        <p:nvSpPr>
          <p:cNvPr id="5" name="Rectangle 36"/>
          <p:cNvSpPr>
            <a:spLocks noChangeArrowheads="1"/>
          </p:cNvSpPr>
          <p:nvPr/>
        </p:nvSpPr>
        <p:spPr bwMode="auto">
          <a:xfrm>
            <a:off x="523882" y="3250605"/>
            <a:ext cx="33115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Char char="•"/>
            </a:pPr>
            <a:r>
              <a:rPr kumimoji="1" lang="zh-CN" altLang="en-US" sz="2800" dirty="0" smtClean="0">
                <a:latin typeface="Euclid" pitchFamily="18" charset="0"/>
              </a:rPr>
              <a:t>根据法则</a:t>
            </a:r>
            <a:r>
              <a:rPr kumimoji="1" lang="en-US" altLang="zh-CN" sz="2800" dirty="0" smtClean="0">
                <a:latin typeface="Euclid" pitchFamily="18" charset="0"/>
              </a:rPr>
              <a:t>4</a:t>
            </a:r>
            <a:r>
              <a:rPr kumimoji="1" lang="zh-CN" altLang="en-US" sz="2800" dirty="0" smtClean="0">
                <a:latin typeface="Euclid" pitchFamily="18" charset="0"/>
              </a:rPr>
              <a:t>，</a:t>
            </a:r>
            <a:r>
              <a:rPr kumimoji="1" lang="en-US" altLang="zh-CN" sz="2800" dirty="0">
                <a:latin typeface="Euclid" pitchFamily="18" charset="0"/>
              </a:rPr>
              <a:t>[</a:t>
            </a:r>
            <a:r>
              <a:rPr kumimoji="1" lang="en-US" altLang="zh-CN" sz="2800" dirty="0" smtClean="0">
                <a:latin typeface="Euclid" pitchFamily="18" charset="0"/>
                <a:ea typeface="楷体_GB2312" pitchFamily="49" charset="-122"/>
                <a:sym typeface="Euclid Symbol" pitchFamily="18" charset="2"/>
              </a:rPr>
              <a:t></a:t>
            </a:r>
            <a:r>
              <a:rPr kumimoji="1" lang="en-US" altLang="zh-CN" sz="2800" dirty="0">
                <a:latin typeface="Euclid" pitchFamily="18" charset="0"/>
              </a:rPr>
              <a:t>3, </a:t>
            </a:r>
            <a:r>
              <a:rPr kumimoji="1" lang="en-US" altLang="zh-CN" sz="2800" dirty="0">
                <a:latin typeface="Euclid" pitchFamily="18" charset="0"/>
                <a:ea typeface="楷体_GB2312" pitchFamily="49" charset="-122"/>
                <a:sym typeface="Euclid Symbol" pitchFamily="18" charset="2"/>
              </a:rPr>
              <a:t></a:t>
            </a:r>
            <a:r>
              <a:rPr kumimoji="1" lang="en-US" altLang="zh-CN" sz="2800" dirty="0" smtClean="0">
                <a:latin typeface="Euclid" pitchFamily="18" charset="0"/>
                <a:ea typeface="楷体_GB2312" pitchFamily="49" charset="-122"/>
              </a:rPr>
              <a:t>1</a:t>
            </a:r>
            <a:r>
              <a:rPr kumimoji="1" lang="en-US" altLang="zh-CN" sz="2800" dirty="0" smtClean="0">
                <a:latin typeface="Euclid" pitchFamily="18" charset="0"/>
              </a:rPr>
              <a:t>]</a:t>
            </a:r>
            <a:r>
              <a:rPr kumimoji="1" lang="zh-CN" altLang="en-US" sz="2800" dirty="0" smtClean="0">
                <a:latin typeface="Euclid" pitchFamily="18" charset="0"/>
              </a:rPr>
              <a:t>上有根轨迹。</a:t>
            </a:r>
            <a:endParaRPr kumimoji="1" lang="en-US" altLang="zh-CN" sz="2800" dirty="0">
              <a:latin typeface="Euclid" pitchFamily="18" charset="0"/>
              <a:ea typeface="楷体_GB2312" pitchFamily="49" charset="-122"/>
              <a:sym typeface="Euclid Symbol" pitchFamily="18" charset="2"/>
            </a:endParaRPr>
          </a:p>
          <a:p>
            <a:pPr eaLnBrk="1" hangingPunct="1">
              <a:spcBef>
                <a:spcPct val="0"/>
              </a:spcBef>
              <a:buClrTx/>
              <a:buSzTx/>
              <a:buFontTx/>
              <a:buChar char="•"/>
            </a:pPr>
            <a:r>
              <a:rPr kumimoji="1" lang="zh-CN" altLang="en-US" sz="2800" dirty="0" smtClean="0">
                <a:latin typeface="Euclid" pitchFamily="18" charset="0"/>
                <a:sym typeface="Euclid Symbol" pitchFamily="18" charset="2"/>
              </a:rPr>
              <a:t>根据法则</a:t>
            </a:r>
            <a:r>
              <a:rPr kumimoji="1" lang="en-US" altLang="zh-CN" sz="2800" dirty="0" smtClean="0">
                <a:latin typeface="Euclid" pitchFamily="18" charset="0"/>
                <a:sym typeface="Euclid Symbol" pitchFamily="18" charset="2"/>
              </a:rPr>
              <a:t>5</a:t>
            </a:r>
            <a:r>
              <a:rPr kumimoji="1" lang="zh-CN" altLang="en-US" sz="2800" dirty="0" smtClean="0">
                <a:latin typeface="Euclid" pitchFamily="18" charset="0"/>
                <a:sym typeface="Euclid Symbol" pitchFamily="18" charset="2"/>
              </a:rPr>
              <a:t>，渐近线：</a:t>
            </a:r>
            <a:endParaRPr kumimoji="1" lang="en-US" altLang="zh-CN" sz="2800" dirty="0">
              <a:latin typeface="Euclid" pitchFamily="18" charset="0"/>
              <a:sym typeface="Euclid Symbol" pitchFamily="18" charset="2"/>
            </a:endParaRPr>
          </a:p>
        </p:txBody>
      </p:sp>
      <p:graphicFrame>
        <p:nvGraphicFramePr>
          <p:cNvPr id="6" name="对象 5"/>
          <p:cNvGraphicFramePr>
            <a:graphicFrameLocks noChangeAspect="1"/>
          </p:cNvGraphicFramePr>
          <p:nvPr/>
        </p:nvGraphicFramePr>
        <p:xfrm>
          <a:off x="895350" y="5661025"/>
          <a:ext cx="2008188" cy="788988"/>
        </p:xfrm>
        <a:graphic>
          <a:graphicData uri="http://schemas.openxmlformats.org/presentationml/2006/ole">
            <mc:AlternateContent xmlns:mc="http://schemas.openxmlformats.org/markup-compatibility/2006">
              <mc:Choice xmlns:v="urn:schemas-microsoft-com:vml" Requires="v">
                <p:oleObj spid="_x0000_s242887" name="Equation" r:id="rId6" imgW="1002865" imgH="393529" progId="Equation.DSMT4">
                  <p:embed/>
                </p:oleObj>
              </mc:Choice>
              <mc:Fallback>
                <p:oleObj name="Equation" r:id="rId6" imgW="1002865" imgH="393529" progId="Equation.DSMT4">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5350" y="5661025"/>
                        <a:ext cx="20081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563938" y="5516563"/>
          <a:ext cx="4413250" cy="1014412"/>
        </p:xfrm>
        <a:graphic>
          <a:graphicData uri="http://schemas.openxmlformats.org/presentationml/2006/ole">
            <mc:AlternateContent xmlns:mc="http://schemas.openxmlformats.org/markup-compatibility/2006">
              <mc:Choice xmlns:v="urn:schemas-microsoft-com:vml" Requires="v">
                <p:oleObj spid="_x0000_s242888" name="Equation" r:id="rId8" imgW="2209800" imgH="508000" progId="Equation.DSMT4">
                  <p:embed/>
                </p:oleObj>
              </mc:Choice>
              <mc:Fallback>
                <p:oleObj name="Equation" r:id="rId8" imgW="2209800" imgH="508000" progId="Equation.DSMT4">
                  <p:embed/>
                  <p:pic>
                    <p:nvPicPr>
                      <p:cNvPr id="0" name="Picture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3938" y="5516563"/>
                        <a:ext cx="441325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31"/>
          <p:cNvGrpSpPr>
            <a:grpSpLocks/>
          </p:cNvGrpSpPr>
          <p:nvPr/>
        </p:nvGrpSpPr>
        <p:grpSpPr bwMode="auto">
          <a:xfrm>
            <a:off x="4787900" y="1773238"/>
            <a:ext cx="3743325" cy="3278187"/>
            <a:chOff x="3016" y="1073"/>
            <a:chExt cx="2358" cy="2065"/>
          </a:xfrm>
        </p:grpSpPr>
        <p:sp>
          <p:nvSpPr>
            <p:cNvPr id="9" name="Line 7"/>
            <p:cNvSpPr>
              <a:spLocks noChangeShapeType="1"/>
            </p:cNvSpPr>
            <p:nvPr/>
          </p:nvSpPr>
          <p:spPr bwMode="auto">
            <a:xfrm>
              <a:off x="3016" y="2162"/>
              <a:ext cx="235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4649" y="1142"/>
              <a:ext cx="0" cy="199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9"/>
            <p:cNvSpPr txBox="1">
              <a:spLocks noChangeArrowheads="1"/>
            </p:cNvSpPr>
            <p:nvPr/>
          </p:nvSpPr>
          <p:spPr bwMode="auto">
            <a:xfrm>
              <a:off x="4727" y="1073"/>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i="1">
                  <a:latin typeface="Euclid" pitchFamily="18" charset="0"/>
                </a:rPr>
                <a:t>j</a:t>
              </a:r>
            </a:p>
          </p:txBody>
        </p:sp>
        <p:grpSp>
          <p:nvGrpSpPr>
            <p:cNvPr id="12" name="Group 10"/>
            <p:cNvGrpSpPr>
              <a:grpSpLocks/>
            </p:cNvGrpSpPr>
            <p:nvPr/>
          </p:nvGrpSpPr>
          <p:grpSpPr bwMode="auto">
            <a:xfrm>
              <a:off x="4569" y="2096"/>
              <a:ext cx="90" cy="136"/>
              <a:chOff x="3470" y="2704"/>
              <a:chExt cx="90" cy="136"/>
            </a:xfrm>
          </p:grpSpPr>
          <p:sp>
            <p:nvSpPr>
              <p:cNvPr id="23" name="Line 11"/>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2"/>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3"/>
            <p:cNvGrpSpPr>
              <a:grpSpLocks/>
            </p:cNvGrpSpPr>
            <p:nvPr/>
          </p:nvGrpSpPr>
          <p:grpSpPr bwMode="auto">
            <a:xfrm>
              <a:off x="4604" y="2096"/>
              <a:ext cx="90" cy="136"/>
              <a:chOff x="3470" y="2704"/>
              <a:chExt cx="90" cy="136"/>
            </a:xfrm>
          </p:grpSpPr>
          <p:sp>
            <p:nvSpPr>
              <p:cNvPr id="21" name="Line 14"/>
              <p:cNvSpPr>
                <a:spLocks noChangeShapeType="1"/>
              </p:cNvSpPr>
              <p:nvPr/>
            </p:nvSpPr>
            <p:spPr bwMode="auto">
              <a:xfrm flipH="1" flipV="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flipH="1">
                <a:off x="3470" y="2704"/>
                <a:ext cx="90" cy="1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6"/>
            <p:cNvGrpSpPr>
              <a:grpSpLocks/>
            </p:cNvGrpSpPr>
            <p:nvPr/>
          </p:nvGrpSpPr>
          <p:grpSpPr bwMode="auto">
            <a:xfrm>
              <a:off x="3424" y="2115"/>
              <a:ext cx="90" cy="136"/>
              <a:chOff x="3470" y="2704"/>
              <a:chExt cx="90" cy="136"/>
            </a:xfrm>
          </p:grpSpPr>
          <p:sp>
            <p:nvSpPr>
              <p:cNvPr id="19" name="Line 17"/>
              <p:cNvSpPr>
                <a:spLocks noChangeShapeType="1"/>
              </p:cNvSpPr>
              <p:nvPr/>
            </p:nvSpPr>
            <p:spPr bwMode="auto">
              <a:xfrm flipH="1" flipV="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H="1">
                <a:off x="3470" y="2704"/>
                <a:ext cx="90" cy="1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Oval 19"/>
            <p:cNvSpPr>
              <a:spLocks noChangeAspect="1" noChangeArrowheads="1"/>
            </p:cNvSpPr>
            <p:nvPr/>
          </p:nvSpPr>
          <p:spPr bwMode="auto">
            <a:xfrm>
              <a:off x="4195" y="2115"/>
              <a:ext cx="116" cy="116"/>
            </a:xfrm>
            <a:prstGeom prst="ellipse">
              <a:avLst/>
            </a:prstGeom>
            <a:solidFill>
              <a:schemeClr val="bg1"/>
            </a:solidFill>
            <a:ln w="38100">
              <a:solidFill>
                <a:srgbClr val="FF0000"/>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6" name="Text Box 20"/>
            <p:cNvSpPr txBox="1">
              <a:spLocks noChangeArrowheads="1"/>
            </p:cNvSpPr>
            <p:nvPr/>
          </p:nvSpPr>
          <p:spPr bwMode="auto">
            <a:xfrm>
              <a:off x="4105" y="2296"/>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1</a:t>
              </a:r>
            </a:p>
          </p:txBody>
        </p:sp>
        <p:sp>
          <p:nvSpPr>
            <p:cNvPr id="17" name="Text Box 21"/>
            <p:cNvSpPr txBox="1">
              <a:spLocks noChangeArrowheads="1"/>
            </p:cNvSpPr>
            <p:nvPr/>
          </p:nvSpPr>
          <p:spPr bwMode="auto">
            <a:xfrm>
              <a:off x="3288" y="2160"/>
              <a:ext cx="3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800">
                  <a:latin typeface="Euclid" pitchFamily="18" charset="0"/>
                  <a:ea typeface="楷体_GB2312" pitchFamily="49" charset="-122"/>
                  <a:sym typeface="Euclid Symbol" pitchFamily="18" charset="2"/>
                </a:rPr>
                <a:t></a:t>
              </a:r>
              <a:r>
                <a:rPr kumimoji="1" lang="en-US" altLang="zh-CN" sz="2000">
                  <a:latin typeface="Times New Roman" pitchFamily="18" charset="0"/>
                </a:rPr>
                <a:t>3</a:t>
              </a:r>
            </a:p>
          </p:txBody>
        </p:sp>
        <p:sp>
          <p:nvSpPr>
            <p:cNvPr id="18" name="Text Box 22"/>
            <p:cNvSpPr txBox="1">
              <a:spLocks noChangeArrowheads="1"/>
            </p:cNvSpPr>
            <p:nvPr/>
          </p:nvSpPr>
          <p:spPr bwMode="auto">
            <a:xfrm>
              <a:off x="4602" y="2245"/>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en-US" altLang="zh-CN" sz="2000">
                  <a:latin typeface="Times New Roman" pitchFamily="18" charset="0"/>
                </a:rPr>
                <a:t>0</a:t>
              </a:r>
            </a:p>
          </p:txBody>
        </p:sp>
      </p:grpSp>
      <p:sp>
        <p:nvSpPr>
          <p:cNvPr id="25" name="Line 26"/>
          <p:cNvSpPr>
            <a:spLocks noChangeShapeType="1"/>
          </p:cNvSpPr>
          <p:nvPr/>
        </p:nvSpPr>
        <p:spPr bwMode="auto">
          <a:xfrm>
            <a:off x="6732588" y="1773238"/>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7"/>
          <p:cNvSpPr>
            <a:spLocks noChangeShapeType="1"/>
          </p:cNvSpPr>
          <p:nvPr/>
        </p:nvSpPr>
        <p:spPr bwMode="auto">
          <a:xfrm>
            <a:off x="6732588" y="3644900"/>
            <a:ext cx="0" cy="1584325"/>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8"/>
          <p:cNvSpPr>
            <a:spLocks noChangeShapeType="1"/>
          </p:cNvSpPr>
          <p:nvPr/>
        </p:nvSpPr>
        <p:spPr bwMode="auto">
          <a:xfrm flipH="1">
            <a:off x="5508625" y="3500438"/>
            <a:ext cx="1295400"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29"/>
          <p:cNvSpPr>
            <a:spLocks/>
          </p:cNvSpPr>
          <p:nvPr/>
        </p:nvSpPr>
        <p:spPr bwMode="auto">
          <a:xfrm>
            <a:off x="6851650" y="1931988"/>
            <a:ext cx="504825" cy="1512887"/>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30"/>
          <p:cNvSpPr>
            <a:spLocks/>
          </p:cNvSpPr>
          <p:nvPr/>
        </p:nvSpPr>
        <p:spPr bwMode="auto">
          <a:xfrm flipV="1">
            <a:off x="6877050" y="3573463"/>
            <a:ext cx="503238" cy="1439862"/>
          </a:xfrm>
          <a:custGeom>
            <a:avLst/>
            <a:gdLst>
              <a:gd name="T0" fmla="*/ 2147483647 w 188"/>
              <a:gd name="T1" fmla="*/ 2147483647 h 862"/>
              <a:gd name="T2" fmla="*/ 2147483647 w 188"/>
              <a:gd name="T3" fmla="*/ 2147483647 h 862"/>
              <a:gd name="T4" fmla="*/ 2147483647 w 188"/>
              <a:gd name="T5" fmla="*/ 2147483647 h 862"/>
              <a:gd name="T6" fmla="*/ 2147483647 w 188"/>
              <a:gd name="T7" fmla="*/ 2147483647 h 862"/>
              <a:gd name="T8" fmla="*/ 0 w 188"/>
              <a:gd name="T9" fmla="*/ 0 h 862"/>
              <a:gd name="T10" fmla="*/ 0 60000 65536"/>
              <a:gd name="T11" fmla="*/ 0 60000 65536"/>
              <a:gd name="T12" fmla="*/ 0 60000 65536"/>
              <a:gd name="T13" fmla="*/ 0 60000 65536"/>
              <a:gd name="T14" fmla="*/ 0 60000 65536"/>
              <a:gd name="T15" fmla="*/ 0 w 188"/>
              <a:gd name="T16" fmla="*/ 0 h 862"/>
              <a:gd name="T17" fmla="*/ 188 w 188"/>
              <a:gd name="T18" fmla="*/ 862 h 862"/>
            </a:gdLst>
            <a:ahLst/>
            <a:cxnLst>
              <a:cxn ang="T10">
                <a:pos x="T0" y="T1"/>
              </a:cxn>
              <a:cxn ang="T11">
                <a:pos x="T2" y="T3"/>
              </a:cxn>
              <a:cxn ang="T12">
                <a:pos x="T4" y="T5"/>
              </a:cxn>
              <a:cxn ang="T13">
                <a:pos x="T6" y="T7"/>
              </a:cxn>
              <a:cxn ang="T14">
                <a:pos x="T8" y="T9"/>
              </a:cxn>
            </a:cxnLst>
            <a:rect l="T15" t="T16" r="T17" b="T18"/>
            <a:pathLst>
              <a:path w="188" h="862">
                <a:moveTo>
                  <a:pt x="181" y="862"/>
                </a:moveTo>
                <a:cubicBezTo>
                  <a:pt x="184" y="820"/>
                  <a:pt x="188" y="779"/>
                  <a:pt x="181" y="726"/>
                </a:cubicBezTo>
                <a:cubicBezTo>
                  <a:pt x="174" y="673"/>
                  <a:pt x="159" y="612"/>
                  <a:pt x="136" y="544"/>
                </a:cubicBezTo>
                <a:cubicBezTo>
                  <a:pt x="113" y="476"/>
                  <a:pt x="68" y="408"/>
                  <a:pt x="45" y="317"/>
                </a:cubicBezTo>
                <a:cubicBezTo>
                  <a:pt x="22" y="226"/>
                  <a:pt x="7" y="53"/>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411655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up)">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2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30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3000"/>
                                        <p:tgtEl>
                                          <p:spTgt spid="28"/>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3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25" grpId="0" animBg="1"/>
      <p:bldP spid="26" grpId="0" animBg="1"/>
      <p:bldP spid="27" grpId="0" animBg="1"/>
      <p:bldP spid="28" grpId="0" animBg="1"/>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93056" y="1231641"/>
            <a:ext cx="8748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b="1" dirty="0" smtClean="0">
                <a:latin typeface="微软雅黑" panose="020B0503020204020204" pitchFamily="34" charset="-122"/>
                <a:ea typeface="微软雅黑" panose="020B0503020204020204" pitchFamily="34" charset="-122"/>
              </a:rPr>
              <a:t>例：</a:t>
            </a:r>
            <a:r>
              <a:rPr kumimoji="1" lang="zh-CN" altLang="en-US" sz="2800" dirty="0" smtClean="0">
                <a:latin typeface="+mn-ea"/>
                <a:ea typeface="+mn-ea"/>
              </a:rPr>
              <a:t>考虑如下开环传递函数：</a:t>
            </a:r>
            <a:r>
              <a:rPr kumimoji="1" lang="en-US" altLang="zh-CN" sz="2800" dirty="0" smtClean="0">
                <a:latin typeface="+mn-ea"/>
                <a:ea typeface="+mn-ea"/>
              </a:rPr>
              <a:t> </a:t>
            </a:r>
            <a:endParaRPr kumimoji="1" lang="en-US" altLang="zh-CN" sz="28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70701371"/>
              </p:ext>
            </p:extLst>
          </p:nvPr>
        </p:nvGraphicFramePr>
        <p:xfrm>
          <a:off x="3021013" y="1731963"/>
          <a:ext cx="2162175" cy="889000"/>
        </p:xfrm>
        <a:graphic>
          <a:graphicData uri="http://schemas.openxmlformats.org/presentationml/2006/ole">
            <mc:AlternateContent xmlns:mc="http://schemas.openxmlformats.org/markup-compatibility/2006">
              <mc:Choice xmlns:v="urn:schemas-microsoft-com:vml" Requires="v">
                <p:oleObj spid="_x0000_s247820" name="Equation" r:id="rId3" imgW="1079280" imgH="444240" progId="Equation.DSMT4">
                  <p:embed/>
                </p:oleObj>
              </mc:Choice>
              <mc:Fallback>
                <p:oleObj name="Equation" r:id="rId3" imgW="1079280" imgH="444240" progId="Equation.DSMT4">
                  <p:embed/>
                  <p:pic>
                    <p:nvPicPr>
                      <p:cNvPr id="0" name="对象 2"/>
                      <p:cNvPicPr>
                        <a:picLocks noChangeAspect="1" noChangeArrowheads="1"/>
                      </p:cNvPicPr>
                      <p:nvPr/>
                    </p:nvPicPr>
                    <p:blipFill>
                      <a:blip r:embed="rId4"/>
                      <a:srcRect/>
                      <a:stretch>
                        <a:fillRect/>
                      </a:stretch>
                    </p:blipFill>
                    <p:spPr bwMode="auto">
                      <a:xfrm>
                        <a:off x="3021013" y="1731963"/>
                        <a:ext cx="21621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8"/>
          <p:cNvSpPr>
            <a:spLocks noChangeArrowheads="1"/>
          </p:cNvSpPr>
          <p:nvPr/>
        </p:nvSpPr>
        <p:spPr bwMode="auto">
          <a:xfrm>
            <a:off x="409763" y="2698809"/>
            <a:ext cx="7777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spcBef>
                <a:spcPct val="0"/>
              </a:spcBef>
              <a:buClrTx/>
              <a:buSzTx/>
              <a:buNone/>
            </a:pPr>
            <a:r>
              <a:rPr kumimoji="1" lang="zh-CN" altLang="en-US" sz="2800" dirty="0" smtClean="0">
                <a:latin typeface="Euclid" pitchFamily="18" charset="0"/>
                <a:sym typeface="Euclid Symbol" pitchFamily="18" charset="2"/>
              </a:rPr>
              <a:t>绘其概略根轨迹。根轨迹满足根之和不变吗？</a:t>
            </a:r>
            <a:endParaRPr kumimoji="1" lang="en-US" altLang="zh-CN" sz="2800" dirty="0">
              <a:latin typeface="Euclid" pitchFamily="18" charset="0"/>
              <a:sym typeface="Euclid Symbol" pitchFamily="18" charset="2"/>
            </a:endParaRPr>
          </a:p>
        </p:txBody>
      </p:sp>
      <p:pic>
        <p:nvPicPr>
          <p:cNvPr id="5" name="Picture 27" descr="O72A01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364" y="3216911"/>
            <a:ext cx="4876800"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90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1"/>
          <p:cNvGrpSpPr>
            <a:grpSpLocks/>
          </p:cNvGrpSpPr>
          <p:nvPr/>
        </p:nvGrpSpPr>
        <p:grpSpPr bwMode="auto">
          <a:xfrm>
            <a:off x="3654420" y="1195616"/>
            <a:ext cx="5346700" cy="5615186"/>
            <a:chOff x="1920" y="168"/>
            <a:chExt cx="3368" cy="3900"/>
          </a:xfrm>
        </p:grpSpPr>
        <p:pic>
          <p:nvPicPr>
            <p:cNvPr id="3" name="Picture 1028" descr="O72A01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0" y="168"/>
              <a:ext cx="3368" cy="39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1031"/>
            <p:cNvGrpSpPr>
              <a:grpSpLocks/>
            </p:cNvGrpSpPr>
            <p:nvPr/>
          </p:nvGrpSpPr>
          <p:grpSpPr bwMode="auto">
            <a:xfrm>
              <a:off x="1920" y="1496"/>
              <a:ext cx="384" cy="231"/>
              <a:chOff x="576" y="2928"/>
              <a:chExt cx="384" cy="231"/>
            </a:xfrm>
          </p:grpSpPr>
          <p:sp>
            <p:nvSpPr>
              <p:cNvPr id="14" name="Text Box 1029"/>
              <p:cNvSpPr txBox="1">
                <a:spLocks noChangeArrowheads="1"/>
              </p:cNvSpPr>
              <p:nvPr/>
            </p:nvSpPr>
            <p:spPr bwMode="auto">
              <a:xfrm>
                <a:off x="672" y="2928"/>
                <a:ext cx="192" cy="2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5" name="Line 1030"/>
              <p:cNvSpPr>
                <a:spLocks noChangeShapeType="1"/>
              </p:cNvSpPr>
              <p:nvPr/>
            </p:nvSpPr>
            <p:spPr bwMode="auto">
              <a:xfrm>
                <a:off x="576" y="3024"/>
                <a:ext cx="38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1032"/>
            <p:cNvGrpSpPr>
              <a:grpSpLocks/>
            </p:cNvGrpSpPr>
            <p:nvPr/>
          </p:nvGrpSpPr>
          <p:grpSpPr bwMode="auto">
            <a:xfrm>
              <a:off x="3072" y="1496"/>
              <a:ext cx="192" cy="231"/>
              <a:chOff x="576" y="2928"/>
              <a:chExt cx="384" cy="231"/>
            </a:xfrm>
          </p:grpSpPr>
          <p:sp>
            <p:nvSpPr>
              <p:cNvPr id="12" name="Text Box 1033"/>
              <p:cNvSpPr txBox="1">
                <a:spLocks noChangeArrowheads="1"/>
              </p:cNvSpPr>
              <p:nvPr/>
            </p:nvSpPr>
            <p:spPr bwMode="auto">
              <a:xfrm>
                <a:off x="672" y="2928"/>
                <a:ext cx="192" cy="2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3" name="Line 1034"/>
              <p:cNvSpPr>
                <a:spLocks noChangeShapeType="1"/>
              </p:cNvSpPr>
              <p:nvPr/>
            </p:nvSpPr>
            <p:spPr bwMode="auto">
              <a:xfrm>
                <a:off x="576" y="302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1035"/>
            <p:cNvGrpSpPr>
              <a:grpSpLocks/>
            </p:cNvGrpSpPr>
            <p:nvPr/>
          </p:nvGrpSpPr>
          <p:grpSpPr bwMode="auto">
            <a:xfrm>
              <a:off x="3264" y="2512"/>
              <a:ext cx="192" cy="231"/>
              <a:chOff x="576" y="2928"/>
              <a:chExt cx="384" cy="231"/>
            </a:xfrm>
          </p:grpSpPr>
          <p:sp>
            <p:nvSpPr>
              <p:cNvPr id="10" name="Text Box 1036"/>
              <p:cNvSpPr txBox="1">
                <a:spLocks noChangeArrowheads="1"/>
              </p:cNvSpPr>
              <p:nvPr/>
            </p:nvSpPr>
            <p:spPr bwMode="auto">
              <a:xfrm>
                <a:off x="672" y="2928"/>
                <a:ext cx="192" cy="2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1" name="Line 1037"/>
              <p:cNvSpPr>
                <a:spLocks noChangeShapeType="1"/>
              </p:cNvSpPr>
              <p:nvPr/>
            </p:nvSpPr>
            <p:spPr bwMode="auto">
              <a:xfrm>
                <a:off x="576" y="302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1038"/>
            <p:cNvGrpSpPr>
              <a:grpSpLocks/>
            </p:cNvGrpSpPr>
            <p:nvPr/>
          </p:nvGrpSpPr>
          <p:grpSpPr bwMode="auto">
            <a:xfrm>
              <a:off x="4136" y="3520"/>
              <a:ext cx="192" cy="231"/>
              <a:chOff x="576" y="2928"/>
              <a:chExt cx="384" cy="231"/>
            </a:xfrm>
          </p:grpSpPr>
          <p:sp>
            <p:nvSpPr>
              <p:cNvPr id="8" name="Text Box 1039"/>
              <p:cNvSpPr txBox="1">
                <a:spLocks noChangeArrowheads="1"/>
              </p:cNvSpPr>
              <p:nvPr/>
            </p:nvSpPr>
            <p:spPr bwMode="auto">
              <a:xfrm>
                <a:off x="672" y="2928"/>
                <a:ext cx="192" cy="2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9" name="Line 1040"/>
              <p:cNvSpPr>
                <a:spLocks noChangeShapeType="1"/>
              </p:cNvSpPr>
              <p:nvPr/>
            </p:nvSpPr>
            <p:spPr bwMode="auto">
              <a:xfrm>
                <a:off x="576" y="302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6" name="Rectangle 1027"/>
          <p:cNvSpPr txBox="1">
            <a:spLocks noChangeArrowheads="1"/>
          </p:cNvSpPr>
          <p:nvPr/>
        </p:nvSpPr>
        <p:spPr>
          <a:xfrm>
            <a:off x="467544" y="3058918"/>
            <a:ext cx="2664296" cy="13668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zh-CN" altLang="en-US" sz="2800" dirty="0" smtClean="0"/>
              <a:t>常见闭环系统根轨迹图</a:t>
            </a:r>
            <a:endParaRPr lang="zh-CN" altLang="en-US" sz="2800" dirty="0"/>
          </a:p>
        </p:txBody>
      </p:sp>
    </p:spTree>
    <p:extLst>
      <p:ext uri="{BB962C8B-B14F-4D97-AF65-F5344CB8AC3E}">
        <p14:creationId xmlns:p14="http://schemas.microsoft.com/office/powerpoint/2010/main" val="2882440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9552" y="1262635"/>
            <a:ext cx="7772400" cy="571500"/>
          </a:xfrm>
          <a:prstGeom prst="rect">
            <a:avLst/>
          </a:prstGeo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kumimoji="1" lang="zh-CN" altLang="en-US" sz="2800" b="1" dirty="0" smtClean="0">
                <a:latin typeface="Euclid" panose="02020503060505020303" pitchFamily="18" charset="0"/>
                <a:ea typeface="微软雅黑" panose="020B0503020204020204" pitchFamily="34" charset="-122"/>
              </a:rPr>
              <a:t>二、</a:t>
            </a:r>
            <a:r>
              <a:rPr kumimoji="1" lang="en-US" altLang="zh-CN" sz="2800" b="1" i="1" dirty="0" smtClean="0">
                <a:latin typeface="Euclid" panose="02020503060505020303" pitchFamily="18" charset="0"/>
                <a:ea typeface="微软雅黑" panose="020B0503020204020204" pitchFamily="34" charset="-122"/>
              </a:rPr>
              <a:t>G</a:t>
            </a:r>
            <a:r>
              <a:rPr kumimoji="1" lang="en-US" altLang="zh-CN" sz="2800" b="1" dirty="0" smtClean="0">
                <a:latin typeface="Euclid" panose="02020503060505020303" pitchFamily="18" charset="0"/>
                <a:ea typeface="微软雅黑" panose="020B0503020204020204" pitchFamily="34" charset="-122"/>
              </a:rPr>
              <a:t>(</a:t>
            </a:r>
            <a:r>
              <a:rPr kumimoji="1" lang="en-US" altLang="zh-CN" sz="2800" b="1" i="1" dirty="0" smtClean="0">
                <a:latin typeface="Euclid" panose="02020503060505020303" pitchFamily="18" charset="0"/>
                <a:ea typeface="微软雅黑" panose="020B0503020204020204" pitchFamily="34" charset="-122"/>
              </a:rPr>
              <a:t>s</a:t>
            </a:r>
            <a:r>
              <a:rPr kumimoji="1" lang="en-US" altLang="zh-CN" sz="2800" b="1" dirty="0" smtClean="0">
                <a:latin typeface="Euclid" panose="02020503060505020303" pitchFamily="18" charset="0"/>
                <a:ea typeface="微软雅黑" panose="020B0503020204020204" pitchFamily="34" charset="-122"/>
              </a:rPr>
              <a:t>)</a:t>
            </a:r>
            <a:r>
              <a:rPr kumimoji="1" lang="zh-CN" altLang="en-US" sz="2800" b="1" dirty="0" smtClean="0">
                <a:latin typeface="Euclid" panose="02020503060505020303" pitchFamily="18" charset="0"/>
                <a:ea typeface="微软雅黑" panose="020B0503020204020204" pitchFamily="34" charset="-122"/>
              </a:rPr>
              <a:t>的极点与</a:t>
            </a:r>
            <a:r>
              <a:rPr kumimoji="1" lang="en-US" altLang="zh-CN" sz="2800" b="1" i="1" dirty="0" smtClean="0">
                <a:latin typeface="Euclid" panose="02020503060505020303" pitchFamily="18" charset="0"/>
                <a:ea typeface="微软雅黑" panose="020B0503020204020204" pitchFamily="34" charset="-122"/>
              </a:rPr>
              <a:t>H</a:t>
            </a:r>
            <a:r>
              <a:rPr kumimoji="1" lang="en-US" altLang="zh-CN" sz="2800" b="1" dirty="0" smtClean="0">
                <a:latin typeface="Euclid" panose="02020503060505020303" pitchFamily="18" charset="0"/>
                <a:ea typeface="微软雅黑" panose="020B0503020204020204" pitchFamily="34" charset="-122"/>
              </a:rPr>
              <a:t>(</a:t>
            </a:r>
            <a:r>
              <a:rPr kumimoji="1" lang="en-US" altLang="zh-CN" sz="2800" b="1" i="1" dirty="0" smtClean="0">
                <a:latin typeface="Euclid" panose="02020503060505020303" pitchFamily="18" charset="0"/>
                <a:ea typeface="微软雅黑" panose="020B0503020204020204" pitchFamily="34" charset="-122"/>
              </a:rPr>
              <a:t>s</a:t>
            </a:r>
            <a:r>
              <a:rPr kumimoji="1" lang="en-US" altLang="zh-CN" sz="2800" b="1" dirty="0" smtClean="0">
                <a:latin typeface="Euclid" panose="02020503060505020303" pitchFamily="18" charset="0"/>
                <a:ea typeface="微软雅黑" panose="020B0503020204020204" pitchFamily="34" charset="-122"/>
              </a:rPr>
              <a:t>)</a:t>
            </a:r>
            <a:r>
              <a:rPr kumimoji="1" lang="zh-CN" altLang="en-US" sz="2800" b="1" dirty="0" smtClean="0">
                <a:latin typeface="Euclid" panose="02020503060505020303" pitchFamily="18" charset="0"/>
                <a:ea typeface="微软雅黑" panose="020B0503020204020204" pitchFamily="34" charset="-122"/>
              </a:rPr>
              <a:t>的</a:t>
            </a:r>
            <a:r>
              <a:rPr lang="zh-CN" altLang="en-US" sz="2800" b="1" dirty="0" smtClean="0">
                <a:latin typeface="Euclid" panose="02020503060505020303" pitchFamily="18" charset="0"/>
                <a:ea typeface="微软雅黑" panose="020B0503020204020204" pitchFamily="34" charset="-122"/>
              </a:rPr>
              <a:t>零点对消问题</a:t>
            </a:r>
            <a:endParaRPr lang="zh-CN" altLang="en-US" sz="2800" b="1" dirty="0">
              <a:latin typeface="Euclid" panose="02020503060505020303" pitchFamily="18" charset="0"/>
              <a:ea typeface="微软雅黑" panose="020B0503020204020204" pitchFamily="34" charset="-122"/>
            </a:endParaRPr>
          </a:p>
        </p:txBody>
      </p:sp>
      <p:sp>
        <p:nvSpPr>
          <p:cNvPr id="3" name="Text Box 4"/>
          <p:cNvSpPr txBox="1">
            <a:spLocks noChangeArrowheads="1"/>
          </p:cNvSpPr>
          <p:nvPr/>
        </p:nvSpPr>
        <p:spPr bwMode="auto">
          <a:xfrm>
            <a:off x="659532" y="2016919"/>
            <a:ext cx="795377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kumimoji="1" lang="zh-CN" altLang="en-US" sz="2800" dirty="0" smtClean="0">
                <a:latin typeface="Euclid" pitchFamily="18" charset="0"/>
                <a:ea typeface="楷体_GB2312" pitchFamily="49" charset="-122"/>
              </a:rPr>
              <a:t>      若</a:t>
            </a:r>
            <a:r>
              <a:rPr kumimoji="1" lang="en-US" altLang="zh-CN" sz="2800" i="1" dirty="0" smtClean="0">
                <a:latin typeface="Euclid" pitchFamily="18" charset="0"/>
                <a:ea typeface="楷体_GB2312" pitchFamily="49" charset="-122"/>
              </a:rPr>
              <a:t>G</a:t>
            </a:r>
            <a:r>
              <a:rPr kumimoji="1" lang="en-US" altLang="zh-CN" sz="2800" dirty="0" smtClean="0">
                <a:latin typeface="Euclid" pitchFamily="18" charset="0"/>
                <a:ea typeface="楷体_GB2312" pitchFamily="49" charset="-122"/>
              </a:rPr>
              <a:t>(</a:t>
            </a:r>
            <a:r>
              <a:rPr kumimoji="1" lang="en-US" altLang="zh-CN" sz="2800" i="1" dirty="0" smtClean="0">
                <a:latin typeface="Euclid" pitchFamily="18" charset="0"/>
                <a:ea typeface="楷体_GB2312" pitchFamily="49" charset="-122"/>
              </a:rPr>
              <a:t>s</a:t>
            </a:r>
            <a:r>
              <a:rPr kumimoji="1" lang="en-US" altLang="zh-CN" sz="2800" dirty="0" smtClean="0">
                <a:latin typeface="Euclid" pitchFamily="18" charset="0"/>
                <a:ea typeface="楷体_GB2312" pitchFamily="49" charset="-122"/>
              </a:rPr>
              <a:t>)</a:t>
            </a:r>
            <a:r>
              <a:rPr kumimoji="1" lang="zh-CN" altLang="en-US" sz="2800" dirty="0" smtClean="0">
                <a:latin typeface="Euclid" pitchFamily="18" charset="0"/>
                <a:ea typeface="楷体_GB2312" pitchFamily="49" charset="-122"/>
              </a:rPr>
              <a:t>的极点与</a:t>
            </a:r>
            <a:r>
              <a:rPr kumimoji="1" lang="en-US" altLang="zh-CN" sz="2800" i="1" dirty="0" smtClean="0">
                <a:latin typeface="Euclid" pitchFamily="18" charset="0"/>
                <a:ea typeface="楷体_GB2312" pitchFamily="49" charset="-122"/>
              </a:rPr>
              <a:t>H</a:t>
            </a:r>
            <a:r>
              <a:rPr kumimoji="1" lang="en-US" altLang="zh-CN" sz="2800" dirty="0" smtClean="0">
                <a:latin typeface="Euclid" pitchFamily="18" charset="0"/>
                <a:ea typeface="楷体_GB2312" pitchFamily="49" charset="-122"/>
              </a:rPr>
              <a:t>(</a:t>
            </a:r>
            <a:r>
              <a:rPr kumimoji="1" lang="en-US" altLang="zh-CN" sz="2800" i="1" dirty="0" smtClean="0">
                <a:latin typeface="Euclid" pitchFamily="18" charset="0"/>
                <a:ea typeface="楷体_GB2312" pitchFamily="49" charset="-122"/>
              </a:rPr>
              <a:t>s</a:t>
            </a:r>
            <a:r>
              <a:rPr kumimoji="1" lang="en-US" altLang="zh-CN" sz="2800" dirty="0" smtClean="0">
                <a:latin typeface="Euclid" pitchFamily="18" charset="0"/>
                <a:ea typeface="楷体_GB2312" pitchFamily="49" charset="-122"/>
              </a:rPr>
              <a:t>)</a:t>
            </a:r>
            <a:r>
              <a:rPr kumimoji="1" lang="zh-CN" altLang="en-US" sz="2800" dirty="0" smtClean="0">
                <a:latin typeface="Euclid" pitchFamily="18" charset="0"/>
                <a:ea typeface="楷体_GB2312" pitchFamily="49" charset="-122"/>
              </a:rPr>
              <a:t>的零点相同，将产生零极点对消，使系统的阶数降低。考虑如下系统：</a:t>
            </a:r>
            <a:endParaRPr kumimoji="1" lang="en-US" altLang="zh-CN" sz="2800" dirty="0">
              <a:solidFill>
                <a:schemeClr val="tx2"/>
              </a:solidFill>
              <a:latin typeface="Comic Sans MS" pitchFamily="66"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23412880"/>
              </p:ext>
            </p:extLst>
          </p:nvPr>
        </p:nvGraphicFramePr>
        <p:xfrm>
          <a:off x="323528" y="3501008"/>
          <a:ext cx="8166100" cy="2814638"/>
        </p:xfrm>
        <a:graphic>
          <a:graphicData uri="http://schemas.openxmlformats.org/presentationml/2006/ole">
            <mc:AlternateContent xmlns:mc="http://schemas.openxmlformats.org/markup-compatibility/2006">
              <mc:Choice xmlns:v="urn:schemas-microsoft-com:vml" Requires="v">
                <p:oleObj spid="_x0000_s243775" name="Visio" r:id="rId3" imgW="5889708" imgH="1971540" progId="Visio.Drawing.11">
                  <p:embed/>
                </p:oleObj>
              </mc:Choice>
              <mc:Fallback>
                <p:oleObj name="Visio" r:id="rId3" imgW="5889708" imgH="1971540"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501008"/>
                        <a:ext cx="8166100"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233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18133" y="1340768"/>
            <a:ext cx="8064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其可变换成如下形式：</a:t>
            </a:r>
            <a:endParaRPr lang="en-US" altLang="zh-CN" sz="2800" dirty="0">
              <a:latin typeface="Euclid" pitchFamily="18" charset="0"/>
              <a:ea typeface="楷体_GB2312"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11504044"/>
              </p:ext>
            </p:extLst>
          </p:nvPr>
        </p:nvGraphicFramePr>
        <p:xfrm>
          <a:off x="179512" y="1988840"/>
          <a:ext cx="5111750" cy="2214563"/>
        </p:xfrm>
        <a:graphic>
          <a:graphicData uri="http://schemas.openxmlformats.org/presentationml/2006/ole">
            <mc:AlternateContent xmlns:mc="http://schemas.openxmlformats.org/markup-compatibility/2006">
              <mc:Choice xmlns:v="urn:schemas-microsoft-com:vml" Requires="v">
                <p:oleObj spid="_x0000_s244978" name="Visio" r:id="rId4" imgW="5889708" imgH="2217240" progId="Visio.Drawing.11">
                  <p:embed/>
                </p:oleObj>
              </mc:Choice>
              <mc:Fallback>
                <p:oleObj name="Visio" r:id="rId4" imgW="5889708" imgH="2217240" progId="Visio.Drawing.11">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988840"/>
                        <a:ext cx="511175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p:cNvSpPr txBox="1">
            <a:spLocks noChangeArrowheads="1"/>
          </p:cNvSpPr>
          <p:nvPr/>
        </p:nvSpPr>
        <p:spPr bwMode="auto">
          <a:xfrm>
            <a:off x="5436096" y="198884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因此，</a:t>
            </a:r>
            <a:endParaRPr lang="en-US" altLang="zh-CN" sz="2800" dirty="0">
              <a:latin typeface="Euclid" pitchFamily="18" charset="0"/>
              <a:ea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864220529"/>
              </p:ext>
            </p:extLst>
          </p:nvPr>
        </p:nvGraphicFramePr>
        <p:xfrm>
          <a:off x="5302870" y="2507953"/>
          <a:ext cx="3179763" cy="889000"/>
        </p:xfrm>
        <a:graphic>
          <a:graphicData uri="http://schemas.openxmlformats.org/presentationml/2006/ole">
            <mc:AlternateContent xmlns:mc="http://schemas.openxmlformats.org/markup-compatibility/2006">
              <mc:Choice xmlns:v="urn:schemas-microsoft-com:vml" Requires="v">
                <p:oleObj spid="_x0000_s244979" name="Equation" r:id="rId6" imgW="1586811" imgH="444307" progId="Equation.DSMT4">
                  <p:embed/>
                </p:oleObj>
              </mc:Choice>
              <mc:Fallback>
                <p:oleObj name="Equation" r:id="rId6" imgW="1586811" imgH="444307" progId="Equation.DSMT4">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870" y="2507953"/>
                        <a:ext cx="31797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156920" y="3645024"/>
            <a:ext cx="33257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dirty="0" smtClean="0">
                <a:latin typeface="Euclid" pitchFamily="18" charset="0"/>
                <a:ea typeface="楷体_GB2312" pitchFamily="49" charset="-122"/>
              </a:rPr>
              <a:t>正确的闭环根轨迹：</a:t>
            </a:r>
            <a:r>
              <a:rPr lang="en-US" altLang="zh-CN" sz="2800" dirty="0" smtClean="0">
                <a:latin typeface="Euclid" pitchFamily="18" charset="0"/>
                <a:ea typeface="楷体_GB2312" pitchFamily="49" charset="-122"/>
              </a:rPr>
              <a:t> </a:t>
            </a:r>
            <a:endParaRPr lang="en-US" altLang="zh-CN" sz="2800" dirty="0">
              <a:latin typeface="Euclid" pitchFamily="18" charset="0"/>
              <a:ea typeface="楷体_GB2312" pitchFamily="49" charset="-122"/>
            </a:endParaRPr>
          </a:p>
        </p:txBody>
      </p:sp>
      <p:grpSp>
        <p:nvGrpSpPr>
          <p:cNvPr id="7" name="Group 17"/>
          <p:cNvGrpSpPr>
            <a:grpSpLocks/>
          </p:cNvGrpSpPr>
          <p:nvPr/>
        </p:nvGrpSpPr>
        <p:grpSpPr bwMode="auto">
          <a:xfrm>
            <a:off x="250825" y="4248161"/>
            <a:ext cx="4465638" cy="2447925"/>
            <a:chOff x="1519" y="2523"/>
            <a:chExt cx="2813" cy="1542"/>
          </a:xfrm>
        </p:grpSpPr>
        <p:sp>
          <p:nvSpPr>
            <p:cNvPr id="8" name="Line 9"/>
            <p:cNvSpPr>
              <a:spLocks noChangeShapeType="1"/>
            </p:cNvSpPr>
            <p:nvPr/>
          </p:nvSpPr>
          <p:spPr bwMode="auto">
            <a:xfrm flipV="1">
              <a:off x="3470" y="2523"/>
              <a:ext cx="0" cy="15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1610" y="3294"/>
              <a:ext cx="27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Text Box 11"/>
            <p:cNvSpPr txBox="1">
              <a:spLocks noChangeArrowheads="1"/>
            </p:cNvSpPr>
            <p:nvPr/>
          </p:nvSpPr>
          <p:spPr bwMode="auto">
            <a:xfrm>
              <a:off x="3161" y="3139"/>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b="1">
                  <a:solidFill>
                    <a:schemeClr val="hlink"/>
                  </a:solidFill>
                  <a:latin typeface="Euclid" pitchFamily="18" charset="0"/>
                  <a:ea typeface="楷体_GB2312" pitchFamily="49" charset="-122"/>
                  <a:sym typeface="Euclid Symbol" pitchFamily="18" charset="2"/>
                </a:rPr>
                <a:t></a:t>
              </a:r>
            </a:p>
          </p:txBody>
        </p:sp>
        <p:sp>
          <p:nvSpPr>
            <p:cNvPr id="11" name="Text Box 12"/>
            <p:cNvSpPr txBox="1">
              <a:spLocks noChangeArrowheads="1"/>
            </p:cNvSpPr>
            <p:nvPr/>
          </p:nvSpPr>
          <p:spPr bwMode="auto">
            <a:xfrm>
              <a:off x="2625" y="313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b="1">
                  <a:solidFill>
                    <a:schemeClr val="hlink"/>
                  </a:solidFill>
                  <a:latin typeface="Euclid" pitchFamily="18" charset="0"/>
                  <a:ea typeface="楷体_GB2312" pitchFamily="49" charset="-122"/>
                  <a:sym typeface="Euclid Symbol" pitchFamily="18" charset="2"/>
                </a:rPr>
                <a:t></a:t>
              </a:r>
            </a:p>
          </p:txBody>
        </p:sp>
        <p:sp>
          <p:nvSpPr>
            <p:cNvPr id="12" name="Text Box 13"/>
            <p:cNvSpPr txBox="1">
              <a:spLocks noChangeArrowheads="1"/>
            </p:cNvSpPr>
            <p:nvPr/>
          </p:nvSpPr>
          <p:spPr bwMode="auto">
            <a:xfrm>
              <a:off x="1610" y="3122"/>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b="1">
                  <a:solidFill>
                    <a:schemeClr val="hlink"/>
                  </a:solidFill>
                  <a:latin typeface="Euclid" pitchFamily="18" charset="0"/>
                  <a:ea typeface="楷体_GB2312" pitchFamily="49" charset="-122"/>
                  <a:sym typeface="Euclid Symbol" pitchFamily="18" charset="2"/>
                </a:rPr>
                <a:t></a:t>
              </a:r>
            </a:p>
          </p:txBody>
        </p:sp>
        <p:sp>
          <p:nvSpPr>
            <p:cNvPr id="13" name="Oval 14"/>
            <p:cNvSpPr>
              <a:spLocks noChangeArrowheads="1"/>
            </p:cNvSpPr>
            <p:nvPr/>
          </p:nvSpPr>
          <p:spPr bwMode="auto">
            <a:xfrm>
              <a:off x="2835" y="3203"/>
              <a:ext cx="182" cy="18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en-US" sz="2800">
                <a:latin typeface="Euclid" pitchFamily="18" charset="0"/>
                <a:ea typeface="楷体_GB2312" pitchFamily="49" charset="-122"/>
              </a:endParaRPr>
            </a:p>
          </p:txBody>
        </p:sp>
        <p:sp>
          <p:nvSpPr>
            <p:cNvPr id="14" name="Text Box 15"/>
            <p:cNvSpPr txBox="1">
              <a:spLocks noChangeArrowheads="1"/>
            </p:cNvSpPr>
            <p:nvPr/>
          </p:nvSpPr>
          <p:spPr bwMode="auto">
            <a:xfrm>
              <a:off x="2653" y="3430"/>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a:latin typeface="Euclid" pitchFamily="18" charset="0"/>
                  <a:ea typeface="楷体_GB2312" pitchFamily="49" charset="-122"/>
                  <a:sym typeface="Euclid Symbol" pitchFamily="18" charset="2"/>
                </a:rPr>
                <a:t></a:t>
              </a:r>
              <a:r>
                <a:rPr lang="en-US" altLang="zh-CN" sz="2800">
                  <a:latin typeface="Euclid" pitchFamily="18" charset="0"/>
                  <a:ea typeface="楷体_GB2312" pitchFamily="49" charset="-122"/>
                </a:rPr>
                <a:t>1</a:t>
              </a:r>
            </a:p>
          </p:txBody>
        </p:sp>
        <p:sp>
          <p:nvSpPr>
            <p:cNvPr id="15" name="Text Box 16"/>
            <p:cNvSpPr txBox="1">
              <a:spLocks noChangeArrowheads="1"/>
            </p:cNvSpPr>
            <p:nvPr/>
          </p:nvSpPr>
          <p:spPr bwMode="auto">
            <a:xfrm>
              <a:off x="1519" y="338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2800">
                  <a:latin typeface="Euclid" pitchFamily="18" charset="0"/>
                  <a:ea typeface="楷体_GB2312" pitchFamily="49" charset="-122"/>
                  <a:sym typeface="Euclid Symbol" pitchFamily="18" charset="2"/>
                </a:rPr>
                <a:t></a:t>
              </a:r>
              <a:r>
                <a:rPr lang="en-US" altLang="zh-CN" sz="2800">
                  <a:latin typeface="Euclid" pitchFamily="18" charset="0"/>
                  <a:ea typeface="楷体_GB2312" pitchFamily="49" charset="-122"/>
                </a:rPr>
                <a:t>3</a:t>
              </a:r>
            </a:p>
          </p:txBody>
        </p:sp>
      </p:grpSp>
      <p:sp>
        <p:nvSpPr>
          <p:cNvPr id="16" name="Line 20"/>
          <p:cNvSpPr>
            <a:spLocks noChangeShapeType="1"/>
          </p:cNvSpPr>
          <p:nvPr/>
        </p:nvSpPr>
        <p:spPr bwMode="auto">
          <a:xfrm flipV="1">
            <a:off x="1979613" y="4319599"/>
            <a:ext cx="0" cy="11525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1"/>
          <p:cNvSpPr>
            <a:spLocks noChangeShapeType="1"/>
          </p:cNvSpPr>
          <p:nvPr/>
        </p:nvSpPr>
        <p:spPr bwMode="auto">
          <a:xfrm flipV="1">
            <a:off x="1979613" y="5472124"/>
            <a:ext cx="0" cy="11525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a:off x="971550" y="5472124"/>
            <a:ext cx="1008063"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3"/>
          <p:cNvSpPr>
            <a:spLocks noChangeShapeType="1"/>
          </p:cNvSpPr>
          <p:nvPr/>
        </p:nvSpPr>
        <p:spPr bwMode="auto">
          <a:xfrm flipH="1">
            <a:off x="2051050" y="5472124"/>
            <a:ext cx="1152525" cy="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5"/>
          <p:cNvSpPr>
            <a:spLocks noChangeShapeType="1"/>
          </p:cNvSpPr>
          <p:nvPr/>
        </p:nvSpPr>
        <p:spPr bwMode="auto">
          <a:xfrm flipV="1">
            <a:off x="1979613" y="4030674"/>
            <a:ext cx="0" cy="144145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6"/>
          <p:cNvSpPr>
            <a:spLocks noChangeShapeType="1"/>
          </p:cNvSpPr>
          <p:nvPr/>
        </p:nvSpPr>
        <p:spPr bwMode="auto">
          <a:xfrm>
            <a:off x="1979613" y="5543561"/>
            <a:ext cx="0" cy="12954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023228886"/>
              </p:ext>
            </p:extLst>
          </p:nvPr>
        </p:nvGraphicFramePr>
        <p:xfrm>
          <a:off x="5435600" y="4292600"/>
          <a:ext cx="2643188" cy="788988"/>
        </p:xfrm>
        <a:graphic>
          <a:graphicData uri="http://schemas.openxmlformats.org/presentationml/2006/ole">
            <mc:AlternateContent xmlns:mc="http://schemas.openxmlformats.org/markup-compatibility/2006">
              <mc:Choice xmlns:v="urn:schemas-microsoft-com:vml" Requires="v">
                <p:oleObj spid="_x0000_s244980" name="Equation" r:id="rId8" imgW="1320227" imgH="393529" progId="Equation.DSMT4">
                  <p:embed/>
                </p:oleObj>
              </mc:Choice>
              <mc:Fallback>
                <p:oleObj name="Equation" r:id="rId8" imgW="1320227" imgH="393529" progId="Equation.DSMT4">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4292600"/>
                        <a:ext cx="264318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14755472"/>
              </p:ext>
            </p:extLst>
          </p:nvPr>
        </p:nvGraphicFramePr>
        <p:xfrm>
          <a:off x="4482104" y="5463037"/>
          <a:ext cx="4413250" cy="1014412"/>
        </p:xfrm>
        <a:graphic>
          <a:graphicData uri="http://schemas.openxmlformats.org/presentationml/2006/ole">
            <mc:AlternateContent xmlns:mc="http://schemas.openxmlformats.org/markup-compatibility/2006">
              <mc:Choice xmlns:v="urn:schemas-microsoft-com:vml" Requires="v">
                <p:oleObj spid="_x0000_s244981" name="Equation" r:id="rId10" imgW="2209800" imgH="508000" progId="Equation.DSMT4">
                  <p:embed/>
                </p:oleObj>
              </mc:Choice>
              <mc:Fallback>
                <p:oleObj name="Equation" r:id="rId10" imgW="2209800" imgH="508000" progId="Equation.DSMT4">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2104" y="5463037"/>
                        <a:ext cx="441325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4317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up)">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up)">
                                      <p:cBhvr>
                                        <p:cTn id="61" dur="20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3348038" y="1125538"/>
            <a:ext cx="5545137" cy="5632450"/>
          </a:xfrm>
          <a:prstGeom prst="rect">
            <a:avLst/>
          </a:prstGeom>
          <a:noFill/>
          <a:ln w="9525">
            <a:noFill/>
            <a:miter lim="800000"/>
            <a:headEnd/>
            <a:tailEnd/>
          </a:ln>
        </p:spPr>
      </p:pic>
      <p:graphicFrame>
        <p:nvGraphicFramePr>
          <p:cNvPr id="3" name="Object 3"/>
          <p:cNvGraphicFramePr>
            <a:graphicFrameLocks noChangeAspect="1"/>
          </p:cNvGraphicFramePr>
          <p:nvPr>
            <p:extLst>
              <p:ext uri="{D42A27DB-BD31-4B8C-83A1-F6EECF244321}">
                <p14:modId xmlns:p14="http://schemas.microsoft.com/office/powerpoint/2010/main" val="2821309020"/>
              </p:ext>
            </p:extLst>
          </p:nvPr>
        </p:nvGraphicFramePr>
        <p:xfrm>
          <a:off x="323528" y="1484784"/>
          <a:ext cx="2181225" cy="531812"/>
        </p:xfrm>
        <a:graphic>
          <a:graphicData uri="http://schemas.openxmlformats.org/presentationml/2006/ole">
            <mc:AlternateContent xmlns:mc="http://schemas.openxmlformats.org/markup-compatibility/2006">
              <mc:Choice xmlns:v="urn:schemas-microsoft-com:vml" Requires="v">
                <p:oleObj spid="_x0000_s202360" name="Equation" r:id="rId4" imgW="1091726" imgH="266584" progId="Equation.3">
                  <p:embed/>
                </p:oleObj>
              </mc:Choice>
              <mc:Fallback>
                <p:oleObj name="Equation" r:id="rId4" imgW="1091726" imgH="266584" progId="Equation.3">
                  <p:embed/>
                  <p:pic>
                    <p:nvPicPr>
                      <p:cNvPr id="0" name="Picture 3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484784"/>
                        <a:ext cx="21812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nvGraphicFramePr>
        <p:xfrm>
          <a:off x="153988" y="2911475"/>
          <a:ext cx="3249612" cy="457200"/>
        </p:xfrm>
        <a:graphic>
          <a:graphicData uri="http://schemas.openxmlformats.org/presentationml/2006/ole">
            <mc:AlternateContent xmlns:mc="http://schemas.openxmlformats.org/markup-compatibility/2006">
              <mc:Choice xmlns:v="urn:schemas-microsoft-com:vml" Requires="v">
                <p:oleObj spid="_x0000_s202361" name="Equation" r:id="rId6" imgW="1625600" imgH="228600" progId="Equation.DSMT4">
                  <p:embed/>
                </p:oleObj>
              </mc:Choice>
              <mc:Fallback>
                <p:oleObj name="Equation" r:id="rId6" imgW="1625600" imgH="228600" progId="Equation.DSMT4">
                  <p:embed/>
                  <p:pic>
                    <p:nvPicPr>
                      <p:cNvPr id="0" name="Picture 3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988" y="2911475"/>
                        <a:ext cx="3249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154443" y="3992563"/>
          <a:ext cx="2743200" cy="457200"/>
        </p:xfrm>
        <a:graphic>
          <a:graphicData uri="http://schemas.openxmlformats.org/presentationml/2006/ole">
            <mc:AlternateContent xmlns:mc="http://schemas.openxmlformats.org/markup-compatibility/2006">
              <mc:Choice xmlns:v="urn:schemas-microsoft-com:vml" Requires="v">
                <p:oleObj spid="_x0000_s202362" name="Equation" r:id="rId8" imgW="1371600" imgH="228600" progId="Equation.DSMT4">
                  <p:embed/>
                </p:oleObj>
              </mc:Choice>
              <mc:Fallback>
                <p:oleObj name="Equation" r:id="rId8" imgW="1371600" imgH="228600" progId="Equation.DSMT4">
                  <p:embed/>
                  <p:pic>
                    <p:nvPicPr>
                      <p:cNvPr id="0" name="Picture 3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443" y="3992563"/>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124733" y="5013325"/>
          <a:ext cx="3119438" cy="482600"/>
        </p:xfrm>
        <a:graphic>
          <a:graphicData uri="http://schemas.openxmlformats.org/presentationml/2006/ole">
            <mc:AlternateContent xmlns:mc="http://schemas.openxmlformats.org/markup-compatibility/2006">
              <mc:Choice xmlns:v="urn:schemas-microsoft-com:vml" Requires="v">
                <p:oleObj spid="_x0000_s202363" name="Equation" r:id="rId10" imgW="1562100" imgH="241300" progId="Equation.DSMT4">
                  <p:embed/>
                </p:oleObj>
              </mc:Choice>
              <mc:Fallback>
                <p:oleObj name="Equation" r:id="rId10" imgW="1562100" imgH="241300" progId="Equation.DSMT4">
                  <p:embed/>
                  <p:pic>
                    <p:nvPicPr>
                      <p:cNvPr id="0" name="Picture 3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33" y="5013325"/>
                        <a:ext cx="31194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179388" y="5876925"/>
          <a:ext cx="3171825" cy="450850"/>
        </p:xfrm>
        <a:graphic>
          <a:graphicData uri="http://schemas.openxmlformats.org/presentationml/2006/ole">
            <mc:AlternateContent xmlns:mc="http://schemas.openxmlformats.org/markup-compatibility/2006">
              <mc:Choice xmlns:v="urn:schemas-microsoft-com:vml" Requires="v">
                <p:oleObj spid="_x0000_s202364" name="Equation" r:id="rId12" imgW="1701800" imgH="241300" progId="Equation.DSMT4">
                  <p:embed/>
                </p:oleObj>
              </mc:Choice>
              <mc:Fallback>
                <p:oleObj name="Equation" r:id="rId12" imgW="1701800" imgH="241300" progId="Equation.DSMT4">
                  <p:embed/>
                  <p:pic>
                    <p:nvPicPr>
                      <p:cNvPr id="0" name="Picture 3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5876925"/>
                        <a:ext cx="31718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8"/>
          <p:cNvSpPr>
            <a:spLocks noChangeAspect="1" noChangeArrowheads="1"/>
          </p:cNvSpPr>
          <p:nvPr/>
        </p:nvSpPr>
        <p:spPr bwMode="auto">
          <a:xfrm>
            <a:off x="4138613" y="3890963"/>
            <a:ext cx="115887" cy="115887"/>
          </a:xfrm>
          <a:prstGeom prst="flowChartConnector">
            <a:avLst/>
          </a:prstGeom>
          <a:solidFill>
            <a:srgbClr val="FF0000"/>
          </a:solidFill>
          <a:ln w="9525">
            <a:solidFill>
              <a:schemeClr val="tx1"/>
            </a:solidFill>
            <a:round/>
            <a:headEnd/>
            <a:tailEnd/>
          </a:ln>
        </p:spPr>
        <p:txBody>
          <a:bodyPr wrap="none" anchor="ctr"/>
          <a:lstStyle/>
          <a:p>
            <a:endParaRPr lang="zh-CN" altLang="en-US"/>
          </a:p>
        </p:txBody>
      </p:sp>
      <p:sp>
        <p:nvSpPr>
          <p:cNvPr id="9" name="AutoShape 9"/>
          <p:cNvSpPr>
            <a:spLocks noChangeAspect="1" noChangeArrowheads="1"/>
          </p:cNvSpPr>
          <p:nvPr/>
        </p:nvSpPr>
        <p:spPr bwMode="auto">
          <a:xfrm>
            <a:off x="7307263" y="3890963"/>
            <a:ext cx="115887" cy="115887"/>
          </a:xfrm>
          <a:prstGeom prst="flowChartConnector">
            <a:avLst/>
          </a:prstGeom>
          <a:solidFill>
            <a:srgbClr val="FF0000"/>
          </a:solidFill>
          <a:ln w="9525">
            <a:solidFill>
              <a:schemeClr val="tx1"/>
            </a:solidFill>
            <a:round/>
            <a:headEnd/>
            <a:tailEnd/>
          </a:ln>
        </p:spPr>
        <p:txBody>
          <a:bodyPr wrap="none" anchor="ctr"/>
          <a:lstStyle/>
          <a:p>
            <a:endParaRPr lang="zh-CN" altLang="en-US"/>
          </a:p>
        </p:txBody>
      </p:sp>
      <p:sp>
        <p:nvSpPr>
          <p:cNvPr id="10" name="Line 10"/>
          <p:cNvSpPr>
            <a:spLocks noChangeShapeType="1"/>
          </p:cNvSpPr>
          <p:nvPr/>
        </p:nvSpPr>
        <p:spPr bwMode="auto">
          <a:xfrm>
            <a:off x="4211638" y="3949700"/>
            <a:ext cx="1584325" cy="0"/>
          </a:xfrm>
          <a:prstGeom prst="line">
            <a:avLst/>
          </a:prstGeom>
          <a:noFill/>
          <a:ln w="38100">
            <a:solidFill>
              <a:srgbClr val="FF0000"/>
            </a:solidFill>
            <a:round/>
            <a:headEnd/>
            <a:tailEnd type="arrow" w="med" len="med"/>
          </a:ln>
        </p:spPr>
        <p:txBody>
          <a:bodyPr/>
          <a:lstStyle/>
          <a:p>
            <a:endParaRPr lang="zh-CN" altLang="en-US"/>
          </a:p>
        </p:txBody>
      </p:sp>
      <p:sp>
        <p:nvSpPr>
          <p:cNvPr id="11" name="Line 11"/>
          <p:cNvSpPr>
            <a:spLocks noChangeShapeType="1"/>
          </p:cNvSpPr>
          <p:nvPr/>
        </p:nvSpPr>
        <p:spPr bwMode="auto">
          <a:xfrm flipH="1">
            <a:off x="5795963" y="3949700"/>
            <a:ext cx="1584325" cy="0"/>
          </a:xfrm>
          <a:prstGeom prst="line">
            <a:avLst/>
          </a:prstGeom>
          <a:noFill/>
          <a:ln w="38100">
            <a:solidFill>
              <a:srgbClr val="FF0000"/>
            </a:solidFill>
            <a:round/>
            <a:headEnd/>
            <a:tailEnd type="arrow" w="med" len="med"/>
          </a:ln>
        </p:spPr>
        <p:txBody>
          <a:bodyPr/>
          <a:lstStyle/>
          <a:p>
            <a:endParaRPr lang="zh-CN" altLang="en-US"/>
          </a:p>
        </p:txBody>
      </p:sp>
      <p:sp>
        <p:nvSpPr>
          <p:cNvPr id="12" name="Line 12"/>
          <p:cNvSpPr>
            <a:spLocks noChangeShapeType="1"/>
          </p:cNvSpPr>
          <p:nvPr/>
        </p:nvSpPr>
        <p:spPr bwMode="auto">
          <a:xfrm flipV="1">
            <a:off x="5767388" y="2725738"/>
            <a:ext cx="0" cy="1223962"/>
          </a:xfrm>
          <a:prstGeom prst="line">
            <a:avLst/>
          </a:prstGeom>
          <a:noFill/>
          <a:ln w="38100">
            <a:solidFill>
              <a:srgbClr val="FF0000"/>
            </a:solidFill>
            <a:round/>
            <a:headEnd/>
            <a:tailEnd type="arrow" w="med" len="med"/>
          </a:ln>
        </p:spPr>
        <p:txBody>
          <a:bodyPr/>
          <a:lstStyle/>
          <a:p>
            <a:endParaRPr lang="zh-CN" altLang="en-US"/>
          </a:p>
        </p:txBody>
      </p:sp>
      <p:sp>
        <p:nvSpPr>
          <p:cNvPr id="13" name="Line 13"/>
          <p:cNvSpPr>
            <a:spLocks noChangeShapeType="1"/>
          </p:cNvSpPr>
          <p:nvPr/>
        </p:nvSpPr>
        <p:spPr bwMode="auto">
          <a:xfrm>
            <a:off x="5767388" y="3949700"/>
            <a:ext cx="0" cy="1223963"/>
          </a:xfrm>
          <a:prstGeom prst="line">
            <a:avLst/>
          </a:prstGeom>
          <a:noFill/>
          <a:ln w="38100">
            <a:solidFill>
              <a:srgbClr val="FF0000"/>
            </a:solidFill>
            <a:round/>
            <a:headEnd/>
            <a:tailEnd type="arrow" w="med" len="med"/>
          </a:ln>
        </p:spPr>
        <p:txBody>
          <a:bodyPr/>
          <a:lstStyle/>
          <a:p>
            <a:endParaRPr lang="zh-CN" altLang="en-US"/>
          </a:p>
        </p:txBody>
      </p:sp>
      <p:sp>
        <p:nvSpPr>
          <p:cNvPr id="14" name="Line 14"/>
          <p:cNvSpPr>
            <a:spLocks noChangeShapeType="1"/>
          </p:cNvSpPr>
          <p:nvPr/>
        </p:nvSpPr>
        <p:spPr bwMode="auto">
          <a:xfrm flipV="1">
            <a:off x="5767388" y="1141413"/>
            <a:ext cx="0" cy="1584325"/>
          </a:xfrm>
          <a:prstGeom prst="line">
            <a:avLst/>
          </a:prstGeom>
          <a:noFill/>
          <a:ln w="38100">
            <a:solidFill>
              <a:srgbClr val="FF0000"/>
            </a:solidFill>
            <a:round/>
            <a:headEnd/>
            <a:tailEnd type="arrow" w="med" len="med"/>
          </a:ln>
        </p:spPr>
        <p:txBody>
          <a:bodyPr/>
          <a:lstStyle/>
          <a:p>
            <a:endParaRPr lang="zh-CN" altLang="en-US"/>
          </a:p>
        </p:txBody>
      </p:sp>
      <p:sp>
        <p:nvSpPr>
          <p:cNvPr id="15" name="Line 15"/>
          <p:cNvSpPr>
            <a:spLocks noChangeShapeType="1"/>
          </p:cNvSpPr>
          <p:nvPr/>
        </p:nvSpPr>
        <p:spPr bwMode="auto">
          <a:xfrm>
            <a:off x="5767388" y="5173663"/>
            <a:ext cx="0" cy="1511300"/>
          </a:xfrm>
          <a:prstGeom prst="line">
            <a:avLst/>
          </a:prstGeom>
          <a:noFill/>
          <a:ln w="38100">
            <a:solidFill>
              <a:srgbClr val="FF0000"/>
            </a:solidFill>
            <a:round/>
            <a:headEnd/>
            <a:tailEnd type="arrow"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To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Bottom)">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lide(fromTo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slide(fromTop)">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lide(fromTo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00"/>
                                        <p:tgtEl>
                                          <p:spTgt spid="14"/>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285860"/>
            <a:ext cx="7715304" cy="523220"/>
          </a:xfrm>
          <a:prstGeom prst="rect">
            <a:avLst/>
          </a:prstGeom>
        </p:spPr>
        <p:txBody>
          <a:bodyPr wrap="square">
            <a:spAutoFit/>
          </a:bodyPr>
          <a:lstStyle/>
          <a:p>
            <a:r>
              <a:rPr lang="zh-CN" altLang="en-US" sz="2800" b="1" dirty="0" smtClean="0">
                <a:latin typeface="微软雅黑" pitchFamily="34" charset="-122"/>
                <a:ea typeface="微软雅黑" pitchFamily="34" charset="-122"/>
              </a:rPr>
              <a:t>二、闭环零、极点与开环零、极点之间的关系</a:t>
            </a:r>
            <a:endParaRPr lang="zh-CN" altLang="en-US" sz="2800" b="1" dirty="0">
              <a:latin typeface="微软雅黑" pitchFamily="34" charset="-122"/>
              <a:ea typeface="微软雅黑" pitchFamily="34" charset="-122"/>
            </a:endParaRPr>
          </a:p>
        </p:txBody>
      </p:sp>
      <p:pic>
        <p:nvPicPr>
          <p:cNvPr id="3" name="Picture 4" descr="O72A0151"/>
          <p:cNvPicPr>
            <a:picLocks noChangeAspect="1" noChangeArrowheads="1"/>
          </p:cNvPicPr>
          <p:nvPr/>
        </p:nvPicPr>
        <p:blipFill>
          <a:blip r:embed="rId4" cstate="print"/>
          <a:srcRect/>
          <a:stretch>
            <a:fillRect/>
          </a:stretch>
        </p:blipFill>
        <p:spPr bwMode="auto">
          <a:xfrm>
            <a:off x="1357290" y="2786058"/>
            <a:ext cx="5545138" cy="2224087"/>
          </a:xfrm>
          <a:prstGeom prst="rect">
            <a:avLst/>
          </a:prstGeom>
          <a:noFill/>
        </p:spPr>
      </p:pic>
      <p:sp>
        <p:nvSpPr>
          <p:cNvPr id="4" name="Text Box 3"/>
          <p:cNvSpPr txBox="1">
            <a:spLocks noChangeArrowheads="1"/>
          </p:cNvSpPr>
          <p:nvPr/>
        </p:nvSpPr>
        <p:spPr bwMode="auto">
          <a:xfrm>
            <a:off x="569208" y="2071678"/>
            <a:ext cx="3416320" cy="523220"/>
          </a:xfrm>
          <a:prstGeom prst="rect">
            <a:avLst/>
          </a:prstGeom>
          <a:noFill/>
          <a:ln w="9525">
            <a:noFill/>
            <a:miter lim="800000"/>
            <a:headEnd/>
            <a:tailEnd/>
          </a:ln>
        </p:spPr>
        <p:txBody>
          <a:bodyPr wrap="none">
            <a:spAutoFit/>
          </a:bodyPr>
          <a:lstStyle/>
          <a:p>
            <a:pPr algn="l"/>
            <a:r>
              <a:rPr kumimoji="1" lang="zh-CN" altLang="en-US" sz="2800" dirty="0" smtClean="0">
                <a:ea typeface="宋体" pitchFamily="2" charset="-122"/>
              </a:rPr>
              <a:t>考虑典型闭环系统：</a:t>
            </a:r>
            <a:endParaRPr kumimoji="1" lang="en-US" altLang="zh-CN" sz="2800" dirty="0">
              <a:ea typeface="宋体" pitchFamily="2" charset="-122"/>
            </a:endParaRPr>
          </a:p>
        </p:txBody>
      </p:sp>
      <p:graphicFrame>
        <p:nvGraphicFramePr>
          <p:cNvPr id="203777" name="Object 1"/>
          <p:cNvGraphicFramePr>
            <a:graphicFrameLocks noChangeAspect="1"/>
          </p:cNvGraphicFramePr>
          <p:nvPr/>
        </p:nvGraphicFramePr>
        <p:xfrm>
          <a:off x="857224" y="5357826"/>
          <a:ext cx="7572428" cy="1059009"/>
        </p:xfrm>
        <a:graphic>
          <a:graphicData uri="http://schemas.openxmlformats.org/presentationml/2006/ole">
            <mc:AlternateContent xmlns:mc="http://schemas.openxmlformats.org/markup-compatibility/2006">
              <mc:Choice xmlns:v="urn:schemas-microsoft-com:vml" Requires="v">
                <p:oleObj spid="_x0000_s203903" name="Equation" r:id="rId5" imgW="3086100" imgH="431800" progId="Equation.DSMT4">
                  <p:embed/>
                </p:oleObj>
              </mc:Choice>
              <mc:Fallback>
                <p:oleObj name="Equation" r:id="rId5" imgW="3086100" imgH="431800"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24" y="5357826"/>
                        <a:ext cx="7572428" cy="1059009"/>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03777"/>
                                        </p:tgtEl>
                                        <p:attrNameLst>
                                          <p:attrName>style.visibility</p:attrName>
                                        </p:attrNameLst>
                                      </p:cBhvr>
                                      <p:to>
                                        <p:strVal val="visible"/>
                                      </p:to>
                                    </p:set>
                                    <p:animEffect transition="in" filter="wipe(up)">
                                      <p:cBhvr>
                                        <p:cTn id="21" dur="500"/>
                                        <p:tgtEl>
                                          <p:spTgt spid="203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p:cNvGraphicFramePr>
            <a:graphicFrameLocks noChangeAspect="1"/>
          </p:cNvGraphicFramePr>
          <p:nvPr>
            <p:extLst>
              <p:ext uri="{D42A27DB-BD31-4B8C-83A1-F6EECF244321}">
                <p14:modId xmlns:p14="http://schemas.microsoft.com/office/powerpoint/2010/main" val="2643357282"/>
              </p:ext>
            </p:extLst>
          </p:nvPr>
        </p:nvGraphicFramePr>
        <p:xfrm>
          <a:off x="540122" y="1926084"/>
          <a:ext cx="8134350" cy="1014412"/>
        </p:xfrm>
        <a:graphic>
          <a:graphicData uri="http://schemas.openxmlformats.org/presentationml/2006/ole">
            <mc:AlternateContent xmlns:mc="http://schemas.openxmlformats.org/markup-compatibility/2006">
              <mc:Choice xmlns:v="urn:schemas-microsoft-com:vml" Requires="v">
                <p:oleObj spid="_x0000_s245954" name="Equation" r:id="rId4" imgW="2908300" imgH="431800" progId="Equation.DSMT4">
                  <p:embed/>
                </p:oleObj>
              </mc:Choice>
              <mc:Fallback>
                <p:oleObj name="Equation" r:id="rId4" imgW="29083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122" y="1926084"/>
                        <a:ext cx="8134350" cy="101441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3" name="Rectangle 3"/>
          <p:cNvSpPr txBox="1">
            <a:spLocks noChangeArrowheads="1"/>
          </p:cNvSpPr>
          <p:nvPr/>
        </p:nvSpPr>
        <p:spPr>
          <a:xfrm>
            <a:off x="539552" y="1268760"/>
            <a:ext cx="6989763" cy="5760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则闭环传递函数</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txBox="1">
            <a:spLocks noChangeArrowheads="1"/>
          </p:cNvSpPr>
          <p:nvPr/>
        </p:nvSpPr>
        <p:spPr>
          <a:xfrm>
            <a:off x="559913" y="2926614"/>
            <a:ext cx="6989763" cy="5760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记</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176399310"/>
              </p:ext>
            </p:extLst>
          </p:nvPr>
        </p:nvGraphicFramePr>
        <p:xfrm>
          <a:off x="901700" y="3068638"/>
          <a:ext cx="3930650" cy="2043112"/>
        </p:xfrm>
        <a:graphic>
          <a:graphicData uri="http://schemas.openxmlformats.org/presentationml/2006/ole">
            <mc:AlternateContent xmlns:mc="http://schemas.openxmlformats.org/markup-compatibility/2006">
              <mc:Choice xmlns:v="urn:schemas-microsoft-com:vml" Requires="v">
                <p:oleObj spid="_x0000_s245955" name="Equation" r:id="rId6" imgW="1422360" imgH="863280" progId="Equation.DSMT4">
                  <p:embed/>
                </p:oleObj>
              </mc:Choice>
              <mc:Fallback>
                <p:oleObj name="Equation" r:id="rId6" imgW="1422360" imgH="863280" progId="Equation.DSMT4">
                  <p:embed/>
                  <p:pic>
                    <p:nvPicPr>
                      <p:cNvPr id="0" name="Object 1"/>
                      <p:cNvPicPr>
                        <a:picLocks noChangeAspect="1" noChangeArrowheads="1"/>
                      </p:cNvPicPr>
                      <p:nvPr/>
                    </p:nvPicPr>
                    <p:blipFill>
                      <a:blip r:embed="rId7"/>
                      <a:srcRect/>
                      <a:stretch>
                        <a:fillRect/>
                      </a:stretch>
                    </p:blipFill>
                    <p:spPr bwMode="auto">
                      <a:xfrm>
                        <a:off x="901700" y="3068638"/>
                        <a:ext cx="3930650" cy="2043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06296782"/>
              </p:ext>
            </p:extLst>
          </p:nvPr>
        </p:nvGraphicFramePr>
        <p:xfrm>
          <a:off x="4860032" y="2996952"/>
          <a:ext cx="3816350" cy="2084388"/>
        </p:xfrm>
        <a:graphic>
          <a:graphicData uri="http://schemas.openxmlformats.org/presentationml/2006/ole">
            <mc:AlternateContent xmlns:mc="http://schemas.openxmlformats.org/markup-compatibility/2006">
              <mc:Choice xmlns:v="urn:schemas-microsoft-com:vml" Requires="v">
                <p:oleObj spid="_x0000_s245956" name="Equation" r:id="rId8" imgW="1409088" imgH="863225" progId="Equation.DSMT4">
                  <p:embed/>
                </p:oleObj>
              </mc:Choice>
              <mc:Fallback>
                <p:oleObj name="Equation" r:id="rId8" imgW="1409088" imgH="863225" progId="Equation.DSMT4">
                  <p:embed/>
                  <p:pic>
                    <p:nvPicPr>
                      <p:cNvPr id="0" name="对象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0032" y="2996952"/>
                        <a:ext cx="3816350" cy="208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63496218"/>
              </p:ext>
            </p:extLst>
          </p:nvPr>
        </p:nvGraphicFramePr>
        <p:xfrm>
          <a:off x="971600" y="4869160"/>
          <a:ext cx="7467600" cy="1806575"/>
        </p:xfrm>
        <a:graphic>
          <a:graphicData uri="http://schemas.openxmlformats.org/presentationml/2006/ole">
            <mc:AlternateContent xmlns:mc="http://schemas.openxmlformats.org/markup-compatibility/2006">
              <mc:Choice xmlns:v="urn:schemas-microsoft-com:vml" Requires="v">
                <p:oleObj spid="_x0000_s245957" name="Equation" r:id="rId10" imgW="3568680" imgH="863280" progId="Equation.DSMT4">
                  <p:embed/>
                </p:oleObj>
              </mc:Choice>
              <mc:Fallback>
                <p:oleObj name="Equation" r:id="rId10" imgW="3568680" imgH="863280" progId="Equation.DSMT4">
                  <p:embed/>
                  <p:pic>
                    <p:nvPicPr>
                      <p:cNvPr id="0" name="对象 1"/>
                      <p:cNvPicPr>
                        <a:picLocks noChangeAspect="1" noChangeArrowheads="1"/>
                      </p:cNvPicPr>
                      <p:nvPr/>
                    </p:nvPicPr>
                    <p:blipFill>
                      <a:blip r:embed="rId11"/>
                      <a:srcRect/>
                      <a:stretch>
                        <a:fillRect/>
                      </a:stretch>
                    </p:blipFill>
                    <p:spPr bwMode="auto">
                      <a:xfrm>
                        <a:off x="971600" y="4869160"/>
                        <a:ext cx="7467600" cy="1806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3"/>
          <p:cNvSpPr txBox="1">
            <a:spLocks noChangeArrowheads="1"/>
          </p:cNvSpPr>
          <p:nvPr/>
        </p:nvSpPr>
        <p:spPr>
          <a:xfrm>
            <a:off x="539551" y="4653136"/>
            <a:ext cx="720081" cy="5760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则</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730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7"/>
          <p:cNvSpPr>
            <a:spLocks noChangeArrowheads="1"/>
          </p:cNvSpPr>
          <p:nvPr/>
        </p:nvSpPr>
        <p:spPr bwMode="auto">
          <a:xfrm>
            <a:off x="857224" y="1428736"/>
            <a:ext cx="7662890" cy="3539430"/>
          </a:xfrm>
          <a:prstGeom prst="rect">
            <a:avLst/>
          </a:prstGeom>
          <a:noFill/>
          <a:ln w="9525" algn="ctr">
            <a:noFill/>
            <a:miter lim="800000"/>
            <a:headEnd/>
            <a:tailEnd/>
          </a:ln>
          <a:effectLst/>
        </p:spPr>
        <p:txBody>
          <a:bodyPr wrap="square">
            <a:spAutoFit/>
          </a:bodyPr>
          <a:lstStyle/>
          <a:p>
            <a:pPr marL="342900" indent="-342900" algn="l">
              <a:buFont typeface="Arial" pitchFamily="34" charset="0"/>
              <a:buChar char="•"/>
            </a:pPr>
            <a:r>
              <a:rPr lang="zh-CN" altLang="en-US" sz="2800" dirty="0"/>
              <a:t>闭环系统根轨迹增益等于系统前向通道的根轨迹增益</a:t>
            </a:r>
            <a:r>
              <a:rPr lang="zh-CN" altLang="en-US" sz="2800" dirty="0" smtClean="0"/>
              <a:t>；</a:t>
            </a:r>
            <a:endParaRPr lang="en-US" altLang="zh-CN" sz="2800" dirty="0" smtClean="0"/>
          </a:p>
          <a:p>
            <a:pPr marL="342900" indent="-342900" algn="l">
              <a:buFont typeface="Arial" pitchFamily="34" charset="0"/>
              <a:buChar char="•"/>
            </a:pPr>
            <a:endParaRPr lang="en-US" altLang="zh-CN" sz="2800" dirty="0" smtClean="0"/>
          </a:p>
          <a:p>
            <a:pPr marL="342900" indent="-342900" algn="l">
              <a:buFont typeface="Arial" pitchFamily="34" charset="0"/>
              <a:buChar char="•"/>
            </a:pPr>
            <a:r>
              <a:rPr lang="zh-CN" altLang="en-US" sz="2800" dirty="0" smtClean="0"/>
              <a:t>闭环系统</a:t>
            </a:r>
            <a:r>
              <a:rPr lang="zh-CN" altLang="en-US" sz="2800" dirty="0"/>
              <a:t>零点由前向通道的零点和反馈通道的极点组成</a:t>
            </a:r>
            <a:r>
              <a:rPr lang="zh-CN" altLang="en-US" sz="2800" dirty="0" smtClean="0"/>
              <a:t>；</a:t>
            </a:r>
            <a:endParaRPr lang="en-US" altLang="zh-CN" sz="2800" dirty="0" smtClean="0"/>
          </a:p>
          <a:p>
            <a:pPr marL="342900" indent="-342900" algn="l">
              <a:buFont typeface="Arial" pitchFamily="34" charset="0"/>
              <a:buChar char="•"/>
            </a:pPr>
            <a:endParaRPr lang="en-US" altLang="zh-CN" sz="2800" dirty="0" smtClean="0"/>
          </a:p>
          <a:p>
            <a:pPr marL="342900" indent="-342900">
              <a:buFont typeface="Arial" pitchFamily="34" charset="0"/>
              <a:buChar char="•"/>
            </a:pPr>
            <a:r>
              <a:rPr lang="zh-CN" altLang="en-US" sz="2800" dirty="0" smtClean="0"/>
              <a:t>闭环系统</a:t>
            </a:r>
            <a:r>
              <a:rPr lang="zh-CN" altLang="en-US" sz="2800" dirty="0"/>
              <a:t>的极点与开环系统的极点、零点以及开环根轨迹</a:t>
            </a:r>
            <a:r>
              <a:rPr lang="zh-CN" altLang="en-US" sz="2800" dirty="0" smtClean="0"/>
              <a:t>增益</a:t>
            </a:r>
            <a:r>
              <a:rPr lang="en-US" altLang="zh-CN" sz="2800" i="1" dirty="0" smtClean="0">
                <a:latin typeface="Euclid" panose="02020503060505020303" pitchFamily="18" charset="0"/>
              </a:rPr>
              <a:t>K</a:t>
            </a:r>
            <a:r>
              <a:rPr lang="en-US" altLang="zh-CN" sz="2800" baseline="30000" dirty="0" smtClean="0">
                <a:latin typeface="Euclid" panose="02020503060505020303" pitchFamily="18" charset="0"/>
              </a:rPr>
              <a:t>*</a:t>
            </a:r>
            <a:r>
              <a:rPr lang="zh-CN" altLang="en-US" sz="2800" dirty="0" smtClean="0"/>
              <a:t> </a:t>
            </a:r>
            <a:r>
              <a:rPr lang="zh-CN" altLang="en-US" sz="2800" dirty="0"/>
              <a:t>有关。</a:t>
            </a:r>
          </a:p>
        </p:txBody>
      </p:sp>
      <p:sp>
        <p:nvSpPr>
          <p:cNvPr id="31" name="Text Box 8"/>
          <p:cNvSpPr txBox="1">
            <a:spLocks noChangeArrowheads="1"/>
          </p:cNvSpPr>
          <p:nvPr/>
        </p:nvSpPr>
        <p:spPr bwMode="auto">
          <a:xfrm>
            <a:off x="1000100" y="5182526"/>
            <a:ext cx="7572428" cy="1384995"/>
          </a:xfrm>
          <a:prstGeom prst="rect">
            <a:avLst/>
          </a:prstGeom>
          <a:noFill/>
          <a:ln w="9525" algn="ctr">
            <a:noFill/>
            <a:miter lim="800000"/>
            <a:headEnd/>
            <a:tailEnd/>
          </a:ln>
          <a:effectLst/>
        </p:spPr>
        <p:txBody>
          <a:bodyPr wrap="square">
            <a:spAutoFit/>
          </a:bodyPr>
          <a:lstStyle/>
          <a:p>
            <a:pPr algn="l"/>
            <a:r>
              <a:rPr lang="zh-CN" altLang="en-US" sz="2800" b="1" dirty="0">
                <a:latin typeface="微软雅黑" pitchFamily="34" charset="-122"/>
                <a:ea typeface="微软雅黑" pitchFamily="34" charset="-122"/>
              </a:rPr>
              <a:t>根轨迹法的</a:t>
            </a:r>
            <a:r>
              <a:rPr lang="zh-CN" altLang="en-US" sz="2800" b="1" dirty="0" smtClean="0">
                <a:latin typeface="微软雅黑" pitchFamily="34" charset="-122"/>
                <a:ea typeface="微软雅黑" pitchFamily="34" charset="-122"/>
              </a:rPr>
              <a:t>任务：</a:t>
            </a:r>
            <a:r>
              <a:rPr lang="zh-CN" altLang="en-US" sz="2800" dirty="0" smtClean="0"/>
              <a:t>在</a:t>
            </a:r>
            <a:r>
              <a:rPr lang="zh-CN" altLang="en-US" sz="2800" dirty="0"/>
              <a:t>已知</a:t>
            </a:r>
            <a:r>
              <a:rPr lang="zh-CN" altLang="en-US" sz="2800" dirty="0">
                <a:solidFill>
                  <a:srgbClr val="3333FF"/>
                </a:solidFill>
              </a:rPr>
              <a:t>开环</a:t>
            </a:r>
            <a:r>
              <a:rPr lang="zh-CN" altLang="en-US" sz="2800" dirty="0"/>
              <a:t>零、极点分布的情况下</a:t>
            </a:r>
            <a:r>
              <a:rPr lang="zh-CN" altLang="en-US" sz="2800" dirty="0" smtClean="0"/>
              <a:t>，通过</a:t>
            </a:r>
            <a:r>
              <a:rPr lang="zh-CN" altLang="en-US" sz="2800" dirty="0"/>
              <a:t>图解法求出</a:t>
            </a:r>
            <a:r>
              <a:rPr lang="zh-CN" altLang="en-US" sz="2800" dirty="0" smtClean="0"/>
              <a:t>闭环极点，进行系统分析和控制器设计。</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up)">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wipe(up)">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wipe(up)">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16916</TotalTime>
  <Words>1869</Words>
  <Application>Microsoft Office PowerPoint</Application>
  <PresentationFormat>全屏显示(4:3)</PresentationFormat>
  <Paragraphs>262</Paragraphs>
  <Slides>54</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54</vt:i4>
      </vt:variant>
    </vt:vector>
  </HeadingPairs>
  <TitlesOfParts>
    <vt:vector size="73" baseType="lpstr">
      <vt:lpstr>楷体_GB2312</vt:lpstr>
      <vt:lpstr>隶书</vt:lpstr>
      <vt:lpstr>宋体</vt:lpstr>
      <vt:lpstr>微软雅黑</vt:lpstr>
      <vt:lpstr>Arial</vt:lpstr>
      <vt:lpstr>Calibri</vt:lpstr>
      <vt:lpstr>Cambria Math</vt:lpstr>
      <vt:lpstr>Comic Sans MS</vt:lpstr>
      <vt:lpstr>Euclid</vt:lpstr>
      <vt:lpstr>Euclid Symbol</vt:lpstr>
      <vt:lpstr>Symbol</vt:lpstr>
      <vt:lpstr>Times New Roman</vt:lpstr>
      <vt:lpstr>Wingdings</vt:lpstr>
      <vt:lpstr>Office 主题</vt:lpstr>
      <vt:lpstr>Equation</vt:lpstr>
      <vt:lpstr>Visio</vt:lpstr>
      <vt:lpstr>公式</vt:lpstr>
      <vt:lpstr>Microsoft Visio 2003-2010 绘图</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袁丽娜</dc:creator>
  <cp:lastModifiedBy>Zhu Bing</cp:lastModifiedBy>
  <cp:revision>989</cp:revision>
  <dcterms:created xsi:type="dcterms:W3CDTF">2017-06-17T08:07:45Z</dcterms:created>
  <dcterms:modified xsi:type="dcterms:W3CDTF">2018-08-01T03:09:44Z</dcterms:modified>
</cp:coreProperties>
</file>