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2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302" r:id="rId44"/>
    <p:sldId id="303" r:id="rId45"/>
    <p:sldId id="300" r:id="rId46"/>
    <p:sldId id="301" r:id="rId47"/>
    <p:sldId id="304" r:id="rId48"/>
    <p:sldId id="306" r:id="rId49"/>
    <p:sldId id="305" r:id="rId50"/>
    <p:sldId id="307" r:id="rId51"/>
    <p:sldId id="313" r:id="rId52"/>
    <p:sldId id="308" r:id="rId53"/>
    <p:sldId id="309" r:id="rId54"/>
    <p:sldId id="310" r:id="rId55"/>
    <p:sldId id="311" r:id="rId56"/>
    <p:sldId id="312" r:id="rId57"/>
    <p:sldId id="314" r:id="rId58"/>
    <p:sldId id="315" r:id="rId59"/>
    <p:sldId id="316" r:id="rId60"/>
    <p:sldId id="317" r:id="rId61"/>
    <p:sldId id="319" r:id="rId62"/>
    <p:sldId id="321" r:id="rId63"/>
    <p:sldId id="320" r:id="rId64"/>
    <p:sldId id="322" r:id="rId65"/>
    <p:sldId id="318" r:id="rId66"/>
    <p:sldId id="323" r:id="rId67"/>
    <p:sldId id="324" r:id="rId68"/>
    <p:sldId id="325" r:id="rId69"/>
    <p:sldId id="326" r:id="rId70"/>
    <p:sldId id="328" r:id="rId71"/>
    <p:sldId id="327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8" r:id="rId80"/>
    <p:sldId id="337" r:id="rId81"/>
    <p:sldId id="336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5547" autoAdjust="0"/>
  </p:normalViewPr>
  <p:slideViewPr>
    <p:cSldViewPr>
      <p:cViewPr varScale="1">
        <p:scale>
          <a:sx n="106" d="100"/>
          <a:sy n="106" d="100"/>
        </p:scale>
        <p:origin x="18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5" Type="http://schemas.openxmlformats.org/officeDocument/2006/relationships/image" Target="../media/image154.emf"/><Relationship Id="rId4" Type="http://schemas.openxmlformats.org/officeDocument/2006/relationships/image" Target="../media/image153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4" Type="http://schemas.openxmlformats.org/officeDocument/2006/relationships/image" Target="../media/image17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4" Type="http://schemas.openxmlformats.org/officeDocument/2006/relationships/image" Target="../media/image190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e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wmf"/><Relationship Id="rId1" Type="http://schemas.openxmlformats.org/officeDocument/2006/relationships/image" Target="../media/image200.e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wmf"/><Relationship Id="rId1" Type="http://schemas.openxmlformats.org/officeDocument/2006/relationships/image" Target="../media/image20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9CF40-6FE6-403A-8C77-809FCCA1C2B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F01D9-A24D-42D5-AFFB-0FD9EDA94D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9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85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注意：横坐标是：</a:t>
            </a:r>
            <a:r>
              <a:rPr lang="en-US" altLang="zh-CN" dirty="0" smtClean="0"/>
              <a:t>\omega/omega_{n}. \</a:t>
            </a:r>
            <a:r>
              <a:rPr lang="en-US" altLang="zh-CN" dirty="0" err="1" smtClean="0"/>
              <a:t>omega_r</a:t>
            </a:r>
            <a:r>
              <a:rPr lang="en-US" altLang="zh-CN" dirty="0" smtClean="0"/>
              <a:t>/omega_{n}&lt;1. </a:t>
            </a:r>
            <a:r>
              <a:rPr lang="zh-CN" altLang="en-US" dirty="0" smtClean="0"/>
              <a:t>谐振峰值发生在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omega_r</a:t>
            </a:r>
            <a:r>
              <a:rPr lang="en-US" altLang="zh-CN" dirty="0" smtClean="0"/>
              <a:t>/omega_{n}&lt;1</a:t>
            </a:r>
            <a:r>
              <a:rPr lang="zh-CN" altLang="en-US" dirty="0" smtClean="0"/>
              <a:t>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62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\omega=\</a:t>
            </a:r>
            <a:r>
              <a:rPr lang="en-US" altLang="zh-CN" dirty="0" err="1" smtClean="0"/>
              <a:t>omega_n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omega_r</a:t>
            </a:r>
            <a:r>
              <a:rPr lang="zh-CN" altLang="en-US" dirty="0" smtClean="0"/>
              <a:t>一定在第四象限。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charset="-122"/>
              </a:rPr>
              <a:t>\zeta=0 corresponds to simple harmonic motion. If \zeta=0, the magnitude of G(j\omega) is infinite as the input signal is </a:t>
            </a:r>
            <a:r>
              <a:rPr lang="en-US" altLang="zh-CN" dirty="0" err="1" smtClean="0">
                <a:ea typeface="宋体" charset="-122"/>
              </a:rPr>
              <a:t>Xsin</a:t>
            </a:r>
            <a:r>
              <a:rPr lang="en-US" altLang="zh-CN" dirty="0" smtClean="0">
                <a:ea typeface="宋体" charset="-122"/>
              </a:rPr>
              <a:t>\</a:t>
            </a:r>
            <a:r>
              <a:rPr lang="en-US" altLang="zh-CN" dirty="0" err="1" smtClean="0">
                <a:ea typeface="宋体" charset="-122"/>
              </a:rPr>
              <a:t>omega_n</a:t>
            </a:r>
            <a:r>
              <a:rPr lang="en-US" altLang="zh-CN" dirty="0" smtClean="0">
                <a:ea typeface="宋体" charset="-122"/>
              </a:rPr>
              <a:t>. c_{</a:t>
            </a:r>
            <a:r>
              <a:rPr lang="en-US" altLang="zh-CN" dirty="0" err="1" smtClean="0">
                <a:ea typeface="宋体" charset="-122"/>
              </a:rPr>
              <a:t>ss</a:t>
            </a:r>
            <a:r>
              <a:rPr lang="en-US" altLang="zh-CN" dirty="0" smtClean="0">
                <a:ea typeface="宋体" charset="-122"/>
              </a:rPr>
              <a:t>}=</a:t>
            </a:r>
            <a:r>
              <a:rPr lang="en-US" altLang="zh-CN" dirty="0" err="1" smtClean="0">
                <a:ea typeface="宋体" charset="-122"/>
              </a:rPr>
              <a:t>A-r|G</a:t>
            </a:r>
            <a:r>
              <a:rPr lang="en-US" altLang="zh-CN" dirty="0" smtClean="0">
                <a:ea typeface="宋体" charset="-122"/>
              </a:rPr>
              <a:t>(j\omega_{n}|sin(\omega_{n}t-90^{0})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29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2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81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One disadvantage of </a:t>
            </a:r>
            <a:r>
              <a:rPr lang="en-US" altLang="zh-CN" dirty="0" err="1" smtClean="0">
                <a:ea typeface="宋体" charset="-122"/>
              </a:rPr>
              <a:t>Nyquist</a:t>
            </a:r>
            <a:r>
              <a:rPr lang="en-US" altLang="zh-CN" dirty="0" smtClean="0">
                <a:ea typeface="宋体" charset="-122"/>
              </a:rPr>
              <a:t> plot is that it does not show clearly the contribution of each individual factor. For type 2, G(s)=K(\tau s+1)/s^2(T_1s+1)(T_2s+1)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79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幅频为渐近特性曲线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53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这里，对渐进线进行了修正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3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5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所以，频率特性和频率响应不是一个概念。但频率响应可完全由其传递函数的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By this definition, the first example is a phase lag system, while the second one is a phase lead system.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主要用到的实</a:t>
            </a:r>
            <a:r>
              <a:rPr lang="en-US" altLang="zh-CN" dirty="0" smtClean="0"/>
              <a:t>bode</a:t>
            </a:r>
            <a:r>
              <a:rPr lang="zh-CN" altLang="en-US" dirty="0" smtClean="0"/>
              <a:t>图及福相特性曲线。故以后除了示意性的图形外，不讨论幅频特性和相频特性图。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最后一个例子说明，二阶过阻尼系统的对数幅频图容易得到。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F01D9-A24D-42D5-AFFB-0FD9EDA94D5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03355" y="0"/>
            <a:ext cx="97507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 userDrawn="1"/>
        </p:nvSpPr>
        <p:spPr>
          <a:xfrm>
            <a:off x="-285784" y="0"/>
            <a:ext cx="9715568" cy="1714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LOGO.jpg"/>
          <p:cNvPicPr>
            <a:picLocks noChangeAspect="1"/>
          </p:cNvPicPr>
          <p:nvPr userDrawn="1"/>
        </p:nvPicPr>
        <p:blipFill>
          <a:blip r:embed="rId3"/>
          <a:srcRect t="10535" b="16172"/>
          <a:stretch>
            <a:fillRect/>
          </a:stretch>
        </p:blipFill>
        <p:spPr>
          <a:xfrm>
            <a:off x="0" y="142852"/>
            <a:ext cx="9144000" cy="928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228CB-E185-4429-976B-24E85CD5E6D6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7845-0291-46C5-8B44-501AB03A7F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.jpg"/>
          <p:cNvPicPr>
            <a:picLocks noChangeAspect="1"/>
          </p:cNvPicPr>
          <p:nvPr userDrawn="1"/>
        </p:nvPicPr>
        <p:blipFill>
          <a:blip r:embed="rId13"/>
          <a:srcRect t="10535" b="16172"/>
          <a:stretch>
            <a:fillRect/>
          </a:stretch>
        </p:blipFill>
        <p:spPr>
          <a:xfrm>
            <a:off x="0" y="142852"/>
            <a:ext cx="9144000" cy="928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1.png"/><Relationship Id="rId4" Type="http://schemas.openxmlformats.org/officeDocument/2006/relationships/image" Target="../media/image7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70.bin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7.wmf"/><Relationship Id="rId9" Type="http://schemas.openxmlformats.org/officeDocument/2006/relationships/image" Target="../media/image7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88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8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0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9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1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0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1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oleObject" Target="../embeddings/oleObject105.bin"/><Relationship Id="rId7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1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0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23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2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33.jpeg"/><Relationship Id="rId7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32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image" Target="../media/image1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3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40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41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2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44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31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35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5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57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14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62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65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168.emf"/><Relationship Id="rId4" Type="http://schemas.openxmlformats.org/officeDocument/2006/relationships/oleObject" Target="../embeddings/oleObject15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72.e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5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73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174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76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158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image" Target="../media/image186.png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85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89.wmf"/><Relationship Id="rId4" Type="http://schemas.openxmlformats.org/officeDocument/2006/relationships/image" Target="../media/image191.png"/><Relationship Id="rId9" Type="http://schemas.openxmlformats.org/officeDocument/2006/relationships/oleObject" Target="../embeddings/oleObject167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193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w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9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197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98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200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20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第五章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312616" y="3500438"/>
            <a:ext cx="6400800" cy="1752600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频率域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397358" y="1184473"/>
            <a:ext cx="1353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注意到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endParaRPr lang="en-US" altLang="zh-CN" sz="2400" dirty="0">
              <a:latin typeface="Comic Sans MS" pitchFamily="66" charset="0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341214" y="2761734"/>
            <a:ext cx="83518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 smtClean="0">
                <a:latin typeface="Euclid" pitchFamily="18" charset="0"/>
              </a:rPr>
              <a:t>故频率特性就是直接将</a:t>
            </a:r>
            <a:r>
              <a:rPr lang="en-US" altLang="zh-CN" sz="2800" i="1" dirty="0" smtClean="0">
                <a:latin typeface="Euclid" pitchFamily="18" charset="0"/>
              </a:rPr>
              <a:t>G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s</a:t>
            </a:r>
            <a:r>
              <a:rPr lang="en-US" altLang="zh-CN" sz="2800" dirty="0" smtClean="0">
                <a:latin typeface="Euclid" pitchFamily="18" charset="0"/>
              </a:rPr>
              <a:t>)</a:t>
            </a:r>
            <a:r>
              <a:rPr lang="zh-CN" altLang="en-US" sz="2800" dirty="0" smtClean="0">
                <a:latin typeface="Euclid" pitchFamily="18" charset="0"/>
              </a:rPr>
              <a:t>中的</a:t>
            </a:r>
            <a:r>
              <a:rPr lang="en-US" altLang="zh-CN" sz="2800" i="1" dirty="0" smtClean="0">
                <a:latin typeface="Euclid" pitchFamily="18" charset="0"/>
              </a:rPr>
              <a:t>s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zh-CN" altLang="en-US" sz="2800" dirty="0" smtClean="0">
                <a:latin typeface="Euclid" pitchFamily="18" charset="0"/>
              </a:rPr>
              <a:t>用</a:t>
            </a:r>
            <a:r>
              <a:rPr lang="en-US" altLang="zh-CN" sz="2800" i="1" dirty="0" smtClean="0">
                <a:latin typeface="Euclid" pitchFamily="18" charset="0"/>
              </a:rPr>
              <a:t>j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代替即可。此外，以上结果可推广到不稳定的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LTI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系统。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73872"/>
              </p:ext>
            </p:extLst>
          </p:nvPr>
        </p:nvGraphicFramePr>
        <p:xfrm>
          <a:off x="2962125" y="1988840"/>
          <a:ext cx="2314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3" imgW="1066337" imgH="203112" progId="Equation.DSMT4">
                  <p:embed/>
                </p:oleObj>
              </mc:Choice>
              <mc:Fallback>
                <p:oleObj name="Equation" r:id="rId3" imgW="1066337" imgH="20311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125" y="1988840"/>
                        <a:ext cx="23145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04799" y="3933056"/>
            <a:ext cx="751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800" dirty="0" smtClean="0">
                <a:latin typeface="+mn-ea"/>
                <a:ea typeface="+mn-ea"/>
              </a:rPr>
              <a:t>被控对象为</a:t>
            </a:r>
            <a:r>
              <a:rPr lang="en-US" altLang="zh-CN" sz="2800" dirty="0" smtClean="0">
                <a:latin typeface="+mn-ea"/>
                <a:ea typeface="+mn-ea"/>
              </a:rPr>
              <a:t> </a:t>
            </a:r>
            <a:endParaRPr lang="en-US" altLang="zh-CN" sz="2800" dirty="0">
              <a:latin typeface="+mn-ea"/>
              <a:ea typeface="+mn-ea"/>
            </a:endParaRP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186528" y="4583017"/>
            <a:ext cx="6032500" cy="914400"/>
            <a:chOff x="748" y="663"/>
            <a:chExt cx="3800" cy="576"/>
          </a:xfrm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140" y="663"/>
              <a:ext cx="1248" cy="5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Euclid" pitchFamily="18" charset="0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324" y="951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388" y="95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748" y="807"/>
              <a:ext cx="4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Euclid" pitchFamily="18" charset="0"/>
                </a:rPr>
                <a:t>R</a:t>
              </a:r>
              <a:r>
                <a:rPr lang="en-US" altLang="zh-CN" sz="2400">
                  <a:latin typeface="Euclid" pitchFamily="18" charset="0"/>
                </a:rPr>
                <a:t>(</a:t>
              </a:r>
              <a:r>
                <a:rPr lang="en-US" altLang="zh-CN" sz="2400" i="1">
                  <a:latin typeface="Euclid" pitchFamily="18" charset="0"/>
                </a:rPr>
                <a:t>s</a:t>
              </a:r>
              <a:r>
                <a:rPr lang="en-US" altLang="zh-CN" sz="2400">
                  <a:latin typeface="Euclid" pitchFamily="18" charset="0"/>
                </a:rPr>
                <a:t>)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4060" y="795"/>
              <a:ext cx="4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 smtClean="0">
                  <a:latin typeface="Euclid" pitchFamily="18" charset="0"/>
                </a:rPr>
                <a:t>C</a:t>
              </a:r>
              <a:r>
                <a:rPr lang="en-US" altLang="zh-CN" sz="2400" dirty="0" smtClean="0">
                  <a:latin typeface="Euclid" pitchFamily="18" charset="0"/>
                </a:rPr>
                <a:t>(</a:t>
              </a:r>
              <a:r>
                <a:rPr lang="en-US" altLang="zh-CN" sz="2400" i="1" dirty="0" smtClean="0">
                  <a:latin typeface="Euclid" pitchFamily="18" charset="0"/>
                </a:rPr>
                <a:t>s</a:t>
              </a:r>
              <a:r>
                <a:rPr lang="en-US" altLang="zh-CN" sz="2400" dirty="0">
                  <a:latin typeface="Euclid" pitchFamily="18" charset="0"/>
                </a:rPr>
                <a:t>)</a:t>
              </a:r>
            </a:p>
          </p:txBody>
        </p:sp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2472" y="663"/>
            <a:ext cx="599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Equation" r:id="rId5" imgW="418918" imgH="393529" progId="Equation.DSMT4">
                    <p:embed/>
                  </p:oleObj>
                </mc:Choice>
                <mc:Fallback>
                  <p:oleObj name="Equation" r:id="rId5" imgW="418918" imgH="393529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663"/>
                          <a:ext cx="599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45554" y="5949280"/>
            <a:ext cx="7347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Euclid" pitchFamily="18" charset="0"/>
              </a:rPr>
              <a:t>令</a:t>
            </a:r>
            <a:r>
              <a:rPr lang="en-US" altLang="zh-CN" sz="2800" i="1" dirty="0" smtClean="0">
                <a:latin typeface="Euclid" pitchFamily="18" charset="0"/>
              </a:rPr>
              <a:t>r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dirty="0" smtClean="0">
                <a:latin typeface="Euclid" pitchFamily="18" charset="0"/>
              </a:rPr>
              <a:t>)=</a:t>
            </a:r>
            <a:r>
              <a:rPr lang="en-US" altLang="zh-CN" sz="2800" i="1" dirty="0" err="1" smtClean="0">
                <a:latin typeface="Euclid" pitchFamily="18" charset="0"/>
              </a:rPr>
              <a:t>A</a:t>
            </a:r>
            <a:r>
              <a:rPr lang="en-US" altLang="zh-CN" sz="2800" i="1" baseline="-25000" dirty="0" err="1" smtClean="0">
                <a:latin typeface="Euclid" pitchFamily="18" charset="0"/>
              </a:rPr>
              <a:t>r</a:t>
            </a:r>
            <a:r>
              <a:rPr lang="en-US" altLang="zh-CN" sz="2800" dirty="0" err="1" smtClean="0">
                <a:latin typeface="Euclid" pitchFamily="18" charset="0"/>
              </a:rPr>
              <a:t>sin</a:t>
            </a:r>
            <a:r>
              <a:rPr lang="en-US" altLang="zh-CN" sz="2800" i="1" dirty="0" err="1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i="1" dirty="0" err="1" smtClean="0">
                <a:latin typeface="Euclid" pitchFamily="18" charset="0"/>
                <a:sym typeface="Euclid Symbol" pitchFamily="18" charset="2"/>
              </a:rPr>
              <a:t>t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，求其频率响应</a:t>
            </a:r>
            <a:r>
              <a:rPr lang="en-US" altLang="zh-CN" sz="2800" i="1" dirty="0" err="1" smtClean="0">
                <a:latin typeface="Euclid" pitchFamily="18" charset="0"/>
                <a:sym typeface="Euclid Symbol" pitchFamily="18" charset="2"/>
              </a:rPr>
              <a:t>c</a:t>
            </a:r>
            <a:r>
              <a:rPr lang="en-US" altLang="zh-CN" sz="2800" baseline="-25000" dirty="0" err="1" smtClean="0">
                <a:latin typeface="Euclid" pitchFamily="18" charset="0"/>
              </a:rPr>
              <a:t>ss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dirty="0" smtClean="0">
                <a:latin typeface="Euclid" pitchFamily="18" charset="0"/>
              </a:rPr>
              <a:t>)</a:t>
            </a:r>
            <a:r>
              <a:rPr lang="zh-CN" altLang="en-US" sz="2800" dirty="0" smtClean="0">
                <a:latin typeface="Euclid" pitchFamily="18" charset="0"/>
              </a:rPr>
              <a:t>。</a:t>
            </a:r>
            <a:endParaRPr lang="en-US" altLang="zh-CN" sz="2800" dirty="0">
              <a:latin typeface="Eucli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82302" y="1340768"/>
            <a:ext cx="8640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800" dirty="0" smtClean="0">
                <a:latin typeface="Euclid" pitchFamily="18" charset="0"/>
              </a:rPr>
              <a:t>根据频率响应的性质，</a:t>
            </a:r>
            <a:r>
              <a:rPr lang="en-US" altLang="zh-CN" sz="2800" i="1" dirty="0" err="1" smtClean="0">
                <a:latin typeface="Euclid" pitchFamily="18" charset="0"/>
              </a:rPr>
              <a:t>c</a:t>
            </a:r>
            <a:r>
              <a:rPr lang="en-US" altLang="zh-CN" sz="2800" baseline="-25000" dirty="0" err="1" smtClean="0">
                <a:latin typeface="Euclid" pitchFamily="18" charset="0"/>
              </a:rPr>
              <a:t>ss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dirty="0" smtClean="0">
                <a:latin typeface="Euclid" pitchFamily="18" charset="0"/>
              </a:rPr>
              <a:t>)</a:t>
            </a:r>
            <a:r>
              <a:rPr lang="zh-CN" altLang="en-US" sz="2800" dirty="0" smtClean="0">
                <a:latin typeface="Euclid" pitchFamily="18" charset="0"/>
              </a:rPr>
              <a:t>可完全由</a:t>
            </a:r>
            <a:r>
              <a:rPr lang="en-US" altLang="zh-CN" sz="2800" i="1" dirty="0" smtClean="0">
                <a:latin typeface="Euclid" pitchFamily="18" charset="0"/>
              </a:rPr>
              <a:t>G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j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)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表征：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 </a:t>
            </a:r>
            <a:endParaRPr lang="en-US" altLang="zh-CN" sz="2800" dirty="0">
              <a:latin typeface="Euclid" pitchFamily="18" charset="0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310683" y="2548533"/>
            <a:ext cx="1364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其中，</a:t>
            </a:r>
            <a:r>
              <a:rPr lang="en-US" altLang="zh-CN" sz="2400" dirty="0" smtClean="0">
                <a:latin typeface="Euclid" pitchFamily="18" charset="0"/>
              </a:rPr>
              <a:t> </a:t>
            </a:r>
            <a:endParaRPr lang="en-US" altLang="zh-CN" sz="2400" dirty="0">
              <a:latin typeface="Euclid" pitchFamily="18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698267"/>
              </p:ext>
            </p:extLst>
          </p:nvPr>
        </p:nvGraphicFramePr>
        <p:xfrm>
          <a:off x="2571750" y="2133600"/>
          <a:ext cx="3646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3" imgW="1536480" imgH="228600" progId="Equation.DSMT4">
                  <p:embed/>
                </p:oleObj>
              </mc:Choice>
              <mc:Fallback>
                <p:oleObj name="Equation" r:id="rId3" imgW="15364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133600"/>
                        <a:ext cx="36464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358688"/>
              </p:ext>
            </p:extLst>
          </p:nvPr>
        </p:nvGraphicFramePr>
        <p:xfrm>
          <a:off x="1930400" y="2819400"/>
          <a:ext cx="48402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5" imgW="2133360" imgH="431640" progId="Equation.DSMT4">
                  <p:embed/>
                </p:oleObj>
              </mc:Choice>
              <mc:Fallback>
                <p:oleObj name="Equation" r:id="rId5" imgW="2133360" imgH="431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819400"/>
                        <a:ext cx="48402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08298"/>
              </p:ext>
            </p:extLst>
          </p:nvPr>
        </p:nvGraphicFramePr>
        <p:xfrm>
          <a:off x="2555776" y="3850168"/>
          <a:ext cx="3563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7" imgW="1778000" imgH="228600" progId="Equation.DSMT4">
                  <p:embed/>
                </p:oleObj>
              </mc:Choice>
              <mc:Fallback>
                <p:oleObj name="Equation" r:id="rId7" imgW="177800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850168"/>
                        <a:ext cx="35639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4391" y="416242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因此，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095258"/>
              </p:ext>
            </p:extLst>
          </p:nvPr>
        </p:nvGraphicFramePr>
        <p:xfrm>
          <a:off x="1785918" y="4500570"/>
          <a:ext cx="59150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9" imgW="2489040" imgH="660240" progId="Equation.DSMT4">
                  <p:embed/>
                </p:oleObj>
              </mc:Choice>
              <mc:Fallback>
                <p:oleObj name="Equation" r:id="rId9" imgW="2489040" imgH="6602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500570"/>
                        <a:ext cx="5915025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6573" y="6139655"/>
            <a:ext cx="8386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其中，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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&lt;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0</a:t>
            </a:r>
            <a:r>
              <a:rPr lang="zh-CN" altLang="en-US" sz="2800" dirty="0">
                <a:latin typeface="Euclid" pitchFamily="18" charset="0"/>
                <a:sym typeface="Euclid Symbol" pitchFamily="18" charset="2"/>
              </a:rPr>
              <a:t>。</a:t>
            </a:r>
            <a:endParaRPr lang="en-US" altLang="zh-CN" sz="2800" dirty="0">
              <a:latin typeface="Eucli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46955" y="1177925"/>
            <a:ext cx="751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>
                <a:latin typeface="+mn-ea"/>
              </a:rPr>
              <a:t>被控对象为</a:t>
            </a:r>
            <a:r>
              <a:rPr lang="en-US" altLang="zh-CN" sz="2800" dirty="0" smtClean="0">
                <a:latin typeface="+mn-ea"/>
              </a:rPr>
              <a:t> 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12950" y="3214686"/>
            <a:ext cx="82153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latin typeface="Euclid" pitchFamily="18" charset="0"/>
              </a:rPr>
              <a:t>令</a:t>
            </a:r>
            <a:r>
              <a:rPr lang="en-US" altLang="zh-CN" sz="2800" i="1" dirty="0" smtClean="0">
                <a:latin typeface="Euclid" pitchFamily="18" charset="0"/>
              </a:rPr>
              <a:t>r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dirty="0" smtClean="0">
                <a:latin typeface="Euclid" pitchFamily="18" charset="0"/>
              </a:rPr>
              <a:t>)=</a:t>
            </a:r>
            <a:r>
              <a:rPr lang="en-US" altLang="zh-CN" sz="2800" i="1" dirty="0" err="1" smtClean="0">
                <a:latin typeface="Euclid" pitchFamily="18" charset="0"/>
              </a:rPr>
              <a:t>A</a:t>
            </a:r>
            <a:r>
              <a:rPr lang="en-US" altLang="zh-CN" sz="2800" i="1" baseline="-25000" dirty="0" err="1" smtClean="0">
                <a:latin typeface="Euclid" pitchFamily="18" charset="0"/>
              </a:rPr>
              <a:t>r</a:t>
            </a:r>
            <a:r>
              <a:rPr lang="en-US" altLang="zh-CN" sz="2800" dirty="0" err="1" smtClean="0">
                <a:latin typeface="Euclid" pitchFamily="18" charset="0"/>
              </a:rPr>
              <a:t>sin</a:t>
            </a:r>
            <a:r>
              <a:rPr lang="en-US" altLang="zh-CN" sz="2800" i="1" dirty="0" err="1">
                <a:latin typeface="Euclid" pitchFamily="18" charset="0"/>
                <a:sym typeface="Euclid Symbol" pitchFamily="18" charset="2"/>
              </a:rPr>
              <a:t>t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 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且设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T</a:t>
            </a:r>
            <a:r>
              <a:rPr lang="en-US" altLang="zh-CN" sz="2800" baseline="-25000" dirty="0" smtClean="0">
                <a:latin typeface="Euclid" pitchFamily="18" charset="0"/>
                <a:sym typeface="Euclid Symbol" pitchFamily="18" charset="2"/>
              </a:rPr>
              <a:t>1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&gt;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T</a:t>
            </a:r>
            <a:r>
              <a:rPr lang="en-US" altLang="zh-CN" sz="2800" baseline="-25000" dirty="0" smtClean="0">
                <a:latin typeface="Euclid" pitchFamily="18" charset="0"/>
                <a:sym typeface="Euclid Symbol" pitchFamily="18" charset="2"/>
              </a:rPr>
              <a:t>2</a:t>
            </a:r>
            <a:r>
              <a:rPr lang="zh-CN" altLang="en-US" sz="2800" baseline="-25000" dirty="0" smtClean="0">
                <a:latin typeface="Euclid" pitchFamily="18" charset="0"/>
                <a:sym typeface="Euclid Symbol" pitchFamily="18" charset="2"/>
              </a:rPr>
              <a:t> </a:t>
            </a:r>
            <a:r>
              <a:rPr lang="zh-CN" altLang="en-US" sz="2800" dirty="0" smtClean="0">
                <a:latin typeface="Euclid" pitchFamily="18" charset="0"/>
              </a:rPr>
              <a:t>，求其频率响应</a:t>
            </a:r>
            <a:r>
              <a:rPr lang="en-US" altLang="zh-CN" sz="2800" i="1" dirty="0" err="1" smtClean="0">
                <a:latin typeface="Euclid" pitchFamily="18" charset="0"/>
              </a:rPr>
              <a:t>c</a:t>
            </a:r>
            <a:r>
              <a:rPr lang="en-US" altLang="zh-CN" sz="2800" baseline="-25000" dirty="0" err="1" smtClean="0">
                <a:latin typeface="Euclid" pitchFamily="18" charset="0"/>
              </a:rPr>
              <a:t>ss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dirty="0" smtClean="0">
                <a:latin typeface="Euclid" pitchFamily="18" charset="0"/>
              </a:rPr>
              <a:t>)</a:t>
            </a:r>
            <a:r>
              <a:rPr lang="zh-CN" altLang="en-US" sz="2800" dirty="0" smtClean="0">
                <a:latin typeface="Euclid" pitchFamily="18" charset="0"/>
              </a:rPr>
              <a:t>。</a:t>
            </a:r>
            <a:endParaRPr lang="en-US" altLang="zh-CN" sz="2800" dirty="0">
              <a:latin typeface="Euclid" pitchFamily="18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398559" y="1854200"/>
            <a:ext cx="6124576" cy="977900"/>
            <a:chOff x="770" y="2347"/>
            <a:chExt cx="3858" cy="616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162" y="2374"/>
              <a:ext cx="1248" cy="5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400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346" y="266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410" y="266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770" y="2518"/>
              <a:ext cx="5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 dirty="0">
                  <a:latin typeface="Euclid" pitchFamily="18" charset="0"/>
                </a:rPr>
                <a:t>R</a:t>
              </a:r>
              <a:r>
                <a:rPr lang="en-US" altLang="zh-CN" sz="2800" dirty="0">
                  <a:latin typeface="Euclid" pitchFamily="18" charset="0"/>
                </a:rPr>
                <a:t>(</a:t>
              </a:r>
              <a:r>
                <a:rPr lang="en-US" altLang="zh-CN" sz="2800" i="1" dirty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082" y="2506"/>
              <a:ext cx="5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 dirty="0" smtClean="0">
                  <a:latin typeface="Euclid" pitchFamily="18" charset="0"/>
                </a:rPr>
                <a:t>C</a:t>
              </a:r>
              <a:r>
                <a:rPr lang="en-US" altLang="zh-CN" sz="2800" dirty="0" smtClean="0">
                  <a:latin typeface="Euclid" pitchFamily="18" charset="0"/>
                </a:rPr>
                <a:t>(</a:t>
              </a:r>
              <a:r>
                <a:rPr lang="en-US" altLang="zh-CN" sz="2800" i="1" dirty="0" smtClean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  <p:graphicFrame>
          <p:nvGraphicFramePr>
            <p:cNvPr id="10" name="Object 13"/>
            <p:cNvGraphicFramePr>
              <a:graphicFrameLocks noChangeAspect="1"/>
            </p:cNvGraphicFramePr>
            <p:nvPr/>
          </p:nvGraphicFramePr>
          <p:xfrm>
            <a:off x="2394" y="2347"/>
            <a:ext cx="799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4" name="Equation" r:id="rId3" imgW="558558" imgH="431613" progId="Equation.DSMT4">
                    <p:embed/>
                  </p:oleObj>
                </mc:Choice>
                <mc:Fallback>
                  <p:oleObj name="Equation" r:id="rId3" imgW="558558" imgH="431613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" y="2347"/>
                          <a:ext cx="799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5720" y="3929066"/>
            <a:ext cx="8640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800" dirty="0" smtClean="0">
                <a:latin typeface="Euclid" pitchFamily="18" charset="0"/>
              </a:rPr>
              <a:t>根据频率响应的性质，</a:t>
            </a:r>
            <a:r>
              <a:rPr lang="en-US" altLang="zh-CN" sz="2800" i="1" dirty="0" err="1" smtClean="0">
                <a:latin typeface="Euclid" pitchFamily="18" charset="0"/>
              </a:rPr>
              <a:t>c</a:t>
            </a:r>
            <a:r>
              <a:rPr lang="en-US" altLang="zh-CN" sz="2800" baseline="-25000" dirty="0" err="1" smtClean="0">
                <a:latin typeface="Euclid" pitchFamily="18" charset="0"/>
              </a:rPr>
              <a:t>ss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dirty="0" smtClean="0">
                <a:latin typeface="Euclid" pitchFamily="18" charset="0"/>
              </a:rPr>
              <a:t>)</a:t>
            </a:r>
            <a:r>
              <a:rPr lang="zh-CN" altLang="en-US" sz="2800" dirty="0" smtClean="0">
                <a:latin typeface="Euclid" pitchFamily="18" charset="0"/>
              </a:rPr>
              <a:t>可完全由</a:t>
            </a:r>
            <a:r>
              <a:rPr lang="en-US" altLang="zh-CN" sz="2800" i="1" dirty="0" smtClean="0">
                <a:latin typeface="Euclid" pitchFamily="18" charset="0"/>
              </a:rPr>
              <a:t>G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j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)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表征：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 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557338" y="4572000"/>
          <a:ext cx="52863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5" imgW="2222280" imgH="482400" progId="Equation.DSMT4">
                  <p:embed/>
                </p:oleObj>
              </mc:Choice>
              <mc:Fallback>
                <p:oleObj name="Equation" r:id="rId5" imgW="22222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572000"/>
                        <a:ext cx="5286375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28596" y="6072206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其中，</a:t>
            </a:r>
            <a:endParaRPr lang="en-US" altLang="zh-CN" sz="2800" dirty="0"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857224" y="1270214"/>
          <a:ext cx="72072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3" imgW="3175000" imgH="1244600" progId="Equation.DSMT4">
                  <p:embed/>
                </p:oleObj>
              </mc:Choice>
              <mc:Fallback>
                <p:oleObj name="Equation" r:id="rId3" imgW="3175000" imgH="1244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70214"/>
                        <a:ext cx="720725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571472" y="4365416"/>
          <a:ext cx="8080403" cy="1690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5" imgW="3644640" imgH="761760" progId="Equation.DSMT4">
                  <p:embed/>
                </p:oleObj>
              </mc:Choice>
              <mc:Fallback>
                <p:oleObj name="Equation" r:id="rId5" imgW="364464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365416"/>
                        <a:ext cx="8080403" cy="1690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6958" y="3727002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其中，</a:t>
            </a:r>
            <a:endParaRPr lang="en-US" altLang="zh-CN" sz="2800" dirty="0">
              <a:latin typeface="Euclid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88250" y="6159290"/>
            <a:ext cx="8386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latin typeface="Euclid" pitchFamily="18" charset="0"/>
              </a:rPr>
              <a:t>由于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T</a:t>
            </a:r>
            <a:r>
              <a:rPr lang="en-US" altLang="zh-CN" sz="2800" baseline="-25000" dirty="0" smtClean="0">
                <a:latin typeface="Euclid" pitchFamily="18" charset="0"/>
                <a:sym typeface="Euclid Symbol" pitchFamily="18" charset="2"/>
              </a:rPr>
              <a:t>1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&gt;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T</a:t>
            </a:r>
            <a:r>
              <a:rPr lang="en-US" altLang="zh-CN" sz="2800" baseline="-25000" dirty="0" smtClean="0">
                <a:latin typeface="Euclid" pitchFamily="18" charset="0"/>
                <a:sym typeface="Euclid Symbol" pitchFamily="18" charset="2"/>
              </a:rPr>
              <a:t>2</a:t>
            </a:r>
            <a:r>
              <a:rPr lang="zh-CN" altLang="en-US" sz="2800" dirty="0" smtClean="0">
                <a:latin typeface="Euclid" pitchFamily="18" charset="0"/>
              </a:rPr>
              <a:t>，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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&gt;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0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。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endParaRPr lang="en-US" altLang="zh-CN" sz="2800" dirty="0"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85720" y="1285860"/>
            <a:ext cx="84597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定义：</a:t>
            </a:r>
            <a:r>
              <a:rPr lang="zh-CN" altLang="en-US" sz="2800" dirty="0" smtClean="0">
                <a:latin typeface="+mn-ea"/>
              </a:rPr>
              <a:t>若频率响应的相角大于零，称为相位超前，反之，若小于零，称为相位滞后。</a:t>
            </a:r>
            <a:r>
              <a:rPr lang="en-US" altLang="zh-CN" sz="2800" dirty="0" smtClean="0">
                <a:latin typeface="+mn-ea"/>
              </a:rPr>
              <a:t> 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5866" y="3286124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latin typeface="Euclid" pitchFamily="18" charset="0"/>
              </a:rPr>
              <a:t>对</a:t>
            </a:r>
            <a:r>
              <a:rPr lang="en-US" altLang="zh-CN" sz="2800" dirty="0" smtClean="0">
                <a:latin typeface="Euclid" pitchFamily="18" charset="0"/>
              </a:rPr>
              <a:t>LTI</a:t>
            </a:r>
            <a:r>
              <a:rPr lang="zh-CN" altLang="en-US" sz="2800" dirty="0" smtClean="0">
                <a:latin typeface="Euclid" pitchFamily="18" charset="0"/>
              </a:rPr>
              <a:t>系统，其频率响应可由</a:t>
            </a:r>
            <a:r>
              <a:rPr lang="en-US" altLang="zh-CN" sz="2800" i="1" dirty="0" smtClean="0">
                <a:latin typeface="Euclid" pitchFamily="18" charset="0"/>
              </a:rPr>
              <a:t>G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j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)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完全表征</a:t>
            </a:r>
            <a:endParaRPr lang="en-US" altLang="zh-CN" sz="2800" dirty="0">
              <a:latin typeface="Euclid" pitchFamily="18" charset="0"/>
              <a:sym typeface="Euclid Symbol" pitchFamily="18" charset="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5720" y="2500306"/>
            <a:ext cx="8353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Euclid" pitchFamily="18" charset="0"/>
              </a:rPr>
              <a:t>3.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频率特性的重要性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2571736" y="4143380"/>
          <a:ext cx="35433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4" imgW="1562100" imgH="254000" progId="Equation.DSMT4">
                  <p:embed/>
                </p:oleObj>
              </mc:Choice>
              <mc:Fallback>
                <p:oleObj name="Equation" r:id="rId4" imgW="15621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4143380"/>
                        <a:ext cx="35433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0034" y="5072074"/>
            <a:ext cx="80724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后面的分析将表明，利用</a:t>
            </a:r>
            <a:r>
              <a:rPr lang="en-US" altLang="zh-CN" sz="2800" i="1" dirty="0" smtClean="0">
                <a:latin typeface="Euclid" pitchFamily="18" charset="0"/>
              </a:rPr>
              <a:t>Bode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zh-CN" altLang="en-US" sz="2800" dirty="0" smtClean="0">
                <a:latin typeface="Euclid" pitchFamily="18" charset="0"/>
              </a:rPr>
              <a:t>图及</a:t>
            </a:r>
            <a:r>
              <a:rPr lang="en-US" altLang="zh-CN" sz="2800" i="1" dirty="0" err="1" smtClean="0">
                <a:latin typeface="Euclid" pitchFamily="18" charset="0"/>
              </a:rPr>
              <a:t>Nyquist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zh-CN" altLang="en-US" sz="2800" dirty="0" smtClean="0">
                <a:latin typeface="Euclid" pitchFamily="18" charset="0"/>
              </a:rPr>
              <a:t>图，我们可以</a:t>
            </a:r>
            <a:endParaRPr lang="en-US" altLang="zh-CN" sz="2800" dirty="0"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430213" y="1643050"/>
            <a:ext cx="8356629" cy="3108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 smtClean="0"/>
              <a:t>方便地确定系统在不同频率下的响应；</a:t>
            </a:r>
            <a:endParaRPr lang="en-US" altLang="zh-CN" sz="2800" dirty="0" smtClean="0"/>
          </a:p>
          <a:p>
            <a:pPr>
              <a:buFontTx/>
              <a:buChar char="•"/>
            </a:pPr>
            <a:endParaRPr lang="en-US" altLang="zh-CN" sz="2800" dirty="0"/>
          </a:p>
          <a:p>
            <a:pPr>
              <a:buFontTx/>
              <a:buChar char="•"/>
            </a:pPr>
            <a:r>
              <a:rPr lang="zh-CN" altLang="en-US" sz="2800" dirty="0" smtClean="0"/>
              <a:t>分析系统的闭环稳定性；</a:t>
            </a:r>
            <a:endParaRPr lang="en-US" altLang="zh-CN" sz="2800" dirty="0" smtClean="0"/>
          </a:p>
          <a:p>
            <a:pPr>
              <a:buFontTx/>
              <a:buChar char="•"/>
            </a:pPr>
            <a:endParaRPr lang="en-US" altLang="zh-CN" sz="2800" dirty="0" smtClean="0"/>
          </a:p>
          <a:p>
            <a:pPr>
              <a:buFontTx/>
              <a:buChar char="•"/>
            </a:pPr>
            <a:r>
              <a:rPr lang="zh-CN" altLang="en-US" sz="2800" dirty="0" smtClean="0"/>
              <a:t>基于频率特性设计控制器，改善系统性能；</a:t>
            </a:r>
            <a:endParaRPr lang="en-US" altLang="zh-CN" sz="2800" dirty="0" smtClean="0"/>
          </a:p>
          <a:p>
            <a:pPr>
              <a:buFontTx/>
              <a:buChar char="•"/>
            </a:pPr>
            <a:endParaRPr lang="en-US" altLang="zh-CN" sz="2800" dirty="0" smtClean="0"/>
          </a:p>
          <a:p>
            <a:pPr>
              <a:buFontTx/>
              <a:buChar char="•"/>
            </a:pPr>
            <a:r>
              <a:rPr lang="zh-CN" altLang="en-US" sz="2800" dirty="0" smtClean="0"/>
              <a:t>将频率特性方法拓展到某些非线性系统。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0034" y="1357298"/>
            <a:ext cx="7793037" cy="571504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三、频率特性的几种表示方法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5994408" y="6248400"/>
            <a:ext cx="1905000" cy="457200"/>
          </a:xfrm>
        </p:spPr>
        <p:txBody>
          <a:bodyPr/>
          <a:lstStyle/>
          <a:p>
            <a:fld id="{EF0C0F43-D008-444D-AE5B-7D5B366815D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6798" y="1972344"/>
            <a:ext cx="7772400" cy="6477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幅频特性、相频特性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曲线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88" y="1990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588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43042" y="2786058"/>
          <a:ext cx="4632795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3" imgW="1562040" imgH="507960" progId="Equation.DSMT4">
                  <p:embed/>
                </p:oleObj>
              </mc:Choice>
              <mc:Fallback>
                <p:oleObj name="Equation" r:id="rId3" imgW="156204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786058"/>
                        <a:ext cx="4632795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821404" y="4857760"/>
            <a:ext cx="5929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b="0" i="1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800" b="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800" i="1" dirty="0" smtClean="0"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</a:t>
            </a:r>
            <a:r>
              <a:rPr lang="en-US" altLang="zh-CN" sz="2800" b="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sz="2800" b="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：称为系统</a:t>
            </a:r>
            <a:r>
              <a:rPr lang="zh-CN" altLang="en-US" sz="2800" b="0" dirty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幅频特性</a:t>
            </a:r>
            <a:r>
              <a:rPr lang="zh-CN" altLang="en-US" sz="2800" b="0" dirty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。</a:t>
            </a:r>
            <a:endParaRPr lang="zh-CN" altLang="en-US" sz="2800" b="0" dirty="0">
              <a:solidFill>
                <a:schemeClr val="tx1"/>
              </a:solidFill>
              <a:latin typeface="Euclid" pitchFamily="18" charset="0"/>
              <a:ea typeface="宋体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850432" y="5659224"/>
            <a:ext cx="4812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0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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(</a:t>
            </a:r>
            <a:r>
              <a:rPr lang="zh-CN" altLang="en-US" sz="2800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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)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：称为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系统</a:t>
            </a:r>
            <a:r>
              <a:rPr lang="zh-CN" altLang="en-US" sz="2800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相频特性。</a:t>
            </a:r>
            <a:endParaRPr lang="zh-CN" altLang="en-US" sz="280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808022" y="4214818"/>
            <a:ext cx="3671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当</a:t>
            </a:r>
            <a:r>
              <a:rPr lang="zh-CN" altLang="en-US" sz="2800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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：</a:t>
            </a:r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0+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时：</a:t>
            </a:r>
            <a:endParaRPr lang="zh-CN" altLang="en-US" sz="2800" b="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72A01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43" y="1130733"/>
            <a:ext cx="5776912" cy="5499117"/>
          </a:xfrm>
          <a:prstGeom prst="rect">
            <a:avLst/>
          </a:prstGeom>
          <a:noFill/>
        </p:spPr>
      </p:pic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6154738" y="1928813"/>
          <a:ext cx="1930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4" imgW="850680" imgH="393480" progId="Equation.DSMT4">
                  <p:embed/>
                </p:oleObj>
              </mc:Choice>
              <mc:Fallback>
                <p:oleObj name="Equation" r:id="rId4" imgW="8506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1928813"/>
                        <a:ext cx="1930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215074" y="3071810"/>
            <a:ext cx="260031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幅频和相频特性曲线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。</a:t>
            </a:r>
            <a:endParaRPr lang="zh-CN" altLang="en-US" sz="2800" b="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00034" y="1285860"/>
            <a:ext cx="73152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幅相特性曲线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i="1" dirty="0" smtClean="0">
                <a:latin typeface="Euclid" panose="02020503060505020303" pitchFamily="18" charset="0"/>
                <a:ea typeface="微软雅黑" pitchFamily="34" charset="-122"/>
              </a:rPr>
              <a:t>Nyquist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曲线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571472" y="2253568"/>
            <a:ext cx="82868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 dirty="0" smtClean="0">
                <a:latin typeface="Euclid" pitchFamily="18" charset="0"/>
              </a:rPr>
              <a:t>      </a:t>
            </a:r>
            <a:r>
              <a:rPr lang="en-US" altLang="zh-CN" sz="2800" i="1" dirty="0" err="1" smtClean="0">
                <a:latin typeface="Euclid" pitchFamily="18" charset="0"/>
              </a:rPr>
              <a:t>Nyquist</a:t>
            </a:r>
            <a:r>
              <a:rPr lang="en-US" altLang="zh-CN" sz="2800" i="1" dirty="0" smtClean="0">
                <a:latin typeface="Euclid" pitchFamily="18" charset="0"/>
              </a:rPr>
              <a:t> </a:t>
            </a:r>
            <a:r>
              <a:rPr lang="zh-CN" altLang="en-US" sz="2800" dirty="0" smtClean="0">
                <a:latin typeface="Euclid" pitchFamily="18" charset="0"/>
              </a:rPr>
              <a:t>曲线是当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: 0</a:t>
            </a:r>
            <a:r>
              <a:rPr lang="en-US" altLang="zh-CN" sz="2800" dirty="0" smtClean="0">
                <a:latin typeface="Euclid" pitchFamily="18" charset="0"/>
                <a:sym typeface="Euclid Symbol"/>
              </a:rPr>
              <a:t></a:t>
            </a:r>
            <a:r>
              <a:rPr lang="zh-CN" altLang="en-US" sz="2800" dirty="0" smtClean="0">
                <a:latin typeface="Euclid" pitchFamily="18" charset="0"/>
                <a:sym typeface="Euclid Symbol"/>
              </a:rPr>
              <a:t>时，</a:t>
            </a:r>
            <a:r>
              <a:rPr lang="en-US" altLang="zh-CN" sz="2800" i="1" dirty="0" smtClean="0">
                <a:latin typeface="Euclid" pitchFamily="18" charset="0"/>
              </a:rPr>
              <a:t>G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j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)</a:t>
            </a:r>
            <a:r>
              <a:rPr lang="en-US" altLang="zh-CN" sz="2800" dirty="0">
                <a:latin typeface="Euclid" pitchFamily="18" charset="0"/>
              </a:rPr>
              <a:t> </a:t>
            </a:r>
            <a:r>
              <a:rPr lang="zh-CN" altLang="en-US" sz="2800" dirty="0" smtClean="0">
                <a:latin typeface="Euclid" pitchFamily="18" charset="0"/>
              </a:rPr>
              <a:t>形成的矢量端点在极坐标上绘出的轨迹。具体地，记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571604" y="3429000"/>
          <a:ext cx="56880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3" name="Equation" r:id="rId3" imgW="2552700" imgH="254000" progId="Equation.DSMT4">
                  <p:embed/>
                </p:oleObj>
              </mc:Choice>
              <mc:Fallback>
                <p:oleObj name="Equation" r:id="rId3" imgW="25527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429000"/>
                        <a:ext cx="5688013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3340107" y="4141793"/>
          <a:ext cx="1876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4" name="Equation" r:id="rId5" imgW="939392" imgH="253890" progId="Equation.DSMT4">
                  <p:embed/>
                </p:oleObj>
              </mc:Choice>
              <mc:Fallback>
                <p:oleObj name="Equation" r:id="rId5" imgW="939392" imgH="25389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7" y="4141793"/>
                        <a:ext cx="18764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3283852" y="4929198"/>
          <a:ext cx="20589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5" name="Equation" r:id="rId7" imgW="1028254" imgH="203112" progId="Equation.DSMT4">
                  <p:embed/>
                </p:oleObj>
              </mc:Choice>
              <mc:Fallback>
                <p:oleObj name="Equation" r:id="rId7" imgW="1028254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852" y="4929198"/>
                        <a:ext cx="205898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688531" y="4070356"/>
            <a:ext cx="23399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令</a:t>
            </a:r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642910" y="5643578"/>
            <a:ext cx="799306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则当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 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从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0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变化到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+ 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时，由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r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)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、</a:t>
            </a:r>
            <a:r>
              <a:rPr lang="zh-CN" altLang="en-US" sz="2800" i="1" dirty="0" smtClean="0">
                <a:latin typeface="Euclid" pitchFamily="18" charset="0"/>
                <a:sym typeface="Euclid Symbol"/>
              </a:rPr>
              <a:t>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(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)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形成的矢量端点就绘出了</a:t>
            </a:r>
            <a:r>
              <a:rPr lang="en-US" altLang="zh-CN" sz="2800" i="1" dirty="0" err="1" smtClean="0">
                <a:latin typeface="Euclid" pitchFamily="18" charset="0"/>
              </a:rPr>
              <a:t>Nyquist</a:t>
            </a:r>
            <a:r>
              <a:rPr lang="en-US" altLang="zh-CN" sz="2800" i="1" dirty="0" smtClean="0">
                <a:latin typeface="Euclid" pitchFamily="18" charset="0"/>
              </a:rPr>
              <a:t> </a:t>
            </a:r>
            <a:r>
              <a:rPr lang="zh-CN" altLang="en-US" sz="2800" dirty="0" smtClean="0">
                <a:latin typeface="Euclid" pitchFamily="18" charset="0"/>
              </a:rPr>
              <a:t>曲线。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endParaRPr lang="en-US" altLang="zh-CN" sz="2800" dirty="0"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utoUpdateAnimBg="0"/>
      <p:bldP spid="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066800" y="3657600"/>
            <a:ext cx="3810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CN" sz="3000" dirty="0">
                <a:latin typeface="Times New Roman" pitchFamily="18" charset="0"/>
              </a:rPr>
              <a:t>O</a:t>
            </a:r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1676400" y="17526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25"/>
          <p:cNvSpPr>
            <a:spLocks noChangeShapeType="1"/>
          </p:cNvSpPr>
          <p:nvPr/>
        </p:nvSpPr>
        <p:spPr bwMode="auto">
          <a:xfrm>
            <a:off x="685800" y="35814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1752600" y="1600200"/>
            <a:ext cx="45720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en-US" altLang="zh-CN" sz="2800" i="1" dirty="0">
                <a:latin typeface="Euclid" pitchFamily="18" charset="0"/>
                <a:cs typeface="Arial" charset="0"/>
              </a:rPr>
              <a:t>j</a:t>
            </a:r>
            <a:endParaRPr kumimoji="0" lang="el-GR" altLang="zh-CN" sz="2800" i="1" dirty="0">
              <a:cs typeface="Arial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>
            <a:off x="1600200" y="3581400"/>
            <a:ext cx="4648200" cy="533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1676400" y="3581400"/>
            <a:ext cx="4343400" cy="10668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1676400" y="3581400"/>
            <a:ext cx="3886200" cy="1676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1676400" y="3581400"/>
            <a:ext cx="2667000" cy="22860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1676400" y="3581400"/>
            <a:ext cx="1676400" cy="22098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1676400" y="3581400"/>
            <a:ext cx="838200" cy="17526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1676400" y="3581400"/>
            <a:ext cx="152400" cy="7620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>
            <a:off x="1600200" y="3581400"/>
            <a:ext cx="3429000" cy="20574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Arc 35"/>
          <p:cNvSpPr>
            <a:spLocks/>
          </p:cNvSpPr>
          <p:nvPr/>
        </p:nvSpPr>
        <p:spPr bwMode="auto">
          <a:xfrm rot="5400000">
            <a:off x="2836862" y="2398713"/>
            <a:ext cx="2384425" cy="4648200"/>
          </a:xfrm>
          <a:custGeom>
            <a:avLst/>
            <a:gdLst>
              <a:gd name="T0" fmla="*/ 2147483647 w 21600"/>
              <a:gd name="T1" fmla="*/ 0 h 43148"/>
              <a:gd name="T2" fmla="*/ 2147483647 w 21600"/>
              <a:gd name="T3" fmla="*/ 2147483647 h 43148"/>
              <a:gd name="T4" fmla="*/ 0 w 21600"/>
              <a:gd name="T5" fmla="*/ 2147483647 h 43148"/>
              <a:gd name="T6" fmla="*/ 0 60000 65536"/>
              <a:gd name="T7" fmla="*/ 0 60000 65536"/>
              <a:gd name="T8" fmla="*/ 0 60000 65536"/>
              <a:gd name="T9" fmla="*/ 0 w 21600"/>
              <a:gd name="T10" fmla="*/ 0 h 43148"/>
              <a:gd name="T11" fmla="*/ 21600 w 21600"/>
              <a:gd name="T12" fmla="*/ 43148 h 431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48" fill="none" extrusionOk="0">
                <a:moveTo>
                  <a:pt x="671" y="0"/>
                </a:moveTo>
                <a:cubicBezTo>
                  <a:pt x="12334" y="363"/>
                  <a:pt x="21600" y="9922"/>
                  <a:pt x="21600" y="21590"/>
                </a:cubicBezTo>
                <a:cubicBezTo>
                  <a:pt x="21600" y="32997"/>
                  <a:pt x="12729" y="42437"/>
                  <a:pt x="1345" y="43148"/>
                </a:cubicBezTo>
              </a:path>
              <a:path w="21600" h="43148" stroke="0" extrusionOk="0">
                <a:moveTo>
                  <a:pt x="671" y="0"/>
                </a:moveTo>
                <a:cubicBezTo>
                  <a:pt x="12334" y="363"/>
                  <a:pt x="21600" y="9922"/>
                  <a:pt x="21600" y="21590"/>
                </a:cubicBezTo>
                <a:cubicBezTo>
                  <a:pt x="21600" y="32997"/>
                  <a:pt x="12729" y="42437"/>
                  <a:pt x="1345" y="43148"/>
                </a:cubicBezTo>
                <a:lnTo>
                  <a:pt x="0" y="21590"/>
                </a:lnTo>
                <a:lnTo>
                  <a:pt x="671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6477000" y="3200400"/>
            <a:ext cx="2286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en-US" altLang="zh-CN" sz="2800" dirty="0">
                <a:latin typeface="Euclid" pitchFamily="18" charset="0"/>
              </a:rPr>
              <a:t>1</a:t>
            </a:r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 flipV="1">
            <a:off x="6353175" y="3457575"/>
            <a:ext cx="0" cy="12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76"/>
          <p:cNvSpPr>
            <a:spLocks noChangeShapeType="1"/>
          </p:cNvSpPr>
          <p:nvPr/>
        </p:nvSpPr>
        <p:spPr bwMode="auto">
          <a:xfrm>
            <a:off x="1676400" y="3581400"/>
            <a:ext cx="4648200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643174" y="1214422"/>
          <a:ext cx="1930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Equation" r:id="rId3" imgW="850680" imgH="393480" progId="Equation.DSMT4">
                  <p:embed/>
                </p:oleObj>
              </mc:Choice>
              <mc:Fallback>
                <p:oleObj name="Equation" r:id="rId3" imgW="8506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1214422"/>
                        <a:ext cx="1930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715008" y="1214422"/>
          <a:ext cx="29098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Equation" r:id="rId5" imgW="1282680" imgH="431640" progId="Equation.DSMT4">
                  <p:embed/>
                </p:oleObj>
              </mc:Choice>
              <mc:Fallback>
                <p:oleObj name="Equation" r:id="rId5" imgW="12826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1214422"/>
                        <a:ext cx="29098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786314" y="2428868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Equation" r:id="rId7" imgW="1981080" imgH="228600" progId="Equation.DSMT4">
                  <p:embed/>
                </p:oleObj>
              </mc:Choice>
              <mc:Fallback>
                <p:oleObj name="Equation" r:id="rId7" imgW="19810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2428868"/>
                        <a:ext cx="3962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123754"/>
              </p:ext>
            </p:extLst>
          </p:nvPr>
        </p:nvGraphicFramePr>
        <p:xfrm>
          <a:off x="2157411" y="4872046"/>
          <a:ext cx="3959225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Visio" r:id="rId4" imgW="3312911" imgH="1707349" progId="Visio.Drawing.11">
                  <p:embed/>
                </p:oleObj>
              </mc:Choice>
              <mc:Fallback>
                <p:oleObj name="Visio" r:id="rId4" imgW="3312911" imgH="1707349" progId="Visio.Drawing.11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67" t="7472" r="2567" b="7472"/>
                      <a:stretch>
                        <a:fillRect/>
                      </a:stretch>
                    </p:blipFill>
                    <p:spPr bwMode="auto">
                      <a:xfrm>
                        <a:off x="2157411" y="4872046"/>
                        <a:ext cx="3959225" cy="203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4213" y="1297926"/>
            <a:ext cx="7315200" cy="5715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5-1 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频率特性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8297" y="1981193"/>
            <a:ext cx="73914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一、频率响应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85000" y="3605364"/>
            <a:ext cx="4638675" cy="1068388"/>
            <a:chOff x="1200" y="1391"/>
            <a:chExt cx="2922" cy="67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016" y="1488"/>
              <a:ext cx="1248" cy="5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Euclid" pitchFamily="18" charset="0"/>
                </a:rPr>
                <a:t>G</a:t>
              </a:r>
              <a:r>
                <a:rPr lang="en-US" altLang="zh-CN" sz="2800" dirty="0">
                  <a:latin typeface="Euclid" pitchFamily="18" charset="0"/>
                </a:rPr>
                <a:t>(</a:t>
              </a:r>
              <a:r>
                <a:rPr lang="en-US" altLang="zh-CN" sz="2800" i="1" dirty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00" y="177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264" y="177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200" y="1449"/>
              <a:ext cx="5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>
                  <a:latin typeface="Euclid" pitchFamily="18" charset="0"/>
                </a:rPr>
                <a:t>R</a:t>
              </a:r>
              <a:r>
                <a:rPr lang="en-US" altLang="zh-CN" sz="2800" dirty="0">
                  <a:latin typeface="Euclid" pitchFamily="18" charset="0"/>
                </a:rPr>
                <a:t>(</a:t>
              </a:r>
              <a:r>
                <a:rPr lang="en-US" altLang="zh-CN" sz="2800" i="1" dirty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573" y="1391"/>
              <a:ext cx="54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 smtClean="0">
                  <a:latin typeface="Euclid" pitchFamily="18" charset="0"/>
                </a:rPr>
                <a:t>C</a:t>
              </a:r>
              <a:r>
                <a:rPr lang="en-US" altLang="zh-CN" sz="2800" dirty="0" smtClean="0">
                  <a:latin typeface="Euclid" pitchFamily="18" charset="0"/>
                </a:rPr>
                <a:t>(</a:t>
              </a:r>
              <a:r>
                <a:rPr lang="en-US" altLang="zh-CN" sz="2800" i="1" dirty="0" smtClean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626441" y="2624328"/>
            <a:ext cx="813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对一个稳定的</a:t>
            </a:r>
            <a:r>
              <a:rPr lang="en-US" altLang="zh-CN" sz="2800" dirty="0" smtClean="0">
                <a:latin typeface="Euclid" pitchFamily="18" charset="0"/>
              </a:rPr>
              <a:t>LTI</a:t>
            </a:r>
            <a:r>
              <a:rPr lang="zh-CN" altLang="en-US" sz="2800" dirty="0" smtClean="0">
                <a:latin typeface="Euclid" pitchFamily="18" charset="0"/>
              </a:rPr>
              <a:t>系统，若输入为一正弦信号：</a:t>
            </a:r>
            <a:endParaRPr lang="en-US" altLang="zh-CN" sz="2800" dirty="0">
              <a:latin typeface="Euclid" pitchFamily="18" charset="0"/>
            </a:endParaRPr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158741" y="3647629"/>
            <a:ext cx="2667000" cy="1936751"/>
            <a:chOff x="376" y="2104"/>
            <a:chExt cx="1680" cy="1220"/>
          </a:xfrm>
        </p:grpSpPr>
        <p:sp>
          <p:nvSpPr>
            <p:cNvPr id="12" name="Line 72"/>
            <p:cNvSpPr>
              <a:spLocks noChangeShapeType="1"/>
            </p:cNvSpPr>
            <p:nvPr/>
          </p:nvSpPr>
          <p:spPr bwMode="auto">
            <a:xfrm flipV="1">
              <a:off x="472" y="2104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>
              <a:off x="376" y="2584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72" y="2256"/>
              <a:ext cx="720" cy="576"/>
            </a:xfrm>
            <a:custGeom>
              <a:avLst/>
              <a:gdLst>
                <a:gd name="T0" fmla="*/ 0 w 720"/>
                <a:gd name="T1" fmla="*/ 328 h 576"/>
                <a:gd name="T2" fmla="*/ 144 w 720"/>
                <a:gd name="T3" fmla="*/ 40 h 576"/>
                <a:gd name="T4" fmla="*/ 288 w 720"/>
                <a:gd name="T5" fmla="*/ 568 h 576"/>
                <a:gd name="T6" fmla="*/ 480 w 720"/>
                <a:gd name="T7" fmla="*/ 40 h 576"/>
                <a:gd name="T8" fmla="*/ 576 w 720"/>
                <a:gd name="T9" fmla="*/ 520 h 576"/>
                <a:gd name="T10" fmla="*/ 720 w 720"/>
                <a:gd name="T11" fmla="*/ 376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576"/>
                <a:gd name="T20" fmla="*/ 720 w 720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576">
                  <a:moveTo>
                    <a:pt x="0" y="328"/>
                  </a:moveTo>
                  <a:cubicBezTo>
                    <a:pt x="48" y="164"/>
                    <a:pt x="96" y="0"/>
                    <a:pt x="144" y="40"/>
                  </a:cubicBezTo>
                  <a:cubicBezTo>
                    <a:pt x="192" y="80"/>
                    <a:pt x="232" y="568"/>
                    <a:pt x="288" y="568"/>
                  </a:cubicBezTo>
                  <a:cubicBezTo>
                    <a:pt x="344" y="568"/>
                    <a:pt x="432" y="48"/>
                    <a:pt x="480" y="40"/>
                  </a:cubicBezTo>
                  <a:cubicBezTo>
                    <a:pt x="528" y="32"/>
                    <a:pt x="536" y="464"/>
                    <a:pt x="576" y="520"/>
                  </a:cubicBezTo>
                  <a:cubicBezTo>
                    <a:pt x="616" y="576"/>
                    <a:pt x="688" y="408"/>
                    <a:pt x="720" y="3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7076102"/>
                </p:ext>
              </p:extLst>
            </p:nvPr>
          </p:nvGraphicFramePr>
          <p:xfrm>
            <a:off x="495" y="2949"/>
            <a:ext cx="148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" name="Equation" r:id="rId6" imgW="660240" imgH="177480" progId="Equation.DSMT4">
                    <p:embed/>
                  </p:oleObj>
                </mc:Choice>
                <mc:Fallback>
                  <p:oleObj name="Equation" r:id="rId6" imgW="660240" imgH="17748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" y="2949"/>
                          <a:ext cx="1482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82"/>
          <p:cNvGrpSpPr>
            <a:grpSpLocks/>
          </p:cNvGrpSpPr>
          <p:nvPr/>
        </p:nvGrpSpPr>
        <p:grpSpPr bwMode="auto">
          <a:xfrm>
            <a:off x="5508104" y="3697439"/>
            <a:ext cx="3911600" cy="1901825"/>
            <a:chOff x="3120" y="2152"/>
            <a:chExt cx="2464" cy="1198"/>
          </a:xfrm>
        </p:grpSpPr>
        <p:sp>
          <p:nvSpPr>
            <p:cNvPr id="17" name="Line 78"/>
            <p:cNvSpPr>
              <a:spLocks noChangeShapeType="1"/>
            </p:cNvSpPr>
            <p:nvPr/>
          </p:nvSpPr>
          <p:spPr bwMode="auto">
            <a:xfrm flipV="1">
              <a:off x="3640" y="215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9"/>
            <p:cNvSpPr>
              <a:spLocks noChangeShapeType="1"/>
            </p:cNvSpPr>
            <p:nvPr/>
          </p:nvSpPr>
          <p:spPr bwMode="auto">
            <a:xfrm>
              <a:off x="3560" y="2614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0"/>
            <p:cNvSpPr>
              <a:spLocks/>
            </p:cNvSpPr>
            <p:nvPr/>
          </p:nvSpPr>
          <p:spPr bwMode="auto">
            <a:xfrm>
              <a:off x="3640" y="2200"/>
              <a:ext cx="1536" cy="752"/>
            </a:xfrm>
            <a:custGeom>
              <a:avLst/>
              <a:gdLst>
                <a:gd name="T0" fmla="*/ 0 w 1536"/>
                <a:gd name="T1" fmla="*/ 336 h 752"/>
                <a:gd name="T2" fmla="*/ 144 w 1536"/>
                <a:gd name="T3" fmla="*/ 192 h 752"/>
                <a:gd name="T4" fmla="*/ 192 w 1536"/>
                <a:gd name="T5" fmla="*/ 240 h 752"/>
                <a:gd name="T6" fmla="*/ 240 w 1536"/>
                <a:gd name="T7" fmla="*/ 336 h 752"/>
                <a:gd name="T8" fmla="*/ 384 w 1536"/>
                <a:gd name="T9" fmla="*/ 384 h 752"/>
                <a:gd name="T10" fmla="*/ 384 w 1536"/>
                <a:gd name="T11" fmla="*/ 480 h 752"/>
                <a:gd name="T12" fmla="*/ 528 w 1536"/>
                <a:gd name="T13" fmla="*/ 528 h 752"/>
                <a:gd name="T14" fmla="*/ 576 w 1536"/>
                <a:gd name="T15" fmla="*/ 432 h 752"/>
                <a:gd name="T16" fmla="*/ 624 w 1536"/>
                <a:gd name="T17" fmla="*/ 288 h 752"/>
                <a:gd name="T18" fmla="*/ 672 w 1536"/>
                <a:gd name="T19" fmla="*/ 480 h 752"/>
                <a:gd name="T20" fmla="*/ 816 w 1536"/>
                <a:gd name="T21" fmla="*/ 672 h 752"/>
                <a:gd name="T22" fmla="*/ 960 w 1536"/>
                <a:gd name="T23" fmla="*/ 0 h 752"/>
                <a:gd name="T24" fmla="*/ 1104 w 1536"/>
                <a:gd name="T25" fmla="*/ 672 h 752"/>
                <a:gd name="T26" fmla="*/ 1248 w 1536"/>
                <a:gd name="T27" fmla="*/ 0 h 752"/>
                <a:gd name="T28" fmla="*/ 1392 w 1536"/>
                <a:gd name="T29" fmla="*/ 672 h 752"/>
                <a:gd name="T30" fmla="*/ 1536 w 1536"/>
                <a:gd name="T31" fmla="*/ 480 h 7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36"/>
                <a:gd name="T49" fmla="*/ 0 h 752"/>
                <a:gd name="T50" fmla="*/ 1536 w 1536"/>
                <a:gd name="T51" fmla="*/ 752 h 75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36" h="752">
                  <a:moveTo>
                    <a:pt x="0" y="336"/>
                  </a:moveTo>
                  <a:cubicBezTo>
                    <a:pt x="56" y="272"/>
                    <a:pt x="112" y="208"/>
                    <a:pt x="144" y="192"/>
                  </a:cubicBezTo>
                  <a:cubicBezTo>
                    <a:pt x="176" y="176"/>
                    <a:pt x="176" y="216"/>
                    <a:pt x="192" y="240"/>
                  </a:cubicBezTo>
                  <a:cubicBezTo>
                    <a:pt x="208" y="264"/>
                    <a:pt x="208" y="312"/>
                    <a:pt x="240" y="336"/>
                  </a:cubicBezTo>
                  <a:cubicBezTo>
                    <a:pt x="272" y="360"/>
                    <a:pt x="360" y="360"/>
                    <a:pt x="384" y="384"/>
                  </a:cubicBezTo>
                  <a:cubicBezTo>
                    <a:pt x="408" y="408"/>
                    <a:pt x="360" y="456"/>
                    <a:pt x="384" y="480"/>
                  </a:cubicBezTo>
                  <a:cubicBezTo>
                    <a:pt x="408" y="504"/>
                    <a:pt x="496" y="536"/>
                    <a:pt x="528" y="528"/>
                  </a:cubicBezTo>
                  <a:cubicBezTo>
                    <a:pt x="560" y="520"/>
                    <a:pt x="560" y="472"/>
                    <a:pt x="576" y="432"/>
                  </a:cubicBezTo>
                  <a:cubicBezTo>
                    <a:pt x="592" y="392"/>
                    <a:pt x="608" y="280"/>
                    <a:pt x="624" y="288"/>
                  </a:cubicBezTo>
                  <a:cubicBezTo>
                    <a:pt x="640" y="296"/>
                    <a:pt x="640" y="416"/>
                    <a:pt x="672" y="480"/>
                  </a:cubicBezTo>
                  <a:cubicBezTo>
                    <a:pt x="704" y="544"/>
                    <a:pt x="768" y="752"/>
                    <a:pt x="816" y="672"/>
                  </a:cubicBezTo>
                  <a:cubicBezTo>
                    <a:pt x="864" y="592"/>
                    <a:pt x="912" y="0"/>
                    <a:pt x="960" y="0"/>
                  </a:cubicBezTo>
                  <a:cubicBezTo>
                    <a:pt x="1008" y="0"/>
                    <a:pt x="1056" y="672"/>
                    <a:pt x="1104" y="672"/>
                  </a:cubicBezTo>
                  <a:cubicBezTo>
                    <a:pt x="1152" y="672"/>
                    <a:pt x="1200" y="0"/>
                    <a:pt x="1248" y="0"/>
                  </a:cubicBezTo>
                  <a:cubicBezTo>
                    <a:pt x="1296" y="0"/>
                    <a:pt x="1344" y="592"/>
                    <a:pt x="1392" y="672"/>
                  </a:cubicBezTo>
                  <a:cubicBezTo>
                    <a:pt x="1440" y="752"/>
                    <a:pt x="1488" y="616"/>
                    <a:pt x="1536" y="48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0363379"/>
                </p:ext>
              </p:extLst>
            </p:nvPr>
          </p:nvGraphicFramePr>
          <p:xfrm>
            <a:off x="3120" y="2976"/>
            <a:ext cx="246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" name="Equation" r:id="rId8" imgW="1168200" imgH="177480" progId="Equation.DSMT4">
                    <p:embed/>
                  </p:oleObj>
                </mc:Choice>
                <mc:Fallback>
                  <p:oleObj name="Equation" r:id="rId8" imgW="1168200" imgH="17748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976"/>
                          <a:ext cx="2464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583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utoUpdateAnimBg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00034" y="1285860"/>
            <a:ext cx="73152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对数频率特性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42910" y="2143116"/>
            <a:ext cx="756126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dirty="0" smtClean="0">
                <a:latin typeface="Euclid" pitchFamily="18" charset="0"/>
                <a:ea typeface="宋体" charset="-122"/>
              </a:rPr>
              <a:t>      对数</a:t>
            </a:r>
            <a:r>
              <a:rPr lang="zh-CN" altLang="en-US" sz="2800" dirty="0">
                <a:latin typeface="Euclid" pitchFamily="18" charset="0"/>
                <a:ea typeface="宋体" charset="-122"/>
              </a:rPr>
              <a:t>频率特性曲线又称伯</a:t>
            </a:r>
            <a:r>
              <a:rPr lang="zh-CN" altLang="en-US" sz="2800" dirty="0" smtClean="0">
                <a:latin typeface="Euclid" pitchFamily="18" charset="0"/>
                <a:ea typeface="宋体" charset="-122"/>
              </a:rPr>
              <a:t>德</a:t>
            </a:r>
            <a:r>
              <a:rPr lang="en-US" altLang="zh-CN" sz="2800" dirty="0" smtClean="0">
                <a:latin typeface="Euclid" pitchFamily="18" charset="0"/>
                <a:ea typeface="宋体" charset="-122"/>
              </a:rPr>
              <a:t>(</a:t>
            </a:r>
            <a:r>
              <a:rPr lang="en-US" altLang="zh-CN" sz="2800" i="1" dirty="0" smtClean="0">
                <a:latin typeface="Euclid" pitchFamily="18" charset="0"/>
                <a:ea typeface="宋体" charset="-122"/>
              </a:rPr>
              <a:t>Bode</a:t>
            </a:r>
            <a:r>
              <a:rPr lang="en-US" altLang="zh-CN" sz="2800" dirty="0">
                <a:latin typeface="Euclid" pitchFamily="18" charset="0"/>
                <a:ea typeface="宋体" charset="-122"/>
              </a:rPr>
              <a:t>)</a:t>
            </a:r>
            <a:r>
              <a:rPr lang="zh-CN" altLang="en-US" sz="2800" dirty="0">
                <a:latin typeface="Euclid" pitchFamily="18" charset="0"/>
                <a:ea typeface="宋体" charset="-122"/>
              </a:rPr>
              <a:t>图，包括对数幅频和对数相频两条曲线</a:t>
            </a:r>
            <a:endParaRPr lang="zh-CN" altLang="en-US" sz="3200" dirty="0">
              <a:latin typeface="Euclid" pitchFamily="18" charset="0"/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42244" y="3143248"/>
            <a:ext cx="2904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ea typeface="宋体" charset="-122"/>
              </a:rPr>
              <a:t> 对数幅频特性</a:t>
            </a:r>
            <a:r>
              <a:rPr lang="zh-CN" altLang="en-US" sz="2800" dirty="0">
                <a:ea typeface="宋体" charset="-122"/>
              </a:rPr>
              <a:t>：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66744" y="4579937"/>
            <a:ext cx="26420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ea typeface="宋体" charset="-122"/>
              </a:rPr>
              <a:t> 对数相频特性</a:t>
            </a:r>
            <a:r>
              <a:rPr lang="en-US" altLang="zh-CN" sz="2800" dirty="0">
                <a:ea typeface="宋体" charset="-122"/>
              </a:rPr>
              <a:t>: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1714480" y="3857628"/>
          <a:ext cx="5643602" cy="59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3" imgW="2387520" imgH="253800" progId="Equation.DSMT4">
                  <p:embed/>
                </p:oleObj>
              </mc:Choice>
              <mc:Fallback>
                <p:oleObj name="Equation" r:id="rId3" imgW="238752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857628"/>
                        <a:ext cx="5643602" cy="599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000232" y="5500702"/>
          <a:ext cx="488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5" imgW="1955520" imgH="228600" progId="Equation.DSMT4">
                  <p:embed/>
                </p:oleObj>
              </mc:Choice>
              <mc:Fallback>
                <p:oleObj name="Equation" r:id="rId5" imgW="195552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500702"/>
                        <a:ext cx="488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72A01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145248"/>
            <a:ext cx="7705725" cy="5668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14348" y="1357298"/>
            <a:ext cx="7772400" cy="4929222"/>
          </a:xfrm>
          <a:prstGeom prst="rect">
            <a:avLst/>
          </a:prstGeom>
        </p:spPr>
        <p:txBody>
          <a:bodyPr/>
          <a:lstStyle/>
          <a:p>
            <a:pPr marL="262350" marR="0" lvl="1" indent="-324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纵坐标是以幅值对数分贝数刻度的，是均匀的；横坐标按频率对数标尺刻度，但标出的是实际值，是不均匀的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这种坐标系称为半对数坐标系。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</a:endParaRPr>
          </a:p>
          <a:p>
            <a:pPr marL="262350" marR="0" lvl="1" indent="-324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在横轴上，对应于频率每增大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倍的范围，称为十倍频程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dec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，如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1-10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5-50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，而轴上所有十倍频程的长度都是相等的。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</a:endParaRPr>
          </a:p>
          <a:p>
            <a:pPr marL="262350" marR="0" lvl="1" indent="-324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>
                <a:latin typeface="Euclid" pitchFamily="18" charset="0"/>
              </a:rPr>
              <a:t>根据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</a:rPr>
              <a:t>对数幅频特性的特点，引进斜率的概念，即横坐标每变化十倍频程（即变化）所对应的纵坐标分贝数的变化量。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4414" y="2143116"/>
            <a:ext cx="6124576" cy="914400"/>
            <a:chOff x="748" y="663"/>
            <a:chExt cx="3858" cy="576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2140" y="663"/>
              <a:ext cx="1248" cy="5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400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1324" y="951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3388" y="95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748" y="807"/>
              <a:ext cx="5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 dirty="0">
                  <a:latin typeface="Euclid" pitchFamily="18" charset="0"/>
                </a:rPr>
                <a:t>R</a:t>
              </a:r>
              <a:r>
                <a:rPr lang="en-US" altLang="zh-CN" sz="2800" dirty="0">
                  <a:latin typeface="Euclid" pitchFamily="18" charset="0"/>
                </a:rPr>
                <a:t>(</a:t>
              </a:r>
              <a:r>
                <a:rPr lang="en-US" altLang="zh-CN" sz="2800" i="1" dirty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060" y="795"/>
              <a:ext cx="5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 dirty="0" smtClean="0">
                  <a:latin typeface="Euclid" pitchFamily="18" charset="0"/>
                </a:rPr>
                <a:t>C</a:t>
              </a:r>
              <a:r>
                <a:rPr lang="en-US" altLang="zh-CN" sz="2800" dirty="0" smtClean="0">
                  <a:latin typeface="Euclid" pitchFamily="18" charset="0"/>
                </a:rPr>
                <a:t>(</a:t>
              </a:r>
              <a:r>
                <a:rPr lang="en-US" altLang="zh-CN" sz="2800" i="1" dirty="0" smtClean="0">
                  <a:latin typeface="Euclid" pitchFamily="18" charset="0"/>
                </a:rPr>
                <a:t>s</a:t>
              </a:r>
              <a:r>
                <a:rPr lang="en-US" altLang="zh-CN" sz="2800" dirty="0">
                  <a:latin typeface="Euclid" pitchFamily="18" charset="0"/>
                </a:rPr>
                <a:t>)</a:t>
              </a:r>
            </a:p>
          </p:txBody>
        </p:sp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2472" y="663"/>
            <a:ext cx="599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5" name="Equation" r:id="rId3" imgW="418918" imgH="393529" progId="Equation.DSMT4">
                    <p:embed/>
                  </p:oleObj>
                </mc:Choice>
                <mc:Fallback>
                  <p:oleObj name="Equation" r:id="rId3" imgW="418918" imgH="393529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663"/>
                          <a:ext cx="599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93690" y="1352540"/>
            <a:ext cx="7345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绘如下一阶系统的</a:t>
            </a:r>
            <a:r>
              <a:rPr lang="en-US" altLang="zh-CN" sz="2800" i="1" dirty="0" smtClean="0">
                <a:latin typeface="Euclid" pitchFamily="18" charset="0"/>
              </a:rPr>
              <a:t>Bode</a:t>
            </a:r>
            <a:r>
              <a:rPr lang="zh-CN" altLang="en-US" sz="2800" dirty="0" smtClean="0"/>
              <a:t>图：</a:t>
            </a:r>
            <a:endParaRPr lang="en-US" altLang="zh-CN" sz="2800" dirty="0"/>
          </a:p>
        </p:txBody>
      </p:sp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1500166" y="3357562"/>
          <a:ext cx="622617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6" name="Equation" r:id="rId5" imgW="2857320" imgH="914400" progId="Equation.DSMT4">
                  <p:embed/>
                </p:oleObj>
              </mc:Choice>
              <mc:Fallback>
                <p:oleObj name="Equation" r:id="rId5" imgW="2857320" imgH="914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357562"/>
                        <a:ext cx="622617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526369" y="5157788"/>
            <a:ext cx="18716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及</a:t>
            </a:r>
            <a:endParaRPr lang="en-US" altLang="zh-CN" sz="2800" dirty="0"/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2411413" y="5805488"/>
          <a:ext cx="36591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name="Equation" r:id="rId7" imgW="1460500" imgH="228600" progId="Equation.DSMT4">
                  <p:embed/>
                </p:oleObj>
              </mc:Choice>
              <mc:Fallback>
                <p:oleObj name="Equation" r:id="rId7" imgW="14605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805488"/>
                        <a:ext cx="3659187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555826" y="3071810"/>
            <a:ext cx="18716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解：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11275"/>
            <a:ext cx="7416800" cy="554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28860" y="1142984"/>
            <a:ext cx="56436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Bode</a:t>
            </a:r>
            <a:r>
              <a:rPr lang="zh-CN" altLang="en-US" sz="2800" dirty="0" smtClean="0"/>
              <a:t>幅频和相频特性图如下：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500034" y="1285860"/>
            <a:ext cx="7345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绘如下系统的</a:t>
            </a:r>
            <a:r>
              <a:rPr lang="en-US" altLang="zh-CN" sz="2800" dirty="0" smtClean="0"/>
              <a:t>Bode</a:t>
            </a:r>
            <a:r>
              <a:rPr lang="zh-CN" altLang="en-US" sz="2800" dirty="0" smtClean="0"/>
              <a:t>图：</a:t>
            </a:r>
            <a:endParaRPr lang="en-US" altLang="zh-CN" sz="2800" dirty="0"/>
          </a:p>
        </p:txBody>
      </p:sp>
      <p:graphicFrame>
        <p:nvGraphicFramePr>
          <p:cNvPr id="116741" name="Object 5"/>
          <p:cNvGraphicFramePr>
            <a:graphicFrameLocks/>
          </p:cNvGraphicFramePr>
          <p:nvPr/>
        </p:nvGraphicFramePr>
        <p:xfrm>
          <a:off x="2214546" y="2000240"/>
          <a:ext cx="37909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3" imgW="1587500" imgH="431800" progId="Equation.DSMT4">
                  <p:embed/>
                </p:oleObj>
              </mc:Choice>
              <mc:Fallback>
                <p:oleObj name="Equation" r:id="rId3" imgW="1587500" imgH="4318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000240"/>
                        <a:ext cx="379095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619250" y="3933825"/>
          <a:ext cx="57292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5" imgW="2628900" imgH="508000" progId="Equation.DSMT4">
                  <p:embed/>
                </p:oleObj>
              </mc:Choice>
              <mc:Fallback>
                <p:oleObj name="Equation" r:id="rId5" imgW="26289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33825"/>
                        <a:ext cx="5729288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70588" y="5013325"/>
            <a:ext cx="18716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及</a:t>
            </a:r>
            <a:endParaRPr lang="en-US" altLang="zh-CN" sz="2800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116013" y="5516563"/>
          <a:ext cx="65865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Equation" r:id="rId7" imgW="2628900" imgH="241300" progId="Equation.DSMT4">
                  <p:embed/>
                </p:oleObj>
              </mc:Choice>
              <mc:Fallback>
                <p:oleObj name="Equation" r:id="rId7" imgW="26289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16563"/>
                        <a:ext cx="6586537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555826" y="3071810"/>
            <a:ext cx="18716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解：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940425" y="927994"/>
            <a:ext cx="2879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Comic Sans MS" pitchFamily="66" charset="0"/>
              </a:rPr>
              <a:t>Bode diagram</a:t>
            </a:r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179388" y="1026419"/>
            <a:ext cx="8526462" cy="5676900"/>
            <a:chOff x="113" y="226"/>
            <a:chExt cx="5371" cy="3576"/>
          </a:xfrm>
        </p:grpSpPr>
        <p:graphicFrame>
          <p:nvGraphicFramePr>
            <p:cNvPr id="4" name="Object 13"/>
            <p:cNvGraphicFramePr>
              <a:graphicFrameLocks noChangeAspect="1"/>
            </p:cNvGraphicFramePr>
            <p:nvPr/>
          </p:nvGraphicFramePr>
          <p:xfrm>
            <a:off x="249" y="226"/>
            <a:ext cx="87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9" name="公式" r:id="rId4" imgW="698197" imgH="203112" progId="Equation.3">
                    <p:embed/>
                  </p:oleObj>
                </mc:Choice>
                <mc:Fallback>
                  <p:oleObj name="公式" r:id="rId4" imgW="698197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6"/>
                          <a:ext cx="879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617" y="2205"/>
              <a:ext cx="4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5084" y="2085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0" name="Equation" r:id="rId6" imgW="317225" imgH="203024" progId="Equation.DSMT4">
                    <p:embed/>
                  </p:oleObj>
                </mc:Choice>
                <mc:Fallback>
                  <p:oleObj name="Equation" r:id="rId6" imgW="317225" imgH="203024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2085"/>
                          <a:ext cx="40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617" y="1979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617" y="175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617" y="1525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617" y="129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617" y="1071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72" y="182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72" y="160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72" y="137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81" y="114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290" y="92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44" y="205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1882" y="211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1337" y="211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1230" y="22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1778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2237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812" y="22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672" y="220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2970" y="211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 flipV="1">
              <a:off x="2698" y="211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1"/>
            <p:cNvSpPr>
              <a:spLocks noChangeShapeType="1"/>
            </p:cNvSpPr>
            <p:nvPr/>
          </p:nvSpPr>
          <p:spPr bwMode="auto">
            <a:xfrm flipV="1">
              <a:off x="2335" y="211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52"/>
            <p:cNvSpPr txBox="1">
              <a:spLocks noChangeArrowheads="1"/>
            </p:cNvSpPr>
            <p:nvPr/>
          </p:nvSpPr>
          <p:spPr bwMode="auto">
            <a:xfrm>
              <a:off x="2594" y="22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 flipV="1">
              <a:off x="4146" y="211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 flipV="1">
              <a:off x="3605" y="211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55"/>
            <p:cNvSpPr txBox="1">
              <a:spLocks noChangeArrowheads="1"/>
            </p:cNvSpPr>
            <p:nvPr/>
          </p:nvSpPr>
          <p:spPr bwMode="auto">
            <a:xfrm>
              <a:off x="3447" y="220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2" name="Text Box 56"/>
            <p:cNvSpPr txBox="1">
              <a:spLocks noChangeArrowheads="1"/>
            </p:cNvSpPr>
            <p:nvPr/>
          </p:nvSpPr>
          <p:spPr bwMode="auto">
            <a:xfrm>
              <a:off x="3991" y="220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3" name="Text Box 57"/>
            <p:cNvSpPr txBox="1">
              <a:spLocks noChangeArrowheads="1"/>
            </p:cNvSpPr>
            <p:nvPr/>
          </p:nvSpPr>
          <p:spPr bwMode="auto">
            <a:xfrm>
              <a:off x="4445" y="220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4" name="Line 62"/>
            <p:cNvSpPr>
              <a:spLocks noChangeShapeType="1"/>
            </p:cNvSpPr>
            <p:nvPr/>
          </p:nvSpPr>
          <p:spPr bwMode="auto">
            <a:xfrm flipV="1">
              <a:off x="4599" y="211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65"/>
            <p:cNvSpPr>
              <a:spLocks noChangeShapeType="1"/>
            </p:cNvSpPr>
            <p:nvPr/>
          </p:nvSpPr>
          <p:spPr bwMode="auto">
            <a:xfrm>
              <a:off x="612" y="845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66"/>
            <p:cNvSpPr txBox="1">
              <a:spLocks noChangeArrowheads="1"/>
            </p:cNvSpPr>
            <p:nvPr/>
          </p:nvSpPr>
          <p:spPr bwMode="auto">
            <a:xfrm>
              <a:off x="285" y="69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7" name="Line 70"/>
            <p:cNvSpPr>
              <a:spLocks noChangeShapeType="1"/>
            </p:cNvSpPr>
            <p:nvPr/>
          </p:nvSpPr>
          <p:spPr bwMode="auto">
            <a:xfrm flipV="1">
              <a:off x="702" y="527"/>
              <a:ext cx="0" cy="3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71"/>
            <p:cNvSpPr>
              <a:spLocks noChangeShapeType="1"/>
            </p:cNvSpPr>
            <p:nvPr/>
          </p:nvSpPr>
          <p:spPr bwMode="auto">
            <a:xfrm>
              <a:off x="612" y="2659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72"/>
            <p:cNvSpPr>
              <a:spLocks noChangeShapeType="1"/>
            </p:cNvSpPr>
            <p:nvPr/>
          </p:nvSpPr>
          <p:spPr bwMode="auto">
            <a:xfrm>
              <a:off x="612" y="311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73"/>
            <p:cNvSpPr>
              <a:spLocks noChangeShapeType="1"/>
            </p:cNvSpPr>
            <p:nvPr/>
          </p:nvSpPr>
          <p:spPr bwMode="auto">
            <a:xfrm>
              <a:off x="612" y="3566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" name="Object 75"/>
            <p:cNvGraphicFramePr>
              <a:graphicFrameLocks noChangeAspect="1"/>
            </p:cNvGraphicFramePr>
            <p:nvPr/>
          </p:nvGraphicFramePr>
          <p:xfrm>
            <a:off x="204" y="2403"/>
            <a:ext cx="35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1" name="公式" r:id="rId8" imgW="279279" imgH="393529" progId="Equation.3">
                    <p:embed/>
                  </p:oleObj>
                </mc:Choice>
                <mc:Fallback>
                  <p:oleObj name="公式" r:id="rId8" imgW="279279" imgH="393529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403"/>
                          <a:ext cx="352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76"/>
            <p:cNvGraphicFramePr>
              <a:graphicFrameLocks noChangeAspect="1"/>
            </p:cNvGraphicFramePr>
            <p:nvPr/>
          </p:nvGraphicFramePr>
          <p:xfrm>
            <a:off x="204" y="3022"/>
            <a:ext cx="32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2" name="公式" r:id="rId10" imgW="253890" imgH="139639" progId="Equation.3">
                    <p:embed/>
                  </p:oleObj>
                </mc:Choice>
                <mc:Fallback>
                  <p:oleObj name="公式" r:id="rId10" imgW="253890" imgH="139639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022"/>
                          <a:ext cx="322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77"/>
            <p:cNvGraphicFramePr>
              <a:graphicFrameLocks noChangeAspect="1"/>
            </p:cNvGraphicFramePr>
            <p:nvPr/>
          </p:nvGraphicFramePr>
          <p:xfrm>
            <a:off x="113" y="3305"/>
            <a:ext cx="433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3" name="公式" r:id="rId12" imgW="342751" imgH="393529" progId="Equation.3">
                    <p:embed/>
                  </p:oleObj>
                </mc:Choice>
                <mc:Fallback>
                  <p:oleObj name="公式" r:id="rId12" imgW="342751" imgH="393529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3305"/>
                          <a:ext cx="433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Freeform 81"/>
          <p:cNvSpPr>
            <a:spLocks/>
          </p:cNvSpPr>
          <p:nvPr/>
        </p:nvSpPr>
        <p:spPr bwMode="auto">
          <a:xfrm>
            <a:off x="755650" y="1648719"/>
            <a:ext cx="6480175" cy="3455988"/>
          </a:xfrm>
          <a:custGeom>
            <a:avLst/>
            <a:gdLst>
              <a:gd name="T0" fmla="*/ 0 w 4082"/>
              <a:gd name="T1" fmla="*/ 0 h 2177"/>
              <a:gd name="T2" fmla="*/ 2147483647 w 4082"/>
              <a:gd name="T3" fmla="*/ 2147483647 h 2177"/>
              <a:gd name="T4" fmla="*/ 2147483647 w 4082"/>
              <a:gd name="T5" fmla="*/ 2147483647 h 2177"/>
              <a:gd name="T6" fmla="*/ 2147483647 w 4082"/>
              <a:gd name="T7" fmla="*/ 2147483647 h 2177"/>
              <a:gd name="T8" fmla="*/ 2147483647 w 4082"/>
              <a:gd name="T9" fmla="*/ 2147483647 h 2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2"/>
              <a:gd name="T16" fmla="*/ 0 h 2177"/>
              <a:gd name="T17" fmla="*/ 4082 w 4082"/>
              <a:gd name="T18" fmla="*/ 2177 h 21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2" h="2177">
                <a:moveTo>
                  <a:pt x="0" y="0"/>
                </a:moveTo>
                <a:cubicBezTo>
                  <a:pt x="306" y="68"/>
                  <a:pt x="612" y="136"/>
                  <a:pt x="907" y="317"/>
                </a:cubicBezTo>
                <a:cubicBezTo>
                  <a:pt x="1202" y="498"/>
                  <a:pt x="1436" y="899"/>
                  <a:pt x="1769" y="1088"/>
                </a:cubicBezTo>
                <a:cubicBezTo>
                  <a:pt x="2102" y="1277"/>
                  <a:pt x="2518" y="1270"/>
                  <a:pt x="2903" y="1451"/>
                </a:cubicBezTo>
                <a:cubicBezTo>
                  <a:pt x="3288" y="1632"/>
                  <a:pt x="3685" y="1904"/>
                  <a:pt x="4082" y="2177"/>
                </a:cubicBezTo>
              </a:path>
            </a:pathLst>
          </a:cu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82"/>
          <p:cNvSpPr>
            <a:spLocks/>
          </p:cNvSpPr>
          <p:nvPr/>
        </p:nvSpPr>
        <p:spPr bwMode="auto">
          <a:xfrm>
            <a:off x="1187450" y="4888807"/>
            <a:ext cx="6121400" cy="1379537"/>
          </a:xfrm>
          <a:custGeom>
            <a:avLst/>
            <a:gdLst>
              <a:gd name="T0" fmla="*/ 0 w 3856"/>
              <a:gd name="T1" fmla="*/ 0 h 869"/>
              <a:gd name="T2" fmla="*/ 2147483647 w 3856"/>
              <a:gd name="T3" fmla="*/ 2147483647 h 869"/>
              <a:gd name="T4" fmla="*/ 2147483647 w 3856"/>
              <a:gd name="T5" fmla="*/ 2147483647 h 869"/>
              <a:gd name="T6" fmla="*/ 2147483647 w 3856"/>
              <a:gd name="T7" fmla="*/ 2147483647 h 869"/>
              <a:gd name="T8" fmla="*/ 2147483647 w 3856"/>
              <a:gd name="T9" fmla="*/ 2147483647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56"/>
              <a:gd name="T16" fmla="*/ 0 h 869"/>
              <a:gd name="T17" fmla="*/ 3856 w 3856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56" h="869">
                <a:moveTo>
                  <a:pt x="0" y="0"/>
                </a:moveTo>
                <a:cubicBezTo>
                  <a:pt x="321" y="22"/>
                  <a:pt x="643" y="45"/>
                  <a:pt x="953" y="136"/>
                </a:cubicBezTo>
                <a:cubicBezTo>
                  <a:pt x="1263" y="227"/>
                  <a:pt x="1565" y="431"/>
                  <a:pt x="1860" y="544"/>
                </a:cubicBezTo>
                <a:cubicBezTo>
                  <a:pt x="2155" y="657"/>
                  <a:pt x="2389" y="763"/>
                  <a:pt x="2722" y="816"/>
                </a:cubicBezTo>
                <a:cubicBezTo>
                  <a:pt x="3055" y="869"/>
                  <a:pt x="3455" y="865"/>
                  <a:pt x="3856" y="86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" name="Object 83"/>
          <p:cNvGraphicFramePr>
            <a:graphicFrameLocks noChangeAspect="1"/>
          </p:cNvGraphicFramePr>
          <p:nvPr/>
        </p:nvGraphicFramePr>
        <p:xfrm>
          <a:off x="2786050" y="1714488"/>
          <a:ext cx="2486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4" name="公式" r:id="rId14" imgW="1244600" imgH="254000" progId="Equation.3">
                  <p:embed/>
                </p:oleObj>
              </mc:Choice>
              <mc:Fallback>
                <p:oleObj name="公式" r:id="rId14" imgW="1244600" imgH="2540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714488"/>
                        <a:ext cx="24860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84"/>
          <p:cNvGraphicFramePr>
            <a:graphicFrameLocks noChangeAspect="1"/>
          </p:cNvGraphicFramePr>
          <p:nvPr/>
        </p:nvGraphicFramePr>
        <p:xfrm>
          <a:off x="5003800" y="5536507"/>
          <a:ext cx="20589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5" name="Equation" r:id="rId16" imgW="1028254" imgH="203112" progId="Equation.DSMT4">
                  <p:embed/>
                </p:oleObj>
              </mc:Choice>
              <mc:Fallback>
                <p:oleObj name="Equation" r:id="rId16" imgW="1028254" imgH="203112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536507"/>
                        <a:ext cx="205898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85720" y="1500174"/>
            <a:ext cx="8424863" cy="404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ts val="1800"/>
              </a:spcBef>
            </a:pPr>
            <a:r>
              <a:rPr lang="en-US" altLang="zh-CN" sz="2800" dirty="0"/>
              <a:t>      </a:t>
            </a:r>
            <a:r>
              <a:rPr lang="en-US" altLang="zh-CN" sz="2800" i="1" dirty="0" smtClean="0">
                <a:latin typeface="Euclid" pitchFamily="18" charset="0"/>
              </a:rPr>
              <a:t>Bode</a:t>
            </a:r>
            <a:r>
              <a:rPr lang="zh-CN" altLang="en-US" sz="2800" dirty="0" smtClean="0"/>
              <a:t>图的主要优点：</a:t>
            </a:r>
            <a:endParaRPr lang="en-US" altLang="zh-CN" sz="2800" dirty="0"/>
          </a:p>
          <a:p>
            <a:pPr marL="609600" indent="-468000">
              <a:spcBef>
                <a:spcPts val="1800"/>
              </a:spcBef>
            </a:pPr>
            <a:r>
              <a:rPr lang="en-US" altLang="zh-CN" sz="2800" dirty="0"/>
              <a:t>  1. </a:t>
            </a:r>
            <a:r>
              <a:rPr lang="zh-CN" altLang="en-US" sz="2800" dirty="0" smtClean="0"/>
              <a:t>在对数幅频特性中，各环节幅频的乘积转换成求和，加之渐近幅频曲线的应用，可极大简化分析和设计。</a:t>
            </a:r>
            <a:r>
              <a:rPr lang="en-US" altLang="zh-CN" sz="2800" dirty="0" smtClean="0">
                <a:latin typeface="Comic Sans MS" pitchFamily="66" charset="0"/>
              </a:rPr>
              <a:t> </a:t>
            </a:r>
          </a:p>
          <a:p>
            <a:pPr marL="609600" indent="-609600">
              <a:spcBef>
                <a:spcPts val="1800"/>
              </a:spcBef>
              <a:buFont typeface="Arial" charset="0"/>
              <a:buNone/>
            </a:pPr>
            <a:r>
              <a:rPr lang="en-US" altLang="zh-CN" sz="2800" dirty="0" smtClean="0">
                <a:latin typeface="Comic Sans MS" pitchFamily="66" charset="0"/>
                <a:sym typeface="Euclid Symbol" pitchFamily="18" charset="2"/>
              </a:rPr>
              <a:t>   </a:t>
            </a:r>
            <a:r>
              <a:rPr lang="en-US" altLang="zh-CN" sz="2800" dirty="0" smtClean="0">
                <a:sym typeface="Euclid Symbol" pitchFamily="18" charset="2"/>
              </a:rPr>
              <a:t>2. </a:t>
            </a:r>
            <a:r>
              <a:rPr lang="zh-CN" altLang="en-US" sz="2800" dirty="0" smtClean="0">
                <a:sym typeface="Euclid Symbol" pitchFamily="18" charset="2"/>
              </a:rPr>
              <a:t>可扩展低频段，因为低频段的特性在实际系统中是非常重要的。</a:t>
            </a:r>
            <a:endParaRPr lang="en-US" altLang="zh-CN" sz="2800" dirty="0"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28662" y="1357298"/>
            <a:ext cx="7315200" cy="50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典型环节的频率特性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Euclid" pitchFamily="18" charset="0"/>
              <a:ea typeface="微软雅黑" pitchFamily="34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472" y="2071678"/>
            <a:ext cx="7772400" cy="51275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一、比例环节（放大环节）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6741" name="Object 5"/>
          <p:cNvGraphicFramePr>
            <a:graphicFrameLocks/>
          </p:cNvGraphicFramePr>
          <p:nvPr/>
        </p:nvGraphicFramePr>
        <p:xfrm>
          <a:off x="1357290" y="2857496"/>
          <a:ext cx="5972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3" imgW="2501640" imgH="228600" progId="Equation.DSMT4">
                  <p:embed/>
                </p:oleObj>
              </mc:Choice>
              <mc:Fallback>
                <p:oleObj name="Equation" r:id="rId3" imgW="2501640" imgH="2286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857496"/>
                        <a:ext cx="59721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85786" y="3571876"/>
            <a:ext cx="7500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幅频和相频特性：</a:t>
            </a:r>
            <a:r>
              <a:rPr lang="en-US" altLang="zh-CN" sz="2800" i="1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sz="280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en-US" altLang="zh-CN" sz="2800" i="1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</a:t>
            </a:r>
            <a:r>
              <a:rPr lang="en-US" altLang="zh-CN" sz="280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)=</a:t>
            </a:r>
            <a:r>
              <a:rPr lang="en-US" altLang="zh-CN" sz="2800" i="1" dirty="0" err="1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Ke</a:t>
            </a:r>
            <a:r>
              <a:rPr lang="en-US" altLang="zh-CN" sz="2800" i="1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 </a:t>
            </a:r>
            <a:r>
              <a:rPr lang="en-US" altLang="zh-CN" sz="2800" i="1" baseline="3000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j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0</a:t>
            </a:r>
            <a:endParaRPr lang="zh-CN" altLang="en-US" sz="2800" b="0" baseline="30000" dirty="0">
              <a:solidFill>
                <a:schemeClr val="tx1"/>
              </a:solidFill>
              <a:latin typeface="Euclid" pitchFamily="18" charset="0"/>
              <a:ea typeface="宋体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84654" y="4243846"/>
            <a:ext cx="7715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2. 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幅相特性：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 r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K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、</a:t>
            </a:r>
            <a:r>
              <a:rPr lang="zh-CN" altLang="en-US" sz="2800" i="1" dirty="0" smtClean="0">
                <a:latin typeface="Euclid" pitchFamily="18" charset="0"/>
                <a:sym typeface="Euclid Symbol"/>
              </a:rPr>
              <a:t>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(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)=0</a:t>
            </a:r>
            <a:endParaRPr lang="zh-CN" altLang="en-US" sz="280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83522" y="4957094"/>
            <a:ext cx="7715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3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. 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对数频率特性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：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 L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)=20lg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K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、</a:t>
            </a:r>
            <a:r>
              <a:rPr lang="zh-CN" altLang="en-US" sz="2800" i="1" dirty="0" smtClean="0">
                <a:latin typeface="Euclid" pitchFamily="18" charset="0"/>
                <a:sym typeface="Euclid Symbol"/>
              </a:rPr>
              <a:t>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(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)=0</a:t>
            </a:r>
            <a:endParaRPr lang="zh-CN" altLang="en-US" sz="280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3850" y="2060575"/>
            <a:ext cx="8424863" cy="2846388"/>
            <a:chOff x="323850" y="2060575"/>
            <a:chExt cx="8424863" cy="2846388"/>
          </a:xfrm>
        </p:grpSpPr>
        <p:grpSp>
          <p:nvGrpSpPr>
            <p:cNvPr id="9" name="组合 8"/>
            <p:cNvGrpSpPr/>
            <p:nvPr/>
          </p:nvGrpSpPr>
          <p:grpSpPr>
            <a:xfrm>
              <a:off x="323850" y="2060575"/>
              <a:ext cx="8424863" cy="2846388"/>
              <a:chOff x="323850" y="2060575"/>
              <a:chExt cx="8424863" cy="2846388"/>
            </a:xfrm>
          </p:grpSpPr>
          <p:pic>
            <p:nvPicPr>
              <p:cNvPr id="2" name="Picture 4" descr="O72A018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850" y="2060575"/>
                <a:ext cx="8424863" cy="2846388"/>
              </a:xfrm>
              <a:prstGeom prst="rect">
                <a:avLst/>
              </a:prstGeom>
              <a:noFill/>
            </p:spPr>
          </p:pic>
          <p:sp>
            <p:nvSpPr>
              <p:cNvPr id="4" name="椭圆 3"/>
              <p:cNvSpPr/>
              <p:nvPr/>
            </p:nvSpPr>
            <p:spPr>
              <a:xfrm>
                <a:off x="7764272" y="3661426"/>
                <a:ext cx="71438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3786182" y="3146644"/>
                <a:ext cx="2000264" cy="1588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000100" y="3143248"/>
                <a:ext cx="2000264" cy="1588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3343040" y="3500438"/>
              <a:ext cx="42862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3786182" y="3700238"/>
            <a:ext cx="157163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00100" y="3700238"/>
            <a:ext cx="157163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95062" y="1383186"/>
            <a:ext cx="820896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rgbClr val="0000CC"/>
                </a:solidFill>
                <a:latin typeface="Euclid" panose="02020503060505020303" pitchFamily="18" charset="0"/>
                <a:ea typeface="+mn-ea"/>
              </a:rPr>
              <a:t>一个系统的频率响应定义为在正弦信号作用下的稳态响应。</a:t>
            </a:r>
            <a:r>
              <a:rPr lang="en-US" altLang="zh-CN" sz="2800" dirty="0" smtClean="0">
                <a:solidFill>
                  <a:srgbClr val="0000CC"/>
                </a:solidFill>
                <a:latin typeface="Euclid" panose="02020503060505020303" pitchFamily="18" charset="0"/>
                <a:ea typeface="+mn-ea"/>
              </a:rPr>
              <a:t> </a:t>
            </a:r>
            <a:endParaRPr lang="en-US" altLang="zh-CN" sz="2800" dirty="0">
              <a:solidFill>
                <a:srgbClr val="0000CC"/>
              </a:solidFill>
              <a:latin typeface="Euclid" panose="02020503060505020303" pitchFamily="18" charset="0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Euclid" panose="02020503060505020303" pitchFamily="18" charset="0"/>
                <a:ea typeface="+mn-ea"/>
              </a:rPr>
              <a:t>      对一个稳定的</a:t>
            </a:r>
            <a:r>
              <a:rPr lang="en-US" altLang="zh-CN" sz="2800" dirty="0" smtClean="0">
                <a:latin typeface="Euclid" panose="02020503060505020303" pitchFamily="18" charset="0"/>
                <a:ea typeface="+mn-ea"/>
              </a:rPr>
              <a:t>LTI</a:t>
            </a:r>
            <a:r>
              <a:rPr lang="zh-CN" altLang="en-US" sz="2800" dirty="0" smtClean="0">
                <a:latin typeface="Euclid" panose="02020503060505020303" pitchFamily="18" charset="0"/>
                <a:ea typeface="+mn-ea"/>
              </a:rPr>
              <a:t>系统，其输出及系统任意处的信号均为同频率正弦信号，所不同的只是</a:t>
            </a:r>
            <a:r>
              <a:rPr lang="en-US" altLang="zh-CN" sz="2800" dirty="0" smtClean="0">
                <a:latin typeface="Euclid" panose="02020503060505020303" pitchFamily="18" charset="0"/>
                <a:ea typeface="+mn-ea"/>
              </a:rPr>
              <a:t> </a:t>
            </a:r>
            <a:r>
              <a:rPr lang="zh-CN" altLang="en-US" sz="2800" dirty="0" smtClean="0">
                <a:latin typeface="Euclid" panose="02020503060505020303" pitchFamily="18" charset="0"/>
                <a:ea typeface="+mn-ea"/>
              </a:rPr>
              <a:t>幅值及相位。</a:t>
            </a:r>
            <a:r>
              <a:rPr lang="en-US" altLang="zh-CN" sz="2800" dirty="0" smtClean="0">
                <a:latin typeface="Euclid" panose="02020503060505020303" pitchFamily="18" charset="0"/>
                <a:ea typeface="+mn-ea"/>
              </a:rPr>
              <a:t> </a:t>
            </a:r>
            <a:endParaRPr lang="en-US" altLang="zh-CN" sz="2800" dirty="0">
              <a:latin typeface="Euclid" panose="02020503060505020303" pitchFamily="18" charset="0"/>
              <a:ea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66508" y="3933056"/>
            <a:ext cx="73914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二、频率特性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142976" y="5572140"/>
            <a:ext cx="6034088" cy="914400"/>
            <a:chOff x="624" y="1488"/>
            <a:chExt cx="3801" cy="57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016" y="1488"/>
              <a:ext cx="1248" cy="5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>
                  <a:latin typeface="Times New Roman" pitchFamily="18" charset="0"/>
                </a:rPr>
                <a:t>G</a:t>
              </a:r>
              <a:r>
                <a:rPr lang="en-US" altLang="zh-CN" sz="2400" dirty="0">
                  <a:latin typeface="Times New Roman" pitchFamily="18" charset="0"/>
                </a:rPr>
                <a:t>(s)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00" y="177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264" y="177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24" y="1657"/>
              <a:ext cx="4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>
                  <a:latin typeface="Euclid" pitchFamily="18" charset="0"/>
                </a:rPr>
                <a:t>R</a:t>
              </a:r>
              <a:r>
                <a:rPr lang="en-US" altLang="zh-CN" sz="2400" dirty="0">
                  <a:latin typeface="Euclid" pitchFamily="18" charset="0"/>
                </a:rPr>
                <a:t>(</a:t>
              </a:r>
              <a:r>
                <a:rPr lang="en-US" altLang="zh-CN" sz="2400" i="1" dirty="0">
                  <a:latin typeface="Euclid" pitchFamily="18" charset="0"/>
                </a:rPr>
                <a:t>s</a:t>
              </a:r>
              <a:r>
                <a:rPr lang="en-US" altLang="zh-CN" sz="2400" dirty="0">
                  <a:latin typeface="Euclid" pitchFamily="18" charset="0"/>
                </a:rPr>
                <a:t>)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36" y="1645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 smtClean="0">
                  <a:latin typeface="Euclid" pitchFamily="18" charset="0"/>
                </a:rPr>
                <a:t>C</a:t>
              </a:r>
              <a:r>
                <a:rPr lang="en-US" altLang="zh-CN" sz="2400" dirty="0" smtClean="0">
                  <a:latin typeface="Euclid" pitchFamily="18" charset="0"/>
                </a:rPr>
                <a:t>(</a:t>
              </a:r>
              <a:r>
                <a:rPr lang="en-US" altLang="zh-CN" sz="2400" i="1" dirty="0" smtClean="0">
                  <a:latin typeface="Euclid" pitchFamily="18" charset="0"/>
                </a:rPr>
                <a:t>s</a:t>
              </a:r>
              <a:r>
                <a:rPr lang="en-US" altLang="zh-CN" sz="2400" dirty="0">
                  <a:latin typeface="Euclid" pitchFamily="18" charset="0"/>
                </a:rPr>
                <a:t>)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68276" y="4714884"/>
            <a:ext cx="73914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 smtClean="0">
                <a:latin typeface="Euclid" pitchFamily="18" charset="0"/>
                <a:ea typeface="微软雅黑" panose="020B0503020204020204" pitchFamily="34" charset="-122"/>
              </a:rPr>
              <a:t>稳定</a:t>
            </a:r>
            <a:r>
              <a:rPr lang="en-US" altLang="zh-CN" sz="2800" b="1" dirty="0" smtClean="0">
                <a:latin typeface="Euclid" pitchFamily="18" charset="0"/>
                <a:ea typeface="微软雅黑" panose="020B0503020204020204" pitchFamily="34" charset="-122"/>
              </a:rPr>
              <a:t>LTI</a:t>
            </a:r>
            <a:r>
              <a:rPr lang="zh-CN" altLang="en-US" sz="2800" b="1" dirty="0" smtClean="0">
                <a:latin typeface="Euclid" pitchFamily="18" charset="0"/>
                <a:ea typeface="微软雅黑" panose="020B0503020204020204" pitchFamily="34" charset="-122"/>
              </a:rPr>
              <a:t>系统在正弦信号作用下的稳态输出</a:t>
            </a:r>
            <a:endParaRPr lang="zh-CN" altLang="en-US" sz="2800" b="1" dirty="0">
              <a:latin typeface="Euclid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13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 autoUpdateAnimBg="0"/>
      <p:bldP spid="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42910" y="1214422"/>
            <a:ext cx="7772400" cy="51275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、积分环节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571625" y="1755775"/>
          <a:ext cx="5151438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Equation" r:id="rId3" imgW="2108160" imgH="444240" progId="Equation.DSMT4">
                  <p:embed/>
                </p:oleObj>
              </mc:Choice>
              <mc:Fallback>
                <p:oleObj name="Equation" r:id="rId3" imgW="210816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755775"/>
                        <a:ext cx="5151438" cy="1087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57224" y="3000372"/>
            <a:ext cx="33575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幅频和相频特性：</a:t>
            </a:r>
            <a:endParaRPr lang="zh-CN" altLang="en-US" sz="2800" b="0" baseline="30000" dirty="0">
              <a:solidFill>
                <a:schemeClr val="tx1"/>
              </a:solidFill>
              <a:latin typeface="Euclid" pitchFamily="18" charset="0"/>
              <a:ea typeface="宋体" charset="-122"/>
            </a:endParaRPr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4143372" y="2714620"/>
          <a:ext cx="41275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Equation" r:id="rId5" imgW="1688760" imgH="393480" progId="Equation.DSMT4">
                  <p:embed/>
                </p:oleObj>
              </mc:Choice>
              <mc:Fallback>
                <p:oleObj name="Equation" r:id="rId5" imgW="16887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714620"/>
                        <a:ext cx="4127500" cy="963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85120" y="3857628"/>
            <a:ext cx="7715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2. 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幅相特性：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 r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)=1/</a:t>
            </a:r>
            <a:r>
              <a:rPr lang="en-US" altLang="zh-CN" sz="2800" i="1" dirty="0" smtClean="0">
                <a:latin typeface="Euclid" pitchFamily="18" charset="0"/>
                <a:sym typeface="Euclid Symbol"/>
              </a:rPr>
              <a:t>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、</a:t>
            </a:r>
            <a:r>
              <a:rPr lang="zh-CN" altLang="en-US" sz="2800" i="1" dirty="0" smtClean="0">
                <a:latin typeface="Euclid" pitchFamily="18" charset="0"/>
                <a:sym typeface="Euclid Symbol"/>
              </a:rPr>
              <a:t>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(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800" dirty="0" smtClean="0">
                <a:latin typeface="Euclid"/>
                <a:sym typeface="Euclid Symbol" pitchFamily="18" charset="2"/>
              </a:rPr>
              <a:t>–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90</a:t>
            </a:r>
            <a:r>
              <a:rPr lang="en-US" altLang="zh-CN" sz="2800" baseline="30000" dirty="0" smtClean="0">
                <a:latin typeface="Euclid" pitchFamily="18" charset="0"/>
                <a:sym typeface="Euclid Symbol" pitchFamily="18" charset="2"/>
              </a:rPr>
              <a:t>0</a:t>
            </a:r>
            <a:endParaRPr lang="zh-CN" altLang="en-US" sz="2800" baseline="3000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928662" y="4857760"/>
            <a:ext cx="7715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3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. 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对数频率特性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：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 L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)=</a:t>
            </a:r>
            <a:r>
              <a:rPr lang="en-US" altLang="zh-CN" sz="2800" dirty="0" smtClean="0">
                <a:latin typeface="Euclid"/>
                <a:sym typeface="Euclid Symbol" pitchFamily="18" charset="2"/>
              </a:rPr>
              <a:t>–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20lg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 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、</a:t>
            </a:r>
            <a:r>
              <a:rPr lang="zh-CN" altLang="en-US" sz="2800" i="1" dirty="0" smtClean="0">
                <a:latin typeface="Euclid" pitchFamily="18" charset="0"/>
                <a:sym typeface="Euclid Symbol"/>
              </a:rPr>
              <a:t>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(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)=0</a:t>
            </a:r>
            <a:endParaRPr lang="zh-CN" altLang="en-US" sz="280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72A01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000240"/>
            <a:ext cx="7199313" cy="3589337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1928794" y="1285860"/>
            <a:ext cx="5643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  <a:ea typeface="宋体" charset="-122"/>
                <a:cs typeface="Times New Roman" pitchFamily="18" charset="0"/>
              </a:rPr>
              <a:t>幅频和相频特性、幅相特性曲线：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8596" y="1357298"/>
            <a:ext cx="7786742" cy="50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j-ea"/>
                <a:cs typeface="+mj-cs"/>
              </a:rPr>
              <a:t>对数频率特性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j-ea"/>
                <a:cs typeface="+mj-cs"/>
              </a:rPr>
              <a:t>(Bode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j-ea"/>
                <a:cs typeface="+mj-cs"/>
              </a:rPr>
              <a:t> </a:t>
            </a: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j-ea"/>
                <a:cs typeface="+mj-cs"/>
              </a:rPr>
              <a:t>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j-ea"/>
                <a:cs typeface="+mj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j-ea"/>
              <a:cs typeface="+mj-cs"/>
            </a:endParaRPr>
          </a:p>
        </p:txBody>
      </p:sp>
      <p:pic>
        <p:nvPicPr>
          <p:cNvPr id="3" name="Picture 4" descr="O72A018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428868"/>
            <a:ext cx="5545138" cy="4132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500034" y="1285860"/>
            <a:ext cx="7345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绘如下系统的</a:t>
            </a:r>
            <a:r>
              <a:rPr lang="en-US" altLang="zh-CN" sz="2800" dirty="0" smtClean="0"/>
              <a:t>Bode</a:t>
            </a:r>
            <a:r>
              <a:rPr lang="zh-CN" altLang="en-US" sz="2800" dirty="0" smtClean="0"/>
              <a:t>图：</a:t>
            </a:r>
            <a:endParaRPr lang="en-US" altLang="zh-CN" sz="2800" dirty="0"/>
          </a:p>
        </p:txBody>
      </p:sp>
      <p:graphicFrame>
        <p:nvGraphicFramePr>
          <p:cNvPr id="133125" name="Object 5"/>
          <p:cNvGraphicFramePr>
            <a:graphicFrameLocks/>
          </p:cNvGraphicFramePr>
          <p:nvPr/>
        </p:nvGraphicFramePr>
        <p:xfrm>
          <a:off x="3032115" y="1765295"/>
          <a:ext cx="1577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8" name="Equation" r:id="rId3" imgW="660113" imgH="393529" progId="Equation.DSMT4">
                  <p:embed/>
                </p:oleObj>
              </mc:Choice>
              <mc:Fallback>
                <p:oleObj name="Equation" r:id="rId3" imgW="660113" imgH="393529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15" y="1765295"/>
                        <a:ext cx="157797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/>
          </p:cNvGraphicFramePr>
          <p:nvPr/>
        </p:nvGraphicFramePr>
        <p:xfrm>
          <a:off x="3055931" y="3786183"/>
          <a:ext cx="1577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9" name="Equation" r:id="rId5" imgW="660113" imgH="393529" progId="Equation.DSMT4">
                  <p:embed/>
                </p:oleObj>
              </mc:Choice>
              <mc:Fallback>
                <p:oleObj name="Equation" r:id="rId5" imgW="660113" imgH="393529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1" y="3786183"/>
                        <a:ext cx="157797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/>
          </p:cNvGraphicFramePr>
          <p:nvPr/>
        </p:nvGraphicFramePr>
        <p:xfrm>
          <a:off x="3041642" y="2714620"/>
          <a:ext cx="16684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0" name="Equation" r:id="rId7" imgW="698197" imgH="393529" progId="Equation.DSMT4">
                  <p:embed/>
                </p:oleObj>
              </mc:Choice>
              <mc:Fallback>
                <p:oleObj name="Equation" r:id="rId7" imgW="698197" imgH="393529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42" y="2714620"/>
                        <a:ext cx="166846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655160" y="1357298"/>
            <a:ext cx="7315200" cy="571504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三、惯性环节（一阶系统）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571472" y="2069414"/>
          <a:ext cx="8143932" cy="107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3" imgW="3568680" imgH="469800" progId="Equation.DSMT4">
                  <p:embed/>
                </p:oleObj>
              </mc:Choice>
              <mc:Fallback>
                <p:oleObj name="Equation" r:id="rId3" imgW="3568680" imgH="469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069414"/>
                        <a:ext cx="8143932" cy="10734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 descr="O72A018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3585258"/>
            <a:ext cx="8064500" cy="3214686"/>
          </a:xfrm>
          <a:prstGeom prst="rect">
            <a:avLst/>
          </a:prstGeom>
          <a:noFill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43576" y="3241450"/>
            <a:ext cx="83582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幅频和相频特性、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幅相特性</a:t>
            </a:r>
            <a:r>
              <a:rPr lang="zh-CN" altLang="en-US" sz="2800" dirty="0" smtClean="0">
                <a:solidFill>
                  <a:schemeClr val="tx1"/>
                </a:solidFill>
                <a:latin typeface="Euclid" pitchFamily="18" charset="0"/>
                <a:ea typeface="宋体" charset="-122"/>
                <a:cs typeface="Times New Roman" pitchFamily="18" charset="0"/>
              </a:rPr>
              <a:t>：</a:t>
            </a:r>
            <a:endParaRPr lang="zh-CN" altLang="en-US" sz="2800" b="0" baseline="30000" dirty="0">
              <a:solidFill>
                <a:schemeClr val="tx1"/>
              </a:solidFill>
              <a:latin typeface="Euclid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42910" y="1285860"/>
            <a:ext cx="7715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2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. 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对数频率特性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：</a:t>
            </a:r>
            <a:endParaRPr lang="zh-CN" altLang="en-US" sz="280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500166" y="2571744"/>
          <a:ext cx="50530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Equation" r:id="rId3" imgW="2247900" imgH="279400" progId="Equation.DSMT4">
                  <p:embed/>
                </p:oleObj>
              </mc:Choice>
              <mc:Fallback>
                <p:oleObj name="Equation" r:id="rId3" imgW="22479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571744"/>
                        <a:ext cx="505301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12084" y="1928802"/>
            <a:ext cx="7715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 对数幅频特性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：</a:t>
            </a:r>
            <a:endParaRPr lang="zh-CN" altLang="en-US" sz="280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68631" name="Object 23"/>
          <p:cNvGraphicFramePr>
            <a:graphicFrameLocks noChangeAspect="1"/>
          </p:cNvGraphicFramePr>
          <p:nvPr/>
        </p:nvGraphicFramePr>
        <p:xfrm>
          <a:off x="1000100" y="4286256"/>
          <a:ext cx="673735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Equation" r:id="rId5" imgW="2895600" imgH="736600" progId="Equation.DSMT4">
                  <p:embed/>
                </p:oleObj>
              </mc:Choice>
              <mc:Fallback>
                <p:oleObj name="Equation" r:id="rId5" imgW="2895600" imgH="736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286256"/>
                        <a:ext cx="6737350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54494" y="3571876"/>
            <a:ext cx="7715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="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 相频特性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：</a:t>
            </a:r>
            <a:endParaRPr lang="zh-CN" altLang="en-US" sz="280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642910" y="1357298"/>
            <a:ext cx="770413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Euclid Symbol"/>
              </a:rPr>
              <a:t> 渐近对数幅频特性：</a:t>
            </a:r>
            <a:endParaRPr lang="zh-CN" altLang="en-US" sz="2800" dirty="0">
              <a:latin typeface="Arial" charset="0"/>
              <a:ea typeface="宋体" charset="-122"/>
            </a:endParaRP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44050"/>
              </p:ext>
            </p:extLst>
          </p:nvPr>
        </p:nvGraphicFramePr>
        <p:xfrm>
          <a:off x="2500298" y="2000240"/>
          <a:ext cx="32400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8" name="Equation" r:id="rId3" imgW="1396394" imgH="393529" progId="Equation.DSMT4">
                  <p:embed/>
                </p:oleObj>
              </mc:Choice>
              <mc:Fallback>
                <p:oleObj name="Equation" r:id="rId3" imgW="1396394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000240"/>
                        <a:ext cx="3240088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857224" y="2928934"/>
          <a:ext cx="633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9" name="Equation" r:id="rId5" imgW="2933700" imgH="393700" progId="Equation.DSMT4">
                  <p:embed/>
                </p:oleObj>
              </mc:Choice>
              <mc:Fallback>
                <p:oleObj name="Equation" r:id="rId5" imgW="29337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28934"/>
                        <a:ext cx="6337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513416" y="4000504"/>
            <a:ext cx="8353425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360000">
              <a:buFont typeface="Arial" pitchFamily="34" charset="0"/>
              <a:buChar char="•"/>
            </a:pPr>
            <a:r>
              <a:rPr lang="zh-CN" altLang="en-US" sz="2800" dirty="0" smtClean="0">
                <a:latin typeface="Euclid" pitchFamily="18" charset="0"/>
                <a:ea typeface="宋体" charset="-122"/>
                <a:cs typeface="Times New Roman" pitchFamily="18" charset="0"/>
                <a:sym typeface="Euclid Symbol"/>
              </a:rPr>
              <a:t>渐近对数幅频和精确对数幅频的最大误差发生在</a:t>
            </a:r>
            <a:r>
              <a:rPr lang="en-US" altLang="zh-CN" sz="2800" dirty="0" smtClean="0">
                <a:latin typeface="Euclid" pitchFamily="18" charset="0"/>
              </a:rPr>
              <a:t>1/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zh-CN" altLang="en-US" sz="2800" dirty="0" smtClean="0">
                <a:latin typeface="Euclid" pitchFamily="18" charset="0"/>
              </a:rPr>
              <a:t>处，约等于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</a:t>
            </a:r>
            <a:r>
              <a:rPr lang="en-US" altLang="zh-CN" sz="2800" dirty="0" smtClean="0">
                <a:latin typeface="Euclid" pitchFamily="18" charset="0"/>
              </a:rPr>
              <a:t>3dB</a:t>
            </a:r>
            <a:r>
              <a:rPr lang="zh-CN" altLang="en-US" sz="2800" dirty="0" smtClean="0">
                <a:latin typeface="Euclid" pitchFamily="18" charset="0"/>
              </a:rPr>
              <a:t>：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1428728" y="5286388"/>
          <a:ext cx="63103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0" name="Equation" r:id="rId7" imgW="2959100" imgH="355600" progId="Equation.DSMT4">
                  <p:embed/>
                </p:oleObj>
              </mc:Choice>
              <mc:Fallback>
                <p:oleObj name="Equation" r:id="rId7" imgW="2959100" imgH="355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286388"/>
                        <a:ext cx="631031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1857356" y="1643050"/>
            <a:ext cx="14398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2051050" y="1291977"/>
          <a:ext cx="12954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Equation" r:id="rId3" imgW="685800" imgH="203200" progId="Equation.DSMT4">
                  <p:embed/>
                </p:oleObj>
              </mc:Choice>
              <mc:Fallback>
                <p:oleObj name="Equation" r:id="rId3" imgW="685800" imgH="20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291977"/>
                        <a:ext cx="12954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5000628" y="1365264"/>
          <a:ext cx="25193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3" name="Equation" r:id="rId5" imgW="1040948" imgH="203112" progId="Equation.DSMT4">
                  <p:embed/>
                </p:oleObj>
              </mc:Choice>
              <mc:Fallback>
                <p:oleObj name="Equation" r:id="rId5" imgW="1040948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1365264"/>
                        <a:ext cx="25193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4" descr="O72A018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3138" y="1912870"/>
            <a:ext cx="6929486" cy="4929198"/>
          </a:xfrm>
          <a:prstGeom prst="rect">
            <a:avLst/>
          </a:prstGeom>
          <a:noFill/>
        </p:spPr>
      </p:pic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2000232" y="1643050"/>
            <a:ext cx="752478" cy="143351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3714744" y="1857364"/>
            <a:ext cx="3241675" cy="1508128"/>
            <a:chOff x="2789" y="527"/>
            <a:chExt cx="2042" cy="680"/>
          </a:xfrm>
        </p:grpSpPr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2789" y="527"/>
              <a:ext cx="995" cy="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787" y="527"/>
              <a:ext cx="10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537337" y="2643182"/>
            <a:ext cx="26066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latin typeface="Euclid" pitchFamily="18" charset="0"/>
              </a:rPr>
              <a:t>频率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en-US" altLang="zh-CN" sz="2800" dirty="0">
                <a:latin typeface="Euclid" pitchFamily="18" charset="0"/>
              </a:rPr>
              <a:t>1/</a:t>
            </a:r>
            <a:r>
              <a:rPr lang="en-US" altLang="zh-CN" sz="2800" i="1" dirty="0">
                <a:latin typeface="Euclid" pitchFamily="18" charset="0"/>
              </a:rPr>
              <a:t>T</a:t>
            </a:r>
            <a:r>
              <a:rPr lang="en-US" altLang="zh-CN" sz="2800" dirty="0">
                <a:latin typeface="Euclid" pitchFamily="18" charset="0"/>
              </a:rPr>
              <a:t> </a:t>
            </a:r>
            <a:r>
              <a:rPr lang="zh-CN" altLang="en-US" sz="2800" dirty="0" smtClean="0">
                <a:latin typeface="Euclid" pitchFamily="18" charset="0"/>
              </a:rPr>
              <a:t>称为转折频率且在该点处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6635960" y="3998913"/>
          <a:ext cx="2571750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4" name="Equation" r:id="rId8" imgW="1104840" imgH="787320" progId="Equation.DSMT4">
                  <p:embed/>
                </p:oleObj>
              </mc:Choice>
              <mc:Fallback>
                <p:oleObj name="Equation" r:id="rId8" imgW="1104840" imgH="787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960" y="3998913"/>
                        <a:ext cx="2571750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17"/>
          <p:cNvGraphicFramePr>
            <a:graphicFrameLocks noChangeAspect="1"/>
          </p:cNvGraphicFramePr>
          <p:nvPr/>
        </p:nvGraphicFramePr>
        <p:xfrm>
          <a:off x="1714480" y="1191945"/>
          <a:ext cx="5697537" cy="554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Visio" r:id="rId3" imgW="3062935" imgH="3505810" progId="Visio.Drawing.11">
                  <p:embed/>
                </p:oleObj>
              </mc:Choice>
              <mc:Fallback>
                <p:oleObj name="Visio" r:id="rId3" imgW="3062935" imgH="3505810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191945"/>
                        <a:ext cx="5697537" cy="554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/>
          </p:cNvGraphicFramePr>
          <p:nvPr/>
        </p:nvGraphicFramePr>
        <p:xfrm>
          <a:off x="2516173" y="2120898"/>
          <a:ext cx="21240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7" name="Equation" r:id="rId4" imgW="888614" imgH="406224" progId="Equation.DSMT4">
                  <p:embed/>
                </p:oleObj>
              </mc:Choice>
              <mc:Fallback>
                <p:oleObj name="Equation" r:id="rId4" imgW="888614" imgH="406224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73" y="2120898"/>
                        <a:ext cx="2124075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/>
          </p:cNvGraphicFramePr>
          <p:nvPr/>
        </p:nvGraphicFramePr>
        <p:xfrm>
          <a:off x="2357422" y="3143248"/>
          <a:ext cx="25495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8" name="Equation" r:id="rId6" imgW="1066800" imgH="419100" progId="Equation.DSMT4">
                  <p:embed/>
                </p:oleObj>
              </mc:Choice>
              <mc:Fallback>
                <p:oleObj name="Equation" r:id="rId6" imgW="1066800" imgH="4191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143248"/>
                        <a:ext cx="254952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42910" y="1357298"/>
            <a:ext cx="7345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绘如下系统的</a:t>
            </a:r>
            <a:r>
              <a:rPr lang="en-US" altLang="zh-CN" sz="2800" i="1" dirty="0" smtClean="0">
                <a:latin typeface="Euclid" pitchFamily="18" charset="0"/>
              </a:rPr>
              <a:t>Bode</a:t>
            </a:r>
            <a:r>
              <a:rPr lang="zh-CN" altLang="en-US" sz="2800" dirty="0" smtClean="0"/>
              <a:t>图：</a:t>
            </a:r>
            <a:endParaRPr lang="en-US" altLang="zh-CN" sz="2800" dirty="0"/>
          </a:p>
        </p:txBody>
      </p:sp>
      <p:graphicFrame>
        <p:nvGraphicFramePr>
          <p:cNvPr id="134151" name="Object 7"/>
          <p:cNvGraphicFramePr>
            <a:graphicFrameLocks/>
          </p:cNvGraphicFramePr>
          <p:nvPr/>
        </p:nvGraphicFramePr>
        <p:xfrm>
          <a:off x="2071670" y="4214818"/>
          <a:ext cx="36417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9" name="Equation" r:id="rId8" imgW="1523880" imgH="431640" progId="Equation.DSMT4">
                  <p:embed/>
                </p:oleObj>
              </mc:Choice>
              <mc:Fallback>
                <p:oleObj name="Equation" r:id="rId8" imgW="1523880" imgH="43164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214818"/>
                        <a:ext cx="3641725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27673"/>
              </p:ext>
            </p:extLst>
          </p:nvPr>
        </p:nvGraphicFramePr>
        <p:xfrm>
          <a:off x="4355976" y="3099674"/>
          <a:ext cx="1800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4" imgW="927000" imgH="393480" progId="Equation.DSMT4">
                  <p:embed/>
                </p:oleObj>
              </mc:Choice>
              <mc:Fallback>
                <p:oleObj name="Equation" r:id="rId4" imgW="927000" imgH="3934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099674"/>
                        <a:ext cx="18002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491"/>
              </p:ext>
            </p:extLst>
          </p:nvPr>
        </p:nvGraphicFramePr>
        <p:xfrm>
          <a:off x="2713038" y="1658938"/>
          <a:ext cx="3103562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6" imgW="1536480" imgH="622080" progId="Equation.DSMT4">
                  <p:embed/>
                </p:oleObj>
              </mc:Choice>
              <mc:Fallback>
                <p:oleObj name="Equation" r:id="rId6" imgW="1536480" imgH="6220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1658938"/>
                        <a:ext cx="3103562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111351"/>
              </p:ext>
            </p:extLst>
          </p:nvPr>
        </p:nvGraphicFramePr>
        <p:xfrm>
          <a:off x="2203450" y="3291563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8" imgW="952200" imgH="228600" progId="Equation.DSMT4">
                  <p:embed/>
                </p:oleObj>
              </mc:Choice>
              <mc:Fallback>
                <p:oleObj name="Equation" r:id="rId8" imgW="952200" imgH="2286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291563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410960" y="1469912"/>
            <a:ext cx="1584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令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70705"/>
              </p:ext>
            </p:extLst>
          </p:nvPr>
        </p:nvGraphicFramePr>
        <p:xfrm>
          <a:off x="493713" y="4612363"/>
          <a:ext cx="327818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10" imgW="1638000" imgH="622080" progId="Equation.DSMT4">
                  <p:embed/>
                </p:oleObj>
              </mc:Choice>
              <mc:Fallback>
                <p:oleObj name="Equation" r:id="rId10" imgW="1638000" imgH="6220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612363"/>
                        <a:ext cx="3278187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008438" y="4612149"/>
          <a:ext cx="34036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Equation" r:id="rId12" imgW="1701720" imgH="863280" progId="Equation.DSMT4">
                  <p:embed/>
                </p:oleObj>
              </mc:Choice>
              <mc:Fallback>
                <p:oleObj name="Equation" r:id="rId12" imgW="1701720" imgH="8632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612149"/>
                        <a:ext cx="34036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428596" y="4071942"/>
            <a:ext cx="1584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则</a:t>
            </a:r>
            <a:endParaRPr lang="en-US" altLang="zh-CN" sz="2800" dirty="0">
              <a:latin typeface="Eucli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0034" y="1243450"/>
            <a:ext cx="7315200" cy="64294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四、振荡环节（二阶系统</a:t>
            </a:r>
            <a:r>
              <a:rPr lang="zh-CN" altLang="en-US" sz="2800" b="1" dirty="0" smtClean="0">
                <a:latin typeface="Euclid" pitchFamily="18" charset="0"/>
                <a:ea typeface="微软雅黑" pitchFamily="34" charset="-122"/>
                <a:cs typeface="+mj-cs"/>
              </a:rPr>
              <a:t>，</a:t>
            </a:r>
            <a:r>
              <a:rPr lang="en-US" altLang="zh-CN" sz="2800" b="1" dirty="0" smtClean="0">
                <a:latin typeface="Euclid" pitchFamily="18" charset="0"/>
                <a:ea typeface="微软雅黑" pitchFamily="34" charset="-122"/>
                <a:cs typeface="+mj-cs"/>
              </a:rPr>
              <a:t>0&lt;</a:t>
            </a:r>
            <a:r>
              <a:rPr lang="en-US" altLang="zh-CN" sz="2800" b="1" i="1" dirty="0" smtClean="0">
                <a:latin typeface="Euclid" pitchFamily="18" charset="0"/>
                <a:ea typeface="微软雅黑" pitchFamily="34" charset="-122"/>
                <a:cs typeface="+mj-cs"/>
                <a:sym typeface="Euclid Symbol"/>
              </a:rPr>
              <a:t></a:t>
            </a:r>
            <a:r>
              <a:rPr lang="en-US" altLang="zh-CN" sz="2800" b="1" dirty="0" smtClean="0">
                <a:latin typeface="Euclid" pitchFamily="18" charset="0"/>
                <a:ea typeface="微软雅黑" pitchFamily="34" charset="-122"/>
                <a:cs typeface="+mj-cs"/>
                <a:sym typeface="Euclid Symbol"/>
              </a:rPr>
              <a:t>&lt;1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Euclid" pitchFamily="18" charset="0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00298" y="1857364"/>
          <a:ext cx="3429024" cy="127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3" imgW="1447560" imgH="482400" progId="Equation.DSMT4">
                  <p:embed/>
                </p:oleObj>
              </mc:Choice>
              <mc:Fallback>
                <p:oleObj name="Equation" r:id="rId3" imgW="14475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1857364"/>
                        <a:ext cx="3429024" cy="1272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714480" y="3143248"/>
          <a:ext cx="5719762" cy="2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Equation" r:id="rId5" imgW="2286000" imgH="888840" progId="Equation.DSMT4">
                  <p:embed/>
                </p:oleObj>
              </mc:Choice>
              <mc:Fallback>
                <p:oleObj name="Equation" r:id="rId5" imgW="228600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143248"/>
                        <a:ext cx="5719762" cy="2214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642910" y="1357298"/>
            <a:ext cx="7488237" cy="500066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幅频特性、相频特性、幅相特性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Euclid" pitchFamily="18" charset="0"/>
              <a:ea typeface="微软雅黑" pitchFamily="34" charset="-122"/>
              <a:cs typeface="+mj-cs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644042" y="2071678"/>
            <a:ext cx="61928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i="1" dirty="0" smtClean="0"/>
              <a:t> </a:t>
            </a:r>
            <a:r>
              <a:rPr lang="en-US" altLang="zh-CN" sz="2800" i="1" dirty="0" smtClean="0">
                <a:latin typeface="Euclid" pitchFamily="18" charset="0"/>
              </a:rPr>
              <a:t>G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j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)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的幅频特性</a:t>
            </a:r>
            <a:endParaRPr lang="en-US" altLang="zh-CN" sz="2800" dirty="0">
              <a:latin typeface="Euclid" pitchFamily="18" charset="0"/>
              <a:sym typeface="Euclid Symbol" pitchFamily="18" charset="2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428728" y="2786058"/>
          <a:ext cx="4929222" cy="1763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Equation" r:id="rId3" imgW="2057400" imgH="736600" progId="Equation.DSMT4">
                  <p:embed/>
                </p:oleObj>
              </mc:Choice>
              <mc:Fallback>
                <p:oleObj name="Equation" r:id="rId3" imgW="20574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786058"/>
                        <a:ext cx="4929222" cy="1763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14348" y="4714884"/>
            <a:ext cx="61928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i="1" dirty="0" smtClean="0"/>
              <a:t> </a:t>
            </a:r>
            <a:r>
              <a:rPr lang="en-US" altLang="zh-CN" sz="2800" i="1" dirty="0" smtClean="0">
                <a:latin typeface="Euclid" pitchFamily="18" charset="0"/>
              </a:rPr>
              <a:t>G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j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)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的相频特性</a:t>
            </a:r>
            <a:endParaRPr lang="en-US" altLang="zh-CN" sz="2800" dirty="0">
              <a:latin typeface="Euclid" pitchFamily="18" charset="0"/>
              <a:sym typeface="Euclid Symbol" pitchFamily="18" charset="2"/>
            </a:endParaRPr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1714480" y="5357826"/>
          <a:ext cx="4929222" cy="992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7" name="Equation" r:id="rId5" imgW="2146300" imgH="431800" progId="Equation.DSMT4">
                  <p:embed/>
                </p:oleObj>
              </mc:Choice>
              <mc:Fallback>
                <p:oleObj name="Equation" r:id="rId5" imgW="21463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357826"/>
                        <a:ext cx="4929222" cy="992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714348" y="1285860"/>
            <a:ext cx="61928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根据</a:t>
            </a:r>
            <a:r>
              <a:rPr lang="en-US" altLang="zh-CN" sz="2800" i="1" dirty="0" smtClean="0">
                <a:latin typeface="Euclid" pitchFamily="18" charset="0"/>
              </a:rPr>
              <a:t>G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 smtClean="0">
                <a:latin typeface="Euclid" pitchFamily="18" charset="0"/>
              </a:rPr>
              <a:t>j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)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的幅频特性，</a:t>
            </a:r>
            <a:endParaRPr lang="en-US" altLang="zh-CN" sz="2800" dirty="0">
              <a:latin typeface="Euclid" pitchFamily="18" charset="0"/>
              <a:sym typeface="Euclid Symbol" pitchFamily="18" charset="2"/>
            </a:endParaRPr>
          </a:p>
        </p:txBody>
      </p:sp>
      <p:graphicFrame>
        <p:nvGraphicFramePr>
          <p:cNvPr id="3" name="Object 23"/>
          <p:cNvGraphicFramePr>
            <a:graphicFrameLocks noChangeAspect="1"/>
          </p:cNvGraphicFramePr>
          <p:nvPr/>
        </p:nvGraphicFramePr>
        <p:xfrm>
          <a:off x="1823823" y="1933121"/>
          <a:ext cx="2317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8" name="Equation" r:id="rId3" imgW="927100" imgH="279400" progId="Equation.DSMT4">
                  <p:embed/>
                </p:oleObj>
              </mc:Choice>
              <mc:Fallback>
                <p:oleObj name="Equation" r:id="rId3" imgW="927100" imgH="279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823" y="1933121"/>
                        <a:ext cx="23177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4"/>
          <p:cNvGraphicFramePr>
            <a:graphicFrameLocks noChangeAspect="1"/>
          </p:cNvGraphicFramePr>
          <p:nvPr/>
        </p:nvGraphicFramePr>
        <p:xfrm>
          <a:off x="1823823" y="3071810"/>
          <a:ext cx="22320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9" name="Equation" r:id="rId5" imgW="914400" imgH="419100" progId="Equation.DSMT4">
                  <p:embed/>
                </p:oleObj>
              </mc:Choice>
              <mc:Fallback>
                <p:oleObj name="Equation" r:id="rId5" imgW="914400" imgH="4191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823" y="3071810"/>
                        <a:ext cx="22320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5"/>
          <p:cNvGraphicFramePr>
            <a:graphicFrameLocks noChangeAspect="1"/>
          </p:cNvGraphicFramePr>
          <p:nvPr/>
        </p:nvGraphicFramePr>
        <p:xfrm>
          <a:off x="1823823" y="2653846"/>
          <a:ext cx="22431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0" name="Equation" r:id="rId7" imgW="1028254" imgH="266584" progId="Equation.DSMT4">
                  <p:embed/>
                </p:oleObj>
              </mc:Choice>
              <mc:Fallback>
                <p:oleObj name="Equation" r:id="rId7" imgW="1028254" imgH="266584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823" y="2653846"/>
                        <a:ext cx="22431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857224" y="4241582"/>
            <a:ext cx="352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 dirty="0" smtClean="0"/>
              <a:t>谐振频率</a:t>
            </a:r>
            <a:r>
              <a:rPr lang="en-US" altLang="zh-CN" sz="2800" dirty="0" smtClean="0"/>
              <a:t>:</a:t>
            </a:r>
            <a:endParaRPr lang="en-US" altLang="zh-CN" sz="2800" dirty="0"/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5572133" y="1785926"/>
            <a:ext cx="3146426" cy="2536825"/>
            <a:chOff x="3742" y="1071"/>
            <a:chExt cx="1982" cy="1598"/>
          </a:xfrm>
        </p:grpSpPr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3742" y="1253"/>
              <a:ext cx="1982" cy="1416"/>
              <a:chOff x="3696" y="1207"/>
              <a:chExt cx="1982" cy="1416"/>
            </a:xfrm>
          </p:grpSpPr>
          <p:sp>
            <p:nvSpPr>
              <p:cNvPr id="11" name="Line 34"/>
              <p:cNvSpPr>
                <a:spLocks noChangeShapeType="1"/>
              </p:cNvSpPr>
              <p:nvPr/>
            </p:nvSpPr>
            <p:spPr bwMode="auto">
              <a:xfrm flipV="1">
                <a:off x="4059" y="1207"/>
                <a:ext cx="0" cy="1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35"/>
              <p:cNvSpPr>
                <a:spLocks noChangeShapeType="1"/>
              </p:cNvSpPr>
              <p:nvPr/>
            </p:nvSpPr>
            <p:spPr bwMode="auto">
              <a:xfrm>
                <a:off x="3878" y="2251"/>
                <a:ext cx="17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36"/>
              <p:cNvSpPr>
                <a:spLocks/>
              </p:cNvSpPr>
              <p:nvPr/>
            </p:nvSpPr>
            <p:spPr bwMode="auto">
              <a:xfrm>
                <a:off x="4059" y="1570"/>
                <a:ext cx="1270" cy="318"/>
              </a:xfrm>
              <a:custGeom>
                <a:avLst/>
                <a:gdLst>
                  <a:gd name="T0" fmla="*/ 0 w 1361"/>
                  <a:gd name="T1" fmla="*/ 3 h 378"/>
                  <a:gd name="T2" fmla="*/ 43 w 1361"/>
                  <a:gd name="T3" fmla="*/ 3 h 378"/>
                  <a:gd name="T4" fmla="*/ 91 w 1361"/>
                  <a:gd name="T5" fmla="*/ 3 h 378"/>
                  <a:gd name="T6" fmla="*/ 116 w 1361"/>
                  <a:gd name="T7" fmla="*/ 3 h 378"/>
                  <a:gd name="T8" fmla="*/ 152 w 1361"/>
                  <a:gd name="T9" fmla="*/ 3 h 378"/>
                  <a:gd name="T10" fmla="*/ 183 w 1361"/>
                  <a:gd name="T11" fmla="*/ 3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1"/>
                  <a:gd name="T19" fmla="*/ 0 h 378"/>
                  <a:gd name="T20" fmla="*/ 1361 w 1361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1" h="378">
                    <a:moveTo>
                      <a:pt x="0" y="151"/>
                    </a:moveTo>
                    <a:cubicBezTo>
                      <a:pt x="102" y="162"/>
                      <a:pt x="205" y="174"/>
                      <a:pt x="318" y="151"/>
                    </a:cubicBezTo>
                    <a:cubicBezTo>
                      <a:pt x="431" y="128"/>
                      <a:pt x="590" y="30"/>
                      <a:pt x="681" y="15"/>
                    </a:cubicBezTo>
                    <a:cubicBezTo>
                      <a:pt x="772" y="0"/>
                      <a:pt x="787" y="16"/>
                      <a:pt x="862" y="61"/>
                    </a:cubicBezTo>
                    <a:cubicBezTo>
                      <a:pt x="937" y="106"/>
                      <a:pt x="1051" y="234"/>
                      <a:pt x="1134" y="287"/>
                    </a:cubicBezTo>
                    <a:cubicBezTo>
                      <a:pt x="1217" y="340"/>
                      <a:pt x="1289" y="359"/>
                      <a:pt x="1361" y="37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Text Box 37"/>
              <p:cNvSpPr txBox="1">
                <a:spLocks noChangeArrowheads="1"/>
              </p:cNvSpPr>
              <p:nvPr/>
            </p:nvSpPr>
            <p:spPr bwMode="auto">
              <a:xfrm>
                <a:off x="3696" y="1525"/>
                <a:ext cx="272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dirty="0">
                    <a:latin typeface="Euclid" pitchFamily="18" charset="0"/>
                  </a:rPr>
                  <a:t>1</a:t>
                </a:r>
              </a:p>
            </p:txBody>
          </p:sp>
          <p:sp>
            <p:nvSpPr>
              <p:cNvPr id="15" name="Text Box 38"/>
              <p:cNvSpPr txBox="1">
                <a:spLocks noChangeArrowheads="1"/>
              </p:cNvSpPr>
              <p:nvPr/>
            </p:nvSpPr>
            <p:spPr bwMode="auto">
              <a:xfrm>
                <a:off x="5361" y="2285"/>
                <a:ext cx="317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i="1" dirty="0">
                    <a:sym typeface="Euclid Symbol" pitchFamily="18" charset="2"/>
                  </a:rPr>
                  <a:t></a:t>
                </a:r>
              </a:p>
            </p:txBody>
          </p:sp>
          <p:sp>
            <p:nvSpPr>
              <p:cNvPr id="16" name="Line 40"/>
              <p:cNvSpPr>
                <a:spLocks noChangeShapeType="1"/>
              </p:cNvSpPr>
              <p:nvPr/>
            </p:nvSpPr>
            <p:spPr bwMode="auto">
              <a:xfrm>
                <a:off x="4740" y="1570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Text Box 41"/>
              <p:cNvSpPr txBox="1">
                <a:spLocks noChangeArrowheads="1"/>
              </p:cNvSpPr>
              <p:nvPr/>
            </p:nvSpPr>
            <p:spPr bwMode="auto">
              <a:xfrm>
                <a:off x="4604" y="2296"/>
                <a:ext cx="408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i="1" dirty="0">
                    <a:latin typeface="Euclid" pitchFamily="18" charset="0"/>
                    <a:sym typeface="Euclid Symbol" pitchFamily="18" charset="2"/>
                  </a:rPr>
                  <a:t></a:t>
                </a:r>
                <a:r>
                  <a:rPr lang="en-US" altLang="zh-CN" sz="2800" i="1" baseline="-25000" dirty="0">
                    <a:latin typeface="Euclid" pitchFamily="18" charset="0"/>
                    <a:sym typeface="Euclid Symbol" pitchFamily="18" charset="2"/>
                  </a:rPr>
                  <a:t>r</a:t>
                </a:r>
              </a:p>
            </p:txBody>
          </p:sp>
          <p:sp>
            <p:nvSpPr>
              <p:cNvPr id="18" name="Line 42"/>
              <p:cNvSpPr>
                <a:spLocks noChangeShapeType="1"/>
              </p:cNvSpPr>
              <p:nvPr/>
            </p:nvSpPr>
            <p:spPr bwMode="auto">
              <a:xfrm>
                <a:off x="4059" y="1570"/>
                <a:ext cx="6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Text Box 43"/>
              <p:cNvSpPr txBox="1">
                <a:spLocks noChangeArrowheads="1"/>
              </p:cNvSpPr>
              <p:nvPr/>
            </p:nvSpPr>
            <p:spPr bwMode="auto">
              <a:xfrm>
                <a:off x="3696" y="1250"/>
                <a:ext cx="408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3200" i="1" baseline="-25000" dirty="0" smtClean="0">
                    <a:latin typeface="Euclid" pitchFamily="18" charset="0"/>
                  </a:rPr>
                  <a:t>Am</a:t>
                </a:r>
                <a:endParaRPr lang="en-US" altLang="zh-CN" sz="3200" i="1" baseline="-25000" dirty="0">
                  <a:latin typeface="Euclid" pitchFamily="18" charset="0"/>
                </a:endParaRPr>
              </a:p>
            </p:txBody>
          </p:sp>
        </p:grpSp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4105" y="1071"/>
              <a:ext cx="80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ym typeface="Euclid Symbol" pitchFamily="18" charset="2"/>
                </a:rPr>
                <a:t></a:t>
              </a:r>
              <a:r>
                <a:rPr lang="en-US" altLang="zh-CN" sz="2800" dirty="0">
                  <a:latin typeface="Euclid" pitchFamily="18" charset="0"/>
                  <a:sym typeface="Euclid Symbol" pitchFamily="18" charset="2"/>
                </a:rPr>
                <a:t>G(</a:t>
              </a:r>
              <a:r>
                <a:rPr lang="en-US" altLang="zh-CN" sz="2800" i="1" dirty="0">
                  <a:latin typeface="Euclid" pitchFamily="18" charset="0"/>
                  <a:sym typeface="Euclid Symbol" pitchFamily="18" charset="2"/>
                </a:rPr>
                <a:t>j</a:t>
              </a:r>
              <a:r>
                <a:rPr lang="en-US" altLang="zh-CN" sz="2800" dirty="0">
                  <a:latin typeface="Euclid" pitchFamily="18" charset="0"/>
                  <a:sym typeface="Euclid Symbol" pitchFamily="18" charset="2"/>
                </a:rPr>
                <a:t>)</a:t>
              </a:r>
            </a:p>
          </p:txBody>
        </p:sp>
      </p:grpSp>
      <p:graphicFrame>
        <p:nvGraphicFramePr>
          <p:cNvPr id="118812" name="Object 28"/>
          <p:cNvGraphicFramePr>
            <a:graphicFrameLocks noChangeAspect="1"/>
          </p:cNvGraphicFramePr>
          <p:nvPr/>
        </p:nvGraphicFramePr>
        <p:xfrm>
          <a:off x="857224" y="5072074"/>
          <a:ext cx="7429552" cy="96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1" name="Equation" r:id="rId9" imgW="3022600" imgH="393700" progId="Equation.DSMT4">
                  <p:embed/>
                </p:oleObj>
              </mc:Choice>
              <mc:Fallback>
                <p:oleObj name="Equation" r:id="rId9" imgW="3022600" imgH="3937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5072074"/>
                        <a:ext cx="7429552" cy="96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613988" y="1285860"/>
            <a:ext cx="352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 dirty="0" smtClean="0"/>
              <a:t>谐振峰值</a:t>
            </a:r>
            <a:r>
              <a:rPr lang="en-US" altLang="zh-CN" sz="2800" dirty="0" smtClean="0"/>
              <a:t>:</a:t>
            </a:r>
            <a:endParaRPr lang="en-US" altLang="zh-CN" sz="2800" dirty="0"/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/>
        </p:nvGraphicFramePr>
        <p:xfrm>
          <a:off x="2172137" y="1770278"/>
          <a:ext cx="38306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6" name="Equation" r:id="rId3" imgW="1688760" imgH="469800" progId="Equation.DSMT4">
                  <p:embed/>
                </p:oleObj>
              </mc:Choice>
              <mc:Fallback>
                <p:oleObj name="Equation" r:id="rId3" imgW="1688760" imgH="469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137" y="1770278"/>
                        <a:ext cx="38306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71472" y="3000372"/>
            <a:ext cx="778674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当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en-US" altLang="zh-CN" sz="2800" dirty="0">
                <a:latin typeface="Euclid" pitchFamily="18" charset="0"/>
              </a:rPr>
              <a:t>0 &lt;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</a:t>
            </a:r>
            <a:r>
              <a:rPr lang="en-US" altLang="zh-CN" sz="2800" dirty="0">
                <a:latin typeface="Euclid" pitchFamily="18" charset="0"/>
              </a:rPr>
              <a:t> 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</a:t>
            </a:r>
            <a:r>
              <a:rPr lang="en-US" altLang="zh-CN" sz="2800" dirty="0" smtClean="0">
                <a:latin typeface="Euclid" pitchFamily="18" charset="0"/>
              </a:rPr>
              <a:t>0.707</a:t>
            </a:r>
            <a:r>
              <a:rPr lang="zh-CN" altLang="en-US" sz="2800" dirty="0" smtClean="0">
                <a:latin typeface="Euclid" pitchFamily="18" charset="0"/>
              </a:rPr>
              <a:t>，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2214546" y="3643314"/>
          <a:ext cx="35988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7" name="Equation" r:id="rId5" imgW="1435100" imgH="279400" progId="Equation.DSMT4">
                  <p:embed/>
                </p:oleObj>
              </mc:Choice>
              <mc:Fallback>
                <p:oleObj name="Equation" r:id="rId5" imgW="14351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643314"/>
                        <a:ext cx="359886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14612" y="5715016"/>
          <a:ext cx="25479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8" name="Equation" r:id="rId7" imgW="1016000" imgH="241300" progId="Equation.DSMT4">
                  <p:embed/>
                </p:oleObj>
              </mc:Choice>
              <mc:Fallback>
                <p:oleObj name="Equation" r:id="rId7" imgW="10160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715016"/>
                        <a:ext cx="254793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97820" y="4578138"/>
            <a:ext cx="108743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且</a:t>
            </a:r>
            <a:endParaRPr lang="en-US" altLang="zh-CN" sz="2800" dirty="0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729126" y="4893826"/>
          <a:ext cx="26749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9" name="Equation" r:id="rId9" imgW="1066337" imgH="253890" progId="Equation.DSMT4">
                  <p:embed/>
                </p:oleObj>
              </mc:Choice>
              <mc:Fallback>
                <p:oleObj name="Equation" r:id="rId9" imgW="1066337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126" y="4893826"/>
                        <a:ext cx="26749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428596" y="1428736"/>
            <a:ext cx="8286808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当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</a:t>
            </a:r>
            <a:r>
              <a:rPr lang="en-US" altLang="zh-CN" sz="2800" dirty="0">
                <a:latin typeface="Euclid" pitchFamily="18" charset="0"/>
              </a:rPr>
              <a:t>&gt; </a:t>
            </a:r>
            <a:r>
              <a:rPr lang="en-US" altLang="zh-CN" sz="2800" dirty="0" smtClean="0">
                <a:latin typeface="Euclid" pitchFamily="18" charset="0"/>
              </a:rPr>
              <a:t>0.707</a:t>
            </a:r>
            <a:r>
              <a:rPr lang="zh-CN" altLang="en-US" sz="2800" dirty="0" smtClean="0">
                <a:latin typeface="Euclid" pitchFamily="18" charset="0"/>
              </a:rPr>
              <a:t>，无谐振峰，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G(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j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)</a:t>
            </a:r>
            <a:r>
              <a:rPr lang="en-US" altLang="zh-CN" sz="2800" dirty="0">
                <a:latin typeface="Euclid" pitchFamily="18" charset="0"/>
              </a:rPr>
              <a:t> </a:t>
            </a:r>
            <a:r>
              <a:rPr lang="zh-CN" altLang="en-US" sz="2800" dirty="0" smtClean="0">
                <a:latin typeface="Euclid" pitchFamily="18" charset="0"/>
              </a:rPr>
              <a:t>随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增加</a:t>
            </a:r>
            <a:r>
              <a:rPr lang="zh-CN" altLang="en-US" sz="2800" dirty="0" smtClean="0">
                <a:latin typeface="Euclid" pitchFamily="18" charset="0"/>
              </a:rPr>
              <a:t>单调递减</a:t>
            </a:r>
            <a:r>
              <a:rPr lang="en-US" altLang="zh-CN" sz="2800" dirty="0" smtClean="0">
                <a:latin typeface="Euclid" pitchFamily="18" charset="0"/>
              </a:rPr>
              <a:t> (</a:t>
            </a:r>
            <a:r>
              <a:rPr lang="en-US" altLang="zh-CN" sz="2800" dirty="0">
                <a:latin typeface="Euclid" pitchFamily="18" charset="0"/>
              </a:rPr>
              <a:t>20lg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G(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j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)&lt;</a:t>
            </a:r>
            <a:r>
              <a:rPr lang="en-US" altLang="zh-CN" sz="2800" dirty="0">
                <a:latin typeface="Euclid" pitchFamily="18" charset="0"/>
              </a:rPr>
              <a:t>0 </a:t>
            </a:r>
            <a:r>
              <a:rPr lang="en-US" altLang="zh-CN" sz="2800" dirty="0" smtClean="0">
                <a:latin typeface="Euclid" pitchFamily="18" charset="0"/>
              </a:rPr>
              <a:t>dB</a:t>
            </a:r>
            <a:r>
              <a:rPr lang="zh-CN" altLang="en-US" sz="2800" dirty="0" smtClean="0">
                <a:latin typeface="Euclid" pitchFamily="18" charset="0"/>
              </a:rPr>
              <a:t>。事实上，当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en-US" altLang="zh-CN" sz="2800" dirty="0">
                <a:latin typeface="Euclid" pitchFamily="18" charset="0"/>
              </a:rPr>
              <a:t>0.707&lt;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</a:t>
            </a:r>
            <a:r>
              <a:rPr lang="en-US" altLang="zh-CN" sz="2800" dirty="0">
                <a:latin typeface="Euclid" pitchFamily="18" charset="0"/>
              </a:rPr>
              <a:t>&lt; </a:t>
            </a:r>
            <a:r>
              <a:rPr lang="en-US" altLang="zh-CN" sz="2800" dirty="0" smtClean="0">
                <a:latin typeface="Euclid" pitchFamily="18" charset="0"/>
              </a:rPr>
              <a:t>1</a:t>
            </a:r>
            <a:r>
              <a:rPr lang="zh-CN" altLang="en-US" sz="2800" dirty="0" smtClean="0">
                <a:latin typeface="Euclid" pitchFamily="18" charset="0"/>
              </a:rPr>
              <a:t>，其单位阶跃响应尽管存在振荡但幅值很小</a:t>
            </a:r>
            <a:r>
              <a:rPr lang="en-US" altLang="zh-CN" sz="2800" dirty="0" smtClean="0">
                <a:latin typeface="Euclid" pitchFamily="18" charset="0"/>
              </a:rPr>
              <a:t>)</a:t>
            </a:r>
            <a:r>
              <a:rPr lang="zh-CN" altLang="en-US" sz="2800" dirty="0" smtClean="0">
                <a:latin typeface="Euclid" pitchFamily="18" charset="0"/>
              </a:rPr>
              <a:t>。</a:t>
            </a:r>
            <a:endParaRPr lang="en-US" altLang="zh-CN" sz="2800" dirty="0">
              <a:latin typeface="Euclid" pitchFamily="18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571736" y="2928934"/>
            <a:ext cx="3097212" cy="2247900"/>
            <a:chOff x="3651" y="709"/>
            <a:chExt cx="1951" cy="1416"/>
          </a:xfrm>
        </p:grpSpPr>
        <p:sp>
          <p:nvSpPr>
            <p:cNvPr id="4" name="Line 11"/>
            <p:cNvSpPr>
              <a:spLocks noChangeShapeType="1"/>
            </p:cNvSpPr>
            <p:nvPr/>
          </p:nvSpPr>
          <p:spPr bwMode="auto">
            <a:xfrm flipV="1">
              <a:off x="4014" y="709"/>
              <a:ext cx="0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12"/>
            <p:cNvSpPr>
              <a:spLocks noChangeShapeType="1"/>
            </p:cNvSpPr>
            <p:nvPr/>
          </p:nvSpPr>
          <p:spPr bwMode="auto">
            <a:xfrm>
              <a:off x="3833" y="1753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3651" y="1027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Euclid" pitchFamily="18" charset="0"/>
                </a:rPr>
                <a:t>1</a:t>
              </a: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5284" y="1798"/>
              <a:ext cx="31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 dirty="0">
                  <a:latin typeface="Euclid" pitchFamily="18" charset="0"/>
                  <a:sym typeface="Euclid Symbol" pitchFamily="18" charset="2"/>
                </a:rPr>
                <a:t></a:t>
              </a: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 flipH="1">
              <a:off x="4014" y="1752"/>
              <a:ext cx="68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Euclid" pitchFamily="18" charset="0"/>
                  <a:sym typeface="Euclid Symbol" pitchFamily="18" charset="2"/>
                </a:rPr>
                <a:t>0=</a:t>
              </a:r>
              <a:r>
                <a:rPr lang="en-US" altLang="zh-CN" sz="2800" i="1" dirty="0">
                  <a:latin typeface="Euclid" pitchFamily="18" charset="0"/>
                  <a:sym typeface="Euclid Symbol" pitchFamily="18" charset="2"/>
                </a:rPr>
                <a:t></a:t>
              </a:r>
              <a:r>
                <a:rPr lang="en-US" altLang="zh-CN" sz="2800" i="1" baseline="-25000" dirty="0">
                  <a:latin typeface="Euclid" pitchFamily="18" charset="0"/>
                  <a:sym typeface="Euclid Symbol" pitchFamily="18" charset="2"/>
                </a:rPr>
                <a:t>r</a:t>
              </a:r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4014" y="1154"/>
              <a:ext cx="1225" cy="371"/>
            </a:xfrm>
            <a:custGeom>
              <a:avLst/>
              <a:gdLst>
                <a:gd name="T0" fmla="*/ 0 w 1225"/>
                <a:gd name="T1" fmla="*/ 8 h 371"/>
                <a:gd name="T2" fmla="*/ 136 w 1225"/>
                <a:gd name="T3" fmla="*/ 8 h 371"/>
                <a:gd name="T4" fmla="*/ 544 w 1225"/>
                <a:gd name="T5" fmla="*/ 53 h 371"/>
                <a:gd name="T6" fmla="*/ 771 w 1225"/>
                <a:gd name="T7" fmla="*/ 144 h 371"/>
                <a:gd name="T8" fmla="*/ 1225 w 1225"/>
                <a:gd name="T9" fmla="*/ 371 h 3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5"/>
                <a:gd name="T16" fmla="*/ 0 h 371"/>
                <a:gd name="T17" fmla="*/ 1225 w 1225"/>
                <a:gd name="T18" fmla="*/ 371 h 3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5" h="371">
                  <a:moveTo>
                    <a:pt x="0" y="8"/>
                  </a:moveTo>
                  <a:cubicBezTo>
                    <a:pt x="22" y="4"/>
                    <a:pt x="45" y="0"/>
                    <a:pt x="136" y="8"/>
                  </a:cubicBezTo>
                  <a:cubicBezTo>
                    <a:pt x="227" y="16"/>
                    <a:pt x="438" y="30"/>
                    <a:pt x="544" y="53"/>
                  </a:cubicBezTo>
                  <a:cubicBezTo>
                    <a:pt x="650" y="76"/>
                    <a:pt x="658" y="91"/>
                    <a:pt x="771" y="144"/>
                  </a:cubicBezTo>
                  <a:cubicBezTo>
                    <a:pt x="884" y="197"/>
                    <a:pt x="1054" y="284"/>
                    <a:pt x="1225" y="37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4059" y="709"/>
              <a:ext cx="80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Euclid" pitchFamily="18" charset="0"/>
                  <a:sym typeface="Euclid Symbol" pitchFamily="18" charset="2"/>
                </a:rPr>
                <a:t>G(</a:t>
              </a:r>
              <a:r>
                <a:rPr lang="en-US" altLang="zh-CN" sz="2800" i="1" dirty="0">
                  <a:latin typeface="Euclid" pitchFamily="18" charset="0"/>
                  <a:sym typeface="Euclid Symbol" pitchFamily="18" charset="2"/>
                </a:rPr>
                <a:t>j</a:t>
              </a:r>
              <a:r>
                <a:rPr lang="en-US" altLang="zh-CN" sz="2800" dirty="0">
                  <a:latin typeface="Euclid" pitchFamily="18" charset="0"/>
                  <a:sym typeface="Euclid Symbol" pitchFamily="18" charset="2"/>
                </a:rPr>
                <a:t>)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525027" y="3658899"/>
            <a:ext cx="352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 dirty="0" smtClean="0"/>
              <a:t> 谐振峰值</a:t>
            </a:r>
            <a:r>
              <a:rPr lang="en-US" altLang="zh-CN" sz="2800" dirty="0" smtClean="0"/>
              <a:t>:</a:t>
            </a:r>
            <a:endParaRPr lang="en-US" altLang="zh-CN" sz="2800" dirty="0"/>
          </a:p>
        </p:txBody>
      </p:sp>
      <p:graphicFrame>
        <p:nvGraphicFramePr>
          <p:cNvPr id="1188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341353"/>
              </p:ext>
            </p:extLst>
          </p:nvPr>
        </p:nvGraphicFramePr>
        <p:xfrm>
          <a:off x="525027" y="4365104"/>
          <a:ext cx="38306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Equation" r:id="rId4" imgW="1688760" imgH="469800" progId="Equation.DSMT4">
                  <p:embed/>
                </p:oleObj>
              </mc:Choice>
              <mc:Fallback>
                <p:oleObj name="Equation" r:id="rId4" imgW="1688760" imgH="469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27" y="4365104"/>
                        <a:ext cx="38306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4" descr="O72A019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1099442"/>
            <a:ext cx="4686988" cy="5715016"/>
          </a:xfrm>
          <a:prstGeom prst="rect">
            <a:avLst/>
          </a:prstGeom>
          <a:noFill/>
        </p:spPr>
      </p:pic>
      <p:graphicFrame>
        <p:nvGraphicFramePr>
          <p:cNvPr id="118812" name="Object 28"/>
          <p:cNvGraphicFramePr>
            <a:graphicFrameLocks noChangeAspect="1"/>
          </p:cNvGraphicFramePr>
          <p:nvPr/>
        </p:nvGraphicFramePr>
        <p:xfrm>
          <a:off x="571472" y="2071678"/>
          <a:ext cx="29337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5" name="Equation" r:id="rId7" imgW="1193760" imgH="507960" progId="Equation.DSMT4">
                  <p:embed/>
                </p:oleObj>
              </mc:Choice>
              <mc:Fallback>
                <p:oleObj name="Equation" r:id="rId7" imgW="1193760" imgH="5079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071678"/>
                        <a:ext cx="2933700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440846" y="1285860"/>
            <a:ext cx="352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 dirty="0" smtClean="0"/>
              <a:t> 谐振频率</a:t>
            </a:r>
            <a:r>
              <a:rPr lang="en-US" altLang="zh-CN" sz="2800" dirty="0" smtClean="0"/>
              <a:t>:</a:t>
            </a:r>
            <a:endParaRPr lang="en-US" altLang="zh-CN" sz="2800" dirty="0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559306" y="5589240"/>
            <a:ext cx="352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 dirty="0" smtClean="0"/>
              <a:t> 相频特性曲线</a:t>
            </a:r>
            <a:r>
              <a:rPr lang="en-US" altLang="zh-CN" sz="2800" dirty="0" smtClean="0"/>
              <a:t>: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O72A01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4321175" cy="372427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642910" y="1285860"/>
            <a:ext cx="407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+mn-ea"/>
              </a:rPr>
              <a:t> 幅相特性曲线：</a:t>
            </a:r>
            <a:endParaRPr lang="zh-CN" altLang="en-US" sz="2800" dirty="0">
              <a:latin typeface="+mn-ea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940425" y="3240318"/>
            <a:ext cx="3024188" cy="3044825"/>
            <a:chOff x="3742" y="2160"/>
            <a:chExt cx="1905" cy="1918"/>
          </a:xfrm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4422" y="3149"/>
              <a:ext cx="499" cy="317"/>
            </a:xfrm>
            <a:custGeom>
              <a:avLst/>
              <a:gdLst>
                <a:gd name="T0" fmla="*/ 0 w 499"/>
                <a:gd name="T1" fmla="*/ 317 h 317"/>
                <a:gd name="T2" fmla="*/ 318 w 499"/>
                <a:gd name="T3" fmla="*/ 227 h 317"/>
                <a:gd name="T4" fmla="*/ 499 w 499"/>
                <a:gd name="T5" fmla="*/ 0 h 317"/>
                <a:gd name="T6" fmla="*/ 0 60000 65536"/>
                <a:gd name="T7" fmla="*/ 0 60000 65536"/>
                <a:gd name="T8" fmla="*/ 0 60000 65536"/>
                <a:gd name="T9" fmla="*/ 0 w 499"/>
                <a:gd name="T10" fmla="*/ 0 h 317"/>
                <a:gd name="T11" fmla="*/ 499 w 499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317">
                  <a:moveTo>
                    <a:pt x="0" y="317"/>
                  </a:moveTo>
                  <a:cubicBezTo>
                    <a:pt x="117" y="298"/>
                    <a:pt x="235" y="280"/>
                    <a:pt x="318" y="227"/>
                  </a:cubicBezTo>
                  <a:cubicBezTo>
                    <a:pt x="401" y="174"/>
                    <a:pt x="450" y="87"/>
                    <a:pt x="49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3742" y="2160"/>
              <a:ext cx="1633" cy="1361"/>
              <a:chOff x="3742" y="2160"/>
              <a:chExt cx="1633" cy="1361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3742" y="2704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V="1">
                <a:off x="4241" y="2205"/>
                <a:ext cx="0" cy="1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3855" y="2697"/>
                <a:ext cx="937" cy="718"/>
              </a:xfrm>
              <a:custGeom>
                <a:avLst/>
                <a:gdLst>
                  <a:gd name="T0" fmla="*/ 885 w 937"/>
                  <a:gd name="T1" fmla="*/ 7 h 718"/>
                  <a:gd name="T2" fmla="*/ 839 w 937"/>
                  <a:gd name="T3" fmla="*/ 143 h 718"/>
                  <a:gd name="T4" fmla="*/ 930 w 937"/>
                  <a:gd name="T5" fmla="*/ 416 h 718"/>
                  <a:gd name="T6" fmla="*/ 839 w 937"/>
                  <a:gd name="T7" fmla="*/ 688 h 718"/>
                  <a:gd name="T8" fmla="*/ 340 w 937"/>
                  <a:gd name="T9" fmla="*/ 597 h 718"/>
                  <a:gd name="T10" fmla="*/ 23 w 937"/>
                  <a:gd name="T11" fmla="*/ 325 h 718"/>
                  <a:gd name="T12" fmla="*/ 204 w 937"/>
                  <a:gd name="T13" fmla="*/ 53 h 718"/>
                  <a:gd name="T14" fmla="*/ 386 w 937"/>
                  <a:gd name="T15" fmla="*/ 7 h 7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37"/>
                  <a:gd name="T25" fmla="*/ 0 h 718"/>
                  <a:gd name="T26" fmla="*/ 937 w 937"/>
                  <a:gd name="T27" fmla="*/ 718 h 71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37" h="718">
                    <a:moveTo>
                      <a:pt x="885" y="7"/>
                    </a:moveTo>
                    <a:cubicBezTo>
                      <a:pt x="858" y="41"/>
                      <a:pt x="832" y="75"/>
                      <a:pt x="839" y="143"/>
                    </a:cubicBezTo>
                    <a:cubicBezTo>
                      <a:pt x="846" y="211"/>
                      <a:pt x="930" y="325"/>
                      <a:pt x="930" y="416"/>
                    </a:cubicBezTo>
                    <a:cubicBezTo>
                      <a:pt x="930" y="507"/>
                      <a:pt x="937" y="658"/>
                      <a:pt x="839" y="688"/>
                    </a:cubicBezTo>
                    <a:cubicBezTo>
                      <a:pt x="741" y="718"/>
                      <a:pt x="476" y="657"/>
                      <a:pt x="340" y="597"/>
                    </a:cubicBezTo>
                    <a:cubicBezTo>
                      <a:pt x="204" y="537"/>
                      <a:pt x="46" y="416"/>
                      <a:pt x="23" y="325"/>
                    </a:cubicBezTo>
                    <a:cubicBezTo>
                      <a:pt x="0" y="234"/>
                      <a:pt x="144" y="106"/>
                      <a:pt x="204" y="53"/>
                    </a:cubicBezTo>
                    <a:cubicBezTo>
                      <a:pt x="264" y="0"/>
                      <a:pt x="356" y="15"/>
                      <a:pt x="386" y="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740" y="2523"/>
                <a:ext cx="13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4740" y="2251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  <a:sym typeface="Euclid Symbol" pitchFamily="18" charset="2"/>
                  </a:rPr>
                  <a:t>=</a:t>
                </a:r>
                <a:r>
                  <a:rPr lang="en-US" altLang="zh-CN" sz="2400">
                    <a:latin typeface="Times New Roman" pitchFamily="18" charset="0"/>
                    <a:sym typeface="Euclid Symbol" pitchFamily="18" charset="2"/>
                  </a:rPr>
                  <a:t>0</a:t>
                </a: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H="1">
                <a:off x="4241" y="2523"/>
                <a:ext cx="13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4241" y="2160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  <a:sym typeface="Euclid Symbol" pitchFamily="18" charset="2"/>
                  </a:rPr>
                  <a:t>=</a:t>
                </a:r>
                <a:r>
                  <a:rPr lang="en-US" altLang="zh-CN" sz="2400">
                    <a:latin typeface="Times New Roman" pitchFamily="18" charset="0"/>
                    <a:sym typeface="Euclid Symbol" pitchFamily="18" charset="2"/>
                  </a:rPr>
                  <a:t></a:t>
                </a:r>
              </a:p>
            </p:txBody>
          </p:sp>
        </p:grp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H="1" flipV="1">
              <a:off x="4740" y="3385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3878" y="3748"/>
              <a:ext cx="17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 dirty="0">
                  <a:sym typeface="Euclid Symbol" pitchFamily="18" charset="2"/>
                </a:rPr>
                <a:t>      </a:t>
              </a:r>
              <a:r>
                <a:rPr lang="zh-CN" altLang="en-US" sz="2800" dirty="0" smtClean="0">
                  <a:sym typeface="Euclid Symbol" pitchFamily="18" charset="2"/>
                </a:rPr>
                <a:t>谐振峰</a:t>
              </a:r>
              <a:endParaRPr lang="en-US" altLang="zh-CN" sz="2800" dirty="0">
                <a:sym typeface="Euclid Symbol" pitchFamily="18" charset="2"/>
              </a:endParaRP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4473" y="3082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 i="1">
                  <a:sym typeface="Euclid Symbol" pitchFamily="18" charset="2"/>
                </a:rPr>
                <a:t></a:t>
              </a:r>
              <a:r>
                <a:rPr lang="en-US" altLang="zh-CN" sz="2400" i="1" baseline="-25000">
                  <a:sym typeface="Euclid Symbol" pitchFamily="18" charset="2"/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O72A01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0128" y="1430337"/>
            <a:ext cx="4799012" cy="5427663"/>
          </a:xfrm>
          <a:prstGeom prst="rect">
            <a:avLst/>
          </a:prstGeom>
          <a:noFill/>
        </p:spPr>
      </p:pic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309088" y="1212158"/>
            <a:ext cx="7488237" cy="500066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2.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对数幅频特性、相频特性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Euclid" pitchFamily="18" charset="0"/>
              <a:ea typeface="微软雅黑" pitchFamily="34" charset="-122"/>
              <a:cs typeface="+mj-cs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57158" y="1928802"/>
          <a:ext cx="4246386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Equation" r:id="rId4" imgW="1968480" imgH="761760" progId="Equation.DSMT4">
                  <p:embed/>
                </p:oleObj>
              </mc:Choice>
              <mc:Fallback>
                <p:oleObj name="Equation" r:id="rId4" imgW="1968480" imgH="761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928802"/>
                        <a:ext cx="4246386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571472" y="3747870"/>
          <a:ext cx="3000396" cy="311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Equation" r:id="rId6" imgW="1397000" imgH="1447800" progId="Equation.DSMT4">
                  <p:embed/>
                </p:oleObj>
              </mc:Choice>
              <mc:Fallback>
                <p:oleObj name="Equation" r:id="rId6" imgW="1397000" imgH="1447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747870"/>
                        <a:ext cx="3000396" cy="3110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071538" y="1714488"/>
          <a:ext cx="6696075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5" name="Equation" r:id="rId3" imgW="2781300" imgH="558800" progId="Equation.DSMT4">
                  <p:embed/>
                </p:oleObj>
              </mc:Choice>
              <mc:Fallback>
                <p:oleObj name="Equation" r:id="rId3" imgW="27813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714488"/>
                        <a:ext cx="6696075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00034" y="3214686"/>
            <a:ext cx="84169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当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>
                <a:latin typeface="Euclid" pitchFamily="18" charset="0"/>
              </a:rPr>
              <a:t>&lt;&lt;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i="1" baseline="-25000" dirty="0" smtClean="0">
                <a:latin typeface="Euclid" pitchFamily="18" charset="0"/>
              </a:rPr>
              <a:t>n</a:t>
            </a:r>
            <a:r>
              <a:rPr lang="en-US" altLang="zh-CN" sz="2800" i="1" dirty="0" smtClean="0">
                <a:latin typeface="Euclid" pitchFamily="18" charset="0"/>
              </a:rPr>
              <a:t> </a:t>
            </a:r>
            <a:r>
              <a:rPr lang="zh-CN" altLang="en-US" sz="2800" dirty="0" smtClean="0">
                <a:latin typeface="Euclid" pitchFamily="18" charset="0"/>
              </a:rPr>
              <a:t>，对数幅频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785918" y="3929066"/>
          <a:ext cx="4829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6" name="Equation" r:id="rId5" imgW="1930400" imgH="203200" progId="Equation.DSMT4">
                  <p:embed/>
                </p:oleObj>
              </mc:Choice>
              <mc:Fallback>
                <p:oleObj name="Equation" r:id="rId5" imgW="19304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929066"/>
                        <a:ext cx="48291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2910" y="4572008"/>
            <a:ext cx="78501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当</a:t>
            </a:r>
            <a:r>
              <a:rPr lang="en-US" altLang="zh-CN" sz="2800" dirty="0" smtClean="0"/>
              <a:t>  </a:t>
            </a:r>
            <a:r>
              <a:rPr lang="en-US" altLang="zh-CN" sz="2800" i="1" dirty="0">
                <a:latin typeface="Euclid" panose="02020503060505020303" pitchFamily="18" charset="0"/>
                <a:sym typeface="Euclid Symbol" pitchFamily="18" charset="2"/>
              </a:rPr>
              <a:t></a:t>
            </a:r>
            <a:r>
              <a:rPr lang="en-US" altLang="zh-CN" sz="2800" dirty="0">
                <a:latin typeface="Euclid" panose="02020503060505020303" pitchFamily="18" charset="0"/>
              </a:rPr>
              <a:t>&gt;&gt;</a:t>
            </a:r>
            <a:r>
              <a:rPr lang="en-US" altLang="zh-CN" sz="2800" i="1" dirty="0">
                <a:latin typeface="Euclid" panose="02020503060505020303" pitchFamily="18" charset="0"/>
                <a:sym typeface="Euclid Symbol" pitchFamily="18" charset="2"/>
              </a:rPr>
              <a:t></a:t>
            </a:r>
            <a:r>
              <a:rPr lang="en-US" altLang="zh-CN" sz="2800" i="1" baseline="-25000" dirty="0">
                <a:latin typeface="Euclid" panose="02020503060505020303" pitchFamily="18" charset="0"/>
                <a:sym typeface="Euclid Symbol" pitchFamily="18" charset="2"/>
              </a:rPr>
              <a:t>n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zh-CN" altLang="en-US" sz="2800" dirty="0" smtClean="0"/>
              <a:t>，对数幅频</a:t>
            </a:r>
            <a:endParaRPr lang="en-US" altLang="zh-CN" sz="2800" dirty="0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142976" y="4857760"/>
          <a:ext cx="662463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7" name="Equation" r:id="rId7" imgW="2679700" imgH="558800" progId="Equation.DSMT4">
                  <p:embed/>
                </p:oleObj>
              </mc:Choice>
              <mc:Fallback>
                <p:oleObj name="Equation" r:id="rId7" imgW="2679700" imgH="55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857760"/>
                        <a:ext cx="662463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28596" y="1214422"/>
            <a:ext cx="6715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 对数渐近幅频特性、相频特性</a:t>
            </a:r>
            <a:endParaRPr lang="zh-CN" altLang="en-US" sz="2800" b="1" dirty="0">
              <a:latin typeface="Euclid" pitchFamily="18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6188318"/>
            <a:ext cx="3844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因此，转折频率为</a:t>
            </a:r>
            <a:r>
              <a:rPr lang="en-US" altLang="zh-CN" sz="2800" i="1" dirty="0" smtClean="0">
                <a:sym typeface="Euclid Symbol" pitchFamily="18" charset="2"/>
              </a:rPr>
              <a:t></a:t>
            </a:r>
            <a:r>
              <a:rPr lang="en-US" altLang="zh-CN" sz="2800" i="1" baseline="-25000" dirty="0" smtClean="0">
                <a:sym typeface="Euclid Symbol" pitchFamily="18" charset="2"/>
              </a:rPr>
              <a:t>n</a:t>
            </a:r>
            <a:r>
              <a:rPr lang="en-US" altLang="zh-CN" sz="2800" i="1" dirty="0" smtClean="0">
                <a:sym typeface="Euclid Symbol" pitchFamily="18" charset="2"/>
              </a:rPr>
              <a:t> </a:t>
            </a:r>
            <a:r>
              <a:rPr lang="zh-CN" altLang="en-US" sz="2800" dirty="0" smtClean="0">
                <a:sym typeface="Euclid Symbol" pitchFamily="18" charset="2"/>
              </a:rPr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428596" y="1142985"/>
            <a:ext cx="785818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ahoma" pitchFamily="34" charset="0"/>
                <a:ea typeface="宋体" charset="-122"/>
              </a:rPr>
              <a:t>振荡环节的对数幅频渐进特性：</a:t>
            </a:r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5184" y="2172143"/>
            <a:ext cx="7186612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193796" y="2061018"/>
            <a:ext cx="47244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193796" y="2061018"/>
            <a:ext cx="1447800" cy="144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1593846" y="3565968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718046" y="3546918"/>
            <a:ext cx="3105150" cy="2476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00796" y="4407343"/>
            <a:ext cx="127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-40dB/dec</a:t>
            </a: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714480" y="6317812"/>
          <a:ext cx="5451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1" name="Equation" r:id="rId4" imgW="2730500" imgH="228600" progId="Equation.DSMT4">
                  <p:embed/>
                </p:oleObj>
              </mc:Choice>
              <mc:Fallback>
                <p:oleObj name="Equation" r:id="rId4" imgW="2730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6317812"/>
                        <a:ext cx="54514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373063" y="1617663"/>
          <a:ext cx="624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2" name="Equation" r:id="rId6" imgW="3124080" imgH="228600" progId="Equation.DSMT4">
                  <p:embed/>
                </p:oleObj>
              </mc:Choice>
              <mc:Fallback>
                <p:oleObj name="Equation" r:id="rId6" imgW="31240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1617663"/>
                        <a:ext cx="624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823546"/>
              </p:ext>
            </p:extLst>
          </p:nvPr>
        </p:nvGraphicFramePr>
        <p:xfrm>
          <a:off x="471488" y="1549400"/>
          <a:ext cx="69564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3" imgW="3060360" imgH="431640" progId="Equation.DSMT4">
                  <p:embed/>
                </p:oleObj>
              </mc:Choice>
              <mc:Fallback>
                <p:oleObj name="Equation" r:id="rId3" imgW="3060360" imgH="4316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549400"/>
                        <a:ext cx="695642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608123"/>
              </p:ext>
            </p:extLst>
          </p:nvPr>
        </p:nvGraphicFramePr>
        <p:xfrm>
          <a:off x="409575" y="2636838"/>
          <a:ext cx="8250238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5" imgW="3416040" imgH="457200" progId="Equation.DSMT4">
                  <p:embed/>
                </p:oleObj>
              </mc:Choice>
              <mc:Fallback>
                <p:oleObj name="Equation" r:id="rId5" imgW="3416040" imgH="457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636838"/>
                        <a:ext cx="8250238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13"/>
          <p:cNvSpPr>
            <a:spLocks/>
          </p:cNvSpPr>
          <p:nvPr/>
        </p:nvSpPr>
        <p:spPr bwMode="auto">
          <a:xfrm rot="16200000">
            <a:off x="3155157" y="1893093"/>
            <a:ext cx="457200" cy="3960813"/>
          </a:xfrm>
          <a:prstGeom prst="leftBrace">
            <a:avLst>
              <a:gd name="adj1" fmla="val 721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Euclid" pitchFamily="18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979613" y="4221163"/>
            <a:ext cx="266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Transient response</a:t>
            </a:r>
          </a:p>
        </p:txBody>
      </p:sp>
      <p:sp>
        <p:nvSpPr>
          <p:cNvPr id="6" name="AutoShape 15"/>
          <p:cNvSpPr>
            <a:spLocks/>
          </p:cNvSpPr>
          <p:nvPr/>
        </p:nvSpPr>
        <p:spPr bwMode="auto">
          <a:xfrm rot="16223058">
            <a:off x="7152482" y="2648744"/>
            <a:ext cx="457200" cy="2592387"/>
          </a:xfrm>
          <a:prstGeom prst="leftBrace">
            <a:avLst>
              <a:gd name="adj1" fmla="val 472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Euclid" pitchFamily="18" charset="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867400" y="4221163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Steady-state response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395288" y="4941888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Comic Sans MS" pitchFamily="66" charset="0"/>
              </a:rPr>
              <a:t>若系统稳定，则瞬态响应：</a:t>
            </a:r>
            <a:endParaRPr lang="en-US" altLang="zh-CN" sz="2800" dirty="0">
              <a:latin typeface="Comic Sans MS" pitchFamily="66" charset="0"/>
            </a:endParaRPr>
          </a:p>
        </p:txBody>
      </p:sp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72127"/>
              </p:ext>
            </p:extLst>
          </p:nvPr>
        </p:nvGraphicFramePr>
        <p:xfrm>
          <a:off x="2936875" y="5435600"/>
          <a:ext cx="3016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7" imgW="1206360" imgH="431640" progId="Equation.DSMT4">
                  <p:embed/>
                </p:oleObj>
              </mc:Choice>
              <mc:Fallback>
                <p:oleObj name="Equation" r:id="rId7" imgW="1206360" imgH="4316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5435600"/>
                        <a:ext cx="301625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56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28596" y="1357298"/>
            <a:ext cx="83518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 关于谐振峰值</a:t>
            </a:r>
            <a:r>
              <a:rPr lang="en-US" altLang="zh-CN" sz="2800" b="1" i="1" dirty="0" smtClean="0">
                <a:latin typeface="Euclid" pitchFamily="18" charset="0"/>
                <a:ea typeface="微软雅黑" pitchFamily="34" charset="-122"/>
              </a:rPr>
              <a:t>A</a:t>
            </a:r>
            <a:r>
              <a:rPr lang="en-US" altLang="zh-CN" sz="2800" b="1" i="1" baseline="-25000" dirty="0" smtClean="0">
                <a:latin typeface="Euclid" pitchFamily="18" charset="0"/>
                <a:ea typeface="微软雅黑" pitchFamily="34" charset="-122"/>
              </a:rPr>
              <a:t>m</a:t>
            </a:r>
            <a:endParaRPr lang="en-US" altLang="zh-CN" sz="2800" b="1" baseline="-25000" dirty="0">
              <a:latin typeface="Euclid" pitchFamily="18" charset="0"/>
              <a:ea typeface="微软雅黑" pitchFamily="34" charset="-122"/>
            </a:endParaRP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3095625" y="2992438"/>
          <a:ext cx="6048375" cy="38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3" name="Visio" r:id="rId4" imgW="4195267" imgH="2980944" progId="Visio.Drawing.11">
                  <p:embed/>
                </p:oleObj>
              </mc:Choice>
              <mc:Fallback>
                <p:oleObj name="Visio" r:id="rId4" imgW="4195267" imgH="298094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2992438"/>
                        <a:ext cx="6048375" cy="386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4857752" y="1285860"/>
          <a:ext cx="38306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4" name="Equation" r:id="rId6" imgW="1688760" imgH="469800" progId="Equation.DSMT4">
                  <p:embed/>
                </p:oleObj>
              </mc:Choice>
              <mc:Fallback>
                <p:oleObj name="Equation" r:id="rId6" imgW="168876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285860"/>
                        <a:ext cx="383063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500034" y="2357430"/>
          <a:ext cx="55737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5" name="Equation" r:id="rId8" imgW="2222280" imgH="241200" progId="Equation.DSMT4">
                  <p:embed/>
                </p:oleObj>
              </mc:Choice>
              <mc:Fallback>
                <p:oleObj name="Equation" r:id="rId8" imgW="22222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357430"/>
                        <a:ext cx="5573713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7158" y="3500438"/>
            <a:ext cx="2928958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Euclid" panose="02020503060505020303" pitchFamily="18" charset="0"/>
              </a:rPr>
              <a:t>这表明，系统若无阻尼在其自然角频率处被激励，</a:t>
            </a:r>
            <a:r>
              <a:rPr lang="en-US" altLang="zh-CN" sz="2800" i="1" dirty="0" smtClean="0">
                <a:latin typeface="Euclid" panose="02020503060505020303" pitchFamily="18" charset="0"/>
              </a:rPr>
              <a:t>G</a:t>
            </a:r>
            <a:r>
              <a:rPr lang="en-US" altLang="zh-CN" sz="2800" dirty="0" smtClean="0">
                <a:latin typeface="Euclid" panose="02020503060505020303" pitchFamily="18" charset="0"/>
              </a:rPr>
              <a:t>(</a:t>
            </a:r>
            <a:r>
              <a:rPr lang="en-US" altLang="zh-CN" sz="2800" i="1" dirty="0" smtClean="0">
                <a:latin typeface="Euclid" panose="02020503060505020303" pitchFamily="18" charset="0"/>
              </a:rPr>
              <a:t>j</a:t>
            </a:r>
            <a:r>
              <a:rPr lang="en-US" altLang="zh-CN" sz="2800" i="1" dirty="0">
                <a:latin typeface="Euclid" panose="02020503060505020303" pitchFamily="18" charset="0"/>
                <a:sym typeface="Euclid Symbol" pitchFamily="18" charset="2"/>
              </a:rPr>
              <a:t></a:t>
            </a:r>
            <a:r>
              <a:rPr lang="en-US" altLang="zh-CN" sz="2800" dirty="0" smtClean="0">
                <a:latin typeface="Euclid" panose="02020503060505020303" pitchFamily="18" charset="0"/>
              </a:rPr>
              <a:t>)</a:t>
            </a:r>
            <a:r>
              <a:rPr lang="zh-CN" altLang="en-US" sz="2800" dirty="0" smtClean="0">
                <a:latin typeface="Euclid" panose="02020503060505020303" pitchFamily="18" charset="0"/>
              </a:rPr>
              <a:t>的幅值将变得无限大。</a:t>
            </a:r>
            <a:r>
              <a:rPr lang="en-US" altLang="zh-CN" sz="2800" dirty="0" smtClean="0">
                <a:latin typeface="Euclid" panose="02020503060505020303" pitchFamily="18" charset="0"/>
              </a:rPr>
              <a:t> </a:t>
            </a:r>
            <a:endParaRPr lang="en-US" altLang="zh-CN" sz="2800" i="1" dirty="0">
              <a:latin typeface="Euclid" panose="0202050306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055812"/>
            <a:ext cx="4356100" cy="4802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643174" y="1357298"/>
            <a:ext cx="442915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谐振峰值</a:t>
            </a:r>
            <a:r>
              <a:rPr lang="en-US" altLang="zh-CN" sz="2800" i="1" dirty="0" smtClean="0">
                <a:latin typeface="Euclid" pitchFamily="18" charset="0"/>
              </a:rPr>
              <a:t>A</a:t>
            </a:r>
            <a:r>
              <a:rPr lang="en-US" altLang="zh-CN" sz="2800" i="1" baseline="-25000" dirty="0" smtClean="0">
                <a:latin typeface="Euclid" pitchFamily="18" charset="0"/>
              </a:rPr>
              <a:t>m</a:t>
            </a:r>
            <a:r>
              <a:rPr lang="zh-CN" altLang="en-US" sz="2800" dirty="0" smtClean="0">
                <a:latin typeface="Euclid" pitchFamily="18" charset="0"/>
              </a:rPr>
              <a:t>与</a:t>
            </a:r>
            <a:r>
              <a:rPr lang="zh-CN" altLang="en-US" sz="2800" i="1" dirty="0" smtClean="0">
                <a:latin typeface="Euclid" pitchFamily="18" charset="0"/>
                <a:sym typeface="Euclid Symbol"/>
              </a:rPr>
              <a:t> </a:t>
            </a:r>
            <a:r>
              <a:rPr lang="zh-CN" altLang="en-US" sz="2800" dirty="0" smtClean="0">
                <a:latin typeface="Euclid" pitchFamily="18" charset="0"/>
                <a:sym typeface="Euclid Symbol"/>
              </a:rPr>
              <a:t>的关系</a:t>
            </a:r>
            <a:endParaRPr lang="en-US" altLang="zh-CN" sz="2800" baseline="-25000" dirty="0">
              <a:latin typeface="Euclid" pitchFamily="18" charset="0"/>
            </a:endParaRPr>
          </a:p>
        </p:txBody>
      </p:sp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37671"/>
              </p:ext>
            </p:extLst>
          </p:nvPr>
        </p:nvGraphicFramePr>
        <p:xfrm>
          <a:off x="571472" y="2571744"/>
          <a:ext cx="1871662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5" name="Equation" r:id="rId4" imgW="825480" imgH="927000" progId="Equation.DSMT4">
                  <p:embed/>
                </p:oleObj>
              </mc:Choice>
              <mc:Fallback>
                <p:oleObj name="Equation" r:id="rId4" imgW="825480" imgH="927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571744"/>
                        <a:ext cx="1871662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57158" y="1357298"/>
            <a:ext cx="828198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某二阶系统</a:t>
            </a:r>
            <a:r>
              <a:rPr lang="en-US" altLang="zh-CN" sz="2800" dirty="0" smtClean="0"/>
              <a:t>Bode</a:t>
            </a:r>
            <a:r>
              <a:rPr lang="zh-CN" altLang="en-US" sz="2800" dirty="0" smtClean="0"/>
              <a:t>渐近对数幅频特性曲线如下图所示。求其传递函数和峰值。</a:t>
            </a:r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10420" y="2571744"/>
            <a:ext cx="4572000" cy="3384550"/>
            <a:chOff x="0" y="1253"/>
            <a:chExt cx="2880" cy="2132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1253"/>
              <a:ext cx="2608" cy="2132"/>
              <a:chOff x="0" y="1298"/>
              <a:chExt cx="2608" cy="2132"/>
            </a:xfrm>
          </p:grpSpPr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V="1">
                <a:off x="340" y="1389"/>
                <a:ext cx="0" cy="20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272" y="2976"/>
                <a:ext cx="2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40" y="206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Text Box 20"/>
              <p:cNvSpPr txBox="1">
                <a:spLocks noChangeArrowheads="1"/>
              </p:cNvSpPr>
              <p:nvPr/>
            </p:nvSpPr>
            <p:spPr bwMode="auto">
              <a:xfrm>
                <a:off x="295" y="2931"/>
                <a:ext cx="454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i="1" dirty="0">
                    <a:latin typeface="Euclid" pitchFamily="18" charset="0"/>
                  </a:rPr>
                  <a:t>o</a:t>
                </a: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0" y="1888"/>
                <a:ext cx="544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dirty="0">
                    <a:latin typeface="Euclid" pitchFamily="18" charset="0"/>
                  </a:rPr>
                  <a:t>30</a:t>
                </a: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340" y="1298"/>
                <a:ext cx="998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dirty="0">
                    <a:latin typeface="Euclid" pitchFamily="18" charset="0"/>
                  </a:rPr>
                  <a:t>L(</a:t>
                </a:r>
                <a:r>
                  <a:rPr lang="en-US" altLang="zh-CN" sz="2800" i="1" dirty="0">
                    <a:latin typeface="Euclid" pitchFamily="18" charset="0"/>
                    <a:sym typeface="Euclid Symbol" pitchFamily="18" charset="2"/>
                  </a:rPr>
                  <a:t></a:t>
                </a:r>
                <a:r>
                  <a:rPr lang="en-US" altLang="zh-CN" sz="2800" dirty="0">
                    <a:latin typeface="Euclid" pitchFamily="18" charset="0"/>
                    <a:sym typeface="Euclid Symbol" pitchFamily="18" charset="2"/>
                  </a:rPr>
                  <a:t>)/dB</a:t>
                </a:r>
              </a:p>
            </p:txBody>
          </p:sp>
        </p:grpSp>
        <p:sp>
          <p:nvSpPr>
            <p:cNvPr id="5" name="Line 24"/>
            <p:cNvSpPr>
              <a:spLocks noChangeShapeType="1"/>
            </p:cNvSpPr>
            <p:nvPr/>
          </p:nvSpPr>
          <p:spPr bwMode="auto">
            <a:xfrm>
              <a:off x="340" y="2024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111" y="1873"/>
              <a:ext cx="318" cy="151"/>
            </a:xfrm>
            <a:custGeom>
              <a:avLst/>
              <a:gdLst>
                <a:gd name="T0" fmla="*/ 0 w 318"/>
                <a:gd name="T1" fmla="*/ 151 h 151"/>
                <a:gd name="T2" fmla="*/ 91 w 318"/>
                <a:gd name="T3" fmla="*/ 60 h 151"/>
                <a:gd name="T4" fmla="*/ 181 w 318"/>
                <a:gd name="T5" fmla="*/ 15 h 151"/>
                <a:gd name="T6" fmla="*/ 318 w 318"/>
                <a:gd name="T7" fmla="*/ 151 h 1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8"/>
                <a:gd name="T13" fmla="*/ 0 h 151"/>
                <a:gd name="T14" fmla="*/ 318 w 318"/>
                <a:gd name="T15" fmla="*/ 151 h 1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8" h="151">
                  <a:moveTo>
                    <a:pt x="0" y="151"/>
                  </a:moveTo>
                  <a:cubicBezTo>
                    <a:pt x="30" y="117"/>
                    <a:pt x="61" y="83"/>
                    <a:pt x="91" y="60"/>
                  </a:cubicBezTo>
                  <a:cubicBezTo>
                    <a:pt x="121" y="37"/>
                    <a:pt x="143" y="0"/>
                    <a:pt x="181" y="15"/>
                  </a:cubicBezTo>
                  <a:cubicBezTo>
                    <a:pt x="219" y="30"/>
                    <a:pt x="295" y="128"/>
                    <a:pt x="318" y="15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26"/>
            <p:cNvSpPr>
              <a:spLocks noChangeShapeType="1"/>
            </p:cNvSpPr>
            <p:nvPr/>
          </p:nvSpPr>
          <p:spPr bwMode="auto">
            <a:xfrm>
              <a:off x="1429" y="2024"/>
              <a:ext cx="544" cy="11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338" y="1933"/>
              <a:ext cx="0" cy="99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1066" y="2976"/>
              <a:ext cx="59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Euclid" pitchFamily="18" charset="0"/>
                </a:rPr>
                <a:t>630</a:t>
              </a:r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338" y="193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Text Box 30"/>
            <p:cNvSpPr txBox="1">
              <a:spLocks noChangeArrowheads="1"/>
            </p:cNvSpPr>
            <p:nvPr/>
          </p:nvSpPr>
          <p:spPr bwMode="auto">
            <a:xfrm>
              <a:off x="1474" y="1616"/>
              <a:ext cx="68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Euclid" pitchFamily="18" charset="0"/>
                </a:rPr>
                <a:t>33dB</a:t>
              </a:r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1610" y="2341"/>
              <a:ext cx="127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Euclid" pitchFamily="18" charset="0"/>
                  <a:sym typeface="Euclid Symbol" pitchFamily="18" charset="2"/>
                </a:rPr>
                <a:t>40dB/</a:t>
              </a:r>
              <a:r>
                <a:rPr lang="en-US" altLang="zh-CN" sz="2800" dirty="0" err="1">
                  <a:latin typeface="Euclid" pitchFamily="18" charset="0"/>
                  <a:sym typeface="Euclid Symbol" pitchFamily="18" charset="2"/>
                </a:rPr>
                <a:t>dec</a:t>
              </a:r>
              <a:endParaRPr lang="en-US" altLang="zh-CN" sz="2800" dirty="0">
                <a:latin typeface="Euclid" pitchFamily="18" charset="0"/>
                <a:sym typeface="Euclid Symbol" pitchFamily="18" charset="2"/>
              </a:endParaRPr>
            </a:p>
          </p:txBody>
        </p:sp>
      </p:grp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500562" y="2357430"/>
            <a:ext cx="439261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zh-CN" altLang="en-US" sz="2800" dirty="0" smtClean="0"/>
              <a:t>传递函数具有如下形式：</a:t>
            </a:r>
            <a:endParaRPr lang="en-US" altLang="zh-CN" sz="2800" dirty="0"/>
          </a:p>
        </p:txBody>
      </p:sp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4500562" y="3071810"/>
          <a:ext cx="4443534" cy="171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7" name="Equation" r:id="rId3" imgW="1803400" imgH="698500" progId="Equation.DSMT4">
                  <p:embed/>
                </p:oleObj>
              </mc:Choice>
              <mc:Fallback>
                <p:oleObj name="Equation" r:id="rId3" imgW="1803400" imgH="698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071810"/>
                        <a:ext cx="4443534" cy="1719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671334" y="4572008"/>
            <a:ext cx="193199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因此，</a:t>
            </a:r>
            <a:endParaRPr lang="en-US" altLang="zh-CN" sz="2800" dirty="0"/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4211638" y="5201330"/>
          <a:ext cx="4545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8" name="Equation" r:id="rId5" imgW="1816100" imgH="203200" progId="Equation.DSMT4">
                  <p:embed/>
                </p:oleObj>
              </mc:Choice>
              <mc:Fallback>
                <p:oleObj name="Equation" r:id="rId5" imgW="181610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201330"/>
                        <a:ext cx="45450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3347568" y="5730662"/>
          <a:ext cx="5689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9" name="Equation" r:id="rId7" imgW="2273300" imgH="419100" progId="Equation.DSMT4">
                  <p:embed/>
                </p:oleObj>
              </mc:Choice>
              <mc:Fallback>
                <p:oleObj name="Equation" r:id="rId7" imgW="22733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568" y="5730662"/>
                        <a:ext cx="56896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2910" y="1357298"/>
            <a:ext cx="7315200" cy="50006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五、微分环节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714348" y="2214554"/>
          <a:ext cx="211455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name="Equation" r:id="rId3" imgW="812520" imgH="774360" progId="Equation.DSMT4">
                  <p:embed/>
                </p:oleObj>
              </mc:Choice>
              <mc:Fallback>
                <p:oleObj name="Equation" r:id="rId3" imgW="812520" imgH="7743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214554"/>
                        <a:ext cx="2114550" cy="201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642910" y="4500570"/>
          <a:ext cx="27495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3" name="Equation" r:id="rId5" imgW="1041120" imgH="711000" progId="Equation.DSMT4">
                  <p:embed/>
                </p:oleObj>
              </mc:Choice>
              <mc:Fallback>
                <p:oleObj name="Equation" r:id="rId5" imgW="1041120" imgH="71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500570"/>
                        <a:ext cx="2749550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75796" y="706432"/>
            <a:ext cx="47434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194158" y="1600195"/>
            <a:ext cx="34290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5141904" y="1066706"/>
            <a:ext cx="3352800" cy="1828800"/>
          </a:xfrm>
          <a:prstGeom prst="line">
            <a:avLst/>
          </a:prstGeom>
          <a:noFill/>
          <a:ln w="38100">
            <a:solidFill>
              <a:srgbClr val="33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202867" y="990595"/>
            <a:ext cx="2286000" cy="2514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5194158" y="969957"/>
            <a:ext cx="2286000" cy="25146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34964" y="3588879"/>
            <a:ext cx="5354638" cy="331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177964" y="5727241"/>
            <a:ext cx="3352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5122402" y="4446129"/>
            <a:ext cx="3429000" cy="0"/>
          </a:xfrm>
          <a:prstGeom prst="line">
            <a:avLst/>
          </a:prstGeom>
          <a:noFill/>
          <a:ln w="38100">
            <a:solidFill>
              <a:srgbClr val="33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5157327" y="6330491"/>
            <a:ext cx="3352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157327" y="3822241"/>
            <a:ext cx="3352800" cy="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O72A01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14620"/>
            <a:ext cx="6985000" cy="2990850"/>
          </a:xfrm>
          <a:prstGeom prst="rect">
            <a:avLst/>
          </a:prstGeom>
          <a:noFill/>
        </p:spPr>
      </p:pic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1785918" y="1428736"/>
          <a:ext cx="50879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Equation" r:id="rId4" imgW="1955520" imgH="330120" progId="Equation.DSMT4">
                  <p:embed/>
                </p:oleObj>
              </mc:Choice>
              <mc:Fallback>
                <p:oleObj name="Equation" r:id="rId4" imgW="1955520" imgH="3301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428736"/>
                        <a:ext cx="5087937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2910" y="1285860"/>
            <a:ext cx="7315200" cy="50006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六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、一阶微分环节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3000364" y="1885260"/>
          <a:ext cx="22304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9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1885260"/>
                        <a:ext cx="22304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1500166" y="2428868"/>
          <a:ext cx="6643734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0" name="Equation" r:id="rId5" imgW="2361960" imgH="291960" progId="Equation.DSMT4">
                  <p:embed/>
                </p:oleObj>
              </mc:Choice>
              <mc:Fallback>
                <p:oleObj name="Equation" r:id="rId5" imgW="236196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428868"/>
                        <a:ext cx="6643734" cy="71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2857488" y="3143248"/>
          <a:ext cx="3586457" cy="344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1" name="Visio" r:id="rId7" imgW="1247242" imgH="1257910" progId="Visio.Drawing.11">
                  <p:embed/>
                </p:oleObj>
              </mc:Choice>
              <mc:Fallback>
                <p:oleObj name="Visio" r:id="rId7" imgW="1247242" imgH="125791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143248"/>
                        <a:ext cx="3586457" cy="344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785786" y="3429000"/>
            <a:ext cx="2584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latin typeface="Euclid" pitchFamily="18" charset="0"/>
              </a:rPr>
              <a:t> 幅相特性曲线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4068985" y="1270900"/>
          <a:ext cx="479742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Visio" r:id="rId3" imgW="3225089" imgH="3582924" progId="Visio.Drawing.11">
                  <p:embed/>
                </p:oleObj>
              </mc:Choice>
              <mc:Fallback>
                <p:oleObj name="Visio" r:id="rId3" imgW="3225089" imgH="358292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985" y="1270900"/>
                        <a:ext cx="4797425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57158" y="1928802"/>
            <a:ext cx="381635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800" i="1" dirty="0" smtClean="0">
                <a:latin typeface="Euclid" pitchFamily="18" charset="0"/>
              </a:rPr>
              <a:t> Bode</a:t>
            </a:r>
            <a:r>
              <a:rPr lang="zh-CN" altLang="en-US" sz="2800" dirty="0" smtClean="0">
                <a:latin typeface="Euclid" pitchFamily="18" charset="0"/>
              </a:rPr>
              <a:t>图：</a:t>
            </a:r>
            <a:endParaRPr lang="en-US" altLang="zh-CN" sz="2800" dirty="0" smtClean="0">
              <a:latin typeface="Euclid" pitchFamily="18" charset="0"/>
            </a:endParaRPr>
          </a:p>
          <a:p>
            <a:endParaRPr lang="en-US" altLang="zh-CN" sz="2800" i="1" dirty="0" smtClean="0">
              <a:latin typeface="Euclid" pitchFamily="18" charset="0"/>
            </a:endParaRPr>
          </a:p>
          <a:p>
            <a:r>
              <a:rPr lang="en-US" altLang="zh-CN" sz="2800" i="1" dirty="0" smtClean="0">
                <a:latin typeface="Euclid" pitchFamily="18" charset="0"/>
              </a:rPr>
              <a:t>Ts</a:t>
            </a:r>
            <a:r>
              <a:rPr lang="en-US" altLang="zh-CN" sz="2800" dirty="0" smtClean="0">
                <a:latin typeface="Euclid" pitchFamily="18" charset="0"/>
              </a:rPr>
              <a:t>+1</a:t>
            </a:r>
            <a:r>
              <a:rPr lang="zh-CN" altLang="en-US" sz="2800" dirty="0" smtClean="0">
                <a:latin typeface="Euclid" pitchFamily="18" charset="0"/>
              </a:rPr>
              <a:t>的对数幅频和相频与</a:t>
            </a:r>
            <a:r>
              <a:rPr lang="en-US" altLang="zh-CN" sz="2800" dirty="0" smtClean="0">
                <a:latin typeface="Euclid" pitchFamily="18" charset="0"/>
              </a:rPr>
              <a:t>1</a:t>
            </a:r>
            <a:r>
              <a:rPr lang="en-US" altLang="zh-CN" sz="2800" dirty="0">
                <a:latin typeface="Euclid" pitchFamily="18" charset="0"/>
              </a:rPr>
              <a:t>/(</a:t>
            </a:r>
            <a:r>
              <a:rPr lang="en-US" altLang="zh-CN" sz="2800" i="1" dirty="0" smtClean="0">
                <a:latin typeface="Euclid" pitchFamily="18" charset="0"/>
              </a:rPr>
              <a:t>Ts</a:t>
            </a:r>
            <a:r>
              <a:rPr lang="en-US" altLang="zh-CN" sz="2800" dirty="0" smtClean="0">
                <a:latin typeface="Euclid" pitchFamily="18" charset="0"/>
              </a:rPr>
              <a:t>+1) </a:t>
            </a:r>
            <a:r>
              <a:rPr lang="zh-CN" altLang="en-US" sz="2800" dirty="0" smtClean="0">
                <a:latin typeface="Euclid" pitchFamily="18" charset="0"/>
              </a:rPr>
              <a:t>的对数幅频和相频互为倒数。</a:t>
            </a:r>
            <a:endParaRPr lang="en-US" altLang="zh-CN" sz="2800" dirty="0" smtClean="0">
              <a:latin typeface="Euclid" pitchFamily="18" charset="0"/>
            </a:endParaRPr>
          </a:p>
          <a:p>
            <a:endParaRPr lang="en-US" altLang="zh-CN" sz="2800" dirty="0">
              <a:latin typeface="Euclid" pitchFamily="18" charset="0"/>
            </a:endParaRPr>
          </a:p>
          <a:p>
            <a:pPr marL="609600" indent="-609600">
              <a:spcBef>
                <a:spcPct val="20000"/>
              </a:spcBef>
            </a:pPr>
            <a:r>
              <a:rPr lang="zh-CN" altLang="en-US" sz="2800" dirty="0" smtClean="0">
                <a:latin typeface="Euclid" pitchFamily="18" charset="0"/>
              </a:rPr>
              <a:t>转折频率：</a:t>
            </a:r>
            <a:r>
              <a:rPr lang="en-US" altLang="zh-CN" sz="2800" dirty="0" smtClean="0">
                <a:latin typeface="Euclid" pitchFamily="18" charset="0"/>
              </a:rPr>
              <a:t>1/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endParaRPr lang="en-US" altLang="zh-CN" sz="2800" i="1" dirty="0"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 txBox="1">
            <a:spLocks noChangeArrowheads="1"/>
          </p:cNvSpPr>
          <p:nvPr/>
        </p:nvSpPr>
        <p:spPr>
          <a:xfrm>
            <a:off x="642910" y="1356166"/>
            <a:ext cx="7315200" cy="571504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七、二阶微分环节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643174" y="2071678"/>
          <a:ext cx="3289307" cy="1166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2" name="Equation" r:id="rId3" imgW="1739880" imgH="520560" progId="Equation.DSMT4">
                  <p:embed/>
                </p:oleObj>
              </mc:Choice>
              <mc:Fallback>
                <p:oleObj name="Equation" r:id="rId3" imgW="1739880" imgH="520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071678"/>
                        <a:ext cx="3289307" cy="1166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CEF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571604" y="3429000"/>
          <a:ext cx="6286544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3" name="Equation" r:id="rId5" imgW="3085920" imgH="533160" progId="Equation.DSMT4">
                  <p:embed/>
                </p:oleObj>
              </mc:Choice>
              <mc:Fallback>
                <p:oleObj name="Equation" r:id="rId5" imgW="308592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429000"/>
                        <a:ext cx="6286544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2000232" y="5000636"/>
          <a:ext cx="4857784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4" name="Equation" r:id="rId7" imgW="2286000" imgH="672840" progId="Equation.DSMT4">
                  <p:embed/>
                </p:oleObj>
              </mc:Choice>
              <mc:Fallback>
                <p:oleObj name="Equation" r:id="rId7" imgW="2286000" imgH="672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000636"/>
                        <a:ext cx="4857784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CEFE">
                                <a:alpha val="460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5-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33963" y="3071810"/>
            <a:ext cx="4110037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71472" y="1285860"/>
            <a:ext cx="80010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800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幅相特性曲线</a:t>
            </a:r>
            <a:r>
              <a:rPr lang="zh-CN" altLang="en-US" sz="2800" b="1" dirty="0" smtClean="0">
                <a:latin typeface="Euclid" pitchFamily="18" charset="0"/>
              </a:rPr>
              <a:t>：</a:t>
            </a:r>
            <a:endParaRPr lang="en-US" altLang="zh-CN" sz="2800" b="1" dirty="0" smtClean="0">
              <a:latin typeface="Euclid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85720" y="2143116"/>
            <a:ext cx="43195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在低频段：</a:t>
            </a:r>
            <a:endParaRPr lang="en-US" altLang="zh-CN" sz="2800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571472" y="2928934"/>
          <a:ext cx="23733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5" name="Equation" r:id="rId4" imgW="1079032" imgH="291973" progId="Equation.DSMT4">
                  <p:embed/>
                </p:oleObj>
              </mc:Choice>
              <mc:Fallback>
                <p:oleObj name="Equation" r:id="rId4" imgW="1079032" imgH="29197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928934"/>
                        <a:ext cx="2373313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0034" y="4786318"/>
            <a:ext cx="4140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/>
              <a:t>在高频段：</a:t>
            </a:r>
            <a:endParaRPr lang="en-US" altLang="zh-CN" sz="2800" dirty="0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714348" y="5715016"/>
          <a:ext cx="28781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6" name="Equation" r:id="rId6" imgW="1307532" imgH="291973" progId="Equation.DSMT4">
                  <p:embed/>
                </p:oleObj>
              </mc:Choice>
              <mc:Fallback>
                <p:oleObj name="Equation" r:id="rId6" imgW="1307532" imgH="29197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715016"/>
                        <a:ext cx="2878138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00034" y="3857628"/>
          <a:ext cx="28765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7" name="Equation" r:id="rId8" imgW="1308100" imgH="279400" progId="Equation.DSMT4">
                  <p:embed/>
                </p:oleObj>
              </mc:Choice>
              <mc:Fallback>
                <p:oleObj name="Equation" r:id="rId8" imgW="1308100" imgH="279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857628"/>
                        <a:ext cx="287655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642910" y="1428736"/>
            <a:ext cx="80010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800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i="1" dirty="0" smtClean="0">
                <a:latin typeface="Euclid" pitchFamily="18" charset="0"/>
                <a:ea typeface="微软雅黑" pitchFamily="34" charset="-122"/>
              </a:rPr>
              <a:t>Bode </a:t>
            </a: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图</a:t>
            </a:r>
            <a:r>
              <a:rPr lang="zh-CN" altLang="en-US" sz="2800" b="1" dirty="0" smtClean="0">
                <a:latin typeface="Euclid" pitchFamily="18" charset="0"/>
              </a:rPr>
              <a:t>：</a:t>
            </a:r>
            <a:endParaRPr lang="en-US" altLang="zh-CN" sz="2800" b="1" dirty="0" smtClean="0">
              <a:latin typeface="Euclid" pitchFamily="18" charset="0"/>
            </a:endParaRPr>
          </a:p>
        </p:txBody>
      </p:sp>
      <p:pic>
        <p:nvPicPr>
          <p:cNvPr id="3" name="Picture 5" descr="O72A01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285992"/>
            <a:ext cx="5256213" cy="314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512068" y="1220341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Comic Sans MS" pitchFamily="66" charset="0"/>
              </a:rPr>
              <a:t>稳态响应：</a:t>
            </a:r>
            <a:endParaRPr lang="en-US" altLang="zh-CN" sz="2800" dirty="0">
              <a:latin typeface="Comic Sans MS" pitchFamily="66" charset="0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37465"/>
              </p:ext>
            </p:extLst>
          </p:nvPr>
        </p:nvGraphicFramePr>
        <p:xfrm>
          <a:off x="643683" y="1769592"/>
          <a:ext cx="692150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3" imgW="2768400" imgH="457200" progId="Equation.DSMT4">
                  <p:embed/>
                </p:oleObj>
              </mc:Choice>
              <mc:Fallback>
                <p:oleObj name="Equation" r:id="rId3" imgW="2768400" imgH="457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83" y="1769592"/>
                        <a:ext cx="6921501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235046"/>
              </p:ext>
            </p:extLst>
          </p:nvPr>
        </p:nvGraphicFramePr>
        <p:xfrm>
          <a:off x="5724128" y="2845941"/>
          <a:ext cx="2187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5" imgW="875920" imgH="177723" progId="Equation.DSMT4">
                  <p:embed/>
                </p:oleObj>
              </mc:Choice>
              <mc:Fallback>
                <p:oleObj name="Equation" r:id="rId5" imgW="875920" imgH="177723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845941"/>
                        <a:ext cx="2187575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24809"/>
              </p:ext>
            </p:extLst>
          </p:nvPr>
        </p:nvGraphicFramePr>
        <p:xfrm>
          <a:off x="1320800" y="3568700"/>
          <a:ext cx="637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7" imgW="3187440" imgH="444240" progId="Equation.DSMT4">
                  <p:embed/>
                </p:oleObj>
              </mc:Choice>
              <mc:Fallback>
                <p:oleObj name="Equation" r:id="rId7" imgW="3187440" imgH="4442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568700"/>
                        <a:ext cx="6375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1755" y="306819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注意到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03140"/>
              </p:ext>
            </p:extLst>
          </p:nvPr>
        </p:nvGraphicFramePr>
        <p:xfrm>
          <a:off x="2111375" y="4851400"/>
          <a:ext cx="59436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9" imgW="2971800" imgH="939600" progId="Equation.DSMT4">
                  <p:embed/>
                </p:oleObj>
              </mc:Choice>
              <mc:Fallback>
                <p:oleObj name="Equation" r:id="rId9" imgW="2971800" imgH="939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4851400"/>
                        <a:ext cx="59436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611188" y="4403747"/>
            <a:ext cx="1944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则</a:t>
            </a:r>
            <a:endParaRPr lang="en-US" altLang="zh-CN" sz="2800" dirty="0">
              <a:latin typeface="Eucli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4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85786" y="1285860"/>
            <a:ext cx="73152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八、一阶不稳定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环节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非最小相位环节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214414" y="2714620"/>
          <a:ext cx="6572296" cy="121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0" name="Equation" r:id="rId3" imgW="2743200" imgH="482400" progId="Equation.DSMT4">
                  <p:embed/>
                </p:oleObj>
              </mc:Choice>
              <mc:Fallback>
                <p:oleObj name="Equation" r:id="rId3" imgW="274320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714620"/>
                        <a:ext cx="6572296" cy="1214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571736" y="1857364"/>
          <a:ext cx="2120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1" name="Equation" r:id="rId5" imgW="850680" imgH="393480" progId="Equation.DSMT4">
                  <p:embed/>
                </p:oleObj>
              </mc:Choice>
              <mc:Fallback>
                <p:oleObj name="Equation" r:id="rId5" imgW="8506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857364"/>
                        <a:ext cx="2120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 descr="O72A019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8662" y="3897313"/>
            <a:ext cx="6911975" cy="2960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500034" y="1357298"/>
            <a:ext cx="8208963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研究如下系统当频率由零到无穷时相角的变化范围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前者是最小相位，后者是非最小相位系统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endParaRPr lang="en-US" altLang="zh-CN" sz="2800" dirty="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857357" y="2490790"/>
          <a:ext cx="56880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3" name="Equation" r:id="rId4" imgW="2260600" imgH="431800" progId="Equation.DSMT4">
                  <p:embed/>
                </p:oleObj>
              </mc:Choice>
              <mc:Fallback>
                <p:oleObj name="Equation" r:id="rId4" imgW="2260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7" y="2490790"/>
                        <a:ext cx="568801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1927662" y="3786190"/>
          <a:ext cx="56165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4" name="Equation" r:id="rId6" imgW="2298700" imgH="431800" progId="Equation.DSMT4">
                  <p:embed/>
                </p:oleObj>
              </mc:Choice>
              <mc:Fallback>
                <p:oleObj name="Equation" r:id="rId6" imgW="22987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662" y="3786190"/>
                        <a:ext cx="5616575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2689225" y="5715000"/>
          <a:ext cx="3441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5" name="Equation" r:id="rId8" imgW="1409400" imgH="228600" progId="Equation.DSMT4">
                  <p:embed/>
                </p:oleObj>
              </mc:Choice>
              <mc:Fallback>
                <p:oleObj name="Equation" r:id="rId8" imgW="1409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715000"/>
                        <a:ext cx="34417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0340" y="4929198"/>
            <a:ext cx="8208963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dirty="0" smtClean="0"/>
              <a:t>讨论两种情形：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571472" y="1240054"/>
            <a:ext cx="80645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当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dirty="0" smtClean="0">
                <a:latin typeface="Euclid" pitchFamily="18" charset="0"/>
              </a:rPr>
              <a:t>&gt;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baseline="-25000" dirty="0" smtClean="0">
                <a:latin typeface="Euclid" pitchFamily="18" charset="0"/>
              </a:rPr>
              <a:t>1</a:t>
            </a:r>
            <a:r>
              <a:rPr lang="en-US" altLang="zh-CN" sz="2800" dirty="0">
                <a:latin typeface="Euclid" pitchFamily="18" charset="0"/>
              </a:rPr>
              <a:t>, </a:t>
            </a:r>
            <a:r>
              <a:rPr lang="en-US" altLang="zh-CN" sz="2800" i="1" dirty="0">
                <a:latin typeface="Euclid" pitchFamily="18" charset="0"/>
              </a:rPr>
              <a:t>G</a:t>
            </a:r>
            <a:r>
              <a:rPr lang="en-US" altLang="zh-CN" sz="2800" baseline="-25000" dirty="0">
                <a:latin typeface="Euclid" pitchFamily="18" charset="0"/>
              </a:rPr>
              <a:t>1</a:t>
            </a:r>
            <a:r>
              <a:rPr lang="en-US" altLang="zh-CN" sz="2800" dirty="0">
                <a:latin typeface="Euclid" pitchFamily="18" charset="0"/>
              </a:rPr>
              <a:t>(s</a:t>
            </a:r>
            <a:r>
              <a:rPr lang="en-US" altLang="zh-CN" sz="2800" dirty="0" smtClean="0">
                <a:latin typeface="Euclid" pitchFamily="18" charset="0"/>
              </a:rPr>
              <a:t>)</a:t>
            </a:r>
            <a:r>
              <a:rPr lang="zh-CN" altLang="en-US" sz="2800" dirty="0" smtClean="0">
                <a:latin typeface="Euclid" pitchFamily="18" charset="0"/>
              </a:rPr>
              <a:t>和</a:t>
            </a:r>
            <a:r>
              <a:rPr lang="en-US" altLang="zh-CN" sz="2800" i="1" dirty="0" smtClean="0">
                <a:latin typeface="Euclid" pitchFamily="18" charset="0"/>
              </a:rPr>
              <a:t>G</a:t>
            </a:r>
            <a:r>
              <a:rPr lang="en-US" altLang="zh-CN" sz="2800" baseline="-25000" dirty="0" smtClean="0">
                <a:latin typeface="Euclid" pitchFamily="18" charset="0"/>
              </a:rPr>
              <a:t>2</a:t>
            </a:r>
            <a:r>
              <a:rPr lang="en-US" altLang="zh-CN" sz="2800" dirty="0" smtClean="0">
                <a:latin typeface="Euclid" pitchFamily="18" charset="0"/>
              </a:rPr>
              <a:t>(s)</a:t>
            </a:r>
            <a:r>
              <a:rPr lang="zh-CN" altLang="en-US" sz="2800" dirty="0" smtClean="0">
                <a:latin typeface="Euclid" pitchFamily="18" charset="0"/>
              </a:rPr>
              <a:t>具有相同的</a:t>
            </a:r>
            <a:r>
              <a:rPr lang="en-US" altLang="zh-CN" sz="2800" dirty="0" smtClean="0">
                <a:latin typeface="Euclid" pitchFamily="18" charset="0"/>
              </a:rPr>
              <a:t>Bode</a:t>
            </a:r>
            <a:r>
              <a:rPr lang="zh-CN" altLang="en-US" sz="2800" dirty="0" smtClean="0">
                <a:latin typeface="Euclid" pitchFamily="18" charset="0"/>
              </a:rPr>
              <a:t>幅频特性，但相角变化是不一样的：</a:t>
            </a:r>
            <a:endParaRPr lang="en-US" altLang="zh-CN" sz="2800" dirty="0">
              <a:latin typeface="Euclid" pitchFamily="18" charset="0"/>
            </a:endParaRPr>
          </a:p>
        </p:txBody>
      </p:sp>
      <p:sp>
        <p:nvSpPr>
          <p:cNvPr id="3" name="Freeform 3"/>
          <p:cNvSpPr>
            <a:spLocks/>
          </p:cNvSpPr>
          <p:nvPr/>
        </p:nvSpPr>
        <p:spPr bwMode="auto">
          <a:xfrm>
            <a:off x="1331913" y="3690930"/>
            <a:ext cx="6400800" cy="2732087"/>
          </a:xfrm>
          <a:custGeom>
            <a:avLst/>
            <a:gdLst>
              <a:gd name="T0" fmla="*/ 0 w 4032"/>
              <a:gd name="T1" fmla="*/ 0 h 2736"/>
              <a:gd name="T2" fmla="*/ 2147483647 w 4032"/>
              <a:gd name="T3" fmla="*/ 2147483647 h 2736"/>
              <a:gd name="T4" fmla="*/ 2147483647 w 4032"/>
              <a:gd name="T5" fmla="*/ 2147483647 h 2736"/>
              <a:gd name="T6" fmla="*/ 2147483647 w 4032"/>
              <a:gd name="T7" fmla="*/ 2147483647 h 2736"/>
              <a:gd name="T8" fmla="*/ 2147483647 w 4032"/>
              <a:gd name="T9" fmla="*/ 2147483647 h 2736"/>
              <a:gd name="T10" fmla="*/ 2147483647 w 4032"/>
              <a:gd name="T11" fmla="*/ 2147483647 h 2736"/>
              <a:gd name="T12" fmla="*/ 2147483647 w 4032"/>
              <a:gd name="T13" fmla="*/ 2147483647 h 2736"/>
              <a:gd name="T14" fmla="*/ 2147483647 w 4032"/>
              <a:gd name="T15" fmla="*/ 2147483647 h 2736"/>
              <a:gd name="T16" fmla="*/ 2147483647 w 4032"/>
              <a:gd name="T17" fmla="*/ 2147483647 h 2736"/>
              <a:gd name="T18" fmla="*/ 2147483647 w 4032"/>
              <a:gd name="T19" fmla="*/ 2147483647 h 2736"/>
              <a:gd name="T20" fmla="*/ 2147483647 w 4032"/>
              <a:gd name="T21" fmla="*/ 2147483647 h 27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32"/>
              <a:gd name="T34" fmla="*/ 0 h 2736"/>
              <a:gd name="T35" fmla="*/ 4032 w 4032"/>
              <a:gd name="T36" fmla="*/ 2736 h 27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32" h="2736">
                <a:moveTo>
                  <a:pt x="0" y="0"/>
                </a:moveTo>
                <a:cubicBezTo>
                  <a:pt x="220" y="96"/>
                  <a:pt x="440" y="192"/>
                  <a:pt x="624" y="288"/>
                </a:cubicBezTo>
                <a:cubicBezTo>
                  <a:pt x="808" y="384"/>
                  <a:pt x="952" y="472"/>
                  <a:pt x="1104" y="576"/>
                </a:cubicBezTo>
                <a:cubicBezTo>
                  <a:pt x="1256" y="680"/>
                  <a:pt x="1392" y="792"/>
                  <a:pt x="1536" y="912"/>
                </a:cubicBezTo>
                <a:cubicBezTo>
                  <a:pt x="1680" y="1032"/>
                  <a:pt x="1824" y="1168"/>
                  <a:pt x="1968" y="1296"/>
                </a:cubicBezTo>
                <a:cubicBezTo>
                  <a:pt x="2112" y="1424"/>
                  <a:pt x="2288" y="1576"/>
                  <a:pt x="2400" y="1680"/>
                </a:cubicBezTo>
                <a:cubicBezTo>
                  <a:pt x="2512" y="1784"/>
                  <a:pt x="2536" y="1832"/>
                  <a:pt x="2640" y="1920"/>
                </a:cubicBezTo>
                <a:cubicBezTo>
                  <a:pt x="2744" y="2008"/>
                  <a:pt x="2912" y="2128"/>
                  <a:pt x="3024" y="2208"/>
                </a:cubicBezTo>
                <a:cubicBezTo>
                  <a:pt x="3136" y="2288"/>
                  <a:pt x="3200" y="2336"/>
                  <a:pt x="3312" y="2400"/>
                </a:cubicBezTo>
                <a:cubicBezTo>
                  <a:pt x="3424" y="2464"/>
                  <a:pt x="3576" y="2536"/>
                  <a:pt x="3696" y="2592"/>
                </a:cubicBezTo>
                <a:cubicBezTo>
                  <a:pt x="3816" y="2648"/>
                  <a:pt x="3924" y="2692"/>
                  <a:pt x="4032" y="273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98525" y="1992305"/>
            <a:ext cx="7632700" cy="4724400"/>
            <a:chOff x="657" y="1271"/>
            <a:chExt cx="4808" cy="2976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 flipV="1">
              <a:off x="930" y="1271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657" y="2341"/>
              <a:ext cx="47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921" y="2478"/>
              <a:ext cx="54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dirty="0" err="1">
                  <a:latin typeface="Euclid" pitchFamily="18" charset="0"/>
                </a:rPr>
                <a:t>lg</a:t>
              </a:r>
              <a:r>
                <a:rPr lang="en-US" altLang="zh-CN" sz="2800" i="1" dirty="0">
                  <a:latin typeface="Euclid" pitchFamily="18" charset="0"/>
                  <a:sym typeface="Euclid Symbol" pitchFamily="18" charset="2"/>
                </a:rPr>
                <a:t></a:t>
              </a:r>
            </a:p>
          </p:txBody>
        </p:sp>
      </p:grp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580063" y="4987917"/>
            <a:ext cx="12239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latin typeface="Euclid" pitchFamily="18" charset="0"/>
              </a:rPr>
              <a:t>G</a:t>
            </a:r>
            <a:r>
              <a:rPr lang="en-US" altLang="zh-CN" sz="2800" baseline="-25000" dirty="0">
                <a:latin typeface="Euclid" pitchFamily="18" charset="0"/>
              </a:rPr>
              <a:t>2</a:t>
            </a:r>
            <a:r>
              <a:rPr lang="en-US" altLang="zh-CN" sz="2800" dirty="0">
                <a:latin typeface="Euclid" pitchFamily="18" charset="0"/>
              </a:rPr>
              <a:t>(</a:t>
            </a:r>
            <a:r>
              <a:rPr lang="en-US" altLang="zh-CN" sz="2800" i="1" dirty="0">
                <a:latin typeface="Euclid" pitchFamily="18" charset="0"/>
              </a:rPr>
              <a:t>j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)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V="1">
            <a:off x="971550" y="6572242"/>
            <a:ext cx="75612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50825" y="5924542"/>
            <a:ext cx="10080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Euclid" pitchFamily="18" charset="0"/>
              </a:rPr>
              <a:t>-180</a:t>
            </a:r>
            <a:r>
              <a:rPr lang="en-US" altLang="zh-CN" sz="2800" baseline="30000" dirty="0">
                <a:latin typeface="Euclid" pitchFamily="18" charset="0"/>
              </a:rPr>
              <a:t>0</a:t>
            </a:r>
          </a:p>
        </p:txBody>
      </p:sp>
      <p:sp>
        <p:nvSpPr>
          <p:cNvPr id="11" name="Freeform 17"/>
          <p:cNvSpPr>
            <a:spLocks/>
          </p:cNvSpPr>
          <p:nvPr/>
        </p:nvSpPr>
        <p:spPr bwMode="auto">
          <a:xfrm>
            <a:off x="1331913" y="3041642"/>
            <a:ext cx="6408737" cy="649288"/>
          </a:xfrm>
          <a:custGeom>
            <a:avLst/>
            <a:gdLst>
              <a:gd name="T0" fmla="*/ 0 w 4037"/>
              <a:gd name="T1" fmla="*/ 2147483647 h 409"/>
              <a:gd name="T2" fmla="*/ 2147483647 w 4037"/>
              <a:gd name="T3" fmla="*/ 2147483647 h 409"/>
              <a:gd name="T4" fmla="*/ 2147483647 w 4037"/>
              <a:gd name="T5" fmla="*/ 2147483647 h 409"/>
              <a:gd name="T6" fmla="*/ 2147483647 w 4037"/>
              <a:gd name="T7" fmla="*/ 2147483647 h 409"/>
              <a:gd name="T8" fmla="*/ 2147483647 w 4037"/>
              <a:gd name="T9" fmla="*/ 2147483647 h 409"/>
              <a:gd name="T10" fmla="*/ 2147483647 w 4037"/>
              <a:gd name="T11" fmla="*/ 2147483647 h 4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7"/>
              <a:gd name="T19" fmla="*/ 0 h 409"/>
              <a:gd name="T20" fmla="*/ 4037 w 4037"/>
              <a:gd name="T21" fmla="*/ 409 h 4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7" h="409">
                <a:moveTo>
                  <a:pt x="0" y="401"/>
                </a:moveTo>
                <a:cubicBezTo>
                  <a:pt x="136" y="405"/>
                  <a:pt x="272" y="409"/>
                  <a:pt x="544" y="356"/>
                </a:cubicBezTo>
                <a:cubicBezTo>
                  <a:pt x="816" y="303"/>
                  <a:pt x="1337" y="137"/>
                  <a:pt x="1632" y="84"/>
                </a:cubicBezTo>
                <a:cubicBezTo>
                  <a:pt x="1927" y="31"/>
                  <a:pt x="2003" y="0"/>
                  <a:pt x="2313" y="38"/>
                </a:cubicBezTo>
                <a:cubicBezTo>
                  <a:pt x="2623" y="76"/>
                  <a:pt x="3205" y="250"/>
                  <a:pt x="3492" y="310"/>
                </a:cubicBezTo>
                <a:cubicBezTo>
                  <a:pt x="3779" y="370"/>
                  <a:pt x="3908" y="385"/>
                  <a:pt x="4037" y="401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  <p:bldP spid="9" grpId="0" animBg="1"/>
      <p:bldP spid="10" grpId="0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71472" y="1254568"/>
            <a:ext cx="80645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当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dirty="0" smtClean="0">
                <a:latin typeface="Euclid" pitchFamily="18" charset="0"/>
              </a:rPr>
              <a:t>&lt;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baseline="-25000" dirty="0" smtClean="0">
                <a:latin typeface="Euclid" pitchFamily="18" charset="0"/>
              </a:rPr>
              <a:t>1</a:t>
            </a:r>
            <a:r>
              <a:rPr lang="en-US" altLang="zh-CN" sz="2800" dirty="0" smtClean="0">
                <a:latin typeface="Euclid" pitchFamily="18" charset="0"/>
              </a:rPr>
              <a:t>, </a:t>
            </a:r>
            <a:r>
              <a:rPr lang="en-US" altLang="zh-CN" sz="2800" i="1" dirty="0">
                <a:latin typeface="Euclid" pitchFamily="18" charset="0"/>
              </a:rPr>
              <a:t>G</a:t>
            </a:r>
            <a:r>
              <a:rPr lang="en-US" altLang="zh-CN" sz="2800" baseline="-25000" dirty="0">
                <a:latin typeface="Euclid" pitchFamily="18" charset="0"/>
              </a:rPr>
              <a:t>1</a:t>
            </a:r>
            <a:r>
              <a:rPr lang="en-US" altLang="zh-CN" sz="2800" dirty="0">
                <a:latin typeface="Euclid" pitchFamily="18" charset="0"/>
              </a:rPr>
              <a:t>(s</a:t>
            </a:r>
            <a:r>
              <a:rPr lang="en-US" altLang="zh-CN" sz="2800" dirty="0" smtClean="0">
                <a:latin typeface="Euclid" pitchFamily="18" charset="0"/>
              </a:rPr>
              <a:t>)</a:t>
            </a:r>
            <a:r>
              <a:rPr lang="zh-CN" altLang="en-US" sz="2800" dirty="0" smtClean="0">
                <a:latin typeface="Euclid" pitchFamily="18" charset="0"/>
              </a:rPr>
              <a:t>和</a:t>
            </a:r>
            <a:r>
              <a:rPr lang="en-US" altLang="zh-CN" sz="2800" i="1" dirty="0" smtClean="0">
                <a:latin typeface="Euclid" pitchFamily="18" charset="0"/>
              </a:rPr>
              <a:t>G</a:t>
            </a:r>
            <a:r>
              <a:rPr lang="en-US" altLang="zh-CN" sz="2800" baseline="-25000" dirty="0" smtClean="0">
                <a:latin typeface="Euclid" pitchFamily="18" charset="0"/>
              </a:rPr>
              <a:t>2</a:t>
            </a:r>
            <a:r>
              <a:rPr lang="en-US" altLang="zh-CN" sz="2800" dirty="0" smtClean="0">
                <a:latin typeface="Euclid" pitchFamily="18" charset="0"/>
              </a:rPr>
              <a:t>(s)</a:t>
            </a:r>
            <a:r>
              <a:rPr lang="zh-CN" altLang="en-US" sz="2800" dirty="0" smtClean="0">
                <a:latin typeface="Euclid" pitchFamily="18" charset="0"/>
              </a:rPr>
              <a:t>具有相同的</a:t>
            </a:r>
            <a:r>
              <a:rPr lang="en-US" altLang="zh-CN" sz="2800" dirty="0" smtClean="0">
                <a:latin typeface="Euclid" pitchFamily="18" charset="0"/>
              </a:rPr>
              <a:t>Bode</a:t>
            </a:r>
            <a:r>
              <a:rPr lang="zh-CN" altLang="en-US" sz="2800" dirty="0" smtClean="0">
                <a:latin typeface="Euclid" pitchFamily="18" charset="0"/>
              </a:rPr>
              <a:t>幅频特性，但相角变化仍然是不一样的：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357158" y="2195515"/>
          <a:ext cx="8550275" cy="456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Visio" r:id="rId3" imgW="3618586" imgH="1664818" progId="Visio.Drawing.11">
                  <p:embed/>
                </p:oleObj>
              </mc:Choice>
              <mc:Fallback>
                <p:oleObj name="Visio" r:id="rId3" imgW="3618586" imgH="166481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195515"/>
                        <a:ext cx="8550275" cy="456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28596" y="1357298"/>
            <a:ext cx="80645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一般地，有如下结论：</a:t>
            </a:r>
            <a:endParaRPr lang="en-US" altLang="zh-CN" sz="2800" dirty="0"/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/>
              <a:t>对最小相位系统，</a:t>
            </a:r>
            <a:r>
              <a:rPr lang="zh-CN" altLang="en-US" sz="2800" dirty="0" smtClean="0">
                <a:solidFill>
                  <a:srgbClr val="3333FF"/>
                </a:solidFill>
              </a:rPr>
              <a:t>传递函数可由幅频特性曲线唯一确定</a:t>
            </a:r>
            <a:r>
              <a:rPr lang="zh-CN" altLang="en-US" sz="2800" dirty="0" smtClean="0"/>
              <a:t>；但非最小相位系统的传递函数则不能仅由幅频特性曲线决定。</a:t>
            </a:r>
            <a:endParaRPr lang="en-US" altLang="zh-CN" sz="2800" dirty="0"/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/>
              <a:t>对具有相同幅频特性的系统，最小相位系统的相角变化范围是最小的。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785786" y="1428736"/>
            <a:ext cx="7315200" cy="500066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5-3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微软雅黑" pitchFamily="34" charset="-122"/>
                <a:cs typeface="+mj-cs"/>
              </a:rPr>
              <a:t>系统的开环频率特性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201475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一、开环幅相特性曲线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882775" y="3500438"/>
          <a:ext cx="379730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2" name="Equation" r:id="rId4" imgW="1562040" imgH="723600" progId="Equation.DSMT4">
                  <p:embed/>
                </p:oleObj>
              </mc:Choice>
              <mc:Fallback>
                <p:oleObj name="Equation" r:id="rId4" imgW="1562040" imgH="72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3500438"/>
                        <a:ext cx="3797300" cy="175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176944" y="4221163"/>
          <a:ext cx="16160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3" name="Equation" r:id="rId6" imgW="660113" imgH="177723" progId="Equation.DSMT4">
                  <p:embed/>
                </p:oleObj>
              </mc:Choice>
              <mc:Fallback>
                <p:oleObj name="Equation" r:id="rId6" imgW="660113" imgH="17772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44" y="4221163"/>
                        <a:ext cx="16160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54694" y="2714620"/>
            <a:ext cx="80645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考虑一般形式</a:t>
            </a:r>
            <a:r>
              <a:rPr lang="en-US" altLang="zh-CN" sz="2800" dirty="0" smtClean="0">
                <a:latin typeface="Euclid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Euclid" pitchFamily="18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Euclid" pitchFamily="18" charset="0"/>
              </a:rPr>
              <a:t>&gt;</a:t>
            </a:r>
            <a:r>
              <a:rPr lang="en-US" altLang="zh-CN" sz="2800" i="1" dirty="0">
                <a:solidFill>
                  <a:srgbClr val="FF0000"/>
                </a:solidFill>
                <a:latin typeface="Euclid" pitchFamily="18" charset="0"/>
              </a:rPr>
              <a:t>m</a:t>
            </a:r>
            <a:r>
              <a:rPr lang="en-US" altLang="zh-CN" sz="2800" dirty="0" smtClean="0">
                <a:latin typeface="Euclid" pitchFamily="18" charset="0"/>
              </a:rPr>
              <a:t>)</a:t>
            </a:r>
            <a:r>
              <a:rPr lang="zh-CN" altLang="en-US" sz="2800" dirty="0" smtClean="0">
                <a:latin typeface="Euclid" pitchFamily="18" charset="0"/>
              </a:rPr>
              <a:t>：</a:t>
            </a:r>
            <a:endParaRPr lang="en-US" altLang="zh-CN" sz="2800" dirty="0">
              <a:latin typeface="Euclid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6278" y="5572140"/>
            <a:ext cx="783481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绘制概略幅相特性曲线时，一般要分别考虑低频 段和高频段时的幅值和相角特点。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84854" y="1909962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考虑如下开环传递函数：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428860" y="2480334"/>
          <a:ext cx="31686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6" name="Equation" r:id="rId3" imgW="1447800" imgH="431800" progId="Equation.DSMT4">
                  <p:embed/>
                </p:oleObj>
              </mc:Choice>
              <mc:Fallback>
                <p:oleObj name="Equation" r:id="rId3" imgW="14478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480334"/>
                        <a:ext cx="31686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3576" y="3634460"/>
            <a:ext cx="7154523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/>
              <a:t> </a:t>
            </a:r>
            <a:r>
              <a:rPr lang="zh-CN" altLang="en-US" sz="2800" dirty="0" smtClean="0">
                <a:latin typeface="Euclid" pitchFamily="18" charset="0"/>
              </a:rPr>
              <a:t>绘概略幅相特性曲线，这里，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baseline="-25000" dirty="0" smtClean="0">
                <a:latin typeface="Euclid" pitchFamily="18" charset="0"/>
              </a:rPr>
              <a:t>1</a:t>
            </a:r>
            <a:r>
              <a:rPr lang="en-US" altLang="zh-CN" sz="2800" dirty="0" smtClean="0">
                <a:latin typeface="Euclid" pitchFamily="18" charset="0"/>
              </a:rPr>
              <a:t>&gt;0</a:t>
            </a:r>
            <a:r>
              <a:rPr lang="en-US" altLang="zh-CN" sz="2800" dirty="0">
                <a:latin typeface="Euclid" pitchFamily="18" charset="0"/>
              </a:rPr>
              <a:t>, 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baseline="-25000" dirty="0" smtClean="0">
                <a:latin typeface="Euclid" pitchFamily="18" charset="0"/>
              </a:rPr>
              <a:t>2</a:t>
            </a:r>
            <a:r>
              <a:rPr lang="en-US" altLang="zh-CN" sz="2800" dirty="0" smtClean="0">
                <a:latin typeface="Euclid" pitchFamily="18" charset="0"/>
              </a:rPr>
              <a:t>&gt;0</a:t>
            </a:r>
            <a:r>
              <a:rPr lang="zh-CN" altLang="en-US" sz="2800" dirty="0" smtClean="0">
                <a:latin typeface="Euclid" pitchFamily="18" charset="0"/>
              </a:rPr>
              <a:t>。</a:t>
            </a:r>
            <a:endParaRPr lang="en-US" altLang="zh-CN" sz="2800" dirty="0">
              <a:latin typeface="Euclid" pitchFamily="18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39738" y="4332963"/>
            <a:ext cx="5111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解：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214414" y="4909226"/>
          <a:ext cx="679767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7" name="Equation" r:id="rId5" imgW="3225800" imgH="914400" progId="Equation.DSMT4">
                  <p:embed/>
                </p:oleObj>
              </mc:Choice>
              <mc:Fallback>
                <p:oleObj name="Equation" r:id="rId5" imgW="32258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909226"/>
                        <a:ext cx="6797675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41778" y="1215554"/>
            <a:ext cx="77041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Euclid" pitchFamily="18" charset="0"/>
                <a:ea typeface="微软雅黑" pitchFamily="34" charset="-122"/>
                <a:sym typeface="Euclid Symbol" pitchFamily="18" charset="2"/>
              </a:rPr>
              <a:t>1. </a:t>
            </a:r>
            <a:r>
              <a:rPr lang="en-US" altLang="zh-CN" sz="2800" b="1" i="1" dirty="0" smtClean="0">
                <a:latin typeface="Euclid" pitchFamily="18" charset="0"/>
                <a:ea typeface="微软雅黑" pitchFamily="34" charset="-122"/>
                <a:sym typeface="Euclid Symbol" pitchFamily="18" charset="2"/>
              </a:rPr>
              <a:t> </a:t>
            </a:r>
            <a:r>
              <a:rPr lang="en-US" altLang="zh-CN" sz="2800" b="1" dirty="0">
                <a:latin typeface="Euclid" pitchFamily="18" charset="0"/>
                <a:ea typeface="微软雅黑" pitchFamily="34" charset="-122"/>
              </a:rPr>
              <a:t>=</a:t>
            </a:r>
            <a:r>
              <a:rPr lang="en-US" altLang="zh-CN" sz="2800" b="1" dirty="0" smtClean="0">
                <a:latin typeface="Euclid" pitchFamily="18" charset="0"/>
                <a:ea typeface="微软雅黑" pitchFamily="34" charset="-122"/>
              </a:rPr>
              <a:t>0</a:t>
            </a: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，</a:t>
            </a:r>
            <a:r>
              <a:rPr lang="en-US" altLang="zh-CN" sz="2800" b="1" dirty="0" smtClean="0">
                <a:latin typeface="Euclid" pitchFamily="18" charset="0"/>
                <a:ea typeface="微软雅黑" pitchFamily="34" charset="-122"/>
              </a:rPr>
              <a:t>Type 0</a:t>
            </a: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系统：</a:t>
            </a:r>
            <a:endParaRPr lang="en-US" altLang="zh-CN" sz="2800" b="1" dirty="0">
              <a:latin typeface="Euclid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555826" y="1357298"/>
            <a:ext cx="18573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低频 段：</a:t>
            </a:r>
            <a:endParaRPr lang="en-US" altLang="zh-CN" sz="2800" dirty="0"/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642910" y="2000240"/>
          <a:ext cx="36306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8" name="Equation" r:id="rId3" imgW="1651000" imgH="317500" progId="Equation.DSMT4">
                  <p:embed/>
                </p:oleObj>
              </mc:Choice>
              <mc:Fallback>
                <p:oleObj name="Equation" r:id="rId3" imgW="1651000" imgH="317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000240"/>
                        <a:ext cx="3630612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642910" y="3355298"/>
          <a:ext cx="27098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9" name="Equation" r:id="rId5" imgW="1231560" imgH="533160" progId="Equation.DSMT4">
                  <p:embed/>
                </p:oleObj>
              </mc:Choice>
              <mc:Fallback>
                <p:oleObj name="Equation" r:id="rId5" imgW="1231560" imgH="533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355298"/>
                        <a:ext cx="2709862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70341" y="2714620"/>
            <a:ext cx="221457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高频段：</a:t>
            </a:r>
            <a:endParaRPr lang="en-US" altLang="zh-CN" sz="2800" dirty="0"/>
          </a:p>
        </p:txBody>
      </p:sp>
      <p:graphicFrame>
        <p:nvGraphicFramePr>
          <p:cNvPr id="144408" name="Object 24"/>
          <p:cNvGraphicFramePr>
            <a:graphicFrameLocks noChangeAspect="1"/>
          </p:cNvGraphicFramePr>
          <p:nvPr/>
        </p:nvGraphicFramePr>
        <p:xfrm>
          <a:off x="3839709" y="1041386"/>
          <a:ext cx="5275263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0" name="Visio" r:id="rId7" imgW="3128467" imgH="2516734" progId="Visio.Drawing.11">
                  <p:embed/>
                </p:oleObj>
              </mc:Choice>
              <mc:Fallback>
                <p:oleObj name="Visio" r:id="rId7" imgW="3128467" imgH="2516734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709" y="1041386"/>
                        <a:ext cx="5275263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285720" y="4597640"/>
            <a:ext cx="4214842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曲线终点与负实轴相切。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同理，对系统</a:t>
            </a:r>
            <a:endParaRPr lang="en-US" altLang="zh-CN" sz="2800" dirty="0"/>
          </a:p>
        </p:txBody>
      </p:sp>
      <p:graphicFrame>
        <p:nvGraphicFramePr>
          <p:cNvPr id="144403" name="Object 19"/>
          <p:cNvGraphicFramePr>
            <a:graphicFrameLocks noChangeAspect="1"/>
          </p:cNvGraphicFramePr>
          <p:nvPr/>
        </p:nvGraphicFramePr>
        <p:xfrm>
          <a:off x="3000364" y="5214950"/>
          <a:ext cx="42243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1" name="Equation" r:id="rId9" imgW="1930400" imgH="431800" progId="Equation.DSMT4">
                  <p:embed/>
                </p:oleObj>
              </mc:Choice>
              <mc:Fallback>
                <p:oleObj name="Equation" r:id="rId9" imgW="19304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214950"/>
                        <a:ext cx="422433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301366" y="6296708"/>
            <a:ext cx="842968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也可方便地绘出其幅相特性曲线。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build="p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41312" y="128586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绘制如下开环传递函数的概略幅相曲线：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000232" y="1928802"/>
          <a:ext cx="42243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1" name="Equation" r:id="rId3" imgW="1930400" imgH="431800" progId="Equation.DSMT4">
                  <p:embed/>
                </p:oleObj>
              </mc:Choice>
              <mc:Fallback>
                <p:oleObj name="Equation" r:id="rId3" imgW="1930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1928802"/>
                        <a:ext cx="422433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81431" y="3000372"/>
            <a:ext cx="449353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Euclid" pitchFamily="18" charset="0"/>
              </a:rPr>
              <a:t>这里，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i="1" baseline="-25000" dirty="0" smtClean="0">
                <a:latin typeface="Euclid" pitchFamily="18" charset="0"/>
              </a:rPr>
              <a:t>i</a:t>
            </a:r>
            <a:r>
              <a:rPr lang="en-US" altLang="zh-CN" sz="2800" dirty="0" smtClean="0">
                <a:latin typeface="Euclid" pitchFamily="18" charset="0"/>
              </a:rPr>
              <a:t>&gt;0</a:t>
            </a:r>
            <a:r>
              <a:rPr lang="zh-CN" altLang="en-US" sz="2800" dirty="0" smtClean="0">
                <a:latin typeface="Euclid" pitchFamily="18" charset="0"/>
              </a:rPr>
              <a:t>，</a:t>
            </a:r>
            <a:r>
              <a:rPr lang="en-US" altLang="zh-CN" sz="2800" i="1" dirty="0" smtClean="0">
                <a:latin typeface="Euclid" pitchFamily="18" charset="0"/>
              </a:rPr>
              <a:t>K</a:t>
            </a:r>
            <a:r>
              <a:rPr lang="en-US" altLang="zh-CN" sz="2800" dirty="0" smtClean="0">
                <a:latin typeface="Euclid" pitchFamily="18" charset="0"/>
              </a:rPr>
              <a:t>&gt;0</a:t>
            </a:r>
            <a:r>
              <a:rPr lang="zh-CN" altLang="en-US" sz="2800" dirty="0" smtClean="0">
                <a:latin typeface="Euclid" pitchFamily="18" charset="0"/>
              </a:rPr>
              <a:t>，</a:t>
            </a:r>
            <a:r>
              <a:rPr lang="en-US" altLang="zh-CN" sz="2800" i="1" dirty="0" smtClean="0">
                <a:latin typeface="Euclid" pitchFamily="18" charset="0"/>
                <a:sym typeface="Euclid Symbol"/>
              </a:rPr>
              <a:t></a:t>
            </a:r>
            <a:r>
              <a:rPr lang="en-US" altLang="zh-CN" sz="2800" dirty="0" smtClean="0">
                <a:latin typeface="Euclid" pitchFamily="18" charset="0"/>
              </a:rPr>
              <a:t>&gt;0</a:t>
            </a:r>
            <a:r>
              <a:rPr lang="zh-CN" altLang="en-US" sz="2800" dirty="0" smtClean="0">
                <a:latin typeface="Euclid" pitchFamily="18" charset="0"/>
              </a:rPr>
              <a:t>。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612750" y="3643314"/>
          <a:ext cx="2216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2" name="Equation" r:id="rId5" imgW="977900" imgH="228600" progId="Equation.DSMT4">
                  <p:embed/>
                </p:oleObj>
              </mc:Choice>
              <mc:Fallback>
                <p:oleObj name="Equation" r:id="rId5" imgW="9779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50" y="3643314"/>
                        <a:ext cx="22161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571472" y="4286256"/>
          <a:ext cx="34575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3" name="Equation" r:id="rId7" imgW="1524000" imgH="457200" progId="Equation.DSMT4">
                  <p:embed/>
                </p:oleObj>
              </mc:Choice>
              <mc:Fallback>
                <p:oleObj name="Equation" r:id="rId7" imgW="15240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286256"/>
                        <a:ext cx="345757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1" name="Object 13"/>
          <p:cNvGraphicFramePr>
            <a:graphicFrameLocks noChangeAspect="1"/>
          </p:cNvGraphicFramePr>
          <p:nvPr/>
        </p:nvGraphicFramePr>
        <p:xfrm>
          <a:off x="571472" y="6143644"/>
          <a:ext cx="67214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4" name="Equation" r:id="rId9" imgW="3136900" imgH="241300" progId="Equation.DSMT4">
                  <p:embed/>
                </p:oleObj>
              </mc:Choice>
              <mc:Fallback>
                <p:oleObj name="Equation" r:id="rId9" imgW="31369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6143644"/>
                        <a:ext cx="67214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8" name="Object 10"/>
          <p:cNvGraphicFramePr>
            <a:graphicFrameLocks noChangeAspect="1"/>
          </p:cNvGraphicFramePr>
          <p:nvPr/>
        </p:nvGraphicFramePr>
        <p:xfrm>
          <a:off x="4530722" y="2744780"/>
          <a:ext cx="4535487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5" name="Visio" r:id="rId11" imgW="3241548" imgH="2300630" progId="Visio.Drawing.11">
                  <p:embed/>
                </p:oleObj>
              </mc:Choice>
              <mc:Fallback>
                <p:oleObj name="Visio" r:id="rId11" imgW="3241548" imgH="230063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2" y="2744780"/>
                        <a:ext cx="4535487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42444" y="5500702"/>
            <a:ext cx="83518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800" dirty="0" smtClean="0">
                <a:solidFill>
                  <a:srgbClr val="000000"/>
                </a:solidFill>
                <a:latin typeface="Euclid" pitchFamily="18" charset="0"/>
              </a:rPr>
              <a:t>若</a:t>
            </a:r>
            <a:r>
              <a:rPr kumimoji="0" lang="en-US" altLang="zh-CN" sz="2800" i="1" dirty="0" smtClean="0">
                <a:solidFill>
                  <a:srgbClr val="000000"/>
                </a:solidFill>
                <a:latin typeface="Euclid" pitchFamily="18" charset="0"/>
              </a:rPr>
              <a:t>T</a:t>
            </a:r>
            <a:r>
              <a:rPr kumimoji="0" lang="en-US" altLang="zh-CN" sz="2800" baseline="-25000" dirty="0" smtClean="0">
                <a:solidFill>
                  <a:srgbClr val="000000"/>
                </a:solidFill>
                <a:latin typeface="Euclid" pitchFamily="18" charset="0"/>
              </a:rPr>
              <a:t>1</a:t>
            </a:r>
            <a:r>
              <a:rPr kumimoji="0" lang="en-US" altLang="zh-CN" sz="2800" dirty="0">
                <a:solidFill>
                  <a:srgbClr val="000000"/>
                </a:solidFill>
                <a:latin typeface="Euclid" pitchFamily="18" charset="0"/>
              </a:rPr>
              <a:t>, </a:t>
            </a:r>
            <a:r>
              <a:rPr kumimoji="0" lang="en-US" altLang="zh-CN" sz="2800" i="1" dirty="0">
                <a:solidFill>
                  <a:srgbClr val="000000"/>
                </a:solidFill>
                <a:latin typeface="Euclid" pitchFamily="18" charset="0"/>
              </a:rPr>
              <a:t>T</a:t>
            </a:r>
            <a:r>
              <a:rPr kumimoji="0" lang="en-US" altLang="zh-CN" sz="2800" baseline="-25000" dirty="0">
                <a:solidFill>
                  <a:srgbClr val="000000"/>
                </a:solidFill>
                <a:latin typeface="Euclid" pitchFamily="18" charset="0"/>
              </a:rPr>
              <a:t>2</a:t>
            </a:r>
            <a:r>
              <a:rPr kumimoji="0" lang="en-US" altLang="zh-CN" sz="2800" dirty="0">
                <a:solidFill>
                  <a:srgbClr val="000000"/>
                </a:solidFill>
                <a:latin typeface="Euclid" pitchFamily="18" charset="0"/>
              </a:rPr>
              <a:t>&gt;</a:t>
            </a:r>
            <a:r>
              <a:rPr kumimoji="0" lang="en-US" altLang="zh-CN" sz="2800" i="1" dirty="0" smtClean="0">
                <a:solidFill>
                  <a:srgbClr val="000000"/>
                </a:solidFill>
                <a:latin typeface="Euclid" pitchFamily="18" charset="0"/>
                <a:sym typeface="Euclid Symbol" pitchFamily="18" charset="2"/>
              </a:rPr>
              <a:t>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Euclid" pitchFamily="18" charset="0"/>
                <a:sym typeface="Euclid Symbol" pitchFamily="18" charset="2"/>
              </a:rPr>
              <a:t>及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Euclid" pitchFamily="18" charset="0"/>
              </a:rPr>
              <a:t> </a:t>
            </a:r>
            <a:r>
              <a:rPr kumimoji="0" lang="en-US" altLang="zh-CN" sz="2800" i="1" dirty="0">
                <a:solidFill>
                  <a:srgbClr val="000000"/>
                </a:solidFill>
                <a:latin typeface="Euclid" pitchFamily="18" charset="0"/>
                <a:sym typeface="Euclid Symbol" pitchFamily="18" charset="2"/>
              </a:rPr>
              <a:t></a:t>
            </a:r>
            <a:r>
              <a:rPr kumimoji="0" lang="en-US" altLang="zh-CN" sz="2800" dirty="0">
                <a:solidFill>
                  <a:srgbClr val="000000"/>
                </a:solidFill>
                <a:latin typeface="Euclid" pitchFamily="18" charset="0"/>
              </a:rPr>
              <a:t>&gt;</a:t>
            </a:r>
            <a:r>
              <a:rPr kumimoji="0" lang="en-US" altLang="zh-CN" sz="2800" i="1" dirty="0">
                <a:solidFill>
                  <a:srgbClr val="000000"/>
                </a:solidFill>
                <a:latin typeface="Euclid" pitchFamily="18" charset="0"/>
              </a:rPr>
              <a:t>T</a:t>
            </a:r>
            <a:r>
              <a:rPr kumimoji="0" lang="en-US" altLang="zh-CN" sz="2800" baseline="-25000" dirty="0">
                <a:solidFill>
                  <a:srgbClr val="000000"/>
                </a:solidFill>
                <a:latin typeface="Euclid" pitchFamily="18" charset="0"/>
              </a:rPr>
              <a:t>3</a:t>
            </a:r>
            <a:r>
              <a:rPr kumimoji="0" lang="en-US" altLang="zh-CN" sz="2800" dirty="0">
                <a:solidFill>
                  <a:srgbClr val="000000"/>
                </a:solidFill>
                <a:latin typeface="Euclid" pitchFamily="18" charset="0"/>
              </a:rPr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571472" y="1357298"/>
            <a:ext cx="770413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Euclid" pitchFamily="18" charset="0"/>
                <a:ea typeface="微软雅黑" pitchFamily="34" charset="-122"/>
                <a:sym typeface="Euclid Symbol" pitchFamily="18" charset="2"/>
              </a:rPr>
              <a:t>2. </a:t>
            </a:r>
            <a:r>
              <a:rPr lang="en-US" altLang="zh-CN" sz="2800" b="1" i="1" dirty="0" smtClean="0">
                <a:latin typeface="Euclid" pitchFamily="18" charset="0"/>
                <a:ea typeface="微软雅黑" pitchFamily="34" charset="-122"/>
                <a:sym typeface="Euclid Symbol" pitchFamily="18" charset="2"/>
              </a:rPr>
              <a:t></a:t>
            </a:r>
            <a:r>
              <a:rPr lang="en-US" altLang="zh-CN" sz="2800" b="1" dirty="0" smtClean="0">
                <a:latin typeface="Euclid" pitchFamily="18" charset="0"/>
                <a:ea typeface="微软雅黑" pitchFamily="34" charset="-122"/>
              </a:rPr>
              <a:t> </a:t>
            </a:r>
            <a:r>
              <a:rPr lang="en-US" altLang="zh-CN" sz="2800" b="1" dirty="0">
                <a:latin typeface="Euclid" pitchFamily="18" charset="0"/>
                <a:ea typeface="微软雅黑" pitchFamily="34" charset="-122"/>
              </a:rPr>
              <a:t>=1, Type 1 </a:t>
            </a: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系统</a:t>
            </a:r>
            <a:r>
              <a:rPr lang="en-US" altLang="zh-CN" sz="2800" b="1" dirty="0" smtClean="0">
                <a:latin typeface="Euclid" pitchFamily="18" charset="0"/>
                <a:ea typeface="微软雅黑" pitchFamily="34" charset="-122"/>
              </a:rPr>
              <a:t>:</a:t>
            </a:r>
            <a:endParaRPr lang="en-US" altLang="zh-CN" sz="2800" b="1" dirty="0">
              <a:latin typeface="Euclid" pitchFamily="18" charset="0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0034" y="200024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绘制如下开环传递函数的概略幅相曲线：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43174" y="2500306"/>
          <a:ext cx="25288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9" name="Equation" r:id="rId3" imgW="1066800" imgH="419100" progId="Equation.DSMT4">
                  <p:embed/>
                </p:oleObj>
              </mc:Choice>
              <mc:Fallback>
                <p:oleObj name="Equation" r:id="rId3" imgW="10668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500306"/>
                        <a:ext cx="2528888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42910" y="3643314"/>
          <a:ext cx="7704138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Equation" r:id="rId5" imgW="3327400" imgH="889000" progId="Equation.DSMT4">
                  <p:embed/>
                </p:oleObj>
              </mc:Choice>
              <mc:Fallback>
                <p:oleObj name="Equation" r:id="rId5" imgW="33274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643314"/>
                        <a:ext cx="7704138" cy="206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665161" y="2276971"/>
            <a:ext cx="13692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Comic Sans MS" pitchFamily="66" charset="0"/>
              </a:rPr>
              <a:t>这里，</a:t>
            </a:r>
            <a:r>
              <a:rPr lang="en-US" altLang="zh-CN" sz="2800" dirty="0" smtClean="0">
                <a:latin typeface="Comic Sans MS" pitchFamily="66" charset="0"/>
              </a:rPr>
              <a:t> </a:t>
            </a:r>
            <a:endParaRPr lang="en-US" altLang="zh-CN" sz="2800" dirty="0">
              <a:latin typeface="Comic Sans MS" pitchFamily="66" charset="0"/>
            </a:endParaRPr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998817"/>
              </p:ext>
            </p:extLst>
          </p:nvPr>
        </p:nvGraphicFramePr>
        <p:xfrm>
          <a:off x="2339976" y="2292970"/>
          <a:ext cx="41227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3" imgW="2057400" imgH="457200" progId="Equation.DSMT4">
                  <p:embed/>
                </p:oleObj>
              </mc:Choice>
              <mc:Fallback>
                <p:oleObj name="Equation" r:id="rId3" imgW="2057400" imgH="457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2292970"/>
                        <a:ext cx="41227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765395"/>
              </p:ext>
            </p:extLst>
          </p:nvPr>
        </p:nvGraphicFramePr>
        <p:xfrm>
          <a:off x="2843808" y="1459081"/>
          <a:ext cx="243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5" imgW="1218671" imgH="253890" progId="Equation.DSMT4">
                  <p:embed/>
                </p:oleObj>
              </mc:Choice>
              <mc:Fallback>
                <p:oleObj name="Equation" r:id="rId5" imgW="1218671" imgH="25389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459081"/>
                        <a:ext cx="2438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65163" y="1197471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记</a:t>
            </a:r>
            <a:endParaRPr lang="en-US" altLang="zh-CN" sz="2800" dirty="0">
              <a:latin typeface="Euclid" pitchFamily="18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65163" y="3143734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同理，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590510"/>
              </p:ext>
            </p:extLst>
          </p:nvPr>
        </p:nvGraphicFramePr>
        <p:xfrm>
          <a:off x="2043107" y="3664424"/>
          <a:ext cx="472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7" imgW="2362200" imgH="254000" progId="Equation.DSMT4">
                  <p:embed/>
                </p:oleObj>
              </mc:Choice>
              <mc:Fallback>
                <p:oleObj name="Equation" r:id="rId7" imgW="2362200" imgH="254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07" y="3664424"/>
                        <a:ext cx="4724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682633" y="40624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因此，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84724"/>
              </p:ext>
            </p:extLst>
          </p:nvPr>
        </p:nvGraphicFramePr>
        <p:xfrm>
          <a:off x="2293938" y="4767263"/>
          <a:ext cx="4648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9" imgW="2323800" imgH="914400" progId="Equation.DSMT4">
                  <p:embed/>
                </p:oleObj>
              </mc:Choice>
              <mc:Fallback>
                <p:oleObj name="Equation" r:id="rId9" imgW="2323800" imgH="9144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4767263"/>
                        <a:ext cx="46482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4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1714480" y="1785926"/>
          <a:ext cx="48958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5" name="Equation" r:id="rId3" imgW="2108200" imgH="292100" progId="Equation.DSMT4">
                  <p:embed/>
                </p:oleObj>
              </mc:Choice>
              <mc:Fallback>
                <p:oleObj name="Equation" r:id="rId3" imgW="2108200" imgH="2921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785926"/>
                        <a:ext cx="48958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555826" y="1357298"/>
            <a:ext cx="18573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低频 段：</a:t>
            </a:r>
            <a:endParaRPr lang="en-US" altLang="zh-CN" sz="2800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571472" y="2500306"/>
            <a:ext cx="221457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高频段：</a:t>
            </a:r>
            <a:endParaRPr lang="en-US" altLang="zh-CN" sz="2800" dirty="0"/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1857356" y="3000372"/>
          <a:ext cx="36718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6" name="Equation" r:id="rId5" imgW="1409088" imgH="291973" progId="Equation.DSMT4">
                  <p:embed/>
                </p:oleObj>
              </mc:Choice>
              <mc:Fallback>
                <p:oleObj name="Equation" r:id="rId5" imgW="1409088" imgH="291973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000372"/>
                        <a:ext cx="36718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4572000" y="2714620"/>
          <a:ext cx="4392613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7" name="Visio" r:id="rId7" imgW="2268847" imgH="2448900" progId="Visio.Drawing.11">
                  <p:embed/>
                </p:oleObj>
              </mc:Choice>
              <mc:Fallback>
                <p:oleObj name="Visio" r:id="rId7" imgW="2268847" imgH="244890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365"/>
                      <a:stretch>
                        <a:fillRect/>
                      </a:stretch>
                    </p:blipFill>
                    <p:spPr bwMode="auto">
                      <a:xfrm>
                        <a:off x="4572000" y="2714620"/>
                        <a:ext cx="4392613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571472" y="4071942"/>
            <a:ext cx="421484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曲线终点与负实轴相切。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28596" y="1428736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绘制如下开环传递函数的概略幅相特性曲线：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285984" y="2214554"/>
          <a:ext cx="33083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2" name="Equation" r:id="rId4" imgW="1511300" imgH="431800" progId="Equation.DSMT4">
                  <p:embed/>
                </p:oleObj>
              </mc:Choice>
              <mc:Fallback>
                <p:oleObj name="Equation" r:id="rId4" imgW="15113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214554"/>
                        <a:ext cx="33083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2910" y="3357562"/>
            <a:ext cx="449353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Euclid" pitchFamily="18" charset="0"/>
              </a:rPr>
              <a:t>这里，</a:t>
            </a:r>
            <a:r>
              <a:rPr lang="en-US" altLang="zh-CN" sz="2800" i="1" dirty="0" smtClean="0">
                <a:latin typeface="Euclid" pitchFamily="18" charset="0"/>
              </a:rPr>
              <a:t>T</a:t>
            </a:r>
            <a:r>
              <a:rPr lang="en-US" altLang="zh-CN" sz="2800" i="1" baseline="-25000" dirty="0" smtClean="0">
                <a:latin typeface="Euclid" pitchFamily="18" charset="0"/>
              </a:rPr>
              <a:t>i</a:t>
            </a:r>
            <a:r>
              <a:rPr lang="en-US" altLang="zh-CN" sz="2800" dirty="0" smtClean="0">
                <a:latin typeface="Euclid" pitchFamily="18" charset="0"/>
              </a:rPr>
              <a:t>&gt;0</a:t>
            </a:r>
            <a:r>
              <a:rPr lang="zh-CN" altLang="en-US" sz="2800" dirty="0" smtClean="0">
                <a:latin typeface="Euclid" pitchFamily="18" charset="0"/>
              </a:rPr>
              <a:t>，</a:t>
            </a:r>
            <a:r>
              <a:rPr lang="en-US" altLang="zh-CN" sz="2800" i="1" dirty="0" smtClean="0">
                <a:latin typeface="Euclid" pitchFamily="18" charset="0"/>
              </a:rPr>
              <a:t>K</a:t>
            </a:r>
            <a:r>
              <a:rPr lang="en-US" altLang="zh-CN" sz="2800" dirty="0" smtClean="0">
                <a:latin typeface="Euclid" pitchFamily="18" charset="0"/>
              </a:rPr>
              <a:t>&gt;0</a:t>
            </a:r>
            <a:r>
              <a:rPr lang="zh-CN" altLang="en-US" sz="2800" dirty="0" smtClean="0">
                <a:latin typeface="Euclid" pitchFamily="18" charset="0"/>
              </a:rPr>
              <a:t>，</a:t>
            </a:r>
            <a:r>
              <a:rPr lang="en-US" altLang="zh-CN" sz="2800" i="1" dirty="0" smtClean="0">
                <a:latin typeface="Euclid" pitchFamily="18" charset="0"/>
                <a:sym typeface="Euclid Symbol"/>
              </a:rPr>
              <a:t></a:t>
            </a:r>
            <a:r>
              <a:rPr lang="en-US" altLang="zh-CN" sz="2800" dirty="0" smtClean="0">
                <a:latin typeface="Euclid" pitchFamily="18" charset="0"/>
              </a:rPr>
              <a:t>&gt;0</a:t>
            </a:r>
            <a:r>
              <a:rPr lang="zh-CN" altLang="en-US" sz="2800" dirty="0" smtClean="0">
                <a:latin typeface="Euclid" pitchFamily="18" charset="0"/>
              </a:rPr>
              <a:t>。</a:t>
            </a:r>
            <a:endParaRPr lang="en-US" altLang="zh-CN" sz="2800" dirty="0">
              <a:latin typeface="Euclid" pitchFamily="18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571472" y="4071942"/>
            <a:ext cx="770413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Euclid" pitchFamily="18" charset="0"/>
                <a:ea typeface="微软雅黑" pitchFamily="34" charset="-122"/>
                <a:sym typeface="Euclid Symbol" pitchFamily="18" charset="2"/>
              </a:rPr>
              <a:t>3. </a:t>
            </a:r>
            <a:r>
              <a:rPr lang="en-US" altLang="zh-CN" sz="2800" b="1" i="1" dirty="0" smtClean="0">
                <a:latin typeface="Euclid" pitchFamily="18" charset="0"/>
                <a:ea typeface="微软雅黑" pitchFamily="34" charset="-122"/>
                <a:sym typeface="Euclid Symbol" pitchFamily="18" charset="2"/>
              </a:rPr>
              <a:t></a:t>
            </a:r>
            <a:r>
              <a:rPr lang="en-US" altLang="zh-CN" sz="2800" b="1" dirty="0" smtClean="0">
                <a:latin typeface="Euclid" pitchFamily="18" charset="0"/>
                <a:ea typeface="微软雅黑" pitchFamily="34" charset="-122"/>
              </a:rPr>
              <a:t> =2, </a:t>
            </a:r>
            <a:r>
              <a:rPr lang="en-US" altLang="zh-CN" sz="2800" b="1" dirty="0">
                <a:latin typeface="Euclid" pitchFamily="18" charset="0"/>
                <a:ea typeface="微软雅黑" pitchFamily="34" charset="-122"/>
              </a:rPr>
              <a:t>Type </a:t>
            </a:r>
            <a:r>
              <a:rPr lang="en-US" altLang="zh-CN" sz="2800" b="1" dirty="0" smtClean="0">
                <a:latin typeface="Euclid" pitchFamily="18" charset="0"/>
                <a:ea typeface="微软雅黑" pitchFamily="34" charset="-122"/>
              </a:rPr>
              <a:t>2 </a:t>
            </a: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系统</a:t>
            </a:r>
            <a:r>
              <a:rPr lang="en-US" altLang="zh-CN" sz="2800" b="1" dirty="0" smtClean="0">
                <a:latin typeface="Euclid" pitchFamily="18" charset="0"/>
                <a:ea typeface="微软雅黑" pitchFamily="34" charset="-122"/>
              </a:rPr>
              <a:t>:</a:t>
            </a:r>
            <a:endParaRPr lang="en-US" altLang="zh-CN" sz="2800" b="1" dirty="0">
              <a:latin typeface="Euclid" pitchFamily="18" charset="0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472" y="485776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绘制如下开环传递函数的概略幅相曲线：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41586"/>
              </p:ext>
            </p:extLst>
          </p:nvPr>
        </p:nvGraphicFramePr>
        <p:xfrm>
          <a:off x="2518540" y="5589240"/>
          <a:ext cx="38100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3" name="Equation" r:id="rId6" imgW="1917360" imgH="419040" progId="Equation.DSMT4">
                  <p:embed/>
                </p:oleObj>
              </mc:Choice>
              <mc:Fallback>
                <p:oleObj name="Equation" r:id="rId6" imgW="191736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540" y="5589240"/>
                        <a:ext cx="381000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71472" y="1428736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zh-CN" altLang="en-US" sz="2800" dirty="0" smtClean="0">
                <a:latin typeface="+mn-ea"/>
              </a:rPr>
              <a:t>低频段：</a:t>
            </a:r>
            <a:endParaRPr lang="en-US" altLang="zh-CN" sz="2800" dirty="0">
              <a:latin typeface="+mn-ea"/>
            </a:endParaRP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2214546" y="2000240"/>
          <a:ext cx="41767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9" name="Equation" r:id="rId3" imgW="1587500" imgH="228600" progId="Equation.DSMT4">
                  <p:embed/>
                </p:oleObj>
              </mc:Choice>
              <mc:Fallback>
                <p:oleObj name="Equation" r:id="rId3" imgW="1587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000240"/>
                        <a:ext cx="417671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41778" y="254271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高频段：</a:t>
            </a:r>
            <a:endParaRPr lang="en-US" altLang="zh-CN" sz="2800" dirty="0">
              <a:latin typeface="+mn-ea"/>
            </a:endParaRPr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1428728" y="3143248"/>
          <a:ext cx="6076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0" name="Equation" r:id="rId5" imgW="2641600" imgH="228600" progId="Equation.DSMT4">
                  <p:embed/>
                </p:oleObj>
              </mc:Choice>
              <mc:Fallback>
                <p:oleObj name="Equation" r:id="rId5" imgW="26416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143248"/>
                        <a:ext cx="60769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6306" y="3857628"/>
            <a:ext cx="3714776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 smtClean="0"/>
              <a:t>概略幅相特性曲线：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2627326" y="3632200"/>
          <a:ext cx="4835525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1" name="Visio" r:id="rId7" imgW="3441802" imgH="2319223" progId="Visio.Drawing.11">
                  <p:embed/>
                </p:oleObj>
              </mc:Choice>
              <mc:Fallback>
                <p:oleObj name="Visio" r:id="rId7" imgW="3441802" imgH="231922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26" y="3632200"/>
                        <a:ext cx="4835525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00034" y="128586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绘制如下开环传递函数的概略幅相特性曲线：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110604" name="Object 12"/>
          <p:cNvGraphicFramePr>
            <a:graphicFrameLocks noChangeAspect="1"/>
          </p:cNvGraphicFramePr>
          <p:nvPr/>
        </p:nvGraphicFramePr>
        <p:xfrm>
          <a:off x="1214414" y="1857364"/>
          <a:ext cx="3784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3" name="Equation" r:id="rId3" imgW="1905000" imgH="419100" progId="Equation.DSMT4">
                  <p:embed/>
                </p:oleObj>
              </mc:Choice>
              <mc:Fallback>
                <p:oleObj name="Equation" r:id="rId3" imgW="19050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857364"/>
                        <a:ext cx="378460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642910" y="2928934"/>
            <a:ext cx="83534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考虑两种情形：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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&lt;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T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 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及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zh-CN" sz="2800" i="1" dirty="0">
                <a:latin typeface="Euclid" pitchFamily="18" charset="0"/>
                <a:sym typeface="Euclid Symbol" pitchFamily="18" charset="2"/>
              </a:rPr>
              <a:t></a:t>
            </a:r>
            <a:r>
              <a:rPr lang="en-US" altLang="zh-CN" sz="2800" dirty="0">
                <a:latin typeface="Euclid" pitchFamily="18" charset="0"/>
                <a:sym typeface="Euclid Symbol" pitchFamily="18" charset="2"/>
              </a:rPr>
              <a:t>&gt;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T</a:t>
            </a:r>
            <a:r>
              <a:rPr lang="zh-CN" altLang="en-US" sz="2800" dirty="0" smtClean="0">
                <a:latin typeface="Euclid" pitchFamily="18" charset="0"/>
                <a:sym typeface="Euclid Symbol" pitchFamily="18" charset="2"/>
              </a:rPr>
              <a:t>。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 </a:t>
            </a:r>
            <a:endParaRPr lang="en-US" altLang="zh-CN" sz="2800" dirty="0">
              <a:latin typeface="Euclid" pitchFamily="18" charset="0"/>
              <a:sym typeface="Euclid Symbol" pitchFamily="18" charset="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50" y="3714752"/>
            <a:ext cx="285752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绘制如下开环传递函数的概略幅相特性曲线：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428596" y="5500702"/>
          <a:ext cx="418941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name="Equation" r:id="rId5" imgW="2108200" imgH="393700" progId="Equation.DSMT4">
                  <p:embed/>
                </p:oleObj>
              </mc:Choice>
              <mc:Fallback>
                <p:oleObj name="Equation" r:id="rId5" imgW="21082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5500702"/>
                        <a:ext cx="4189412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31174"/>
              </p:ext>
            </p:extLst>
          </p:nvPr>
        </p:nvGraphicFramePr>
        <p:xfrm>
          <a:off x="3624264" y="2305034"/>
          <a:ext cx="5472113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5" name="Visio" r:id="rId7" imgW="3376992" imgH="2682173" progId="Visio.Drawing.11">
                  <p:embed/>
                </p:oleObj>
              </mc:Choice>
              <mc:Fallback>
                <p:oleObj name="Visio" r:id="rId7" imgW="3376992" imgH="268217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4" y="2305034"/>
                        <a:ext cx="5472113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9"/>
          <p:cNvGraphicFramePr>
            <a:graphicFrameLocks noChangeAspect="1"/>
          </p:cNvGraphicFramePr>
          <p:nvPr/>
        </p:nvGraphicFramePr>
        <p:xfrm>
          <a:off x="928662" y="1125748"/>
          <a:ext cx="7129462" cy="564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7" name="Visio" r:id="rId4" imgW="2507894" imgH="2397252" progId="Visio.Drawing.11">
                  <p:embed/>
                </p:oleObj>
              </mc:Choice>
              <mc:Fallback>
                <p:oleObj name="Visio" r:id="rId4" imgW="2507894" imgH="2397252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548" b="3548"/>
                      <a:stretch>
                        <a:fillRect/>
                      </a:stretch>
                    </p:blipFill>
                    <p:spPr bwMode="auto">
                      <a:xfrm>
                        <a:off x="928662" y="1125748"/>
                        <a:ext cx="7129462" cy="5645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82324" y="128586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绘制如下开环传递函数的概略幅相特性曲线：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2143108" y="1857364"/>
          <a:ext cx="39608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8" name="Equation" r:id="rId3" imgW="1930400" imgH="419100" progId="Equation.DSMT4">
                  <p:embed/>
                </p:oleObj>
              </mc:Choice>
              <mc:Fallback>
                <p:oleObj name="Equation" r:id="rId3" imgW="19304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857364"/>
                        <a:ext cx="396081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50825" y="2924175"/>
            <a:ext cx="860583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zh-CN" altLang="en-US" sz="2800" dirty="0" smtClean="0"/>
              <a:t>系统是非最小相位的。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357158" y="4214818"/>
          <a:ext cx="41878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9" name="Equation" r:id="rId5" imgW="1701720" imgH="457200" progId="Equation.DSMT4">
                  <p:embed/>
                </p:oleObj>
              </mc:Choice>
              <mc:Fallback>
                <p:oleObj name="Equation" r:id="rId5" imgW="170172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214818"/>
                        <a:ext cx="4187825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57158" y="542926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高频段：</a:t>
            </a:r>
            <a:endParaRPr lang="en-US" altLang="zh-CN" sz="2800" dirty="0"/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428596" y="6072206"/>
          <a:ext cx="5551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0" name="Equation" r:id="rId7" imgW="2413000" imgH="228600" progId="Equation.DSMT4">
                  <p:embed/>
                </p:oleObj>
              </mc:Choice>
              <mc:Fallback>
                <p:oleObj name="Equation" r:id="rId7" imgW="24130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6072206"/>
                        <a:ext cx="55514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4398963" y="2285992"/>
          <a:ext cx="4745037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1" name="Visio" r:id="rId9" imgW="4029303" imgH="3013740" progId="Visio.Drawing.11">
                  <p:embed/>
                </p:oleObj>
              </mc:Choice>
              <mc:Fallback>
                <p:oleObj name="Visio" r:id="rId9" imgW="4029303" imgH="30137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2285992"/>
                        <a:ext cx="4745037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85720" y="364331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低频段：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00034" y="128586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绘制如下开环传递函数的概略幅相特性曲线：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143108" y="1928802"/>
          <a:ext cx="48212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6" name="Equation" r:id="rId3" imgW="2349500" imgH="419100" progId="Equation.DSMT4">
                  <p:embed/>
                </p:oleObj>
              </mc:Choice>
              <mc:Fallback>
                <p:oleObj name="Equation" r:id="rId3" imgW="23495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928802"/>
                        <a:ext cx="482123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 txBox="1">
            <a:spLocks noChangeArrowheads="1"/>
          </p:cNvSpPr>
          <p:nvPr/>
        </p:nvSpPr>
        <p:spPr>
          <a:xfrm>
            <a:off x="357158" y="1357298"/>
            <a:ext cx="7921625" cy="571504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二、开环对数频率特性曲线的绘制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348" y="3071810"/>
            <a:ext cx="7215238" cy="500066"/>
          </a:xfrm>
          <a:prstGeom prst="rect">
            <a:avLst/>
          </a:prstGeom>
        </p:spPr>
        <p:txBody>
          <a:bodyPr/>
          <a:lstStyle/>
          <a:p>
            <a:pPr marL="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将写成典型环节之积：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28599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一般规则：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0902" name="Object 6"/>
          <p:cNvGraphicFramePr>
            <a:graphicFrameLocks/>
          </p:cNvGraphicFramePr>
          <p:nvPr/>
        </p:nvGraphicFramePr>
        <p:xfrm>
          <a:off x="500034" y="3714752"/>
          <a:ext cx="8188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9" name="Equation" r:id="rId3" imgW="3429000" imgH="431800" progId="Equation.DSMT4">
                  <p:embed/>
                </p:oleObj>
              </mc:Choice>
              <mc:Fallback>
                <p:oleObj name="Equation" r:id="rId3" imgW="3429000" imgH="4318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714752"/>
                        <a:ext cx="81883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57224" y="5143512"/>
            <a:ext cx="721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/>
              <a:t>找出各环节的转折频率</a:t>
            </a:r>
            <a:r>
              <a:rPr lang="zh-CN" altLang="en-US" sz="2800" dirty="0" smtClean="0">
                <a:latin typeface="Euclid" pitchFamily="18" charset="0"/>
              </a:rPr>
              <a:t>：</a:t>
            </a:r>
            <a:r>
              <a:rPr lang="en-US" altLang="zh-CN" sz="2800" dirty="0" smtClean="0">
                <a:latin typeface="Euclid" pitchFamily="18" charset="0"/>
              </a:rPr>
              <a:t> 1/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</a:t>
            </a:r>
            <a:r>
              <a:rPr lang="en-US" altLang="zh-CN" sz="2800" baseline="-25000" dirty="0" smtClean="0">
                <a:latin typeface="Euclid" pitchFamily="18" charset="0"/>
                <a:sym typeface="Euclid Symbol" pitchFamily="18" charset="2"/>
              </a:rPr>
              <a:t>1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, </a:t>
            </a:r>
            <a:r>
              <a:rPr lang="en-US" altLang="zh-CN" sz="2800" dirty="0" smtClean="0">
                <a:latin typeface="Euclid" pitchFamily="18" charset="0"/>
              </a:rPr>
              <a:t>1/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</a:t>
            </a:r>
            <a:r>
              <a:rPr lang="en-US" altLang="zh-CN" sz="2800" baseline="-25000" dirty="0" smtClean="0">
                <a:latin typeface="Euclid" pitchFamily="18" charset="0"/>
                <a:sym typeface="Euclid Symbol" pitchFamily="18" charset="2"/>
              </a:rPr>
              <a:t>2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, 1/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T</a:t>
            </a:r>
            <a:r>
              <a:rPr lang="en-US" altLang="zh-CN" sz="2800" baseline="-25000" dirty="0" smtClean="0">
                <a:latin typeface="Euclid" pitchFamily="18" charset="0"/>
                <a:sym typeface="Euclid Symbol" pitchFamily="18" charset="2"/>
              </a:rPr>
              <a:t>1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, 1/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T</a:t>
            </a:r>
            <a:r>
              <a:rPr lang="en-US" altLang="zh-CN" sz="2800" baseline="-25000" dirty="0" smtClean="0">
                <a:latin typeface="Euclid" pitchFamily="18" charset="0"/>
                <a:sym typeface="Euclid Symbol" pitchFamily="18" charset="2"/>
              </a:rPr>
              <a:t>2</a:t>
            </a:r>
            <a:r>
              <a:rPr lang="en-US" altLang="zh-CN" sz="2800" dirty="0" smtClean="0">
                <a:latin typeface="Euclid" pitchFamily="18" charset="0"/>
                <a:sym typeface="Euclid Symbol" pitchFamily="18" charset="2"/>
              </a:rPr>
              <a:t>, </a:t>
            </a:r>
            <a:r>
              <a:rPr lang="en-US" altLang="zh-CN" sz="2800" i="1" dirty="0" smtClean="0">
                <a:latin typeface="Euclid" pitchFamily="18" charset="0"/>
                <a:sym typeface="Euclid Symbol" pitchFamily="18" charset="2"/>
              </a:rPr>
              <a:t></a:t>
            </a:r>
            <a:r>
              <a:rPr lang="en-US" altLang="zh-CN" sz="2800" i="1" baseline="-25000" dirty="0" smtClean="0">
                <a:latin typeface="Euclid" pitchFamily="18" charset="0"/>
                <a:sym typeface="Euclid Symbol" pitchFamily="18" charset="2"/>
              </a:rPr>
              <a:t>n</a:t>
            </a:r>
            <a:r>
              <a:rPr lang="zh-CN" altLang="en-US" sz="2800" dirty="0" smtClean="0">
                <a:sym typeface="Euclid Symbol" pitchFamily="18" charset="2"/>
              </a:rPr>
              <a:t>，等等。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bldLvl="2"/>
      <p:bldP spid="4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1207398"/>
            <a:ext cx="8001000" cy="565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187575" y="2549343"/>
            <a:ext cx="6192838" cy="4572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201863" y="1634750"/>
            <a:ext cx="6192838" cy="36624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85984" y="3451674"/>
            <a:ext cx="3432208" cy="2286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tIns="46800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816602" y="3484443"/>
            <a:ext cx="2606675" cy="151878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753225" y="3617413"/>
            <a:ext cx="793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FF3399"/>
                </a:solidFill>
                <a:latin typeface="Times New Roman" pitchFamily="18" charset="0"/>
              </a:rPr>
              <a:t>[-20]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643050"/>
            <a:ext cx="13573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/>
              <a:t>画出各环节的渐近线及对应的相频特性曲线：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1663" y="844554"/>
            <a:ext cx="8001000" cy="6000750"/>
            <a:chOff x="295" y="540"/>
            <a:chExt cx="5040" cy="3780"/>
          </a:xfrm>
        </p:grpSpPr>
        <p:pic>
          <p:nvPicPr>
            <p:cNvPr id="3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5" y="540"/>
              <a:ext cx="5040" cy="3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545" y="799"/>
              <a:ext cx="385" cy="3084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1609725" y="3271842"/>
            <a:ext cx="6192838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033463" y="3055942"/>
            <a:ext cx="5762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baseline="30000" dirty="0"/>
              <a:t>0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609725" y="4737104"/>
            <a:ext cx="6192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28638" y="4521204"/>
            <a:ext cx="10080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ym typeface="Euclid Symbol" pitchFamily="18" charset="2"/>
              </a:rPr>
              <a:t></a:t>
            </a:r>
            <a:r>
              <a:rPr lang="en-US" altLang="zh-CN" dirty="0"/>
              <a:t>90</a:t>
            </a:r>
            <a:r>
              <a:rPr lang="en-US" altLang="zh-CN" baseline="30000" dirty="0"/>
              <a:t>0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1609725" y="3992567"/>
            <a:ext cx="61912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57200" y="3848104"/>
            <a:ext cx="11160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ym typeface="Euclid Symbol" pitchFamily="18" charset="2"/>
              </a:rPr>
              <a:t></a:t>
            </a:r>
            <a:r>
              <a:rPr lang="en-US" altLang="zh-CN" dirty="0"/>
              <a:t>45</a:t>
            </a:r>
            <a:r>
              <a:rPr lang="en-US" altLang="zh-CN" baseline="30000" dirty="0"/>
              <a:t>0</a:t>
            </a:r>
          </a:p>
        </p:txBody>
      </p:sp>
      <p:sp>
        <p:nvSpPr>
          <p:cNvPr id="11" name="Freeform 19"/>
          <p:cNvSpPr>
            <a:spLocks/>
          </p:cNvSpPr>
          <p:nvPr/>
        </p:nvSpPr>
        <p:spPr bwMode="auto">
          <a:xfrm>
            <a:off x="1609725" y="3271842"/>
            <a:ext cx="6191250" cy="1368425"/>
          </a:xfrm>
          <a:custGeom>
            <a:avLst/>
            <a:gdLst>
              <a:gd name="T0" fmla="*/ 0 w 3900"/>
              <a:gd name="T1" fmla="*/ 0 h 862"/>
              <a:gd name="T2" fmla="*/ 2147483647 w 3900"/>
              <a:gd name="T3" fmla="*/ 2147483647 h 862"/>
              <a:gd name="T4" fmla="*/ 2147483647 w 3900"/>
              <a:gd name="T5" fmla="*/ 2147483647 h 862"/>
              <a:gd name="T6" fmla="*/ 2147483647 w 3900"/>
              <a:gd name="T7" fmla="*/ 2147483647 h 862"/>
              <a:gd name="T8" fmla="*/ 2147483647 w 3900"/>
              <a:gd name="T9" fmla="*/ 2147483647 h 862"/>
              <a:gd name="T10" fmla="*/ 2147483647 w 3900"/>
              <a:gd name="T11" fmla="*/ 2147483647 h 862"/>
              <a:gd name="T12" fmla="*/ 2147483647 w 3900"/>
              <a:gd name="T13" fmla="*/ 2147483647 h 8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00"/>
              <a:gd name="T22" fmla="*/ 0 h 862"/>
              <a:gd name="T23" fmla="*/ 3900 w 3900"/>
              <a:gd name="T24" fmla="*/ 862 h 8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00" h="862">
                <a:moveTo>
                  <a:pt x="0" y="0"/>
                </a:moveTo>
                <a:cubicBezTo>
                  <a:pt x="219" y="23"/>
                  <a:pt x="438" y="46"/>
                  <a:pt x="725" y="91"/>
                </a:cubicBezTo>
                <a:cubicBezTo>
                  <a:pt x="1012" y="136"/>
                  <a:pt x="1466" y="212"/>
                  <a:pt x="1723" y="272"/>
                </a:cubicBezTo>
                <a:cubicBezTo>
                  <a:pt x="1980" y="332"/>
                  <a:pt x="2132" y="401"/>
                  <a:pt x="2268" y="454"/>
                </a:cubicBezTo>
                <a:cubicBezTo>
                  <a:pt x="2404" y="507"/>
                  <a:pt x="2442" y="545"/>
                  <a:pt x="2540" y="590"/>
                </a:cubicBezTo>
                <a:cubicBezTo>
                  <a:pt x="2638" y="635"/>
                  <a:pt x="2630" y="681"/>
                  <a:pt x="2857" y="726"/>
                </a:cubicBezTo>
                <a:cubicBezTo>
                  <a:pt x="3084" y="771"/>
                  <a:pt x="3492" y="816"/>
                  <a:pt x="3900" y="862"/>
                </a:cubicBezTo>
              </a:path>
            </a:pathLst>
          </a:cu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838013"/>
              </p:ext>
            </p:extLst>
          </p:nvPr>
        </p:nvGraphicFramePr>
        <p:xfrm>
          <a:off x="1933575" y="1630363"/>
          <a:ext cx="4995879" cy="2141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4" imgW="2133360" imgH="914400" progId="Equation.DSMT4">
                  <p:embed/>
                </p:oleObj>
              </mc:Choice>
              <mc:Fallback>
                <p:oleObj name="Equation" r:id="rId4" imgW="2133360" imgH="914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1630363"/>
                        <a:ext cx="4995879" cy="2141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68313" y="1154137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稳态响应为：</a:t>
            </a:r>
            <a:endParaRPr lang="en-US" altLang="zh-CN" sz="2800" dirty="0">
              <a:latin typeface="Euclid" pitchFamily="18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99106" y="3489872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Euclid" pitchFamily="18" charset="0"/>
              </a:rPr>
              <a:t>其中，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582321"/>
              </p:ext>
            </p:extLst>
          </p:nvPr>
        </p:nvGraphicFramePr>
        <p:xfrm>
          <a:off x="1860990" y="4390760"/>
          <a:ext cx="5392737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6" imgW="2374560" imgH="736560" progId="Equation.DSMT4">
                  <p:embed/>
                </p:oleObj>
              </mc:Choice>
              <mc:Fallback>
                <p:oleObj name="Equation" r:id="rId6" imgW="2374560" imgH="73656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990" y="4390760"/>
                        <a:ext cx="5392737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35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6958" y="1285860"/>
            <a:ext cx="8001056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/>
              <a:t>在转角频率处修正渐近线得各环节曲线；</a:t>
            </a:r>
            <a:endParaRPr lang="en-US" altLang="zh-CN" sz="2800" dirty="0" smtClean="0"/>
          </a:p>
          <a:p>
            <a:pPr marL="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/>
              <a:t>将各环节曲线相加即得</a:t>
            </a:r>
            <a:r>
              <a:rPr lang="en-US" altLang="zh-CN" sz="2800" i="1" dirty="0" smtClean="0">
                <a:latin typeface="Euclid" panose="02020503060505020303" pitchFamily="18" charset="0"/>
              </a:rPr>
              <a:t>Bode</a:t>
            </a:r>
            <a:r>
              <a:rPr lang="zh-CN" altLang="en-US" sz="2800" dirty="0" smtClean="0"/>
              <a:t>图。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00034" y="2428868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800" dirty="0" smtClean="0"/>
              <a:t>绘制如下开环传递函数的</a:t>
            </a:r>
            <a:r>
              <a:rPr lang="en-US" altLang="zh-CN" sz="2800" i="1" dirty="0" smtClean="0">
                <a:latin typeface="Euclid" pitchFamily="18" charset="0"/>
              </a:rPr>
              <a:t>Bode</a:t>
            </a:r>
            <a:r>
              <a:rPr lang="zh-CN" altLang="en-US" sz="2800" dirty="0" smtClean="0"/>
              <a:t>渐近特性曲线：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643174" y="3071810"/>
          <a:ext cx="27352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name="Equation" r:id="rId3" imgW="1155700" imgH="419100" progId="Equation.DSMT4">
                  <p:embed/>
                </p:oleObj>
              </mc:Choice>
              <mc:Fallback>
                <p:oleObj name="Equation" r:id="rId3" imgW="11557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3071810"/>
                        <a:ext cx="27352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472" y="4286256"/>
            <a:ext cx="7715304" cy="20875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解：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该系统含如下环节：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比例环节：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 =10 (20lg10=20 dB)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积分环节；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一阶系统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转折频率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2rad/s</a:t>
            </a:r>
            <a:r>
              <a:rPr lang="en-US" altLang="zh-CN" sz="2800" dirty="0" smtClean="0">
                <a:latin typeface="Euclid" pitchFamily="18" charset="0"/>
              </a:rPr>
              <a:t>)</a:t>
            </a:r>
            <a:r>
              <a:rPr lang="zh-CN" altLang="en-US" sz="2800" dirty="0" smtClean="0">
                <a:latin typeface="Euclid" pitchFamily="18" charset="0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861799"/>
            <a:ext cx="80010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547813" y="2301661"/>
            <a:ext cx="6192837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547813" y="1293599"/>
            <a:ext cx="6192837" cy="3889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576388" y="3281149"/>
            <a:ext cx="35718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133975" y="3281149"/>
            <a:ext cx="2606675" cy="1612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563938" y="1293599"/>
            <a:ext cx="1584325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48263" y="2301661"/>
            <a:ext cx="2592387" cy="3240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16463" y="1438061"/>
            <a:ext cx="86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3399"/>
                </a:solidFill>
                <a:latin typeface="Times New Roman" pitchFamily="18" charset="0"/>
              </a:rPr>
              <a:t>[-20]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867400" y="2733461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3399"/>
                </a:solidFill>
                <a:latin typeface="Times New Roman" pitchFamily="18" charset="0"/>
              </a:rPr>
              <a:t>[-40]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434" y="859056"/>
            <a:ext cx="8004175" cy="600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858734" y="1621056"/>
            <a:ext cx="2590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430484" y="2154456"/>
            <a:ext cx="350520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20684" y="1975069"/>
            <a:ext cx="12414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-20dB/dec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59284" y="2325906"/>
            <a:ext cx="12414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-40dB/dec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 autoUpdateAnimBg="0"/>
      <p:bldP spid="6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00034" y="1357298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例：</a:t>
            </a:r>
            <a:r>
              <a:rPr lang="zh-CN" altLang="en-US" sz="2800" dirty="0" smtClean="0">
                <a:latin typeface="Euclid" pitchFamily="18" charset="0"/>
              </a:rPr>
              <a:t>绘制如下开环传递函数的</a:t>
            </a:r>
            <a:r>
              <a:rPr lang="en-US" altLang="zh-CN" sz="2800" i="1" dirty="0" smtClean="0">
                <a:latin typeface="Euclid" pitchFamily="18" charset="0"/>
              </a:rPr>
              <a:t>Bode</a:t>
            </a:r>
            <a:r>
              <a:rPr lang="zh-CN" altLang="en-US" sz="2800" dirty="0" smtClean="0">
                <a:latin typeface="Euclid" pitchFamily="18" charset="0"/>
              </a:rPr>
              <a:t>图：</a:t>
            </a:r>
            <a:endParaRPr lang="en-US" altLang="zh-CN" sz="2800" dirty="0">
              <a:latin typeface="Euclid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75779" name="Object 3"/>
          <p:cNvGraphicFramePr>
            <a:graphicFrameLocks/>
          </p:cNvGraphicFramePr>
          <p:nvPr/>
        </p:nvGraphicFramePr>
        <p:xfrm>
          <a:off x="1000100" y="1857364"/>
          <a:ext cx="724693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9" name="Equation" r:id="rId4" imgW="3035300" imgH="482600" progId="Equation.DSMT4">
                  <p:embed/>
                </p:oleObj>
              </mc:Choice>
              <mc:Fallback>
                <p:oleObj name="Equation" r:id="rId4" imgW="3035300" imgH="4826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857364"/>
                        <a:ext cx="7246937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12998" y="3349840"/>
            <a:ext cx="8367939" cy="2806510"/>
            <a:chOff x="612998" y="3349840"/>
            <a:chExt cx="8367939" cy="2806510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616146" y="3349840"/>
              <a:ext cx="547938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 smtClean="0">
                  <a:latin typeface="Euclid" pitchFamily="18" charset="0"/>
                </a:rPr>
                <a:t>比例环节：</a:t>
              </a:r>
              <a:r>
                <a:rPr lang="en-US" altLang="zh-CN" sz="2800" dirty="0" smtClean="0">
                  <a:latin typeface="Euclid" pitchFamily="18" charset="0"/>
                </a:rPr>
                <a:t> </a:t>
              </a:r>
              <a:r>
                <a:rPr lang="en-US" altLang="zh-CN" sz="2800" i="1" dirty="0">
                  <a:latin typeface="Euclid" pitchFamily="18" charset="0"/>
                </a:rPr>
                <a:t>K</a:t>
              </a:r>
              <a:r>
                <a:rPr lang="en-US" altLang="zh-CN" sz="2800" dirty="0">
                  <a:latin typeface="Euclid" pitchFamily="18" charset="0"/>
                </a:rPr>
                <a:t>=5  (20lg</a:t>
              </a:r>
              <a:r>
                <a:rPr lang="en-US" altLang="zh-CN" sz="2800" i="1" dirty="0">
                  <a:latin typeface="Euclid" pitchFamily="18" charset="0"/>
                </a:rPr>
                <a:t>K</a:t>
              </a:r>
              <a:r>
                <a:rPr lang="en-US" altLang="zh-CN" sz="2800" dirty="0">
                  <a:latin typeface="Euclid" pitchFamily="18" charset="0"/>
                </a:rPr>
                <a:t>=14 dB)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12998" y="3950827"/>
              <a:ext cx="6553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 smtClean="0">
                  <a:latin typeface="Euclid" pitchFamily="18" charset="0"/>
                </a:rPr>
                <a:t>积分环节：</a:t>
              </a:r>
              <a:r>
                <a:rPr lang="en-US" altLang="zh-CN" sz="2800" dirty="0" smtClean="0">
                  <a:latin typeface="Euclid" pitchFamily="18" charset="0"/>
                </a:rPr>
                <a:t>1/</a:t>
              </a:r>
              <a:r>
                <a:rPr lang="en-US" altLang="zh-CN" sz="2800" i="1" dirty="0" smtClean="0">
                  <a:latin typeface="Euclid" pitchFamily="18" charset="0"/>
                </a:rPr>
                <a:t>s</a:t>
              </a:r>
              <a:endParaRPr lang="en-US" altLang="zh-CN" sz="2800" i="1" dirty="0">
                <a:latin typeface="Euclid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12998" y="4483547"/>
              <a:ext cx="83534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 smtClean="0">
                  <a:latin typeface="Euclid" pitchFamily="18" charset="0"/>
                </a:rPr>
                <a:t>一阶系统，转折频率</a:t>
              </a:r>
              <a:r>
                <a:rPr lang="en-US" altLang="zh-CN" sz="2800" dirty="0" smtClean="0">
                  <a:latin typeface="Euclid" pitchFamily="18" charset="0"/>
                </a:rPr>
                <a:t> </a:t>
              </a:r>
              <a:r>
                <a:rPr lang="en-US" altLang="zh-CN" sz="2800" dirty="0">
                  <a:latin typeface="Euclid" pitchFamily="18" charset="0"/>
                </a:rPr>
                <a:t>2rad/</a:t>
              </a:r>
              <a:r>
                <a:rPr lang="en-US" altLang="zh-CN" sz="2800" i="1" dirty="0">
                  <a:latin typeface="Euclid" pitchFamily="18" charset="0"/>
                </a:rPr>
                <a:t>s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27512" y="5059810"/>
              <a:ext cx="83534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 smtClean="0"/>
                <a:t>一阶微分环节，转折频率</a:t>
              </a:r>
              <a:r>
                <a:rPr lang="en-US" altLang="zh-CN" sz="2800" dirty="0" smtClean="0">
                  <a:latin typeface="Euclid" pitchFamily="18" charset="0"/>
                </a:rPr>
                <a:t>10rad/</a:t>
              </a:r>
              <a:r>
                <a:rPr lang="en-US" altLang="zh-CN" sz="2800" i="1" dirty="0" smtClean="0">
                  <a:latin typeface="Euclid" pitchFamily="18" charset="0"/>
                </a:rPr>
                <a:t>s</a:t>
              </a:r>
              <a:endParaRPr lang="en-US" altLang="zh-CN" sz="2800" i="1" dirty="0">
                <a:latin typeface="Euclid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56541" y="5633130"/>
              <a:ext cx="66770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 smtClean="0">
                  <a:latin typeface="Euclid" pitchFamily="18" charset="0"/>
                </a:rPr>
                <a:t>二阶系统，转折频率</a:t>
              </a:r>
              <a:r>
                <a:rPr lang="en-US" altLang="zh-CN" sz="2800" dirty="0" smtClean="0">
                  <a:latin typeface="Euclid" pitchFamily="18" charset="0"/>
                </a:rPr>
                <a:t> </a:t>
              </a:r>
              <a:r>
                <a:rPr lang="en-US" altLang="zh-CN" sz="2800" dirty="0">
                  <a:latin typeface="Euclid" pitchFamily="18" charset="0"/>
                </a:rPr>
                <a:t>50rad/s</a:t>
              </a:r>
              <a:endParaRPr lang="en-US" altLang="zh-CN" sz="2800" baseline="-25000" dirty="0">
                <a:latin typeface="Euclid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11"/>
          <p:cNvGraphicFramePr>
            <a:graphicFrameLocks noChangeAspect="1"/>
          </p:cNvGraphicFramePr>
          <p:nvPr/>
        </p:nvGraphicFramePr>
        <p:xfrm>
          <a:off x="3132138" y="5013325"/>
          <a:ext cx="170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8" name="Equation" r:id="rId3" imgW="850531" imgH="418918" progId="Equation.DSMT4">
                  <p:embed/>
                </p:oleObj>
              </mc:Choice>
              <mc:Fallback>
                <p:oleObj name="Equation" r:id="rId3" imgW="850531" imgH="41891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013325"/>
                        <a:ext cx="1701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12"/>
          <p:cNvGraphicFramePr>
            <a:graphicFrameLocks noChangeAspect="1"/>
          </p:cNvGraphicFramePr>
          <p:nvPr/>
        </p:nvGraphicFramePr>
        <p:xfrm>
          <a:off x="5715000" y="5038725"/>
          <a:ext cx="248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9" name="Equation" r:id="rId5" imgW="1244600" imgH="419100" progId="Equation.DSMT4">
                  <p:embed/>
                </p:oleObj>
              </mc:Choice>
              <mc:Fallback>
                <p:oleObj name="Equation" r:id="rId5" imgW="12446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038725"/>
                        <a:ext cx="248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13"/>
          <p:cNvGraphicFramePr>
            <a:graphicFrameLocks noChangeAspect="1"/>
          </p:cNvGraphicFramePr>
          <p:nvPr/>
        </p:nvGraphicFramePr>
        <p:xfrm>
          <a:off x="585788" y="6022975"/>
          <a:ext cx="24828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0" name="Equation" r:id="rId7" imgW="1244060" imgH="215806" progId="Equation.3">
                  <p:embed/>
                </p:oleObj>
              </mc:Choice>
              <mc:Fallback>
                <p:oleObj name="Equation" r:id="rId7" imgW="1244060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6022975"/>
                        <a:ext cx="24828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14"/>
          <p:cNvGraphicFramePr>
            <a:graphicFrameLocks/>
          </p:cNvGraphicFramePr>
          <p:nvPr/>
        </p:nvGraphicFramePr>
        <p:xfrm>
          <a:off x="3478213" y="5805488"/>
          <a:ext cx="47513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1" name="Equation" r:id="rId9" imgW="2374900" imgH="431800" progId="Equation.3">
                  <p:embed/>
                </p:oleObj>
              </mc:Choice>
              <mc:Fallback>
                <p:oleObj name="Equation" r:id="rId9" imgW="2374900" imgH="4318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5805488"/>
                        <a:ext cx="47513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15"/>
          <p:cNvGraphicFramePr>
            <a:graphicFrameLocks noChangeAspect="1"/>
          </p:cNvGraphicFramePr>
          <p:nvPr/>
        </p:nvGraphicFramePr>
        <p:xfrm>
          <a:off x="684213" y="5229225"/>
          <a:ext cx="1423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2" name="Equation" r:id="rId11" imgW="711200" imgH="228600" progId="Equation.DSMT4">
                  <p:embed/>
                </p:oleObj>
              </mc:Choice>
              <mc:Fallback>
                <p:oleObj name="Equation" r:id="rId11" imgW="7112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29225"/>
                        <a:ext cx="14239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16"/>
          <p:cNvGraphicFramePr>
            <a:graphicFrameLocks noChangeAspect="1"/>
          </p:cNvGraphicFramePr>
          <p:nvPr/>
        </p:nvGraphicFramePr>
        <p:xfrm>
          <a:off x="1428750" y="3786188"/>
          <a:ext cx="620077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3" name="Equation" r:id="rId13" imgW="3035300" imgH="482600" progId="Equation.DSMT4">
                  <p:embed/>
                </p:oleObj>
              </mc:Choice>
              <mc:Fallback>
                <p:oleObj name="Equation" r:id="rId13" imgW="3035300" imgH="482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786188"/>
                        <a:ext cx="6200775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23850" y="254000"/>
            <a:ext cx="8472488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3"/>
          <p:cNvSpPr>
            <a:spLocks noChangeShapeType="1"/>
          </p:cNvSpPr>
          <p:nvPr/>
        </p:nvSpPr>
        <p:spPr bwMode="auto">
          <a:xfrm>
            <a:off x="1219200" y="950913"/>
            <a:ext cx="7162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219200" y="504825"/>
            <a:ext cx="4800600" cy="27432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1219200" y="1887538"/>
            <a:ext cx="3048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4211638" y="1905000"/>
            <a:ext cx="243840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187450" y="1887538"/>
            <a:ext cx="480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V="1">
            <a:off x="6038850" y="501650"/>
            <a:ext cx="23622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1181100" y="1887538"/>
            <a:ext cx="6400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7596188" y="1901825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52400"/>
            <a:ext cx="8305800" cy="65547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895600" y="304800"/>
            <a:ext cx="137160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286250" y="1352550"/>
            <a:ext cx="1752600" cy="2362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21530404">
            <a:off x="6005513" y="3671888"/>
            <a:ext cx="1524000" cy="1371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543800" y="5029200"/>
            <a:ext cx="838200" cy="1219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895600" y="304800"/>
            <a:ext cx="5334000" cy="5410200"/>
          </a:xfrm>
          <a:custGeom>
            <a:avLst/>
            <a:gdLst>
              <a:gd name="T0" fmla="*/ 0 w 3360"/>
              <a:gd name="T1" fmla="*/ 0 h 3408"/>
              <a:gd name="T2" fmla="*/ 2147483647 w 3360"/>
              <a:gd name="T3" fmla="*/ 2147483647 h 3408"/>
              <a:gd name="T4" fmla="*/ 2147483647 w 3360"/>
              <a:gd name="T5" fmla="*/ 2147483647 h 3408"/>
              <a:gd name="T6" fmla="*/ 2147483647 w 3360"/>
              <a:gd name="T7" fmla="*/ 2147483647 h 3408"/>
              <a:gd name="T8" fmla="*/ 2147483647 w 3360"/>
              <a:gd name="T9" fmla="*/ 2147483647 h 3408"/>
              <a:gd name="T10" fmla="*/ 2147483647 w 3360"/>
              <a:gd name="T11" fmla="*/ 2147483647 h 3408"/>
              <a:gd name="T12" fmla="*/ 2147483647 w 3360"/>
              <a:gd name="T13" fmla="*/ 2147483647 h 3408"/>
              <a:gd name="T14" fmla="*/ 2147483647 w 3360"/>
              <a:gd name="T15" fmla="*/ 2147483647 h 3408"/>
              <a:gd name="T16" fmla="*/ 2147483647 w 3360"/>
              <a:gd name="T17" fmla="*/ 2147483647 h 3408"/>
              <a:gd name="T18" fmla="*/ 2147483647 w 3360"/>
              <a:gd name="T19" fmla="*/ 2147483647 h 3408"/>
              <a:gd name="T20" fmla="*/ 2147483647 w 3360"/>
              <a:gd name="T21" fmla="*/ 2147483647 h 3408"/>
              <a:gd name="T22" fmla="*/ 2147483647 w 3360"/>
              <a:gd name="T23" fmla="*/ 2147483647 h 3408"/>
              <a:gd name="T24" fmla="*/ 2147483647 w 3360"/>
              <a:gd name="T25" fmla="*/ 2147483647 h 3408"/>
              <a:gd name="T26" fmla="*/ 2147483647 w 3360"/>
              <a:gd name="T27" fmla="*/ 2147483647 h 3408"/>
              <a:gd name="T28" fmla="*/ 2147483647 w 3360"/>
              <a:gd name="T29" fmla="*/ 2147483647 h 3408"/>
              <a:gd name="T30" fmla="*/ 2147483647 w 3360"/>
              <a:gd name="T31" fmla="*/ 2147483647 h 3408"/>
              <a:gd name="T32" fmla="*/ 2147483647 w 3360"/>
              <a:gd name="T33" fmla="*/ 2147483647 h 3408"/>
              <a:gd name="T34" fmla="*/ 2147483647 w 3360"/>
              <a:gd name="T35" fmla="*/ 2147483647 h 3408"/>
              <a:gd name="T36" fmla="*/ 2147483647 w 3360"/>
              <a:gd name="T37" fmla="*/ 2147483647 h 3408"/>
              <a:gd name="T38" fmla="*/ 2147483647 w 3360"/>
              <a:gd name="T39" fmla="*/ 2147483647 h 34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360"/>
              <a:gd name="T61" fmla="*/ 0 h 3408"/>
              <a:gd name="T62" fmla="*/ 3360 w 3360"/>
              <a:gd name="T63" fmla="*/ 3408 h 34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360" h="3408">
                <a:moveTo>
                  <a:pt x="0" y="0"/>
                </a:moveTo>
                <a:cubicBezTo>
                  <a:pt x="104" y="84"/>
                  <a:pt x="208" y="168"/>
                  <a:pt x="288" y="240"/>
                </a:cubicBezTo>
                <a:cubicBezTo>
                  <a:pt x="368" y="312"/>
                  <a:pt x="416" y="368"/>
                  <a:pt x="480" y="432"/>
                </a:cubicBezTo>
                <a:cubicBezTo>
                  <a:pt x="544" y="496"/>
                  <a:pt x="608" y="560"/>
                  <a:pt x="672" y="624"/>
                </a:cubicBezTo>
                <a:cubicBezTo>
                  <a:pt x="736" y="688"/>
                  <a:pt x="800" y="752"/>
                  <a:pt x="864" y="816"/>
                </a:cubicBezTo>
                <a:cubicBezTo>
                  <a:pt x="928" y="880"/>
                  <a:pt x="1000" y="952"/>
                  <a:pt x="1056" y="1008"/>
                </a:cubicBezTo>
                <a:cubicBezTo>
                  <a:pt x="1112" y="1064"/>
                  <a:pt x="1160" y="1112"/>
                  <a:pt x="1200" y="1152"/>
                </a:cubicBezTo>
                <a:cubicBezTo>
                  <a:pt x="1240" y="1192"/>
                  <a:pt x="1248" y="1192"/>
                  <a:pt x="1296" y="1248"/>
                </a:cubicBezTo>
                <a:cubicBezTo>
                  <a:pt x="1344" y="1304"/>
                  <a:pt x="1424" y="1416"/>
                  <a:pt x="1488" y="1488"/>
                </a:cubicBezTo>
                <a:cubicBezTo>
                  <a:pt x="1552" y="1560"/>
                  <a:pt x="1624" y="1624"/>
                  <a:pt x="1680" y="1680"/>
                </a:cubicBezTo>
                <a:cubicBezTo>
                  <a:pt x="1736" y="1736"/>
                  <a:pt x="1776" y="1768"/>
                  <a:pt x="1824" y="1824"/>
                </a:cubicBezTo>
                <a:cubicBezTo>
                  <a:pt x="1872" y="1880"/>
                  <a:pt x="1912" y="1952"/>
                  <a:pt x="1968" y="2016"/>
                </a:cubicBezTo>
                <a:cubicBezTo>
                  <a:pt x="2024" y="2080"/>
                  <a:pt x="2096" y="2144"/>
                  <a:pt x="2160" y="2208"/>
                </a:cubicBezTo>
                <a:cubicBezTo>
                  <a:pt x="2224" y="2272"/>
                  <a:pt x="2280" y="2344"/>
                  <a:pt x="2352" y="2400"/>
                </a:cubicBezTo>
                <a:cubicBezTo>
                  <a:pt x="2424" y="2456"/>
                  <a:pt x="2512" y="2520"/>
                  <a:pt x="2592" y="2544"/>
                </a:cubicBezTo>
                <a:cubicBezTo>
                  <a:pt x="2672" y="2568"/>
                  <a:pt x="2768" y="2520"/>
                  <a:pt x="2832" y="2544"/>
                </a:cubicBezTo>
                <a:cubicBezTo>
                  <a:pt x="2896" y="2568"/>
                  <a:pt x="2928" y="2624"/>
                  <a:pt x="2976" y="2688"/>
                </a:cubicBezTo>
                <a:cubicBezTo>
                  <a:pt x="3024" y="2752"/>
                  <a:pt x="3080" y="2848"/>
                  <a:pt x="3120" y="2928"/>
                </a:cubicBezTo>
                <a:cubicBezTo>
                  <a:pt x="3160" y="3008"/>
                  <a:pt x="3176" y="3088"/>
                  <a:pt x="3216" y="3168"/>
                </a:cubicBezTo>
                <a:cubicBezTo>
                  <a:pt x="3256" y="3248"/>
                  <a:pt x="3328" y="3360"/>
                  <a:pt x="3360" y="34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spect="1" noChangeArrowheads="1"/>
          </p:cNvSpPr>
          <p:nvPr/>
        </p:nvSpPr>
        <p:spPr bwMode="auto">
          <a:xfrm>
            <a:off x="5181600" y="1941513"/>
            <a:ext cx="115888" cy="115887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124200" y="48006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019800" y="3714750"/>
            <a:ext cx="6096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11"/>
          <p:cNvSpPr>
            <a:spLocks noChangeAspect="1" noChangeArrowheads="1"/>
          </p:cNvSpPr>
          <p:nvPr/>
        </p:nvSpPr>
        <p:spPr bwMode="auto">
          <a:xfrm>
            <a:off x="6553200" y="4724400"/>
            <a:ext cx="115888" cy="11588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048000" y="1371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200400" y="13716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813050" y="2971800"/>
            <a:ext cx="844550" cy="457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40dB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84163" y="779463"/>
          <a:ext cx="63023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4" name="Equation" r:id="rId5" imgW="418918" imgH="393529" progId="Equation.3">
                  <p:embed/>
                </p:oleObj>
              </mc:Choice>
              <mc:Fallback>
                <p:oleObj name="Equation" r:id="rId5" imgW="418918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779463"/>
                        <a:ext cx="630237" cy="5921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152400" y="1676400"/>
          <a:ext cx="14509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5" name="Equation" r:id="rId7" imgW="965200" imgH="419100" progId="Equation.3">
                  <p:embed/>
                </p:oleObj>
              </mc:Choice>
              <mc:Fallback>
                <p:oleObj name="Equation" r:id="rId7" imgW="9652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76400"/>
                        <a:ext cx="1450975" cy="6302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152400" y="4114800"/>
          <a:ext cx="14509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6" name="Equation" r:id="rId9" imgW="965200" imgH="419100" progId="Equation.3">
                  <p:embed/>
                </p:oleObj>
              </mc:Choice>
              <mc:Fallback>
                <p:oleObj name="Equation" r:id="rId9" imgW="9652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1450975" cy="6302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/>
          </p:cNvGraphicFramePr>
          <p:nvPr/>
        </p:nvGraphicFramePr>
        <p:xfrm>
          <a:off x="168275" y="5181600"/>
          <a:ext cx="4175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7" name="Equation" r:id="rId11" imgW="2781300" imgH="431800" progId="Equation.3">
                  <p:embed/>
                </p:oleObj>
              </mc:Choice>
              <mc:Fallback>
                <p:oleObj name="Equation" r:id="rId11" imgW="2781300" imgH="4318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5181600"/>
                        <a:ext cx="4175125" cy="6477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1357313" y="1000125"/>
            <a:ext cx="23574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428750" y="571500"/>
            <a:ext cx="121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14dB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 autoUpdateAnimBg="0"/>
      <p:bldP spid="2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7836" y="1094098"/>
            <a:ext cx="7286649" cy="572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00034" y="1284728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例：</a:t>
            </a:r>
            <a:r>
              <a:rPr lang="zh-CN" altLang="en-US" sz="2800" dirty="0" smtClean="0">
                <a:latin typeface="Euclid" pitchFamily="18" charset="0"/>
              </a:rPr>
              <a:t>绘制如下开环传递函数的</a:t>
            </a:r>
            <a:r>
              <a:rPr lang="en-US" altLang="zh-CN" sz="2800" i="1" dirty="0" smtClean="0">
                <a:latin typeface="Euclid" pitchFamily="18" charset="0"/>
              </a:rPr>
              <a:t>Bode</a:t>
            </a:r>
            <a:r>
              <a:rPr lang="zh-CN" altLang="en-US" sz="2800" dirty="0" smtClean="0">
                <a:latin typeface="Euclid" pitchFamily="18" charset="0"/>
              </a:rPr>
              <a:t>图：</a:t>
            </a:r>
            <a:endParaRPr lang="en-US" altLang="zh-CN" sz="2800" dirty="0">
              <a:latin typeface="Euclid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aphicFrame>
        <p:nvGraphicFramePr>
          <p:cNvPr id="155653" name="Object 5"/>
          <p:cNvGraphicFramePr>
            <a:graphicFrameLocks/>
          </p:cNvGraphicFramePr>
          <p:nvPr/>
        </p:nvGraphicFramePr>
        <p:xfrm>
          <a:off x="2000232" y="1856232"/>
          <a:ext cx="40322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1" name="Equation" r:id="rId3" imgW="1689100" imgH="419100" progId="Equation.DSMT4">
                  <p:embed/>
                </p:oleObj>
              </mc:Choice>
              <mc:Fallback>
                <p:oleObj name="Equation" r:id="rId3" imgW="1689100" imgH="4191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1856232"/>
                        <a:ext cx="403225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42910" y="3070678"/>
            <a:ext cx="81359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/>
              <a:t>需要注意的是，必须将传递函数写成标准形式！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57290" y="1928802"/>
            <a:ext cx="6551612" cy="4113212"/>
            <a:chOff x="793" y="754"/>
            <a:chExt cx="4127" cy="2591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93" y="754"/>
              <a:ext cx="4127" cy="2591"/>
              <a:chOff x="793" y="754"/>
              <a:chExt cx="4127" cy="2591"/>
            </a:xfrm>
          </p:grpSpPr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3" y="754"/>
                <a:ext cx="4127" cy="25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1156" y="1162"/>
                <a:ext cx="545" cy="327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14</a:t>
                </a:r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2336" y="1298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2064" y="2478"/>
                <a:ext cx="544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2200" y="2205"/>
                <a:ext cx="725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2744" y="2205"/>
                <a:ext cx="725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10</a:t>
                </a: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925" y="1661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" name="Line 14"/>
            <p:cNvSpPr>
              <a:spLocks noChangeShapeType="1"/>
            </p:cNvSpPr>
            <p:nvPr/>
          </p:nvSpPr>
          <p:spPr bwMode="auto">
            <a:xfrm>
              <a:off x="1746" y="1298"/>
              <a:ext cx="590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auto">
            <a:xfrm>
              <a:off x="2336" y="1298"/>
              <a:ext cx="589" cy="318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2971" y="1661"/>
              <a:ext cx="998" cy="1179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00034" y="128586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例：</a:t>
            </a:r>
            <a:r>
              <a:rPr lang="zh-CN" altLang="en-US" sz="2800" dirty="0" smtClean="0">
                <a:latin typeface="Euclid" pitchFamily="18" charset="0"/>
              </a:rPr>
              <a:t>一最小相位系统的</a:t>
            </a:r>
            <a:r>
              <a:rPr lang="en-US" altLang="zh-CN" sz="2800" i="1" dirty="0" smtClean="0">
                <a:latin typeface="Euclid" pitchFamily="18" charset="0"/>
              </a:rPr>
              <a:t>Bode</a:t>
            </a:r>
            <a:r>
              <a:rPr lang="zh-CN" altLang="en-US" sz="2800" dirty="0" smtClean="0">
                <a:latin typeface="Euclid" pitchFamily="18" charset="0"/>
              </a:rPr>
              <a:t>渐近幅频特性图如下：</a:t>
            </a:r>
            <a:endParaRPr lang="en-US" altLang="zh-CN" sz="2800" dirty="0">
              <a:latin typeface="Euclid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12108" y="5575751"/>
            <a:ext cx="77041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确定其传递函数和静态位置误差系数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en-US" altLang="zh-CN" sz="2800" i="1" dirty="0" err="1" smtClean="0">
                <a:latin typeface="Euclid" pitchFamily="18" charset="0"/>
              </a:rPr>
              <a:t>K</a:t>
            </a:r>
            <a:r>
              <a:rPr lang="en-US" altLang="zh-CN" sz="2800" i="1" baseline="-25000" dirty="0" err="1" smtClean="0">
                <a:latin typeface="Euclid" pitchFamily="18" charset="0"/>
              </a:rPr>
              <a:t>p</a:t>
            </a:r>
            <a:r>
              <a:rPr lang="zh-CN" altLang="en-US" sz="2800" dirty="0" smtClean="0">
                <a:latin typeface="Euclid" pitchFamily="18" charset="0"/>
              </a:rPr>
              <a:t>。</a:t>
            </a:r>
            <a:endParaRPr lang="en-US" altLang="zh-CN" sz="2800" dirty="0"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71472" y="1285860"/>
            <a:ext cx="7715304" cy="1285884"/>
          </a:xfrm>
          <a:prstGeom prst="rect">
            <a:avLst/>
          </a:prstGeom>
        </p:spPr>
        <p:txBody>
          <a:bodyPr/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解：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该系统含如下环节：</a:t>
            </a:r>
            <a:r>
              <a:rPr kumimoji="0" lang="zh-CN" alt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比例环节：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K</a:t>
            </a:r>
            <a:r>
              <a:rPr kumimoji="0" lang="zh-CN" alt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；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两个一阶系统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转折频率分别为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3rad/s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10rad/s</a:t>
            </a:r>
            <a:r>
              <a:rPr lang="en-US" altLang="zh-CN" sz="2800" dirty="0" smtClean="0">
                <a:latin typeface="Euclid" pitchFamily="18" charset="0"/>
              </a:rPr>
              <a:t>)</a:t>
            </a:r>
            <a:r>
              <a:rPr lang="zh-CN" altLang="en-US" sz="2800" dirty="0" smtClean="0">
                <a:latin typeface="Euclid" pitchFamily="18" charset="0"/>
              </a:rPr>
              <a:t>。故传递函数为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</p:txBody>
      </p:sp>
      <p:graphicFrame>
        <p:nvGraphicFramePr>
          <p:cNvPr id="139269" name="Object 5"/>
          <p:cNvGraphicFramePr>
            <a:graphicFrameLocks/>
          </p:cNvGraphicFramePr>
          <p:nvPr/>
        </p:nvGraphicFramePr>
        <p:xfrm>
          <a:off x="2428860" y="2786058"/>
          <a:ext cx="3729037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4" name="Equation" r:id="rId3" imgW="1562100" imgH="584200" progId="Equation.DSMT4">
                  <p:embed/>
                </p:oleObj>
              </mc:Choice>
              <mc:Fallback>
                <p:oleObj name="Equation" r:id="rId3" imgW="1562100" imgH="584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786058"/>
                        <a:ext cx="3729037" cy="139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4348" y="4357694"/>
            <a:ext cx="77041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静态位置误差系数</a:t>
            </a:r>
            <a:r>
              <a:rPr lang="en-US" altLang="zh-CN" sz="2800" dirty="0" smtClean="0">
                <a:latin typeface="Euclid" pitchFamily="18" charset="0"/>
              </a:rPr>
              <a:t> </a:t>
            </a:r>
            <a:r>
              <a:rPr lang="en-US" altLang="zh-CN" sz="2800" i="1" dirty="0" err="1" smtClean="0">
                <a:latin typeface="Euclid" pitchFamily="18" charset="0"/>
              </a:rPr>
              <a:t>K</a:t>
            </a:r>
            <a:r>
              <a:rPr lang="en-US" altLang="zh-CN" sz="2800" i="1" baseline="-25000" dirty="0" err="1" smtClean="0">
                <a:latin typeface="Euclid" pitchFamily="18" charset="0"/>
              </a:rPr>
              <a:t>p</a:t>
            </a:r>
            <a:r>
              <a:rPr lang="zh-CN" altLang="en-US" sz="2800" dirty="0" smtClean="0">
                <a:latin typeface="Euclid" pitchFamily="18" charset="0"/>
              </a:rPr>
              <a:t> ：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139271" name="Object 7"/>
          <p:cNvGraphicFramePr>
            <a:graphicFrameLocks/>
          </p:cNvGraphicFramePr>
          <p:nvPr/>
        </p:nvGraphicFramePr>
        <p:xfrm>
          <a:off x="2928926" y="5072074"/>
          <a:ext cx="32115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5" name="Equation" r:id="rId5" imgW="1346200" imgH="241300" progId="Equation.DSMT4">
                  <p:embed/>
                </p:oleObj>
              </mc:Choice>
              <mc:Fallback>
                <p:oleObj name="Equation" r:id="rId5" imgW="1346200" imgH="2413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072074"/>
                        <a:ext cx="321151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638382" y="1214422"/>
            <a:ext cx="7781999" cy="95410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从上式看出，稳定的</a:t>
            </a:r>
            <a:r>
              <a:rPr lang="en-US" altLang="zh-CN" sz="2800" b="0" dirty="0" smtClean="0">
                <a:solidFill>
                  <a:schemeClr val="tx1"/>
                </a:solidFill>
                <a:latin typeface="Euclid" panose="02020503060505020303" pitchFamily="18" charset="0"/>
                <a:ea typeface="宋体" charset="-122"/>
              </a:rPr>
              <a:t>LTI</a:t>
            </a:r>
            <a:r>
              <a:rPr lang="zh-CN" altLang="en-US" sz="2800" b="0" dirty="0" smtClean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系统</a:t>
            </a:r>
            <a:r>
              <a:rPr lang="zh-CN" altLang="en-US" sz="2800" b="0" dirty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，在正弦信号作用下，输出稳态分量是和</a:t>
            </a:r>
            <a:r>
              <a:rPr lang="zh-CN" altLang="en-US" sz="2800" b="0" dirty="0" smtClean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输入</a:t>
            </a:r>
            <a:r>
              <a:rPr lang="zh-CN" altLang="en-US" sz="2800" dirty="0">
                <a:latin typeface="Tahoma" pitchFamily="34" charset="0"/>
                <a:ea typeface="宋体" charset="-122"/>
              </a:rPr>
              <a:t>为</a:t>
            </a:r>
            <a:r>
              <a:rPr lang="zh-CN" altLang="en-US" sz="2800" b="0" dirty="0" smtClean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同</a:t>
            </a:r>
            <a:r>
              <a:rPr lang="zh-CN" altLang="en-US" sz="2800" b="0" dirty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频率的正弦信号。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652854" y="3356992"/>
            <a:ext cx="7488832" cy="144016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zh-CN" altLang="en-US" sz="2800" dirty="0" smtClean="0">
                <a:latin typeface="+mn-ea"/>
              </a:rPr>
              <a:t>对稳定的</a:t>
            </a:r>
            <a:r>
              <a:rPr lang="en-US" altLang="zh-CN" sz="2800" dirty="0" smtClean="0">
                <a:latin typeface="Euclid" panose="02020503060505020303" pitchFamily="18" charset="0"/>
              </a:rPr>
              <a:t>LTI</a:t>
            </a:r>
            <a:r>
              <a:rPr lang="zh-CN" altLang="en-US" sz="2800" dirty="0" smtClean="0">
                <a:latin typeface="+mn-ea"/>
              </a:rPr>
              <a:t>系统，在正弦信号作用下，输出的稳态分量与输入的复数比，称为系统的</a:t>
            </a:r>
            <a:r>
              <a:rPr lang="zh-CN" altLang="en-US" sz="2800" b="1" dirty="0" smtClean="0">
                <a:latin typeface="+mn-ea"/>
              </a:rPr>
              <a:t>频率特性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即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118280"/>
              </p:ext>
            </p:extLst>
          </p:nvPr>
        </p:nvGraphicFramePr>
        <p:xfrm>
          <a:off x="991065" y="4866367"/>
          <a:ext cx="7354899" cy="1634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4" imgW="3314520" imgH="736560" progId="Equation.DSMT4">
                  <p:embed/>
                </p:oleObj>
              </mc:Choice>
              <mc:Fallback>
                <p:oleObj name="Equation" r:id="rId4" imgW="3314520" imgH="7365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65" y="4866367"/>
                        <a:ext cx="7354899" cy="1634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0486" y="2500306"/>
            <a:ext cx="73914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频率特性的定义</a:t>
            </a:r>
            <a:endParaRPr lang="zh-CN" altLang="en-US" sz="2800" b="1" dirty="0">
              <a:latin typeface="Euclid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27191"/>
              </p:ext>
            </p:extLst>
          </p:nvPr>
        </p:nvGraphicFramePr>
        <p:xfrm>
          <a:off x="5580112" y="4788471"/>
          <a:ext cx="30162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6" imgW="1358640" imgH="482400" progId="Equation.DSMT4">
                  <p:embed/>
                </p:oleObj>
              </mc:Choice>
              <mc:Fallback>
                <p:oleObj name="Equation" r:id="rId6" imgW="1358640" imgH="482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788471"/>
                        <a:ext cx="30162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2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4" grpId="0" animBg="1"/>
      <p:bldP spid="6" grpId="1" build="allAtOnce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00034" y="128586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例：</a:t>
            </a:r>
            <a:r>
              <a:rPr lang="zh-CN" altLang="en-US" sz="2800" dirty="0" smtClean="0">
                <a:latin typeface="Euclid" pitchFamily="18" charset="0"/>
              </a:rPr>
              <a:t>一最小相位系统的</a:t>
            </a:r>
            <a:r>
              <a:rPr lang="en-US" altLang="zh-CN" sz="2800" i="1" dirty="0" smtClean="0">
                <a:latin typeface="Euclid" pitchFamily="18" charset="0"/>
              </a:rPr>
              <a:t>Bode</a:t>
            </a:r>
            <a:r>
              <a:rPr lang="zh-CN" altLang="en-US" sz="2800" dirty="0" smtClean="0">
                <a:latin typeface="Euclid" pitchFamily="18" charset="0"/>
              </a:rPr>
              <a:t>渐近幅频特性图如下：</a:t>
            </a:r>
            <a:endParaRPr lang="en-US" altLang="zh-CN" sz="2800" dirty="0">
              <a:latin typeface="Euclid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487916" y="1845114"/>
            <a:ext cx="6024563" cy="3071812"/>
            <a:chOff x="531" y="2188"/>
            <a:chExt cx="3795" cy="1935"/>
          </a:xfrm>
        </p:grpSpPr>
        <p:sp>
          <p:nvSpPr>
            <p:cNvPr id="4" name="Line 57"/>
            <p:cNvSpPr>
              <a:spLocks noChangeShapeType="1"/>
            </p:cNvSpPr>
            <p:nvPr/>
          </p:nvSpPr>
          <p:spPr bwMode="auto">
            <a:xfrm flipV="1">
              <a:off x="937" y="2188"/>
              <a:ext cx="0" cy="17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58"/>
            <p:cNvSpPr>
              <a:spLocks noChangeShapeType="1"/>
            </p:cNvSpPr>
            <p:nvPr/>
          </p:nvSpPr>
          <p:spPr bwMode="auto">
            <a:xfrm>
              <a:off x="937" y="3442"/>
              <a:ext cx="33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9"/>
            <p:cNvSpPr>
              <a:spLocks noChangeShapeType="1"/>
            </p:cNvSpPr>
            <p:nvPr/>
          </p:nvSpPr>
          <p:spPr bwMode="auto">
            <a:xfrm>
              <a:off x="658" y="2594"/>
              <a:ext cx="1134" cy="28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0"/>
            <p:cNvSpPr>
              <a:spLocks noChangeShapeType="1"/>
            </p:cNvSpPr>
            <p:nvPr/>
          </p:nvSpPr>
          <p:spPr bwMode="auto">
            <a:xfrm>
              <a:off x="1774" y="2869"/>
              <a:ext cx="1191" cy="10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1303" y="2424"/>
              <a:ext cx="942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1800" dirty="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[-20db/</a:t>
              </a:r>
              <a:r>
                <a:rPr kumimoji="0" lang="en-US" altLang="zh-CN" sz="1800" dirty="0" err="1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dec</a:t>
              </a:r>
              <a:r>
                <a:rPr kumimoji="0" lang="en-US" altLang="zh-CN" sz="1800" dirty="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]</a:t>
              </a:r>
            </a:p>
          </p:txBody>
        </p:sp>
        <p:sp>
          <p:nvSpPr>
            <p:cNvPr id="9" name="Text Box 62"/>
            <p:cNvSpPr txBox="1">
              <a:spLocks noChangeArrowheads="1"/>
            </p:cNvSpPr>
            <p:nvPr/>
          </p:nvSpPr>
          <p:spPr bwMode="auto">
            <a:xfrm>
              <a:off x="2845" y="3656"/>
              <a:ext cx="942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18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[-40db/dec]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3977" y="3465"/>
              <a:ext cx="319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18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lg</a:t>
              </a:r>
              <a:r>
                <a:rPr kumimoji="0" lang="en-US" altLang="zh-CN" sz="18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  <a:sym typeface="Euclid Symbol" pitchFamily="18" charset="2"/>
                </a:rPr>
                <a:t></a:t>
              </a:r>
            </a:p>
          </p:txBody>
        </p:sp>
        <p:sp>
          <p:nvSpPr>
            <p:cNvPr id="11" name="Text Box 64"/>
            <p:cNvSpPr txBox="1">
              <a:spLocks noChangeArrowheads="1"/>
            </p:cNvSpPr>
            <p:nvPr/>
          </p:nvSpPr>
          <p:spPr bwMode="auto">
            <a:xfrm>
              <a:off x="531" y="2334"/>
              <a:ext cx="487" cy="4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2400" dirty="0">
                  <a:solidFill>
                    <a:srgbClr val="060606"/>
                  </a:solidFill>
                  <a:ea typeface="华文新魏" pitchFamily="2" charset="-122"/>
                </a:rPr>
                <a:t>L</a:t>
              </a:r>
              <a:r>
                <a:rPr kumimoji="0" lang="en-US" altLang="zh-CN" sz="1800" dirty="0">
                  <a:solidFill>
                    <a:srgbClr val="060606"/>
                  </a:solidFill>
                  <a:ea typeface="华文新魏" pitchFamily="2" charset="-122"/>
                </a:rPr>
                <a:t>(</a:t>
              </a:r>
              <a:r>
                <a:rPr kumimoji="0" lang="en-US" altLang="zh-CN" i="1" dirty="0">
                  <a:solidFill>
                    <a:srgbClr val="060606"/>
                  </a:solidFill>
                  <a:sym typeface="Euclid Symbol" pitchFamily="18" charset="2"/>
                </a:rPr>
                <a:t></a:t>
              </a:r>
              <a:r>
                <a:rPr kumimoji="0" lang="en-US" altLang="zh-CN" sz="1800" dirty="0">
                  <a:solidFill>
                    <a:srgbClr val="060606"/>
                  </a:solidFill>
                  <a:ea typeface="华文新魏" pitchFamily="2" charset="-122"/>
                </a:rPr>
                <a:t>)</a:t>
              </a:r>
            </a:p>
          </p:txBody>
        </p:sp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2260" y="2760"/>
              <a:ext cx="542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18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20lgK</a:t>
              </a:r>
              <a:r>
                <a:rPr kumimoji="0" lang="en-US" altLang="zh-CN" sz="1800" baseline="-250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v</a:t>
              </a:r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auto">
            <a:xfrm>
              <a:off x="1774" y="2869"/>
              <a:ext cx="1503" cy="57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67"/>
            <p:cNvSpPr>
              <a:spLocks noChangeShapeType="1"/>
            </p:cNvSpPr>
            <p:nvPr/>
          </p:nvSpPr>
          <p:spPr bwMode="auto">
            <a:xfrm>
              <a:off x="1774" y="2869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68"/>
            <p:cNvSpPr>
              <a:spLocks noChangeArrowheads="1"/>
            </p:cNvSpPr>
            <p:nvPr/>
          </p:nvSpPr>
          <p:spPr bwMode="auto">
            <a:xfrm>
              <a:off x="1746" y="3396"/>
              <a:ext cx="68" cy="68"/>
            </a:xfrm>
            <a:prstGeom prst="ellipse">
              <a:avLst/>
            </a:prstGeom>
            <a:solidFill>
              <a:schemeClr val="accent2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69"/>
            <p:cNvSpPr>
              <a:spLocks noChangeArrowheads="1"/>
            </p:cNvSpPr>
            <p:nvPr/>
          </p:nvSpPr>
          <p:spPr bwMode="auto">
            <a:xfrm>
              <a:off x="2398" y="3407"/>
              <a:ext cx="68" cy="68"/>
            </a:xfrm>
            <a:prstGeom prst="ellipse">
              <a:avLst/>
            </a:prstGeom>
            <a:solidFill>
              <a:schemeClr val="accent2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70"/>
            <p:cNvSpPr>
              <a:spLocks noChangeArrowheads="1"/>
            </p:cNvSpPr>
            <p:nvPr/>
          </p:nvSpPr>
          <p:spPr bwMode="auto">
            <a:xfrm>
              <a:off x="3209" y="3407"/>
              <a:ext cx="68" cy="68"/>
            </a:xfrm>
            <a:prstGeom prst="ellipse">
              <a:avLst/>
            </a:prstGeom>
            <a:solidFill>
              <a:schemeClr val="accent2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>
              <a:off x="2187" y="2742"/>
              <a:ext cx="0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72"/>
            <p:cNvSpPr>
              <a:spLocks noChangeArrowheads="1"/>
            </p:cNvSpPr>
            <p:nvPr/>
          </p:nvSpPr>
          <p:spPr bwMode="auto">
            <a:xfrm>
              <a:off x="2160" y="3010"/>
              <a:ext cx="68" cy="68"/>
            </a:xfrm>
            <a:prstGeom prst="ellipse">
              <a:avLst/>
            </a:prstGeom>
            <a:solidFill>
              <a:schemeClr val="accent2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73"/>
            <p:cNvSpPr txBox="1">
              <a:spLocks noChangeArrowheads="1"/>
            </p:cNvSpPr>
            <p:nvPr/>
          </p:nvSpPr>
          <p:spPr bwMode="auto">
            <a:xfrm>
              <a:off x="1983" y="3661"/>
              <a:ext cx="393" cy="4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i="1">
                  <a:solidFill>
                    <a:srgbClr val="060606"/>
                  </a:solidFill>
                  <a:sym typeface="Euclid Symbol" pitchFamily="18" charset="2"/>
                </a:rPr>
                <a:t></a:t>
              </a:r>
              <a:r>
                <a:rPr kumimoji="0" lang="en-US" altLang="zh-CN" sz="18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=1</a:t>
              </a:r>
            </a:p>
          </p:txBody>
        </p:sp>
        <p:sp>
          <p:nvSpPr>
            <p:cNvPr id="21" name="Text Box 74"/>
            <p:cNvSpPr txBox="1">
              <a:spLocks noChangeArrowheads="1"/>
            </p:cNvSpPr>
            <p:nvPr/>
          </p:nvSpPr>
          <p:spPr bwMode="auto">
            <a:xfrm>
              <a:off x="1642" y="3352"/>
              <a:ext cx="312" cy="4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>
                  <a:solidFill>
                    <a:srgbClr val="060606"/>
                  </a:solidFill>
                  <a:sym typeface="Euclid Symbol" pitchFamily="18" charset="2"/>
                </a:rPr>
                <a:t></a:t>
              </a:r>
              <a:r>
                <a:rPr kumimoji="0" lang="en-US" altLang="zh-CN" sz="1800" baseline="-250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2</a:t>
              </a:r>
            </a:p>
          </p:txBody>
        </p:sp>
        <p:sp>
          <p:nvSpPr>
            <p:cNvPr id="22" name="Text Box 75"/>
            <p:cNvSpPr txBox="1">
              <a:spLocks noChangeArrowheads="1"/>
            </p:cNvSpPr>
            <p:nvPr/>
          </p:nvSpPr>
          <p:spPr bwMode="auto">
            <a:xfrm>
              <a:off x="2266" y="3358"/>
              <a:ext cx="312" cy="4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>
                  <a:solidFill>
                    <a:srgbClr val="060606"/>
                  </a:solidFill>
                  <a:sym typeface="Euclid Symbol" pitchFamily="18" charset="2"/>
                </a:rPr>
                <a:t></a:t>
              </a:r>
              <a:r>
                <a:rPr kumimoji="0" lang="en-US" altLang="zh-CN" sz="1800" baseline="-250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3</a:t>
              </a:r>
            </a:p>
          </p:txBody>
        </p:sp>
        <p:sp>
          <p:nvSpPr>
            <p:cNvPr id="23" name="Text Box 76"/>
            <p:cNvSpPr txBox="1">
              <a:spLocks noChangeArrowheads="1"/>
            </p:cNvSpPr>
            <p:nvPr/>
          </p:nvSpPr>
          <p:spPr bwMode="auto">
            <a:xfrm>
              <a:off x="3209" y="3352"/>
              <a:ext cx="296" cy="4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>
                  <a:solidFill>
                    <a:srgbClr val="060606"/>
                  </a:solidFill>
                  <a:sym typeface="Euclid Symbol" pitchFamily="18" charset="2"/>
                </a:rPr>
                <a:t></a:t>
              </a:r>
              <a:r>
                <a:rPr kumimoji="0" lang="en-US" altLang="zh-CN" sz="1800" baseline="-250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rPr>
                <a:t>1</a:t>
              </a:r>
            </a:p>
          </p:txBody>
        </p:sp>
      </p:grp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41778" y="5214950"/>
            <a:ext cx="77041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确定其传递函数并证明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109570" name="Object 8"/>
          <p:cNvGraphicFramePr>
            <a:graphicFrameLocks noChangeAspect="1"/>
          </p:cNvGraphicFramePr>
          <p:nvPr/>
        </p:nvGraphicFramePr>
        <p:xfrm>
          <a:off x="3786182" y="5857892"/>
          <a:ext cx="10810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9" name="Equation" r:id="rId3" imgW="508000" imgH="228600" progId="Equation.DSMT4">
                  <p:embed/>
                </p:oleObj>
              </mc:Choice>
              <mc:Fallback>
                <p:oleObj name="Equation" r:id="rId3" imgW="508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5857892"/>
                        <a:ext cx="1081087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00034" y="128586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例：</a:t>
            </a:r>
            <a:r>
              <a:rPr lang="zh-CN" altLang="en-US" sz="2800" dirty="0" smtClean="0">
                <a:latin typeface="Euclid" pitchFamily="18" charset="0"/>
              </a:rPr>
              <a:t>一最小相位系统的</a:t>
            </a:r>
            <a:r>
              <a:rPr lang="en-US" altLang="zh-CN" sz="2800" i="1" dirty="0" smtClean="0">
                <a:latin typeface="Euclid" pitchFamily="18" charset="0"/>
              </a:rPr>
              <a:t>Bode</a:t>
            </a:r>
            <a:r>
              <a:rPr lang="zh-CN" altLang="en-US" sz="2800" dirty="0" smtClean="0">
                <a:latin typeface="Euclid" pitchFamily="18" charset="0"/>
              </a:rPr>
              <a:t>渐近幅频特性图如下：</a:t>
            </a:r>
            <a:endParaRPr lang="en-US" altLang="zh-CN" sz="2800" dirty="0">
              <a:latin typeface="Euclid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214414" y="1928802"/>
            <a:ext cx="6024562" cy="3330575"/>
            <a:chOff x="657" y="1207"/>
            <a:chExt cx="3795" cy="209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657" y="1207"/>
              <a:ext cx="3795" cy="2098"/>
              <a:chOff x="1002" y="1820"/>
              <a:chExt cx="3795" cy="2098"/>
            </a:xfrm>
          </p:grpSpPr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 flipV="1">
                <a:off x="1408" y="1888"/>
                <a:ext cx="0" cy="20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>
                <a:off x="1408" y="3142"/>
                <a:ext cx="3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1995" y="1941"/>
                <a:ext cx="942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 dirty="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[-40db/</a:t>
                </a:r>
                <a:r>
                  <a:rPr kumimoji="0" lang="en-US" altLang="zh-CN" sz="1800" dirty="0" err="1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dec</a:t>
                </a:r>
                <a:r>
                  <a:rPr kumimoji="0" lang="en-US" altLang="zh-CN" sz="1800" dirty="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]</a:t>
                </a: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3277" y="2681"/>
                <a:ext cx="942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[-20db/dec]</a:t>
                </a: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4448" y="3165"/>
                <a:ext cx="319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lg</a:t>
                </a: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  <a:sym typeface="Euclid Symbol" pitchFamily="18" charset="2"/>
                  </a:rPr>
                  <a:t></a:t>
                </a:r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1002" y="1843"/>
                <a:ext cx="389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L(</a:t>
                </a: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  <a:sym typeface="Euclid Symbol" pitchFamily="18" charset="2"/>
                  </a:rPr>
                  <a:t></a:t>
                </a: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)</a:t>
                </a:r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2731" y="2460"/>
                <a:ext cx="569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20lgKa</a:t>
                </a:r>
                <a:endParaRPr kumimoji="0" lang="en-US" altLang="zh-CN" sz="1800" baseline="-25000">
                  <a:solidFill>
                    <a:srgbClr val="060606"/>
                  </a:solidFill>
                  <a:latin typeface="Comic Sans MS" pitchFamily="66" charset="0"/>
                  <a:ea typeface="华文新魏" pitchFamily="2" charset="-122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1595" y="1820"/>
                <a:ext cx="1416" cy="131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2982" y="3107"/>
                <a:ext cx="68" cy="68"/>
              </a:xfrm>
              <a:prstGeom prst="ellipse">
                <a:avLst/>
              </a:prstGeom>
              <a:solidFill>
                <a:schemeClr val="accent2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2658" y="2442"/>
                <a:ext cx="0" cy="10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2631" y="2772"/>
                <a:ext cx="68" cy="68"/>
              </a:xfrm>
              <a:prstGeom prst="ellipse">
                <a:avLst/>
              </a:prstGeom>
              <a:solidFill>
                <a:schemeClr val="accent2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2454" y="3459"/>
                <a:ext cx="342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  <a:sym typeface="Euclid Symbol" pitchFamily="18" charset="2"/>
                  </a:rPr>
                  <a:t></a:t>
                </a:r>
                <a:r>
                  <a:rPr kumimoji="0" lang="en-US" altLang="zh-CN" sz="1800">
                    <a:solidFill>
                      <a:srgbClr val="060606"/>
                    </a:solidFill>
                    <a:latin typeface="Comic Sans MS" pitchFamily="66" charset="0"/>
                    <a:ea typeface="华文新魏" pitchFamily="2" charset="-122"/>
                  </a:rPr>
                  <a:t>=1</a:t>
                </a:r>
              </a:p>
            </p:txBody>
          </p:sp>
          <p:grpSp>
            <p:nvGrpSpPr>
              <p:cNvPr id="18" name="Group 18"/>
              <p:cNvGrpSpPr>
                <a:grpSpLocks/>
              </p:cNvGrpSpPr>
              <p:nvPr/>
            </p:nvGrpSpPr>
            <p:grpSpPr bwMode="auto">
              <a:xfrm>
                <a:off x="2937" y="3134"/>
                <a:ext cx="595" cy="330"/>
                <a:chOff x="2937" y="3454"/>
                <a:chExt cx="595" cy="330"/>
              </a:xfrm>
            </p:grpSpPr>
            <p:sp>
              <p:nvSpPr>
                <p:cNvPr id="2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937" y="3454"/>
                  <a:ext cx="336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spcBef>
                      <a:spcPct val="20000"/>
                    </a:spcBef>
                  </a:pPr>
                  <a:r>
                    <a:rPr kumimoji="0" lang="en-US" altLang="zh-CN" sz="1800">
                      <a:solidFill>
                        <a:srgbClr val="060606"/>
                      </a:solidFill>
                      <a:latin typeface="Comic Sans MS" pitchFamily="66" charset="0"/>
                      <a:ea typeface="华文新魏" pitchFamily="2" charset="-122"/>
                      <a:sym typeface="Euclid Symbol" pitchFamily="18" charset="2"/>
                    </a:rPr>
                    <a:t></a:t>
                  </a:r>
                  <a:r>
                    <a:rPr kumimoji="0" lang="en-US" altLang="zh-CN" sz="1800" baseline="-25000">
                      <a:solidFill>
                        <a:srgbClr val="060606"/>
                      </a:solidFill>
                      <a:latin typeface="Comic Sans MS" pitchFamily="66" charset="0"/>
                      <a:ea typeface="华文新魏" pitchFamily="2" charset="-122"/>
                    </a:rPr>
                    <a:t>2</a:t>
                  </a:r>
                  <a:r>
                    <a:rPr kumimoji="0" lang="en-US" altLang="zh-CN" sz="1800">
                      <a:solidFill>
                        <a:srgbClr val="060606"/>
                      </a:solidFill>
                      <a:latin typeface="Comic Sans MS" pitchFamily="66" charset="0"/>
                      <a:ea typeface="华文新魏" pitchFamily="2" charset="-122"/>
                    </a:rPr>
                    <a:t>=</a:t>
                  </a:r>
                </a:p>
              </p:txBody>
            </p:sp>
            <p:graphicFrame>
              <p:nvGraphicFramePr>
                <p:cNvPr id="25" name="Object 20"/>
                <p:cNvGraphicFramePr>
                  <a:graphicFrameLocks noChangeAspect="1"/>
                </p:cNvGraphicFramePr>
                <p:nvPr/>
              </p:nvGraphicFramePr>
              <p:xfrm>
                <a:off x="3208" y="3532"/>
                <a:ext cx="324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652" name="Equation" r:id="rId3" imgW="211680" imgH="153720" progId="Equation.DSMT4">
                        <p:embed/>
                      </p:oleObj>
                    </mc:Choice>
                    <mc:Fallback>
                      <p:oleObj name="Equation" r:id="rId3" imgW="211680" imgH="153720" progId="Equation.DSMT4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08" y="3532"/>
                              <a:ext cx="324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99CC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" name="Group 21"/>
              <p:cNvGrpSpPr>
                <a:grpSpLocks/>
              </p:cNvGrpSpPr>
              <p:nvPr/>
            </p:nvGrpSpPr>
            <p:grpSpPr bwMode="auto">
              <a:xfrm>
                <a:off x="1591" y="1820"/>
                <a:ext cx="2593" cy="1929"/>
                <a:chOff x="1591" y="1989"/>
                <a:chExt cx="2593" cy="1929"/>
              </a:xfrm>
            </p:grpSpPr>
            <p:sp>
              <p:nvSpPr>
                <p:cNvPr id="20" name="Line 22"/>
                <p:cNvSpPr>
                  <a:spLocks noChangeShapeType="1"/>
                </p:cNvSpPr>
                <p:nvPr/>
              </p:nvSpPr>
              <p:spPr bwMode="auto">
                <a:xfrm>
                  <a:off x="2450" y="2993"/>
                  <a:ext cx="1110" cy="36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23"/>
                <p:cNvSpPr>
                  <a:spLocks noChangeShapeType="1"/>
                </p:cNvSpPr>
                <p:nvPr/>
              </p:nvSpPr>
              <p:spPr bwMode="auto">
                <a:xfrm>
                  <a:off x="1591" y="1989"/>
                  <a:ext cx="654" cy="5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24"/>
                <p:cNvSpPr>
                  <a:spLocks noChangeShapeType="1"/>
                </p:cNvSpPr>
                <p:nvPr/>
              </p:nvSpPr>
              <p:spPr bwMode="auto">
                <a:xfrm>
                  <a:off x="2245" y="2569"/>
                  <a:ext cx="205" cy="42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>
                  <a:off x="3530" y="3338"/>
                  <a:ext cx="654" cy="5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20" y="1888"/>
              <a:ext cx="1034" cy="3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2000">
                  <a:solidFill>
                    <a:srgbClr val="060606"/>
                  </a:solidFill>
                  <a:latin typeface="Comic Sans MS" pitchFamily="66" charset="0"/>
                </a:rPr>
                <a:t>[-60db/dec]</a:t>
              </a:r>
            </a:p>
          </p:txBody>
        </p:sp>
      </p:grp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641778" y="5214950"/>
            <a:ext cx="77041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证明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148507" name="Object 27"/>
          <p:cNvGraphicFramePr>
            <a:graphicFrameLocks noChangeAspect="1"/>
          </p:cNvGraphicFramePr>
          <p:nvPr/>
        </p:nvGraphicFramePr>
        <p:xfrm>
          <a:off x="3643306" y="5929330"/>
          <a:ext cx="1276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3" name="Equation" r:id="rId5" imgW="660113" imgH="266584" progId="Equation.DSMT4">
                  <p:embed/>
                </p:oleObj>
              </mc:Choice>
              <mc:Fallback>
                <p:oleObj name="Equation" r:id="rId5" imgW="660113" imgH="266584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5929330"/>
                        <a:ext cx="12763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00034" y="1285860"/>
            <a:ext cx="8229600" cy="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Euclid" pitchFamily="18" charset="0"/>
                <a:ea typeface="微软雅黑" pitchFamily="34" charset="-122"/>
              </a:rPr>
              <a:t>例：</a:t>
            </a:r>
            <a:r>
              <a:rPr lang="zh-CN" altLang="en-US" sz="2800" dirty="0" smtClean="0">
                <a:latin typeface="Euclid" pitchFamily="18" charset="0"/>
              </a:rPr>
              <a:t>一最小相位系统的</a:t>
            </a:r>
            <a:r>
              <a:rPr lang="en-US" altLang="zh-CN" sz="2800" i="1" dirty="0" smtClean="0">
                <a:latin typeface="Euclid" pitchFamily="18" charset="0"/>
              </a:rPr>
              <a:t>Bode</a:t>
            </a:r>
            <a:r>
              <a:rPr lang="zh-CN" altLang="en-US" sz="2800" dirty="0" smtClean="0">
                <a:latin typeface="Euclid" pitchFamily="18" charset="0"/>
              </a:rPr>
              <a:t>渐近幅频特性图如下：</a:t>
            </a:r>
            <a:endParaRPr lang="en-US" altLang="zh-CN" sz="2800" dirty="0">
              <a:latin typeface="Euclid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214942" y="1928802"/>
            <a:ext cx="307183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Euclid" pitchFamily="18" charset="0"/>
              </a:rPr>
              <a:t>确定其传递函数。</a:t>
            </a:r>
            <a:endParaRPr lang="en-US" altLang="zh-CN" sz="2800" dirty="0">
              <a:latin typeface="Euclid" pitchFamily="18" charset="0"/>
            </a:endParaRPr>
          </a:p>
        </p:txBody>
      </p:sp>
      <p:graphicFrame>
        <p:nvGraphicFramePr>
          <p:cNvPr id="111618" name="Object 4"/>
          <p:cNvGraphicFramePr>
            <a:graphicFrameLocks noChangeAspect="1"/>
          </p:cNvGraphicFramePr>
          <p:nvPr/>
        </p:nvGraphicFramePr>
        <p:xfrm>
          <a:off x="112684" y="1790454"/>
          <a:ext cx="6003925" cy="501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6" name="Visio" r:id="rId3" imgW="7600188" imgH="5543702" progId="Visio.Drawing.11">
                  <p:embed/>
                </p:oleObj>
              </mc:Choice>
              <mc:Fallback>
                <p:oleObj name="Visio" r:id="rId3" imgW="7600188" imgH="554370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84" y="1790454"/>
                        <a:ext cx="6003925" cy="501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70734" y="2557230"/>
            <a:ext cx="3429024" cy="1285884"/>
          </a:xfrm>
          <a:prstGeom prst="rect">
            <a:avLst/>
          </a:prstGeom>
        </p:spPr>
        <p:txBody>
          <a:bodyPr/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解：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最小相位意味该传递函数具有如下形式：</a:t>
            </a: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aphicFrame>
        <p:nvGraphicFramePr>
          <p:cNvPr id="111619" name="Object 7"/>
          <p:cNvGraphicFramePr>
            <a:graphicFrameLocks noChangeAspect="1"/>
          </p:cNvGraphicFramePr>
          <p:nvPr/>
        </p:nvGraphicFramePr>
        <p:xfrm>
          <a:off x="5643570" y="4786322"/>
          <a:ext cx="24114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7" name="Equation" r:id="rId5" imgW="1066800" imgH="419100" progId="Equation.DSMT4">
                  <p:embed/>
                </p:oleObj>
              </mc:Choice>
              <mc:Fallback>
                <p:oleObj name="Equation" r:id="rId5" imgW="10668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786322"/>
                        <a:ext cx="2411413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5"/>
          <p:cNvGraphicFramePr>
            <a:graphicFrameLocks noChangeAspect="1"/>
          </p:cNvGraphicFramePr>
          <p:nvPr/>
        </p:nvGraphicFramePr>
        <p:xfrm>
          <a:off x="5102226" y="1142984"/>
          <a:ext cx="3941762" cy="407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0" name="Visio" r:id="rId3" imgW="6533699" imgH="5454570" progId="Visio.Drawing.11">
                  <p:embed/>
                </p:oleObj>
              </mc:Choice>
              <mc:Fallback>
                <p:oleObj name="Visio" r:id="rId3" imgW="6533699" imgH="545457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6" y="1142984"/>
                        <a:ext cx="3941762" cy="407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20" y="1285860"/>
            <a:ext cx="457203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最左端斜率</a:t>
            </a:r>
            <a:r>
              <a:rPr lang="en-US" altLang="zh-CN" sz="2800" dirty="0" smtClean="0">
                <a:solidFill>
                  <a:srgbClr val="000000"/>
                </a:solidFill>
                <a:latin typeface="Euclid" pitchFamily="18" charset="0"/>
                <a:sym typeface="Euclid Symbol" pitchFamily="18" charset="2"/>
              </a:rPr>
              <a:t></a:t>
            </a:r>
            <a:r>
              <a:rPr lang="en-US" altLang="zh-CN" sz="2800" dirty="0" smtClean="0">
                <a:solidFill>
                  <a:srgbClr val="000000"/>
                </a:solidFill>
                <a:latin typeface="Euclid" pitchFamily="18" charset="0"/>
              </a:rPr>
              <a:t>20dB/</a:t>
            </a:r>
            <a:r>
              <a:rPr lang="en-US" altLang="zh-CN" sz="2800" dirty="0" err="1" smtClean="0">
                <a:solidFill>
                  <a:srgbClr val="000000"/>
                </a:solidFill>
                <a:latin typeface="Euclid" pitchFamily="18" charset="0"/>
              </a:rPr>
              <a:t>dec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，有一个积分环节。当</a:t>
            </a:r>
            <a:r>
              <a:rPr lang="en-US" altLang="zh-CN" sz="2800" i="1" dirty="0" smtClean="0">
                <a:solidFill>
                  <a:srgbClr val="000000"/>
                </a:solidFill>
                <a:latin typeface="+mn-ea"/>
                <a:sym typeface="Euclid Symbol" pitchFamily="18" charset="2"/>
              </a:rPr>
              <a:t>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时，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y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轴为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15dB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，故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Euclid" pitchFamily="18" charset="0"/>
              </a:rPr>
              <a:t>      20lg</a:t>
            </a:r>
            <a:r>
              <a:rPr lang="en-US" altLang="zh-CN" sz="2800" i="1" dirty="0">
                <a:solidFill>
                  <a:srgbClr val="000000"/>
                </a:solidFill>
                <a:latin typeface="Euclid" pitchFamily="18" charset="0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Euclid" pitchFamily="18" charset="0"/>
              </a:rPr>
              <a:t>=15, </a:t>
            </a:r>
            <a:r>
              <a:rPr lang="en-US" altLang="zh-CN" sz="2800" i="1" dirty="0">
                <a:solidFill>
                  <a:srgbClr val="000000"/>
                </a:solidFill>
                <a:latin typeface="Euclid" pitchFamily="18" charset="0"/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latin typeface="Euclid" pitchFamily="18" charset="0"/>
              </a:rPr>
              <a:t>=5.6 </a:t>
            </a:r>
          </a:p>
          <a:p>
            <a:pPr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在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sym typeface="Euclid Symbol" pitchFamily="18" charset="2"/>
              </a:rPr>
              <a:t>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7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区间，斜率由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sym typeface="Euclid Symbol" pitchFamily="18" charset="2"/>
              </a:rPr>
              <a:t>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20dB/</a:t>
            </a:r>
            <a:r>
              <a:rPr lang="en-US" altLang="zh-CN" sz="2800" dirty="0" err="1" smtClean="0">
                <a:solidFill>
                  <a:srgbClr val="000000"/>
                </a:solidFill>
                <a:latin typeface="+mn-ea"/>
              </a:rPr>
              <a:t>dec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变到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sym typeface="Euclid Symbol" pitchFamily="18" charset="2"/>
              </a:rPr>
              <a:t>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40dB/</a:t>
            </a:r>
            <a:r>
              <a:rPr lang="en-US" altLang="zh-CN" sz="2800" dirty="0" err="1" smtClean="0">
                <a:solidFill>
                  <a:srgbClr val="000000"/>
                </a:solidFill>
                <a:latin typeface="+mn-ea"/>
              </a:rPr>
              <a:t>dec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，转折频率为</a:t>
            </a:r>
            <a:r>
              <a:rPr lang="en-US" altLang="zh-CN" sz="2800" i="1" dirty="0" smtClean="0">
                <a:solidFill>
                  <a:srgbClr val="000000"/>
                </a:solidFill>
                <a:latin typeface="+mn-ea"/>
                <a:sym typeface="Euclid Symbol" pitchFamily="18" charset="2"/>
              </a:rPr>
              <a:t>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；另一个一阶微分环节的转折频率是</a:t>
            </a:r>
            <a:r>
              <a:rPr lang="en-US" altLang="zh-CN" sz="2800" i="1" dirty="0" smtClean="0">
                <a:solidFill>
                  <a:srgbClr val="000000"/>
                </a:solidFill>
                <a:latin typeface="+mn-ea"/>
                <a:sym typeface="Euclid Symbol" pitchFamily="18" charset="2"/>
              </a:rPr>
              <a:t>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=7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。因此，传递函数是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graphicFrame>
        <p:nvGraphicFramePr>
          <p:cNvPr id="1126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187757"/>
              </p:ext>
            </p:extLst>
          </p:nvPr>
        </p:nvGraphicFramePr>
        <p:xfrm>
          <a:off x="3132138" y="5516563"/>
          <a:ext cx="27559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1" name="Equation" r:id="rId5" imgW="1219200" imgH="419100" progId="Equation.DSMT4">
                  <p:embed/>
                </p:oleObj>
              </mc:Choice>
              <mc:Fallback>
                <p:oleObj name="Equation" r:id="rId5" imgW="12192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516563"/>
                        <a:ext cx="275590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17285</TotalTime>
  <Words>2392</Words>
  <Application>Microsoft Office PowerPoint</Application>
  <PresentationFormat>全屏显示(4:3)</PresentationFormat>
  <Paragraphs>333</Paragraphs>
  <Slides>93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93</vt:i4>
      </vt:variant>
    </vt:vector>
  </HeadingPairs>
  <TitlesOfParts>
    <vt:vector size="110" baseType="lpstr">
      <vt:lpstr>华文新魏</vt:lpstr>
      <vt:lpstr>楷体_GB2312</vt:lpstr>
      <vt:lpstr>宋体</vt:lpstr>
      <vt:lpstr>微软雅黑</vt:lpstr>
      <vt:lpstr>Arial</vt:lpstr>
      <vt:lpstr>Calibri</vt:lpstr>
      <vt:lpstr>Comic Sans MS</vt:lpstr>
      <vt:lpstr>Euclid</vt:lpstr>
      <vt:lpstr>Euclid Symbol</vt:lpstr>
      <vt:lpstr>Tahoma</vt:lpstr>
      <vt:lpstr>Times New Roman</vt:lpstr>
      <vt:lpstr>Office 主题</vt:lpstr>
      <vt:lpstr>Equation</vt:lpstr>
      <vt:lpstr>Visio</vt:lpstr>
      <vt:lpstr>公式</vt:lpstr>
      <vt:lpstr>Microsoft Visio 2003-2010 绘图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袁丽娜</dc:creator>
  <cp:lastModifiedBy>Zhu Bing</cp:lastModifiedBy>
  <cp:revision>1027</cp:revision>
  <dcterms:created xsi:type="dcterms:W3CDTF">2017-06-17T08:07:45Z</dcterms:created>
  <dcterms:modified xsi:type="dcterms:W3CDTF">2018-08-13T02:52:49Z</dcterms:modified>
</cp:coreProperties>
</file>