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95" r:id="rId3"/>
    <p:sldId id="317" r:id="rId4"/>
    <p:sldId id="318" r:id="rId5"/>
    <p:sldId id="319" r:id="rId6"/>
    <p:sldId id="396" r:id="rId7"/>
    <p:sldId id="320" r:id="rId8"/>
    <p:sldId id="375" r:id="rId9"/>
    <p:sldId id="376" r:id="rId10"/>
    <p:sldId id="324" r:id="rId11"/>
    <p:sldId id="377" r:id="rId12"/>
    <p:sldId id="378" r:id="rId13"/>
    <p:sldId id="379" r:id="rId14"/>
    <p:sldId id="380" r:id="rId15"/>
    <p:sldId id="381" r:id="rId16"/>
    <p:sldId id="397" r:id="rId17"/>
    <p:sldId id="398" r:id="rId18"/>
    <p:sldId id="382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9" r:id="rId27"/>
    <p:sldId id="391" r:id="rId28"/>
    <p:sldId id="392" r:id="rId29"/>
    <p:sldId id="393" r:id="rId30"/>
    <p:sldId id="39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6012"/>
  </p:normalViewPr>
  <p:slideViewPr>
    <p:cSldViewPr snapToGrid="0">
      <p:cViewPr varScale="1">
        <p:scale>
          <a:sx n="81" d="100"/>
          <a:sy n="81" d="100"/>
        </p:scale>
        <p:origin x="216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e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image" Target="../media/image48.wmf"/><Relationship Id="rId5" Type="http://schemas.openxmlformats.org/officeDocument/2006/relationships/image" Target="../media/image49.wmf"/><Relationship Id="rId6" Type="http://schemas.openxmlformats.org/officeDocument/2006/relationships/image" Target="../media/image50.wmf"/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Relationship Id="rId2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Relationship Id="rId2" Type="http://schemas.openxmlformats.org/officeDocument/2006/relationships/image" Target="../media/image67.wmf"/><Relationship Id="rId3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1" Type="http://schemas.openxmlformats.org/officeDocument/2006/relationships/image" Target="../media/image7.e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e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1" Type="http://schemas.openxmlformats.org/officeDocument/2006/relationships/image" Target="../media/image23.wmf"/><Relationship Id="rId2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5237-92D9-F840-8F2A-43B38583BDB5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641-C7D5-534F-AC95-89A58F600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9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923B-491F-4145-8CCA-A7AE217F2625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D8FB-73CC-42FA-A13F-3E1840E07245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6F2-F241-4867-A1B8-855065FA31B4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B20-38EE-4AB9-9EC5-7DD99D05FCB1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0D93-8554-4157-AC0E-8612FCC7A829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489F-4BFA-46B4-9CA3-AF45E806E1A3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8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DD45-CA6B-413B-99CE-F0E4B3A1B000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00F-BD7B-4F92-9DE3-20B0CBA54034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3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D0C-1404-4A52-ADA1-BD570A3D5C7B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D9D-05A1-4C34-9C7B-96812BBB1824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1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FD26-C63F-4CBF-A865-8BA3226263BF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0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37F8-8E31-473A-931A-A5D5B51FFEA7}" type="datetime1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37" y="122237"/>
            <a:ext cx="2933700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8" y="6145212"/>
            <a:ext cx="2762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3.w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5.wmf"/><Relationship Id="rId5" Type="http://schemas.openxmlformats.org/officeDocument/2006/relationships/image" Target="../media/image3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0.w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wmf"/><Relationship Id="rId12" Type="http://schemas.openxmlformats.org/officeDocument/2006/relationships/oleObject" Target="../embeddings/oleObject44.bin"/><Relationship Id="rId13" Type="http://schemas.openxmlformats.org/officeDocument/2006/relationships/image" Target="../media/image49.wmf"/><Relationship Id="rId14" Type="http://schemas.openxmlformats.org/officeDocument/2006/relationships/oleObject" Target="../embeddings/oleObject45.bin"/><Relationship Id="rId15" Type="http://schemas.openxmlformats.org/officeDocument/2006/relationships/image" Target="../media/image50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6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7.wmf"/><Relationship Id="rId10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oleObject" Target="../embeddings/oleObject46.bin"/><Relationship Id="rId5" Type="http://schemas.openxmlformats.org/officeDocument/2006/relationships/image" Target="../media/image52.w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53.wmf"/><Relationship Id="rId8" Type="http://schemas.openxmlformats.org/officeDocument/2006/relationships/oleObject" Target="../embeddings/oleObject48.bin"/><Relationship Id="rId9" Type="http://schemas.openxmlformats.org/officeDocument/2006/relationships/image" Target="../media/image54.wmf"/><Relationship Id="rId10" Type="http://schemas.openxmlformats.org/officeDocument/2006/relationships/oleObject" Target="../embeddings/oleObject49.bin"/><Relationship Id="rId11" Type="http://schemas.openxmlformats.org/officeDocument/2006/relationships/image" Target="../media/image55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8.wmf"/><Relationship Id="rId5" Type="http://schemas.openxmlformats.org/officeDocument/2006/relationships/image" Target="../media/image5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4" Type="http://schemas.openxmlformats.org/officeDocument/2006/relationships/oleObject" Target="../embeddings/oleObject51.bin"/><Relationship Id="rId5" Type="http://schemas.openxmlformats.org/officeDocument/2006/relationships/image" Target="../media/image60.w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61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63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64.e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65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66.emf"/><Relationship Id="rId5" Type="http://schemas.openxmlformats.org/officeDocument/2006/relationships/oleObject" Target="../embeddings/oleObject57.bin"/><Relationship Id="rId6" Type="http://schemas.openxmlformats.org/officeDocument/2006/relationships/image" Target="../media/image67.wmf"/><Relationship Id="rId7" Type="http://schemas.openxmlformats.org/officeDocument/2006/relationships/oleObject" Target="../embeddings/oleObject58.bin"/><Relationship Id="rId8" Type="http://schemas.openxmlformats.org/officeDocument/2006/relationships/image" Target="../media/image68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频率域方法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99816" y="2386584"/>
            <a:ext cx="5992368" cy="344728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从傅里叶级数到傅里叶变换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5-2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5-3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5-4 </a:t>
            </a: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系统的开环频率特性</a:t>
            </a:r>
            <a:endParaRPr lang="en-US" altLang="zh-CN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5-5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频率稳定判据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5-6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系统闭环频率特性与阶跃响应的关系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5-7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开环频率特性与阶跃响应的关系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38200" y="2241247"/>
            <a:ext cx="10447337" cy="76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绘制如下开环传递函数的概略幅相曲线：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461942"/>
              </p:ext>
            </p:extLst>
          </p:nvPr>
        </p:nvGraphicFramePr>
        <p:xfrm>
          <a:off x="4701698" y="3187744"/>
          <a:ext cx="272034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3" name="Equation" r:id="rId3" imgW="1511300" imgH="431800" progId="Equation.DSMT4">
                  <p:embed/>
                </p:oleObj>
              </mc:Choice>
              <mc:Fallback>
                <p:oleObj name="Equation" r:id="rId3" imgW="1511300" imgH="431800" progId="Equation.DSMT4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698" y="3187744"/>
                        <a:ext cx="272034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838200" y="4337276"/>
            <a:ext cx="3877985" cy="433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这里，</a:t>
            </a:r>
            <a:r>
              <a:rPr lang="en-US" altLang="zh-CN" sz="2400" i="1" dirty="0" smtClean="0">
                <a:latin typeface="Euclid" pitchFamily="18" charset="0"/>
              </a:rPr>
              <a:t>T</a:t>
            </a:r>
            <a:r>
              <a:rPr lang="en-US" altLang="zh-CN" sz="2400" i="1" baseline="-25000" dirty="0" smtClean="0">
                <a:latin typeface="Euclid" pitchFamily="18" charset="0"/>
              </a:rPr>
              <a:t>i</a:t>
            </a:r>
            <a:r>
              <a:rPr lang="en-US" altLang="zh-CN" sz="2400" dirty="0" smtClean="0">
                <a:latin typeface="Euclid" pitchFamily="18" charset="0"/>
              </a:rPr>
              <a:t>&gt;0</a:t>
            </a:r>
            <a:r>
              <a:rPr lang="zh-CN" altLang="en-US" sz="2400" dirty="0" smtClean="0">
                <a:latin typeface="Euclid" pitchFamily="18" charset="0"/>
              </a:rPr>
              <a:t>，</a:t>
            </a:r>
            <a:r>
              <a:rPr lang="en-US" altLang="zh-CN" sz="2400" i="1" dirty="0" smtClean="0">
                <a:latin typeface="Euclid" pitchFamily="18" charset="0"/>
              </a:rPr>
              <a:t>K</a:t>
            </a:r>
            <a:r>
              <a:rPr lang="en-US" altLang="zh-CN" sz="2400" dirty="0" smtClean="0">
                <a:latin typeface="Euclid" pitchFamily="18" charset="0"/>
              </a:rPr>
              <a:t>&gt;0</a:t>
            </a:r>
            <a:r>
              <a:rPr lang="zh-CN" altLang="en-US" sz="2400" dirty="0" smtClean="0">
                <a:latin typeface="Euclid" pitchFamily="18" charset="0"/>
              </a:rPr>
              <a:t>，</a:t>
            </a:r>
            <a:r>
              <a:rPr lang="en-US" altLang="zh-CN" sz="2400" i="1" dirty="0" smtClean="0">
                <a:latin typeface="Euclid" pitchFamily="18" charset="0"/>
                <a:sym typeface="Euclid Symbol"/>
              </a:rPr>
              <a:t></a:t>
            </a:r>
            <a:r>
              <a:rPr lang="en-US" altLang="zh-CN" sz="2400" dirty="0" smtClean="0">
                <a:latin typeface="Euclid" pitchFamily="18" charset="0"/>
              </a:rPr>
              <a:t>&gt;0</a:t>
            </a:r>
            <a:r>
              <a:rPr lang="zh-CN" altLang="en-US" sz="2400" dirty="0" smtClean="0">
                <a:latin typeface="Euclid" pitchFamily="18" charset="0"/>
              </a:rPr>
              <a:t>。</a:t>
            </a:r>
            <a:endParaRPr lang="en-US" altLang="zh-CN" sz="2400" dirty="0">
              <a:latin typeface="Eucli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06463" y="1708999"/>
            <a:ext cx="770413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3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. </a:t>
            </a:r>
            <a:r>
              <a:rPr lang="en-US" altLang="zh-CN" sz="24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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Type 2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06464" y="2341017"/>
            <a:ext cx="10180636" cy="76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绘制如下开环传递函数的概略幅相曲线：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10078"/>
              </p:ext>
            </p:extLst>
          </p:nvPr>
        </p:nvGraphicFramePr>
        <p:xfrm>
          <a:off x="2417866" y="3083056"/>
          <a:ext cx="3451248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8" name="Equation" r:id="rId3" imgW="1917360" imgH="419040" progId="Equation.DSMT4">
                  <p:embed/>
                </p:oleObj>
              </mc:Choice>
              <mc:Fallback>
                <p:oleObj name="Equation" r:id="rId3" imgW="1917360" imgH="419040" progId="Equation.DSMT4">
                  <p:embed/>
                  <p:pic>
                    <p:nvPicPr>
                      <p:cNvPr id="109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866" y="3083056"/>
                        <a:ext cx="3451248" cy="754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809885"/>
              </p:ext>
            </p:extLst>
          </p:nvPr>
        </p:nvGraphicFramePr>
        <p:xfrm>
          <a:off x="6861175" y="2456285"/>
          <a:ext cx="4835525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9" name="Visio" r:id="rId5" imgW="3441802" imgH="2319223" progId="Visio.Drawing.11">
                  <p:embed/>
                </p:oleObj>
              </mc:Choice>
              <mc:Fallback>
                <p:oleObj name="Visio" r:id="rId5" imgW="3441802" imgH="2319223" progId="Visio.Drawing.11">
                  <p:embed/>
                  <p:pic>
                    <p:nvPicPr>
                      <p:cNvPr id="1105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2456285"/>
                        <a:ext cx="4835525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05374"/>
              </p:ext>
            </p:extLst>
          </p:nvPr>
        </p:nvGraphicFramePr>
        <p:xfrm>
          <a:off x="2417866" y="4619710"/>
          <a:ext cx="28575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0" name="Equation" r:id="rId7" imgW="1587500" imgH="228600" progId="Equation.DSMT4">
                  <p:embed/>
                </p:oleObj>
              </mc:Choice>
              <mc:Fallback>
                <p:oleObj name="Equation" r:id="rId7" imgW="1587500" imgH="228600" progId="Equation.DSMT4">
                  <p:embed/>
                  <p:pic>
                    <p:nvPicPr>
                      <p:cNvPr id="109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866" y="4619710"/>
                        <a:ext cx="285750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7795"/>
              </p:ext>
            </p:extLst>
          </p:nvPr>
        </p:nvGraphicFramePr>
        <p:xfrm>
          <a:off x="2417866" y="5709653"/>
          <a:ext cx="475488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1" name="Equation" r:id="rId9" imgW="2641600" imgH="228600" progId="Equation.DSMT4">
                  <p:embed/>
                </p:oleObj>
              </mc:Choice>
              <mc:Fallback>
                <p:oleObj name="Equation" r:id="rId9" imgW="2641600" imgH="228600" progId="Equation.DSMT4">
                  <p:embed/>
                  <p:pic>
                    <p:nvPicPr>
                      <p:cNvPr id="1095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866" y="5709653"/>
                        <a:ext cx="475488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906463" y="4089245"/>
            <a:ext cx="18573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低频段：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06463" y="5147453"/>
            <a:ext cx="18573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频段：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6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38200" y="1714056"/>
            <a:ext cx="10180636" cy="76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绘制如下开环传递函数的概略幅相曲线：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73265"/>
              </p:ext>
            </p:extLst>
          </p:nvPr>
        </p:nvGraphicFramePr>
        <p:xfrm>
          <a:off x="7361055" y="2286121"/>
          <a:ext cx="4286907" cy="347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2" name="Visio" r:id="rId3" imgW="3376992" imgH="2682173" progId="Visio.Drawing.11">
                  <p:embed/>
                </p:oleObj>
              </mc:Choice>
              <mc:Fallback>
                <p:oleObj name="Visio" r:id="rId3" imgW="3376992" imgH="2682173" progId="Visio.Drawing.11">
                  <p:embed/>
                  <p:pic>
                    <p:nvPicPr>
                      <p:cNvPr id="149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055" y="2286121"/>
                        <a:ext cx="4286907" cy="347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981886"/>
              </p:ext>
            </p:extLst>
          </p:nvPr>
        </p:nvGraphicFramePr>
        <p:xfrm>
          <a:off x="2311400" y="2433298"/>
          <a:ext cx="3784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3" name="Equation" r:id="rId5" imgW="1905000" imgH="419100" progId="Equation.DSMT4">
                  <p:embed/>
                </p:oleObj>
              </mc:Choice>
              <mc:Fallback>
                <p:oleObj name="Equation" r:id="rId5" imgW="1905000" imgH="419100" progId="Equation.DSMT4">
                  <p:embed/>
                  <p:pic>
                    <p:nvPicPr>
                      <p:cNvPr id="1106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433298"/>
                        <a:ext cx="37846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838200" y="3399299"/>
            <a:ext cx="835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考虑两种情形：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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及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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&gt;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T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。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sym typeface="Euclid Symbol" pitchFamily="18" charset="2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38200" y="4202760"/>
            <a:ext cx="10180636" cy="76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绘制如下开环传递函数的概略幅相曲线：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053954"/>
              </p:ext>
            </p:extLst>
          </p:nvPr>
        </p:nvGraphicFramePr>
        <p:xfrm>
          <a:off x="2311400" y="4970989"/>
          <a:ext cx="379476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4" name="Equation" r:id="rId7" imgW="2108200" imgH="393700" progId="Equation.DSMT4">
                  <p:embed/>
                </p:oleObj>
              </mc:Choice>
              <mc:Fallback>
                <p:oleObj name="Equation" r:id="rId7" imgW="2108200" imgH="393700" progId="Equation.DSMT4">
                  <p:embed/>
                  <p:pic>
                    <p:nvPicPr>
                      <p:cNvPr id="149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970989"/>
                        <a:ext cx="3794760" cy="708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6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490710"/>
              </p:ext>
            </p:extLst>
          </p:nvPr>
        </p:nvGraphicFramePr>
        <p:xfrm>
          <a:off x="3380355" y="1690688"/>
          <a:ext cx="4996202" cy="428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3" name="Visio" r:id="rId3" imgW="2507894" imgH="2397252" progId="Visio.Drawing.11">
                  <p:embed/>
                </p:oleObj>
              </mc:Choice>
              <mc:Fallback>
                <p:oleObj name="Visio" r:id="rId3" imgW="2507894" imgH="2397252" progId="Visio.Drawing.11">
                  <p:embed/>
                  <p:pic>
                    <p:nvPicPr>
                      <p:cNvPr id="9625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548" b="3548"/>
                      <a:stretch>
                        <a:fillRect/>
                      </a:stretch>
                    </p:blipFill>
                    <p:spPr bwMode="auto">
                      <a:xfrm>
                        <a:off x="3380355" y="1690688"/>
                        <a:ext cx="4996202" cy="42863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5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38201" y="1639336"/>
            <a:ext cx="6134100" cy="76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绘制如下开环传递函数的概略幅相曲线：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838200" y="3552300"/>
            <a:ext cx="366158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解：系统是非最小相位的</a:t>
            </a:r>
            <a:endParaRPr lang="en-US" altLang="zh-CN" sz="2400" dirty="0">
              <a:latin typeface="Euclid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151621"/>
              </p:ext>
            </p:extLst>
          </p:nvPr>
        </p:nvGraphicFramePr>
        <p:xfrm>
          <a:off x="2405910" y="2293278"/>
          <a:ext cx="39608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8" name="Equation" r:id="rId3" imgW="1930400" imgH="419100" progId="Equation.DSMT4">
                  <p:embed/>
                </p:oleObj>
              </mc:Choice>
              <mc:Fallback>
                <p:oleObj name="Equation" r:id="rId3" imgW="1930400" imgH="419100" progId="Equation.DSMT4">
                  <p:embed/>
                  <p:pic>
                    <p:nvPicPr>
                      <p:cNvPr id="150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910" y="2293278"/>
                        <a:ext cx="396081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126960"/>
              </p:ext>
            </p:extLst>
          </p:nvPr>
        </p:nvGraphicFramePr>
        <p:xfrm>
          <a:off x="2695588" y="4279860"/>
          <a:ext cx="3063096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9" name="Equation" r:id="rId5" imgW="1701720" imgH="457200" progId="Equation.DSMT4">
                  <p:embed/>
                </p:oleObj>
              </mc:Choice>
              <mc:Fallback>
                <p:oleObj name="Equation" r:id="rId5" imgW="1701720" imgH="457200" progId="Equation.DSMT4">
                  <p:embed/>
                  <p:pic>
                    <p:nvPicPr>
                      <p:cNvPr id="150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88" y="4279860"/>
                        <a:ext cx="3063096" cy="82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701904"/>
              </p:ext>
            </p:extLst>
          </p:nvPr>
        </p:nvGraphicFramePr>
        <p:xfrm>
          <a:off x="2714639" y="5401091"/>
          <a:ext cx="31305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0" name="Equation" r:id="rId7" imgW="1739880" imgH="457200" progId="Equation.DSMT4">
                  <p:embed/>
                </p:oleObj>
              </mc:Choice>
              <mc:Fallback>
                <p:oleObj name="Equation" r:id="rId7" imgW="1739880" imgH="457200" progId="Equation.DSMT4">
                  <p:embed/>
                  <p:pic>
                    <p:nvPicPr>
                      <p:cNvPr id="150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9" y="5401091"/>
                        <a:ext cx="31305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31978"/>
              </p:ext>
            </p:extLst>
          </p:nvPr>
        </p:nvGraphicFramePr>
        <p:xfrm>
          <a:off x="6608763" y="2082006"/>
          <a:ext cx="4745037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1" name="Visio" r:id="rId9" imgW="4029303" imgH="3013740" progId="Visio.Drawing.11">
                  <p:embed/>
                </p:oleObj>
              </mc:Choice>
              <mc:Fallback>
                <p:oleObj name="Visio" r:id="rId9" imgW="4029303" imgH="3013740" progId="Visio.Drawing.11">
                  <p:embed/>
                  <p:pic>
                    <p:nvPicPr>
                      <p:cNvPr id="788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3" y="2082006"/>
                        <a:ext cx="4745037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38200" y="4342883"/>
            <a:ext cx="18573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低频段：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38200" y="5401091"/>
            <a:ext cx="18573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频段：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52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38200" y="2113522"/>
            <a:ext cx="4993640" cy="76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绘制如下开环传递函数的概略幅相曲线：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117131"/>
              </p:ext>
            </p:extLst>
          </p:nvPr>
        </p:nvGraphicFramePr>
        <p:xfrm>
          <a:off x="1220470" y="3646329"/>
          <a:ext cx="422910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0" name="Equation" r:id="rId3" imgW="2349500" imgH="419100" progId="Equation.DSMT4">
                  <p:embed/>
                </p:oleObj>
              </mc:Choice>
              <mc:Fallback>
                <p:oleObj name="Equation" r:id="rId3" imgW="2349500" imgH="419100" progId="Equation.DSMT4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470" y="3646329"/>
                        <a:ext cx="4229100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225" y="1690688"/>
            <a:ext cx="4908750" cy="36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/>
              <p:cNvSpPr txBox="1"/>
              <p:nvPr/>
            </p:nvSpPr>
            <p:spPr>
              <a:xfrm>
                <a:off x="1137921" y="2150777"/>
                <a:ext cx="10215879" cy="1938992"/>
              </a:xfrm>
              <a:prstGeom prst="rect">
                <a:avLst/>
              </a:prstGeom>
              <a:noFill/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当频率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</a:rPr>
                      <m:t>𝜔</m:t>
                    </m:r>
                    <m:r>
                      <a:rPr lang="zh-CN" altLang="en-US" sz="2000" i="1" smtClean="0">
                        <a:latin typeface="Cambria Math"/>
                      </a:rPr>
                      <m:t>→0</m:t>
                    </m:r>
                  </m:oMath>
                </a14:m>
                <a:r>
                  <a:rPr kumimoji="1" lang="zh-CN" altLang="en-US" sz="2000" dirty="0" smtClean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时</a:t>
                </a:r>
                <a:r>
                  <a:rPr kumimoji="1" lang="zh-CN" altLang="en-US" sz="20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，其开环幅相特性完全由比例环节和积分环节决定。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当频率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𝜔</m:t>
                    </m:r>
                    <m:r>
                      <a:rPr lang="zh-CN" altLang="en-US" sz="2000" i="1">
                        <a:latin typeface="Cambria Math"/>
                      </a:rPr>
                      <m:t>→∞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时，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</a:rPr>
                      <m:t>&gt;</m:t>
                    </m:r>
                    <m:r>
                      <a:rPr lang="en-US" altLang="zh-CN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kumimoji="1" lang="zh-CN" altLang="en-US" sz="2000" dirty="0" smtClean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，模值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kumimoji="1" lang="en-US" altLang="zh-CN" sz="2000" i="1" dirty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kumimoji="1" lang="zh-CN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kumimoji="1" lang="zh-CN" altLang="en-US" sz="2000" dirty="0" smtClean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，相角为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kumimoji="1" lang="zh-CN" altLang="en-US" sz="2000" b="0" i="1" smtClean="0">
                        <a:solidFill>
                          <a:srgbClr val="000000"/>
                        </a:solidFill>
                        <a:latin typeface="Cambria Math"/>
                      </a:rPr>
                      <m:t>𝜋</m:t>
                    </m:r>
                    <m:r>
                      <a:rPr kumimoji="1" lang="en-US" altLang="zh-CN" sz="2000" b="0" i="1" smtClean="0">
                        <a:solidFill>
                          <a:srgbClr val="00000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kumimoji="1" lang="zh-CN" altLang="en-US" sz="20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kumimoji="1" lang="en-US" altLang="zh-CN" sz="2000" i="1" dirty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中分子含有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因子环节，其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kumimoji="1" lang="en-US" altLang="zh-CN" sz="2000" i="1" dirty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kumimoji="1" lang="zh-CN" alt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kumimoji="1" lang="zh-CN" altLang="en-US" sz="20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曲线随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𝜔</m:t>
                    </m:r>
                  </m:oMath>
                </a14:m>
                <a:r>
                  <a:rPr kumimoji="1" lang="zh-CN" altLang="en-US" sz="20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变化时</a:t>
                </a:r>
                <a:r>
                  <a:rPr kumimoji="1" lang="zh-CN" altLang="en-US" sz="2000" dirty="0" smtClean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发生凹凸弯曲</a:t>
                </a:r>
                <a:r>
                  <a:rPr kumimoji="1" lang="zh-CN" altLang="en-US" sz="20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i="1" dirty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kumimoji="1" lang="en-US" altLang="zh-CN" sz="2000" i="1" dirty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kumimoji="1" lang="zh-CN" alt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kumimoji="1" lang="zh-CN" altLang="en-US" sz="20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曲线与负实轴的</a:t>
                </a:r>
                <a:r>
                  <a:rPr kumimoji="1" lang="zh-CN" altLang="en-US" sz="2000" dirty="0" smtClean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交点是</a:t>
                </a:r>
                <a:r>
                  <a:rPr kumimoji="1" lang="zh-CN" altLang="en-US" sz="20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一个关键点</a:t>
                </a:r>
                <a:r>
                  <a:rPr kumimoji="1" lang="zh-CN" altLang="en-US" sz="2000" dirty="0" smtClean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kumimoji="1" lang="zh-CN" altLang="en-US" sz="2000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21" y="2150777"/>
                <a:ext cx="10215879" cy="1938992"/>
              </a:xfrm>
              <a:prstGeom prst="rect">
                <a:avLst/>
              </a:prstGeom>
              <a:blipFill>
                <a:blip r:embed="rId2"/>
                <a:stretch>
                  <a:fillRect l="-537" b="-1887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38200" y="1571072"/>
            <a:ext cx="10515600" cy="903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开环幅相特性曲线的特点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88060" y="4186104"/>
                <a:ext cx="10215879" cy="1916615"/>
              </a:xfrm>
              <a:prstGeom prst="rect">
                <a:avLst/>
              </a:prstGeom>
              <a:noFill/>
              <a:effectLst>
                <a:softEdge rad="31750"/>
              </a:effec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确定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曲线与负实轴交点的方法，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00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∠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sup>
                      </m:sSup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r>
                        <a:rPr lang="en-US" altLang="zh-CN" sz="2000" i="1">
                          <a:latin typeface="Cambria Math"/>
                        </a:rPr>
                        <m:t>𝑣</m:t>
                      </m:r>
                      <m:r>
                        <a:rPr lang="en-US" altLang="zh-CN" sz="2000" i="1">
                          <a:latin typeface="Cambria Math"/>
                        </a:rPr>
                        <m:t>(</m:t>
                      </m:r>
                      <m:r>
                        <a:rPr lang="en-US" altLang="zh-CN" sz="2000" i="1">
                          <a:latin typeface="Cambria Math"/>
                        </a:rPr>
                        <m:t>𝜔</m:t>
                      </m:r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1</a:t>
                </a: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∠</m:t>
                    </m:r>
                    <m:r>
                      <a:rPr lang="en-US" altLang="zh-CN" sz="20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  <m:sSup>
                          <m:sSupPr>
                            <m:ctrlPr>
                              <a:rPr lang="en-US" altLang="zh-CN" sz="2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smtClean="0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/>
                      </a:rPr>
                      <m:t>=−</m:t>
                    </m:r>
                    <m:r>
                      <a:rPr lang="en-US" altLang="zh-CN" sz="2000" i="1">
                        <a:latin typeface="Cambria Math"/>
                      </a:rPr>
                      <m:t>𝜋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代入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zh-CN" altLang="zh-CN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求出相应模值；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2</a:t>
                </a: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代入</a:t>
                </a:r>
                <a14:m>
                  <m:oMath xmlns:m="http://schemas.openxmlformats.org/officeDocument/2006/math">
                    <m:r>
                      <a:rPr lang="zh-CN" altLang="zh-CN" sz="2000" i="1">
                        <a:latin typeface="Cambria Math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求出与负实轴的交点。（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阶次较低时用</a:t>
                </a: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</a:t>
                </a:r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0" y="4186104"/>
                <a:ext cx="10215879" cy="1916615"/>
              </a:xfrm>
              <a:prstGeom prst="rect">
                <a:avLst/>
              </a:prstGeom>
              <a:blipFill>
                <a:blip r:embed="rId3"/>
                <a:stretch>
                  <a:fillRect l="-597" b="-4777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8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4602"/>
            <a:ext cx="10515600" cy="903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开环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对数频率特性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06720" y="2548596"/>
                <a:ext cx="10247080" cy="14235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对数幅频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特性：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/>
                          </a:rPr>
                          <m:t>(</m:t>
                        </m:r>
                        <m:r>
                          <a:rPr lang="en-US" altLang="zh-CN" sz="2000" i="1">
                            <a:latin typeface="Cambria Math"/>
                          </a:rPr>
                          <m:t>𝜔</m:t>
                        </m:r>
                        <m:r>
                          <a:rPr lang="en-US" altLang="zh-CN" sz="20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=20</m:t>
                      </m:r>
                      <m:func>
                        <m:func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/>
                        </a:rPr>
                        <m:t>+20</m:t>
                      </m:r>
                      <m:func>
                        <m:func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/>
                        </a:rPr>
                        <m:t>+⋯+20</m:t>
                      </m:r>
                      <m:func>
                        <m:func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相频特性：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ω</m:t>
                        </m:r>
                      </m:e>
                    </m:d>
                    <m:r>
                      <a:rPr lang="en-US" altLang="zh-CN" sz="2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ω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ω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ω</m:t>
                        </m:r>
                      </m:e>
                    </m:d>
                  </m:oMath>
                </a14:m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20" y="2548596"/>
                <a:ext cx="10247080" cy="1423595"/>
              </a:xfrm>
              <a:prstGeom prst="rect">
                <a:avLst/>
              </a:prstGeom>
              <a:blipFill>
                <a:blip r:embed="rId2"/>
                <a:stretch>
                  <a:fillRect l="-654" b="-6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4"/>
          <p:cNvSpPr txBox="1"/>
          <p:nvPr/>
        </p:nvSpPr>
        <p:spPr>
          <a:xfrm>
            <a:off x="1106720" y="4373667"/>
            <a:ext cx="1024708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串联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环节的幅频特性曲线可以累加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得到；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渐近线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方法精度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较高；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方便地得到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传递函数；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68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4602"/>
            <a:ext cx="10515600" cy="903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开环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对数频率特性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067493" y="3209647"/>
            <a:ext cx="10286305" cy="500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将开环传递函数写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成典型环节之积：</a:t>
            </a: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1067494" y="2535376"/>
            <a:ext cx="10515600" cy="90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规则：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514912"/>
              </p:ext>
            </p:extLst>
          </p:nvPr>
        </p:nvGraphicFramePr>
        <p:xfrm>
          <a:off x="3009900" y="3795713"/>
          <a:ext cx="6172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5" name="Equation" r:id="rId3" imgW="3429000" imgH="431800" progId="Equation.DSMT4">
                  <p:embed/>
                </p:oleObj>
              </mc:Choice>
              <mc:Fallback>
                <p:oleObj name="Equation" r:id="rId3" imgW="3429000" imgH="431800" progId="Equation.DSMT4">
                  <p:embed/>
                  <p:pic>
                    <p:nvPicPr>
                      <p:cNvPr id="8090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795713"/>
                        <a:ext cx="6172200" cy="777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067492" y="4694628"/>
            <a:ext cx="1028630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找出各环节的转折频率： </a:t>
            </a:r>
            <a:r>
              <a:rPr lang="en-US" altLang="zh-CN" sz="2000" dirty="0">
                <a:latin typeface="Euclid" pitchFamily="18" charset="0"/>
              </a:rPr>
              <a:t>1/</a:t>
            </a:r>
            <a:r>
              <a:rPr lang="en-US" altLang="zh-CN" sz="2000" i="1" dirty="0">
                <a:latin typeface="Euclid" pitchFamily="18" charset="0"/>
                <a:sym typeface="Euclid Symbol" pitchFamily="18" charset="2"/>
              </a:rPr>
              <a:t></a:t>
            </a:r>
            <a:r>
              <a:rPr lang="en-US" altLang="zh-CN" sz="2000" baseline="-25000" dirty="0">
                <a:latin typeface="Euclid" pitchFamily="18" charset="0"/>
                <a:sym typeface="Euclid Symbol" pitchFamily="18" charset="2"/>
              </a:rPr>
              <a:t>1</a:t>
            </a:r>
            <a:r>
              <a:rPr lang="en-US" altLang="zh-CN" sz="2000" dirty="0">
                <a:latin typeface="Euclid" pitchFamily="18" charset="0"/>
                <a:sym typeface="Euclid Symbol" pitchFamily="18" charset="2"/>
              </a:rPr>
              <a:t>, </a:t>
            </a:r>
            <a:r>
              <a:rPr lang="en-US" altLang="zh-CN" sz="2000" dirty="0">
                <a:latin typeface="Euclid" pitchFamily="18" charset="0"/>
              </a:rPr>
              <a:t>1/</a:t>
            </a:r>
            <a:r>
              <a:rPr lang="en-US" altLang="zh-CN" sz="2000" i="1" dirty="0">
                <a:latin typeface="Euclid" pitchFamily="18" charset="0"/>
                <a:sym typeface="Euclid Symbol" pitchFamily="18" charset="2"/>
              </a:rPr>
              <a:t></a:t>
            </a:r>
            <a:r>
              <a:rPr lang="en-US" altLang="zh-CN" sz="2000" baseline="-25000" dirty="0">
                <a:latin typeface="Euclid" pitchFamily="18" charset="0"/>
                <a:sym typeface="Euclid Symbol" pitchFamily="18" charset="2"/>
              </a:rPr>
              <a:t>2</a:t>
            </a:r>
            <a:r>
              <a:rPr lang="en-US" altLang="zh-CN" sz="2000" dirty="0">
                <a:latin typeface="Euclid" pitchFamily="18" charset="0"/>
                <a:sym typeface="Euclid Symbol" pitchFamily="18" charset="2"/>
              </a:rPr>
              <a:t>, 1/</a:t>
            </a:r>
            <a:r>
              <a:rPr lang="en-US" altLang="zh-CN" sz="2000" i="1" dirty="0" err="1">
                <a:latin typeface="Euclid" pitchFamily="18" charset="0"/>
                <a:sym typeface="Euclid Symbol" pitchFamily="18" charset="2"/>
              </a:rPr>
              <a:t>T</a:t>
            </a:r>
            <a:r>
              <a:rPr lang="en-US" altLang="zh-CN" sz="2000" baseline="-25000" dirty="0" err="1">
                <a:latin typeface="Euclid" pitchFamily="18" charset="0"/>
                <a:sym typeface="Euclid Symbol" pitchFamily="18" charset="2"/>
              </a:rPr>
              <a:t>1</a:t>
            </a:r>
            <a:r>
              <a:rPr lang="en-US" altLang="zh-CN" sz="2000" dirty="0">
                <a:latin typeface="Euclid" pitchFamily="18" charset="0"/>
                <a:sym typeface="Euclid Symbol" pitchFamily="18" charset="2"/>
              </a:rPr>
              <a:t>, 1/</a:t>
            </a:r>
            <a:r>
              <a:rPr lang="en-US" altLang="zh-CN" sz="2000" i="1" dirty="0" err="1">
                <a:latin typeface="Euclid" pitchFamily="18" charset="0"/>
                <a:sym typeface="Euclid Symbol" pitchFamily="18" charset="2"/>
              </a:rPr>
              <a:t>T</a:t>
            </a:r>
            <a:r>
              <a:rPr lang="en-US" altLang="zh-CN" sz="2000" baseline="-25000" dirty="0" err="1">
                <a:latin typeface="Euclid" pitchFamily="18" charset="0"/>
                <a:sym typeface="Euclid Symbol" pitchFamily="18" charset="2"/>
              </a:rPr>
              <a:t>2</a:t>
            </a:r>
            <a:r>
              <a:rPr lang="en-US" altLang="zh-CN" sz="2000" dirty="0">
                <a:latin typeface="Euclid" pitchFamily="18" charset="0"/>
                <a:sym typeface="Euclid Symbol" pitchFamily="18" charset="2"/>
              </a:rPr>
              <a:t>, </a:t>
            </a:r>
            <a:r>
              <a:rPr lang="en-US" altLang="zh-CN" sz="20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000" i="1" baseline="-25000" dirty="0">
                <a:latin typeface="Euclid" pitchFamily="18" charset="0"/>
                <a:sym typeface="Euclid Symbol" pitchFamily="18" charset="2"/>
              </a:rPr>
              <a:t>n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分别画出每个典型环节的渐近线和相位。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各环节曲线叠加后得到复合曲线。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4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665781"/>
            <a:ext cx="10515600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绘制如下开环传递函数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近对数频率特性曲线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447557"/>
              </p:ext>
            </p:extLst>
          </p:nvPr>
        </p:nvGraphicFramePr>
        <p:xfrm>
          <a:off x="4896394" y="2457928"/>
          <a:ext cx="208026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Equation" r:id="rId3" imgW="1155700" imgH="419100" progId="Equation.DSMT4">
                  <p:embed/>
                </p:oleObj>
              </mc:Choice>
              <mc:Fallback>
                <p:oleObj name="Equation" r:id="rId3" imgW="1155700" imgH="419100" progId="Equation.DSMT4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394" y="2457928"/>
                        <a:ext cx="2080260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3503123"/>
            <a:ext cx="10515600" cy="262335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该系统含如下环节：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比例环节：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=10 (20lg10=20 dB)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积分环节；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一阶系统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转折频率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2rad/s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 smtClean="0">
                <a:latin typeface="Euclid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36320" y="2320608"/>
                <a:ext cx="10317480" cy="3807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设系统的开环传递函数为若干典型环节串联，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(</m:t>
                      </m:r>
                      <m:r>
                        <a:rPr lang="en-US" altLang="zh-CN" sz="2000" i="1">
                          <a:latin typeface="Cambria Math"/>
                        </a:rPr>
                        <m:t>𝑠</m:t>
                      </m:r>
                      <m:r>
                        <a:rPr lang="en-US" altLang="zh-CN" sz="2000" i="1">
                          <a:latin typeface="Cambria Math"/>
                        </a:rPr>
                        <m:t>)∙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(</m:t>
                      </m:r>
                      <m:r>
                        <a:rPr lang="en-US" altLang="zh-CN" sz="2000" i="1">
                          <a:latin typeface="Cambria Math"/>
                        </a:rPr>
                        <m:t>𝑠</m:t>
                      </m:r>
                      <m:r>
                        <a:rPr lang="en-US" altLang="zh-CN" sz="2000" i="1">
                          <a:latin typeface="Cambria Math"/>
                        </a:rPr>
                        <m:t>)∙⋯∙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(</m:t>
                      </m:r>
                      <m:r>
                        <a:rPr lang="en-US" altLang="zh-CN" sz="2000" i="1">
                          <a:latin typeface="Cambria Math"/>
                        </a:rPr>
                        <m:t>𝑠</m:t>
                      </m:r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开环频率特性为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∙⋯∙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00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∙⋯∙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∠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/>
                                </a:rPr>
                                <m:t>+∠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/>
                                </a:rPr>
                                <m:t>+⋯+∠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𝑗</m:t>
                        </m:r>
                        <m:r>
                          <a:rPr lang="zh-CN" altLang="en-US" sz="2000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2000" b="0" i="1" dirty="0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∠</m:t>
                        </m:r>
                        <m:r>
                          <a:rPr lang="en-US" altLang="zh-CN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=1,2,⋯,</m:t>
                    </m:r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altLang="zh-CN" sz="2000" b="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开环幅频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zh-CN" altLang="en-US" sz="2000" b="0" i="1" smtClean="0">
                        <a:latin typeface="Cambria Math"/>
                      </a:rPr>
                      <m:t>𝜔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zh-CN" altLang="en-US" sz="20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)∙⋯∙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zh-CN" altLang="en-US" sz="20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开环相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频：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zh-CN" altLang="en-US" sz="20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2320608"/>
                <a:ext cx="10317480" cy="3807068"/>
              </a:xfrm>
              <a:prstGeom prst="rect">
                <a:avLst/>
              </a:prstGeom>
              <a:blipFill>
                <a:blip r:embed="rId2"/>
                <a:stretch>
                  <a:fillRect l="-591" b="-6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内容占位符 3"/>
          <p:cNvSpPr>
            <a:spLocks noGrp="1"/>
          </p:cNvSpPr>
          <p:nvPr>
            <p:ph idx="1"/>
          </p:nvPr>
        </p:nvSpPr>
        <p:spPr>
          <a:xfrm>
            <a:off x="838200" y="1586416"/>
            <a:ext cx="10515600" cy="903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开环幅相特性曲线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5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69180" y="2185517"/>
            <a:ext cx="5563915" cy="3724851"/>
            <a:chOff x="539750" y="861799"/>
            <a:chExt cx="8001000" cy="600075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9750" y="861799"/>
              <a:ext cx="8001000" cy="6000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547813" y="2301661"/>
              <a:ext cx="6192837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547813" y="1293599"/>
              <a:ext cx="6192837" cy="3889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576388" y="3281149"/>
              <a:ext cx="357187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133975" y="3281149"/>
              <a:ext cx="2606675" cy="16129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136816" y="1379326"/>
              <a:ext cx="2034116" cy="12017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148263" y="2581046"/>
              <a:ext cx="2592387" cy="3240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716463" y="1438061"/>
              <a:ext cx="1150937" cy="611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FF3399"/>
                  </a:solidFill>
                  <a:latin typeface="Times New Roman" pitchFamily="18" charset="0"/>
                </a:rPr>
                <a:t>[-20]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5867400" y="2733462"/>
              <a:ext cx="1224305" cy="611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FF3399"/>
                  </a:solidFill>
                  <a:latin typeface="Times New Roman" pitchFamily="18" charset="0"/>
                </a:rPr>
                <a:t>[-40]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02955" y="2185517"/>
            <a:ext cx="4965811" cy="3724851"/>
            <a:chOff x="601434" y="859056"/>
            <a:chExt cx="8004175" cy="6003925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434" y="859056"/>
              <a:ext cx="8004175" cy="600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1858734" y="1621056"/>
              <a:ext cx="25908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4430484" y="2154456"/>
              <a:ext cx="3505200" cy="1524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220684" y="1975069"/>
              <a:ext cx="1241425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-20dB/dec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6259284" y="2325906"/>
              <a:ext cx="1241425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-40dB/dec</a:t>
              </a:r>
            </a:p>
          </p:txBody>
        </p:sp>
      </p:grp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532482"/>
              </p:ext>
            </p:extLst>
          </p:nvPr>
        </p:nvGraphicFramePr>
        <p:xfrm>
          <a:off x="869626" y="3076682"/>
          <a:ext cx="283968" cy="28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7" name="公式" r:id="rId5" imgW="177480" imgH="177480" progId="Equation.3">
                  <p:embed/>
                </p:oleObj>
              </mc:Choice>
              <mc:Fallback>
                <p:oleObj name="公式" r:id="rId5" imgW="177480" imgH="17748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626" y="3076682"/>
                        <a:ext cx="283968" cy="283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14799"/>
              </p:ext>
            </p:extLst>
          </p:nvPr>
        </p:nvGraphicFramePr>
        <p:xfrm>
          <a:off x="945505" y="1906467"/>
          <a:ext cx="223488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8" name="公式" r:id="rId7" imgW="139680" imgH="393480" progId="Equation.3">
                  <p:embed/>
                </p:oleObj>
              </mc:Choice>
              <mc:Fallback>
                <p:oleObj name="公式" r:id="rId7" imgW="139680" imgH="39348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505" y="1906467"/>
                        <a:ext cx="223488" cy="629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33587"/>
              </p:ext>
            </p:extLst>
          </p:nvPr>
        </p:nvGraphicFramePr>
        <p:xfrm>
          <a:off x="2142312" y="1763324"/>
          <a:ext cx="812736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9" name="公式" r:id="rId9" imgW="507960" imgH="393480" progId="Equation.3">
                  <p:embed/>
                </p:oleObj>
              </mc:Choice>
              <mc:Fallback>
                <p:oleObj name="公式" r:id="rId9" imgW="507960" imgH="393480" progId="Equation.3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312" y="1763324"/>
                        <a:ext cx="812736" cy="629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9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610600" y="6306110"/>
            <a:ext cx="2743200" cy="365125"/>
          </a:xfrm>
        </p:spPr>
        <p:txBody>
          <a:bodyPr/>
          <a:lstStyle/>
          <a:p>
            <a:fld id="{86AB2AEC-3C0D-4F1F-BBD3-64122573489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722780"/>
            <a:ext cx="10515600" cy="76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绘制如下开环传递函数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近对数频率特性曲线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3564325"/>
            <a:ext cx="5195874" cy="29243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该系统含如下环节：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比例环节：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K=5  (</a:t>
            </a:r>
            <a:r>
              <a:rPr lang="en-US" altLang="zh-CN" sz="2400" i="1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4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lg</a:t>
            </a:r>
            <a:r>
              <a:rPr lang="en-US" altLang="zh-CN" sz="2400" i="1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=14 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dB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积分环节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1/s</a:t>
            </a:r>
            <a:endParaRPr kumimoji="0" lang="en-US" altLang="zh-CN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一阶系统，转折频率 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 rad/s</a:t>
            </a:r>
            <a:endParaRPr lang="en-US" altLang="zh-CN" sz="24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787489"/>
              </p:ext>
            </p:extLst>
          </p:nvPr>
        </p:nvGraphicFramePr>
        <p:xfrm>
          <a:off x="3814862" y="2492987"/>
          <a:ext cx="546354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name="Equation" r:id="rId3" imgW="3035300" imgH="482600" progId="Equation.DSMT4">
                  <p:embed/>
                </p:oleObj>
              </mc:Choice>
              <mc:Fallback>
                <p:oleObj name="Equation" r:id="rId3" imgW="3035300" imgH="482600" progId="Equation.DSMT4">
                  <p:embed/>
                  <p:pic>
                    <p:nvPicPr>
                      <p:cNvPr id="7577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862" y="2492987"/>
                        <a:ext cx="5463540" cy="86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82442" y="4129874"/>
            <a:ext cx="4871358" cy="235879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一阶微分环节，转折频率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10 rad/s</a:t>
            </a:r>
            <a:endParaRPr lang="en-US" altLang="zh-CN" sz="24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二阶系统，转折频率 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50 rad/s</a:t>
            </a:r>
            <a:endParaRPr lang="en-US" altLang="zh-CN" sz="24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2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610600" y="6306110"/>
            <a:ext cx="2743200" cy="365125"/>
          </a:xfrm>
        </p:spPr>
        <p:txBody>
          <a:bodyPr/>
          <a:lstStyle/>
          <a:p>
            <a:fld id="{86AB2AEC-3C0D-4F1F-BBD3-64122573489E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106063" y="2762244"/>
            <a:ext cx="6735287" cy="2810471"/>
            <a:chOff x="1730619" y="1248787"/>
            <a:chExt cx="8472488" cy="353536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30619" y="1248787"/>
              <a:ext cx="8472488" cy="3535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2625969" y="1945700"/>
              <a:ext cx="7162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2625969" y="1499612"/>
              <a:ext cx="4800600" cy="27432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2625969" y="2882325"/>
              <a:ext cx="30480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5618407" y="2899787"/>
              <a:ext cx="2438400" cy="1371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2594219" y="2882325"/>
              <a:ext cx="4800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V="1">
              <a:off x="7445619" y="1496437"/>
              <a:ext cx="2362200" cy="1371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2587869" y="2882325"/>
              <a:ext cx="64008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9002957" y="2896612"/>
              <a:ext cx="8382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37918"/>
              </p:ext>
            </p:extLst>
          </p:nvPr>
        </p:nvGraphicFramePr>
        <p:xfrm>
          <a:off x="2863340" y="2762244"/>
          <a:ext cx="1530956" cy="75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0" name="Equation" r:id="rId4" imgW="850531" imgH="418918" progId="Equation.DSMT4">
                  <p:embed/>
                </p:oleObj>
              </mc:Choice>
              <mc:Fallback>
                <p:oleObj name="Equation" r:id="rId4" imgW="850531" imgH="418918" progId="Equation.DSMT4">
                  <p:embed/>
                  <p:pic>
                    <p:nvPicPr>
                      <p:cNvPr id="10547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340" y="2762244"/>
                        <a:ext cx="1530956" cy="754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617256"/>
              </p:ext>
            </p:extLst>
          </p:nvPr>
        </p:nvGraphicFramePr>
        <p:xfrm>
          <a:off x="871413" y="3629794"/>
          <a:ext cx="224028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1" name="Equation" r:id="rId6" imgW="1244600" imgH="419100" progId="Equation.DSMT4">
                  <p:embed/>
                </p:oleObj>
              </mc:Choice>
              <mc:Fallback>
                <p:oleObj name="Equation" r:id="rId6" imgW="1244600" imgH="419100" progId="Equation.DSMT4">
                  <p:embed/>
                  <p:pic>
                    <p:nvPicPr>
                      <p:cNvPr id="1054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413" y="3629794"/>
                        <a:ext cx="2240280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659759"/>
              </p:ext>
            </p:extLst>
          </p:nvPr>
        </p:nvGraphicFramePr>
        <p:xfrm>
          <a:off x="838200" y="4668958"/>
          <a:ext cx="2239308" cy="38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2" name="Equation" r:id="rId8" imgW="1244060" imgH="215806" progId="Equation.3">
                  <p:embed/>
                </p:oleObj>
              </mc:Choice>
              <mc:Fallback>
                <p:oleObj name="Equation" r:id="rId8" imgW="1244060" imgH="215806" progId="Equation.3">
                  <p:embed/>
                  <p:pic>
                    <p:nvPicPr>
                      <p:cNvPr id="10547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68958"/>
                        <a:ext cx="2239308" cy="388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724240"/>
              </p:ext>
            </p:extLst>
          </p:nvPr>
        </p:nvGraphicFramePr>
        <p:xfrm>
          <a:off x="870863" y="5319502"/>
          <a:ext cx="427482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3" name="Equation" r:id="rId10" imgW="2374900" imgH="431800" progId="Equation.3">
                  <p:embed/>
                </p:oleObj>
              </mc:Choice>
              <mc:Fallback>
                <p:oleObj name="Equation" r:id="rId10" imgW="2374900" imgH="431800" progId="Equation.3">
                  <p:embed/>
                  <p:pic>
                    <p:nvPicPr>
                      <p:cNvPr id="105477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863" y="5319502"/>
                        <a:ext cx="427482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85033"/>
              </p:ext>
            </p:extLst>
          </p:nvPr>
        </p:nvGraphicFramePr>
        <p:xfrm>
          <a:off x="871413" y="2933530"/>
          <a:ext cx="12801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4" name="Equation" r:id="rId12" imgW="711200" imgH="228600" progId="Equation.DSMT4">
                  <p:embed/>
                </p:oleObj>
              </mc:Choice>
              <mc:Fallback>
                <p:oleObj name="Equation" r:id="rId12" imgW="711200" imgH="228600" progId="Equation.DSMT4">
                  <p:embed/>
                  <p:pic>
                    <p:nvPicPr>
                      <p:cNvPr id="10547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413" y="2933530"/>
                        <a:ext cx="128016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43759"/>
              </p:ext>
            </p:extLst>
          </p:nvPr>
        </p:nvGraphicFramePr>
        <p:xfrm>
          <a:off x="871413" y="1690688"/>
          <a:ext cx="546354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5" name="Equation" r:id="rId14" imgW="3035300" imgH="482600" progId="Equation.DSMT4">
                  <p:embed/>
                </p:oleObj>
              </mc:Choice>
              <mc:Fallback>
                <p:oleObj name="Equation" r:id="rId14" imgW="3035300" imgH="482600" progId="Equation.DSMT4">
                  <p:embed/>
                  <p:pic>
                    <p:nvPicPr>
                      <p:cNvPr id="10547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413" y="1690688"/>
                        <a:ext cx="5463540" cy="86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0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610600" y="6306110"/>
            <a:ext cx="2743200" cy="365125"/>
          </a:xfrm>
        </p:spPr>
        <p:txBody>
          <a:bodyPr/>
          <a:lstStyle/>
          <a:p>
            <a:fld id="{86AB2AEC-3C0D-4F1F-BBD3-64122573489E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560833" y="1789741"/>
            <a:ext cx="7050527" cy="4257434"/>
            <a:chOff x="152400" y="152400"/>
            <a:chExt cx="8534400" cy="6554788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" y="152400"/>
              <a:ext cx="8305800" cy="65547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8" name="Line 3"/>
            <p:cNvSpPr>
              <a:spLocks noChangeShapeType="1"/>
            </p:cNvSpPr>
            <p:nvPr/>
          </p:nvSpPr>
          <p:spPr bwMode="auto">
            <a:xfrm>
              <a:off x="2895600" y="304800"/>
              <a:ext cx="1371600" cy="10668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4286250" y="1352550"/>
              <a:ext cx="1752600" cy="2362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rot="21530404">
              <a:off x="6005513" y="3671888"/>
              <a:ext cx="1524000" cy="1371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7543800" y="5029200"/>
              <a:ext cx="838200" cy="1219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2895600" y="304800"/>
              <a:ext cx="5334000" cy="5410200"/>
            </a:xfrm>
            <a:custGeom>
              <a:avLst/>
              <a:gdLst>
                <a:gd name="T0" fmla="*/ 0 w 3360"/>
                <a:gd name="T1" fmla="*/ 0 h 3408"/>
                <a:gd name="T2" fmla="*/ 2147483647 w 3360"/>
                <a:gd name="T3" fmla="*/ 2147483647 h 3408"/>
                <a:gd name="T4" fmla="*/ 2147483647 w 3360"/>
                <a:gd name="T5" fmla="*/ 2147483647 h 3408"/>
                <a:gd name="T6" fmla="*/ 2147483647 w 3360"/>
                <a:gd name="T7" fmla="*/ 2147483647 h 3408"/>
                <a:gd name="T8" fmla="*/ 2147483647 w 3360"/>
                <a:gd name="T9" fmla="*/ 2147483647 h 3408"/>
                <a:gd name="T10" fmla="*/ 2147483647 w 3360"/>
                <a:gd name="T11" fmla="*/ 2147483647 h 3408"/>
                <a:gd name="T12" fmla="*/ 2147483647 w 3360"/>
                <a:gd name="T13" fmla="*/ 2147483647 h 3408"/>
                <a:gd name="T14" fmla="*/ 2147483647 w 3360"/>
                <a:gd name="T15" fmla="*/ 2147483647 h 3408"/>
                <a:gd name="T16" fmla="*/ 2147483647 w 3360"/>
                <a:gd name="T17" fmla="*/ 2147483647 h 3408"/>
                <a:gd name="T18" fmla="*/ 2147483647 w 3360"/>
                <a:gd name="T19" fmla="*/ 2147483647 h 3408"/>
                <a:gd name="T20" fmla="*/ 2147483647 w 3360"/>
                <a:gd name="T21" fmla="*/ 2147483647 h 3408"/>
                <a:gd name="T22" fmla="*/ 2147483647 w 3360"/>
                <a:gd name="T23" fmla="*/ 2147483647 h 3408"/>
                <a:gd name="T24" fmla="*/ 2147483647 w 3360"/>
                <a:gd name="T25" fmla="*/ 2147483647 h 3408"/>
                <a:gd name="T26" fmla="*/ 2147483647 w 3360"/>
                <a:gd name="T27" fmla="*/ 2147483647 h 3408"/>
                <a:gd name="T28" fmla="*/ 2147483647 w 3360"/>
                <a:gd name="T29" fmla="*/ 2147483647 h 3408"/>
                <a:gd name="T30" fmla="*/ 2147483647 w 3360"/>
                <a:gd name="T31" fmla="*/ 2147483647 h 3408"/>
                <a:gd name="T32" fmla="*/ 2147483647 w 3360"/>
                <a:gd name="T33" fmla="*/ 2147483647 h 3408"/>
                <a:gd name="T34" fmla="*/ 2147483647 w 3360"/>
                <a:gd name="T35" fmla="*/ 2147483647 h 3408"/>
                <a:gd name="T36" fmla="*/ 2147483647 w 3360"/>
                <a:gd name="T37" fmla="*/ 2147483647 h 3408"/>
                <a:gd name="T38" fmla="*/ 2147483647 w 3360"/>
                <a:gd name="T39" fmla="*/ 2147483647 h 34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60"/>
                <a:gd name="T61" fmla="*/ 0 h 3408"/>
                <a:gd name="T62" fmla="*/ 3360 w 3360"/>
                <a:gd name="T63" fmla="*/ 3408 h 34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60" h="3408">
                  <a:moveTo>
                    <a:pt x="0" y="0"/>
                  </a:moveTo>
                  <a:cubicBezTo>
                    <a:pt x="104" y="84"/>
                    <a:pt x="208" y="168"/>
                    <a:pt x="288" y="240"/>
                  </a:cubicBezTo>
                  <a:cubicBezTo>
                    <a:pt x="368" y="312"/>
                    <a:pt x="416" y="368"/>
                    <a:pt x="480" y="432"/>
                  </a:cubicBezTo>
                  <a:cubicBezTo>
                    <a:pt x="544" y="496"/>
                    <a:pt x="608" y="560"/>
                    <a:pt x="672" y="624"/>
                  </a:cubicBezTo>
                  <a:cubicBezTo>
                    <a:pt x="736" y="688"/>
                    <a:pt x="800" y="752"/>
                    <a:pt x="864" y="816"/>
                  </a:cubicBezTo>
                  <a:cubicBezTo>
                    <a:pt x="928" y="880"/>
                    <a:pt x="1000" y="952"/>
                    <a:pt x="1056" y="1008"/>
                  </a:cubicBezTo>
                  <a:cubicBezTo>
                    <a:pt x="1112" y="1064"/>
                    <a:pt x="1160" y="1112"/>
                    <a:pt x="1200" y="1152"/>
                  </a:cubicBezTo>
                  <a:cubicBezTo>
                    <a:pt x="1240" y="1192"/>
                    <a:pt x="1248" y="1192"/>
                    <a:pt x="1296" y="1248"/>
                  </a:cubicBezTo>
                  <a:cubicBezTo>
                    <a:pt x="1344" y="1304"/>
                    <a:pt x="1424" y="1416"/>
                    <a:pt x="1488" y="1488"/>
                  </a:cubicBezTo>
                  <a:cubicBezTo>
                    <a:pt x="1552" y="1560"/>
                    <a:pt x="1624" y="1624"/>
                    <a:pt x="1680" y="1680"/>
                  </a:cubicBezTo>
                  <a:cubicBezTo>
                    <a:pt x="1736" y="1736"/>
                    <a:pt x="1776" y="1768"/>
                    <a:pt x="1824" y="1824"/>
                  </a:cubicBezTo>
                  <a:cubicBezTo>
                    <a:pt x="1872" y="1880"/>
                    <a:pt x="1912" y="1952"/>
                    <a:pt x="1968" y="2016"/>
                  </a:cubicBezTo>
                  <a:cubicBezTo>
                    <a:pt x="2024" y="2080"/>
                    <a:pt x="2096" y="2144"/>
                    <a:pt x="2160" y="2208"/>
                  </a:cubicBezTo>
                  <a:cubicBezTo>
                    <a:pt x="2224" y="2272"/>
                    <a:pt x="2280" y="2344"/>
                    <a:pt x="2352" y="2400"/>
                  </a:cubicBezTo>
                  <a:cubicBezTo>
                    <a:pt x="2424" y="2456"/>
                    <a:pt x="2512" y="2520"/>
                    <a:pt x="2592" y="2544"/>
                  </a:cubicBezTo>
                  <a:cubicBezTo>
                    <a:pt x="2672" y="2568"/>
                    <a:pt x="2768" y="2520"/>
                    <a:pt x="2832" y="2544"/>
                  </a:cubicBezTo>
                  <a:cubicBezTo>
                    <a:pt x="2896" y="2568"/>
                    <a:pt x="2928" y="2624"/>
                    <a:pt x="2976" y="2688"/>
                  </a:cubicBezTo>
                  <a:cubicBezTo>
                    <a:pt x="3024" y="2752"/>
                    <a:pt x="3080" y="2848"/>
                    <a:pt x="3120" y="2928"/>
                  </a:cubicBezTo>
                  <a:cubicBezTo>
                    <a:pt x="3160" y="3008"/>
                    <a:pt x="3176" y="3088"/>
                    <a:pt x="3216" y="3168"/>
                  </a:cubicBezTo>
                  <a:cubicBezTo>
                    <a:pt x="3256" y="3248"/>
                    <a:pt x="3328" y="3360"/>
                    <a:pt x="3360" y="34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AutoShape 8"/>
            <p:cNvSpPr>
              <a:spLocks noChangeAspect="1" noChangeArrowheads="1"/>
            </p:cNvSpPr>
            <p:nvPr/>
          </p:nvSpPr>
          <p:spPr bwMode="auto">
            <a:xfrm>
              <a:off x="5181600" y="1941513"/>
              <a:ext cx="115888" cy="11588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3124200" y="4800600"/>
              <a:ext cx="3505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6019800" y="3714750"/>
              <a:ext cx="609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AutoShape 11"/>
            <p:cNvSpPr>
              <a:spLocks noChangeAspect="1" noChangeArrowheads="1"/>
            </p:cNvSpPr>
            <p:nvPr/>
          </p:nvSpPr>
          <p:spPr bwMode="auto">
            <a:xfrm>
              <a:off x="6553200" y="4724400"/>
              <a:ext cx="115888" cy="1158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H="1">
              <a:off x="3048000" y="1371600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200400" y="1371600"/>
              <a:ext cx="0" cy="3429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2813050" y="2971800"/>
              <a:ext cx="844550" cy="457200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40dB</a:t>
              </a:r>
            </a:p>
          </p:txBody>
        </p:sp>
        <p:graphicFrame>
          <p:nvGraphicFramePr>
            <p:cNvPr id="4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4255760"/>
                </p:ext>
              </p:extLst>
            </p:nvPr>
          </p:nvGraphicFramePr>
          <p:xfrm>
            <a:off x="284163" y="779463"/>
            <a:ext cx="630237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2" name="Equation" r:id="rId4" imgW="418918" imgH="393529" progId="Equation.3">
                    <p:embed/>
                  </p:oleObj>
                </mc:Choice>
                <mc:Fallback>
                  <p:oleObj name="Equation" r:id="rId4" imgW="418918" imgH="393529" progId="Equation.3">
                    <p:embed/>
                    <p:pic>
                      <p:nvPicPr>
                        <p:cNvPr id="1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63" y="779463"/>
                          <a:ext cx="630237" cy="59213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7756132"/>
                </p:ext>
              </p:extLst>
            </p:nvPr>
          </p:nvGraphicFramePr>
          <p:xfrm>
            <a:off x="152400" y="1676400"/>
            <a:ext cx="1450975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3" name="Equation" r:id="rId6" imgW="965200" imgH="419100" progId="Equation.3">
                    <p:embed/>
                  </p:oleObj>
                </mc:Choice>
                <mc:Fallback>
                  <p:oleObj name="Equation" r:id="rId6" imgW="965200" imgH="419100" progId="Equation.3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" y="1676400"/>
                          <a:ext cx="1450975" cy="630238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621435"/>
                </p:ext>
              </p:extLst>
            </p:nvPr>
          </p:nvGraphicFramePr>
          <p:xfrm>
            <a:off x="152400" y="4114800"/>
            <a:ext cx="1450975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4" name="Equation" r:id="rId8" imgW="965200" imgH="419100" progId="Equation.3">
                    <p:embed/>
                  </p:oleObj>
                </mc:Choice>
                <mc:Fallback>
                  <p:oleObj name="Equation" r:id="rId8" imgW="965200" imgH="419100" progId="Equation.3">
                    <p:embed/>
                    <p:pic>
                      <p:nvPicPr>
                        <p:cNvPr id="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" y="4114800"/>
                          <a:ext cx="1450975" cy="63023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0813147"/>
                </p:ext>
              </p:extLst>
            </p:nvPr>
          </p:nvGraphicFramePr>
          <p:xfrm>
            <a:off x="168275" y="5181600"/>
            <a:ext cx="4175125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5" name="Equation" r:id="rId10" imgW="2781300" imgH="431800" progId="Equation.3">
                    <p:embed/>
                  </p:oleObj>
                </mc:Choice>
                <mc:Fallback>
                  <p:oleObj name="Equation" r:id="rId10" imgW="2781300" imgH="431800" progId="Equation.3">
                    <p:embed/>
                    <p:pic>
                      <p:nvPicPr>
                        <p:cNvPr id="18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275" y="5181600"/>
                          <a:ext cx="4175125" cy="647700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接连接符 43"/>
            <p:cNvCxnSpPr>
              <a:cxnSpLocks noChangeShapeType="1"/>
            </p:cNvCxnSpPr>
            <p:nvPr/>
          </p:nvCxnSpPr>
          <p:spPr bwMode="auto">
            <a:xfrm>
              <a:off x="1357313" y="1000125"/>
              <a:ext cx="2357437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" name="TextBox 19"/>
            <p:cNvSpPr txBox="1">
              <a:spLocks noChangeArrowheads="1"/>
            </p:cNvSpPr>
            <p:nvPr/>
          </p:nvSpPr>
          <p:spPr bwMode="auto">
            <a:xfrm>
              <a:off x="1428750" y="571500"/>
              <a:ext cx="12144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14dB</a:t>
              </a:r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9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610600" y="6306110"/>
            <a:ext cx="2743200" cy="365125"/>
          </a:xfrm>
        </p:spPr>
        <p:txBody>
          <a:bodyPr/>
          <a:lstStyle/>
          <a:p>
            <a:fld id="{86AB2AEC-3C0D-4F1F-BBD3-64122573489E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51" y="1557397"/>
            <a:ext cx="6154098" cy="46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610600" y="6306110"/>
            <a:ext cx="2743200" cy="365125"/>
          </a:xfrm>
        </p:spPr>
        <p:txBody>
          <a:bodyPr/>
          <a:lstStyle/>
          <a:p>
            <a:fld id="{86AB2AEC-3C0D-4F1F-BBD3-64122573489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960323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绘制如下开环传递函数的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867644"/>
              </p:ext>
            </p:extLst>
          </p:nvPr>
        </p:nvGraphicFramePr>
        <p:xfrm>
          <a:off x="2008664" y="2674448"/>
          <a:ext cx="304038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9" name="Equation" r:id="rId3" imgW="1689100" imgH="419100" progId="Equation.DSMT4">
                  <p:embed/>
                </p:oleObj>
              </mc:Choice>
              <mc:Fallback>
                <p:oleObj name="Equation" r:id="rId3" imgW="1689100" imgH="419100" progId="Equation.DSMT4">
                  <p:embed/>
                  <p:pic>
                    <p:nvPicPr>
                      <p:cNvPr id="15565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664" y="2674448"/>
                        <a:ext cx="3040380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698463"/>
            <a:ext cx="4576444" cy="113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需要注意的是，必须将传递函数写成标准形式！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050" y="1893585"/>
            <a:ext cx="4908750" cy="36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1884872"/>
                <a:ext cx="10515600" cy="3351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最小相位系统</a:t>
                </a:r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开环对数频率特性曲线特点：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1</a:t>
                </a:r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）低频段只与开环增益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𝐾</m:t>
                    </m:r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和积分环节个数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𝜐</m:t>
                    </m:r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有关；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2</a:t>
                </a:r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）高频段，对数幅频曲线最终斜率为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r>
                      <a:rPr lang="en-US" altLang="zh-CN" sz="2400">
                        <a:latin typeface="Cambria Math"/>
                      </a:rPr>
                      <m:t>(</m:t>
                    </m:r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</a:rPr>
                      <m:t>𝑚</m:t>
                    </m:r>
                    <m:r>
                      <a:rPr lang="en-US" altLang="zh-CN" sz="2400">
                        <a:latin typeface="Cambria Math"/>
                      </a:rPr>
                      <m:t>)20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dB</m:t>
                    </m:r>
                    <m:r>
                      <a:rPr lang="en-US" altLang="zh-CN" sz="240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dec</m:t>
                    </m:r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，对数相频曲线最终相角为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π</m:t>
                    </m:r>
                    <m:r>
                      <a:rPr lang="en-US" altLang="zh-CN" sz="2400">
                        <a:latin typeface="Cambria Math"/>
                      </a:rPr>
                      <m:t>/2</m:t>
                    </m:r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3</a:t>
                </a:r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）开环对数幅频特性曲线与横坐标轴交点处的频率称为截止频率，用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表示，满足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20</m:t>
                    </m:r>
                    <m:func>
                      <m:func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𝐺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4872"/>
                <a:ext cx="10515600" cy="3351815"/>
              </a:xfrm>
              <a:prstGeom prst="rect">
                <a:avLst/>
              </a:prstGeom>
              <a:blipFill>
                <a:blip r:embed="rId2"/>
                <a:stretch>
                  <a:fillRect l="-928" r="-3768" b="-3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07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610600" y="6306110"/>
            <a:ext cx="2743200" cy="365125"/>
          </a:xfrm>
        </p:spPr>
        <p:txBody>
          <a:bodyPr/>
          <a:lstStyle/>
          <a:p>
            <a:fld id="{86AB2AEC-3C0D-4F1F-BBD3-64122573489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573323"/>
            <a:ext cx="10515600" cy="129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一最小相位系统的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渐近幅频特性图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如下，确定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其传递函数和静态位置误差系数 </a:t>
            </a:r>
            <a:r>
              <a:rPr lang="en-US" altLang="zh-CN" sz="2400" i="1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Kp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5497494" y="2629423"/>
            <a:ext cx="5856306" cy="3676687"/>
            <a:chOff x="793" y="754"/>
            <a:chExt cx="4127" cy="2591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793" y="754"/>
              <a:ext cx="4127" cy="2591"/>
              <a:chOff x="793" y="754"/>
              <a:chExt cx="4127" cy="2591"/>
            </a:xfrm>
          </p:grpSpPr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3" y="754"/>
                <a:ext cx="4127" cy="25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1156" y="1162"/>
                <a:ext cx="545" cy="327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14</a:t>
                </a: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2336" y="1298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2064" y="2478"/>
                <a:ext cx="544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2200" y="2205"/>
                <a:ext cx="725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2744" y="2205"/>
                <a:ext cx="725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10</a:t>
                </a:r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2925" y="1661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746" y="1298"/>
              <a:ext cx="590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336" y="1298"/>
              <a:ext cx="589" cy="318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971" y="1661"/>
              <a:ext cx="998" cy="1179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38200" y="2868634"/>
            <a:ext cx="5816551" cy="2617765"/>
          </a:xfrm>
          <a:prstGeom prst="rect">
            <a:avLst/>
          </a:prstGeom>
        </p:spPr>
        <p:txBody>
          <a:bodyPr/>
          <a:lstStyle/>
          <a:p>
            <a:pPr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该系统含如下环节：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比例环节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kumimoji="0" lang="en-US" altLang="zh-CN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两个一阶系统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转折频率分别为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3rad/s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10rad/s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故传递函数为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66593"/>
              </p:ext>
            </p:extLst>
          </p:nvPr>
        </p:nvGraphicFramePr>
        <p:xfrm>
          <a:off x="2794196" y="4593306"/>
          <a:ext cx="2811780" cy="105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0" name="Equation" r:id="rId4" imgW="1562100" imgH="584200" progId="Equation.DSMT4">
                  <p:embed/>
                </p:oleObj>
              </mc:Choice>
              <mc:Fallback>
                <p:oleObj name="Equation" r:id="rId4" imgW="1562100" imgH="584200" progId="Equation.DSMT4">
                  <p:embed/>
                  <p:pic>
                    <p:nvPicPr>
                      <p:cNvPr id="13926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196" y="4593306"/>
                        <a:ext cx="2811780" cy="1051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838200" y="5744167"/>
            <a:ext cx="77041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静态位置误差系数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868073"/>
              </p:ext>
            </p:extLst>
          </p:nvPr>
        </p:nvGraphicFramePr>
        <p:xfrm>
          <a:off x="3750052" y="5764487"/>
          <a:ext cx="242316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1" name="Equation" r:id="rId6" imgW="1346200" imgH="241300" progId="Equation.DSMT4">
                  <p:embed/>
                </p:oleObj>
              </mc:Choice>
              <mc:Fallback>
                <p:oleObj name="Equation" r:id="rId6" imgW="1346200" imgH="241300" progId="Equation.DSMT4">
                  <p:embed/>
                  <p:pic>
                    <p:nvPicPr>
                      <p:cNvPr id="13927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052" y="5764487"/>
                        <a:ext cx="2423160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6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build="p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610600" y="6306110"/>
            <a:ext cx="2743200" cy="365125"/>
          </a:xfrm>
        </p:spPr>
        <p:txBody>
          <a:bodyPr/>
          <a:lstStyle/>
          <a:p>
            <a:fld id="{86AB2AEC-3C0D-4F1F-BBD3-64122573489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843093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一最小相位系统的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渐近幅频特性图如下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500431"/>
            <a:ext cx="8135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确定其传递函数并证明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3083718" y="2395145"/>
            <a:ext cx="6024563" cy="3071812"/>
            <a:chOff x="531" y="2188"/>
            <a:chExt cx="3795" cy="1935"/>
          </a:xfrm>
        </p:grpSpPr>
        <p:sp>
          <p:nvSpPr>
            <p:cNvPr id="9" name="Line 57"/>
            <p:cNvSpPr>
              <a:spLocks noChangeShapeType="1"/>
            </p:cNvSpPr>
            <p:nvPr/>
          </p:nvSpPr>
          <p:spPr bwMode="auto">
            <a:xfrm flipV="1">
              <a:off x="937" y="2188"/>
              <a:ext cx="0" cy="17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8"/>
            <p:cNvSpPr>
              <a:spLocks noChangeShapeType="1"/>
            </p:cNvSpPr>
            <p:nvPr/>
          </p:nvSpPr>
          <p:spPr bwMode="auto">
            <a:xfrm>
              <a:off x="937" y="3442"/>
              <a:ext cx="33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>
              <a:off x="911" y="2536"/>
              <a:ext cx="885" cy="3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1774" y="2869"/>
              <a:ext cx="1191" cy="10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303" y="2424"/>
              <a:ext cx="942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1800" dirty="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[-20db/</a:t>
              </a:r>
              <a:r>
                <a:rPr kumimoji="0" lang="en-US" altLang="zh-CN" sz="1800" dirty="0" err="1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dec</a:t>
              </a:r>
              <a:r>
                <a:rPr kumimoji="0" lang="en-US" altLang="zh-CN" sz="1800" dirty="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]</a:t>
              </a:r>
            </a:p>
          </p:txBody>
        </p:sp>
        <p:sp>
          <p:nvSpPr>
            <p:cNvPr id="14" name="Text Box 62"/>
            <p:cNvSpPr txBox="1">
              <a:spLocks noChangeArrowheads="1"/>
            </p:cNvSpPr>
            <p:nvPr/>
          </p:nvSpPr>
          <p:spPr bwMode="auto">
            <a:xfrm>
              <a:off x="2845" y="3656"/>
              <a:ext cx="942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18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[-40db/dec]</a:t>
              </a:r>
            </a:p>
          </p:txBody>
        </p: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3977" y="3465"/>
              <a:ext cx="319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18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lg</a:t>
              </a:r>
              <a:r>
                <a:rPr kumimoji="0" lang="en-US" altLang="zh-CN" sz="18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  <a:sym typeface="Euclid Symbol" pitchFamily="18" charset="2"/>
                </a:rPr>
                <a:t></a:t>
              </a:r>
            </a:p>
          </p:txBody>
        </p:sp>
        <p:sp>
          <p:nvSpPr>
            <p:cNvPr id="17" name="Text Box 64"/>
            <p:cNvSpPr txBox="1">
              <a:spLocks noChangeArrowheads="1"/>
            </p:cNvSpPr>
            <p:nvPr/>
          </p:nvSpPr>
          <p:spPr bwMode="auto">
            <a:xfrm>
              <a:off x="531" y="2334"/>
              <a:ext cx="487" cy="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2400" dirty="0">
                  <a:solidFill>
                    <a:srgbClr val="060606"/>
                  </a:solidFill>
                  <a:ea typeface="华文新魏" pitchFamily="2" charset="-122"/>
                </a:rPr>
                <a:t>L</a:t>
              </a:r>
              <a:r>
                <a:rPr kumimoji="0" lang="en-US" altLang="zh-CN" sz="1800" dirty="0">
                  <a:solidFill>
                    <a:srgbClr val="060606"/>
                  </a:solidFill>
                  <a:ea typeface="华文新魏" pitchFamily="2" charset="-122"/>
                </a:rPr>
                <a:t>(</a:t>
              </a:r>
              <a:r>
                <a:rPr kumimoji="0" lang="en-US" altLang="zh-CN" i="1" dirty="0">
                  <a:solidFill>
                    <a:srgbClr val="060606"/>
                  </a:solidFill>
                  <a:sym typeface="Euclid Symbol" pitchFamily="18" charset="2"/>
                </a:rPr>
                <a:t></a:t>
              </a:r>
              <a:r>
                <a:rPr kumimoji="0" lang="en-US" altLang="zh-CN" sz="1800" dirty="0">
                  <a:solidFill>
                    <a:srgbClr val="060606"/>
                  </a:solidFill>
                  <a:ea typeface="华文新魏" pitchFamily="2" charset="-122"/>
                </a:rPr>
                <a:t>)</a:t>
              </a:r>
            </a:p>
          </p:txBody>
        </p:sp>
        <p:sp>
          <p:nvSpPr>
            <p:cNvPr id="18" name="Text Box 65"/>
            <p:cNvSpPr txBox="1">
              <a:spLocks noChangeArrowheads="1"/>
            </p:cNvSpPr>
            <p:nvPr/>
          </p:nvSpPr>
          <p:spPr bwMode="auto">
            <a:xfrm>
              <a:off x="2260" y="2760"/>
              <a:ext cx="542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18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20lgK</a:t>
              </a:r>
              <a:r>
                <a:rPr kumimoji="0" lang="en-US" altLang="zh-CN" sz="1800" baseline="-250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v</a:t>
              </a: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1789" y="2858"/>
              <a:ext cx="1411" cy="54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7"/>
            <p:cNvSpPr>
              <a:spLocks noChangeShapeType="1"/>
            </p:cNvSpPr>
            <p:nvPr/>
          </p:nvSpPr>
          <p:spPr bwMode="auto">
            <a:xfrm>
              <a:off x="1774" y="2869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68"/>
            <p:cNvSpPr>
              <a:spLocks noChangeArrowheads="1"/>
            </p:cNvSpPr>
            <p:nvPr/>
          </p:nvSpPr>
          <p:spPr bwMode="auto">
            <a:xfrm>
              <a:off x="1746" y="3396"/>
              <a:ext cx="68" cy="68"/>
            </a:xfrm>
            <a:prstGeom prst="ellipse">
              <a:avLst/>
            </a:prstGeom>
            <a:solidFill>
              <a:schemeClr val="accent2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69"/>
            <p:cNvSpPr>
              <a:spLocks noChangeArrowheads="1"/>
            </p:cNvSpPr>
            <p:nvPr/>
          </p:nvSpPr>
          <p:spPr bwMode="auto">
            <a:xfrm>
              <a:off x="2398" y="3407"/>
              <a:ext cx="68" cy="68"/>
            </a:xfrm>
            <a:prstGeom prst="ellipse">
              <a:avLst/>
            </a:prstGeom>
            <a:solidFill>
              <a:schemeClr val="accent2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70"/>
            <p:cNvSpPr>
              <a:spLocks noChangeArrowheads="1"/>
            </p:cNvSpPr>
            <p:nvPr/>
          </p:nvSpPr>
          <p:spPr bwMode="auto">
            <a:xfrm>
              <a:off x="3209" y="3407"/>
              <a:ext cx="68" cy="68"/>
            </a:xfrm>
            <a:prstGeom prst="ellipse">
              <a:avLst/>
            </a:prstGeom>
            <a:solidFill>
              <a:schemeClr val="accent2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1"/>
            <p:cNvSpPr>
              <a:spLocks noChangeShapeType="1"/>
            </p:cNvSpPr>
            <p:nvPr/>
          </p:nvSpPr>
          <p:spPr bwMode="auto">
            <a:xfrm>
              <a:off x="2187" y="2742"/>
              <a:ext cx="0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72"/>
            <p:cNvSpPr>
              <a:spLocks noChangeArrowheads="1"/>
            </p:cNvSpPr>
            <p:nvPr/>
          </p:nvSpPr>
          <p:spPr bwMode="auto">
            <a:xfrm>
              <a:off x="2160" y="3010"/>
              <a:ext cx="68" cy="68"/>
            </a:xfrm>
            <a:prstGeom prst="ellipse">
              <a:avLst/>
            </a:prstGeom>
            <a:solidFill>
              <a:schemeClr val="accent2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73"/>
            <p:cNvSpPr txBox="1">
              <a:spLocks noChangeArrowheads="1"/>
            </p:cNvSpPr>
            <p:nvPr/>
          </p:nvSpPr>
          <p:spPr bwMode="auto">
            <a:xfrm>
              <a:off x="1983" y="3661"/>
              <a:ext cx="393" cy="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i="1">
                  <a:solidFill>
                    <a:srgbClr val="060606"/>
                  </a:solidFill>
                  <a:sym typeface="Euclid Symbol" pitchFamily="18" charset="2"/>
                </a:rPr>
                <a:t></a:t>
              </a:r>
              <a:r>
                <a:rPr kumimoji="0" lang="en-US" altLang="zh-CN" sz="18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=1</a:t>
              </a:r>
            </a:p>
          </p:txBody>
        </p:sp>
        <p:sp>
          <p:nvSpPr>
            <p:cNvPr id="27" name="Text Box 74"/>
            <p:cNvSpPr txBox="1">
              <a:spLocks noChangeArrowheads="1"/>
            </p:cNvSpPr>
            <p:nvPr/>
          </p:nvSpPr>
          <p:spPr bwMode="auto">
            <a:xfrm>
              <a:off x="1642" y="3352"/>
              <a:ext cx="312" cy="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>
                  <a:solidFill>
                    <a:srgbClr val="060606"/>
                  </a:solidFill>
                  <a:sym typeface="Euclid Symbol" pitchFamily="18" charset="2"/>
                </a:rPr>
                <a:t></a:t>
              </a:r>
              <a:r>
                <a:rPr kumimoji="0" lang="en-US" altLang="zh-CN" sz="1800" baseline="-250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2</a:t>
              </a:r>
            </a:p>
          </p:txBody>
        </p:sp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2266" y="3358"/>
              <a:ext cx="312" cy="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>
                  <a:solidFill>
                    <a:srgbClr val="060606"/>
                  </a:solidFill>
                  <a:sym typeface="Euclid Symbol" pitchFamily="18" charset="2"/>
                </a:rPr>
                <a:t></a:t>
              </a:r>
              <a:r>
                <a:rPr kumimoji="0" lang="en-US" altLang="zh-CN" sz="1800" baseline="-250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3</a:t>
              </a:r>
            </a:p>
          </p:txBody>
        </p:sp>
        <p:sp>
          <p:nvSpPr>
            <p:cNvPr id="29" name="Text Box 76"/>
            <p:cNvSpPr txBox="1">
              <a:spLocks noChangeArrowheads="1"/>
            </p:cNvSpPr>
            <p:nvPr/>
          </p:nvSpPr>
          <p:spPr bwMode="auto">
            <a:xfrm>
              <a:off x="3209" y="3352"/>
              <a:ext cx="296" cy="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>
                  <a:solidFill>
                    <a:srgbClr val="060606"/>
                  </a:solidFill>
                  <a:sym typeface="Euclid Symbol" pitchFamily="18" charset="2"/>
                </a:rPr>
                <a:t></a:t>
              </a:r>
              <a:r>
                <a:rPr kumimoji="0" lang="en-US" altLang="zh-CN" sz="1800" baseline="-250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1</a:t>
              </a:r>
            </a:p>
          </p:txBody>
        </p:sp>
      </p:grpSp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51186"/>
              </p:ext>
            </p:extLst>
          </p:nvPr>
        </p:nvGraphicFramePr>
        <p:xfrm>
          <a:off x="4206081" y="5525573"/>
          <a:ext cx="9144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Equation" r:id="rId3" imgW="508000" imgH="228600" progId="Equation.DSMT4">
                  <p:embed/>
                </p:oleObj>
              </mc:Choice>
              <mc:Fallback>
                <p:oleObj name="Equation" r:id="rId3" imgW="508000" imgH="228600" progId="Equation.DSMT4">
                  <p:embed/>
                  <p:pic>
                    <p:nvPicPr>
                      <p:cNvPr id="1095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081" y="5525573"/>
                        <a:ext cx="91440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6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610600" y="6306110"/>
            <a:ext cx="2743200" cy="365125"/>
          </a:xfrm>
        </p:spPr>
        <p:txBody>
          <a:bodyPr/>
          <a:lstStyle/>
          <a:p>
            <a:fld id="{86AB2AEC-3C0D-4F1F-BBD3-64122573489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75185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一最小相位系统的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渐近幅频特性图如下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753559"/>
            <a:ext cx="8135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确定其传递函数并证明</a:t>
            </a:r>
          </a:p>
        </p:txBody>
      </p: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3083719" y="2309662"/>
            <a:ext cx="6024562" cy="3330575"/>
            <a:chOff x="657" y="1207"/>
            <a:chExt cx="3795" cy="2098"/>
          </a:xfrm>
        </p:grpSpPr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657" y="1207"/>
              <a:ext cx="3795" cy="2098"/>
              <a:chOff x="1002" y="1820"/>
              <a:chExt cx="3795" cy="2098"/>
            </a:xfrm>
          </p:grpSpPr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 flipV="1">
                <a:off x="1408" y="1888"/>
                <a:ext cx="0" cy="20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1408" y="3142"/>
                <a:ext cx="3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8"/>
              <p:cNvSpPr txBox="1">
                <a:spLocks noChangeArrowheads="1"/>
              </p:cNvSpPr>
              <p:nvPr/>
            </p:nvSpPr>
            <p:spPr bwMode="auto">
              <a:xfrm>
                <a:off x="1995" y="1941"/>
                <a:ext cx="942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 dirty="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[-40db/</a:t>
                </a:r>
                <a:r>
                  <a:rPr kumimoji="0" lang="en-US" altLang="zh-CN" sz="1800" dirty="0" err="1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dec</a:t>
                </a:r>
                <a:r>
                  <a:rPr kumimoji="0" lang="en-US" altLang="zh-CN" sz="1800" dirty="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]</a:t>
                </a: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3277" y="2681"/>
                <a:ext cx="942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[-20db/dec]</a:t>
                </a:r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4448" y="3165"/>
                <a:ext cx="319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lg</a:t>
                </a: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  <a:sym typeface="Euclid Symbol" pitchFamily="18" charset="2"/>
                  </a:rPr>
                  <a:t></a:t>
                </a: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1002" y="1843"/>
                <a:ext cx="389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L(</a:t>
                </a: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  <a:sym typeface="Euclid Symbol" pitchFamily="18" charset="2"/>
                  </a:rPr>
                  <a:t></a:t>
                </a: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)</a:t>
                </a:r>
              </a:p>
            </p:txBody>
          </p:sp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2731" y="2460"/>
                <a:ext cx="569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20lgKa</a:t>
                </a:r>
                <a:endParaRPr kumimoji="0" lang="en-US" altLang="zh-CN" sz="1800" baseline="-250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endParaRPr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>
                <a:off x="1595" y="1820"/>
                <a:ext cx="1416" cy="131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Oval 14"/>
              <p:cNvSpPr>
                <a:spLocks noChangeArrowheads="1"/>
              </p:cNvSpPr>
              <p:nvPr/>
            </p:nvSpPr>
            <p:spPr bwMode="auto">
              <a:xfrm>
                <a:off x="2982" y="3107"/>
                <a:ext cx="68" cy="68"/>
              </a:xfrm>
              <a:prstGeom prst="ellipse">
                <a:avLst/>
              </a:prstGeom>
              <a:solidFill>
                <a:schemeClr val="accent2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>
                <a:off x="2658" y="2442"/>
                <a:ext cx="0" cy="10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2631" y="2772"/>
                <a:ext cx="68" cy="68"/>
              </a:xfrm>
              <a:prstGeom prst="ellipse">
                <a:avLst/>
              </a:prstGeom>
              <a:solidFill>
                <a:schemeClr val="accent2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Text Box 17"/>
              <p:cNvSpPr txBox="1">
                <a:spLocks noChangeArrowheads="1"/>
              </p:cNvSpPr>
              <p:nvPr/>
            </p:nvSpPr>
            <p:spPr bwMode="auto">
              <a:xfrm>
                <a:off x="2454" y="3459"/>
                <a:ext cx="342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  <a:sym typeface="Euclid Symbol" pitchFamily="18" charset="2"/>
                  </a:rPr>
                  <a:t></a:t>
                </a: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=1</a:t>
                </a:r>
              </a:p>
            </p:txBody>
          </p:sp>
          <p:grpSp>
            <p:nvGrpSpPr>
              <p:cNvPr id="46" name="Group 18"/>
              <p:cNvGrpSpPr>
                <a:grpSpLocks/>
              </p:cNvGrpSpPr>
              <p:nvPr/>
            </p:nvGrpSpPr>
            <p:grpSpPr bwMode="auto">
              <a:xfrm>
                <a:off x="2937" y="3134"/>
                <a:ext cx="595" cy="330"/>
                <a:chOff x="2937" y="3454"/>
                <a:chExt cx="595" cy="330"/>
              </a:xfrm>
            </p:grpSpPr>
            <p:sp>
              <p:nvSpPr>
                <p:cNvPr id="5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937" y="3454"/>
                  <a:ext cx="336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spcBef>
                      <a:spcPct val="20000"/>
                    </a:spcBef>
                  </a:pPr>
                  <a:r>
                    <a:rPr kumimoji="0" lang="en-US" altLang="zh-CN" sz="1800">
                      <a:solidFill>
                        <a:srgbClr val="060606"/>
                      </a:solidFill>
                      <a:latin typeface="Comic Sans MS" pitchFamily="66" charset="0"/>
                      <a:ea typeface="华文新魏" pitchFamily="2" charset="-122"/>
                      <a:sym typeface="Euclid Symbol" pitchFamily="18" charset="2"/>
                    </a:rPr>
                    <a:t></a:t>
                  </a:r>
                  <a:r>
                    <a:rPr kumimoji="0" lang="en-US" altLang="zh-CN" sz="1800" baseline="-25000">
                      <a:solidFill>
                        <a:srgbClr val="060606"/>
                      </a:solidFill>
                      <a:latin typeface="Comic Sans MS" pitchFamily="66" charset="0"/>
                      <a:ea typeface="华文新魏" pitchFamily="2" charset="-122"/>
                    </a:rPr>
                    <a:t>2</a:t>
                  </a:r>
                  <a:r>
                    <a:rPr kumimoji="0" lang="en-US" altLang="zh-CN" sz="1800">
                      <a:solidFill>
                        <a:srgbClr val="060606"/>
                      </a:solidFill>
                      <a:latin typeface="Comic Sans MS" pitchFamily="66" charset="0"/>
                      <a:ea typeface="华文新魏" pitchFamily="2" charset="-122"/>
                    </a:rPr>
                    <a:t>=</a:t>
                  </a:r>
                </a:p>
              </p:txBody>
            </p:sp>
            <p:graphicFrame>
              <p:nvGraphicFramePr>
                <p:cNvPr id="53" name="Object 20"/>
                <p:cNvGraphicFramePr>
                  <a:graphicFrameLocks noChangeAspect="1"/>
                </p:cNvGraphicFramePr>
                <p:nvPr/>
              </p:nvGraphicFramePr>
              <p:xfrm>
                <a:off x="3208" y="3532"/>
                <a:ext cx="324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962" name="Equation" r:id="rId3" imgW="211680" imgH="153720" progId="Equation.DSMT4">
                        <p:embed/>
                      </p:oleObj>
                    </mc:Choice>
                    <mc:Fallback>
                      <p:oleObj name="Equation" r:id="rId3" imgW="211680" imgH="153720" progId="Equation.DSMT4">
                        <p:embed/>
                        <p:pic>
                          <p:nvPicPr>
                            <p:cNvPr id="25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08" y="3532"/>
                              <a:ext cx="324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99CC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7" name="Group 21"/>
              <p:cNvGrpSpPr>
                <a:grpSpLocks/>
              </p:cNvGrpSpPr>
              <p:nvPr/>
            </p:nvGrpSpPr>
            <p:grpSpPr bwMode="auto">
              <a:xfrm>
                <a:off x="1591" y="1820"/>
                <a:ext cx="2593" cy="1929"/>
                <a:chOff x="1591" y="1989"/>
                <a:chExt cx="2593" cy="1929"/>
              </a:xfrm>
            </p:grpSpPr>
            <p:sp>
              <p:nvSpPr>
                <p:cNvPr id="48" name="Line 22"/>
                <p:cNvSpPr>
                  <a:spLocks noChangeShapeType="1"/>
                </p:cNvSpPr>
                <p:nvPr/>
              </p:nvSpPr>
              <p:spPr bwMode="auto">
                <a:xfrm>
                  <a:off x="2450" y="2993"/>
                  <a:ext cx="1110" cy="36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23"/>
                <p:cNvSpPr>
                  <a:spLocks noChangeShapeType="1"/>
                </p:cNvSpPr>
                <p:nvPr/>
              </p:nvSpPr>
              <p:spPr bwMode="auto">
                <a:xfrm>
                  <a:off x="1591" y="1989"/>
                  <a:ext cx="654" cy="5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24"/>
                <p:cNvSpPr>
                  <a:spLocks noChangeShapeType="1"/>
                </p:cNvSpPr>
                <p:nvPr/>
              </p:nvSpPr>
              <p:spPr bwMode="auto">
                <a:xfrm>
                  <a:off x="2245" y="2569"/>
                  <a:ext cx="205" cy="42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25"/>
                <p:cNvSpPr>
                  <a:spLocks noChangeShapeType="1"/>
                </p:cNvSpPr>
                <p:nvPr/>
              </p:nvSpPr>
              <p:spPr bwMode="auto">
                <a:xfrm>
                  <a:off x="3530" y="3338"/>
                  <a:ext cx="654" cy="5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020" y="1888"/>
              <a:ext cx="1034" cy="3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2000">
                  <a:solidFill>
                    <a:srgbClr val="060606"/>
                  </a:solidFill>
                  <a:latin typeface="Comic Sans MS" pitchFamily="66" charset="0"/>
                </a:rPr>
                <a:t>[-60db/dec]</a:t>
              </a:r>
            </a:p>
          </p:txBody>
        </p:sp>
      </p:grpSp>
      <p:graphicFrame>
        <p:nvGraphicFramePr>
          <p:cNvPr id="5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628025"/>
              </p:ext>
            </p:extLst>
          </p:nvPr>
        </p:nvGraphicFramePr>
        <p:xfrm>
          <a:off x="4312066" y="5765766"/>
          <a:ext cx="1188203" cy="47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3" name="Equation" r:id="rId5" imgW="660113" imgH="266584" progId="Equation.DSMT4">
                  <p:embed/>
                </p:oleObj>
              </mc:Choice>
              <mc:Fallback>
                <p:oleObj name="Equation" r:id="rId5" imgW="660113" imgH="266584" progId="Equation.DSMT4">
                  <p:embed/>
                  <p:pic>
                    <p:nvPicPr>
                      <p:cNvPr id="1485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066" y="5765766"/>
                        <a:ext cx="1188203" cy="479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102191"/>
            <a:ext cx="10515600" cy="903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开环幅相特性曲线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67495" y="3310561"/>
            <a:ext cx="8064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考虑一般形式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86294"/>
              </p:ext>
            </p:extLst>
          </p:nvPr>
        </p:nvGraphicFramePr>
        <p:xfrm>
          <a:off x="4227513" y="2851150"/>
          <a:ext cx="2811462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0" name="Equation" r:id="rId3" imgW="1562040" imgH="711000" progId="Equation.DSMT4">
                  <p:embed/>
                </p:oleObj>
              </mc:Choice>
              <mc:Fallback>
                <p:oleObj name="Equation" r:id="rId3" imgW="1562040" imgH="7110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2851150"/>
                        <a:ext cx="2811462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49734"/>
              </p:ext>
            </p:extLst>
          </p:nvPr>
        </p:nvGraphicFramePr>
        <p:xfrm>
          <a:off x="7237320" y="3370427"/>
          <a:ext cx="1188203" cy="31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1" name="Equation" r:id="rId5" imgW="660113" imgH="177723" progId="Equation.DSMT4">
                  <p:embed/>
                </p:oleObj>
              </mc:Choice>
              <mc:Fallback>
                <p:oleObj name="Equation" r:id="rId5" imgW="660113" imgH="177723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320" y="3370427"/>
                        <a:ext cx="1188203" cy="319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067494" y="4308241"/>
            <a:ext cx="1028630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绘制概略幅相特性曲线时，一般要分别考虑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低频段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高频段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时的幅值和相角特点。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34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610600" y="6306110"/>
            <a:ext cx="2743200" cy="365125"/>
          </a:xfrm>
        </p:spPr>
        <p:txBody>
          <a:bodyPr/>
          <a:lstStyle/>
          <a:p>
            <a:fld id="{86AB2AEC-3C0D-4F1F-BBD3-64122573489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468442"/>
            <a:ext cx="5100263" cy="129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一最小相位系统的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渐近幅频特性图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如下，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确定其传递函数。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507629"/>
              </p:ext>
            </p:extLst>
          </p:nvPr>
        </p:nvGraphicFramePr>
        <p:xfrm>
          <a:off x="838200" y="2798542"/>
          <a:ext cx="4829591" cy="336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8" name="Visio" r:id="rId3" imgW="7600188" imgH="5543702" progId="Visio.Drawing.11">
                  <p:embed/>
                </p:oleObj>
              </mc:Choice>
              <mc:Fallback>
                <p:oleObj name="Visio" r:id="rId3" imgW="7600188" imgH="5543702" progId="Visio.Drawing.11">
                  <p:embed/>
                  <p:pic>
                    <p:nvPicPr>
                      <p:cNvPr id="1116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98542"/>
                        <a:ext cx="4829591" cy="3365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6299201" y="1584276"/>
            <a:ext cx="5054600" cy="1285884"/>
          </a:xfrm>
          <a:prstGeom prst="rect">
            <a:avLst/>
          </a:prstGeom>
        </p:spPr>
        <p:txBody>
          <a:bodyPr/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解：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最小相位意味该传递函数具有如下形式：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44509"/>
              </p:ext>
            </p:extLst>
          </p:nvPr>
        </p:nvGraphicFramePr>
        <p:xfrm>
          <a:off x="7866381" y="2010948"/>
          <a:ext cx="192024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9" name="Equation" r:id="rId5" imgW="1066800" imgH="419100" progId="Equation.DSMT4">
                  <p:embed/>
                </p:oleObj>
              </mc:Choice>
              <mc:Fallback>
                <p:oleObj name="Equation" r:id="rId5" imgW="1066800" imgH="419100" progId="Equation.DSMT4">
                  <p:embed/>
                  <p:pic>
                    <p:nvPicPr>
                      <p:cNvPr id="1116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381" y="2010948"/>
                        <a:ext cx="1920240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6299201" y="2702787"/>
            <a:ext cx="5054599" cy="323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最左端斜率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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20dB/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，有一个积分环节。</a:t>
            </a:r>
            <a:endParaRPr lang="en-US" altLang="zh-CN" sz="2000" dirty="0" smtClean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时，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轴为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15dB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，故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20lg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=15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=5.6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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区间，斜率由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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20dB/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变到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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40dB/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，转折频率为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另一个一阶微分环节的转折频率是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=7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传递函数是</a:t>
            </a:r>
            <a:endParaRPr lang="en-US" altLang="zh-CN" sz="20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847571"/>
              </p:ext>
            </p:extLst>
          </p:nvPr>
        </p:nvGraphicFramePr>
        <p:xfrm>
          <a:off x="8039101" y="5367624"/>
          <a:ext cx="219456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0" name="Equation" r:id="rId7" imgW="1219200" imgH="419100" progId="Equation.DSMT4">
                  <p:embed/>
                </p:oleObj>
              </mc:Choice>
              <mc:Fallback>
                <p:oleObj name="Equation" r:id="rId7" imgW="1219200" imgH="419100" progId="Equation.DSMT4">
                  <p:embed/>
                  <p:pic>
                    <p:nvPicPr>
                      <p:cNvPr id="1126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1" y="5367624"/>
                        <a:ext cx="2194560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9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06463" y="1825154"/>
            <a:ext cx="770413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1. </a:t>
            </a:r>
            <a:r>
              <a:rPr lang="en-US" altLang="zh-CN" sz="24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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Type 0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06463" y="256796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考虑如下开环传递函数：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343895"/>
              </p:ext>
            </p:extLst>
          </p:nvPr>
        </p:nvGraphicFramePr>
        <p:xfrm>
          <a:off x="4460860" y="3051532"/>
          <a:ext cx="260604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2" name="Equation" r:id="rId3" imgW="1447800" imgH="431800" progId="Equation.DSMT4">
                  <p:embed/>
                </p:oleObj>
              </mc:Choice>
              <mc:Fallback>
                <p:oleObj name="Equation" r:id="rId3" imgW="1447800" imgH="431800" progId="Equation.DSMT4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60" y="3051532"/>
                        <a:ext cx="260604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95117" y="4047302"/>
            <a:ext cx="594105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绘概略幅相特性曲线，这里，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&gt;0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&gt;0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76004"/>
              </p:ext>
            </p:extLst>
          </p:nvPr>
        </p:nvGraphicFramePr>
        <p:xfrm>
          <a:off x="1615281" y="4863624"/>
          <a:ext cx="89614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3" name="Equation" r:id="rId5" imgW="4978080" imgH="469800" progId="Equation.DSMT4">
                  <p:embed/>
                </p:oleObj>
              </mc:Choice>
              <mc:Fallback>
                <p:oleObj name="Equation" r:id="rId5" imgW="4978080" imgH="46980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281" y="4863624"/>
                        <a:ext cx="896143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1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75462"/>
              </p:ext>
            </p:extLst>
          </p:nvPr>
        </p:nvGraphicFramePr>
        <p:xfrm>
          <a:off x="6281737" y="1690688"/>
          <a:ext cx="5275263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6" name="Visio" r:id="rId3" imgW="3114723" imgH="2504961" progId="Visio.Drawing.11">
                  <p:embed/>
                </p:oleObj>
              </mc:Choice>
              <mc:Fallback>
                <p:oleObj name="Visio" r:id="rId3" imgW="3114723" imgH="2504961" progId="Visio.Drawing.11">
                  <p:embed/>
                  <p:pic>
                    <p:nvPicPr>
                      <p:cNvPr id="1444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7" y="1690688"/>
                        <a:ext cx="5275263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38200" y="1814498"/>
            <a:ext cx="18573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低频段：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49337"/>
              </p:ext>
            </p:extLst>
          </p:nvPr>
        </p:nvGraphicFramePr>
        <p:xfrm>
          <a:off x="2209280" y="2331712"/>
          <a:ext cx="297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7" name="Equation" r:id="rId5" imgW="1650960" imgH="317160" progId="Equation.DSMT4">
                  <p:embed/>
                </p:oleObj>
              </mc:Choice>
              <mc:Fallback>
                <p:oleObj name="Equation" r:id="rId5" imgW="1650960" imgH="31716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280" y="2331712"/>
                        <a:ext cx="2971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38200" y="3044498"/>
            <a:ext cx="18573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频段：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213724"/>
              </p:ext>
            </p:extLst>
          </p:nvPr>
        </p:nvGraphicFramePr>
        <p:xfrm>
          <a:off x="1912208" y="3537285"/>
          <a:ext cx="3565944" cy="57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8" name="Equation" r:id="rId7" imgW="1981080" imgH="317160" progId="Equation.DSMT4">
                  <p:embed/>
                </p:oleObj>
              </mc:Choice>
              <mc:Fallback>
                <p:oleObj name="Equation" r:id="rId7" imgW="1981080" imgH="317160" progId="Equation.DSMT4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208" y="3537285"/>
                        <a:ext cx="3565944" cy="57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1189960" y="4183058"/>
            <a:ext cx="42148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曲线终点与负实轴相切。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38200" y="4865702"/>
            <a:ext cx="5816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同理，可绘制如下系统的幅相特性曲线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60160"/>
              </p:ext>
            </p:extLst>
          </p:nvPr>
        </p:nvGraphicFramePr>
        <p:xfrm>
          <a:off x="1560021" y="5356552"/>
          <a:ext cx="347472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9" name="Equation" r:id="rId9" imgW="1930400" imgH="431800" progId="Equation.DSMT4">
                  <p:embed/>
                </p:oleObj>
              </mc:Choice>
              <mc:Fallback>
                <p:oleObj name="Equation" r:id="rId9" imgW="1930400" imgH="431800" progId="Equation.DSMT4">
                  <p:embed/>
                  <p:pic>
                    <p:nvPicPr>
                      <p:cNvPr id="1444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021" y="5356552"/>
                        <a:ext cx="347472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4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build="p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32330"/>
              </p:ext>
            </p:extLst>
          </p:nvPr>
        </p:nvGraphicFramePr>
        <p:xfrm>
          <a:off x="7621995" y="2256788"/>
          <a:ext cx="3853725" cy="30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1" name="Visio" r:id="rId3" imgW="4257360" imgH="3433044" progId="Visio.Drawing.11">
                  <p:embed/>
                </p:oleObj>
              </mc:Choice>
              <mc:Fallback>
                <p:oleObj name="Visio" r:id="rId3" imgW="4257360" imgH="3433044" progId="Visio.Drawing.11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995" y="2256788"/>
                        <a:ext cx="3853725" cy="3089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5843" y="1762083"/>
                <a:ext cx="6936152" cy="43429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zh-CN" altLang="zh-CN" sz="2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</a:rPr>
                              <m:t>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频率特性</a:t>
                </a: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𝐾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nary>
                        </m:den>
                      </m:f>
                      <m:sSup>
                        <m:sSup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zh-CN" altLang="zh-CN" sz="20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func>
                            </m:e>
                          </m:nary>
                        </m:sup>
                      </m:sSup>
                    </m:oMath>
                  </m:oMathPara>
                </a14:m>
                <a:endPara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latin typeface="Cambria Math"/>
                        </a:rPr>
                        <m:t>𝐾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altLang="zh-CN" sz="2000" i="1">
                          <a:latin typeface="Cambria Math"/>
                        </a:rPr>
                        <m:t>, </m:t>
                      </m:r>
                      <m:r>
                        <a:rPr lang="en-US" altLang="zh-CN" sz="20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∞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=0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𝑗𝑛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</a:rPr>
                      <m:t>=1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，相当于惯性环节，幅相特性为半圆；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</a:rPr>
                      <m:t>=2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点顺时针转过两个象限；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</a:rPr>
                      <m:t>=3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点顺时针转过三个象限；</a:t>
                </a:r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…</a:t>
                </a:r>
                <a:endPara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点顺时针转过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个象限；</a:t>
                </a:r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3" y="1762083"/>
                <a:ext cx="6936152" cy="4342920"/>
              </a:xfrm>
              <a:prstGeom prst="rect">
                <a:avLst/>
              </a:prstGeom>
              <a:blipFill>
                <a:blip r:embed="rId5"/>
                <a:stretch>
                  <a:fillRect t="-5758" b="-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95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82460"/>
            <a:ext cx="6304280" cy="1313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例：绘制如下开环传递函数的概略幅相曲线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996335"/>
              </p:ext>
            </p:extLst>
          </p:nvPr>
        </p:nvGraphicFramePr>
        <p:xfrm>
          <a:off x="2252980" y="2324477"/>
          <a:ext cx="347472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08" name="Equation" r:id="rId3" imgW="1930400" imgH="431800" progId="Equation.DSMT4">
                  <p:embed/>
                </p:oleObj>
              </mc:Choice>
              <mc:Fallback>
                <p:oleObj name="Equation" r:id="rId3" imgW="1930400" imgH="431800" progId="Equation.DSMT4">
                  <p:embed/>
                  <p:pic>
                    <p:nvPicPr>
                      <p:cNvPr id="145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980" y="2324477"/>
                        <a:ext cx="347472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098411" y="3297889"/>
            <a:ext cx="3877985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这里，</a:t>
            </a:r>
            <a:r>
              <a:rPr lang="en-US" altLang="zh-CN" sz="2400" i="1" dirty="0" smtClean="0">
                <a:latin typeface="Euclid" pitchFamily="18" charset="0"/>
              </a:rPr>
              <a:t>T</a:t>
            </a:r>
            <a:r>
              <a:rPr lang="en-US" altLang="zh-CN" sz="2400" i="1" baseline="-25000" dirty="0" smtClean="0">
                <a:latin typeface="Euclid" pitchFamily="18" charset="0"/>
              </a:rPr>
              <a:t>i</a:t>
            </a:r>
            <a:r>
              <a:rPr lang="en-US" altLang="zh-CN" sz="2400" dirty="0" smtClean="0">
                <a:latin typeface="Euclid" pitchFamily="18" charset="0"/>
              </a:rPr>
              <a:t>&gt;0</a:t>
            </a:r>
            <a:r>
              <a:rPr lang="zh-CN" altLang="en-US" sz="2400" dirty="0" smtClean="0">
                <a:latin typeface="Euclid" pitchFamily="18" charset="0"/>
              </a:rPr>
              <a:t>，</a:t>
            </a:r>
            <a:r>
              <a:rPr lang="en-US" altLang="zh-CN" sz="2400" i="1" dirty="0" smtClean="0">
                <a:latin typeface="Euclid" pitchFamily="18" charset="0"/>
              </a:rPr>
              <a:t>K</a:t>
            </a:r>
            <a:r>
              <a:rPr lang="en-US" altLang="zh-CN" sz="2400" dirty="0" smtClean="0">
                <a:latin typeface="Euclid" pitchFamily="18" charset="0"/>
              </a:rPr>
              <a:t>&gt;0</a:t>
            </a:r>
            <a:r>
              <a:rPr lang="zh-CN" altLang="en-US" sz="2400" dirty="0" smtClean="0">
                <a:latin typeface="Euclid" pitchFamily="18" charset="0"/>
              </a:rPr>
              <a:t>，</a:t>
            </a:r>
            <a:r>
              <a:rPr lang="en-US" altLang="zh-CN" sz="2400" i="1" dirty="0" smtClean="0">
                <a:latin typeface="Euclid" pitchFamily="18" charset="0"/>
                <a:sym typeface="Euclid Symbol"/>
              </a:rPr>
              <a:t></a:t>
            </a:r>
            <a:r>
              <a:rPr lang="en-US" altLang="zh-CN" sz="2400" dirty="0" smtClean="0">
                <a:latin typeface="Euclid" pitchFamily="18" charset="0"/>
              </a:rPr>
              <a:t>&gt;0</a:t>
            </a:r>
            <a:r>
              <a:rPr lang="zh-CN" altLang="en-US" sz="2400" dirty="0" smtClean="0">
                <a:latin typeface="Euclid" pitchFamily="18" charset="0"/>
              </a:rPr>
              <a:t>。</a:t>
            </a:r>
            <a:endParaRPr lang="en-US" altLang="zh-CN" sz="2400" dirty="0">
              <a:latin typeface="Euclid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620364"/>
              </p:ext>
            </p:extLst>
          </p:nvPr>
        </p:nvGraphicFramePr>
        <p:xfrm>
          <a:off x="3110230" y="3918793"/>
          <a:ext cx="176022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09" name="Equation" r:id="rId5" imgW="977900" imgH="228600" progId="Equation.DSMT4">
                  <p:embed/>
                </p:oleObj>
              </mc:Choice>
              <mc:Fallback>
                <p:oleObj name="Equation" r:id="rId5" imgW="977900" imgH="228600" progId="Equation.DSMT4">
                  <p:embed/>
                  <p:pic>
                    <p:nvPicPr>
                      <p:cNvPr id="145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230" y="3918793"/>
                        <a:ext cx="176022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584895"/>
              </p:ext>
            </p:extLst>
          </p:nvPr>
        </p:nvGraphicFramePr>
        <p:xfrm>
          <a:off x="1944052" y="4438284"/>
          <a:ext cx="40925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0" name="Equation" r:id="rId7" imgW="2273040" imgH="228600" progId="Equation.DSMT4">
                  <p:embed/>
                </p:oleObj>
              </mc:Choice>
              <mc:Fallback>
                <p:oleObj name="Equation" r:id="rId7" imgW="2273040" imgH="228600" progId="Equation.DSMT4">
                  <p:embed/>
                  <p:pic>
                    <p:nvPicPr>
                      <p:cNvPr id="145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052" y="4438284"/>
                        <a:ext cx="40925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098411" y="5045936"/>
            <a:ext cx="48553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24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若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Euclid" pitchFamily="18" charset="0"/>
              </a:rPr>
              <a:t>T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Euclid" pitchFamily="18" charset="0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latin typeface="Euclid" pitchFamily="18" charset="0"/>
              </a:rPr>
              <a:t>, </a:t>
            </a:r>
            <a:r>
              <a:rPr kumimoji="0" lang="en-US" altLang="zh-CN" sz="2400" i="1" dirty="0">
                <a:solidFill>
                  <a:srgbClr val="000000"/>
                </a:solidFill>
                <a:latin typeface="Euclid" pitchFamily="18" charset="0"/>
              </a:rPr>
              <a:t>T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Euclid" pitchFamily="18" charset="0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latin typeface="Euclid" pitchFamily="18" charset="0"/>
              </a:rPr>
              <a:t>&gt;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Euclid" pitchFamily="18" charset="0"/>
                <a:sym typeface="Euclid Symbol" pitchFamily="18" charset="2"/>
              </a:rPr>
              <a:t>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Euclid" pitchFamily="18" charset="0"/>
                <a:sym typeface="Euclid Symbol" pitchFamily="18" charset="2"/>
              </a:rPr>
              <a:t>及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Euclid" pitchFamily="18" charset="0"/>
              </a:rPr>
              <a:t> </a:t>
            </a:r>
            <a:r>
              <a:rPr kumimoji="0" lang="en-US" altLang="zh-CN" sz="2400" i="1" dirty="0">
                <a:solidFill>
                  <a:srgbClr val="000000"/>
                </a:solidFill>
                <a:latin typeface="Euclid" pitchFamily="18" charset="0"/>
                <a:sym typeface="Euclid Symbol" pitchFamily="18" charset="2"/>
              </a:rPr>
              <a:t></a:t>
            </a:r>
            <a:r>
              <a:rPr kumimoji="0" lang="en-US" altLang="zh-CN" sz="2400" dirty="0">
                <a:solidFill>
                  <a:srgbClr val="000000"/>
                </a:solidFill>
                <a:latin typeface="Euclid" pitchFamily="18" charset="0"/>
              </a:rPr>
              <a:t>&gt;</a:t>
            </a:r>
            <a:r>
              <a:rPr kumimoji="0" lang="en-US" altLang="zh-CN" sz="2400" i="1" dirty="0">
                <a:solidFill>
                  <a:srgbClr val="000000"/>
                </a:solidFill>
                <a:latin typeface="Euclid" pitchFamily="18" charset="0"/>
              </a:rPr>
              <a:t>T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Euclid" pitchFamily="18" charset="0"/>
              </a:rPr>
              <a:t>3</a:t>
            </a:r>
            <a:r>
              <a:rPr kumimoji="0" lang="en-US" altLang="zh-CN" sz="2400" dirty="0">
                <a:solidFill>
                  <a:srgbClr val="000000"/>
                </a:solidFill>
                <a:latin typeface="Euclid" pitchFamily="18" charset="0"/>
              </a:rPr>
              <a:t>, </a:t>
            </a: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59175"/>
              </p:ext>
            </p:extLst>
          </p:nvPr>
        </p:nvGraphicFramePr>
        <p:xfrm>
          <a:off x="1349375" y="5634038"/>
          <a:ext cx="52816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1" name="Equation" r:id="rId9" imgW="2933640" imgH="241200" progId="Equation.DSMT4">
                  <p:embed/>
                </p:oleObj>
              </mc:Choice>
              <mc:Fallback>
                <p:oleObj name="Equation" r:id="rId9" imgW="2933640" imgH="241200" progId="Equation.DSMT4">
                  <p:embed/>
                  <p:pic>
                    <p:nvPicPr>
                      <p:cNvPr id="1454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5634038"/>
                        <a:ext cx="52816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55524"/>
              </p:ext>
            </p:extLst>
          </p:nvPr>
        </p:nvGraphicFramePr>
        <p:xfrm>
          <a:off x="6889433" y="2261670"/>
          <a:ext cx="4535487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2" name="Visio" r:id="rId11" imgW="3241548" imgH="2300630" progId="Visio.Drawing.11">
                  <p:embed/>
                </p:oleObj>
              </mc:Choice>
              <mc:Fallback>
                <p:oleObj name="Visio" r:id="rId11" imgW="3241548" imgH="2300630" progId="Visio.Drawing.11">
                  <p:embed/>
                  <p:pic>
                    <p:nvPicPr>
                      <p:cNvPr id="145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433" y="2261670"/>
                        <a:ext cx="4535487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61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06463" y="1921272"/>
            <a:ext cx="770413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2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. </a:t>
            </a:r>
            <a:r>
              <a:rPr lang="en-US" altLang="zh-CN" sz="24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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Type 1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06463" y="2667593"/>
            <a:ext cx="10447337" cy="76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绘制如下开环传递函数的概略幅相曲线：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848415"/>
              </p:ext>
            </p:extLst>
          </p:nvPr>
        </p:nvGraphicFramePr>
        <p:xfrm>
          <a:off x="1925320" y="3684352"/>
          <a:ext cx="192024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2" name="Equation" r:id="rId3" imgW="1066800" imgH="419100" progId="Equation.DSMT4">
                  <p:embed/>
                </p:oleObj>
              </mc:Choice>
              <mc:Fallback>
                <p:oleObj name="Equation" r:id="rId3" imgW="1066800" imgH="4191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320" y="3684352"/>
                        <a:ext cx="1920240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39657"/>
              </p:ext>
            </p:extLst>
          </p:nvPr>
        </p:nvGraphicFramePr>
        <p:xfrm>
          <a:off x="5324158" y="3684352"/>
          <a:ext cx="473392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3" name="Equation" r:id="rId5" imgW="2628720" imgH="1333440" progId="Equation.DSMT4">
                  <p:embed/>
                </p:oleObj>
              </mc:Choice>
              <mc:Fallback>
                <p:oleObj name="Equation" r:id="rId5" imgW="2628720" imgH="1333440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158" y="3684352"/>
                        <a:ext cx="4733925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0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5.4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的开环频率特性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38200" y="1951611"/>
            <a:ext cx="18573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低频段：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38200" y="3548985"/>
            <a:ext cx="18573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频段：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1189960" y="5127938"/>
            <a:ext cx="42148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曲线终点与负实轴相切。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73824"/>
              </p:ext>
            </p:extLst>
          </p:nvPr>
        </p:nvGraphicFramePr>
        <p:xfrm>
          <a:off x="1849120" y="2695316"/>
          <a:ext cx="379476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3" name="Equation" r:id="rId3" imgW="2108200" imgH="292100" progId="Equation.DSMT4">
                  <p:embed/>
                </p:oleObj>
              </mc:Choice>
              <mc:Fallback>
                <p:oleObj name="Equation" r:id="rId3" imgW="2108200" imgH="292100" progId="Equation.DSMT4">
                  <p:embed/>
                  <p:pic>
                    <p:nvPicPr>
                      <p:cNvPr id="1026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120" y="2695316"/>
                        <a:ext cx="3794760" cy="525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351168"/>
              </p:ext>
            </p:extLst>
          </p:nvPr>
        </p:nvGraphicFramePr>
        <p:xfrm>
          <a:off x="2478321" y="4274498"/>
          <a:ext cx="2536358" cy="52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4" name="Equation" r:id="rId5" imgW="1409088" imgH="291973" progId="Equation.DSMT4">
                  <p:embed/>
                </p:oleObj>
              </mc:Choice>
              <mc:Fallback>
                <p:oleObj name="Equation" r:id="rId5" imgW="1409088" imgH="291973" progId="Equation.DSMT4">
                  <p:embed/>
                  <p:pic>
                    <p:nvPicPr>
                      <p:cNvPr id="112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321" y="4274498"/>
                        <a:ext cx="2536358" cy="525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24546"/>
              </p:ext>
            </p:extLst>
          </p:nvPr>
        </p:nvGraphicFramePr>
        <p:xfrm>
          <a:off x="6736080" y="1951611"/>
          <a:ext cx="4392613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5" name="Visio" r:id="rId7" imgW="2268847" imgH="2448900" progId="Visio.Drawing.11">
                  <p:embed/>
                </p:oleObj>
              </mc:Choice>
              <mc:Fallback>
                <p:oleObj name="Visio" r:id="rId7" imgW="2268847" imgH="2448900" progId="Visio.Drawing.11">
                  <p:embed/>
                  <p:pic>
                    <p:nvPicPr>
                      <p:cNvPr id="1128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365"/>
                      <a:stretch>
                        <a:fillRect/>
                      </a:stretch>
                    </p:blipFill>
                    <p:spPr bwMode="auto">
                      <a:xfrm>
                        <a:off x="6736080" y="1951611"/>
                        <a:ext cx="4392613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1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</TotalTime>
  <Words>1957</Words>
  <Application>Microsoft Macintosh PowerPoint</Application>
  <PresentationFormat>宽屏</PresentationFormat>
  <Paragraphs>197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Cambria Math</vt:lpstr>
      <vt:lpstr>Comic Sans MS</vt:lpstr>
      <vt:lpstr>DengXian</vt:lpstr>
      <vt:lpstr>Euclid</vt:lpstr>
      <vt:lpstr>Euclid Symbol</vt:lpstr>
      <vt:lpstr>Microsoft YaHei UI</vt:lpstr>
      <vt:lpstr>Times New Roman</vt:lpstr>
      <vt:lpstr>等线</vt:lpstr>
      <vt:lpstr>等线 Light</vt:lpstr>
      <vt:lpstr>华文新魏</vt:lpstr>
      <vt:lpstr>Arial</vt:lpstr>
      <vt:lpstr>Office 主题​​</vt:lpstr>
      <vt:lpstr>Equation</vt:lpstr>
      <vt:lpstr>Visio</vt:lpstr>
      <vt:lpstr>公式</vt:lpstr>
      <vt:lpstr>第五章 频率域方法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  <vt:lpstr>5.4 系统的开环频率特性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频率域方法</dc:title>
  <dc:creator>Zhu Bing</dc:creator>
  <cp:lastModifiedBy>Bing Zhu</cp:lastModifiedBy>
  <cp:revision>309</cp:revision>
  <dcterms:created xsi:type="dcterms:W3CDTF">2018-05-22T02:00:00Z</dcterms:created>
  <dcterms:modified xsi:type="dcterms:W3CDTF">2018-12-02T15:36:20Z</dcterms:modified>
</cp:coreProperties>
</file>