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63"/>
    <p:restoredTop sz="86012"/>
  </p:normalViewPr>
  <p:slideViewPr>
    <p:cSldViewPr snapToGrid="0">
      <p:cViewPr varScale="1">
        <p:scale>
          <a:sx n="59" d="100"/>
          <a:sy n="59" d="100"/>
        </p:scale>
        <p:origin x="16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wmf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25237-92D9-F840-8F2A-43B38583BDB5}" type="datetimeFigureOut">
              <a:rPr kumimoji="1" lang="zh-CN" altLang="en-US" smtClean="0"/>
              <a:t>2018/12/15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641-C7D5-534F-AC95-89A58F600E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198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923B-491F-4145-8CCA-A7AE217F2625}" type="datetime1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45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D8FB-73CC-42FA-A13F-3E1840E07245}" type="datetime1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70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F6F2-F241-4867-A1B8-855065FA31B4}" type="datetime1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21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CB20-38EE-4AB9-9EC5-7DD99D05FCB1}" type="datetime1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51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0D93-8554-4157-AC0E-8612FCC7A829}" type="datetime1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8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489F-4BFA-46B4-9CA3-AF45E806E1A3}" type="datetime1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78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DD45-CA6B-413B-99CE-F0E4B3A1B000}" type="datetime1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8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D00F-BD7B-4F92-9DE3-20B0CBA54034}" type="datetime1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3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7D0C-1404-4A52-ADA1-BD570A3D5C7B}" type="datetime1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39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D9D-05A1-4C34-9C7B-96812BBB1824}" type="datetime1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91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FD26-C63F-4CBF-A865-8BA3226263BF}" type="datetime1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10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137F8-8E31-473A-931A-A5D5B51FFEA7}" type="datetime1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781" y="100345"/>
            <a:ext cx="2933700" cy="485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8" y="6145212"/>
            <a:ext cx="27622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8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png"/><Relationship Id="rId10" Type="http://schemas.openxmlformats.org/officeDocument/2006/relationships/image" Target="../media/image6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7.png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png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23.png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8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8.bin"/><Relationship Id="rId18" Type="http://schemas.openxmlformats.org/officeDocument/2006/relationships/oleObject" Target="../embeddings/oleObject31.bin"/><Relationship Id="rId3" Type="http://schemas.openxmlformats.org/officeDocument/2006/relationships/oleObject" Target="../embeddings/oleObject23.bin"/><Relationship Id="rId21" Type="http://schemas.openxmlformats.org/officeDocument/2006/relationships/image" Target="../media/image36.wmf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20" Type="http://schemas.openxmlformats.org/officeDocument/2006/relationships/oleObject" Target="../embeddings/oleObject32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image" Target="../media/image37.wmf"/><Relationship Id="rId10" Type="http://schemas.openxmlformats.org/officeDocument/2006/relationships/image" Target="../media/image31.wmf"/><Relationship Id="rId19" Type="http://schemas.openxmlformats.org/officeDocument/2006/relationships/image" Target="../media/image35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3.wmf"/><Relationship Id="rId22" Type="http://schemas.openxmlformats.org/officeDocument/2006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5893"/>
          </a:xfrm>
        </p:spPr>
        <p:txBody>
          <a:bodyPr anchor="ctr">
            <a:normAutofit/>
          </a:bodyPr>
          <a:lstStyle/>
          <a:p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六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章 控制系统校正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99816" y="2386584"/>
            <a:ext cx="5992368" cy="327063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6-1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系统校正设计基础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6-2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串联校正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6-3 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串联校正的理论设计方法</a:t>
            </a:r>
            <a:endParaRPr lang="en-US" altLang="zh-CN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6-4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反馈校正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6-5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复合校正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7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6-3 </a:t>
            </a:r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串联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校正的理论设计方法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055" y="1690688"/>
            <a:ext cx="6151890" cy="462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6-3 </a:t>
            </a:r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串联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校正的理论设计方法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838200" y="1600372"/>
            <a:ext cx="3144404" cy="571504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超前校正设计要点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38200" y="2350665"/>
            <a:ext cx="7559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确定需要增加的相角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230614"/>
              </p:ext>
            </p:extLst>
          </p:nvPr>
        </p:nvGraphicFramePr>
        <p:xfrm>
          <a:off x="1845032" y="2866276"/>
          <a:ext cx="388620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3" name="Equation" r:id="rId3" imgW="2159000" imgH="241300" progId="Equation.DSMT4">
                  <p:embed/>
                </p:oleObj>
              </mc:Choice>
              <mc:Fallback>
                <p:oleObj name="Equation" r:id="rId3" imgW="2159000" imgH="241300" progId="Equation.DSMT4">
                  <p:embed/>
                  <p:pic>
                    <p:nvPicPr>
                      <p:cNvPr id="3430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5032" y="2866276"/>
                        <a:ext cx="3886200" cy="434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080309" y="3508592"/>
            <a:ext cx="53176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这里，</a:t>
            </a:r>
            <a:r>
              <a:rPr lang="en-US" altLang="zh-CN" sz="2000" i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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’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是期望的相稳定裕度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。</a:t>
            </a:r>
            <a:endParaRPr lang="zh-CN" altLang="en-US" sz="2000" dirty="0" smtClean="0">
              <a:latin typeface="微软雅黑 Light" panose="020B0502040204020203" pitchFamily="34" charset="-122"/>
              <a:ea typeface="微软雅黑 Light" panose="020B0502040204020203" pitchFamily="34" charset="-122"/>
              <a:sym typeface="Euclid Symbol" pitchFamily="18" charset="2"/>
            </a:endParaRP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477508"/>
              </p:ext>
            </p:extLst>
          </p:nvPr>
        </p:nvGraphicFramePr>
        <p:xfrm>
          <a:off x="1748407" y="5446535"/>
          <a:ext cx="3497256" cy="708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4" name="Equation" r:id="rId5" imgW="1942920" imgH="393480" progId="Equation.DSMT4">
                  <p:embed/>
                </p:oleObj>
              </mc:Choice>
              <mc:Fallback>
                <p:oleObj name="Equation" r:id="rId5" imgW="1942920" imgH="393480" progId="Equation.DSMT4">
                  <p:embed/>
                  <p:pic>
                    <p:nvPicPr>
                      <p:cNvPr id="3430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407" y="5446535"/>
                        <a:ext cx="3497256" cy="708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908801" y="2353602"/>
            <a:ext cx="4673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Bode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图，确定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i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</a:t>
            </a:r>
            <a:r>
              <a:rPr lang="en-US" altLang="zh-CN" sz="2000" i="1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c</a:t>
            </a:r>
            <a:r>
              <a:rPr lang="en-US" altLang="zh-CN" sz="2000" i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’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使得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 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sym typeface="Euclid Symbol" pitchFamily="18" charset="2"/>
            </a:endParaRPr>
          </a:p>
        </p:txBody>
      </p:sp>
      <p:graphicFrame>
        <p:nvGraphicFramePr>
          <p:cNvPr id="2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101719"/>
              </p:ext>
            </p:extLst>
          </p:nvPr>
        </p:nvGraphicFramePr>
        <p:xfrm>
          <a:off x="7302501" y="3659165"/>
          <a:ext cx="3886200" cy="118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5" name="Equation" r:id="rId7" imgW="2159000" imgH="660400" progId="Equation.DSMT4">
                  <p:embed/>
                </p:oleObj>
              </mc:Choice>
              <mc:Fallback>
                <p:oleObj name="Equation" r:id="rId7" imgW="2159000" imgH="660400" progId="Equation.DSMT4">
                  <p:embed/>
                  <p:pic>
                    <p:nvPicPr>
                      <p:cNvPr id="3184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1" y="3659165"/>
                        <a:ext cx="3886200" cy="1188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884794"/>
              </p:ext>
            </p:extLst>
          </p:nvPr>
        </p:nvGraphicFramePr>
        <p:xfrm>
          <a:off x="7908291" y="2935032"/>
          <a:ext cx="267462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6" name="Equation" r:id="rId9" imgW="1485900" imgH="279400" progId="Equation.DSMT4">
                  <p:embed/>
                </p:oleObj>
              </mc:Choice>
              <mc:Fallback>
                <p:oleObj name="Equation" r:id="rId9" imgW="1485900" imgH="279400" progId="Equation.DSMT4">
                  <p:embed/>
                  <p:pic>
                    <p:nvPicPr>
                      <p:cNvPr id="3450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8291" y="2935032"/>
                        <a:ext cx="2674620" cy="502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3"/>
          <p:cNvSpPr txBox="1">
            <a:spLocks noChangeArrowheads="1"/>
          </p:cNvSpPr>
          <p:nvPr/>
        </p:nvSpPr>
        <p:spPr bwMode="auto">
          <a:xfrm>
            <a:off x="7017983" y="4970603"/>
            <a:ext cx="3359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由下式确定转折频率：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2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841112"/>
              </p:ext>
            </p:extLst>
          </p:nvPr>
        </p:nvGraphicFramePr>
        <p:xfrm>
          <a:off x="8343022" y="5423641"/>
          <a:ext cx="1805157" cy="754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7" name="Equation" r:id="rId11" imgW="1002865" imgH="418918" progId="Equation.DSMT4">
                  <p:embed/>
                </p:oleObj>
              </mc:Choice>
              <mc:Fallback>
                <p:oleObj name="Equation" r:id="rId11" imgW="1002865" imgH="418918" progId="Equation.DSMT4">
                  <p:embed/>
                  <p:pic>
                    <p:nvPicPr>
                      <p:cNvPr id="3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3022" y="5423641"/>
                        <a:ext cx="1805157" cy="754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838200" y="4993987"/>
            <a:ext cx="53176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确定</a:t>
            </a:r>
            <a:r>
              <a:rPr lang="en-US" altLang="zh-CN" sz="2000" i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en-US" altLang="zh-CN" sz="2000" i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和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10lg</a:t>
            </a:r>
            <a:r>
              <a:rPr lang="en-US" altLang="zh-CN" sz="2000" i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a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：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  <a:sym typeface="Euclid 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866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1" grpId="0"/>
      <p:bldP spid="24" grpId="0"/>
      <p:bldP spid="2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6-3 </a:t>
            </a:r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串联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校正的理论设计方法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838200" y="1690688"/>
            <a:ext cx="8280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超前补偿器的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02163" y="2493031"/>
            <a:ext cx="7786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考虑如下系统，其开环传递函数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G(s):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4343400" y="3386833"/>
            <a:ext cx="3505200" cy="1123950"/>
            <a:chOff x="521" y="1117"/>
            <a:chExt cx="2208" cy="708"/>
          </a:xfrm>
        </p:grpSpPr>
        <p:sp>
          <p:nvSpPr>
            <p:cNvPr id="24" name="AutoShape 24"/>
            <p:cNvSpPr>
              <a:spLocks noChangeAspect="1" noChangeArrowheads="1"/>
            </p:cNvSpPr>
            <p:nvPr/>
          </p:nvSpPr>
          <p:spPr bwMode="auto">
            <a:xfrm>
              <a:off x="857" y="1249"/>
              <a:ext cx="190" cy="190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521" y="134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049" y="134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337" y="1117"/>
              <a:ext cx="768" cy="4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aphicFrame>
          <p:nvGraphicFramePr>
            <p:cNvPr id="28" name="Object 28"/>
            <p:cNvGraphicFramePr>
              <a:graphicFrameLocks noChangeAspect="1"/>
            </p:cNvGraphicFramePr>
            <p:nvPr/>
          </p:nvGraphicFramePr>
          <p:xfrm>
            <a:off x="1433" y="1122"/>
            <a:ext cx="576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48" name="Equation" r:id="rId3" imgW="508000" imgH="419100" progId="Equation.DSMT4">
                    <p:embed/>
                  </p:oleObj>
                </mc:Choice>
                <mc:Fallback>
                  <p:oleObj name="Equation" r:id="rId3" imgW="508000" imgH="419100" progId="Equation.DSMT4">
                    <p:embed/>
                    <p:pic>
                      <p:nvPicPr>
                        <p:cNvPr id="1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3" y="1122"/>
                          <a:ext cx="576" cy="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2105" y="1345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393" y="1345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953" y="1825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V="1">
              <a:off x="953" y="1441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1049" y="1585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1202162" y="4751151"/>
            <a:ext cx="101516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试设计一个串联补偿器，使得静态速度误差系数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</a:t>
            </a:r>
            <a:r>
              <a:rPr lang="en-US" altLang="zh-CN" sz="2400" i="1" baseline="-25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</a:t>
            </a:r>
            <a:r>
              <a:rPr lang="en-US" altLang="zh-CN" sz="2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sec</a:t>
            </a:r>
            <a:r>
              <a:rPr lang="en-US" altLang="zh-CN" sz="2400" baseline="30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-1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，相稳定裕度至少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°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模稳定裕度至少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 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dB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045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6-3 </a:t>
            </a:r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串联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校正的理论设计方法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838199" y="1690688"/>
            <a:ext cx="105156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 1: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确定使稳态误差性能满足的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增益</a:t>
            </a:r>
            <a:r>
              <a:rPr lang="en-US" altLang="zh-CN" sz="2400" i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。本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例中，</a:t>
            </a:r>
            <a:r>
              <a:rPr lang="en-US" altLang="zh-CN" sz="2400" i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</a:t>
            </a:r>
            <a:r>
              <a:rPr lang="en-US" altLang="zh-CN" sz="2400" i="1" baseline="-25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=20</a:t>
            </a:r>
            <a:r>
              <a:rPr lang="en-US" altLang="zh-CN" sz="2400" i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sec</a:t>
            </a:r>
            <a:r>
              <a:rPr lang="en-US" altLang="zh-CN" sz="2400" baseline="30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-1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。因此，由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1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546118"/>
              </p:ext>
            </p:extLst>
          </p:nvPr>
        </p:nvGraphicFramePr>
        <p:xfrm>
          <a:off x="3913188" y="2352675"/>
          <a:ext cx="436721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4" name="Equation" r:id="rId3" imgW="2425680" imgH="457200" progId="Equation.DSMT4">
                  <p:embed/>
                </p:oleObj>
              </mc:Choice>
              <mc:Fallback>
                <p:oleObj name="Equation" r:id="rId3" imgW="2425680" imgH="457200" progId="Equation.DSMT4">
                  <p:embed/>
                  <p:pic>
                    <p:nvPicPr>
                      <p:cNvPr id="23964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188" y="2352675"/>
                        <a:ext cx="4367212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Box 30"/>
              <p:cNvSpPr txBox="1">
                <a:spLocks noChangeArrowheads="1"/>
              </p:cNvSpPr>
              <p:nvPr/>
            </p:nvSpPr>
            <p:spPr bwMode="auto">
              <a:xfrm>
                <a:off x="1832853" y="3200917"/>
                <a:ext cx="2102877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=10</m:t>
                    </m:r>
                  </m:oMath>
                </a14:m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endParaRPr lang="en-US" altLang="zh-CN" sz="24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20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2853" y="3200917"/>
                <a:ext cx="2102877" cy="461665"/>
              </a:xfrm>
              <a:prstGeom prst="rect">
                <a:avLst/>
              </a:prstGeom>
              <a:blipFill>
                <a:blip r:embed="rId5"/>
                <a:stretch>
                  <a:fillRect l="-4638" t="-10526" r="-18841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838200" y="4023877"/>
            <a:ext cx="87487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 2: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令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525933"/>
              </p:ext>
            </p:extLst>
          </p:nvPr>
        </p:nvGraphicFramePr>
        <p:xfrm>
          <a:off x="2470150" y="4049713"/>
          <a:ext cx="17145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5" name="Equation" r:id="rId6" imgW="952200" imgH="228600" progId="Equation.DSMT4">
                  <p:embed/>
                </p:oleObj>
              </mc:Choice>
              <mc:Fallback>
                <p:oleObj name="Equation" r:id="rId6" imgW="952200" imgH="228600" progId="Equation.DSMT4">
                  <p:embed/>
                  <p:pic>
                    <p:nvPicPr>
                      <p:cNvPr id="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4049713"/>
                        <a:ext cx="17145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5"/>
              <p:cNvSpPr>
                <a:spLocks noChangeArrowheads="1"/>
              </p:cNvSpPr>
              <p:nvPr/>
            </p:nvSpPr>
            <p:spPr bwMode="auto">
              <a:xfrm>
                <a:off x="1832853" y="4526480"/>
                <a:ext cx="9520947" cy="1137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用已经求得的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绘制</a:t>
                </a:r>
                <a:r>
                  <a:rPr lang="en-US" altLang="zh-CN" sz="2400" i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G</a:t>
                </a:r>
                <a:r>
                  <a:rPr lang="en-US" altLang="zh-CN" sz="2400" baseline="-25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en-US" altLang="zh-CN" sz="2400" i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j</a:t>
                </a:r>
                <a:r>
                  <a:rPr lang="en-US" altLang="zh-CN" sz="2400" i="1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Euclid Symbol" pitchFamily="18" charset="2"/>
                  </a:rPr>
                  <a:t></a:t>
                </a:r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  <a:r>
                  <a:rPr lang="en-US" altLang="zh-CN" sz="2400" i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,</a:t>
                </a:r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r>
                  <a:rPr lang="en-US" altLang="zh-CN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Bode </a:t>
                </a:r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图，并验证此时是否满足相稳定裕度。在本例中，</a:t>
                </a:r>
                <a:endParaRPr lang="en-US" altLang="zh-CN" sz="24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37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2853" y="4526480"/>
                <a:ext cx="9520947" cy="1137491"/>
              </a:xfrm>
              <a:prstGeom prst="rect">
                <a:avLst/>
              </a:prstGeom>
              <a:blipFill>
                <a:blip r:embed="rId8"/>
                <a:stretch>
                  <a:fillRect l="-1024" r="-128" b="-1182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328898"/>
              </p:ext>
            </p:extLst>
          </p:nvPr>
        </p:nvGraphicFramePr>
        <p:xfrm>
          <a:off x="4552950" y="5430838"/>
          <a:ext cx="308768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6" name="Equation" r:id="rId9" imgW="1714320" imgH="419040" progId="Equation.DSMT4">
                  <p:embed/>
                </p:oleObj>
              </mc:Choice>
              <mc:Fallback>
                <p:oleObj name="Equation" r:id="rId9" imgW="1714320" imgH="419040" progId="Equation.DSMT4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5430838"/>
                        <a:ext cx="3087688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232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0" grpId="0"/>
      <p:bldP spid="35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6-3 </a:t>
            </a:r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串联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校正的理论设计方法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436" y="1690688"/>
            <a:ext cx="5941127" cy="44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6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6-3 </a:t>
            </a:r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串联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校正的理论设计方法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1719330"/>
            <a:ext cx="10548937" cy="113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 3: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确定所需要的相位超前。考虑到超前校正会向右移动截止频率从而减小相位裕度，故应再增减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en-US" altLang="zh-CN" sz="2400" baseline="30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en-US" altLang="zh-CN" sz="2400" i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 12</a:t>
            </a:r>
            <a:r>
              <a:rPr lang="en-US" altLang="zh-CN" sz="2400" baseline="30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。在本例中，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7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407504"/>
              </p:ext>
            </p:extLst>
          </p:nvPr>
        </p:nvGraphicFramePr>
        <p:xfrm>
          <a:off x="4720818" y="2922749"/>
          <a:ext cx="2750364" cy="45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8" name="Equation" r:id="rId3" imgW="1447560" imgH="241200" progId="Equation.DSMT4">
                  <p:embed/>
                </p:oleObj>
              </mc:Choice>
              <mc:Fallback>
                <p:oleObj name="Equation" r:id="rId3" imgW="1447560" imgH="241200" progId="Equation.DSMT4">
                  <p:embed/>
                  <p:pic>
                    <p:nvPicPr>
                      <p:cNvPr id="31542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0818" y="2922749"/>
                        <a:ext cx="2750364" cy="458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838200" y="3558782"/>
            <a:ext cx="82089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令超前校正器为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363247"/>
              </p:ext>
            </p:extLst>
          </p:nvPr>
        </p:nvGraphicFramePr>
        <p:xfrm>
          <a:off x="4735830" y="4008171"/>
          <a:ext cx="2720340" cy="70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9" name="Equation" r:id="rId5" imgW="1511300" imgH="393700" progId="Equation.DSMT4">
                  <p:embed/>
                </p:oleObj>
              </mc:Choice>
              <mc:Fallback>
                <p:oleObj name="Equation" r:id="rId5" imgW="1511300" imgH="393700" progId="Equation.DSMT4">
                  <p:embed/>
                  <p:pic>
                    <p:nvPicPr>
                      <p:cNvPr id="31542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830" y="4008171"/>
                        <a:ext cx="2720340" cy="708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38200" y="4936597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则开环传递函数变为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276392"/>
              </p:ext>
            </p:extLst>
          </p:nvPr>
        </p:nvGraphicFramePr>
        <p:xfrm>
          <a:off x="3732213" y="5399088"/>
          <a:ext cx="47291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0" name="Equation" r:id="rId7" imgW="2628720" imgH="393480" progId="Equation.DSMT4">
                  <p:embed/>
                </p:oleObj>
              </mc:Choice>
              <mc:Fallback>
                <p:oleObj name="Equation" r:id="rId7" imgW="2628720" imgH="393480" progId="Equation.DSMT4">
                  <p:embed/>
                  <p:pic>
                    <p:nvPicPr>
                      <p:cNvPr id="3184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213" y="5399088"/>
                        <a:ext cx="4729162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926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6-3 </a:t>
            </a:r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串联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校正的理论设计方法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8200" y="1690688"/>
            <a:ext cx="10515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 4: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确定新的截止频率。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利用公式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(</a:t>
            </a:r>
            <a:r>
              <a:rPr lang="en-US" altLang="zh-CN" sz="2400" i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a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1)/(</a:t>
            </a:r>
            <a:r>
              <a:rPr lang="en-US" altLang="zh-CN" sz="2400" i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a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+1)=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sin</a:t>
            </a:r>
            <a:r>
              <a:rPr lang="en-US" altLang="zh-CN" sz="2400" i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</a:t>
            </a:r>
            <a:r>
              <a:rPr lang="en-US" altLang="zh-CN" sz="2400" i="1" baseline="-25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m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确定系数 </a:t>
            </a:r>
            <a:r>
              <a:rPr lang="en-US" altLang="zh-CN" sz="2400" i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(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主要思路：用</a:t>
            </a:r>
            <a:r>
              <a:rPr lang="en-US" altLang="zh-CN" sz="2400" i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</a:t>
            </a:r>
            <a:r>
              <a:rPr lang="en-US" altLang="zh-CN" sz="2400" i="1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m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来补偿所需要的相位裕度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。在本例中，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令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  <a:sym typeface="Euclid Symbol" pitchFamily="18" charset="2"/>
            </a:endParaRP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826463"/>
              </p:ext>
            </p:extLst>
          </p:nvPr>
        </p:nvGraphicFramePr>
        <p:xfrm>
          <a:off x="1485835" y="3389946"/>
          <a:ext cx="6697728" cy="708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2" name="Equation" r:id="rId3" imgW="3720960" imgH="393480" progId="Equation.DSMT4">
                  <p:embed/>
                </p:oleObj>
              </mc:Choice>
              <mc:Fallback>
                <p:oleObj name="Equation" r:id="rId3" imgW="3720960" imgH="393480" progId="Equation.DSMT4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835" y="3389946"/>
                        <a:ext cx="6697728" cy="708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365448" y="5285687"/>
            <a:ext cx="35718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对应</a:t>
            </a:r>
            <a:r>
              <a:rPr lang="en-US" altLang="zh-CN" sz="2400" i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</a:t>
            </a:r>
            <a:r>
              <a:rPr lang="en-US" altLang="zh-CN" sz="2400" i="1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m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851584"/>
              </p:ext>
            </p:extLst>
          </p:nvPr>
        </p:nvGraphicFramePr>
        <p:xfrm>
          <a:off x="4576508" y="5391823"/>
          <a:ext cx="1277937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3" name="Equation" r:id="rId5" imgW="711000" imgH="419040" progId="Equation.DSMT4">
                  <p:embed/>
                </p:oleObj>
              </mc:Choice>
              <mc:Fallback>
                <p:oleObj name="Equation" r:id="rId5" imgW="711000" imgH="419040" progId="Equation.DSMT4">
                  <p:embed/>
                  <p:pic>
                    <p:nvPicPr>
                      <p:cNvPr id="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508" y="5391823"/>
                        <a:ext cx="1277937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45668"/>
              </p:ext>
            </p:extLst>
          </p:nvPr>
        </p:nvGraphicFramePr>
        <p:xfrm>
          <a:off x="4335749" y="4717317"/>
          <a:ext cx="1759457" cy="36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4" name="Equation" r:id="rId7" imgW="977476" imgH="203112" progId="Equation.DSMT4">
                  <p:embed/>
                </p:oleObj>
              </mc:Choice>
              <mc:Fallback>
                <p:oleObj name="Equation" r:id="rId7" imgW="977476" imgH="203112" progId="Equation.DSMT4">
                  <p:embed/>
                  <p:pic>
                    <p:nvPicPr>
                      <p:cNvPr id="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749" y="4717317"/>
                        <a:ext cx="1759457" cy="365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1365448" y="4245931"/>
            <a:ext cx="1584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因此，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8623300" y="3467773"/>
            <a:ext cx="2730500" cy="2851150"/>
            <a:chOff x="3878" y="2115"/>
            <a:chExt cx="1720" cy="1796"/>
          </a:xfrm>
        </p:grpSpPr>
        <p:graphicFrame>
          <p:nvGraphicFramePr>
            <p:cNvPr id="2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948508"/>
                </p:ext>
              </p:extLst>
            </p:nvPr>
          </p:nvGraphicFramePr>
          <p:xfrm>
            <a:off x="3878" y="2115"/>
            <a:ext cx="1720" cy="17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65" name="BMP 图像" r:id="rId9" imgW="2562120" imgH="2629080" progId="Paint.Picture">
                    <p:embed/>
                  </p:oleObj>
                </mc:Choice>
                <mc:Fallback>
                  <p:oleObj name="BMP 图像" r:id="rId9" imgW="2562120" imgH="2629080" progId="Paint.Picture">
                    <p:embed/>
                    <p:pic>
                      <p:nvPicPr>
                        <p:cNvPr id="11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115"/>
                          <a:ext cx="1720" cy="17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9"/>
            <p:cNvGraphicFramePr>
              <a:graphicFrameLocks noChangeAspect="1"/>
            </p:cNvGraphicFramePr>
            <p:nvPr/>
          </p:nvGraphicFramePr>
          <p:xfrm>
            <a:off x="4080" y="3335"/>
            <a:ext cx="1305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66" name="位图图像" r:id="rId11" imgW="1943371" imgH="609524" progId="PBrush">
                    <p:embed/>
                  </p:oleObj>
                </mc:Choice>
                <mc:Fallback>
                  <p:oleObj name="位图图像" r:id="rId11" imgW="1943371" imgH="609524" progId="PBrush">
                    <p:embed/>
                    <p:pic>
                      <p:nvPicPr>
                        <p:cNvPr id="12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335"/>
                          <a:ext cx="1305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0"/>
            <p:cNvGraphicFramePr>
              <a:graphicFrameLocks noChangeAspect="1"/>
            </p:cNvGraphicFramePr>
            <p:nvPr/>
          </p:nvGraphicFramePr>
          <p:xfrm>
            <a:off x="4066" y="3327"/>
            <a:ext cx="1464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67" name="位图图像" r:id="rId13" imgW="2180952" imgH="638264" progId="PBrush">
                    <p:embed/>
                  </p:oleObj>
                </mc:Choice>
                <mc:Fallback>
                  <p:oleObj name="位图图像" r:id="rId13" imgW="2180952" imgH="638264" progId="PBrush">
                    <p:embed/>
                    <p:pic>
                      <p:nvPicPr>
                        <p:cNvPr id="13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6" y="3327"/>
                          <a:ext cx="1464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1"/>
            <p:cNvGraphicFramePr>
              <a:graphicFrameLocks noChangeAspect="1"/>
            </p:cNvGraphicFramePr>
            <p:nvPr/>
          </p:nvGraphicFramePr>
          <p:xfrm>
            <a:off x="4040" y="3451"/>
            <a:ext cx="1387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68" name="位图图像" r:id="rId15" imgW="2066667" imgH="476316" progId="PBrush">
                    <p:embed/>
                  </p:oleObj>
                </mc:Choice>
                <mc:Fallback>
                  <p:oleObj name="位图图像" r:id="rId15" imgW="2066667" imgH="476316" progId="PBrush">
                    <p:embed/>
                    <p:pic>
                      <p:nvPicPr>
                        <p:cNvPr id="14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0" y="3451"/>
                          <a:ext cx="1387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2"/>
            <p:cNvGraphicFramePr>
              <a:graphicFrameLocks noChangeAspect="1"/>
            </p:cNvGraphicFramePr>
            <p:nvPr/>
          </p:nvGraphicFramePr>
          <p:xfrm>
            <a:off x="5044" y="2390"/>
            <a:ext cx="345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69" name="BMP 图像" r:id="rId17" imgW="514422" imgH="676369" progId="PBrush">
                    <p:embed/>
                  </p:oleObj>
                </mc:Choice>
                <mc:Fallback>
                  <p:oleObj name="BMP 图像" r:id="rId17" imgW="514422" imgH="676369" progId="PBrush">
                    <p:embed/>
                    <p:pic>
                      <p:nvPicPr>
                        <p:cNvPr id="15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4" y="2390"/>
                          <a:ext cx="345" cy="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1122813"/>
                </p:ext>
              </p:extLst>
            </p:nvPr>
          </p:nvGraphicFramePr>
          <p:xfrm>
            <a:off x="4609" y="2609"/>
            <a:ext cx="243" cy="1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70" name="BMP 图像" r:id="rId19" imgW="361800" imgH="1924200" progId="Paint.Picture">
                    <p:embed/>
                  </p:oleObj>
                </mc:Choice>
                <mc:Fallback>
                  <p:oleObj name="BMP 图像" r:id="rId19" imgW="361800" imgH="1924200" progId="Paint.Picture">
                    <p:embed/>
                    <p:pic>
                      <p:nvPicPr>
                        <p:cNvPr id="16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9" y="2609"/>
                          <a:ext cx="243" cy="1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4"/>
            <p:cNvGraphicFramePr>
              <a:graphicFrameLocks noChangeAspect="1"/>
            </p:cNvGraphicFramePr>
            <p:nvPr/>
          </p:nvGraphicFramePr>
          <p:xfrm>
            <a:off x="4072" y="2502"/>
            <a:ext cx="671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71" name="BMP 图像" r:id="rId21" imgW="1000000" imgH="704948" progId="PBrush">
                    <p:embed/>
                  </p:oleObj>
                </mc:Choice>
                <mc:Fallback>
                  <p:oleObj name="BMP 图像" r:id="rId21" imgW="1000000" imgH="704948" progId="PBrush">
                    <p:embed/>
                    <p:pic>
                      <p:nvPicPr>
                        <p:cNvPr id="17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2" y="2502"/>
                          <a:ext cx="671" cy="4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5"/>
            <p:cNvGraphicFramePr>
              <a:graphicFrameLocks noChangeAspect="1"/>
            </p:cNvGraphicFramePr>
            <p:nvPr/>
          </p:nvGraphicFramePr>
          <p:xfrm>
            <a:off x="4713" y="3447"/>
            <a:ext cx="723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72" name="位图图像" r:id="rId23" imgW="1076475" imgH="476316" progId="PBrush">
                    <p:embed/>
                  </p:oleObj>
                </mc:Choice>
                <mc:Fallback>
                  <p:oleObj name="位图图像" r:id="rId23" imgW="1076475" imgH="476316" progId="PBrush">
                    <p:embed/>
                    <p:pic>
                      <p:nvPicPr>
                        <p:cNvPr id="18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3" y="3447"/>
                          <a:ext cx="723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6"/>
            <p:cNvGraphicFramePr>
              <a:graphicFrameLocks noChangeAspect="1"/>
            </p:cNvGraphicFramePr>
            <p:nvPr/>
          </p:nvGraphicFramePr>
          <p:xfrm>
            <a:off x="4626" y="2373"/>
            <a:ext cx="25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73" name="位图图像" r:id="rId25" imgW="380852" imgH="237969" progId="PBrush">
                    <p:embed/>
                  </p:oleObj>
                </mc:Choice>
                <mc:Fallback>
                  <p:oleObj name="位图图像" r:id="rId25" imgW="380852" imgH="237969" progId="PBrush">
                    <p:embed/>
                    <p:pic>
                      <p:nvPicPr>
                        <p:cNvPr id="19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6" y="2373"/>
                          <a:ext cx="25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8427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5" grpId="0" build="p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6-3 </a:t>
            </a:r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串联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校正的理论设计方法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838200" y="1690688"/>
            <a:ext cx="41402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2)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选新的截止频率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027653"/>
              </p:ext>
            </p:extLst>
          </p:nvPr>
        </p:nvGraphicFramePr>
        <p:xfrm>
          <a:off x="3817939" y="1651646"/>
          <a:ext cx="11604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1" name="Equation" r:id="rId3" imgW="545760" imgH="253800" progId="Equation.DSMT4">
                  <p:embed/>
                </p:oleObj>
              </mc:Choice>
              <mc:Fallback>
                <p:oleObj name="Equation" r:id="rId3" imgW="545760" imgH="253800" progId="Equation.DSMT4">
                  <p:embed/>
                  <p:pic>
                    <p:nvPicPr>
                      <p:cNvPr id="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939" y="1651646"/>
                        <a:ext cx="11604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1153177" y="2396547"/>
            <a:ext cx="102006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 </a:t>
            </a:r>
            <a:r>
              <a:rPr lang="en-US" altLang="zh-CN" sz="2400" dirty="0" err="1" smtClean="0">
                <a:solidFill>
                  <a:schemeClr val="hlink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20lg</a:t>
            </a:r>
            <a:r>
              <a:rPr lang="en-US" altLang="zh-CN" sz="2400" dirty="0" err="1">
                <a:solidFill>
                  <a:schemeClr val="hlink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Euclid Symbol" pitchFamily="18" charset="2"/>
              </a:rPr>
              <a:t></a:t>
            </a:r>
            <a:r>
              <a:rPr lang="en-US" altLang="zh-CN" sz="2400" i="1" dirty="0" err="1" smtClean="0">
                <a:solidFill>
                  <a:schemeClr val="hlink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 err="1" smtClean="0">
                <a:solidFill>
                  <a:schemeClr val="hlink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chemeClr val="hlink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dirty="0">
                <a:solidFill>
                  <a:schemeClr val="hlink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Euclid Symbol" pitchFamily="18" charset="2"/>
              </a:rPr>
              <a:t>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Euclid Symbol" pitchFamily="18" charset="2"/>
              </a:rPr>
              <a:t></a:t>
            </a:r>
            <a:r>
              <a:rPr lang="en-US" altLang="zh-CN" sz="2400" dirty="0" smtClean="0">
                <a:solidFill>
                  <a:schemeClr val="hlink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 –</a:t>
            </a:r>
            <a:r>
              <a:rPr lang="en-US" altLang="zh-CN" sz="2400" dirty="0" err="1" smtClean="0">
                <a:solidFill>
                  <a:schemeClr val="hlink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Euclid Symbol" pitchFamily="18" charset="2"/>
              </a:rPr>
              <a:t>10</a:t>
            </a:r>
            <a:r>
              <a:rPr lang="en-US" altLang="zh-CN" sz="2400" dirty="0" err="1" smtClean="0">
                <a:solidFill>
                  <a:schemeClr val="hlink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lg</a:t>
            </a:r>
            <a:r>
              <a:rPr lang="en-US" altLang="zh-CN" sz="2400" i="1" dirty="0" err="1" smtClean="0">
                <a:solidFill>
                  <a:schemeClr val="hlink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Euclid Symbol" pitchFamily="18" charset="2"/>
              </a:rPr>
              <a:t>a</a:t>
            </a:r>
            <a:r>
              <a:rPr lang="en-US" altLang="zh-CN" sz="2400" i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solidFill>
                  <a:schemeClr val="hlink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–</a:t>
            </a:r>
            <a:r>
              <a:rPr lang="en-US" altLang="zh-CN" sz="2400" dirty="0" smtClean="0">
                <a:solidFill>
                  <a:schemeClr val="hlink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6.2 </a:t>
            </a:r>
            <a:r>
              <a:rPr lang="en-US" altLang="zh-CN" sz="2400" dirty="0" smtClean="0">
                <a:solidFill>
                  <a:schemeClr val="hlink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dB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400" i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Euclid Symbol" pitchFamily="18" charset="2"/>
              </a:rPr>
              <a:t> =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Euclid Symbol" pitchFamily="18" charset="2"/>
              </a:rPr>
              <a:t>c</a:t>
            </a:r>
            <a:r>
              <a:rPr lang="en-US" altLang="zh-CN" sz="2400" i="1" dirty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Euclid Symbol" pitchFamily="18" charset="2"/>
              </a:rPr>
              <a:t>’</a:t>
            </a:r>
            <a:r>
              <a:rPr lang="en-US" altLang="zh-CN" sz="2400" dirty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Euclid Symbol" pitchFamily="18" charset="2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9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rad</a:t>
            </a:r>
            <a:r>
              <a:rPr lang="en-US" altLang="zh-CN" sz="2400" dirty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/sec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p:graphicFrame>
        <p:nvGraphicFramePr>
          <p:cNvPr id="9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885866"/>
              </p:ext>
            </p:extLst>
          </p:nvPr>
        </p:nvGraphicFramePr>
        <p:xfrm>
          <a:off x="4964111" y="3360018"/>
          <a:ext cx="226377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2" name="Equation" r:id="rId5" imgW="1257120" imgH="419040" progId="Equation.DSMT4">
                  <p:embed/>
                </p:oleObj>
              </mc:Choice>
              <mc:Fallback>
                <p:oleObj name="Equation" r:id="rId5" imgW="1257120" imgH="419040" progId="Equation.DSMT4">
                  <p:embed/>
                  <p:pic>
                    <p:nvPicPr>
                      <p:cNvPr id="2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111" y="3360018"/>
                        <a:ext cx="2263775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29431"/>
              </p:ext>
            </p:extLst>
          </p:nvPr>
        </p:nvGraphicFramePr>
        <p:xfrm>
          <a:off x="4095750" y="4684713"/>
          <a:ext cx="4000500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3" name="Equation" r:id="rId7" imgW="2222280" imgH="685800" progId="Equation.DSMT4">
                  <p:embed/>
                </p:oleObj>
              </mc:Choice>
              <mc:Fallback>
                <p:oleObj name="Equation" r:id="rId7" imgW="2222280" imgH="685800" progId="Equation.DSMT4">
                  <p:embed/>
                  <p:pic>
                    <p:nvPicPr>
                      <p:cNvPr id="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4684713"/>
                        <a:ext cx="4000500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Text Box 6"/>
          <p:cNvSpPr txBox="1">
            <a:spLocks noChangeArrowheads="1"/>
          </p:cNvSpPr>
          <p:nvPr/>
        </p:nvSpPr>
        <p:spPr bwMode="auto">
          <a:xfrm>
            <a:off x="1153177" y="4244582"/>
            <a:ext cx="1785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故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3" name="Text Box 6"/>
          <p:cNvSpPr txBox="1">
            <a:spLocks noChangeArrowheads="1"/>
          </p:cNvSpPr>
          <p:nvPr/>
        </p:nvSpPr>
        <p:spPr bwMode="auto">
          <a:xfrm>
            <a:off x="1153177" y="3004365"/>
            <a:ext cx="1785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因此，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993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92" grpId="0"/>
      <p:bldP spid="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6-3 </a:t>
            </a:r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串联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校正的理论设计方法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3267075" y="1963737"/>
            <a:ext cx="5343525" cy="3384550"/>
            <a:chOff x="975" y="1933"/>
            <a:chExt cx="3366" cy="2132"/>
          </a:xfrm>
        </p:grpSpPr>
        <p:sp>
          <p:nvSpPr>
            <p:cNvPr id="8" name="Line 38"/>
            <p:cNvSpPr>
              <a:spLocks noChangeAspect="1" noChangeShapeType="1"/>
            </p:cNvSpPr>
            <p:nvPr/>
          </p:nvSpPr>
          <p:spPr bwMode="auto">
            <a:xfrm>
              <a:off x="1410" y="3058"/>
              <a:ext cx="27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39"/>
            <p:cNvSpPr>
              <a:spLocks noChangeAspect="1" noChangeShapeType="1"/>
            </p:cNvSpPr>
            <p:nvPr/>
          </p:nvSpPr>
          <p:spPr bwMode="auto">
            <a:xfrm flipV="1">
              <a:off x="1410" y="2006"/>
              <a:ext cx="0" cy="1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40"/>
            <p:cNvSpPr>
              <a:spLocks noChangeAspect="1" noChangeShapeType="1"/>
            </p:cNvSpPr>
            <p:nvPr/>
          </p:nvSpPr>
          <p:spPr bwMode="auto">
            <a:xfrm>
              <a:off x="1120" y="2478"/>
              <a:ext cx="1306" cy="3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41"/>
            <p:cNvSpPr>
              <a:spLocks noChangeAspect="1" noChangeShapeType="1"/>
            </p:cNvSpPr>
            <p:nvPr/>
          </p:nvSpPr>
          <p:spPr bwMode="auto">
            <a:xfrm>
              <a:off x="2390" y="2796"/>
              <a:ext cx="1560" cy="11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42"/>
            <p:cNvSpPr>
              <a:spLocks noChangeAspect="1" noChangeShapeType="1"/>
            </p:cNvSpPr>
            <p:nvPr/>
          </p:nvSpPr>
          <p:spPr bwMode="auto">
            <a:xfrm>
              <a:off x="2426" y="2841"/>
              <a:ext cx="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" name="Object 44"/>
            <p:cNvGraphicFramePr>
              <a:graphicFrameLocks noChangeAspect="1"/>
            </p:cNvGraphicFramePr>
            <p:nvPr/>
          </p:nvGraphicFramePr>
          <p:xfrm>
            <a:off x="2934" y="2886"/>
            <a:ext cx="87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06" name="Equation" r:id="rId3" imgW="114102" imgH="177492" progId="Equation.DSMT4">
                    <p:embed/>
                  </p:oleObj>
                </mc:Choice>
                <mc:Fallback>
                  <p:oleObj name="Equation" r:id="rId3" imgW="114102" imgH="177492" progId="Equation.DSMT4">
                    <p:embed/>
                    <p:pic>
                      <p:nvPicPr>
                        <p:cNvPr id="12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4" y="2886"/>
                          <a:ext cx="87" cy="1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45"/>
            <p:cNvGraphicFramePr>
              <a:graphicFrameLocks noChangeAspect="1"/>
            </p:cNvGraphicFramePr>
            <p:nvPr/>
          </p:nvGraphicFramePr>
          <p:xfrm>
            <a:off x="3094" y="3930"/>
            <a:ext cx="87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07" name="Equation" r:id="rId5" imgW="114102" imgH="177492" progId="Equation.DSMT4">
                    <p:embed/>
                  </p:oleObj>
                </mc:Choice>
                <mc:Fallback>
                  <p:oleObj name="Equation" r:id="rId5" imgW="114102" imgH="177492" progId="Equation.DSMT4">
                    <p:embed/>
                    <p:pic>
                      <p:nvPicPr>
                        <p:cNvPr id="13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4" y="3930"/>
                          <a:ext cx="87" cy="1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47"/>
            <p:cNvGraphicFramePr>
              <a:graphicFrameLocks noChangeAspect="1"/>
            </p:cNvGraphicFramePr>
            <p:nvPr/>
          </p:nvGraphicFramePr>
          <p:xfrm>
            <a:off x="3193" y="3068"/>
            <a:ext cx="866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08" name="Equation" r:id="rId7" imgW="1143000" imgH="203200" progId="Equation.DSMT4">
                    <p:embed/>
                  </p:oleObj>
                </mc:Choice>
                <mc:Fallback>
                  <p:oleObj name="Equation" r:id="rId7" imgW="1143000" imgH="203200" progId="Equation.DSMT4">
                    <p:embed/>
                    <p:pic>
                      <p:nvPicPr>
                        <p:cNvPr id="14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3" y="3068"/>
                          <a:ext cx="866" cy="1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48"/>
            <p:cNvGraphicFramePr>
              <a:graphicFrameLocks noChangeAspect="1"/>
            </p:cNvGraphicFramePr>
            <p:nvPr/>
          </p:nvGraphicFramePr>
          <p:xfrm>
            <a:off x="1709" y="2433"/>
            <a:ext cx="278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09" name="Equation" r:id="rId9" imgW="368140" imgH="203112" progId="Equation.DSMT4">
                    <p:embed/>
                  </p:oleObj>
                </mc:Choice>
                <mc:Fallback>
                  <p:oleObj name="Equation" r:id="rId9" imgW="368140" imgH="203112" progId="Equation.DSMT4">
                    <p:embed/>
                    <p:pic>
                      <p:nvPicPr>
                        <p:cNvPr id="15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9" y="2433"/>
                          <a:ext cx="278" cy="1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49"/>
            <p:cNvGraphicFramePr>
              <a:graphicFrameLocks noChangeAspect="1"/>
            </p:cNvGraphicFramePr>
            <p:nvPr/>
          </p:nvGraphicFramePr>
          <p:xfrm>
            <a:off x="3702" y="3657"/>
            <a:ext cx="278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10" name="Equation" r:id="rId11" imgW="368140" imgH="203112" progId="Equation.DSMT4">
                    <p:embed/>
                  </p:oleObj>
                </mc:Choice>
                <mc:Fallback>
                  <p:oleObj name="Equation" r:id="rId11" imgW="368140" imgH="203112" progId="Equation.DSMT4">
                    <p:embed/>
                    <p:pic>
                      <p:nvPicPr>
                        <p:cNvPr id="16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2" y="3657"/>
                          <a:ext cx="278" cy="1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50"/>
            <p:cNvGraphicFramePr>
              <a:graphicFrameLocks noChangeAspect="1"/>
            </p:cNvGraphicFramePr>
            <p:nvPr/>
          </p:nvGraphicFramePr>
          <p:xfrm>
            <a:off x="4226" y="2989"/>
            <a:ext cx="115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11" name="公式" r:id="rId13" imgW="152334" imgH="139639" progId="Equation.3">
                    <p:embed/>
                  </p:oleObj>
                </mc:Choice>
                <mc:Fallback>
                  <p:oleObj name="公式" r:id="rId13" imgW="152334" imgH="139639" progId="Equation.3">
                    <p:embed/>
                    <p:pic>
                      <p:nvPicPr>
                        <p:cNvPr id="17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6" y="2989"/>
                          <a:ext cx="115" cy="1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51"/>
            <p:cNvGraphicFramePr>
              <a:graphicFrameLocks noChangeAspect="1"/>
            </p:cNvGraphicFramePr>
            <p:nvPr/>
          </p:nvGraphicFramePr>
          <p:xfrm>
            <a:off x="975" y="1933"/>
            <a:ext cx="37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12" name="公式" r:id="rId15" imgW="494870" imgH="253780" progId="Equation.3">
                    <p:embed/>
                  </p:oleObj>
                </mc:Choice>
                <mc:Fallback>
                  <p:oleObj name="公式" r:id="rId15" imgW="494870" imgH="253780" progId="Equation.3">
                    <p:embed/>
                    <p:pic>
                      <p:nvPicPr>
                        <p:cNvPr id="18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933"/>
                          <a:ext cx="37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52"/>
            <p:cNvGraphicFramePr>
              <a:graphicFrameLocks noChangeAspect="1"/>
            </p:cNvGraphicFramePr>
            <p:nvPr/>
          </p:nvGraphicFramePr>
          <p:xfrm>
            <a:off x="1232" y="2985"/>
            <a:ext cx="87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13" name="Equation" r:id="rId17" imgW="114102" imgH="177492" progId="Equation.DSMT4">
                    <p:embed/>
                  </p:oleObj>
                </mc:Choice>
                <mc:Fallback>
                  <p:oleObj name="Equation" r:id="rId17" imgW="114102" imgH="177492" progId="Equation.DSMT4">
                    <p:embed/>
                    <p:pic>
                      <p:nvPicPr>
                        <p:cNvPr id="19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2" y="2985"/>
                          <a:ext cx="87" cy="1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>
              <a:off x="2971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56"/>
            <p:cNvSpPr>
              <a:spLocks noChangeShapeType="1"/>
            </p:cNvSpPr>
            <p:nvPr/>
          </p:nvSpPr>
          <p:spPr bwMode="auto">
            <a:xfrm>
              <a:off x="2970" y="3249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57"/>
            <p:cNvSpPr>
              <a:spLocks noChangeShapeType="1"/>
            </p:cNvSpPr>
            <p:nvPr/>
          </p:nvSpPr>
          <p:spPr bwMode="auto">
            <a:xfrm flipV="1">
              <a:off x="3297" y="324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" name="Object 61"/>
            <p:cNvGraphicFramePr>
              <a:graphicFrameLocks noChangeAspect="1"/>
            </p:cNvGraphicFramePr>
            <p:nvPr/>
          </p:nvGraphicFramePr>
          <p:xfrm>
            <a:off x="2608" y="3067"/>
            <a:ext cx="18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14" name="Equation" r:id="rId18" imgW="190500" imgH="228600" progId="Equation.DSMT4">
                    <p:embed/>
                  </p:oleObj>
                </mc:Choice>
                <mc:Fallback>
                  <p:oleObj name="Equation" r:id="rId18" imgW="190500" imgH="228600" progId="Equation.DSMT4">
                    <p:embed/>
                    <p:pic>
                      <p:nvPicPr>
                        <p:cNvPr id="23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3067"/>
                          <a:ext cx="181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63"/>
            <p:cNvGraphicFramePr>
              <a:graphicFrameLocks noChangeAspect="1"/>
            </p:cNvGraphicFramePr>
            <p:nvPr/>
          </p:nvGraphicFramePr>
          <p:xfrm>
            <a:off x="2653" y="2886"/>
            <a:ext cx="174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15" name="Equation" r:id="rId20" imgW="228402" imgH="177646" progId="Equation.DSMT4">
                    <p:embed/>
                  </p:oleObj>
                </mc:Choice>
                <mc:Fallback>
                  <p:oleObj name="Equation" r:id="rId20" imgW="228402" imgH="177646" progId="Equation.DSMT4">
                    <p:embed/>
                    <p:pic>
                      <p:nvPicPr>
                        <p:cNvPr id="24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886"/>
                          <a:ext cx="174" cy="1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Line 65"/>
          <p:cNvSpPr>
            <a:spLocks noChangeShapeType="1"/>
          </p:cNvSpPr>
          <p:nvPr/>
        </p:nvSpPr>
        <p:spPr bwMode="auto">
          <a:xfrm flipV="1">
            <a:off x="5643563" y="3189287"/>
            <a:ext cx="1296987" cy="5461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Line 66"/>
          <p:cNvSpPr>
            <a:spLocks noChangeShapeType="1"/>
          </p:cNvSpPr>
          <p:nvPr/>
        </p:nvSpPr>
        <p:spPr bwMode="auto">
          <a:xfrm>
            <a:off x="4260850" y="3749675"/>
            <a:ext cx="13684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Line 67"/>
          <p:cNvSpPr>
            <a:spLocks noChangeShapeType="1"/>
          </p:cNvSpPr>
          <p:nvPr/>
        </p:nvSpPr>
        <p:spPr bwMode="auto">
          <a:xfrm>
            <a:off x="6940550" y="3189287"/>
            <a:ext cx="129698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Line 68"/>
          <p:cNvSpPr>
            <a:spLocks noChangeShapeType="1"/>
          </p:cNvSpPr>
          <p:nvPr/>
        </p:nvSpPr>
        <p:spPr bwMode="auto">
          <a:xfrm flipV="1">
            <a:off x="6435725" y="3389312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Line 69"/>
          <p:cNvSpPr>
            <a:spLocks noChangeShapeType="1"/>
          </p:cNvSpPr>
          <p:nvPr/>
        </p:nvSpPr>
        <p:spPr bwMode="auto">
          <a:xfrm>
            <a:off x="6435725" y="3436937"/>
            <a:ext cx="936625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Line 70"/>
          <p:cNvSpPr>
            <a:spLocks noChangeShapeType="1"/>
          </p:cNvSpPr>
          <p:nvPr/>
        </p:nvSpPr>
        <p:spPr bwMode="auto">
          <a:xfrm>
            <a:off x="7156450" y="2803525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71"/>
          <p:cNvSpPr txBox="1">
            <a:spLocks noChangeArrowheads="1"/>
          </p:cNvSpPr>
          <p:nvPr/>
        </p:nvSpPr>
        <p:spPr bwMode="auto">
          <a:xfrm>
            <a:off x="7083425" y="3260725"/>
            <a:ext cx="1439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/>
              <a:t>10lg</a:t>
            </a:r>
            <a:r>
              <a:rPr lang="en-US" altLang="zh-CN" sz="2000" i="1" dirty="0" smtClean="0">
                <a:latin typeface="Euclid" pitchFamily="18" charset="0"/>
                <a:sym typeface="Euclid Symbol" pitchFamily="18" charset="2"/>
              </a:rPr>
              <a:t>a</a:t>
            </a:r>
            <a:endParaRPr lang="en-US" altLang="zh-CN" sz="2000" i="1" dirty="0">
              <a:latin typeface="Euclid" pitchFamily="18" charset="0"/>
              <a:sym typeface="Euclid Symbol" pitchFamily="18" charset="2"/>
            </a:endParaRPr>
          </a:p>
        </p:txBody>
      </p:sp>
      <p:sp>
        <p:nvSpPr>
          <p:cNvPr id="36" name="Line 72"/>
          <p:cNvSpPr>
            <a:spLocks noChangeShapeType="1"/>
          </p:cNvSpPr>
          <p:nvPr/>
        </p:nvSpPr>
        <p:spPr bwMode="auto">
          <a:xfrm>
            <a:off x="3771900" y="4556125"/>
            <a:ext cx="5905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Freeform 73"/>
          <p:cNvSpPr>
            <a:spLocks/>
          </p:cNvSpPr>
          <p:nvPr/>
        </p:nvSpPr>
        <p:spPr bwMode="auto">
          <a:xfrm>
            <a:off x="3914775" y="4268787"/>
            <a:ext cx="4664075" cy="274638"/>
          </a:xfrm>
          <a:custGeom>
            <a:avLst/>
            <a:gdLst>
              <a:gd name="T0" fmla="*/ 0 w 2949"/>
              <a:gd name="T1" fmla="*/ 2147483647 h 159"/>
              <a:gd name="T2" fmla="*/ 2147483647 w 2949"/>
              <a:gd name="T3" fmla="*/ 2147483647 h 159"/>
              <a:gd name="T4" fmla="*/ 2147483647 w 2949"/>
              <a:gd name="T5" fmla="*/ 0 h 159"/>
              <a:gd name="T6" fmla="*/ 2147483647 w 2949"/>
              <a:gd name="T7" fmla="*/ 2147483647 h 159"/>
              <a:gd name="T8" fmla="*/ 2147483647 w 2949"/>
              <a:gd name="T9" fmla="*/ 2147483647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49"/>
              <a:gd name="T16" fmla="*/ 0 h 159"/>
              <a:gd name="T17" fmla="*/ 2949 w 2949"/>
              <a:gd name="T18" fmla="*/ 159 h 1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49" h="159">
                <a:moveTo>
                  <a:pt x="0" y="136"/>
                </a:moveTo>
                <a:cubicBezTo>
                  <a:pt x="276" y="147"/>
                  <a:pt x="552" y="159"/>
                  <a:pt x="817" y="136"/>
                </a:cubicBezTo>
                <a:cubicBezTo>
                  <a:pt x="1082" y="113"/>
                  <a:pt x="1308" y="0"/>
                  <a:pt x="1588" y="0"/>
                </a:cubicBezTo>
                <a:cubicBezTo>
                  <a:pt x="1868" y="0"/>
                  <a:pt x="2268" y="113"/>
                  <a:pt x="2495" y="136"/>
                </a:cubicBezTo>
                <a:cubicBezTo>
                  <a:pt x="2722" y="159"/>
                  <a:pt x="2835" y="147"/>
                  <a:pt x="2949" y="136"/>
                </a:cubicBezTo>
              </a:path>
            </a:pathLst>
          </a:custGeom>
          <a:noFill/>
          <a:ln w="254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Line 74"/>
          <p:cNvSpPr>
            <a:spLocks noChangeShapeType="1"/>
          </p:cNvSpPr>
          <p:nvPr/>
        </p:nvSpPr>
        <p:spPr bwMode="auto">
          <a:xfrm>
            <a:off x="6435725" y="4052887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9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444375"/>
              </p:ext>
            </p:extLst>
          </p:nvPr>
        </p:nvGraphicFramePr>
        <p:xfrm>
          <a:off x="5859463" y="4629150"/>
          <a:ext cx="13684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6" name="Equation" r:id="rId22" imgW="748975" imgH="241195" progId="Equation.DSMT4">
                  <p:embed/>
                </p:oleObj>
              </mc:Choice>
              <mc:Fallback>
                <p:oleObj name="Equation" r:id="rId22" imgW="748975" imgH="241195" progId="Equation.DSMT4">
                  <p:embed/>
                  <p:pic>
                    <p:nvPicPr>
                      <p:cNvPr id="35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4629150"/>
                        <a:ext cx="13684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Line 80"/>
          <p:cNvSpPr>
            <a:spLocks noChangeShapeType="1"/>
          </p:cNvSpPr>
          <p:nvPr/>
        </p:nvSpPr>
        <p:spPr bwMode="auto">
          <a:xfrm>
            <a:off x="3962400" y="4556125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Line 82"/>
          <p:cNvSpPr>
            <a:spLocks noChangeShapeType="1"/>
          </p:cNvSpPr>
          <p:nvPr/>
        </p:nvSpPr>
        <p:spPr bwMode="auto">
          <a:xfrm>
            <a:off x="3843338" y="5348287"/>
            <a:ext cx="583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Freeform 83"/>
          <p:cNvSpPr>
            <a:spLocks/>
          </p:cNvSpPr>
          <p:nvPr/>
        </p:nvSpPr>
        <p:spPr bwMode="auto">
          <a:xfrm>
            <a:off x="3914775" y="4951412"/>
            <a:ext cx="2949575" cy="325438"/>
          </a:xfrm>
          <a:custGeom>
            <a:avLst/>
            <a:gdLst>
              <a:gd name="T0" fmla="*/ 0 w 1588"/>
              <a:gd name="T1" fmla="*/ 2147483647 h 205"/>
              <a:gd name="T2" fmla="*/ 2147483647 w 1588"/>
              <a:gd name="T3" fmla="*/ 2147483647 h 205"/>
              <a:gd name="T4" fmla="*/ 2147483647 w 1588"/>
              <a:gd name="T5" fmla="*/ 2147483647 h 205"/>
              <a:gd name="T6" fmla="*/ 2147483647 w 1588"/>
              <a:gd name="T7" fmla="*/ 2147483647 h 205"/>
              <a:gd name="T8" fmla="*/ 0 60000 65536"/>
              <a:gd name="T9" fmla="*/ 0 60000 65536"/>
              <a:gd name="T10" fmla="*/ 0 60000 65536"/>
              <a:gd name="T11" fmla="*/ 0 60000 65536"/>
              <a:gd name="T12" fmla="*/ 0 w 1588"/>
              <a:gd name="T13" fmla="*/ 0 h 205"/>
              <a:gd name="T14" fmla="*/ 1588 w 1588"/>
              <a:gd name="T15" fmla="*/ 205 h 2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8" h="205">
                <a:moveTo>
                  <a:pt x="0" y="23"/>
                </a:moveTo>
                <a:cubicBezTo>
                  <a:pt x="53" y="11"/>
                  <a:pt x="106" y="0"/>
                  <a:pt x="227" y="23"/>
                </a:cubicBezTo>
                <a:cubicBezTo>
                  <a:pt x="348" y="46"/>
                  <a:pt x="499" y="129"/>
                  <a:pt x="726" y="159"/>
                </a:cubicBezTo>
                <a:cubicBezTo>
                  <a:pt x="953" y="189"/>
                  <a:pt x="1270" y="197"/>
                  <a:pt x="1588" y="20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Text Box 84"/>
          <p:cNvSpPr txBox="1">
            <a:spLocks noChangeArrowheads="1"/>
          </p:cNvSpPr>
          <p:nvPr/>
        </p:nvSpPr>
        <p:spPr bwMode="auto">
          <a:xfrm>
            <a:off x="2906713" y="5132387"/>
            <a:ext cx="1008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-180</a:t>
            </a:r>
            <a:r>
              <a:rPr lang="en-US" altLang="zh-CN" sz="2000" baseline="30000"/>
              <a:t>0</a:t>
            </a:r>
          </a:p>
        </p:txBody>
      </p:sp>
      <p:sp>
        <p:nvSpPr>
          <p:cNvPr id="44" name="Text Box 86"/>
          <p:cNvSpPr txBox="1">
            <a:spLocks noChangeArrowheads="1"/>
          </p:cNvSpPr>
          <p:nvPr/>
        </p:nvSpPr>
        <p:spPr bwMode="auto">
          <a:xfrm>
            <a:off x="3195638" y="4340225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  <a:r>
              <a:rPr lang="en-US" altLang="zh-CN" sz="2000" baseline="30000"/>
              <a:t>0</a:t>
            </a:r>
          </a:p>
        </p:txBody>
      </p:sp>
      <p:sp>
        <p:nvSpPr>
          <p:cNvPr id="45" name="Line 87"/>
          <p:cNvSpPr>
            <a:spLocks noChangeShapeType="1"/>
          </p:cNvSpPr>
          <p:nvPr/>
        </p:nvSpPr>
        <p:spPr bwMode="auto">
          <a:xfrm>
            <a:off x="6007100" y="3757612"/>
            <a:ext cx="0" cy="15128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Line 89"/>
          <p:cNvSpPr>
            <a:spLocks noChangeShapeType="1"/>
          </p:cNvSpPr>
          <p:nvPr/>
        </p:nvSpPr>
        <p:spPr bwMode="auto">
          <a:xfrm flipV="1">
            <a:off x="6007100" y="5329237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Text Box 90"/>
          <p:cNvSpPr txBox="1">
            <a:spLocks noChangeArrowheads="1"/>
          </p:cNvSpPr>
          <p:nvPr/>
        </p:nvSpPr>
        <p:spPr bwMode="auto">
          <a:xfrm>
            <a:off x="5507038" y="5686425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ym typeface="Euclid Symbol" pitchFamily="18" charset="2"/>
              </a:rPr>
              <a:t></a:t>
            </a:r>
            <a:r>
              <a:rPr lang="en-US" altLang="zh-CN" sz="2000" dirty="0">
                <a:sym typeface="Euclid Symbol" pitchFamily="18" charset="2"/>
              </a:rPr>
              <a:t>=</a:t>
            </a:r>
            <a:r>
              <a:rPr lang="en-US" altLang="zh-CN" sz="2000" dirty="0" smtClean="0">
                <a:sym typeface="Euclid Symbol" pitchFamily="18" charset="2"/>
              </a:rPr>
              <a:t>18</a:t>
            </a:r>
            <a:r>
              <a:rPr lang="en-US" altLang="zh-CN" sz="2000" baseline="30000" dirty="0" smtClean="0">
                <a:sym typeface="Euclid Symbol" pitchFamily="18" charset="2"/>
              </a:rPr>
              <a:t>0</a:t>
            </a:r>
            <a:endParaRPr lang="en-US" altLang="zh-CN" sz="2000" baseline="30000" dirty="0">
              <a:sym typeface="Euclid Symbol" pitchFamily="18" charset="2"/>
            </a:endParaRPr>
          </a:p>
        </p:txBody>
      </p:sp>
      <p:sp>
        <p:nvSpPr>
          <p:cNvPr id="48" name="Freeform 91"/>
          <p:cNvSpPr>
            <a:spLocks/>
          </p:cNvSpPr>
          <p:nvPr/>
        </p:nvSpPr>
        <p:spPr bwMode="auto">
          <a:xfrm>
            <a:off x="3914775" y="4892675"/>
            <a:ext cx="5041900" cy="384175"/>
          </a:xfrm>
          <a:custGeom>
            <a:avLst/>
            <a:gdLst>
              <a:gd name="T0" fmla="*/ 0 w 3176"/>
              <a:gd name="T1" fmla="*/ 2147483647 h 242"/>
              <a:gd name="T2" fmla="*/ 2147483647 w 3176"/>
              <a:gd name="T3" fmla="*/ 2147483647 h 242"/>
              <a:gd name="T4" fmla="*/ 2147483647 w 3176"/>
              <a:gd name="T5" fmla="*/ 2147483647 h 242"/>
              <a:gd name="T6" fmla="*/ 2147483647 w 3176"/>
              <a:gd name="T7" fmla="*/ 2147483647 h 242"/>
              <a:gd name="T8" fmla="*/ 2147483647 w 3176"/>
              <a:gd name="T9" fmla="*/ 2147483647 h 242"/>
              <a:gd name="T10" fmla="*/ 2147483647 w 3176"/>
              <a:gd name="T11" fmla="*/ 2147483647 h 2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76"/>
              <a:gd name="T19" fmla="*/ 0 h 242"/>
              <a:gd name="T20" fmla="*/ 3176 w 3176"/>
              <a:gd name="T21" fmla="*/ 242 h 2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76" h="242">
                <a:moveTo>
                  <a:pt x="0" y="15"/>
                </a:moveTo>
                <a:cubicBezTo>
                  <a:pt x="189" y="7"/>
                  <a:pt x="378" y="0"/>
                  <a:pt x="590" y="15"/>
                </a:cubicBezTo>
                <a:cubicBezTo>
                  <a:pt x="802" y="30"/>
                  <a:pt x="1081" y="105"/>
                  <a:pt x="1270" y="105"/>
                </a:cubicBezTo>
                <a:cubicBezTo>
                  <a:pt x="1459" y="105"/>
                  <a:pt x="1535" y="7"/>
                  <a:pt x="1724" y="15"/>
                </a:cubicBezTo>
                <a:cubicBezTo>
                  <a:pt x="1913" y="23"/>
                  <a:pt x="2162" y="113"/>
                  <a:pt x="2404" y="151"/>
                </a:cubicBezTo>
                <a:cubicBezTo>
                  <a:pt x="2646" y="189"/>
                  <a:pt x="2911" y="215"/>
                  <a:pt x="3176" y="242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39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6-3 </a:t>
            </a:r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串联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校正的理论设计方法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838200" y="1881875"/>
            <a:ext cx="10515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 5: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确定超前网络的转折频率。在本例中，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i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=4.26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，可得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  <a:sym typeface="Euclid Symbol" pitchFamily="18" charset="2"/>
            </a:endParaRPr>
          </a:p>
        </p:txBody>
      </p:sp>
      <p:graphicFrame>
        <p:nvGraphicFramePr>
          <p:cNvPr id="5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857977"/>
              </p:ext>
            </p:extLst>
          </p:nvPr>
        </p:nvGraphicFramePr>
        <p:xfrm>
          <a:off x="4006424" y="2534727"/>
          <a:ext cx="1028254" cy="70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2" name="Equation" r:id="rId3" imgW="571252" imgH="393529" progId="Equation.DSMT4">
                  <p:embed/>
                </p:oleObj>
              </mc:Choice>
              <mc:Fallback>
                <p:oleObj name="Equation" r:id="rId3" imgW="571252" imgH="393529" progId="Equation.DSMT4">
                  <p:embed/>
                  <p:pic>
                    <p:nvPicPr>
                      <p:cNvPr id="32052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424" y="2534727"/>
                        <a:ext cx="1028254" cy="708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413995"/>
              </p:ext>
            </p:extLst>
          </p:nvPr>
        </p:nvGraphicFramePr>
        <p:xfrm>
          <a:off x="6047048" y="2500521"/>
          <a:ext cx="1096805" cy="70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3" name="Equation" r:id="rId5" imgW="609336" imgH="393529" progId="Equation.DSMT4">
                  <p:embed/>
                </p:oleObj>
              </mc:Choice>
              <mc:Fallback>
                <p:oleObj name="Equation" r:id="rId5" imgW="609336" imgH="393529" progId="Equation.DSMT4">
                  <p:embed/>
                  <p:pic>
                    <p:nvPicPr>
                      <p:cNvPr id="32052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7048" y="2500521"/>
                        <a:ext cx="1096805" cy="708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908050" y="3434266"/>
            <a:ext cx="80026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最后，补偿器为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938848"/>
              </p:ext>
            </p:extLst>
          </p:nvPr>
        </p:nvGraphicFramePr>
        <p:xfrm>
          <a:off x="4244340" y="3979475"/>
          <a:ext cx="3703320" cy="70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4" name="Equation" r:id="rId7" imgW="2057400" imgH="393700" progId="Equation.DSMT4">
                  <p:embed/>
                </p:oleObj>
              </mc:Choice>
              <mc:Fallback>
                <p:oleObj name="Equation" r:id="rId7" imgW="2057400" imgH="393700" progId="Equation.DSMT4">
                  <p:embed/>
                  <p:pic>
                    <p:nvPicPr>
                      <p:cNvPr id="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340" y="3979475"/>
                        <a:ext cx="3703320" cy="708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838198" y="4986657"/>
            <a:ext cx="10515601" cy="111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 </a:t>
            </a: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6: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检验模稳定裕度是否满足要求。否则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，需重新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设计。在本例中，由于相频特性曲线未穿越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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180</a:t>
            </a:r>
            <a:r>
              <a:rPr lang="en-US" altLang="zh-CN" sz="2400" baseline="30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线，模稳定裕度满足要求。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33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  <p:bldP spid="52" grpId="0"/>
      <p:bldP spid="56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5891</TotalTime>
  <Words>415</Words>
  <Application>Microsoft Office PowerPoint</Application>
  <PresentationFormat>宽屏</PresentationFormat>
  <Paragraphs>58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Microsoft YaHei UI</vt:lpstr>
      <vt:lpstr>等线</vt:lpstr>
      <vt:lpstr>等线</vt:lpstr>
      <vt:lpstr>等线 Light</vt:lpstr>
      <vt:lpstr>宋体</vt:lpstr>
      <vt:lpstr>微软雅黑</vt:lpstr>
      <vt:lpstr>微软雅黑 Light</vt:lpstr>
      <vt:lpstr>Arial</vt:lpstr>
      <vt:lpstr>Cambria Math</vt:lpstr>
      <vt:lpstr>Euclid</vt:lpstr>
      <vt:lpstr>Euclid Symbol</vt:lpstr>
      <vt:lpstr>Times New Roman</vt:lpstr>
      <vt:lpstr>Office 主题​​</vt:lpstr>
      <vt:lpstr>Equation</vt:lpstr>
      <vt:lpstr>MathType 6.0 Equation</vt:lpstr>
      <vt:lpstr>BMP 图像</vt:lpstr>
      <vt:lpstr>位图图像</vt:lpstr>
      <vt:lpstr>公式</vt:lpstr>
      <vt:lpstr>第六章 控制系统校正</vt:lpstr>
      <vt:lpstr>6-3 串联校正的理论设计方法</vt:lpstr>
      <vt:lpstr>6-3 串联校正的理论设计方法</vt:lpstr>
      <vt:lpstr>6-3 串联校正的理论设计方法</vt:lpstr>
      <vt:lpstr>6-3 串联校正的理论设计方法</vt:lpstr>
      <vt:lpstr>6-3 串联校正的理论设计方法</vt:lpstr>
      <vt:lpstr>6-3 串联校正的理论设计方法</vt:lpstr>
      <vt:lpstr>6-3 串联校正的理论设计方法</vt:lpstr>
      <vt:lpstr>6-3 串联校正的理论设计方法</vt:lpstr>
      <vt:lpstr>6-3 串联校正的理论设计方法</vt:lpstr>
      <vt:lpstr>6-3 串联校正的理论设计方法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频率域方法</dc:title>
  <dc:creator>Zhu Bing</dc:creator>
  <cp:lastModifiedBy>Bing Zhu</cp:lastModifiedBy>
  <cp:revision>329</cp:revision>
  <dcterms:created xsi:type="dcterms:W3CDTF">2018-05-22T02:00:00Z</dcterms:created>
  <dcterms:modified xsi:type="dcterms:W3CDTF">2018-12-15T14:17:43Z</dcterms:modified>
</cp:coreProperties>
</file>