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AF7-11A5-4176-9917-69AD933BDD2A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6822E-2C70-4B87-B77D-1BFC329A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0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1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9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0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BF6C-0832-44E9-BAA4-2134418869AD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31750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1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42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3" Type="http://schemas.openxmlformats.org/officeDocument/2006/relationships/image" Target="../media/image16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根轨迹法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922" y="2368296"/>
            <a:ext cx="6582156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4-1 </a:t>
            </a:r>
            <a:r>
              <a:rPr lang="zh-CN" altLang="en-US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根轨迹与根轨迹方程</a:t>
            </a:r>
            <a:endParaRPr lang="en-US" altLang="zh-CN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4-2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绘制根轨迹的基本法则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4-3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开环零、极点变化时的根轨迹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4-4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零度根轨迹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4-5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系统闭环零、极点分布与阶跃响应的关系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4-6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系统阶跃响应的根轨迹分析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376316"/>
            <a:ext cx="5522951" cy="4942328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模值方程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相角方程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34921"/>
              </p:ext>
            </p:extLst>
          </p:nvPr>
        </p:nvGraphicFramePr>
        <p:xfrm>
          <a:off x="2111666" y="2047564"/>
          <a:ext cx="2927898" cy="125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3" imgW="2019240" imgH="863280" progId="Equation.DSMT4">
                  <p:embed/>
                </p:oleObj>
              </mc:Choice>
              <mc:Fallback>
                <p:oleObj name="Equation" r:id="rId3" imgW="2019240" imgH="863280" progId="Equation.DSMT4">
                  <p:embed/>
                  <p:pic>
                    <p:nvPicPr>
                      <p:cNvPr id="2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66" y="2047564"/>
                        <a:ext cx="2927898" cy="1251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5554"/>
              </p:ext>
            </p:extLst>
          </p:nvPr>
        </p:nvGraphicFramePr>
        <p:xfrm>
          <a:off x="2111665" y="3797374"/>
          <a:ext cx="2828128" cy="124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5" imgW="1955520" imgH="863280" progId="Equation.DSMT4">
                  <p:embed/>
                </p:oleObj>
              </mc:Choice>
              <mc:Fallback>
                <p:oleObj name="Equation" r:id="rId5" imgW="1955520" imgH="863280" progId="Equation.DSMT4">
                  <p:embed/>
                  <p:pic>
                    <p:nvPicPr>
                      <p:cNvPr id="542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65" y="3797374"/>
                        <a:ext cx="2828128" cy="1249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253629"/>
              </p:ext>
            </p:extLst>
          </p:nvPr>
        </p:nvGraphicFramePr>
        <p:xfrm>
          <a:off x="1208056" y="5433201"/>
          <a:ext cx="4635345" cy="63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7" imgW="3225600" imgH="444240" progId="Equation.DSMT4">
                  <p:embed/>
                </p:oleObj>
              </mc:Choice>
              <mc:Fallback>
                <p:oleObj name="Equation" r:id="rId7" imgW="3225600" imgH="444240" progId="Equation.DSMT4">
                  <p:embed/>
                  <p:pic>
                    <p:nvPicPr>
                      <p:cNvPr id="542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56" y="5433201"/>
                        <a:ext cx="4635345" cy="638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内容占位符 7"/>
          <p:cNvSpPr txBox="1">
            <a:spLocks/>
          </p:cNvSpPr>
          <p:nvPr/>
        </p:nvSpPr>
        <p:spPr>
          <a:xfrm>
            <a:off x="6213257" y="1646383"/>
            <a:ext cx="5140543" cy="4301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根轨迹上的点必定同时满足模值方程和相角方程。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相角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方程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仅与开环零、极点有关（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充分必要条件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模值</a:t>
            </a:r>
            <a:r>
              <a:rPr lang="zh-CN" altLang="en-US" sz="2000" b="1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方程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与开环零、极点有关，也与开环增益有关（</a:t>
            </a:r>
            <a:r>
              <a:rPr lang="zh-CN" altLang="en-US" sz="2000" b="1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必要条件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用相角方程绘制根轨迹，用模值方程确定根轨迹上某点的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*值。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38" y="1174496"/>
            <a:ext cx="3381756" cy="45090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6208" y="1397675"/>
            <a:ext cx="47731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“The characteristic equation could be solved by plotting the locus of points ‘s’ that have a simple relationship with other known points, that is, angles that sum to 180°. “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 by Gregory Walter Evans</a:t>
            </a:r>
          </a:p>
          <a:p>
            <a:pPr algn="r">
              <a:lnSpc>
                <a:spcPct val="150000"/>
              </a:lnSpc>
            </a:pPr>
            <a:r>
              <a:rPr lang="en-US" altLang="zh-CN" sz="1600" i="1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“Bringing Root Locus to The Classroom”</a:t>
            </a:r>
            <a:endParaRPr lang="zh-CN" altLang="en-US" sz="1600" i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8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5461"/>
                <a:ext cx="6760464" cy="5411149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例：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已知开环系统传递函数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𝑮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𝒔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𝑯</m:t>
                    </m:r>
                    <m:d>
                      <m:d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</m:d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𝟐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𝑲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(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𝒙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+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𝟐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试证明：复平面上的点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𝟐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𝒋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, 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𝟐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𝒋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𝟒</m:t>
                    </m:r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是该系统的闭环极点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。</a:t>
                </a:r>
                <a:endParaRPr kumimoji="1" lang="en-US" altLang="zh-CN" sz="20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证明：开环极点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𝟐</m:t>
                    </m:r>
                  </m:oMath>
                </a14:m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 dirty="0">
                        <a:latin typeface="Cambria Math"/>
                        <a:ea typeface="宋体" pitchFamily="2" charset="-122"/>
                      </a:rPr>
                      <m:t>𝟐</m:t>
                    </m:r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是系统的闭环极点，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则应该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满足相角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方程</a:t>
                </a:r>
                <a:endParaRPr kumimoji="1" lang="en-US" altLang="zh-CN" sz="20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将</a:t>
                </a:r>
                <a:r>
                  <a:rPr kumimoji="1" lang="en-US" altLang="zh-CN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与</a:t>
                </a:r>
                <a:r>
                  <a:rPr kumimoji="1" lang="en-US" altLang="zh-CN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代入相角方程</a:t>
                </a:r>
                <a:endParaRPr kumimoji="1" lang="en-US" altLang="zh-CN" sz="20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与</a:t>
                </a:r>
                <a:r>
                  <a:rPr kumimoji="1" lang="en-US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均满足相角方程。所以</a:t>
                </a:r>
                <a:r>
                  <a:rPr kumimoji="1" lang="en-US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与</a:t>
                </a:r>
                <a:r>
                  <a:rPr kumimoji="1" lang="en-US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</a:t>
                </a:r>
                <a:r>
                  <a:rPr kumimoji="1" lang="en-US" altLang="zh-CN" sz="2000" b="1" baseline="-250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是闭环极点。</a:t>
                </a:r>
                <a:endParaRPr kumimoji="1" lang="en-US" altLang="zh-CN" sz="20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24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5461"/>
                <a:ext cx="6760464" cy="5411149"/>
              </a:xfrm>
              <a:blipFill>
                <a:blip r:embed="rId3"/>
                <a:stretch>
                  <a:fillRect l="-902" r="-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30096"/>
              </p:ext>
            </p:extLst>
          </p:nvPr>
        </p:nvGraphicFramePr>
        <p:xfrm>
          <a:off x="2416172" y="3393960"/>
          <a:ext cx="42703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2971800" imgH="685800" progId="Equation.DSMT4">
                  <p:embed/>
                </p:oleObj>
              </mc:Choice>
              <mc:Fallback>
                <p:oleObj name="Equation" r:id="rId4" imgW="2971800" imgH="685800" progId="Equation.DSMT4">
                  <p:embed/>
                  <p:pic>
                    <p:nvPicPr>
                      <p:cNvPr id="2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2" y="3393960"/>
                        <a:ext cx="42703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270"/>
              </p:ext>
            </p:extLst>
          </p:nvPr>
        </p:nvGraphicFramePr>
        <p:xfrm>
          <a:off x="3082128" y="5046258"/>
          <a:ext cx="29384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2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128" y="5046258"/>
                        <a:ext cx="29384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6476" y="2417616"/>
            <a:ext cx="3597324" cy="31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76316"/>
                <a:ext cx="6005659" cy="521302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例：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已知开环系统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传递函数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𝑮𝑯</m:t>
                    </m:r>
                    <m:d>
                      <m:d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</m:d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𝑲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(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𝒔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+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𝟏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，当 𝐾</a:t>
                </a:r>
                <a:r>
                  <a:rPr kumimoji="1" lang="en-US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=0</a:t>
                </a:r>
                <a:r>
                  <a:rPr kumimoji="1" lang="en-US" altLang="zh-CN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→∞ 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变换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时的根轨迹如下图所示，求根轨迹上的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𝟎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.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𝟓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𝒋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𝟎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.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𝟓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所对应的𝐾 值。</a:t>
                </a:r>
              </a:p>
              <a:p>
                <a:pPr marL="0" indent="0" algn="just">
                  <a:lnSpc>
                    <a:spcPts val="3200"/>
                  </a:lnSpc>
                  <a:buNone/>
                </a:pP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解：</a:t>
                </a:r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由开环传递函数知，</a:t>
                </a:r>
                <a:r>
                  <a:rPr lang="zh-CN" altLang="zh-CN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en-US" altLang="zh-CN" sz="2000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latin typeface="Cambria Math"/>
                      </a:rPr>
                      <m:t>𝑲</m:t>
                    </m:r>
                    <m:r>
                      <a:rPr lang="en-US" altLang="zh-CN" sz="2000" b="1">
                        <a:latin typeface="Cambria Math"/>
                      </a:rPr>
                      <m:t> </m:t>
                    </m:r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𝟑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1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𝒑</m:t>
                        </m:r>
                      </m:e>
                      <m:sub>
                        <m:r>
                          <a:rPr kumimoji="1" lang="en-US" altLang="zh-CN" sz="2000" b="1" i="1">
                            <a:latin typeface="Cambria Math"/>
                            <a:ea typeface="宋体" pitchFamily="2" charset="-122"/>
                          </a:rPr>
                          <m:t>𝟒</m:t>
                        </m:r>
                      </m:sub>
                    </m:sSub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=−</m:t>
                    </m:r>
                    <m:r>
                      <a:rPr kumimoji="1" lang="en-US" altLang="zh-CN" sz="2000" b="1" i="1">
                        <a:latin typeface="Cambria Math"/>
                        <a:ea typeface="宋体" pitchFamily="2" charset="-122"/>
                      </a:rPr>
                      <m:t>𝟏</m:t>
                    </m:r>
                  </m:oMath>
                </a14:m>
                <a:r>
                  <a:rPr kumimoji="1" lang="zh-CN" altLang="en-US" sz="20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，没有零点。代入模值方程</a:t>
                </a:r>
                <a:r>
                  <a:rPr kumimoji="1" lang="zh-CN" altLang="en-US" sz="20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有</a:t>
                </a:r>
                <a:endParaRPr kumimoji="1" lang="en-US" altLang="zh-CN" sz="24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76316"/>
                <a:ext cx="6005659" cy="5213020"/>
              </a:xfrm>
              <a:blipFill>
                <a:blip r:embed="rId3"/>
                <a:stretch>
                  <a:fillRect l="-609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89754"/>
              </p:ext>
            </p:extLst>
          </p:nvPr>
        </p:nvGraphicFramePr>
        <p:xfrm>
          <a:off x="2244715" y="3833338"/>
          <a:ext cx="3602038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2145960" imgH="838080" progId="Equation.DSMT4">
                  <p:embed/>
                </p:oleObj>
              </mc:Choice>
              <mc:Fallback>
                <p:oleObj name="Equation" r:id="rId4" imgW="2145960" imgH="838080" progId="Equation.DSMT4">
                  <p:embed/>
                  <p:pic>
                    <p:nvPicPr>
                      <p:cNvPr id="2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15" y="3833338"/>
                        <a:ext cx="3602038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02791"/>
              </p:ext>
            </p:extLst>
          </p:nvPr>
        </p:nvGraphicFramePr>
        <p:xfrm>
          <a:off x="3699119" y="5483958"/>
          <a:ext cx="693230" cy="64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6" imgW="419040" imgH="393480" progId="Equation.DSMT4">
                  <p:embed/>
                </p:oleObj>
              </mc:Choice>
              <mc:Fallback>
                <p:oleObj name="Equation" r:id="rId6" imgW="419040" imgH="393480" progId="Equation.DSMT4">
                  <p:embed/>
                  <p:pic>
                    <p:nvPicPr>
                      <p:cNvPr id="2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19" y="5483958"/>
                        <a:ext cx="693230" cy="649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2275321" y="5624654"/>
            <a:ext cx="480767" cy="36805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5994" y="2182718"/>
            <a:ext cx="3793624" cy="33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008669"/>
            <a:ext cx="8158316" cy="4942328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闭环系统的稳定性与性能指标主要由</a:t>
            </a:r>
            <a:r>
              <a:rPr lang="zh-CN" altLang="en-US" sz="24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闭环极点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决定。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求解闭环极点 → 求解（高阶）特征方程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存在参数变化时，则需要重新求解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方程。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1948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年，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Walter R. Evans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提出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根轨迹法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根轨迹法根据反馈控制系统开、闭环传递函数之间的关系，直接由开环传递函数零、极点求出闭环极点。（</a:t>
            </a:r>
            <a:r>
              <a:rPr lang="zh-CN" altLang="en-US" sz="24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图解法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68247" y="2033237"/>
            <a:ext cx="1729032" cy="3125585"/>
            <a:chOff x="9468247" y="2033237"/>
            <a:chExt cx="1729032" cy="3125585"/>
          </a:xfrm>
        </p:grpSpPr>
        <p:pic>
          <p:nvPicPr>
            <p:cNvPr id="1026" name="Picture 2" descr="Walter R. Evan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247" y="2033237"/>
              <a:ext cx="1729032" cy="2397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9475589" y="4512491"/>
              <a:ext cx="1721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andara" panose="020E0502030303020204" pitchFamily="34" charset="0"/>
                </a:rPr>
                <a:t>Walter R. Evans</a:t>
              </a:r>
            </a:p>
            <a:p>
              <a:r>
                <a:rPr lang="en-US" altLang="zh-CN" b="1" dirty="0" smtClean="0">
                  <a:latin typeface="Candara" panose="020E0502030303020204" pitchFamily="34" charset="0"/>
                </a:rPr>
                <a:t>(1920-1999)</a:t>
              </a:r>
              <a:endParaRPr lang="zh-CN" altLang="en-US" b="1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38" y="1174496"/>
            <a:ext cx="3381756" cy="45090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6208" y="1397675"/>
            <a:ext cx="47731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“The characteristic equation could be solved by plotting the locus of points ‘s’ that have a simple relationship with other known points, that is, angles that sum to 180°. “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 by Gregory Walter Evans</a:t>
            </a:r>
          </a:p>
          <a:p>
            <a:pPr algn="r">
              <a:lnSpc>
                <a:spcPct val="150000"/>
              </a:lnSpc>
            </a:pPr>
            <a:r>
              <a:rPr lang="en-US" altLang="zh-CN" sz="1600" i="1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“Bringing Root Locus to The Classroom”</a:t>
            </a:r>
            <a:endParaRPr lang="zh-CN" altLang="en-US" sz="1600" i="1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59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376316"/>
            <a:ext cx="10515600" cy="4942328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系统开环传递函数中某个参数（例如</a:t>
            </a:r>
            <a:r>
              <a:rPr lang="zh-CN" altLang="en-US" sz="20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开环增益</a:t>
            </a:r>
            <a:r>
              <a:rPr lang="en-US" altLang="zh-CN" sz="20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）从零变化到正无穷（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0→+∞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）时，闭环特征根在复平面上移动的轨迹。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180〫</a:t>
            </a:r>
            <a:r>
              <a:rPr lang="zh-CN" altLang="en-US" sz="2000" b="1" dirty="0" smtClean="0">
                <a:solidFill>
                  <a:srgbClr val="0070C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根轨迹（常规根轨迹）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和零度根轨迹。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896827" y="4244541"/>
            <a:ext cx="5111751" cy="1347788"/>
            <a:chOff x="5896827" y="4244541"/>
            <a:chExt cx="5111751" cy="1347788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5896827" y="4244541"/>
              <a:ext cx="5111751" cy="1347788"/>
              <a:chOff x="1202" y="1130"/>
              <a:chExt cx="3220" cy="849"/>
            </a:xfrm>
          </p:grpSpPr>
          <p:sp>
            <p:nvSpPr>
              <p:cNvPr id="9" name="Oval 12"/>
              <p:cNvSpPr>
                <a:spLocks noChangeAspect="1" noChangeArrowheads="1"/>
              </p:cNvSpPr>
              <p:nvPr/>
            </p:nvSpPr>
            <p:spPr bwMode="auto">
              <a:xfrm>
                <a:off x="1565" y="1344"/>
                <a:ext cx="172" cy="1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2109" y="1130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1746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1202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2681" y="143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3089" y="1135"/>
                <a:ext cx="69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1655" y="1525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655" y="197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014" y="1434"/>
                <a:ext cx="0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124982"/>
                </p:ext>
              </p:extLst>
            </p:nvPr>
          </p:nvGraphicFramePr>
          <p:xfrm>
            <a:off x="7597041" y="4513533"/>
            <a:ext cx="378725" cy="37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97041" y="4513533"/>
                          <a:ext cx="378725" cy="378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140450"/>
                </p:ext>
              </p:extLst>
            </p:nvPr>
          </p:nvGraphicFramePr>
          <p:xfrm>
            <a:off x="8957765" y="4421750"/>
            <a:ext cx="977424" cy="598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5" imgW="685800" imgH="419040" progId="Equation.DSMT4">
                    <p:embed/>
                  </p:oleObj>
                </mc:Choice>
                <mc:Fallback>
                  <p:oleObj name="Equation" r:id="rId5" imgW="685800" imgH="41904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57765" y="4421750"/>
                          <a:ext cx="977424" cy="5980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398847"/>
              </p:ext>
            </p:extLst>
          </p:nvPr>
        </p:nvGraphicFramePr>
        <p:xfrm>
          <a:off x="2278686" y="4053355"/>
          <a:ext cx="15938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7" imgW="1117440" imgH="419040" progId="Equation.DSMT4">
                  <p:embed/>
                </p:oleObj>
              </mc:Choice>
              <mc:Fallback>
                <p:oleObj name="Equation" r:id="rId7" imgW="1117440" imgH="41904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8686" y="4053355"/>
                        <a:ext cx="15938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78675"/>
              </p:ext>
            </p:extLst>
          </p:nvPr>
        </p:nvGraphicFramePr>
        <p:xfrm>
          <a:off x="2278063" y="4857750"/>
          <a:ext cx="20653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8063" y="4857750"/>
                        <a:ext cx="2065337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12661"/>
              </p:ext>
            </p:extLst>
          </p:nvPr>
        </p:nvGraphicFramePr>
        <p:xfrm>
          <a:off x="2568575" y="5705672"/>
          <a:ext cx="17748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8575" y="5705672"/>
                        <a:ext cx="1774825" cy="3254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38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内容占位符 7"/>
          <p:cNvSpPr>
            <a:spLocks noGrp="1"/>
          </p:cNvSpPr>
          <p:nvPr>
            <p:ph idx="1"/>
          </p:nvPr>
        </p:nvSpPr>
        <p:spPr>
          <a:xfrm>
            <a:off x="838200" y="1606656"/>
            <a:ext cx="10515600" cy="4611403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取值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01" y="1707241"/>
            <a:ext cx="4254499" cy="432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65800"/>
              </p:ext>
            </p:extLst>
          </p:nvPr>
        </p:nvGraphicFramePr>
        <p:xfrm>
          <a:off x="2722563" y="2398522"/>
          <a:ext cx="2357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398522"/>
                        <a:ext cx="2357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03814"/>
              </p:ext>
            </p:extLst>
          </p:nvPr>
        </p:nvGraphicFramePr>
        <p:xfrm>
          <a:off x="2402826" y="3529657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6" imgW="1473120" imgH="228600" progId="Equation.DSMT4">
                  <p:embed/>
                </p:oleObj>
              </mc:Choice>
              <mc:Fallback>
                <p:oleObj name="Equation" r:id="rId6" imgW="1473120" imgH="22860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3529657"/>
                        <a:ext cx="2944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55478"/>
              </p:ext>
            </p:extLst>
          </p:nvPr>
        </p:nvGraphicFramePr>
        <p:xfrm>
          <a:off x="2402826" y="4036173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8" imgW="1307880" imgH="228600" progId="Equation.DSMT4">
                  <p:embed/>
                </p:oleObj>
              </mc:Choice>
              <mc:Fallback>
                <p:oleObj name="Equation" r:id="rId8" imgW="1307880" imgH="22860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4036173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25581"/>
              </p:ext>
            </p:extLst>
          </p:nvPr>
        </p:nvGraphicFramePr>
        <p:xfrm>
          <a:off x="2402826" y="4542689"/>
          <a:ext cx="2613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10" imgW="1307880" imgH="241200" progId="Equation.DSMT4">
                  <p:embed/>
                </p:oleObj>
              </mc:Choice>
              <mc:Fallback>
                <p:oleObj name="Equation" r:id="rId10" imgW="1307880" imgH="241200" progId="Equation.DSMT4">
                  <p:embed/>
                  <p:pic>
                    <p:nvPicPr>
                      <p:cNvPr id="22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4542689"/>
                        <a:ext cx="2613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63304"/>
              </p:ext>
            </p:extLst>
          </p:nvPr>
        </p:nvGraphicFramePr>
        <p:xfrm>
          <a:off x="2402826" y="5606520"/>
          <a:ext cx="3095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12" imgW="1549080" imgH="241200" progId="Equation.DSMT4">
                  <p:embed/>
                </p:oleObj>
              </mc:Choice>
              <mc:Fallback>
                <p:oleObj name="Equation" r:id="rId12" imgW="1549080" imgH="241200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5606520"/>
                        <a:ext cx="3095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86107"/>
              </p:ext>
            </p:extLst>
          </p:nvPr>
        </p:nvGraphicFramePr>
        <p:xfrm>
          <a:off x="2722853" y="1734731"/>
          <a:ext cx="2519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14" imgW="1269720" imgH="228600" progId="Equation.DSMT4">
                  <p:embed/>
                </p:oleObj>
              </mc:Choice>
              <mc:Fallback>
                <p:oleObj name="Equation" r:id="rId14" imgW="1269720" imgH="22860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22853" y="1734731"/>
                        <a:ext cx="25193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610764" y="3875809"/>
            <a:ext cx="124243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8853199" y="3875809"/>
            <a:ext cx="11774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8824624" y="2927927"/>
            <a:ext cx="0" cy="9478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824624" y="3875809"/>
            <a:ext cx="0" cy="99175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8824624" y="1722887"/>
            <a:ext cx="0" cy="131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8824624" y="4845050"/>
            <a:ext cx="0" cy="118368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8"/>
          <p:cNvSpPr>
            <a:spLocks noChangeAspect="1" noChangeArrowheads="1"/>
          </p:cNvSpPr>
          <p:nvPr/>
        </p:nvSpPr>
        <p:spPr bwMode="auto">
          <a:xfrm>
            <a:off x="7551162" y="3817865"/>
            <a:ext cx="115887" cy="115887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9"/>
          <p:cNvSpPr>
            <a:spLocks noChangeAspect="1" noChangeArrowheads="1"/>
          </p:cNvSpPr>
          <p:nvPr/>
        </p:nvSpPr>
        <p:spPr bwMode="auto">
          <a:xfrm>
            <a:off x="9982200" y="3810042"/>
            <a:ext cx="115887" cy="115887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76868"/>
              </p:ext>
            </p:extLst>
          </p:nvPr>
        </p:nvGraphicFramePr>
        <p:xfrm>
          <a:off x="2402826" y="5074605"/>
          <a:ext cx="294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16" imgW="1473120" imgH="241200" progId="Equation.DSMT4">
                  <p:embed/>
                </p:oleObj>
              </mc:Choice>
              <mc:Fallback>
                <p:oleObj name="Equation" r:id="rId16" imgW="1473120" imgH="241200" progId="Equation.DSMT4">
                  <p:embed/>
                  <p:pic>
                    <p:nvPicPr>
                      <p:cNvPr id="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826" y="5074605"/>
                        <a:ext cx="294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8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3422"/>
            <a:ext cx="4844571" cy="3839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78" y="1913679"/>
            <a:ext cx="4843922" cy="38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934556"/>
            <a:ext cx="10515600" cy="4384088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闭环零、极点与开环零、极点之间的关系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 bwMode="auto">
          <a:xfrm>
            <a:off x="7956550" y="2831971"/>
            <a:ext cx="3397250" cy="2089150"/>
            <a:chOff x="2880" y="709"/>
            <a:chExt cx="2631" cy="1618"/>
          </a:xfrm>
        </p:grpSpPr>
        <p:sp>
          <p:nvSpPr>
            <p:cNvPr id="27" name="Rectangle 11"/>
            <p:cNvSpPr>
              <a:spLocks noChangeAspect="1" noChangeArrowheads="1"/>
            </p:cNvSpPr>
            <p:nvPr/>
          </p:nvSpPr>
          <p:spPr bwMode="auto">
            <a:xfrm>
              <a:off x="4109" y="799"/>
              <a:ext cx="576" cy="5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12"/>
            <p:cNvSpPr>
              <a:spLocks noChangeAspect="1" noChangeArrowheads="1"/>
            </p:cNvSpPr>
            <p:nvPr/>
          </p:nvSpPr>
          <p:spPr bwMode="auto">
            <a:xfrm>
              <a:off x="4095" y="1751"/>
              <a:ext cx="576" cy="5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Line 13"/>
            <p:cNvSpPr>
              <a:spLocks noChangeAspect="1" noChangeShapeType="1"/>
            </p:cNvSpPr>
            <p:nvPr/>
          </p:nvSpPr>
          <p:spPr bwMode="auto">
            <a:xfrm>
              <a:off x="2952" y="1080"/>
              <a:ext cx="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Aspect="1" noChangeShapeType="1"/>
            </p:cNvSpPr>
            <p:nvPr/>
          </p:nvSpPr>
          <p:spPr bwMode="auto">
            <a:xfrm>
              <a:off x="3596" y="1089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Aspect="1" noChangeShapeType="1"/>
            </p:cNvSpPr>
            <p:nvPr/>
          </p:nvSpPr>
          <p:spPr bwMode="auto">
            <a:xfrm>
              <a:off x="4694" y="1098"/>
              <a:ext cx="81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Aspect="1" noChangeShapeType="1"/>
            </p:cNvSpPr>
            <p:nvPr/>
          </p:nvSpPr>
          <p:spPr bwMode="auto">
            <a:xfrm>
              <a:off x="5048" y="1116"/>
              <a:ext cx="0" cy="9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Aspect="1" noChangeShapeType="1"/>
            </p:cNvSpPr>
            <p:nvPr/>
          </p:nvSpPr>
          <p:spPr bwMode="auto">
            <a:xfrm flipH="1">
              <a:off x="4685" y="2023"/>
              <a:ext cx="3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Aspect="1" noChangeShapeType="1"/>
            </p:cNvSpPr>
            <p:nvPr/>
          </p:nvSpPr>
          <p:spPr bwMode="auto">
            <a:xfrm flipH="1">
              <a:off x="3460" y="2023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Aspect="1" noChangeShapeType="1"/>
            </p:cNvSpPr>
            <p:nvPr/>
          </p:nvSpPr>
          <p:spPr bwMode="auto">
            <a:xfrm flipV="1">
              <a:off x="3478" y="1180"/>
              <a:ext cx="0" cy="8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915951"/>
                </p:ext>
              </p:extLst>
            </p:nvPr>
          </p:nvGraphicFramePr>
          <p:xfrm>
            <a:off x="4132" y="935"/>
            <a:ext cx="5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1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3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935"/>
                          <a:ext cx="5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120935"/>
                </p:ext>
              </p:extLst>
            </p:nvPr>
          </p:nvGraphicFramePr>
          <p:xfrm>
            <a:off x="4104" y="1888"/>
            <a:ext cx="5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2" name="Equation" r:id="rId5" imgW="355320" imgH="203040" progId="Equation.DSMT4">
                    <p:embed/>
                  </p:oleObj>
                </mc:Choice>
                <mc:Fallback>
                  <p:oleObj name="Equation" r:id="rId5" imgW="355320" imgH="203040" progId="Equation.DSMT4">
                    <p:embed/>
                    <p:pic>
                      <p:nvPicPr>
                        <p:cNvPr id="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888"/>
                          <a:ext cx="5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22"/>
            <p:cNvSpPr>
              <a:spLocks noChangeAspect="1" noChangeShapeType="1"/>
            </p:cNvSpPr>
            <p:nvPr/>
          </p:nvSpPr>
          <p:spPr bwMode="auto">
            <a:xfrm>
              <a:off x="3596" y="1388"/>
              <a:ext cx="1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spect="1" noChangeArrowheads="1"/>
            </p:cNvSpPr>
            <p:nvPr/>
          </p:nvSpPr>
          <p:spPr bwMode="auto">
            <a:xfrm>
              <a:off x="3366" y="966"/>
              <a:ext cx="218" cy="218"/>
            </a:xfrm>
            <a:prstGeom prst="flowChartSummingJunction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796762"/>
                </p:ext>
              </p:extLst>
            </p:nvPr>
          </p:nvGraphicFramePr>
          <p:xfrm>
            <a:off x="2880" y="709"/>
            <a:ext cx="4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3" name="Equation" r:id="rId7" imgW="317160" imgH="203040" progId="Equation.DSMT4">
                    <p:embed/>
                  </p:oleObj>
                </mc:Choice>
                <mc:Fallback>
                  <p:oleObj name="Equation" r:id="rId7" imgW="317160" imgH="203040" progId="Equation.DSMT4">
                    <p:embed/>
                    <p:pic>
                      <p:nvPicPr>
                        <p:cNvPr id="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09"/>
                          <a:ext cx="4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835367"/>
                </p:ext>
              </p:extLst>
            </p:nvPr>
          </p:nvGraphicFramePr>
          <p:xfrm>
            <a:off x="4992" y="735"/>
            <a:ext cx="5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4" name="Equation" r:id="rId9" imgW="330120" imgH="203040" progId="Equation.DSMT4">
                    <p:embed/>
                  </p:oleObj>
                </mc:Choice>
                <mc:Fallback>
                  <p:oleObj name="Equation" r:id="rId9" imgW="330120" imgH="203040" progId="Equation.DSMT4">
                    <p:embed/>
                    <p:pic>
                      <p:nvPicPr>
                        <p:cNvPr id="4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735"/>
                          <a:ext cx="5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65956"/>
              </p:ext>
            </p:extLst>
          </p:nvPr>
        </p:nvGraphicFramePr>
        <p:xfrm>
          <a:off x="1248876" y="3010119"/>
          <a:ext cx="5554656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11" imgW="3085920" imgH="431640" progId="Equation.DSMT4">
                  <p:embed/>
                </p:oleObj>
              </mc:Choice>
              <mc:Fallback>
                <p:oleObj name="Equation" r:id="rId11" imgW="3085920" imgH="431640" progId="Equation.DSMT4">
                  <p:embed/>
                  <p:pic>
                    <p:nvPicPr>
                      <p:cNvPr id="2037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76" y="3010119"/>
                        <a:ext cx="5554656" cy="77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8520"/>
              </p:ext>
            </p:extLst>
          </p:nvPr>
        </p:nvGraphicFramePr>
        <p:xfrm>
          <a:off x="1248876" y="4408098"/>
          <a:ext cx="52349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13" imgW="2908080" imgH="431640" progId="Equation.DSMT4">
                  <p:embed/>
                </p:oleObj>
              </mc:Choice>
              <mc:Fallback>
                <p:oleObj name="Equation" r:id="rId13" imgW="2908080" imgH="431640" progId="Equation.DSMT4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76" y="4408098"/>
                        <a:ext cx="523494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5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376316"/>
            <a:ext cx="10515600" cy="4980034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闭环零、极点与开环零、极点之间的关系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rgbClr val="7030A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闭环系统</a:t>
            </a:r>
            <a:r>
              <a:rPr lang="zh-CN" altLang="en-US" sz="2000" b="1" dirty="0">
                <a:solidFill>
                  <a:srgbClr val="7030A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由</a:t>
            </a:r>
            <a:r>
              <a:rPr lang="zh-CN" altLang="en-US" sz="2000" b="1" dirty="0">
                <a:solidFill>
                  <a:srgbClr val="7030A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前向通道的零点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zh-CN" altLang="en-US" sz="2000" b="1" dirty="0">
                <a:solidFill>
                  <a:srgbClr val="7030A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反馈通道的极点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组成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；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闭环系统极点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开环系统的极点、零点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以及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开环根轨迹增益</a:t>
            </a:r>
            <a:r>
              <a:rPr lang="en-US" altLang="zh-CN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K* 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有关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3" name="内容占位符 7"/>
          <p:cNvSpPr txBox="1">
            <a:spLocks/>
          </p:cNvSpPr>
          <p:nvPr/>
        </p:nvSpPr>
        <p:spPr>
          <a:xfrm>
            <a:off x="838200" y="4624741"/>
            <a:ext cx="10515600" cy="13432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根轨迹法的任务：在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已知开环零、极点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分布的情况下，通过</a:t>
            </a:r>
            <a:r>
              <a:rPr lang="zh-CN" altLang="en-US" sz="2400" b="1" dirty="0">
                <a:solidFill>
                  <a:srgbClr val="7030A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图解法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求出闭环极点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，进行系统分析和控制器设计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83374"/>
              </p:ext>
            </p:extLst>
          </p:nvPr>
        </p:nvGraphicFramePr>
        <p:xfrm>
          <a:off x="1193475" y="2232879"/>
          <a:ext cx="52349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3" imgW="2908080" imgH="431640" progId="Equation.DSMT4">
                  <p:embed/>
                </p:oleObj>
              </mc:Choice>
              <mc:Fallback>
                <p:oleObj name="Equation" r:id="rId3" imgW="2908080" imgH="431640" progId="Equation.DSMT4">
                  <p:embed/>
                  <p:pic>
                    <p:nvPicPr>
                      <p:cNvPr id="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75" y="2232879"/>
                        <a:ext cx="523494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426771"/>
              </p:ext>
            </p:extLst>
          </p:nvPr>
        </p:nvGraphicFramePr>
        <p:xfrm>
          <a:off x="7210907" y="1844547"/>
          <a:ext cx="3131784" cy="155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5" imgW="1739880" imgH="863280" progId="Equation.DSMT4">
                  <p:embed/>
                </p:oleObj>
              </mc:Choice>
              <mc:Fallback>
                <p:oleObj name="Equation" r:id="rId5" imgW="1739880" imgH="863280" progId="Equation.DSMT4">
                  <p:embed/>
                  <p:pic>
                    <p:nvPicPr>
                      <p:cNvPr id="2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907" y="1844547"/>
                        <a:ext cx="3131784" cy="1553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8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根轨迹与根轨迹方程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376316"/>
            <a:ext cx="10515600" cy="4942328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根轨迹方程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：系统开环传递函数中某个参数（例如</a:t>
            </a:r>
            <a:r>
              <a:rPr lang="zh-CN" altLang="en-US" sz="20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开环增益</a:t>
            </a:r>
            <a:r>
              <a:rPr lang="en-US" altLang="zh-CN" sz="20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）从零变化到正无穷（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0→+∞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）时，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闭环特征根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在复平面上移动的轨迹。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根轨迹方程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 bwMode="auto">
          <a:xfrm>
            <a:off x="7956550" y="3301306"/>
            <a:ext cx="3397250" cy="2089150"/>
            <a:chOff x="2880" y="709"/>
            <a:chExt cx="2631" cy="1618"/>
          </a:xfrm>
        </p:grpSpPr>
        <p:sp>
          <p:nvSpPr>
            <p:cNvPr id="27" name="Rectangle 11"/>
            <p:cNvSpPr>
              <a:spLocks noChangeAspect="1" noChangeArrowheads="1"/>
            </p:cNvSpPr>
            <p:nvPr/>
          </p:nvSpPr>
          <p:spPr bwMode="auto">
            <a:xfrm>
              <a:off x="4109" y="799"/>
              <a:ext cx="576" cy="5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12"/>
            <p:cNvSpPr>
              <a:spLocks noChangeAspect="1" noChangeArrowheads="1"/>
            </p:cNvSpPr>
            <p:nvPr/>
          </p:nvSpPr>
          <p:spPr bwMode="auto">
            <a:xfrm>
              <a:off x="4095" y="1751"/>
              <a:ext cx="576" cy="57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Line 13"/>
            <p:cNvSpPr>
              <a:spLocks noChangeAspect="1" noChangeShapeType="1"/>
            </p:cNvSpPr>
            <p:nvPr/>
          </p:nvSpPr>
          <p:spPr bwMode="auto">
            <a:xfrm>
              <a:off x="2952" y="1080"/>
              <a:ext cx="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Aspect="1" noChangeShapeType="1"/>
            </p:cNvSpPr>
            <p:nvPr/>
          </p:nvSpPr>
          <p:spPr bwMode="auto">
            <a:xfrm>
              <a:off x="3596" y="1089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Aspect="1" noChangeShapeType="1"/>
            </p:cNvSpPr>
            <p:nvPr/>
          </p:nvSpPr>
          <p:spPr bwMode="auto">
            <a:xfrm>
              <a:off x="4694" y="1098"/>
              <a:ext cx="81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Aspect="1" noChangeShapeType="1"/>
            </p:cNvSpPr>
            <p:nvPr/>
          </p:nvSpPr>
          <p:spPr bwMode="auto">
            <a:xfrm>
              <a:off x="5048" y="1116"/>
              <a:ext cx="0" cy="9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Aspect="1" noChangeShapeType="1"/>
            </p:cNvSpPr>
            <p:nvPr/>
          </p:nvSpPr>
          <p:spPr bwMode="auto">
            <a:xfrm flipH="1">
              <a:off x="4685" y="2023"/>
              <a:ext cx="3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Aspect="1" noChangeShapeType="1"/>
            </p:cNvSpPr>
            <p:nvPr/>
          </p:nvSpPr>
          <p:spPr bwMode="auto">
            <a:xfrm flipH="1">
              <a:off x="3460" y="2023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Aspect="1" noChangeShapeType="1"/>
            </p:cNvSpPr>
            <p:nvPr/>
          </p:nvSpPr>
          <p:spPr bwMode="auto">
            <a:xfrm flipV="1">
              <a:off x="3478" y="1180"/>
              <a:ext cx="0" cy="8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5832"/>
                </p:ext>
              </p:extLst>
            </p:nvPr>
          </p:nvGraphicFramePr>
          <p:xfrm>
            <a:off x="4132" y="935"/>
            <a:ext cx="5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7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307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935"/>
                          <a:ext cx="5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767577"/>
                </p:ext>
              </p:extLst>
            </p:nvPr>
          </p:nvGraphicFramePr>
          <p:xfrm>
            <a:off x="4104" y="1888"/>
            <a:ext cx="5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Equation" r:id="rId5" imgW="355320" imgH="203040" progId="Equation.DSMT4">
                    <p:embed/>
                  </p:oleObj>
                </mc:Choice>
                <mc:Fallback>
                  <p:oleObj name="Equation" r:id="rId5" imgW="355320" imgH="203040" progId="Equation.DSMT4">
                    <p:embed/>
                    <p:pic>
                      <p:nvPicPr>
                        <p:cNvPr id="307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888"/>
                          <a:ext cx="5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22"/>
            <p:cNvSpPr>
              <a:spLocks noChangeAspect="1" noChangeShapeType="1"/>
            </p:cNvSpPr>
            <p:nvPr/>
          </p:nvSpPr>
          <p:spPr bwMode="auto">
            <a:xfrm>
              <a:off x="3596" y="1388"/>
              <a:ext cx="1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spect="1" noChangeArrowheads="1"/>
            </p:cNvSpPr>
            <p:nvPr/>
          </p:nvSpPr>
          <p:spPr bwMode="auto">
            <a:xfrm>
              <a:off x="3366" y="966"/>
              <a:ext cx="218" cy="218"/>
            </a:xfrm>
            <a:prstGeom prst="flowChartSummingJunction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062522"/>
                </p:ext>
              </p:extLst>
            </p:nvPr>
          </p:nvGraphicFramePr>
          <p:xfrm>
            <a:off x="2880" y="709"/>
            <a:ext cx="4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9" name="Equation" r:id="rId7" imgW="317160" imgH="203040" progId="Equation.DSMT4">
                    <p:embed/>
                  </p:oleObj>
                </mc:Choice>
                <mc:Fallback>
                  <p:oleObj name="Equation" r:id="rId7" imgW="317160" imgH="203040" progId="Equation.DSMT4">
                    <p:embed/>
                    <p:pic>
                      <p:nvPicPr>
                        <p:cNvPr id="307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09"/>
                          <a:ext cx="4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893343"/>
                </p:ext>
              </p:extLst>
            </p:nvPr>
          </p:nvGraphicFramePr>
          <p:xfrm>
            <a:off x="4992" y="735"/>
            <a:ext cx="5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" name="Equation" r:id="rId9" imgW="330120" imgH="203040" progId="Equation.DSMT4">
                    <p:embed/>
                  </p:oleObj>
                </mc:Choice>
                <mc:Fallback>
                  <p:oleObj name="Equation" r:id="rId9" imgW="330120" imgH="203040" progId="Equation.DSMT4">
                    <p:embed/>
                    <p:pic>
                      <p:nvPicPr>
                        <p:cNvPr id="308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735"/>
                          <a:ext cx="5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8481"/>
              </p:ext>
            </p:extLst>
          </p:nvPr>
        </p:nvGraphicFramePr>
        <p:xfrm>
          <a:off x="1640682" y="3335204"/>
          <a:ext cx="240019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11" imgW="1333440" imgH="419040" progId="Equation.DSMT4">
                  <p:embed/>
                </p:oleObj>
              </mc:Choice>
              <mc:Fallback>
                <p:oleObj name="Equation" r:id="rId11" imgW="1333440" imgH="419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82" y="3335204"/>
                        <a:ext cx="2400192" cy="75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61049"/>
              </p:ext>
            </p:extLst>
          </p:nvPr>
        </p:nvGraphicFramePr>
        <p:xfrm>
          <a:off x="3483562" y="5282937"/>
          <a:ext cx="1827862" cy="39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13" imgW="939600" imgH="203040" progId="Equation.DSMT4">
                  <p:embed/>
                </p:oleObj>
              </mc:Choice>
              <mc:Fallback>
                <p:oleObj name="Equation" r:id="rId13" imgW="939600" imgH="203040" progId="Equation.DSMT4">
                  <p:embed/>
                  <p:pic>
                    <p:nvPicPr>
                      <p:cNvPr id="2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562" y="5282937"/>
                        <a:ext cx="1827862" cy="394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71406"/>
              </p:ext>
            </p:extLst>
          </p:nvPr>
        </p:nvGraphicFramePr>
        <p:xfrm>
          <a:off x="4621213" y="3508375"/>
          <a:ext cx="1874016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15" imgW="1041120" imgH="203040" progId="Equation.DSMT4">
                  <p:embed/>
                </p:oleObj>
              </mc:Choice>
              <mc:Fallback>
                <p:oleObj name="Equation" r:id="rId15" imgW="104112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508375"/>
                        <a:ext cx="1874016" cy="36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8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467</TotalTime>
  <Words>533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Microsoft YaHei UI</vt:lpstr>
      <vt:lpstr>Microsoft YaHei UI Light</vt:lpstr>
      <vt:lpstr>等线</vt:lpstr>
      <vt:lpstr>等线 Light</vt:lpstr>
      <vt:lpstr>宋体</vt:lpstr>
      <vt:lpstr>Arial</vt:lpstr>
      <vt:lpstr>Cambria Math</vt:lpstr>
      <vt:lpstr>Candara</vt:lpstr>
      <vt:lpstr>Office 主题​​</vt:lpstr>
      <vt:lpstr>Equation</vt:lpstr>
      <vt:lpstr>第四章 根轨迹法</vt:lpstr>
      <vt:lpstr>PowerPoint 演示文稿</vt:lpstr>
      <vt:lpstr>PowerPoint 演示文稿</vt:lpstr>
      <vt:lpstr>4-1 根轨迹与根轨迹方程</vt:lpstr>
      <vt:lpstr>4-1 根轨迹与根轨迹方程</vt:lpstr>
      <vt:lpstr>4-1 根轨迹与根轨迹方程</vt:lpstr>
      <vt:lpstr>4-1 根轨迹与根轨迹方程</vt:lpstr>
      <vt:lpstr>4-1 根轨迹与根轨迹方程</vt:lpstr>
      <vt:lpstr>4-1 根轨迹与根轨迹方程</vt:lpstr>
      <vt:lpstr>4-1 根轨迹与根轨迹方程</vt:lpstr>
      <vt:lpstr>PowerPoint 演示文稿</vt:lpstr>
      <vt:lpstr>4-1 根轨迹与根轨迹方程</vt:lpstr>
      <vt:lpstr>4-1 根轨迹与根轨迹方程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根轨迹法</dc:title>
  <dc:creator>Zhu Bing</dc:creator>
  <cp:lastModifiedBy>Bing Zhu</cp:lastModifiedBy>
  <cp:revision>40</cp:revision>
  <dcterms:created xsi:type="dcterms:W3CDTF">2018-07-10T07:55:41Z</dcterms:created>
  <dcterms:modified xsi:type="dcterms:W3CDTF">2018-11-10T07:59:39Z</dcterms:modified>
</cp:coreProperties>
</file>