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9" r:id="rId4"/>
    <p:sldId id="281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AF7-11A5-4176-9917-69AD933BDD2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6822E-2C70-4B87-B77D-1BFC329A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2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9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7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2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BF6C-0832-44E9-BAA4-2134418869AD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31750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根轨迹法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922" y="2368296"/>
            <a:ext cx="6582156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4-1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根轨迹与根轨迹方程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4-2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绘制根轨迹的基本法则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4-3 </a:t>
            </a:r>
            <a:r>
              <a:rPr lang="zh-CN" altLang="en-US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开环零、极点变化时的根轨迹</a:t>
            </a:r>
            <a:endParaRPr lang="en-US" altLang="zh-CN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4-4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零度根轨迹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4-5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系统闭环零、极点分布与阶跃响应的关系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4-6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系统阶跃响应的根轨迹分析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24488"/>
            <a:ext cx="5279796" cy="80942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模方程为：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10</a:t>
            </a:fld>
            <a:endParaRPr lang="zh-CN" altLang="en-US" b="1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043868" y="1816642"/>
            <a:ext cx="3455988" cy="2181225"/>
            <a:chOff x="2028" y="1207"/>
            <a:chExt cx="2177" cy="1374"/>
          </a:xfrm>
        </p:grpSpPr>
        <p:sp>
          <p:nvSpPr>
            <p:cNvPr id="14" name="Oval 8"/>
            <p:cNvSpPr>
              <a:spLocks noChangeAspect="1" noChangeArrowheads="1"/>
            </p:cNvSpPr>
            <p:nvPr/>
          </p:nvSpPr>
          <p:spPr bwMode="auto">
            <a:xfrm>
              <a:off x="2390" y="134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116" y="1207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028" y="1479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663" y="147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06" y="147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125" y="2005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221940"/>
                </p:ext>
              </p:extLst>
            </p:nvPr>
          </p:nvGraphicFramePr>
          <p:xfrm>
            <a:off x="3198" y="1389"/>
            <a:ext cx="41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6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2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89"/>
                          <a:ext cx="417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928965"/>
                </p:ext>
              </p:extLst>
            </p:nvPr>
          </p:nvGraphicFramePr>
          <p:xfrm>
            <a:off x="3180" y="2167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7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2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167"/>
                          <a:ext cx="4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933" y="147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706" y="229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2527" y="2295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527" y="1615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275278"/>
                </p:ext>
              </p:extLst>
            </p:nvPr>
          </p:nvGraphicFramePr>
          <p:xfrm>
            <a:off x="2562" y="1706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78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3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06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40810"/>
              </p:ext>
            </p:extLst>
          </p:nvPr>
        </p:nvGraphicFramePr>
        <p:xfrm>
          <a:off x="2449398" y="2042433"/>
          <a:ext cx="2057400" cy="153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9" name="Equation" r:id="rId9" imgW="1143000" imgH="850680" progId="Equation.DSMT4">
                  <p:embed/>
                </p:oleObj>
              </mc:Choice>
              <mc:Fallback>
                <p:oleObj name="Equation" r:id="rId9" imgW="1143000" imgH="8506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398" y="2042433"/>
                        <a:ext cx="2057400" cy="1531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35079"/>
              </p:ext>
            </p:extLst>
          </p:nvPr>
        </p:nvGraphicFramePr>
        <p:xfrm>
          <a:off x="1198563" y="4401757"/>
          <a:ext cx="70167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0" name="Equation" r:id="rId11" imgW="3898800" imgH="444240" progId="Equation.DSMT4">
                  <p:embed/>
                </p:oleObj>
              </mc:Choice>
              <mc:Fallback>
                <p:oleObj name="Equation" r:id="rId11" imgW="3898800" imgH="4442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401757"/>
                        <a:ext cx="701675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内容占位符 7"/>
          <p:cNvSpPr txBox="1">
            <a:spLocks/>
          </p:cNvSpPr>
          <p:nvPr/>
        </p:nvSpPr>
        <p:spPr>
          <a:xfrm>
            <a:off x="838200" y="3651894"/>
            <a:ext cx="5279796" cy="8094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方程为：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743828" y="5518709"/>
            <a:ext cx="8748336" cy="7526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故所有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与相方程有关的法则都要改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，与模方程相关的法则不变。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1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716722"/>
            <a:ext cx="5091260" cy="2020015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：根轨迹的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分支数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分支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=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开环极点数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=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开环特征方程的阶数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4" name="内容占位符 7"/>
          <p:cNvSpPr txBox="1">
            <a:spLocks/>
          </p:cNvSpPr>
          <p:nvPr/>
        </p:nvSpPr>
        <p:spPr>
          <a:xfrm>
            <a:off x="838200" y="3783872"/>
            <a:ext cx="5091260" cy="20200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对称于实轴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闭环极点为实数：在实轴上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闭环极点为共轭复数：对称于实轴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6" name="内容占位符 7"/>
          <p:cNvSpPr txBox="1">
            <a:spLocks/>
          </p:cNvSpPr>
          <p:nvPr/>
        </p:nvSpPr>
        <p:spPr>
          <a:xfrm>
            <a:off x="6262540" y="1716721"/>
            <a:ext cx="5091260" cy="20200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：根轨迹的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起点与终点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起于开环极点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终止于开环零点或无穷远处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</a:p>
        </p:txBody>
      </p:sp>
      <p:sp>
        <p:nvSpPr>
          <p:cNvPr id="37" name="内容占位符 7"/>
          <p:cNvSpPr txBox="1">
            <a:spLocks/>
          </p:cNvSpPr>
          <p:nvPr/>
        </p:nvSpPr>
        <p:spPr>
          <a:xfrm>
            <a:off x="6262540" y="3783871"/>
            <a:ext cx="5091260" cy="20200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实轴上的根轨迹（改）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实轴上根轨迹区段的右侧，开环零、极点数目之和应为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偶数。</a:t>
            </a:r>
          </a:p>
        </p:txBody>
      </p:sp>
    </p:spTree>
    <p:extLst>
      <p:ext uri="{BB962C8B-B14F-4D97-AF65-F5344CB8AC3E}">
        <p14:creationId xmlns:p14="http://schemas.microsoft.com/office/powerpoint/2010/main" val="2820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1742716" y="3938838"/>
            <a:ext cx="3960813" cy="2016125"/>
            <a:chOff x="1247" y="2795"/>
            <a:chExt cx="2495" cy="1270"/>
          </a:xfrm>
        </p:grpSpPr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1247" y="3475"/>
              <a:ext cx="2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V="1">
              <a:off x="2970" y="2885"/>
              <a:ext cx="0" cy="1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925" y="3403"/>
              <a:ext cx="91" cy="136"/>
              <a:chOff x="3107" y="3222"/>
              <a:chExt cx="91" cy="136"/>
            </a:xfrm>
          </p:grpSpPr>
          <p:sp>
            <p:nvSpPr>
              <p:cNvPr id="24" name="Line 49"/>
              <p:cNvSpPr>
                <a:spLocks noChangeShapeType="1"/>
              </p:cNvSpPr>
              <p:nvPr/>
            </p:nvSpPr>
            <p:spPr bwMode="auto">
              <a:xfrm flipH="1">
                <a:off x="3107" y="3222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5" name="Line 50"/>
              <p:cNvSpPr>
                <a:spLocks noChangeShapeType="1"/>
              </p:cNvSpPr>
              <p:nvPr/>
            </p:nvSpPr>
            <p:spPr bwMode="auto">
              <a:xfrm>
                <a:off x="3107" y="3222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1428" y="3412"/>
              <a:ext cx="91" cy="136"/>
              <a:chOff x="3107" y="3222"/>
              <a:chExt cx="91" cy="136"/>
            </a:xfrm>
          </p:grpSpPr>
          <p:sp>
            <p:nvSpPr>
              <p:cNvPr id="22" name="Line 52"/>
              <p:cNvSpPr>
                <a:spLocks noChangeShapeType="1"/>
              </p:cNvSpPr>
              <p:nvPr/>
            </p:nvSpPr>
            <p:spPr bwMode="auto">
              <a:xfrm flipH="1">
                <a:off x="3107" y="3222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3" name="Line 53"/>
              <p:cNvSpPr>
                <a:spLocks noChangeShapeType="1"/>
              </p:cNvSpPr>
              <p:nvPr/>
            </p:nvSpPr>
            <p:spPr bwMode="auto">
              <a:xfrm>
                <a:off x="3107" y="3222"/>
                <a:ext cx="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14" name="Oval 54"/>
            <p:cNvSpPr>
              <a:spLocks noChangeAspect="1" noChangeArrowheads="1"/>
            </p:cNvSpPr>
            <p:nvPr/>
          </p:nvSpPr>
          <p:spPr bwMode="auto">
            <a:xfrm>
              <a:off x="2217" y="3439"/>
              <a:ext cx="73" cy="7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2033" y="3524"/>
              <a:ext cx="4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zero</a:t>
              </a: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1981" y="2899"/>
              <a:ext cx="5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itchFamily="18" charset="0"/>
                </a:rPr>
                <a:t>poles</a:t>
              </a:r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 flipH="1">
              <a:off x="1610" y="3112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2517" y="3112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 flipH="1">
              <a:off x="1493" y="3476"/>
              <a:ext cx="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2971" y="3475"/>
              <a:ext cx="6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1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334995"/>
                </p:ext>
              </p:extLst>
            </p:nvPr>
          </p:nvGraphicFramePr>
          <p:xfrm>
            <a:off x="3016" y="2795"/>
            <a:ext cx="1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2" name="Equation" r:id="rId3" imgW="126720" imgH="190440" progId="Equation.DSMT4">
                    <p:embed/>
                  </p:oleObj>
                </mc:Choice>
                <mc:Fallback>
                  <p:oleObj name="Equation" r:id="rId3" imgW="126720" imgH="190440" progId="Equation.DSMT4">
                    <p:embed/>
                    <p:pic>
                      <p:nvPicPr>
                        <p:cNvPr id="18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795"/>
                          <a:ext cx="16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55780"/>
              </p:ext>
            </p:extLst>
          </p:nvPr>
        </p:nvGraphicFramePr>
        <p:xfrm>
          <a:off x="2140551" y="2680563"/>
          <a:ext cx="2765664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2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551" y="2680563"/>
                        <a:ext cx="2765664" cy="754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838200" y="1652782"/>
            <a:ext cx="5370366" cy="57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例：已知正反馈系统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的开环传递函数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为：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7109956" y="2500287"/>
            <a:ext cx="3671887" cy="2239962"/>
            <a:chOff x="3289" y="794"/>
            <a:chExt cx="2313" cy="1411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296" y="794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287" y="1629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289" y="1084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3824" y="1928"/>
              <a:ext cx="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V="1">
              <a:off x="3815" y="1203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3933" y="108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4876" y="1084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4858" y="1928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230" y="1075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4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992700"/>
                </p:ext>
              </p:extLst>
            </p:nvPr>
          </p:nvGraphicFramePr>
          <p:xfrm>
            <a:off x="4342" y="948"/>
            <a:ext cx="47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4" name="Equation" r:id="rId7" imgW="330120" imgH="203040" progId="Equation.DSMT4">
                    <p:embed/>
                  </p:oleObj>
                </mc:Choice>
                <mc:Fallback>
                  <p:oleObj name="Equation" r:id="rId7" imgW="330120" imgH="203040" progId="Equation.DSMT4">
                    <p:embed/>
                    <p:pic>
                      <p:nvPicPr>
                        <p:cNvPr id="5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948"/>
                          <a:ext cx="47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198158"/>
                </p:ext>
              </p:extLst>
            </p:nvPr>
          </p:nvGraphicFramePr>
          <p:xfrm>
            <a:off x="4314" y="1783"/>
            <a:ext cx="5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5" name="Equation" r:id="rId9" imgW="355320" imgH="203040" progId="Equation.DSMT4">
                    <p:embed/>
                  </p:oleObj>
                </mc:Choice>
                <mc:Fallback>
                  <p:oleObj name="Equation" r:id="rId9" imgW="355320" imgH="203040" progId="Equation.DSMT4">
                    <p:embed/>
                    <p:pic>
                      <p:nvPicPr>
                        <p:cNvPr id="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1783"/>
                          <a:ext cx="5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AutoShape 21"/>
            <p:cNvSpPr>
              <a:spLocks noChangeAspect="1" noChangeArrowheads="1"/>
            </p:cNvSpPr>
            <p:nvPr/>
          </p:nvSpPr>
          <p:spPr bwMode="auto">
            <a:xfrm>
              <a:off x="3696" y="981"/>
              <a:ext cx="231" cy="231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3922" y="1389"/>
              <a:ext cx="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3989" y="129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724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716723"/>
            <a:ext cx="5091260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：根轨迹的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渐近线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74268" y="2553480"/>
            <a:ext cx="64008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渐近线与实轴正方向的夹角为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改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68352"/>
              </p:ext>
            </p:extLst>
          </p:nvPr>
        </p:nvGraphicFramePr>
        <p:xfrm>
          <a:off x="3924300" y="3302000"/>
          <a:ext cx="4341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3" imgW="2412720" imgH="393480" progId="Equation.DSMT4">
                  <p:embed/>
                </p:oleObj>
              </mc:Choice>
              <mc:Fallback>
                <p:oleObj name="Equation" r:id="rId3" imgW="2412720" imgH="39348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02000"/>
                        <a:ext cx="4341813" cy="709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59830" y="4376138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24000" indent="-2880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渐近线与实轴相交点的坐标为：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80896"/>
              </p:ext>
            </p:extLst>
          </p:nvPr>
        </p:nvGraphicFramePr>
        <p:xfrm>
          <a:off x="5090304" y="4883748"/>
          <a:ext cx="2011392" cy="111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Equation" r:id="rId5" imgW="1117440" imgH="622080" progId="Equation.DSMT4">
                  <p:embed/>
                </p:oleObj>
              </mc:Choice>
              <mc:Fallback>
                <p:oleObj name="Equation" r:id="rId5" imgW="1117440" imgH="622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304" y="4883748"/>
                        <a:ext cx="2011392" cy="1119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94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8200" y="1569721"/>
            <a:ext cx="5370366" cy="57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例：已知正反馈系统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的开环传递函数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为：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64466"/>
              </p:ext>
            </p:extLst>
          </p:nvPr>
        </p:nvGraphicFramePr>
        <p:xfrm>
          <a:off x="2300607" y="2396497"/>
          <a:ext cx="24455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3" imgW="1358640" imgH="444240" progId="Equation.DSMT4">
                  <p:embed/>
                </p:oleObj>
              </mc:Choice>
              <mc:Fallback>
                <p:oleObj name="Equation" r:id="rId3" imgW="1358640" imgH="4442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607" y="2396497"/>
                        <a:ext cx="2445552" cy="7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1448377" y="3613603"/>
            <a:ext cx="558546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根据法则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[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0, +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) 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和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[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3, 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1]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上有根轨迹。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 pitchFamily="18" charset="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根据法则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5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，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00963"/>
              </p:ext>
            </p:extLst>
          </p:nvPr>
        </p:nvGraphicFramePr>
        <p:xfrm>
          <a:off x="1886467" y="5263628"/>
          <a:ext cx="2125440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467" y="5263628"/>
                        <a:ext cx="2125440" cy="708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60993"/>
              </p:ext>
            </p:extLst>
          </p:nvPr>
        </p:nvGraphicFramePr>
        <p:xfrm>
          <a:off x="4746159" y="5000909"/>
          <a:ext cx="3862728" cy="12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7" imgW="2145960" imgH="711000" progId="Equation.DSMT4">
                  <p:embed/>
                </p:oleObj>
              </mc:Choice>
              <mc:Fallback>
                <p:oleObj name="Equation" r:id="rId7" imgW="2145960" imgH="7110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159" y="5000909"/>
                        <a:ext cx="3862728" cy="127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9905080" y="2967676"/>
            <a:ext cx="1584325" cy="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52" name="Group 9"/>
          <p:cNvGrpSpPr>
            <a:grpSpLocks/>
          </p:cNvGrpSpPr>
          <p:nvPr/>
        </p:nvGrpSpPr>
        <p:grpSpPr bwMode="auto">
          <a:xfrm>
            <a:off x="6736430" y="1310326"/>
            <a:ext cx="3744913" cy="3168650"/>
            <a:chOff x="3016" y="2160"/>
            <a:chExt cx="2359" cy="199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3016" y="3203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V="1">
              <a:off x="5012" y="2160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5" name="Line 12"/>
          <p:cNvSpPr>
            <a:spLocks noChangeShapeType="1"/>
          </p:cNvSpPr>
          <p:nvPr/>
        </p:nvSpPr>
        <p:spPr bwMode="auto">
          <a:xfrm flipH="1" flipV="1">
            <a:off x="8320755" y="1454789"/>
            <a:ext cx="1152525" cy="15113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 flipH="1">
            <a:off x="8320755" y="2967676"/>
            <a:ext cx="1152525" cy="15113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7" name="Arc 14"/>
          <p:cNvSpPr>
            <a:spLocks/>
          </p:cNvSpPr>
          <p:nvPr/>
        </p:nvSpPr>
        <p:spPr bwMode="auto">
          <a:xfrm>
            <a:off x="8104855" y="1813564"/>
            <a:ext cx="647700" cy="1150937"/>
          </a:xfrm>
          <a:custGeom>
            <a:avLst/>
            <a:gdLst>
              <a:gd name="T0" fmla="*/ 2147483647 w 21600"/>
              <a:gd name="T1" fmla="*/ 0 h 19195"/>
              <a:gd name="T2" fmla="*/ 2147483647 w 21600"/>
              <a:gd name="T3" fmla="*/ 2147483647 h 19195"/>
              <a:gd name="T4" fmla="*/ 0 w 21600"/>
              <a:gd name="T5" fmla="*/ 2147483647 h 19195"/>
              <a:gd name="T6" fmla="*/ 0 60000 65536"/>
              <a:gd name="T7" fmla="*/ 0 60000 65536"/>
              <a:gd name="T8" fmla="*/ 0 60000 65536"/>
              <a:gd name="T9" fmla="*/ 0 w 21600"/>
              <a:gd name="T10" fmla="*/ 0 h 19195"/>
              <a:gd name="T11" fmla="*/ 21600 w 21600"/>
              <a:gd name="T12" fmla="*/ 19195 h 19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195" fill="none" extrusionOk="0">
                <a:moveTo>
                  <a:pt x="9905" y="0"/>
                </a:moveTo>
                <a:cubicBezTo>
                  <a:pt x="17087" y="3706"/>
                  <a:pt x="21600" y="11112"/>
                  <a:pt x="21600" y="19195"/>
                </a:cubicBezTo>
              </a:path>
              <a:path w="21600" h="19195" stroke="0" extrusionOk="0">
                <a:moveTo>
                  <a:pt x="9905" y="0"/>
                </a:moveTo>
                <a:cubicBezTo>
                  <a:pt x="17087" y="3706"/>
                  <a:pt x="21600" y="11112"/>
                  <a:pt x="21600" y="19195"/>
                </a:cubicBezTo>
                <a:lnTo>
                  <a:pt x="0" y="19195"/>
                </a:lnTo>
                <a:lnTo>
                  <a:pt x="9905" y="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8" name="Group 15"/>
          <p:cNvGrpSpPr>
            <a:grpSpLocks/>
          </p:cNvGrpSpPr>
          <p:nvPr/>
        </p:nvGrpSpPr>
        <p:grpSpPr bwMode="auto">
          <a:xfrm>
            <a:off x="7514305" y="2843851"/>
            <a:ext cx="3398838" cy="633413"/>
            <a:chOff x="694" y="2854"/>
            <a:chExt cx="2141" cy="399"/>
          </a:xfrm>
        </p:grpSpPr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2200" y="2931"/>
              <a:ext cx="63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60" name="Group 17"/>
            <p:cNvGrpSpPr>
              <a:grpSpLocks/>
            </p:cNvGrpSpPr>
            <p:nvPr/>
          </p:nvGrpSpPr>
          <p:grpSpPr bwMode="auto">
            <a:xfrm>
              <a:off x="694" y="2854"/>
              <a:ext cx="1690" cy="399"/>
              <a:chOff x="694" y="2854"/>
              <a:chExt cx="1690" cy="399"/>
            </a:xfrm>
          </p:grpSpPr>
          <p:grpSp>
            <p:nvGrpSpPr>
              <p:cNvPr id="61" name="Group 18"/>
              <p:cNvGrpSpPr>
                <a:grpSpLocks/>
              </p:cNvGrpSpPr>
              <p:nvPr/>
            </p:nvGrpSpPr>
            <p:grpSpPr bwMode="auto">
              <a:xfrm>
                <a:off x="2155" y="2854"/>
                <a:ext cx="90" cy="136"/>
                <a:chOff x="3470" y="2704"/>
                <a:chExt cx="90" cy="136"/>
              </a:xfrm>
            </p:grpSpPr>
            <p:sp>
              <p:nvSpPr>
                <p:cNvPr id="74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2" name="Group 21"/>
              <p:cNvGrpSpPr>
                <a:grpSpLocks/>
              </p:cNvGrpSpPr>
              <p:nvPr/>
            </p:nvGrpSpPr>
            <p:grpSpPr bwMode="auto">
              <a:xfrm>
                <a:off x="1701" y="2854"/>
                <a:ext cx="90" cy="136"/>
                <a:chOff x="3470" y="2704"/>
                <a:chExt cx="90" cy="136"/>
              </a:xfrm>
            </p:grpSpPr>
            <p:sp>
              <p:nvSpPr>
                <p:cNvPr id="72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7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3" name="Group 24"/>
              <p:cNvGrpSpPr>
                <a:grpSpLocks/>
              </p:cNvGrpSpPr>
              <p:nvPr/>
            </p:nvGrpSpPr>
            <p:grpSpPr bwMode="auto">
              <a:xfrm>
                <a:off x="794" y="2854"/>
                <a:ext cx="90" cy="136"/>
                <a:chOff x="3470" y="2704"/>
                <a:chExt cx="90" cy="136"/>
              </a:xfrm>
            </p:grpSpPr>
            <p:sp>
              <p:nvSpPr>
                <p:cNvPr id="70" name="Line 25"/>
                <p:cNvSpPr>
                  <a:spLocks noChangeShapeType="1"/>
                </p:cNvSpPr>
                <p:nvPr/>
              </p:nvSpPr>
              <p:spPr bwMode="auto">
                <a:xfrm flipH="1" flipV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7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470" y="2704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1624" y="299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694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</a:rPr>
                  <a:t>-3</a:t>
                </a:r>
              </a:p>
            </p:txBody>
          </p:sp>
          <p:sp>
            <p:nvSpPr>
              <p:cNvPr id="66" name="Text Box 29"/>
              <p:cNvSpPr txBox="1">
                <a:spLocks noChangeArrowheads="1"/>
              </p:cNvSpPr>
              <p:nvPr/>
            </p:nvSpPr>
            <p:spPr bwMode="auto">
              <a:xfrm>
                <a:off x="2188" y="30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" name="Line 30"/>
              <p:cNvSpPr>
                <a:spLocks noChangeShapeType="1"/>
              </p:cNvSpPr>
              <p:nvPr/>
            </p:nvSpPr>
            <p:spPr bwMode="auto">
              <a:xfrm>
                <a:off x="839" y="2931"/>
                <a:ext cx="90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839" y="293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/>
            </p:nvSpPr>
            <p:spPr bwMode="auto">
              <a:xfrm flipH="1">
                <a:off x="1565" y="2931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76" name="Arc 33"/>
          <p:cNvSpPr>
            <a:spLocks/>
          </p:cNvSpPr>
          <p:nvPr/>
        </p:nvSpPr>
        <p:spPr bwMode="auto">
          <a:xfrm flipV="1">
            <a:off x="8104855" y="2967676"/>
            <a:ext cx="647700" cy="1150938"/>
          </a:xfrm>
          <a:custGeom>
            <a:avLst/>
            <a:gdLst>
              <a:gd name="T0" fmla="*/ 2147483647 w 21600"/>
              <a:gd name="T1" fmla="*/ 0 h 19195"/>
              <a:gd name="T2" fmla="*/ 2147483647 w 21600"/>
              <a:gd name="T3" fmla="*/ 2147483647 h 19195"/>
              <a:gd name="T4" fmla="*/ 0 w 21600"/>
              <a:gd name="T5" fmla="*/ 2147483647 h 19195"/>
              <a:gd name="T6" fmla="*/ 0 60000 65536"/>
              <a:gd name="T7" fmla="*/ 0 60000 65536"/>
              <a:gd name="T8" fmla="*/ 0 60000 65536"/>
              <a:gd name="T9" fmla="*/ 0 w 21600"/>
              <a:gd name="T10" fmla="*/ 0 h 19195"/>
              <a:gd name="T11" fmla="*/ 21600 w 21600"/>
              <a:gd name="T12" fmla="*/ 19195 h 19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195" fill="none" extrusionOk="0">
                <a:moveTo>
                  <a:pt x="9905" y="0"/>
                </a:moveTo>
                <a:cubicBezTo>
                  <a:pt x="17087" y="3706"/>
                  <a:pt x="21600" y="11112"/>
                  <a:pt x="21600" y="19195"/>
                </a:cubicBezTo>
              </a:path>
              <a:path w="21600" h="19195" stroke="0" extrusionOk="0">
                <a:moveTo>
                  <a:pt x="9905" y="0"/>
                </a:moveTo>
                <a:cubicBezTo>
                  <a:pt x="17087" y="3706"/>
                  <a:pt x="21600" y="11112"/>
                  <a:pt x="21600" y="19195"/>
                </a:cubicBezTo>
                <a:lnTo>
                  <a:pt x="0" y="19195"/>
                </a:lnTo>
                <a:lnTo>
                  <a:pt x="9905" y="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0144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/>
      <p:bldP spid="51" grpId="0" animBg="1"/>
      <p:bldP spid="55" grpId="0" animBg="1"/>
      <p:bldP spid="56" grpId="0" animBg="1"/>
      <p:bldP spid="57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569241"/>
            <a:ext cx="5091260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：根轨迹的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分离点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汇合点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043259" y="2342500"/>
            <a:ext cx="8442843" cy="16956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两条或两条以上根轨迹在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s-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平面上相遇又分开的点称为分离点或汇合：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85046"/>
              </p:ext>
            </p:extLst>
          </p:nvPr>
        </p:nvGraphicFramePr>
        <p:xfrm>
          <a:off x="4941588" y="3190334"/>
          <a:ext cx="2308824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588" y="3190334"/>
                        <a:ext cx="2308824" cy="82296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418676" y="4353295"/>
            <a:ext cx="59513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分离点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汇合点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对应的是闭环重根条件。</a:t>
            </a:r>
            <a:endParaRPr kumimoji="1"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Pct val="70000"/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以上方程给出的只是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必要条件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043259" y="5684084"/>
            <a:ext cx="8354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分离角为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180</a:t>
            </a:r>
            <a:r>
              <a:rPr kumimoji="1" lang="en-US" altLang="zh-CN" sz="2000" b="1" baseline="30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0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/k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，这里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k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为汇合点处极点的个数。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35" name="Group 74"/>
          <p:cNvGrpSpPr>
            <a:grpSpLocks/>
          </p:cNvGrpSpPr>
          <p:nvPr/>
        </p:nvGrpSpPr>
        <p:grpSpPr bwMode="auto">
          <a:xfrm>
            <a:off x="3719512" y="2527315"/>
            <a:ext cx="4752975" cy="3313113"/>
            <a:chOff x="1111" y="2160"/>
            <a:chExt cx="2994" cy="2087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3107" y="3295"/>
              <a:ext cx="9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1111" y="2251"/>
              <a:ext cx="2359" cy="1996"/>
              <a:chOff x="3016" y="2160"/>
              <a:chExt cx="2359" cy="1996"/>
            </a:xfrm>
          </p:grpSpPr>
          <p:sp>
            <p:nvSpPr>
              <p:cNvPr id="94" name="Line 45"/>
              <p:cNvSpPr>
                <a:spLocks noChangeShapeType="1"/>
              </p:cNvSpPr>
              <p:nvPr/>
            </p:nvSpPr>
            <p:spPr bwMode="auto">
              <a:xfrm>
                <a:off x="3016" y="3203"/>
                <a:ext cx="23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95" name="Line 46"/>
              <p:cNvSpPr>
                <a:spLocks noChangeShapeType="1"/>
              </p:cNvSpPr>
              <p:nvPr/>
            </p:nvSpPr>
            <p:spPr bwMode="auto">
              <a:xfrm flipV="1">
                <a:off x="5012" y="2160"/>
                <a:ext cx="0" cy="19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 flipH="1" flipV="1">
              <a:off x="2109" y="2342"/>
              <a:ext cx="726" cy="9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H="1">
              <a:off x="2109" y="3295"/>
              <a:ext cx="726" cy="9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Arc 49"/>
            <p:cNvSpPr>
              <a:spLocks/>
            </p:cNvSpPr>
            <p:nvPr/>
          </p:nvSpPr>
          <p:spPr bwMode="auto">
            <a:xfrm>
              <a:off x="1973" y="2568"/>
              <a:ext cx="408" cy="725"/>
            </a:xfrm>
            <a:custGeom>
              <a:avLst/>
              <a:gdLst>
                <a:gd name="T0" fmla="*/ 0 w 21600"/>
                <a:gd name="T1" fmla="*/ 0 h 19195"/>
                <a:gd name="T2" fmla="*/ 0 w 21600"/>
                <a:gd name="T3" fmla="*/ 0 h 19195"/>
                <a:gd name="T4" fmla="*/ 0 w 21600"/>
                <a:gd name="T5" fmla="*/ 0 h 19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95"/>
                <a:gd name="T11" fmla="*/ 21600 w 21600"/>
                <a:gd name="T12" fmla="*/ 19195 h 19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95" fill="none" extrusionOk="0">
                  <a:moveTo>
                    <a:pt x="9905" y="0"/>
                  </a:moveTo>
                  <a:cubicBezTo>
                    <a:pt x="17087" y="3706"/>
                    <a:pt x="21600" y="11112"/>
                    <a:pt x="21600" y="19195"/>
                  </a:cubicBezTo>
                </a:path>
                <a:path w="21600" h="19195" stroke="0" extrusionOk="0">
                  <a:moveTo>
                    <a:pt x="9905" y="0"/>
                  </a:moveTo>
                  <a:cubicBezTo>
                    <a:pt x="17087" y="3706"/>
                    <a:pt x="21600" y="11112"/>
                    <a:pt x="21600" y="19195"/>
                  </a:cubicBezTo>
                  <a:lnTo>
                    <a:pt x="0" y="19195"/>
                  </a:lnTo>
                  <a:lnTo>
                    <a:pt x="9905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1" name="Group 50"/>
            <p:cNvGrpSpPr>
              <a:grpSpLocks/>
            </p:cNvGrpSpPr>
            <p:nvPr/>
          </p:nvGrpSpPr>
          <p:grpSpPr bwMode="auto">
            <a:xfrm>
              <a:off x="1601" y="3217"/>
              <a:ext cx="2141" cy="399"/>
              <a:chOff x="694" y="2854"/>
              <a:chExt cx="2141" cy="399"/>
            </a:xfrm>
          </p:grpSpPr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>
                <a:off x="2200" y="2931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78" name="Group 52"/>
              <p:cNvGrpSpPr>
                <a:grpSpLocks/>
              </p:cNvGrpSpPr>
              <p:nvPr/>
            </p:nvGrpSpPr>
            <p:grpSpPr bwMode="auto">
              <a:xfrm>
                <a:off x="694" y="2854"/>
                <a:ext cx="1690" cy="399"/>
                <a:chOff x="694" y="2854"/>
                <a:chExt cx="1690" cy="399"/>
              </a:xfrm>
            </p:grpSpPr>
            <p:grpSp>
              <p:nvGrpSpPr>
                <p:cNvPr id="79" name="Group 53"/>
                <p:cNvGrpSpPr>
                  <a:grpSpLocks/>
                </p:cNvGrpSpPr>
                <p:nvPr/>
              </p:nvGrpSpPr>
              <p:grpSpPr bwMode="auto">
                <a:xfrm>
                  <a:off x="2155" y="2854"/>
                  <a:ext cx="90" cy="136"/>
                  <a:chOff x="3470" y="2704"/>
                  <a:chExt cx="90" cy="136"/>
                </a:xfrm>
              </p:grpSpPr>
              <p:sp>
                <p:nvSpPr>
                  <p:cNvPr id="92" name="Line 5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9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80" name="Group 56"/>
                <p:cNvGrpSpPr>
                  <a:grpSpLocks/>
                </p:cNvGrpSpPr>
                <p:nvPr/>
              </p:nvGrpSpPr>
              <p:grpSpPr bwMode="auto">
                <a:xfrm>
                  <a:off x="1701" y="2854"/>
                  <a:ext cx="90" cy="136"/>
                  <a:chOff x="3470" y="2704"/>
                  <a:chExt cx="90" cy="136"/>
                </a:xfrm>
              </p:grpSpPr>
              <p:sp>
                <p:nvSpPr>
                  <p:cNvPr id="90" name="Line 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91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81" name="Group 59"/>
                <p:cNvGrpSpPr>
                  <a:grpSpLocks/>
                </p:cNvGrpSpPr>
                <p:nvPr/>
              </p:nvGrpSpPr>
              <p:grpSpPr bwMode="auto">
                <a:xfrm>
                  <a:off x="794" y="2854"/>
                  <a:ext cx="90" cy="136"/>
                  <a:chOff x="3470" y="2704"/>
                  <a:chExt cx="90" cy="136"/>
                </a:xfrm>
              </p:grpSpPr>
              <p:sp>
                <p:nvSpPr>
                  <p:cNvPr id="88" name="Line 6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89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2704"/>
                    <a:ext cx="9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8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624" y="2999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itchFamily="18" charset="0"/>
                    </a:rPr>
                    <a:t>-1</a:t>
                  </a:r>
                </a:p>
              </p:txBody>
            </p:sp>
            <p:sp>
              <p:nvSpPr>
                <p:cNvPr id="8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94" y="2994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itchFamily="18" charset="0"/>
                    </a:rPr>
                    <a:t>-3</a:t>
                  </a:r>
                </a:p>
              </p:txBody>
            </p:sp>
            <p:sp>
              <p:nvSpPr>
                <p:cNvPr id="8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188" y="30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1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839" y="2931"/>
                  <a:ext cx="907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839" y="293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565" y="2931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42" name="Arc 68"/>
            <p:cNvSpPr>
              <a:spLocks/>
            </p:cNvSpPr>
            <p:nvPr/>
          </p:nvSpPr>
          <p:spPr bwMode="auto">
            <a:xfrm flipV="1">
              <a:off x="1973" y="3295"/>
              <a:ext cx="408" cy="725"/>
            </a:xfrm>
            <a:custGeom>
              <a:avLst/>
              <a:gdLst>
                <a:gd name="T0" fmla="*/ 0 w 21600"/>
                <a:gd name="T1" fmla="*/ 0 h 19195"/>
                <a:gd name="T2" fmla="*/ 0 w 21600"/>
                <a:gd name="T3" fmla="*/ 0 h 19195"/>
                <a:gd name="T4" fmla="*/ 0 w 21600"/>
                <a:gd name="T5" fmla="*/ 0 h 19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95"/>
                <a:gd name="T11" fmla="*/ 21600 w 21600"/>
                <a:gd name="T12" fmla="*/ 19195 h 19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95" fill="none" extrusionOk="0">
                  <a:moveTo>
                    <a:pt x="9905" y="0"/>
                  </a:moveTo>
                  <a:cubicBezTo>
                    <a:pt x="17087" y="3706"/>
                    <a:pt x="21600" y="11112"/>
                    <a:pt x="21600" y="19195"/>
                  </a:cubicBezTo>
                </a:path>
                <a:path w="21600" h="19195" stroke="0" extrusionOk="0">
                  <a:moveTo>
                    <a:pt x="9905" y="0"/>
                  </a:moveTo>
                  <a:cubicBezTo>
                    <a:pt x="17087" y="3706"/>
                    <a:pt x="21600" y="11112"/>
                    <a:pt x="21600" y="19195"/>
                  </a:cubicBezTo>
                  <a:lnTo>
                    <a:pt x="0" y="19195"/>
                  </a:lnTo>
                  <a:lnTo>
                    <a:pt x="9905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Text Box 69"/>
            <p:cNvSpPr txBox="1">
              <a:spLocks noChangeArrowheads="1"/>
            </p:cNvSpPr>
            <p:nvPr/>
          </p:nvSpPr>
          <p:spPr bwMode="auto">
            <a:xfrm>
              <a:off x="3147" y="2160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charset="0"/>
                </a:rPr>
                <a:t>j</a:t>
              </a:r>
            </a:p>
          </p:txBody>
        </p:sp>
        <p:sp>
          <p:nvSpPr>
            <p:cNvPr id="44" name="Line 71"/>
            <p:cNvSpPr>
              <a:spLocks noChangeShapeType="1"/>
            </p:cNvSpPr>
            <p:nvPr/>
          </p:nvSpPr>
          <p:spPr bwMode="auto">
            <a:xfrm flipH="1">
              <a:off x="2381" y="2886"/>
              <a:ext cx="9" cy="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Arc 72"/>
            <p:cNvSpPr>
              <a:spLocks/>
            </p:cNvSpPr>
            <p:nvPr/>
          </p:nvSpPr>
          <p:spPr bwMode="auto">
            <a:xfrm flipH="1">
              <a:off x="2109" y="3022"/>
              <a:ext cx="272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4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78426"/>
                </p:ext>
              </p:extLst>
            </p:nvPr>
          </p:nvGraphicFramePr>
          <p:xfrm>
            <a:off x="1919" y="2873"/>
            <a:ext cx="32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9" name="Equation" r:id="rId3" imgW="253800" imgH="177480" progId="Equation.DSMT4">
                    <p:embed/>
                  </p:oleObj>
                </mc:Choice>
                <mc:Fallback>
                  <p:oleObj name="Equation" r:id="rId3" imgW="253800" imgH="177480" progId="Equation.DSMT4">
                    <p:embed/>
                    <p:pic>
                      <p:nvPicPr>
                        <p:cNvPr id="22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873"/>
                          <a:ext cx="32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" name="Text Box 78"/>
          <p:cNvSpPr txBox="1">
            <a:spLocks noChangeArrowheads="1"/>
          </p:cNvSpPr>
          <p:nvPr/>
        </p:nvSpPr>
        <p:spPr bwMode="auto">
          <a:xfrm>
            <a:off x="838200" y="1687988"/>
            <a:ext cx="8242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在前面的例子中，根轨迹的分离角为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180</a:t>
            </a:r>
            <a:r>
              <a:rPr lang="en-US" altLang="zh-CN" sz="2400" b="1" baseline="30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/2=90</a:t>
            </a:r>
            <a:r>
              <a:rPr lang="en-US" altLang="zh-CN" sz="2400" b="1" baseline="300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6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82"/>
          <p:cNvSpPr>
            <a:spLocks noChangeArrowheads="1"/>
          </p:cNvSpPr>
          <p:nvPr/>
        </p:nvSpPr>
        <p:spPr bwMode="auto">
          <a:xfrm>
            <a:off x="9091816" y="4455321"/>
            <a:ext cx="144462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Euclid" pitchFamily="18" charset="0"/>
            </a:endParaRPr>
          </a:p>
        </p:txBody>
      </p:sp>
      <p:sp>
        <p:nvSpPr>
          <p:cNvPr id="119" name="Line 84"/>
          <p:cNvSpPr>
            <a:spLocks noChangeShapeType="1"/>
          </p:cNvSpPr>
          <p:nvPr/>
        </p:nvSpPr>
        <p:spPr bwMode="auto">
          <a:xfrm>
            <a:off x="8309692" y="4542173"/>
            <a:ext cx="3384550" cy="0"/>
          </a:xfrm>
          <a:prstGeom prst="line">
            <a:avLst/>
          </a:prstGeom>
          <a:noFill/>
          <a:ln w="444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838200" y="1492649"/>
            <a:ext cx="4928419" cy="57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例：正反馈系统的开环传递函数：</a:t>
            </a:r>
            <a:endParaRPr kumimoji="1"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16395"/>
              </p:ext>
            </p:extLst>
          </p:nvPr>
        </p:nvGraphicFramePr>
        <p:xfrm>
          <a:off x="5413353" y="1467690"/>
          <a:ext cx="3039768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3" imgW="1688760" imgH="444240" progId="Equation.DSMT4">
                  <p:embed/>
                </p:oleObj>
              </mc:Choice>
              <mc:Fallback>
                <p:oleObj name="Equation" r:id="rId3" imgW="1688760" imgH="44424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53" y="1467690"/>
                        <a:ext cx="3039768" cy="799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8526861" y="1632321"/>
            <a:ext cx="3217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试绘制概略根轨迹。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843116" y="2209539"/>
            <a:ext cx="58137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根据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[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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2, +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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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,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3]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上有根轨迹。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根据法则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5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，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51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479757"/>
              </p:ext>
            </p:extLst>
          </p:nvPr>
        </p:nvGraphicFramePr>
        <p:xfrm>
          <a:off x="2092937" y="3258787"/>
          <a:ext cx="3131784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5" imgW="1739880" imgH="393480" progId="Equation.DSMT4">
                  <p:embed/>
                </p:oleObj>
              </mc:Choice>
              <mc:Fallback>
                <p:oleObj name="Equation" r:id="rId5" imgW="1739880" imgH="393480" progId="Equation.DSMT4">
                  <p:embed/>
                  <p:pic>
                    <p:nvPicPr>
                      <p:cNvPr id="12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937" y="3258787"/>
                        <a:ext cx="3131784" cy="708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97124"/>
              </p:ext>
            </p:extLst>
          </p:nvPr>
        </p:nvGraphicFramePr>
        <p:xfrm>
          <a:off x="1955885" y="4149646"/>
          <a:ext cx="3405888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15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85" y="4149646"/>
                        <a:ext cx="3405888" cy="8229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78"/>
          <p:cNvSpPr>
            <a:spLocks noChangeArrowheads="1"/>
          </p:cNvSpPr>
          <p:nvPr/>
        </p:nvSpPr>
        <p:spPr bwMode="auto">
          <a:xfrm>
            <a:off x="838200" y="5129371"/>
            <a:ext cx="4879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根据法则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6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，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 pitchFamily="18" charset="2"/>
              </a:rPr>
              <a:t>d </a:t>
            </a:r>
            <a:r>
              <a:rPr kumimoji="1"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(=0.8) </a:t>
            </a:r>
            <a:r>
              <a:rPr kumimoji="1"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由下式解得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 pitchFamily="18" charset="2"/>
            </a:endParaRPr>
          </a:p>
        </p:txBody>
      </p:sp>
      <p:graphicFrame>
        <p:nvGraphicFramePr>
          <p:cNvPr id="5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93419"/>
              </p:ext>
            </p:extLst>
          </p:nvPr>
        </p:nvGraphicFramePr>
        <p:xfrm>
          <a:off x="1795829" y="5602078"/>
          <a:ext cx="3726000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9" imgW="2070000" imgH="419040" progId="Equation.DSMT4">
                  <p:embed/>
                </p:oleObj>
              </mc:Choice>
              <mc:Fallback>
                <p:oleObj name="Equation" r:id="rId9" imgW="2070000" imgH="419040" progId="Equation.DSMT4">
                  <p:embed/>
                  <p:pic>
                    <p:nvPicPr>
                      <p:cNvPr id="17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829" y="5602078"/>
                        <a:ext cx="3726000" cy="7542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75"/>
          <p:cNvGrpSpPr>
            <a:grpSpLocks/>
          </p:cNvGrpSpPr>
          <p:nvPr/>
        </p:nvGrpSpPr>
        <p:grpSpPr bwMode="auto">
          <a:xfrm>
            <a:off x="6474542" y="2741948"/>
            <a:ext cx="4608513" cy="3313112"/>
            <a:chOff x="1429" y="1888"/>
            <a:chExt cx="2903" cy="2087"/>
          </a:xfrm>
        </p:grpSpPr>
        <p:sp>
          <p:nvSpPr>
            <p:cNvPr id="100" name="Line 7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" name="Line 8"/>
            <p:cNvSpPr>
              <a:spLocks noChangeShapeType="1"/>
            </p:cNvSpPr>
            <p:nvPr/>
          </p:nvSpPr>
          <p:spPr bwMode="auto">
            <a:xfrm flipV="1">
              <a:off x="3425" y="1979"/>
              <a:ext cx="0" cy="19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02" name="Group 15"/>
            <p:cNvGrpSpPr>
              <a:grpSpLocks/>
            </p:cNvGrpSpPr>
            <p:nvPr/>
          </p:nvGrpSpPr>
          <p:grpSpPr bwMode="auto">
            <a:xfrm>
              <a:off x="2925" y="2532"/>
              <a:ext cx="90" cy="136"/>
              <a:chOff x="3470" y="2704"/>
              <a:chExt cx="90" cy="136"/>
            </a:xfrm>
          </p:grpSpPr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03" name="Group 18"/>
            <p:cNvGrpSpPr>
              <a:grpSpLocks/>
            </p:cNvGrpSpPr>
            <p:nvPr/>
          </p:nvGrpSpPr>
          <p:grpSpPr bwMode="auto">
            <a:xfrm>
              <a:off x="2925" y="3339"/>
              <a:ext cx="90" cy="136"/>
              <a:chOff x="3470" y="2704"/>
              <a:chExt cx="90" cy="136"/>
            </a:xfrm>
          </p:grpSpPr>
          <p:sp>
            <p:nvSpPr>
              <p:cNvPr id="114" name="Line 19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15" name="Line 20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04" name="Group 21"/>
            <p:cNvGrpSpPr>
              <a:grpSpLocks/>
            </p:cNvGrpSpPr>
            <p:nvPr/>
          </p:nvGrpSpPr>
          <p:grpSpPr bwMode="auto">
            <a:xfrm>
              <a:off x="2018" y="2976"/>
              <a:ext cx="90" cy="136"/>
              <a:chOff x="3470" y="2704"/>
              <a:chExt cx="90" cy="136"/>
            </a:xfrm>
          </p:grpSpPr>
          <p:sp>
            <p:nvSpPr>
              <p:cNvPr id="112" name="Line 22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13" name="Line 23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105" name="Text Box 24"/>
            <p:cNvSpPr txBox="1">
              <a:spLocks noChangeArrowheads="1"/>
            </p:cNvSpPr>
            <p:nvPr/>
          </p:nvSpPr>
          <p:spPr bwMode="auto">
            <a:xfrm>
              <a:off x="2844" y="3125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6" name="Text Box 25"/>
            <p:cNvSpPr txBox="1">
              <a:spLocks noChangeArrowheads="1"/>
            </p:cNvSpPr>
            <p:nvPr/>
          </p:nvSpPr>
          <p:spPr bwMode="auto">
            <a:xfrm>
              <a:off x="1852" y="3150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3424" y="29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8" name="Text Box 31"/>
            <p:cNvSpPr txBox="1">
              <a:spLocks noChangeArrowheads="1"/>
            </p:cNvSpPr>
            <p:nvPr/>
          </p:nvSpPr>
          <p:spPr bwMode="auto">
            <a:xfrm>
              <a:off x="3465" y="188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charset="0"/>
                </a:rPr>
                <a:t>j</a:t>
              </a:r>
            </a:p>
          </p:txBody>
        </p:sp>
        <p:sp>
          <p:nvSpPr>
            <p:cNvPr id="109" name="Oval 35"/>
            <p:cNvSpPr>
              <a:spLocks noChangeArrowheads="1"/>
            </p:cNvSpPr>
            <p:nvPr/>
          </p:nvSpPr>
          <p:spPr bwMode="auto">
            <a:xfrm>
              <a:off x="2437" y="2976"/>
              <a:ext cx="90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290" y="3140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3470" y="3268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Euclid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 i="1">
                  <a:latin typeface="Euclid" pitchFamily="18" charset="0"/>
                  <a:sym typeface="Euclid Symbol" pitchFamily="18" charset="2"/>
                </a:rPr>
                <a:t>j</a:t>
              </a:r>
              <a:endParaRPr kumimoji="1" lang="en-US" altLang="zh-CN" sz="2000" b="1" i="1">
                <a:latin typeface="Euclid" pitchFamily="18" charset="0"/>
              </a:endParaRPr>
            </a:p>
          </p:txBody>
        </p:sp>
      </p:grpSp>
      <p:sp>
        <p:nvSpPr>
          <p:cNvPr id="120" name="Line 85"/>
          <p:cNvSpPr>
            <a:spLocks noChangeShapeType="1"/>
          </p:cNvSpPr>
          <p:nvPr/>
        </p:nvSpPr>
        <p:spPr bwMode="auto">
          <a:xfrm flipH="1">
            <a:off x="6042742" y="4542173"/>
            <a:ext cx="1295400" cy="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5635242" y="4553287"/>
            <a:ext cx="1764829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9" idx="6"/>
          </p:cNvCxnSpPr>
          <p:nvPr/>
        </p:nvCxnSpPr>
        <p:spPr>
          <a:xfrm flipV="1">
            <a:off x="8217617" y="4538723"/>
            <a:ext cx="3386780" cy="265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46" grpId="0"/>
      <p:bldP spid="49" grpId="0"/>
      <p:bldP spid="50" grpId="0" build="p"/>
      <p:bldP spid="53" grpId="0"/>
      <p:bldP spid="1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569241"/>
            <a:ext cx="6641592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：根轨迹的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起始角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终止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角（改）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416909" y="2349197"/>
            <a:ext cx="2227083" cy="631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起始角：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416909" y="4480029"/>
            <a:ext cx="2679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</a:t>
            </a:r>
            <a:r>
              <a:rPr kumimoji="1"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终止角</a:t>
            </a:r>
            <a:r>
              <a:rPr kumimoji="1"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kumimoji="1"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66793"/>
              </p:ext>
            </p:extLst>
          </p:nvPr>
        </p:nvGraphicFramePr>
        <p:xfrm>
          <a:off x="3765550" y="2981117"/>
          <a:ext cx="4660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8" name="Equation" r:id="rId3" imgW="2590560" imgH="545760" progId="Equation.DSMT4">
                  <p:embed/>
                </p:oleObj>
              </mc:Choice>
              <mc:Fallback>
                <p:oleObj name="Equation" r:id="rId3" imgW="2590560" imgH="545760" progId="Equation.DSMT4">
                  <p:embed/>
                  <p:pic>
                    <p:nvPicPr>
                      <p:cNvPr id="2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981117"/>
                        <a:ext cx="4660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61156"/>
              </p:ext>
            </p:extLst>
          </p:nvPr>
        </p:nvGraphicFramePr>
        <p:xfrm>
          <a:off x="3787775" y="4906644"/>
          <a:ext cx="46164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9" name="Equation" r:id="rId5" imgW="2565360" imgH="545760" progId="Equation.DSMT4">
                  <p:embed/>
                </p:oleObj>
              </mc:Choice>
              <mc:Fallback>
                <p:oleObj name="Equation" r:id="rId5" imgW="2565360" imgH="545760" progId="Equation.DSMT4">
                  <p:embed/>
                  <p:pic>
                    <p:nvPicPr>
                      <p:cNvPr id="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4906644"/>
                        <a:ext cx="46164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97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19</a:t>
            </a:fld>
            <a:endParaRPr lang="zh-CN" altLang="en-US" b="1"/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838200" y="1492649"/>
            <a:ext cx="4928419" cy="57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例：正反馈系统的开环传递函数：</a:t>
            </a:r>
            <a:endParaRPr kumimoji="1"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32900"/>
              </p:ext>
            </p:extLst>
          </p:nvPr>
        </p:nvGraphicFramePr>
        <p:xfrm>
          <a:off x="5413353" y="1467690"/>
          <a:ext cx="3039768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3" imgW="1688760" imgH="444240" progId="Equation.DSMT4">
                  <p:embed/>
                </p:oleObj>
              </mc:Choice>
              <mc:Fallback>
                <p:oleObj name="Equation" r:id="rId3" imgW="1688760" imgH="44424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53" y="1467690"/>
                        <a:ext cx="3039768" cy="79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8526861" y="1632321"/>
            <a:ext cx="3217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试绘制概略根轨迹。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93499"/>
              </p:ext>
            </p:extLst>
          </p:nvPr>
        </p:nvGraphicFramePr>
        <p:xfrm>
          <a:off x="1416909" y="3376417"/>
          <a:ext cx="3886056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5" imgW="2158920" imgH="241200" progId="Equation.DSMT4">
                  <p:embed/>
                </p:oleObj>
              </mc:Choice>
              <mc:Fallback>
                <p:oleObj name="Equation" r:id="rId5" imgW="2158920" imgH="241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09" y="3376417"/>
                        <a:ext cx="3886056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416909" y="2496483"/>
            <a:ext cx="2227083" cy="631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起始角：</a:t>
            </a: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970555" y="2871854"/>
            <a:ext cx="4608512" cy="3271837"/>
            <a:chOff x="1429" y="1914"/>
            <a:chExt cx="2903" cy="2061"/>
          </a:xfrm>
        </p:grpSpPr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V="1">
              <a:off x="3425" y="1979"/>
              <a:ext cx="0" cy="19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41" name="Group 10"/>
            <p:cNvGrpSpPr>
              <a:grpSpLocks/>
            </p:cNvGrpSpPr>
            <p:nvPr/>
          </p:nvGrpSpPr>
          <p:grpSpPr bwMode="auto">
            <a:xfrm>
              <a:off x="2925" y="2532"/>
              <a:ext cx="90" cy="136"/>
              <a:chOff x="3470" y="2704"/>
              <a:chExt cx="90" cy="136"/>
            </a:xfrm>
          </p:grpSpPr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2" name="Group 13"/>
            <p:cNvGrpSpPr>
              <a:grpSpLocks/>
            </p:cNvGrpSpPr>
            <p:nvPr/>
          </p:nvGrpSpPr>
          <p:grpSpPr bwMode="auto">
            <a:xfrm>
              <a:off x="2925" y="3339"/>
              <a:ext cx="90" cy="136"/>
              <a:chOff x="3470" y="2704"/>
              <a:chExt cx="90" cy="136"/>
            </a:xfrm>
          </p:grpSpPr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2" name="Line 15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3" name="Group 16"/>
            <p:cNvGrpSpPr>
              <a:grpSpLocks/>
            </p:cNvGrpSpPr>
            <p:nvPr/>
          </p:nvGrpSpPr>
          <p:grpSpPr bwMode="auto">
            <a:xfrm>
              <a:off x="2018" y="2976"/>
              <a:ext cx="90" cy="136"/>
              <a:chOff x="3470" y="2704"/>
              <a:chExt cx="90" cy="136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2880" y="2995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1973" y="3177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424" y="29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457" y="1914"/>
              <a:ext cx="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Euclid" pitchFamily="18" charset="0"/>
                </a:rPr>
                <a:t>j</a:t>
              </a: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2426" y="2976"/>
              <a:ext cx="90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2290" y="315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3470" y="3241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Euclid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400" b="1" i="1">
                  <a:latin typeface="Euclid" pitchFamily="18" charset="0"/>
                  <a:sym typeface="Euclid Symbol" pitchFamily="18" charset="2"/>
                </a:rPr>
                <a:t>j</a:t>
              </a:r>
              <a:endParaRPr kumimoji="1" lang="en-US" altLang="zh-CN" sz="2400" b="1" i="1">
                <a:latin typeface="Euclid" pitchFamily="18" charset="0"/>
              </a:endParaRPr>
            </a:p>
          </p:txBody>
        </p:sp>
      </p:grp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8705817" y="4529204"/>
            <a:ext cx="144463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Euclid" pitchFamily="18" charset="0"/>
            </a:endParaRP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7805705" y="4630804"/>
            <a:ext cx="3384550" cy="0"/>
          </a:xfrm>
          <a:prstGeom prst="line">
            <a:avLst/>
          </a:prstGeom>
          <a:noFill/>
          <a:ln w="444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H="1">
            <a:off x="5538755" y="4630804"/>
            <a:ext cx="1295400" cy="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V="1">
            <a:off x="7661242" y="3910079"/>
            <a:ext cx="720725" cy="6477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9" name="Freeform 31"/>
          <p:cNvSpPr>
            <a:spLocks/>
          </p:cNvSpPr>
          <p:nvPr/>
        </p:nvSpPr>
        <p:spPr bwMode="auto">
          <a:xfrm>
            <a:off x="7805705" y="4381566"/>
            <a:ext cx="288925" cy="239713"/>
          </a:xfrm>
          <a:custGeom>
            <a:avLst/>
            <a:gdLst>
              <a:gd name="T0" fmla="*/ 0 w 272"/>
              <a:gd name="T1" fmla="*/ 2147483647 h 106"/>
              <a:gd name="T2" fmla="*/ 2147483647 w 272"/>
              <a:gd name="T3" fmla="*/ 2147483647 h 106"/>
              <a:gd name="T4" fmla="*/ 2147483647 w 272"/>
              <a:gd name="T5" fmla="*/ 2147483647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0" y="15"/>
                </a:moveTo>
                <a:cubicBezTo>
                  <a:pt x="45" y="7"/>
                  <a:pt x="91" y="0"/>
                  <a:pt x="136" y="15"/>
                </a:cubicBezTo>
                <a:cubicBezTo>
                  <a:pt x="181" y="30"/>
                  <a:pt x="226" y="68"/>
                  <a:pt x="272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7947255" y="4138947"/>
            <a:ext cx="828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Euclid" pitchFamily="18" charset="0"/>
              </a:rPr>
              <a:t>45</a:t>
            </a:r>
            <a:r>
              <a:rPr lang="en-US" altLang="zh-CN" sz="2800" b="1" baseline="30000" dirty="0">
                <a:latin typeface="Euclid" pitchFamily="18" charset="0"/>
              </a:rPr>
              <a:t>0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V="1">
            <a:off x="8405780" y="4029141"/>
            <a:ext cx="0" cy="122396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>
            <a:off x="8381967" y="5205479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3" name="Freeform 35"/>
          <p:cNvSpPr>
            <a:spLocks/>
          </p:cNvSpPr>
          <p:nvPr/>
        </p:nvSpPr>
        <p:spPr bwMode="auto">
          <a:xfrm>
            <a:off x="8381967" y="4989579"/>
            <a:ext cx="288925" cy="239712"/>
          </a:xfrm>
          <a:custGeom>
            <a:avLst/>
            <a:gdLst>
              <a:gd name="T0" fmla="*/ 0 w 272"/>
              <a:gd name="T1" fmla="*/ 2147483647 h 106"/>
              <a:gd name="T2" fmla="*/ 2147483647 w 272"/>
              <a:gd name="T3" fmla="*/ 2147483647 h 106"/>
              <a:gd name="T4" fmla="*/ 2147483647 w 272"/>
              <a:gd name="T5" fmla="*/ 2147483647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0" y="15"/>
                </a:moveTo>
                <a:cubicBezTo>
                  <a:pt x="45" y="7"/>
                  <a:pt x="91" y="0"/>
                  <a:pt x="136" y="15"/>
                </a:cubicBezTo>
                <a:cubicBezTo>
                  <a:pt x="181" y="30"/>
                  <a:pt x="226" y="68"/>
                  <a:pt x="272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4" name="Text Box 36"/>
          <p:cNvSpPr txBox="1">
            <a:spLocks noChangeArrowheads="1"/>
          </p:cNvSpPr>
          <p:nvPr/>
        </p:nvSpPr>
        <p:spPr bwMode="auto">
          <a:xfrm>
            <a:off x="8477217" y="5153142"/>
            <a:ext cx="1081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Euclid" pitchFamily="18" charset="0"/>
              </a:rPr>
              <a:t>90</a:t>
            </a:r>
            <a:r>
              <a:rPr lang="en-US" altLang="zh-CN" sz="2800" b="1" baseline="30000" dirty="0">
                <a:latin typeface="Euclid" pitchFamily="18" charset="0"/>
              </a:rPr>
              <a:t>0</a:t>
            </a: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V="1">
            <a:off x="7013542" y="3981516"/>
            <a:ext cx="1368425" cy="6492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6" name="Freeform 38"/>
          <p:cNvSpPr>
            <a:spLocks/>
          </p:cNvSpPr>
          <p:nvPr/>
        </p:nvSpPr>
        <p:spPr bwMode="auto">
          <a:xfrm>
            <a:off x="7445342" y="4413316"/>
            <a:ext cx="288925" cy="239713"/>
          </a:xfrm>
          <a:custGeom>
            <a:avLst/>
            <a:gdLst>
              <a:gd name="T0" fmla="*/ 0 w 272"/>
              <a:gd name="T1" fmla="*/ 2147483647 h 106"/>
              <a:gd name="T2" fmla="*/ 2147483647 w 272"/>
              <a:gd name="T3" fmla="*/ 2147483647 h 106"/>
              <a:gd name="T4" fmla="*/ 2147483647 w 272"/>
              <a:gd name="T5" fmla="*/ 2147483647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0" y="15"/>
                </a:moveTo>
                <a:cubicBezTo>
                  <a:pt x="45" y="7"/>
                  <a:pt x="91" y="0"/>
                  <a:pt x="136" y="15"/>
                </a:cubicBezTo>
                <a:cubicBezTo>
                  <a:pt x="181" y="30"/>
                  <a:pt x="226" y="68"/>
                  <a:pt x="272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7" name="Text Box 39"/>
          <p:cNvSpPr txBox="1">
            <a:spLocks noChangeArrowheads="1"/>
          </p:cNvSpPr>
          <p:nvPr/>
        </p:nvSpPr>
        <p:spPr bwMode="auto">
          <a:xfrm>
            <a:off x="6761130" y="4086286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Euclid" pitchFamily="18" charset="0"/>
              </a:rPr>
              <a:t>25.6</a:t>
            </a:r>
            <a:r>
              <a:rPr lang="en-US" altLang="zh-CN" sz="2800" b="1" baseline="30000" dirty="0">
                <a:latin typeface="Euclid" pitchFamily="18" charset="0"/>
              </a:rPr>
              <a:t>0</a:t>
            </a:r>
          </a:p>
        </p:txBody>
      </p:sp>
      <p:sp>
        <p:nvSpPr>
          <p:cNvPr id="78" name="Freeform 41"/>
          <p:cNvSpPr>
            <a:spLocks/>
          </p:cNvSpPr>
          <p:nvPr/>
        </p:nvSpPr>
        <p:spPr bwMode="auto">
          <a:xfrm>
            <a:off x="8429592" y="3941829"/>
            <a:ext cx="360363" cy="720725"/>
          </a:xfrm>
          <a:custGeom>
            <a:avLst/>
            <a:gdLst>
              <a:gd name="T0" fmla="*/ 0 w 227"/>
              <a:gd name="T1" fmla="*/ 0 h 454"/>
              <a:gd name="T2" fmla="*/ 2147483647 w 227"/>
              <a:gd name="T3" fmla="*/ 2147483647 h 454"/>
              <a:gd name="T4" fmla="*/ 2147483647 w 227"/>
              <a:gd name="T5" fmla="*/ 2147483647 h 454"/>
              <a:gd name="T6" fmla="*/ 2147483647 w 227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454"/>
              <a:gd name="T14" fmla="*/ 227 w 227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454">
                <a:moveTo>
                  <a:pt x="0" y="0"/>
                </a:moveTo>
                <a:cubicBezTo>
                  <a:pt x="30" y="7"/>
                  <a:pt x="61" y="15"/>
                  <a:pt x="91" y="45"/>
                </a:cubicBezTo>
                <a:cubicBezTo>
                  <a:pt x="121" y="75"/>
                  <a:pt x="159" y="113"/>
                  <a:pt x="182" y="181"/>
                </a:cubicBezTo>
                <a:cubicBezTo>
                  <a:pt x="205" y="249"/>
                  <a:pt x="216" y="351"/>
                  <a:pt x="227" y="45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9" name="Freeform 42"/>
          <p:cNvSpPr>
            <a:spLocks/>
          </p:cNvSpPr>
          <p:nvPr/>
        </p:nvSpPr>
        <p:spPr bwMode="auto">
          <a:xfrm flipV="1">
            <a:off x="8381967" y="4630804"/>
            <a:ext cx="400050" cy="647700"/>
          </a:xfrm>
          <a:custGeom>
            <a:avLst/>
            <a:gdLst>
              <a:gd name="T0" fmla="*/ 0 w 227"/>
              <a:gd name="T1" fmla="*/ 0 h 454"/>
              <a:gd name="T2" fmla="*/ 2147483647 w 227"/>
              <a:gd name="T3" fmla="*/ 2147483647 h 454"/>
              <a:gd name="T4" fmla="*/ 2147483647 w 227"/>
              <a:gd name="T5" fmla="*/ 2147483647 h 454"/>
              <a:gd name="T6" fmla="*/ 2147483647 w 227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454"/>
              <a:gd name="T14" fmla="*/ 227 w 227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454">
                <a:moveTo>
                  <a:pt x="0" y="0"/>
                </a:moveTo>
                <a:cubicBezTo>
                  <a:pt x="30" y="7"/>
                  <a:pt x="61" y="15"/>
                  <a:pt x="91" y="45"/>
                </a:cubicBezTo>
                <a:cubicBezTo>
                  <a:pt x="121" y="75"/>
                  <a:pt x="159" y="113"/>
                  <a:pt x="182" y="181"/>
                </a:cubicBezTo>
                <a:cubicBezTo>
                  <a:pt x="205" y="249"/>
                  <a:pt x="216" y="351"/>
                  <a:pt x="227" y="45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>
            <a:off x="8813767" y="4630804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 flipH="1">
            <a:off x="7589805" y="4630804"/>
            <a:ext cx="1152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8381967" y="391007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3" name="Freeform 46"/>
          <p:cNvSpPr>
            <a:spLocks/>
          </p:cNvSpPr>
          <p:nvPr/>
        </p:nvSpPr>
        <p:spPr bwMode="auto">
          <a:xfrm flipV="1">
            <a:off x="8526430" y="3910079"/>
            <a:ext cx="288925" cy="144462"/>
          </a:xfrm>
          <a:custGeom>
            <a:avLst/>
            <a:gdLst>
              <a:gd name="T0" fmla="*/ 0 w 272"/>
              <a:gd name="T1" fmla="*/ 2147483647 h 106"/>
              <a:gd name="T2" fmla="*/ 2147483647 w 272"/>
              <a:gd name="T3" fmla="*/ 2147483647 h 106"/>
              <a:gd name="T4" fmla="*/ 2147483647 w 272"/>
              <a:gd name="T5" fmla="*/ 2147483647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0" y="15"/>
                </a:moveTo>
                <a:cubicBezTo>
                  <a:pt x="45" y="7"/>
                  <a:pt x="91" y="0"/>
                  <a:pt x="136" y="15"/>
                </a:cubicBezTo>
                <a:cubicBezTo>
                  <a:pt x="181" y="30"/>
                  <a:pt x="226" y="68"/>
                  <a:pt x="272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8595748" y="3900921"/>
            <a:ext cx="1405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Euclid" pitchFamily="18" charset="0"/>
                <a:sym typeface="Euclid Symbol" pitchFamily="18" charset="2"/>
              </a:rPr>
              <a:t></a:t>
            </a:r>
            <a:r>
              <a:rPr lang="en-US" altLang="zh-CN" sz="2800" b="1" dirty="0">
                <a:latin typeface="Euclid" pitchFamily="18" charset="0"/>
              </a:rPr>
              <a:t>70.6</a:t>
            </a:r>
            <a:r>
              <a:rPr lang="en-US" altLang="zh-CN" sz="2800" b="1" baseline="30000" dirty="0">
                <a:latin typeface="Euclid" pitchFamily="18" charset="0"/>
              </a:rPr>
              <a:t>0</a:t>
            </a:r>
          </a:p>
        </p:txBody>
      </p:sp>
      <p:cxnSp>
        <p:nvCxnSpPr>
          <p:cNvPr id="85" name="直接箭头连接符 84"/>
          <p:cNvCxnSpPr/>
          <p:nvPr/>
        </p:nvCxnSpPr>
        <p:spPr>
          <a:xfrm flipH="1">
            <a:off x="5155054" y="4629210"/>
            <a:ext cx="1764829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37" grpId="0" build="p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零极点变化时的根轨迹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769508"/>
            <a:ext cx="5072406" cy="75958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变化时的根轨迹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81469"/>
              </p:ext>
            </p:extLst>
          </p:nvPr>
        </p:nvGraphicFramePr>
        <p:xfrm>
          <a:off x="4541772" y="3398237"/>
          <a:ext cx="3108456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3" imgW="1726920" imgH="431640" progId="Equation.DSMT4">
                  <p:embed/>
                </p:oleObj>
              </mc:Choice>
              <mc:Fallback>
                <p:oleObj name="Equation" r:id="rId3" imgW="1726920" imgH="4316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772" y="3398237"/>
                        <a:ext cx="3108456" cy="77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7"/>
          <p:cNvSpPr txBox="1">
            <a:spLocks/>
          </p:cNvSpPr>
          <p:nvPr/>
        </p:nvSpPr>
        <p:spPr>
          <a:xfrm>
            <a:off x="1034590" y="2530236"/>
            <a:ext cx="5061410" cy="10045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例：已知系统的开环传递函数为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1034590" y="4486177"/>
            <a:ext cx="10418977" cy="9900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试绘制当开环增益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0.5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时，时间常数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</a:t>
            </a:r>
            <a:r>
              <a:rPr lang="en-US" altLang="zh-CN" sz="2400" b="1" dirty="0" smtClean="0">
                <a:latin typeface="Euclid" panose="02020503060505020303" pitchFamily="18" charset="0"/>
                <a:ea typeface="楷体_GB2312" pitchFamily="49" charset="-122"/>
                <a:sym typeface="Euclid Symbol"/>
              </a:rPr>
              <a:t>  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时的根轨迹。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3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569241"/>
            <a:ext cx="6641592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：根轨迹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与虚轴的交点（改）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1151501" y="2342501"/>
            <a:ext cx="954242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根轨迹与虚轴相交，则交点上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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值和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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可用劳思判据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判定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;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也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可令闭环特征方程中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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然后分别令其实部和虚部为零求得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54045"/>
              </p:ext>
            </p:extLst>
          </p:nvPr>
        </p:nvGraphicFramePr>
        <p:xfrm>
          <a:off x="1924176" y="4126851"/>
          <a:ext cx="8343648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4635360" imgH="507960" progId="Equation.DSMT4">
                  <p:embed/>
                </p:oleObj>
              </mc:Choice>
              <mc:Fallback>
                <p:oleObj name="Equation" r:id="rId3" imgW="4635360" imgH="5079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176" y="4126851"/>
                        <a:ext cx="8343648" cy="914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838200" y="1492649"/>
            <a:ext cx="4928419" cy="57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例：正反馈系统的开环传递函数：</a:t>
            </a:r>
            <a:endParaRPr kumimoji="1"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231056"/>
              </p:ext>
            </p:extLst>
          </p:nvPr>
        </p:nvGraphicFramePr>
        <p:xfrm>
          <a:off x="5413353" y="1467690"/>
          <a:ext cx="3039768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3" imgW="1688760" imgH="444240" progId="Equation.DSMT4">
                  <p:embed/>
                </p:oleObj>
              </mc:Choice>
              <mc:Fallback>
                <p:oleObj name="Equation" r:id="rId3" imgW="1688760" imgH="44424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53" y="1467690"/>
                        <a:ext cx="3039768" cy="79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7"/>
          <p:cNvSpPr txBox="1">
            <a:spLocks noChangeArrowheads="1"/>
          </p:cNvSpPr>
          <p:nvPr/>
        </p:nvSpPr>
        <p:spPr bwMode="auto">
          <a:xfrm>
            <a:off x="8526861" y="1632321"/>
            <a:ext cx="3217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试绘制概略根轨迹。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416909" y="2496483"/>
            <a:ext cx="3183371" cy="631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根轨迹与虚轴交点：</a:t>
            </a:r>
          </a:p>
        </p:txBody>
      </p:sp>
      <p:graphicFrame>
        <p:nvGraphicFramePr>
          <p:cNvPr id="5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29556"/>
              </p:ext>
            </p:extLst>
          </p:nvPr>
        </p:nvGraphicFramePr>
        <p:xfrm>
          <a:off x="1458609" y="3280166"/>
          <a:ext cx="3954744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609" y="3280166"/>
                        <a:ext cx="3954744" cy="41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416909" y="4141247"/>
            <a:ext cx="4608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代入上式得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=3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11" name="Group 7"/>
          <p:cNvGrpSpPr>
            <a:grpSpLocks/>
          </p:cNvGrpSpPr>
          <p:nvPr/>
        </p:nvGrpSpPr>
        <p:grpSpPr bwMode="auto">
          <a:xfrm>
            <a:off x="5970555" y="2871854"/>
            <a:ext cx="4608512" cy="3271837"/>
            <a:chOff x="1429" y="1914"/>
            <a:chExt cx="2903" cy="2061"/>
          </a:xfrm>
        </p:grpSpPr>
        <p:sp>
          <p:nvSpPr>
            <p:cNvPr id="112" name="Line 8"/>
            <p:cNvSpPr>
              <a:spLocks noChangeShapeType="1"/>
            </p:cNvSpPr>
            <p:nvPr/>
          </p:nvSpPr>
          <p:spPr bwMode="auto">
            <a:xfrm>
              <a:off x="1429" y="3022"/>
              <a:ext cx="29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3" name="Line 9"/>
            <p:cNvSpPr>
              <a:spLocks noChangeShapeType="1"/>
            </p:cNvSpPr>
            <p:nvPr/>
          </p:nvSpPr>
          <p:spPr bwMode="auto">
            <a:xfrm flipV="1">
              <a:off x="3425" y="1979"/>
              <a:ext cx="0" cy="19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14" name="Group 10"/>
            <p:cNvGrpSpPr>
              <a:grpSpLocks/>
            </p:cNvGrpSpPr>
            <p:nvPr/>
          </p:nvGrpSpPr>
          <p:grpSpPr bwMode="auto">
            <a:xfrm>
              <a:off x="2925" y="2532"/>
              <a:ext cx="90" cy="136"/>
              <a:chOff x="3470" y="2704"/>
              <a:chExt cx="90" cy="136"/>
            </a:xfrm>
          </p:grpSpPr>
          <p:sp>
            <p:nvSpPr>
              <p:cNvPr id="128" name="Line 11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15" name="Group 13"/>
            <p:cNvGrpSpPr>
              <a:grpSpLocks/>
            </p:cNvGrpSpPr>
            <p:nvPr/>
          </p:nvGrpSpPr>
          <p:grpSpPr bwMode="auto">
            <a:xfrm>
              <a:off x="2925" y="3339"/>
              <a:ext cx="90" cy="136"/>
              <a:chOff x="3470" y="2704"/>
              <a:chExt cx="90" cy="136"/>
            </a:xfrm>
          </p:grpSpPr>
          <p:sp>
            <p:nvSpPr>
              <p:cNvPr id="126" name="Line 14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7" name="Line 15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116" name="Group 16"/>
            <p:cNvGrpSpPr>
              <a:grpSpLocks/>
            </p:cNvGrpSpPr>
            <p:nvPr/>
          </p:nvGrpSpPr>
          <p:grpSpPr bwMode="auto">
            <a:xfrm>
              <a:off x="2018" y="2976"/>
              <a:ext cx="90" cy="136"/>
              <a:chOff x="3470" y="2704"/>
              <a:chExt cx="90" cy="136"/>
            </a:xfrm>
          </p:grpSpPr>
          <p:sp>
            <p:nvSpPr>
              <p:cNvPr id="124" name="Line 17"/>
              <p:cNvSpPr>
                <a:spLocks noChangeShapeType="1"/>
              </p:cNvSpPr>
              <p:nvPr/>
            </p:nvSpPr>
            <p:spPr bwMode="auto">
              <a:xfrm flipH="1" flipV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3470" y="2704"/>
                <a:ext cx="9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117" name="Text Box 19"/>
            <p:cNvSpPr txBox="1">
              <a:spLocks noChangeArrowheads="1"/>
            </p:cNvSpPr>
            <p:nvPr/>
          </p:nvSpPr>
          <p:spPr bwMode="auto">
            <a:xfrm>
              <a:off x="2880" y="2995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8" name="Text Box 20"/>
            <p:cNvSpPr txBox="1">
              <a:spLocks noChangeArrowheads="1"/>
            </p:cNvSpPr>
            <p:nvPr/>
          </p:nvSpPr>
          <p:spPr bwMode="auto">
            <a:xfrm>
              <a:off x="1973" y="3177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3424" y="29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3457" y="1914"/>
              <a:ext cx="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Euclid" pitchFamily="18" charset="0"/>
                </a:rPr>
                <a:t>j</a:t>
              </a:r>
            </a:p>
          </p:txBody>
        </p:sp>
        <p:sp>
          <p:nvSpPr>
            <p:cNvPr id="121" name="Oval 23"/>
            <p:cNvSpPr>
              <a:spLocks noChangeArrowheads="1"/>
            </p:cNvSpPr>
            <p:nvPr/>
          </p:nvSpPr>
          <p:spPr bwMode="auto">
            <a:xfrm>
              <a:off x="2426" y="2976"/>
              <a:ext cx="90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2290" y="3158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3470" y="3241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Euclid" pitchFamily="18" charset="0"/>
                  <a:sym typeface="Euclid Symbol" pitchFamily="18" charset="2"/>
                </a:rPr>
                <a:t></a:t>
              </a:r>
              <a:r>
                <a:rPr kumimoji="1" lang="en-US" altLang="zh-CN" sz="2400" b="1" i="1">
                  <a:latin typeface="Euclid" pitchFamily="18" charset="0"/>
                  <a:sym typeface="Euclid Symbol" pitchFamily="18" charset="2"/>
                </a:rPr>
                <a:t>j</a:t>
              </a:r>
              <a:endParaRPr kumimoji="1" lang="en-US" altLang="zh-CN" sz="2400" b="1" i="1">
                <a:latin typeface="Euclid" pitchFamily="18" charset="0"/>
              </a:endParaRPr>
            </a:p>
          </p:txBody>
        </p:sp>
      </p:grpSp>
      <p:sp>
        <p:nvSpPr>
          <p:cNvPr id="130" name="Oval 26"/>
          <p:cNvSpPr>
            <a:spLocks noChangeArrowheads="1"/>
          </p:cNvSpPr>
          <p:nvPr/>
        </p:nvSpPr>
        <p:spPr bwMode="auto">
          <a:xfrm>
            <a:off x="8705817" y="4529204"/>
            <a:ext cx="144463" cy="17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latin typeface="Euclid" pitchFamily="18" charset="0"/>
            </a:endParaRPr>
          </a:p>
        </p:txBody>
      </p:sp>
      <p:sp>
        <p:nvSpPr>
          <p:cNvPr id="131" name="Line 27"/>
          <p:cNvSpPr>
            <a:spLocks noChangeShapeType="1"/>
          </p:cNvSpPr>
          <p:nvPr/>
        </p:nvSpPr>
        <p:spPr bwMode="auto">
          <a:xfrm>
            <a:off x="7805705" y="4630804"/>
            <a:ext cx="3384550" cy="0"/>
          </a:xfrm>
          <a:prstGeom prst="line">
            <a:avLst/>
          </a:prstGeom>
          <a:noFill/>
          <a:ln w="444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32" name="Line 28"/>
          <p:cNvSpPr>
            <a:spLocks noChangeShapeType="1"/>
          </p:cNvSpPr>
          <p:nvPr/>
        </p:nvSpPr>
        <p:spPr bwMode="auto">
          <a:xfrm flipH="1">
            <a:off x="5538755" y="4630804"/>
            <a:ext cx="1295400" cy="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43" name="Freeform 41"/>
          <p:cNvSpPr>
            <a:spLocks/>
          </p:cNvSpPr>
          <p:nvPr/>
        </p:nvSpPr>
        <p:spPr bwMode="auto">
          <a:xfrm>
            <a:off x="8429592" y="3941829"/>
            <a:ext cx="360363" cy="720725"/>
          </a:xfrm>
          <a:custGeom>
            <a:avLst/>
            <a:gdLst>
              <a:gd name="T0" fmla="*/ 0 w 227"/>
              <a:gd name="T1" fmla="*/ 0 h 454"/>
              <a:gd name="T2" fmla="*/ 2147483647 w 227"/>
              <a:gd name="T3" fmla="*/ 2147483647 h 454"/>
              <a:gd name="T4" fmla="*/ 2147483647 w 227"/>
              <a:gd name="T5" fmla="*/ 2147483647 h 454"/>
              <a:gd name="T6" fmla="*/ 2147483647 w 227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454"/>
              <a:gd name="T14" fmla="*/ 227 w 227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454">
                <a:moveTo>
                  <a:pt x="0" y="0"/>
                </a:moveTo>
                <a:cubicBezTo>
                  <a:pt x="30" y="7"/>
                  <a:pt x="61" y="15"/>
                  <a:pt x="91" y="45"/>
                </a:cubicBezTo>
                <a:cubicBezTo>
                  <a:pt x="121" y="75"/>
                  <a:pt x="159" y="113"/>
                  <a:pt x="182" y="181"/>
                </a:cubicBezTo>
                <a:cubicBezTo>
                  <a:pt x="205" y="249"/>
                  <a:pt x="216" y="351"/>
                  <a:pt x="227" y="45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44" name="Freeform 42"/>
          <p:cNvSpPr>
            <a:spLocks/>
          </p:cNvSpPr>
          <p:nvPr/>
        </p:nvSpPr>
        <p:spPr bwMode="auto">
          <a:xfrm flipV="1">
            <a:off x="8381967" y="4630804"/>
            <a:ext cx="400050" cy="647700"/>
          </a:xfrm>
          <a:custGeom>
            <a:avLst/>
            <a:gdLst>
              <a:gd name="T0" fmla="*/ 0 w 227"/>
              <a:gd name="T1" fmla="*/ 0 h 454"/>
              <a:gd name="T2" fmla="*/ 2147483647 w 227"/>
              <a:gd name="T3" fmla="*/ 2147483647 h 454"/>
              <a:gd name="T4" fmla="*/ 2147483647 w 227"/>
              <a:gd name="T5" fmla="*/ 2147483647 h 454"/>
              <a:gd name="T6" fmla="*/ 2147483647 w 227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454"/>
              <a:gd name="T14" fmla="*/ 227 w 227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454">
                <a:moveTo>
                  <a:pt x="0" y="0"/>
                </a:moveTo>
                <a:cubicBezTo>
                  <a:pt x="30" y="7"/>
                  <a:pt x="61" y="15"/>
                  <a:pt x="91" y="45"/>
                </a:cubicBezTo>
                <a:cubicBezTo>
                  <a:pt x="121" y="75"/>
                  <a:pt x="159" y="113"/>
                  <a:pt x="182" y="181"/>
                </a:cubicBezTo>
                <a:cubicBezTo>
                  <a:pt x="205" y="249"/>
                  <a:pt x="216" y="351"/>
                  <a:pt x="227" y="45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45" name="Line 43"/>
          <p:cNvSpPr>
            <a:spLocks noChangeShapeType="1"/>
          </p:cNvSpPr>
          <p:nvPr/>
        </p:nvSpPr>
        <p:spPr bwMode="auto">
          <a:xfrm>
            <a:off x="8813767" y="4630804"/>
            <a:ext cx="22320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46" name="Line 44"/>
          <p:cNvSpPr>
            <a:spLocks noChangeShapeType="1"/>
          </p:cNvSpPr>
          <p:nvPr/>
        </p:nvSpPr>
        <p:spPr bwMode="auto">
          <a:xfrm flipH="1">
            <a:off x="7589805" y="4630804"/>
            <a:ext cx="1152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5155054" y="4629210"/>
            <a:ext cx="1764829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37" grpId="0" build="p"/>
      <p:bldP spid="51" grpId="0"/>
      <p:bldP spid="130" grpId="0" animBg="1"/>
      <p:bldP spid="131" grpId="0" animBg="1"/>
      <p:bldP spid="13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569241"/>
            <a:ext cx="6641592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法则</a:t>
            </a:r>
            <a:r>
              <a:rPr lang="en-US" altLang="zh-CN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9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根之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和与根之积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（改）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87776" y="3745746"/>
            <a:ext cx="1016602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特征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根负值之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和，等于闭环特征方程第二项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系数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m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2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之和与开环根轨迹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增益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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无关，即根之和不变。   </a:t>
            </a:r>
            <a:endParaRPr lang="zh-CN" altLang="en-US" sz="2000" b="1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187776" y="5112603"/>
                <a:ext cx="95198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800100" indent="-342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257300" indent="-342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714500" indent="-342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171700" indent="-342900" algn="l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indent="0">
                  <a:spcBef>
                    <a:spcPct val="50000"/>
                  </a:spcBef>
                </a:pPr>
                <a:r>
                  <a:rPr lang="en-US" altLang="zh-CN" sz="24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2. </a:t>
                </a:r>
                <a:r>
                  <a:rPr lang="zh-CN" altLang="en-US" sz="24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闭环</a:t>
                </a:r>
                <a:r>
                  <a:rPr lang="zh-CN" altLang="en-US" sz="24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特征根之</a:t>
                </a:r>
                <a:r>
                  <a:rPr lang="zh-CN" altLang="en-US" sz="24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积乘以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(−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:r>
                  <a:rPr lang="zh-CN" altLang="en-US" sz="2400" b="1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等于闭环特征方程的常数项。</a:t>
                </a:r>
              </a:p>
            </p:txBody>
          </p:sp>
        </mc:Choice>
        <mc:Fallback xmlns=""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776" y="5112603"/>
                <a:ext cx="9519848" cy="461665"/>
              </a:xfrm>
              <a:prstGeom prst="rect">
                <a:avLst/>
              </a:prstGeom>
              <a:blipFill>
                <a:blip r:embed="rId3"/>
                <a:stretch>
                  <a:fillRect l="-1024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17872"/>
              </p:ext>
            </p:extLst>
          </p:nvPr>
        </p:nvGraphicFramePr>
        <p:xfrm>
          <a:off x="1970087" y="2444563"/>
          <a:ext cx="82518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4" imgW="4584600" imgH="444240" progId="Equation.DSMT4">
                  <p:embed/>
                </p:oleObj>
              </mc:Choice>
              <mc:Fallback>
                <p:oleObj name="Equation" r:id="rId4" imgW="4584600" imgH="44424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7" y="2444563"/>
                        <a:ext cx="82518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4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84401"/>
            <a:ext cx="6641592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非最小相位系统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21790" y="2330028"/>
            <a:ext cx="1023201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若开环传递函数所有极点和零点均位于左半平面，称系统为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最小相位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的；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若至少有一个零点或极点位于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右半平面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，则称系统为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非最小相位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的。</a:t>
            </a:r>
            <a:r>
              <a:rPr lang="en-US" altLang="zh-CN" sz="2400" b="1" i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en-US" altLang="zh-CN" sz="2400" b="1" i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考虑如下非最小相位系统：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39688" y="4699281"/>
            <a:ext cx="7796213" cy="1511300"/>
            <a:chOff x="316" y="3113"/>
            <a:chExt cx="4911" cy="952"/>
          </a:xfrm>
        </p:grpSpPr>
        <p:sp>
          <p:nvSpPr>
            <p:cNvPr id="13" name="Oval 7"/>
            <p:cNvSpPr>
              <a:spLocks noChangeAspect="1" noChangeArrowheads="1"/>
            </p:cNvSpPr>
            <p:nvPr/>
          </p:nvSpPr>
          <p:spPr bwMode="auto">
            <a:xfrm>
              <a:off x="1246" y="329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154" y="3113"/>
              <a:ext cx="1497" cy="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838" y="343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104" y="3385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1382" y="3566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382" y="4065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428" y="3793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428101"/>
                </p:ext>
              </p:extLst>
            </p:nvPr>
          </p:nvGraphicFramePr>
          <p:xfrm>
            <a:off x="2562" y="3203"/>
            <a:ext cx="81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name="Equation" r:id="rId3" imgW="799920" imgH="419040" progId="Equation.DSMT4">
                    <p:embed/>
                  </p:oleObj>
                </mc:Choice>
                <mc:Fallback>
                  <p:oleObj name="Equation" r:id="rId3" imgW="799920" imgH="419040" progId="Equation.DSMT4">
                    <p:embed/>
                    <p:pic>
                      <p:nvPicPr>
                        <p:cNvPr id="1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203"/>
                          <a:ext cx="817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V="1">
              <a:off x="3650" y="3385"/>
              <a:ext cx="8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1536" y="3430"/>
              <a:ext cx="6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4501" y="3242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Euclid" pitchFamily="18" charset="0"/>
                </a:rPr>
                <a:t>C</a:t>
              </a:r>
              <a:r>
                <a:rPr lang="en-US" altLang="zh-CN" sz="2800" b="1" dirty="0">
                  <a:latin typeface="Euclid" pitchFamily="18" charset="0"/>
                </a:rPr>
                <a:t>(</a:t>
              </a:r>
              <a:r>
                <a:rPr lang="en-US" altLang="zh-CN" sz="2800" b="1" i="1" dirty="0">
                  <a:latin typeface="Euclid" pitchFamily="18" charset="0"/>
                </a:rPr>
                <a:t>s</a:t>
              </a:r>
              <a:r>
                <a:rPr lang="en-US" altLang="zh-CN" sz="2800" b="1" dirty="0">
                  <a:latin typeface="Euclid" pitchFamily="18" charset="0"/>
                </a:rPr>
                <a:t>)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16" y="3242"/>
              <a:ext cx="7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Euclid" pitchFamily="18" charset="0"/>
                </a:rPr>
                <a:t>R</a:t>
              </a:r>
              <a:r>
                <a:rPr lang="en-US" altLang="zh-CN" sz="2800" b="1" dirty="0">
                  <a:latin typeface="Euclid" pitchFamily="18" charset="0"/>
                </a:rPr>
                <a:t>(</a:t>
              </a:r>
              <a:r>
                <a:rPr lang="en-US" altLang="zh-CN" sz="2800" b="1" i="1" dirty="0">
                  <a:latin typeface="Euclid" pitchFamily="18" charset="0"/>
                </a:rPr>
                <a:t>s</a:t>
              </a:r>
              <a:r>
                <a:rPr lang="en-US" altLang="zh-CN" sz="2800" b="1" dirty="0">
                  <a:latin typeface="Euclid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9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46693"/>
            <a:ext cx="6641592" cy="77326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其写成规范形式：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24</a:t>
            </a:fld>
            <a:endParaRPr lang="zh-CN" altLang="en-US" b="1"/>
          </a:p>
        </p:txBody>
      </p:sp>
      <p:grpSp>
        <p:nvGrpSpPr>
          <p:cNvPr id="26" name="组合 25"/>
          <p:cNvGrpSpPr/>
          <p:nvPr/>
        </p:nvGrpSpPr>
        <p:grpSpPr>
          <a:xfrm>
            <a:off x="6126201" y="1345904"/>
            <a:ext cx="5016677" cy="1326856"/>
            <a:chOff x="1122363" y="1762125"/>
            <a:chExt cx="6026150" cy="1593850"/>
          </a:xfrm>
        </p:grpSpPr>
        <p:graphicFrame>
          <p:nvGraphicFramePr>
            <p:cNvPr id="27" name="Object 13"/>
            <p:cNvGraphicFramePr>
              <a:graphicFrameLocks noChangeAspect="1"/>
            </p:cNvGraphicFramePr>
            <p:nvPr/>
          </p:nvGraphicFramePr>
          <p:xfrm>
            <a:off x="3635376" y="1989138"/>
            <a:ext cx="201612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04" name="Equation" r:id="rId3" imgW="1180588" imgH="418918" progId="Equation.DSMT4">
                    <p:embed/>
                  </p:oleObj>
                </mc:Choice>
                <mc:Fallback>
                  <p:oleObj name="Equation" r:id="rId3" imgW="1180588" imgH="418918" progId="Equation.DSMT4">
                    <p:embed/>
                    <p:pic>
                      <p:nvPicPr>
                        <p:cNvPr id="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376" y="1989138"/>
                          <a:ext cx="201612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1122363" y="1762125"/>
              <a:ext cx="6026150" cy="1593850"/>
              <a:chOff x="707" y="747"/>
              <a:chExt cx="3796" cy="1004"/>
            </a:xfrm>
          </p:grpSpPr>
          <p:sp>
            <p:nvSpPr>
              <p:cNvPr id="29" name="Oval 6"/>
              <p:cNvSpPr>
                <a:spLocks noChangeAspect="1" noChangeArrowheads="1"/>
              </p:cNvSpPr>
              <p:nvPr/>
            </p:nvSpPr>
            <p:spPr bwMode="auto">
              <a:xfrm>
                <a:off x="1246" y="98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latin typeface="Euclid" pitchFamily="18" charset="0"/>
                </a:endParaRPr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2154" y="799"/>
                <a:ext cx="1497" cy="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 b="1">
                  <a:latin typeface="Euclid" pitchFamily="18" charset="0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838" y="1116"/>
                <a:ext cx="4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4104" y="1071"/>
                <a:ext cx="0" cy="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 flipV="1">
                <a:off x="1382" y="1252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H="1">
                <a:off x="1382" y="1751"/>
                <a:ext cx="27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1428" y="1479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36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44616"/>
                  </p:ext>
                </p:extLst>
              </p:nvPr>
            </p:nvGraphicFramePr>
            <p:xfrm>
              <a:off x="2290" y="890"/>
              <a:ext cx="1270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05" name="Equation" r:id="rId5" imgW="1180800" imgH="419040" progId="Equation.DSMT4">
                      <p:embed/>
                    </p:oleObj>
                  </mc:Choice>
                  <mc:Fallback>
                    <p:oleObj name="Equation" r:id="rId5" imgW="1180800" imgH="419040" progId="Equation.DSMT4">
                      <p:embed/>
                      <p:pic>
                        <p:nvPicPr>
                          <p:cNvPr id="1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890"/>
                            <a:ext cx="1270" cy="4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V="1">
                <a:off x="3650" y="1071"/>
                <a:ext cx="81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V="1">
                <a:off x="1536" y="1116"/>
                <a:ext cx="6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3997" y="747"/>
                <a:ext cx="50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707" y="773"/>
                <a:ext cx="49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</p:grp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1078706" y="2199464"/>
            <a:ext cx="4987634" cy="49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这等价于一个正反馈系统，其根轨迹如下：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582349"/>
              </p:ext>
            </p:extLst>
          </p:nvPr>
        </p:nvGraphicFramePr>
        <p:xfrm>
          <a:off x="1078706" y="3012746"/>
          <a:ext cx="4160160" cy="8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7" imgW="2311200" imgH="482400" progId="Equation.DSMT4">
                  <p:embed/>
                </p:oleObj>
              </mc:Choice>
              <mc:Fallback>
                <p:oleObj name="Equation" r:id="rId7" imgW="2311200" imgH="482400" progId="Equation.DSMT4">
                  <p:embed/>
                  <p:pic>
                    <p:nvPicPr>
                      <p:cNvPr id="2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706" y="3012746"/>
                        <a:ext cx="4160160" cy="868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455021" y="3189294"/>
            <a:ext cx="4478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(To evaluate </a:t>
            </a:r>
            <a:r>
              <a:rPr lang="en-US" altLang="zh-CN" sz="20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</a:t>
            </a:r>
            <a:r>
              <a:rPr lang="en-US" altLang="zh-CN" sz="20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let </a:t>
            </a:r>
            <a:r>
              <a:rPr lang="en-US" altLang="zh-CN" sz="20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=1</a:t>
            </a: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.)</a:t>
            </a:r>
          </a:p>
        </p:txBody>
      </p: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6695739" y="3859276"/>
            <a:ext cx="4176713" cy="2447925"/>
            <a:chOff x="1247" y="2660"/>
            <a:chExt cx="2631" cy="1542"/>
          </a:xfrm>
        </p:grpSpPr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2607" y="2660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247" y="3385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1729" y="3221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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2925" y="3294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</a:t>
              </a: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435" y="3221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</a:t>
              </a:r>
            </a:p>
          </p:txBody>
        </p:sp>
      </p:grp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8218245" y="3688243"/>
            <a:ext cx="2593583" cy="249459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rgbClr val="FF0000"/>
              </a:solidFill>
              <a:latin typeface="Euclid" pitchFamily="18" charset="0"/>
            </a:endParaRPr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 flipH="1">
            <a:off x="8208627" y="5010214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7703802" y="5010214"/>
            <a:ext cx="5048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 flipH="1">
            <a:off x="9575464" y="5010214"/>
            <a:ext cx="5048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10080289" y="5010214"/>
            <a:ext cx="1295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1078706" y="4141837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这里，由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63360"/>
              </p:ext>
            </p:extLst>
          </p:nvPr>
        </p:nvGraphicFramePr>
        <p:xfrm>
          <a:off x="1078706" y="4689799"/>
          <a:ext cx="3543264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Equation" r:id="rId9" imgW="1968480" imgH="507960" progId="Equation.DSMT4">
                  <p:embed/>
                </p:oleObj>
              </mc:Choice>
              <mc:Fallback>
                <p:oleObj name="Equation" r:id="rId9" imgW="1968480" imgH="50796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706" y="4689799"/>
                        <a:ext cx="3543264" cy="914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1069279" y="5790355"/>
            <a:ext cx="31927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可算得与虚轴的交点：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84503"/>
              </p:ext>
            </p:extLst>
          </p:nvPr>
        </p:nvGraphicFramePr>
        <p:xfrm>
          <a:off x="3928754" y="5694153"/>
          <a:ext cx="269697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Equation" r:id="rId11" imgW="1498320" imgH="457200" progId="Equation.DSMT4">
                  <p:embed/>
                </p:oleObj>
              </mc:Choice>
              <mc:Fallback>
                <p:oleObj name="Equation" r:id="rId11" imgW="1498320" imgH="45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754" y="5694153"/>
                        <a:ext cx="2696976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9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84400"/>
            <a:ext cx="5112605" cy="1614101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注意：并不是所有非最小相位系统都需要用零度根轨迹</a:t>
            </a:r>
            <a:endParaRPr lang="en-US" altLang="zh-CN" sz="24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25</a:t>
            </a:fld>
            <a:endParaRPr lang="zh-CN" altLang="en-US" b="1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1000959" y="2901181"/>
            <a:ext cx="5095041" cy="1312904"/>
            <a:chOff x="664" y="728"/>
            <a:chExt cx="3970" cy="1023"/>
          </a:xfrm>
        </p:grpSpPr>
        <p:sp>
          <p:nvSpPr>
            <p:cNvPr id="26" name="Oval 5"/>
            <p:cNvSpPr>
              <a:spLocks noChangeAspect="1" noChangeArrowheads="1"/>
            </p:cNvSpPr>
            <p:nvPr/>
          </p:nvSpPr>
          <p:spPr bwMode="auto">
            <a:xfrm>
              <a:off x="1246" y="9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2154" y="799"/>
              <a:ext cx="1497" cy="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838" y="1116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4104" y="1071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1382" y="125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382" y="1751"/>
              <a:ext cx="27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428" y="147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857375"/>
                </p:ext>
              </p:extLst>
            </p:nvPr>
          </p:nvGraphicFramePr>
          <p:xfrm>
            <a:off x="2515" y="877"/>
            <a:ext cx="819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6" name="Equation" r:id="rId3" imgW="761760" imgH="444240" progId="Equation.DSMT4">
                    <p:embed/>
                  </p:oleObj>
                </mc:Choice>
                <mc:Fallback>
                  <p:oleObj name="Equation" r:id="rId3" imgW="761760" imgH="444240" progId="Equation.DSMT4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877"/>
                          <a:ext cx="819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3650" y="1071"/>
              <a:ext cx="81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1536" y="1116"/>
              <a:ext cx="6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3908" y="728"/>
              <a:ext cx="7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664" y="779"/>
              <a:ext cx="72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000959" y="4388626"/>
            <a:ext cx="491900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这是一个非最小相位系统，但已是规范形式，因此，其根轨迹绘制应遵循负反馈法则。</a:t>
            </a:r>
            <a:endParaRPr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9" name="Group 22"/>
          <p:cNvGrpSpPr>
            <a:grpSpLocks/>
          </p:cNvGrpSpPr>
          <p:nvPr/>
        </p:nvGrpSpPr>
        <p:grpSpPr bwMode="auto">
          <a:xfrm>
            <a:off x="6144363" y="1310326"/>
            <a:ext cx="5614987" cy="4464050"/>
            <a:chOff x="1066" y="346"/>
            <a:chExt cx="3537" cy="2812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V="1">
              <a:off x="2698" y="346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1066" y="1661"/>
              <a:ext cx="3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413" y="150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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3288" y="1577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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535" y="149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</a:t>
              </a:r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2290" y="161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1927" y="161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3061" y="161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3334" y="179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Euclid" pitchFamily="18" charset="0"/>
                </a:rPr>
                <a:t>2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428" y="1843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Euclid" pitchFamily="18" charset="0"/>
                  <a:sym typeface="Euclid Symbol" pitchFamily="18" charset="2"/>
                </a:rPr>
                <a:t></a:t>
              </a:r>
              <a:r>
                <a:rPr lang="en-US" altLang="zh-CN" sz="2800" b="1">
                  <a:latin typeface="Euclid" pitchFamily="18" charset="0"/>
                </a:rPr>
                <a:t>3</a:t>
              </a: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2481" y="1489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hlink"/>
                  </a:solidFill>
                  <a:latin typeface="Euclid" pitchFamily="18" charset="0"/>
                  <a:sym typeface="Euclid Symbol" pitchFamily="18" charset="2"/>
                </a:rPr>
                <a:t></a:t>
              </a:r>
            </a:p>
          </p:txBody>
        </p:sp>
      </p:grp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8736750" y="3397889"/>
            <a:ext cx="10795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 flipV="1">
            <a:off x="7223863" y="1468170"/>
            <a:ext cx="0" cy="1871663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7223863" y="3397889"/>
            <a:ext cx="0" cy="2808287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6936525" y="3397889"/>
            <a:ext cx="7921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 flipH="1">
            <a:off x="7800125" y="3397889"/>
            <a:ext cx="9366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" name="Freeform 28"/>
          <p:cNvSpPr>
            <a:spLocks/>
          </p:cNvSpPr>
          <p:nvPr/>
        </p:nvSpPr>
        <p:spPr bwMode="auto">
          <a:xfrm>
            <a:off x="7296888" y="1310326"/>
            <a:ext cx="503237" cy="2147888"/>
          </a:xfrm>
          <a:custGeom>
            <a:avLst/>
            <a:gdLst>
              <a:gd name="T0" fmla="*/ 2147483647 w 317"/>
              <a:gd name="T1" fmla="*/ 2147483647 h 1353"/>
              <a:gd name="T2" fmla="*/ 2147483647 w 317"/>
              <a:gd name="T3" fmla="*/ 2147483647 h 1353"/>
              <a:gd name="T4" fmla="*/ 2147483647 w 317"/>
              <a:gd name="T5" fmla="*/ 2147483647 h 1353"/>
              <a:gd name="T6" fmla="*/ 2147483647 w 317"/>
              <a:gd name="T7" fmla="*/ 2147483647 h 1353"/>
              <a:gd name="T8" fmla="*/ 0 w 317"/>
              <a:gd name="T9" fmla="*/ 0 h 13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1353"/>
              <a:gd name="T17" fmla="*/ 317 w 317"/>
              <a:gd name="T18" fmla="*/ 1353 h 13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1353">
                <a:moveTo>
                  <a:pt x="272" y="1315"/>
                </a:moveTo>
                <a:cubicBezTo>
                  <a:pt x="294" y="1334"/>
                  <a:pt x="317" y="1353"/>
                  <a:pt x="317" y="1270"/>
                </a:cubicBezTo>
                <a:cubicBezTo>
                  <a:pt x="317" y="1187"/>
                  <a:pt x="317" y="990"/>
                  <a:pt x="272" y="816"/>
                </a:cubicBezTo>
                <a:cubicBezTo>
                  <a:pt x="227" y="642"/>
                  <a:pt x="90" y="362"/>
                  <a:pt x="45" y="226"/>
                </a:cubicBezTo>
                <a:cubicBezTo>
                  <a:pt x="0" y="90"/>
                  <a:pt x="0" y="45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7" name="Freeform 29"/>
          <p:cNvSpPr>
            <a:spLocks/>
          </p:cNvSpPr>
          <p:nvPr/>
        </p:nvSpPr>
        <p:spPr bwMode="auto">
          <a:xfrm flipV="1">
            <a:off x="7296888" y="3326451"/>
            <a:ext cx="504825" cy="2159000"/>
          </a:xfrm>
          <a:custGeom>
            <a:avLst/>
            <a:gdLst>
              <a:gd name="T0" fmla="*/ 2147483647 w 317"/>
              <a:gd name="T1" fmla="*/ 2147483647 h 1353"/>
              <a:gd name="T2" fmla="*/ 2147483647 w 317"/>
              <a:gd name="T3" fmla="*/ 2147483647 h 1353"/>
              <a:gd name="T4" fmla="*/ 2147483647 w 317"/>
              <a:gd name="T5" fmla="*/ 2147483647 h 1353"/>
              <a:gd name="T6" fmla="*/ 2147483647 w 317"/>
              <a:gd name="T7" fmla="*/ 2147483647 h 1353"/>
              <a:gd name="T8" fmla="*/ 0 w 317"/>
              <a:gd name="T9" fmla="*/ 0 h 13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1353"/>
              <a:gd name="T17" fmla="*/ 317 w 317"/>
              <a:gd name="T18" fmla="*/ 1353 h 13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1353">
                <a:moveTo>
                  <a:pt x="272" y="1315"/>
                </a:moveTo>
                <a:cubicBezTo>
                  <a:pt x="294" y="1334"/>
                  <a:pt x="317" y="1353"/>
                  <a:pt x="317" y="1270"/>
                </a:cubicBezTo>
                <a:cubicBezTo>
                  <a:pt x="317" y="1187"/>
                  <a:pt x="317" y="990"/>
                  <a:pt x="272" y="816"/>
                </a:cubicBezTo>
                <a:cubicBezTo>
                  <a:pt x="227" y="642"/>
                  <a:pt x="90" y="362"/>
                  <a:pt x="45" y="226"/>
                </a:cubicBezTo>
                <a:cubicBezTo>
                  <a:pt x="0" y="90"/>
                  <a:pt x="0" y="45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137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零极点变化时的根轨迹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838200" y="1589716"/>
            <a:ext cx="88260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3808" y="159877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系统特征方程为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67994"/>
              </p:ext>
            </p:extLst>
          </p:nvPr>
        </p:nvGraphicFramePr>
        <p:xfrm>
          <a:off x="2286416" y="2127550"/>
          <a:ext cx="3428568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3" name="Equation" r:id="rId3" imgW="1904760" imgH="241200" progId="Equation.DSMT4">
                  <p:embed/>
                </p:oleObj>
              </mc:Choice>
              <mc:Fallback>
                <p:oleObj name="Equation" r:id="rId3" imgW="1904760" imgH="241200" progId="Equation.DSMT4">
                  <p:embed/>
                  <p:pic>
                    <p:nvPicPr>
                      <p:cNvPr id="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416" y="2127550"/>
                        <a:ext cx="3428568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03808" y="2746786"/>
            <a:ext cx="3723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将与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相关的项于其它项分离：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2945"/>
              </p:ext>
            </p:extLst>
          </p:nvPr>
        </p:nvGraphicFramePr>
        <p:xfrm>
          <a:off x="1989138" y="3409950"/>
          <a:ext cx="4022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Equation" r:id="rId5" imgW="2234880" imgH="241200" progId="Equation.DSMT4">
                  <p:embed/>
                </p:oleObj>
              </mc:Choice>
              <mc:Fallback>
                <p:oleObj name="Equation" r:id="rId5" imgW="2234880" imgH="2412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409950"/>
                        <a:ext cx="40227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403808" y="4071236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写等效传递函数：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02608"/>
              </p:ext>
            </p:extLst>
          </p:nvPr>
        </p:nvGraphicFramePr>
        <p:xfrm>
          <a:off x="2471886" y="4615002"/>
          <a:ext cx="281167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Equation" r:id="rId7" imgW="1562040" imgH="419040" progId="Equation.DSMT4">
                  <p:embed/>
                </p:oleObj>
              </mc:Choice>
              <mc:Fallback>
                <p:oleObj name="Equation" r:id="rId7" imgW="1562040" imgH="4190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886" y="4615002"/>
                        <a:ext cx="2811672" cy="754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376366" y="5525353"/>
            <a:ext cx="4578702" cy="9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分别取</a:t>
            </a:r>
            <a:r>
              <a:rPr lang="en-US" altLang="zh-CN" sz="2000" b="1" dirty="0" smtClean="0">
                <a:latin typeface="Euclid" panose="02020503060505020303" pitchFamily="18" charset="0"/>
                <a:ea typeface="楷体_GB2312" pitchFamily="49" charset="-122"/>
              </a:rPr>
              <a:t>0.5</a:t>
            </a:r>
            <a:r>
              <a:rPr lang="zh-CN" altLang="en-US" sz="2000" b="1" dirty="0">
                <a:latin typeface="Euclid" panose="02020503060505020303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Euclid" panose="02020503060505020303" pitchFamily="18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Euclid" panose="02020503060505020303" pitchFamily="18" charset="0"/>
                <a:ea typeface="楷体_GB2312" pitchFamily="49" charset="-122"/>
              </a:rPr>
              <a:t>、</a:t>
            </a:r>
            <a:r>
              <a:rPr lang="en-US" altLang="zh-CN" sz="2000" b="1" dirty="0">
                <a:latin typeface="Euclid" panose="02020503060505020303" pitchFamily="18" charset="0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</a:t>
            </a:r>
            <a:r>
              <a:rPr lang="zh-CN" altLang="en-US" sz="2000" b="1" dirty="0" smtClean="0">
                <a:latin typeface="Euclid" panose="02020503060505020303" pitchFamily="18" charset="0"/>
                <a:ea typeface="楷体_GB2312" pitchFamily="49" charset="-122"/>
              </a:rPr>
              <a:t>，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</a:t>
            </a:r>
            <a:r>
              <a:rPr lang="en-US" altLang="zh-CN" sz="2000" b="1" i="1" dirty="0">
                <a:latin typeface="Euclid" panose="02020503060505020303" pitchFamily="18" charset="0"/>
                <a:ea typeface="楷体_GB2312" pitchFamily="49" charset="-122"/>
              </a:rPr>
              <a:t>T</a:t>
            </a:r>
            <a:r>
              <a:rPr lang="en-US" altLang="zh-CN" sz="2000" b="1" i="1" baseline="-25000" dirty="0">
                <a:latin typeface="Euclid" panose="02020503060505020303" pitchFamily="18" charset="0"/>
                <a:ea typeface="楷体_GB2312" pitchFamily="49" charset="-122"/>
              </a:rPr>
              <a:t>a</a:t>
            </a:r>
            <a:r>
              <a:rPr lang="en-US" altLang="zh-CN" sz="2000" b="1" dirty="0">
                <a:latin typeface="Euclid" panose="02020503060505020303" pitchFamily="18" charset="0"/>
                <a:ea typeface="楷体_GB2312" pitchFamily="49" charset="-122"/>
              </a:rPr>
              <a:t>:0</a:t>
            </a:r>
            <a:r>
              <a:rPr lang="en-US" altLang="zh-CN" sz="2000" b="1" dirty="0">
                <a:latin typeface="Euclid" panose="02020503060505020303" pitchFamily="18" charset="0"/>
                <a:ea typeface="楷体_GB2312" pitchFamily="49" charset="-122"/>
                <a:sym typeface="Euclid Symbol"/>
              </a:rPr>
              <a:t>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时的根轨迹：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7" name="Picture 4" descr="O72A016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51" y="1875466"/>
            <a:ext cx="4396083" cy="41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utoUpdateAnimBg="0"/>
      <p:bldP spid="23" grpId="0" autoUpdateAnimBg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80" y="1653584"/>
            <a:ext cx="4998000" cy="375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45" y="1653584"/>
            <a:ext cx="4908750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零极点变化时的根轨迹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769508"/>
            <a:ext cx="5072406" cy="75958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点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变化时的根轨迹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034590" y="2530236"/>
            <a:ext cx="5061410" cy="10045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例：已知系统的开环传递函数为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1034590" y="4486177"/>
            <a:ext cx="10418977" cy="9900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试绘制当开环增益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时，时间常数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0</a:t>
            </a:r>
            <a:r>
              <a:rPr lang="en-US" altLang="zh-CN" sz="2400" b="1" dirty="0" smtClean="0">
                <a:latin typeface="Euclid" panose="02020503060505020303" pitchFamily="18" charset="0"/>
                <a:ea typeface="楷体_GB2312" pitchFamily="49" charset="-122"/>
                <a:sym typeface="Euclid Symbol"/>
              </a:rPr>
              <a:t> 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时的根轨迹。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81805"/>
              </p:ext>
            </p:extLst>
          </p:nvPr>
        </p:nvGraphicFramePr>
        <p:xfrm>
          <a:off x="4793196" y="3349189"/>
          <a:ext cx="2605608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3" imgW="1447560" imgH="444240" progId="Equation.DSMT4">
                  <p:embed/>
                </p:oleObj>
              </mc:Choice>
              <mc:Fallback>
                <p:oleObj name="Equation" r:id="rId3" imgW="1447560" imgH="444240" progId="Equation.DSMT4">
                  <p:embed/>
                  <p:pic>
                    <p:nvPicPr>
                      <p:cNvPr id="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196" y="3349189"/>
                        <a:ext cx="2605608" cy="79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2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00" y="1553000"/>
            <a:ext cx="4998000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根轨迹法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922" y="2368296"/>
            <a:ext cx="6582156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4-1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根轨迹与根轨迹方程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4-2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绘制根轨迹的基本法则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4-3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开环零、极点变化时的根轨迹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4-4 </a:t>
            </a:r>
            <a:r>
              <a:rPr lang="zh-CN" altLang="en-US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零度根轨迹</a:t>
            </a:r>
            <a:endParaRPr lang="en-US" altLang="zh-CN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4-5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系统闭环零、极点分布与阶跃响应的关系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4-6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系统阶跃响应的根轨迹分析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769508"/>
            <a:ext cx="10515600" cy="1652422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某些复杂控制系统，如飞控系统，其内回路中有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正反馈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，如图所示。为了分析控制系统的性能，有时需要求出内回路的闭环零、极点。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243137" y="3362638"/>
            <a:ext cx="7705725" cy="2605088"/>
            <a:chOff x="340" y="1207"/>
            <a:chExt cx="4854" cy="1641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38" y="1207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 dirty="0">
                  <a:latin typeface="Times New Roman" pitchFamily="18" charset="0"/>
                </a:rPr>
                <a:t>G</a:t>
              </a:r>
              <a:r>
                <a:rPr kumimoji="1" lang="en-US" altLang="zh-CN" sz="2800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2800" dirty="0">
                  <a:latin typeface="Times New Roman" pitchFamily="18" charset="0"/>
                </a:rPr>
                <a:t>(</a:t>
              </a:r>
              <a:r>
                <a:rPr kumimoji="1" lang="en-US" altLang="zh-CN" sz="2800" i="1" dirty="0">
                  <a:latin typeface="Times New Roman" pitchFamily="18" charset="0"/>
                </a:rPr>
                <a:t>s</a:t>
              </a:r>
              <a:r>
                <a:rPr kumimoji="1" lang="en-US" altLang="zh-CN" sz="28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3" name="Oval 7"/>
            <p:cNvSpPr>
              <a:spLocks noChangeAspect="1" noChangeArrowheads="1"/>
            </p:cNvSpPr>
            <p:nvPr/>
          </p:nvSpPr>
          <p:spPr bwMode="auto">
            <a:xfrm>
              <a:off x="742" y="134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Euclid" pitchFamily="18" charset="0"/>
              </a:endParaRPr>
            </a:p>
          </p:txBody>
        </p:sp>
        <p:sp>
          <p:nvSpPr>
            <p:cNvPr id="14" name="Oval 8"/>
            <p:cNvSpPr>
              <a:spLocks noChangeAspect="1" noChangeArrowheads="1"/>
            </p:cNvSpPr>
            <p:nvPr/>
          </p:nvSpPr>
          <p:spPr bwMode="auto">
            <a:xfrm>
              <a:off x="2390" y="134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Euclid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116" y="1207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Euclid" pitchFamily="18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205" y="1207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Euclid" pitchFamily="18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0" y="1497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030" y="1497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028" y="1479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663" y="147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06" y="147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786" y="147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125" y="2005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Euclid" pitchFamily="18" charset="0"/>
              </a:endParaRPr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862532"/>
                </p:ext>
              </p:extLst>
            </p:nvPr>
          </p:nvGraphicFramePr>
          <p:xfrm>
            <a:off x="3198" y="1389"/>
            <a:ext cx="41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6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5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89"/>
                          <a:ext cx="417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866088"/>
                </p:ext>
              </p:extLst>
            </p:nvPr>
          </p:nvGraphicFramePr>
          <p:xfrm>
            <a:off x="4233" y="1356"/>
            <a:ext cx="48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5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1356"/>
                          <a:ext cx="483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594021"/>
                </p:ext>
              </p:extLst>
            </p:nvPr>
          </p:nvGraphicFramePr>
          <p:xfrm>
            <a:off x="3180" y="2167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Equation" r:id="rId7" imgW="342720" imgH="203040" progId="Equation.DSMT4">
                    <p:embed/>
                  </p:oleObj>
                </mc:Choice>
                <mc:Fallback>
                  <p:oleObj name="Equation" r:id="rId7" imgW="342720" imgH="203040" progId="Equation.DSMT4">
                    <p:embed/>
                    <p:pic>
                      <p:nvPicPr>
                        <p:cNvPr id="5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167"/>
                          <a:ext cx="4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933" y="147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706" y="229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2527" y="2295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527" y="1615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922" y="1470"/>
              <a:ext cx="0" cy="1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893" y="1624"/>
              <a:ext cx="0" cy="1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894" y="2830"/>
              <a:ext cx="4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984" y="1842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1414331"/>
                </p:ext>
              </p:extLst>
            </p:nvPr>
          </p:nvGraphicFramePr>
          <p:xfrm>
            <a:off x="2562" y="1706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6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06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23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零度根轨迹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15300"/>
            <a:ext cx="5279796" cy="809427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开环传递函数：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9</a:t>
            </a:fld>
            <a:endParaRPr lang="zh-CN" altLang="en-US" b="1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251257" y="1722373"/>
            <a:ext cx="3455988" cy="2181225"/>
            <a:chOff x="2028" y="1207"/>
            <a:chExt cx="2177" cy="1374"/>
          </a:xfrm>
        </p:grpSpPr>
        <p:sp>
          <p:nvSpPr>
            <p:cNvPr id="14" name="Oval 8"/>
            <p:cNvSpPr>
              <a:spLocks noChangeAspect="1" noChangeArrowheads="1"/>
            </p:cNvSpPr>
            <p:nvPr/>
          </p:nvSpPr>
          <p:spPr bwMode="auto">
            <a:xfrm>
              <a:off x="2390" y="134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116" y="1207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028" y="1479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2663" y="147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706" y="147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125" y="2005"/>
              <a:ext cx="57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>
                <a:latin typeface="Euclid" pitchFamily="18" charset="0"/>
              </a:endParaRPr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5414605"/>
                </p:ext>
              </p:extLst>
            </p:nvPr>
          </p:nvGraphicFramePr>
          <p:xfrm>
            <a:off x="3198" y="1389"/>
            <a:ext cx="41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6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2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89"/>
                          <a:ext cx="417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919099"/>
                </p:ext>
              </p:extLst>
            </p:nvPr>
          </p:nvGraphicFramePr>
          <p:xfrm>
            <a:off x="3180" y="2167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7" name="Equation" r:id="rId5" imgW="342720" imgH="203040" progId="Equation.DSMT4">
                    <p:embed/>
                  </p:oleObj>
                </mc:Choice>
                <mc:Fallback>
                  <p:oleObj name="Equation" r:id="rId5" imgW="342720" imgH="203040" progId="Equation.DSMT4">
                    <p:embed/>
                    <p:pic>
                      <p:nvPicPr>
                        <p:cNvPr id="2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167"/>
                          <a:ext cx="4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933" y="1479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706" y="2295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2527" y="2295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2527" y="1615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073273"/>
                </p:ext>
              </p:extLst>
            </p:nvPr>
          </p:nvGraphicFramePr>
          <p:xfrm>
            <a:off x="2562" y="1706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8" name="Equation" r:id="rId7" imgW="164880" imgH="164880" progId="Equation.DSMT4">
                    <p:embed/>
                  </p:oleObj>
                </mc:Choice>
                <mc:Fallback>
                  <p:oleObj name="Equation" r:id="rId7" imgW="164880" imgH="164880" progId="Equation.DSMT4">
                    <p:embed/>
                    <p:pic>
                      <p:nvPicPr>
                        <p:cNvPr id="3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06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46359"/>
              </p:ext>
            </p:extLst>
          </p:nvPr>
        </p:nvGraphicFramePr>
        <p:xfrm>
          <a:off x="1958214" y="2114823"/>
          <a:ext cx="3039768" cy="153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9" imgW="1688760" imgH="850680" progId="Equation.DSMT4">
                  <p:embed/>
                </p:oleObj>
              </mc:Choice>
              <mc:Fallback>
                <p:oleObj name="Equation" r:id="rId9" imgW="1688760" imgH="85068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214" y="2114823"/>
                        <a:ext cx="3039768" cy="1531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1075098" y="4000494"/>
            <a:ext cx="5410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闭环特征方程是：</a:t>
            </a:r>
            <a:r>
              <a:rPr kumimoji="1" lang="en-US" altLang="zh-CN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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H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Euclid Symbol" pitchFamily="18" charset="2"/>
              </a:rPr>
              <a:t>)=0, </a:t>
            </a:r>
            <a:r>
              <a:rPr kumimoji="1"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 pitchFamily="18" charset="2"/>
              </a:rPr>
              <a:t>或</a:t>
            </a:r>
            <a:endParaRPr kumimoji="1" lang="en-US" altLang="zh-CN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3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51768"/>
              </p:ext>
            </p:extLst>
          </p:nvPr>
        </p:nvGraphicFramePr>
        <p:xfrm>
          <a:off x="2038350" y="4655445"/>
          <a:ext cx="2468880" cy="153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0" name="Equation" r:id="rId11" imgW="1371600" imgH="850680" progId="Equation.DSMT4">
                  <p:embed/>
                </p:oleObj>
              </mc:Choice>
              <mc:Fallback>
                <p:oleObj name="Equation" r:id="rId11" imgW="1371600" imgH="850680" progId="Equation.DSMT4">
                  <p:embed/>
                  <p:pic>
                    <p:nvPicPr>
                      <p:cNvPr id="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655445"/>
                        <a:ext cx="2468880" cy="1531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4965"/>
              </p:ext>
            </p:extLst>
          </p:nvPr>
        </p:nvGraphicFramePr>
        <p:xfrm>
          <a:off x="7043001" y="4655445"/>
          <a:ext cx="2057400" cy="153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1" name="Equation" r:id="rId13" imgW="1143000" imgH="850680" progId="Equation.DSMT4">
                  <p:embed/>
                </p:oleObj>
              </mc:Choice>
              <mc:Fallback>
                <p:oleObj name="Equation" r:id="rId13" imgW="1143000" imgH="850680" progId="Equation.DSMT4">
                  <p:embed/>
                  <p:pic>
                    <p:nvPicPr>
                      <p:cNvPr id="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001" y="4655445"/>
                        <a:ext cx="2057400" cy="1531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5299061" y="5076979"/>
            <a:ext cx="952108" cy="68815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66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7" grpId="0"/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1030</Words>
  <Application>Microsoft Office PowerPoint</Application>
  <PresentationFormat>宽屏</PresentationFormat>
  <Paragraphs>178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Microsoft YaHei UI</vt:lpstr>
      <vt:lpstr>Microsoft YaHei UI Light</vt:lpstr>
      <vt:lpstr>等线</vt:lpstr>
      <vt:lpstr>等线 Light</vt:lpstr>
      <vt:lpstr>楷体_GB2312</vt:lpstr>
      <vt:lpstr>宋体</vt:lpstr>
      <vt:lpstr>Arial</vt:lpstr>
      <vt:lpstr>Cambria Math</vt:lpstr>
      <vt:lpstr>Euclid</vt:lpstr>
      <vt:lpstr>Euclid Symbol</vt:lpstr>
      <vt:lpstr>Times New Roman</vt:lpstr>
      <vt:lpstr>Wingdings</vt:lpstr>
      <vt:lpstr>Office 主题​​</vt:lpstr>
      <vt:lpstr>Equation</vt:lpstr>
      <vt:lpstr>第四章 根轨迹法</vt:lpstr>
      <vt:lpstr>4-3 零极点变化时的根轨迹</vt:lpstr>
      <vt:lpstr>4-3 零极点变化时的根轨迹</vt:lpstr>
      <vt:lpstr>PowerPoint 演示文稿</vt:lpstr>
      <vt:lpstr>4-3 零极点变化时的根轨迹</vt:lpstr>
      <vt:lpstr>PowerPoint 演示文稿</vt:lpstr>
      <vt:lpstr>第四章 根轨迹法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  <vt:lpstr>4-3 零度根轨迹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根轨迹法</dc:title>
  <dc:creator>Zhu Bing</dc:creator>
  <cp:lastModifiedBy>Bing Zhu</cp:lastModifiedBy>
  <cp:revision>99</cp:revision>
  <dcterms:created xsi:type="dcterms:W3CDTF">2018-07-10T07:55:41Z</dcterms:created>
  <dcterms:modified xsi:type="dcterms:W3CDTF">2018-11-15T03:57:51Z</dcterms:modified>
</cp:coreProperties>
</file>