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376" r:id="rId3"/>
    <p:sldId id="257" r:id="rId4"/>
    <p:sldId id="317" r:id="rId5"/>
    <p:sldId id="318" r:id="rId6"/>
    <p:sldId id="319" r:id="rId7"/>
    <p:sldId id="320" r:id="rId8"/>
    <p:sldId id="327" r:id="rId9"/>
    <p:sldId id="313" r:id="rId10"/>
    <p:sldId id="322" r:id="rId11"/>
    <p:sldId id="323" r:id="rId12"/>
    <p:sldId id="324" r:id="rId13"/>
    <p:sldId id="326" r:id="rId14"/>
    <p:sldId id="325" r:id="rId15"/>
    <p:sldId id="378" r:id="rId16"/>
    <p:sldId id="328" r:id="rId17"/>
    <p:sldId id="329" r:id="rId18"/>
    <p:sldId id="330" r:id="rId19"/>
    <p:sldId id="331" r:id="rId20"/>
    <p:sldId id="377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  <p:sldId id="350" r:id="rId40"/>
    <p:sldId id="351" r:id="rId41"/>
    <p:sldId id="352" r:id="rId42"/>
    <p:sldId id="353" r:id="rId43"/>
    <p:sldId id="354" r:id="rId44"/>
    <p:sldId id="355" r:id="rId45"/>
    <p:sldId id="356" r:id="rId46"/>
    <p:sldId id="357" r:id="rId47"/>
    <p:sldId id="358" r:id="rId48"/>
    <p:sldId id="359" r:id="rId49"/>
    <p:sldId id="360" r:id="rId50"/>
    <p:sldId id="361" r:id="rId51"/>
    <p:sldId id="362" r:id="rId52"/>
    <p:sldId id="363" r:id="rId53"/>
    <p:sldId id="364" r:id="rId54"/>
    <p:sldId id="365" r:id="rId55"/>
    <p:sldId id="366" r:id="rId56"/>
    <p:sldId id="367" r:id="rId57"/>
    <p:sldId id="368" r:id="rId58"/>
    <p:sldId id="369" r:id="rId59"/>
    <p:sldId id="370" r:id="rId60"/>
    <p:sldId id="371" r:id="rId61"/>
    <p:sldId id="372" r:id="rId62"/>
    <p:sldId id="373" r:id="rId63"/>
    <p:sldId id="374" r:id="rId64"/>
    <p:sldId id="379" r:id="rId6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63"/>
    <p:restoredTop sz="86012"/>
  </p:normalViewPr>
  <p:slideViewPr>
    <p:cSldViewPr snapToGrid="0">
      <p:cViewPr varScale="1">
        <p:scale>
          <a:sx n="59" d="100"/>
          <a:sy n="59" d="100"/>
        </p:scale>
        <p:origin x="83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4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4" Type="http://schemas.openxmlformats.org/officeDocument/2006/relationships/image" Target="../media/image96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5" Type="http://schemas.openxmlformats.org/officeDocument/2006/relationships/image" Target="../media/image134.wmf"/><Relationship Id="rId4" Type="http://schemas.openxmlformats.org/officeDocument/2006/relationships/image" Target="../media/image13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25237-92D9-F840-8F2A-43B38583BDB5}" type="datetimeFigureOut">
              <a:rPr kumimoji="1" lang="zh-CN" altLang="en-US" smtClean="0"/>
              <a:t>2018/11/28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641-C7D5-534F-AC95-89A58F600E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198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这里讲一下</a:t>
            </a:r>
            <a:r>
              <a:rPr lang="en-US" altLang="zh-CN" dirty="0" smtClean="0"/>
              <a:t>20</a:t>
            </a:r>
            <a:r>
              <a:rPr lang="zh-CN" altLang="en-US" dirty="0" smtClean="0"/>
              <a:t>倍频程的来历。贝尔，分贝。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641-C7D5-534F-AC95-89A58F600E79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189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923B-491F-4145-8CCA-A7AE217F2625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45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D8FB-73CC-42FA-A13F-3E1840E07245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70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F6F2-F241-4867-A1B8-855065FA31B4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21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CB20-38EE-4AB9-9EC5-7DD99D05FCB1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51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0D93-8554-4157-AC0E-8612FCC7A829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68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489F-4BFA-46B4-9CA3-AF45E806E1A3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78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DD45-CA6B-413B-99CE-F0E4B3A1B000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88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D00F-BD7B-4F92-9DE3-20B0CBA54034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53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7D0C-1404-4A52-ADA1-BD570A3D5C7B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39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5D9D-05A1-4C34-9C7B-96812BBB1824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91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FD26-C63F-4CBF-A865-8BA3226263BF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10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137F8-8E31-473A-931A-A5D5B51FFEA7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781" y="100345"/>
            <a:ext cx="2933700" cy="485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8" y="6145212"/>
            <a:ext cx="27622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8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image" Target="../media/image49.wmf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50.wmf"/><Relationship Id="rId9" Type="http://schemas.openxmlformats.org/officeDocument/2006/relationships/image" Target="../media/image5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4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7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6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60.png"/><Relationship Id="rId4" Type="http://schemas.openxmlformats.org/officeDocument/2006/relationships/image" Target="../media/image59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61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65.png"/><Relationship Id="rId4" Type="http://schemas.openxmlformats.org/officeDocument/2006/relationships/image" Target="../media/image64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64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oleObject" Target="../embeddings/oleObject61.bin"/><Relationship Id="rId7" Type="http://schemas.openxmlformats.org/officeDocument/2006/relationships/image" Target="../media/image7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70.wmf"/><Relationship Id="rId9" Type="http://schemas.openxmlformats.org/officeDocument/2006/relationships/image" Target="../media/image72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74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75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78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87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6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85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83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7" Type="http://schemas.openxmlformats.org/officeDocument/2006/relationships/image" Target="../media/image8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83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83.bin"/><Relationship Id="rId5" Type="http://schemas.openxmlformats.org/officeDocument/2006/relationships/image" Target="../media/image90.wmf"/><Relationship Id="rId4" Type="http://schemas.openxmlformats.org/officeDocument/2006/relationships/oleObject" Target="../embeddings/oleObject82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oleObject" Target="../embeddings/oleObject84.bin"/><Relationship Id="rId7" Type="http://schemas.openxmlformats.org/officeDocument/2006/relationships/image" Target="../media/image9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94.wmf"/><Relationship Id="rId11" Type="http://schemas.openxmlformats.org/officeDocument/2006/relationships/image" Target="../media/image96.wmf"/><Relationship Id="rId5" Type="http://schemas.openxmlformats.org/officeDocument/2006/relationships/oleObject" Target="../embeddings/oleObject85.bin"/><Relationship Id="rId10" Type="http://schemas.openxmlformats.org/officeDocument/2006/relationships/oleObject" Target="../embeddings/oleObject87.bin"/><Relationship Id="rId4" Type="http://schemas.openxmlformats.org/officeDocument/2006/relationships/image" Target="../media/image93.wmf"/><Relationship Id="rId9" Type="http://schemas.openxmlformats.org/officeDocument/2006/relationships/image" Target="../media/image9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98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oleObject" Target="../embeddings/oleObject91.bin"/><Relationship Id="rId7" Type="http://schemas.openxmlformats.org/officeDocument/2006/relationships/image" Target="../media/image10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99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3" Type="http://schemas.openxmlformats.org/officeDocument/2006/relationships/image" Target="../media/image106.png"/><Relationship Id="rId7" Type="http://schemas.openxmlformats.org/officeDocument/2006/relationships/image" Target="../media/image10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94.bin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93.bin"/><Relationship Id="rId9" Type="http://schemas.openxmlformats.org/officeDocument/2006/relationships/image" Target="../media/image104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oleObject" Target="../embeddings/oleObject96.bin"/><Relationship Id="rId7" Type="http://schemas.openxmlformats.org/officeDocument/2006/relationships/image" Target="../media/image10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105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110.png"/><Relationship Id="rId4" Type="http://schemas.openxmlformats.org/officeDocument/2006/relationships/image" Target="../media/image109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111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111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image" Target="../media/image119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16.wmf"/><Relationship Id="rId11" Type="http://schemas.openxmlformats.org/officeDocument/2006/relationships/image" Target="../media/image118.wmf"/><Relationship Id="rId5" Type="http://schemas.openxmlformats.org/officeDocument/2006/relationships/oleObject" Target="../embeddings/oleObject106.bin"/><Relationship Id="rId15" Type="http://schemas.openxmlformats.org/officeDocument/2006/relationships/image" Target="../media/image120.wmf"/><Relationship Id="rId10" Type="http://schemas.openxmlformats.org/officeDocument/2006/relationships/oleObject" Target="../embeddings/oleObject108.bin"/><Relationship Id="rId4" Type="http://schemas.openxmlformats.org/officeDocument/2006/relationships/image" Target="../media/image115.wmf"/><Relationship Id="rId9" Type="http://schemas.openxmlformats.org/officeDocument/2006/relationships/image" Target="../media/image121.jpeg"/><Relationship Id="rId14" Type="http://schemas.openxmlformats.org/officeDocument/2006/relationships/oleObject" Target="../embeddings/oleObject110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15.wmf"/><Relationship Id="rId9" Type="http://schemas.openxmlformats.org/officeDocument/2006/relationships/image" Target="../media/image12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7" Type="http://schemas.openxmlformats.org/officeDocument/2006/relationships/image" Target="../media/image1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12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26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129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31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33.emf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2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5893"/>
          </a:xfrm>
        </p:spPr>
        <p:txBody>
          <a:bodyPr anchor="ctr">
            <a:normAutofit/>
          </a:bodyPr>
          <a:lstStyle/>
          <a:p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第五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章 频率域方法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99816" y="2386584"/>
            <a:ext cx="5992368" cy="344728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5-1 </a:t>
            </a:r>
            <a:r>
              <a:rPr lang="zh-CN" altLang="en-US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从傅里叶级数到傅里叶变换</a:t>
            </a:r>
            <a:endParaRPr lang="en-US" altLang="zh-CN" dirty="0" smtClean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5-2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频率特性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5-3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典型环节的频率特性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5-4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系统的开环频率特性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5-5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频率稳定判据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5-6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系统闭环频率特性与阶跃响应的关系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5-7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开环频率特性与阶跃响应的关系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72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8571"/>
            <a:ext cx="10526486" cy="693614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稳定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LTI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系统在正弦信号作用下的稳态输出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3078956" y="2552505"/>
            <a:ext cx="6034088" cy="914400"/>
            <a:chOff x="624" y="1488"/>
            <a:chExt cx="3801" cy="576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2016" y="1488"/>
              <a:ext cx="1248" cy="5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l-GR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r>
                <a:rPr lang="en-US" altLang="zh-CN" sz="2400" dirty="0" smtClean="0">
                  <a:latin typeface="Times New Roman" pitchFamily="18" charset="0"/>
                </a:rPr>
                <a:t>(s</a:t>
              </a:r>
              <a:r>
                <a:rPr lang="en-US" altLang="zh-CN" sz="2400" dirty="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1200" y="1776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3264" y="177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624" y="1657"/>
              <a:ext cx="4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 dirty="0">
                  <a:latin typeface="Euclid" pitchFamily="18" charset="0"/>
                </a:rPr>
                <a:t>R</a:t>
              </a:r>
              <a:r>
                <a:rPr lang="en-US" altLang="zh-CN" sz="2400" dirty="0">
                  <a:latin typeface="Euclid" pitchFamily="18" charset="0"/>
                </a:rPr>
                <a:t>(</a:t>
              </a:r>
              <a:r>
                <a:rPr lang="en-US" altLang="zh-CN" sz="2400" i="1" dirty="0">
                  <a:latin typeface="Euclid" pitchFamily="18" charset="0"/>
                </a:rPr>
                <a:t>s</a:t>
              </a:r>
              <a:r>
                <a:rPr lang="en-US" altLang="zh-CN" sz="2400" dirty="0">
                  <a:latin typeface="Euclid" pitchFamily="18" charset="0"/>
                </a:rPr>
                <a:t>)</a:t>
              </a: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3936" y="1645"/>
              <a:ext cx="4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 dirty="0" smtClean="0">
                  <a:latin typeface="Euclid" pitchFamily="18" charset="0"/>
                </a:rPr>
                <a:t>C</a:t>
              </a:r>
              <a:r>
                <a:rPr lang="en-US" altLang="zh-CN" sz="2400" dirty="0" smtClean="0">
                  <a:latin typeface="Euclid" pitchFamily="18" charset="0"/>
                </a:rPr>
                <a:t>(</a:t>
              </a:r>
              <a:r>
                <a:rPr lang="en-US" altLang="zh-CN" sz="2400" i="1" dirty="0" smtClean="0">
                  <a:latin typeface="Euclid" pitchFamily="18" charset="0"/>
                </a:rPr>
                <a:t>s</a:t>
              </a:r>
              <a:r>
                <a:rPr lang="en-US" altLang="zh-CN" sz="2400" dirty="0">
                  <a:latin typeface="Euclid" pitchFamily="18" charset="0"/>
                </a:rPr>
                <a:t>)</a:t>
              </a:r>
            </a:p>
          </p:txBody>
        </p:sp>
      </p:grp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1144601" y="3982602"/>
            <a:ext cx="15841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令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414898"/>
              </p:ext>
            </p:extLst>
          </p:nvPr>
        </p:nvGraphicFramePr>
        <p:xfrm>
          <a:off x="2070100" y="3884613"/>
          <a:ext cx="2789238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8" name="Equation" r:id="rId3" imgW="1549080" imgH="622080" progId="Equation.DSMT4">
                  <p:embed/>
                </p:oleObj>
              </mc:Choice>
              <mc:Fallback>
                <p:oleObj name="Equation" r:id="rId3" imgW="1549080" imgH="62208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3884613"/>
                        <a:ext cx="2789238" cy="1119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324551"/>
              </p:ext>
            </p:extLst>
          </p:nvPr>
        </p:nvGraphicFramePr>
        <p:xfrm>
          <a:off x="5784835" y="4033567"/>
          <a:ext cx="171396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9" name="Equation" r:id="rId5" imgW="952200" imgH="228600" progId="Equation.DSMT4">
                  <p:embed/>
                </p:oleObj>
              </mc:Choice>
              <mc:Fallback>
                <p:oleObj name="Equation" r:id="rId5" imgW="952200" imgH="22860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835" y="4033567"/>
                        <a:ext cx="1713960" cy="411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659003"/>
              </p:ext>
            </p:extLst>
          </p:nvPr>
        </p:nvGraphicFramePr>
        <p:xfrm>
          <a:off x="8336756" y="3859302"/>
          <a:ext cx="1668600" cy="708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0" name="Equation" r:id="rId7" imgW="927000" imgH="393480" progId="Equation.DSMT4">
                  <p:embed/>
                </p:oleObj>
              </mc:Choice>
              <mc:Fallback>
                <p:oleObj name="Equation" r:id="rId7" imgW="927000" imgH="39348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6756" y="3859302"/>
                        <a:ext cx="1668600" cy="7082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1144601" y="5400028"/>
            <a:ext cx="15841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则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093317"/>
              </p:ext>
            </p:extLst>
          </p:nvPr>
        </p:nvGraphicFramePr>
        <p:xfrm>
          <a:off x="2173326" y="5301821"/>
          <a:ext cx="2948400" cy="1119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1" name="Equation" r:id="rId9" imgW="1638000" imgH="622080" progId="Equation.DSMT4">
                  <p:embed/>
                </p:oleObj>
              </mc:Choice>
              <mc:Fallback>
                <p:oleObj name="Equation" r:id="rId9" imgW="1638000" imgH="62208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326" y="5301821"/>
                        <a:ext cx="2948400" cy="11197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341713"/>
              </p:ext>
            </p:extLst>
          </p:nvPr>
        </p:nvGraphicFramePr>
        <p:xfrm>
          <a:off x="5246687" y="5315102"/>
          <a:ext cx="4960937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2" name="Equation" r:id="rId11" imgW="2755800" imgH="431640" progId="Equation.DSMT4">
                  <p:embed/>
                </p:oleObj>
              </mc:Choice>
              <mc:Fallback>
                <p:oleObj name="Equation" r:id="rId11" imgW="2755800" imgH="43164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6687" y="5315102"/>
                        <a:ext cx="4960937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5.2 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频率特性</a:t>
            </a:r>
          </a:p>
        </p:txBody>
      </p:sp>
    </p:spTree>
    <p:extLst>
      <p:ext uri="{BB962C8B-B14F-4D97-AF65-F5344CB8AC3E}">
        <p14:creationId xmlns:p14="http://schemas.microsoft.com/office/powerpoint/2010/main" val="252537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151178"/>
            <a:ext cx="10526486" cy="693614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若系统稳定，则瞬态响应：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11</a:t>
            </a:fld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651012"/>
              </p:ext>
            </p:extLst>
          </p:nvPr>
        </p:nvGraphicFramePr>
        <p:xfrm>
          <a:off x="3341687" y="1741549"/>
          <a:ext cx="5508625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8" name="Equation" r:id="rId3" imgW="3060360" imgH="431640" progId="Equation.DSMT4">
                  <p:embed/>
                </p:oleObj>
              </mc:Choice>
              <mc:Fallback>
                <p:oleObj name="Equation" r:id="rId3" imgW="3060360" imgH="431640" progId="Equation.DSMT4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687" y="1741549"/>
                        <a:ext cx="5508625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814155"/>
              </p:ext>
            </p:extLst>
          </p:nvPr>
        </p:nvGraphicFramePr>
        <p:xfrm>
          <a:off x="3168650" y="2854325"/>
          <a:ext cx="58531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9" name="Equation" r:id="rId5" imgW="3251160" imgH="457200" progId="Equation.DSMT4">
                  <p:embed/>
                </p:oleObj>
              </mc:Choice>
              <mc:Fallback>
                <p:oleObj name="Equation" r:id="rId5" imgW="3251160" imgH="457200" progId="Equation.DSMT4">
                  <p:embed/>
                  <p:pic>
                    <p:nvPicPr>
                      <p:cNvPr id="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2854325"/>
                        <a:ext cx="5853113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13"/>
          <p:cNvSpPr>
            <a:spLocks/>
          </p:cNvSpPr>
          <p:nvPr/>
        </p:nvSpPr>
        <p:spPr bwMode="auto">
          <a:xfrm rot="16200000">
            <a:off x="4551524" y="2180365"/>
            <a:ext cx="457200" cy="3362642"/>
          </a:xfrm>
          <a:prstGeom prst="leftBrace">
            <a:avLst>
              <a:gd name="adj1" fmla="val 721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latin typeface="Euclid" pitchFamily="18" charset="0"/>
            </a:endParaRP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3231270" y="4090286"/>
            <a:ext cx="30977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Transient response</a:t>
            </a:r>
          </a:p>
        </p:txBody>
      </p:sp>
      <p:sp>
        <p:nvSpPr>
          <p:cNvPr id="25" name="AutoShape 15"/>
          <p:cNvSpPr>
            <a:spLocks/>
          </p:cNvSpPr>
          <p:nvPr/>
        </p:nvSpPr>
        <p:spPr bwMode="auto">
          <a:xfrm rot="16223058">
            <a:off x="7721120" y="2806391"/>
            <a:ext cx="457200" cy="2165012"/>
          </a:xfrm>
          <a:prstGeom prst="leftBrace">
            <a:avLst>
              <a:gd name="adj1" fmla="val 4725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latin typeface="Euclid" pitchFamily="18" charset="0"/>
            </a:endParaRPr>
          </a:p>
        </p:txBody>
      </p: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6593912" y="4090286"/>
            <a:ext cx="3616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Steady-state response</a:t>
            </a:r>
          </a:p>
        </p:txBody>
      </p:sp>
      <p:graphicFrame>
        <p:nvGraphicFramePr>
          <p:cNvPr id="2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232133"/>
              </p:ext>
            </p:extLst>
          </p:nvPr>
        </p:nvGraphicFramePr>
        <p:xfrm>
          <a:off x="5852159" y="4990687"/>
          <a:ext cx="2171448" cy="776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0" name="Equation" r:id="rId7" imgW="1206360" imgH="431640" progId="Equation.DSMT4">
                  <p:embed/>
                </p:oleObj>
              </mc:Choice>
              <mc:Fallback>
                <p:oleObj name="Equation" r:id="rId7" imgW="1206360" imgH="431640" progId="Equation.DSMT4">
                  <p:embed/>
                  <p:pic>
                    <p:nvPicPr>
                      <p:cNvPr id="9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2159" y="4990687"/>
                        <a:ext cx="2171448" cy="7769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5.2 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频率特性</a:t>
            </a:r>
          </a:p>
        </p:txBody>
      </p:sp>
    </p:spTree>
    <p:extLst>
      <p:ext uri="{BB962C8B-B14F-4D97-AF65-F5344CB8AC3E}">
        <p14:creationId xmlns:p14="http://schemas.microsoft.com/office/powerpoint/2010/main" val="21145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24" grpId="0"/>
      <p:bldP spid="25" grpId="0" animBg="1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48642"/>
            <a:ext cx="10526486" cy="69361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稳态响应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12</a:t>
            </a:fld>
            <a:endParaRPr lang="zh-CN" altLang="en-US"/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84741"/>
              </p:ext>
            </p:extLst>
          </p:nvPr>
        </p:nvGraphicFramePr>
        <p:xfrm>
          <a:off x="3604440" y="1690688"/>
          <a:ext cx="4983120" cy="82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18" name="Equation" r:id="rId3" imgW="2768400" imgH="457200" progId="Equation.DSMT4">
                  <p:embed/>
                </p:oleObj>
              </mc:Choice>
              <mc:Fallback>
                <p:oleObj name="Equation" r:id="rId3" imgW="2768400" imgH="457200" progId="Equation.DSMT4">
                  <p:embed/>
                  <p:pic>
                    <p:nvPicPr>
                      <p:cNvPr id="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4440" y="1690688"/>
                        <a:ext cx="4983120" cy="8229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340546"/>
              </p:ext>
            </p:extLst>
          </p:nvPr>
        </p:nvGraphicFramePr>
        <p:xfrm>
          <a:off x="9239488" y="1924445"/>
          <a:ext cx="1751840" cy="355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19" name="Equation" r:id="rId5" imgW="875920" imgH="177723" progId="Equation.DSMT4">
                  <p:embed/>
                </p:oleObj>
              </mc:Choice>
              <mc:Fallback>
                <p:oleObj name="Equation" r:id="rId5" imgW="875920" imgH="177723" progId="Equation.DSMT4">
                  <p:embed/>
                  <p:pic>
                    <p:nvPicPr>
                      <p:cNvPr id="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488" y="1924445"/>
                        <a:ext cx="1751840" cy="355446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309021"/>
              </p:ext>
            </p:extLst>
          </p:nvPr>
        </p:nvGraphicFramePr>
        <p:xfrm>
          <a:off x="3238500" y="3076575"/>
          <a:ext cx="5715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20" name="Equation" r:id="rId7" imgW="3174840" imgH="444240" progId="Equation.DSMT4">
                  <p:embed/>
                </p:oleObj>
              </mc:Choice>
              <mc:Fallback>
                <p:oleObj name="Equation" r:id="rId7" imgW="3174840" imgH="444240" progId="Equation.DSMT4">
                  <p:embed/>
                  <p:pic>
                    <p:nvPicPr>
                      <p:cNvPr id="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3076575"/>
                        <a:ext cx="57150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1088708" y="4464707"/>
            <a:ext cx="19446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则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1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214566"/>
              </p:ext>
            </p:extLst>
          </p:nvPr>
        </p:nvGraphicFramePr>
        <p:xfrm>
          <a:off x="3443288" y="4284663"/>
          <a:ext cx="5303837" cy="169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21" name="Equation" r:id="rId9" imgW="2946240" imgH="939600" progId="Equation.DSMT4">
                  <p:embed/>
                </p:oleObj>
              </mc:Choice>
              <mc:Fallback>
                <p:oleObj name="Equation" r:id="rId9" imgW="2946240" imgH="939600" progId="Equation.DSMT4">
                  <p:embed/>
                  <p:pic>
                    <p:nvPicPr>
                      <p:cNvPr id="7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288" y="4284663"/>
                        <a:ext cx="5303837" cy="169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5.2 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频率特性</a:t>
            </a:r>
          </a:p>
        </p:txBody>
      </p:sp>
    </p:spTree>
    <p:extLst>
      <p:ext uri="{BB962C8B-B14F-4D97-AF65-F5344CB8AC3E}">
        <p14:creationId xmlns:p14="http://schemas.microsoft.com/office/powerpoint/2010/main" val="386749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838200" y="1812947"/>
            <a:ext cx="4902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记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11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159792"/>
              </p:ext>
            </p:extLst>
          </p:nvPr>
        </p:nvGraphicFramePr>
        <p:xfrm>
          <a:off x="2290763" y="1812925"/>
          <a:ext cx="21478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7" name="Equation" r:id="rId3" imgW="1193760" imgH="253800" progId="Equation.DSMT4">
                  <p:embed/>
                </p:oleObj>
              </mc:Choice>
              <mc:Fallback>
                <p:oleObj name="Equation" r:id="rId3" imgW="1193760" imgH="253800" progId="Equation.DSMT4">
                  <p:embed/>
                  <p:pic>
                    <p:nvPicPr>
                      <p:cNvPr id="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63" y="1812925"/>
                        <a:ext cx="214788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838200" y="2784971"/>
            <a:ext cx="11993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这里，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18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59342"/>
              </p:ext>
            </p:extLst>
          </p:nvPr>
        </p:nvGraphicFramePr>
        <p:xfrm>
          <a:off x="1546225" y="3419475"/>
          <a:ext cx="363537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8" name="Equation" r:id="rId5" imgW="2019240" imgH="457200" progId="Equation.DSMT4">
                  <p:embed/>
                </p:oleObj>
              </mc:Choice>
              <mc:Fallback>
                <p:oleObj name="Equation" r:id="rId5" imgW="2019240" imgH="457200" progId="Equation.DSMT4">
                  <p:embed/>
                  <p:pic>
                    <p:nvPicPr>
                      <p:cNvPr id="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3419475"/>
                        <a:ext cx="3635375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838200" y="4596614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另外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2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838252"/>
              </p:ext>
            </p:extLst>
          </p:nvPr>
        </p:nvGraphicFramePr>
        <p:xfrm>
          <a:off x="1273175" y="5257800"/>
          <a:ext cx="41830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9" name="Equation" r:id="rId7" imgW="2323800" imgH="253800" progId="Equation.DSMT4">
                  <p:embed/>
                </p:oleObj>
              </mc:Choice>
              <mc:Fallback>
                <p:oleObj name="Equation" r:id="rId7" imgW="2323800" imgH="253800" progId="Equation.DSMT4">
                  <p:embed/>
                  <p:pic>
                    <p:nvPicPr>
                      <p:cNvPr id="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5257800"/>
                        <a:ext cx="41830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6461760" y="1808284"/>
            <a:ext cx="48920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因此，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2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700964"/>
              </p:ext>
            </p:extLst>
          </p:nvPr>
        </p:nvGraphicFramePr>
        <p:xfrm>
          <a:off x="6838950" y="3022600"/>
          <a:ext cx="4137025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30" name="Equation" r:id="rId9" imgW="2298600" imgH="914400" progId="Equation.DSMT4">
                  <p:embed/>
                </p:oleObj>
              </mc:Choice>
              <mc:Fallback>
                <p:oleObj name="Equation" r:id="rId9" imgW="2298600" imgH="914400" progId="Equation.DSMT4">
                  <p:embed/>
                  <p:pic>
                    <p:nvPicPr>
                      <p:cNvPr id="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8950" y="3022600"/>
                        <a:ext cx="4137025" cy="16446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33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5.2 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频率特性</a:t>
            </a:r>
          </a:p>
        </p:txBody>
      </p:sp>
    </p:spTree>
    <p:extLst>
      <p:ext uri="{BB962C8B-B14F-4D97-AF65-F5344CB8AC3E}">
        <p14:creationId xmlns:p14="http://schemas.microsoft.com/office/powerpoint/2010/main" val="224010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0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58210"/>
            <a:ext cx="5095240" cy="69361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稳态响应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1088708" y="4221875"/>
            <a:ext cx="19446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其中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503264"/>
              </p:ext>
            </p:extLst>
          </p:nvPr>
        </p:nvGraphicFramePr>
        <p:xfrm>
          <a:off x="1454150" y="2451100"/>
          <a:ext cx="3863975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9" name="Equation" r:id="rId3" imgW="2145960" imgH="914400" progId="Equation.DSMT4">
                  <p:embed/>
                </p:oleObj>
              </mc:Choice>
              <mc:Fallback>
                <p:oleObj name="Equation" r:id="rId3" imgW="2145960" imgH="914400" progId="Equation.DSMT4">
                  <p:embed/>
                  <p:pic>
                    <p:nvPicPr>
                      <p:cNvPr id="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2451100"/>
                        <a:ext cx="3863975" cy="164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581409"/>
              </p:ext>
            </p:extLst>
          </p:nvPr>
        </p:nvGraphicFramePr>
        <p:xfrm>
          <a:off x="1248716" y="4791358"/>
          <a:ext cx="4274208" cy="1325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0" name="Equation" r:id="rId5" imgW="2374560" imgH="736560" progId="Equation.DSMT4">
                  <p:embed/>
                </p:oleObj>
              </mc:Choice>
              <mc:Fallback>
                <p:oleObj name="Equation" r:id="rId5" imgW="2374560" imgH="736560" progId="Equation.DSMT4">
                  <p:embed/>
                  <p:pic>
                    <p:nvPicPr>
                      <p:cNvPr id="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8716" y="4791358"/>
                        <a:ext cx="4274208" cy="13258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6319520" y="2865003"/>
            <a:ext cx="5034280" cy="1754326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solidFill>
              <a:srgbClr val="FF0000"/>
            </a:solidFill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可以</a:t>
            </a:r>
            <a:r>
              <a:rPr lang="zh-CN" altLang="en-US" sz="2400" b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看出，</a:t>
            </a:r>
            <a:r>
              <a:rPr lang="zh-CN" altLang="en-US" sz="2400" b="0" dirty="0" smtClean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稳定的</a:t>
            </a:r>
            <a:r>
              <a:rPr lang="en-US" altLang="zh-CN" sz="2400" b="0" dirty="0" smtClean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LTI</a:t>
            </a:r>
            <a:r>
              <a:rPr lang="zh-CN" altLang="en-US" sz="2400" b="0" dirty="0" smtClean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r>
              <a:rPr lang="zh-CN" altLang="en-US" sz="2400" b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，在</a:t>
            </a:r>
            <a:r>
              <a:rPr lang="zh-CN" altLang="en-US" sz="2400" b="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正弦信号</a:t>
            </a:r>
            <a:r>
              <a:rPr lang="zh-CN" altLang="en-US" sz="2400" b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作用下，输出</a:t>
            </a:r>
            <a:r>
              <a:rPr lang="zh-CN" altLang="en-US" sz="2400" b="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稳态分量</a:t>
            </a:r>
            <a:r>
              <a:rPr lang="zh-CN" altLang="en-US" sz="2400" b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是和</a:t>
            </a:r>
            <a:r>
              <a:rPr lang="zh-CN" altLang="en-US" sz="2400" b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输入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</a:t>
            </a:r>
            <a:r>
              <a:rPr lang="zh-CN" altLang="en-US" sz="2400" b="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同</a:t>
            </a:r>
            <a:r>
              <a:rPr lang="zh-CN" altLang="en-US" sz="2400" b="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频率的正弦信号</a:t>
            </a:r>
            <a:r>
              <a:rPr lang="zh-CN" altLang="en-US" sz="2400" b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5.2 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频率特性</a:t>
            </a:r>
          </a:p>
        </p:txBody>
      </p:sp>
    </p:spTree>
    <p:extLst>
      <p:ext uri="{BB962C8B-B14F-4D97-AF65-F5344CB8AC3E}">
        <p14:creationId xmlns:p14="http://schemas.microsoft.com/office/powerpoint/2010/main" val="405304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49585"/>
            <a:ext cx="10526486" cy="69361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频率响应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1068785" y="2924322"/>
            <a:ext cx="1028501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系统的</a:t>
            </a:r>
            <a:r>
              <a:rPr lang="zh-CN" altLang="en-US" sz="2400" dirty="0" smtClean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频率响应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定义为在正弦信号作用下的</a:t>
            </a:r>
            <a:r>
              <a:rPr lang="zh-CN" altLang="en-US" sz="2400" dirty="0" smtClean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稳态响应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对一个稳定的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LTI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系统，其输出及系统任意处的信号均为</a:t>
            </a:r>
            <a:r>
              <a:rPr lang="zh-CN" altLang="en-US" sz="2400" dirty="0" smtClean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同频率正弦信号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，所不同的只是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幅值与相位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5.2 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频率特性</a:t>
            </a:r>
          </a:p>
        </p:txBody>
      </p:sp>
    </p:spTree>
    <p:extLst>
      <p:ext uri="{BB962C8B-B14F-4D97-AF65-F5344CB8AC3E}">
        <p14:creationId xmlns:p14="http://schemas.microsoft.com/office/powerpoint/2010/main" val="79493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87090"/>
            <a:ext cx="10515600" cy="16280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定义（频率特性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：对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稳定的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LTI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系统，在正弦信号作用下，输出的稳态分量与输入的复数比，称为系统的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频率特性，即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5.2 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频率特性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365216"/>
              </p:ext>
            </p:extLst>
          </p:nvPr>
        </p:nvGraphicFramePr>
        <p:xfrm>
          <a:off x="1182688" y="3260725"/>
          <a:ext cx="5851525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83" name="Equation" r:id="rId3" imgW="3251160" imgH="736560" progId="Equation.DSMT4">
                  <p:embed/>
                </p:oleObj>
              </mc:Choice>
              <mc:Fallback>
                <p:oleObj name="Equation" r:id="rId3" imgW="3251160" imgH="73656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3260725"/>
                        <a:ext cx="5851525" cy="1325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70770"/>
              </p:ext>
            </p:extLst>
          </p:nvPr>
        </p:nvGraphicFramePr>
        <p:xfrm>
          <a:off x="7633970" y="3315176"/>
          <a:ext cx="34671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84" name="Equation" r:id="rId5" imgW="1562040" imgH="482400" progId="Equation.DSMT4">
                  <p:embed/>
                </p:oleObj>
              </mc:Choice>
              <mc:Fallback>
                <p:oleObj name="Equation" r:id="rId5" imgW="1562040" imgH="4824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3970" y="3315176"/>
                        <a:ext cx="3467100" cy="10715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838200" y="4913193"/>
            <a:ext cx="10515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228600" indent="-228600" ea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注意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到</a:t>
            </a:r>
            <a:r>
              <a:rPr lang="en-US" altLang="zh-CN" sz="2400" i="1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i="1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(s)=</a:t>
            </a:r>
            <a:r>
              <a:rPr lang="el-GR" altLang="zh-CN" sz="2400" i="1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Φ</a:t>
            </a:r>
            <a:r>
              <a:rPr lang="en-US" altLang="zh-CN" sz="2400" i="1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(s)R(s)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故频率特性就是直接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将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l-GR" altLang="zh-CN" sz="2400" i="1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Φ</a:t>
            </a:r>
            <a:r>
              <a:rPr lang="en-US" altLang="zh-CN" sz="2400" i="1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(s) 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en-US" altLang="zh-CN" sz="2400" i="1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i="1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 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Euclid Symbol" pitchFamily="18" charset="2"/>
              </a:rPr>
              <a:t>代替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Euclid Symbol" pitchFamily="18" charset="2"/>
              </a:rPr>
              <a:t>即可。此外，以上结果可推广到不稳定的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Euclid Symbol" pitchFamily="18" charset="2"/>
              </a:rPr>
              <a:t>LTI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Euclid Symbol" pitchFamily="18" charset="2"/>
              </a:rPr>
              <a:t>系统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Euclid Symbol" pitchFamily="18" charset="2"/>
              </a:rPr>
              <a:t>。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662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5810"/>
            <a:ext cx="5110537" cy="1005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例：被控对象为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5.2 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频率特性</a:t>
            </a:r>
          </a:p>
        </p:txBody>
      </p: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93106" y="2460915"/>
            <a:ext cx="5000723" cy="758004"/>
            <a:chOff x="748" y="663"/>
            <a:chExt cx="3800" cy="576"/>
          </a:xfrm>
        </p:grpSpPr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2140" y="663"/>
              <a:ext cx="1248" cy="5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Euclid" pitchFamily="18" charset="0"/>
              </a:endParaRP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324" y="951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388" y="951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748" y="807"/>
              <a:ext cx="48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Euclid" pitchFamily="18" charset="0"/>
                </a:rPr>
                <a:t>R</a:t>
              </a:r>
              <a:r>
                <a:rPr lang="en-US" altLang="zh-CN" sz="2400">
                  <a:latin typeface="Euclid" pitchFamily="18" charset="0"/>
                </a:rPr>
                <a:t>(</a:t>
              </a:r>
              <a:r>
                <a:rPr lang="en-US" altLang="zh-CN" sz="2400" i="1">
                  <a:latin typeface="Euclid" pitchFamily="18" charset="0"/>
                </a:rPr>
                <a:t>s</a:t>
              </a:r>
              <a:r>
                <a:rPr lang="en-US" altLang="zh-CN" sz="2400">
                  <a:latin typeface="Euclid" pitchFamily="18" charset="0"/>
                </a:rPr>
                <a:t>)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4060" y="795"/>
              <a:ext cx="4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 dirty="0" smtClean="0">
                  <a:latin typeface="Euclid" pitchFamily="18" charset="0"/>
                </a:rPr>
                <a:t>C</a:t>
              </a:r>
              <a:r>
                <a:rPr lang="en-US" altLang="zh-CN" sz="2400" dirty="0" smtClean="0">
                  <a:latin typeface="Euclid" pitchFamily="18" charset="0"/>
                </a:rPr>
                <a:t>(</a:t>
              </a:r>
              <a:r>
                <a:rPr lang="en-US" altLang="zh-CN" sz="2400" i="1" dirty="0" smtClean="0">
                  <a:latin typeface="Euclid" pitchFamily="18" charset="0"/>
                </a:rPr>
                <a:t>s</a:t>
              </a:r>
              <a:r>
                <a:rPr lang="en-US" altLang="zh-CN" sz="2400" dirty="0">
                  <a:latin typeface="Euclid" pitchFamily="18" charset="0"/>
                </a:rPr>
                <a:t>)</a:t>
              </a:r>
            </a:p>
          </p:txBody>
        </p:sp>
        <p:graphicFrame>
          <p:nvGraphicFramePr>
            <p:cNvPr id="18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9091078"/>
                </p:ext>
              </p:extLst>
            </p:nvPr>
          </p:nvGraphicFramePr>
          <p:xfrm>
            <a:off x="2165" y="663"/>
            <a:ext cx="1215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54" name="Equation" r:id="rId3" imgW="850680" imgH="393480" progId="Equation.DSMT4">
                    <p:embed/>
                  </p:oleObj>
                </mc:Choice>
                <mc:Fallback>
                  <p:oleObj name="Equation" r:id="rId3" imgW="850680" imgH="393480" progId="Equation.DSMT4">
                    <p:embed/>
                    <p:pic>
                      <p:nvPicPr>
                        <p:cNvPr id="13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5" y="663"/>
                          <a:ext cx="1215" cy="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075475" y="3480178"/>
            <a:ext cx="47910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令</a:t>
            </a:r>
            <a:r>
              <a:rPr lang="en-US" altLang="zh-CN" sz="2400" i="1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sin</a:t>
            </a:r>
            <a:r>
              <a:rPr lang="en-US" altLang="zh-CN" sz="2400" i="1" dirty="0" err="1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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t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Euclid Symbol" pitchFamily="18" charset="2"/>
              </a:rPr>
              <a:t>，求其频率响应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c</a:t>
            </a:r>
            <a:r>
              <a:rPr lang="en-US" altLang="zh-CN" sz="2400" baseline="-25000" dirty="0" err="1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ss</a:t>
            </a:r>
            <a:r>
              <a:rPr lang="en-US" altLang="zh-CN" sz="24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1075476" y="4258061"/>
            <a:ext cx="4873262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解：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根据频率响应的性质，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可完全由</a:t>
            </a:r>
            <a:r>
              <a:rPr lang="en-US" altLang="zh-CN" sz="2400" i="1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i="1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</a:t>
            </a:r>
            <a:r>
              <a:rPr lang="en-US" altLang="zh-CN" sz="24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)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Euclid Symbol" pitchFamily="18" charset="2"/>
              </a:rPr>
              <a:t>表征：</a:t>
            </a:r>
            <a:r>
              <a:rPr lang="en-US" altLang="zh-CN" sz="2400" i="1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Euclid Symbol" pitchFamily="18" charset="2"/>
              </a:rPr>
              <a:t> 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2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416820"/>
              </p:ext>
            </p:extLst>
          </p:nvPr>
        </p:nvGraphicFramePr>
        <p:xfrm>
          <a:off x="2010636" y="5522701"/>
          <a:ext cx="2765664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55" name="Equation" r:id="rId5" imgW="1536480" imgH="228600" progId="Equation.DSMT4">
                  <p:embed/>
                </p:oleObj>
              </mc:Choice>
              <mc:Fallback>
                <p:oleObj name="Equation" r:id="rId5" imgW="1536480" imgH="228600" progId="Equation.DSMT4">
                  <p:embed/>
                  <p:pic>
                    <p:nvPicPr>
                      <p:cNvPr id="4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0636" y="5522701"/>
                        <a:ext cx="2765664" cy="411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6451600" y="1719886"/>
            <a:ext cx="20898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其中，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2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968670"/>
              </p:ext>
            </p:extLst>
          </p:nvPr>
        </p:nvGraphicFramePr>
        <p:xfrm>
          <a:off x="7137067" y="2210142"/>
          <a:ext cx="3840048" cy="776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56" name="Equation" r:id="rId7" imgW="2133360" imgH="431640" progId="Equation.DSMT4">
                  <p:embed/>
                </p:oleObj>
              </mc:Choice>
              <mc:Fallback>
                <p:oleObj name="Equation" r:id="rId7" imgW="2133360" imgH="431640" progId="Equation.DSMT4">
                  <p:embed/>
                  <p:pic>
                    <p:nvPicPr>
                      <p:cNvPr id="5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7067" y="2210142"/>
                        <a:ext cx="3840048" cy="776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187280"/>
              </p:ext>
            </p:extLst>
          </p:nvPr>
        </p:nvGraphicFramePr>
        <p:xfrm>
          <a:off x="7456891" y="3068778"/>
          <a:ext cx="320040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57" name="Equation" r:id="rId9" imgW="1778000" imgH="228600" progId="Equation.DSMT4">
                  <p:embed/>
                </p:oleObj>
              </mc:Choice>
              <mc:Fallback>
                <p:oleObj name="Equation" r:id="rId9" imgW="1778000" imgH="228600" progId="Equation.DSMT4">
                  <p:embed/>
                  <p:pic>
                    <p:nvPicPr>
                      <p:cNvPr id="6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6891" y="3068778"/>
                        <a:ext cx="3200400" cy="411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6451599" y="3618034"/>
            <a:ext cx="20898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因此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812294"/>
              </p:ext>
            </p:extLst>
          </p:nvPr>
        </p:nvGraphicFramePr>
        <p:xfrm>
          <a:off x="6816955" y="4122431"/>
          <a:ext cx="4480272" cy="1188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58" name="Equation" r:id="rId11" imgW="2489040" imgH="660240" progId="Equation.DSMT4">
                  <p:embed/>
                </p:oleObj>
              </mc:Choice>
              <mc:Fallback>
                <p:oleObj name="Equation" r:id="rId11" imgW="2489040" imgH="660240" progId="Equation.DSMT4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955" y="4122431"/>
                        <a:ext cx="4480272" cy="11884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6451599" y="5569212"/>
            <a:ext cx="43797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其中，</a:t>
            </a:r>
            <a:r>
              <a:rPr lang="en-US" altLang="zh-CN" sz="2400" i="1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</a:t>
            </a:r>
            <a:r>
              <a:rPr lang="en-US" altLang="zh-CN" sz="24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&lt;</a:t>
            </a:r>
            <a:r>
              <a:rPr lang="en-US" altLang="zh-CN" sz="24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0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Euclid Symbol" pitchFamily="18" charset="2"/>
              </a:rPr>
              <a:t>。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585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  <p:bldP spid="25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5811"/>
            <a:ext cx="5110537" cy="7732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例：被控对象为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5.2 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频率特性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075475" y="3561458"/>
            <a:ext cx="10278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令</a:t>
            </a:r>
            <a:r>
              <a:rPr lang="en-US" altLang="zh-CN" sz="2400" i="1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sin</a:t>
            </a:r>
            <a:r>
              <a:rPr lang="en-US" altLang="zh-CN" sz="2400" i="1" dirty="0" err="1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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t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Euclid Symbol" pitchFamily="18" charset="2"/>
              </a:rPr>
              <a:t>，且设</a:t>
            </a:r>
            <a:r>
              <a:rPr lang="en-US" altLang="zh-CN" sz="2400" i="1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T</a:t>
            </a:r>
            <a:r>
              <a:rPr lang="en-US" altLang="zh-CN" sz="2400" i="1" baseline="-250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1</a:t>
            </a:r>
            <a:r>
              <a:rPr lang="en-US" altLang="zh-CN" sz="2400" i="1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&gt;T</a:t>
            </a:r>
            <a:r>
              <a:rPr lang="en-US" altLang="zh-CN" sz="2400" i="1" baseline="-250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2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Euclid Symbol" pitchFamily="18" charset="2"/>
              </a:rPr>
              <a:t>，求其频率响应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c</a:t>
            </a:r>
            <a:r>
              <a:rPr lang="en-US" altLang="zh-CN" sz="2400" baseline="-25000" dirty="0" err="1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ss</a:t>
            </a:r>
            <a:r>
              <a:rPr lang="en-US" altLang="zh-CN" sz="24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8" name="Group 15"/>
          <p:cNvGrpSpPr>
            <a:grpSpLocks/>
          </p:cNvGrpSpPr>
          <p:nvPr/>
        </p:nvGrpSpPr>
        <p:grpSpPr bwMode="auto">
          <a:xfrm>
            <a:off x="3381590" y="2487500"/>
            <a:ext cx="5428819" cy="866810"/>
            <a:chOff x="770" y="2354"/>
            <a:chExt cx="3858" cy="616"/>
          </a:xfrm>
        </p:grpSpPr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1994" y="2374"/>
              <a:ext cx="1416" cy="5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400"/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>
              <a:off x="1346" y="2662"/>
              <a:ext cx="6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3410" y="2662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11"/>
            <p:cNvSpPr txBox="1">
              <a:spLocks noChangeArrowheads="1"/>
            </p:cNvSpPr>
            <p:nvPr/>
          </p:nvSpPr>
          <p:spPr bwMode="auto">
            <a:xfrm>
              <a:off x="770" y="2518"/>
              <a:ext cx="55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 dirty="0">
                  <a:latin typeface="Euclid" pitchFamily="18" charset="0"/>
                </a:rPr>
                <a:t>R</a:t>
              </a:r>
              <a:r>
                <a:rPr lang="en-US" altLang="zh-CN" sz="2800" dirty="0">
                  <a:latin typeface="Euclid" pitchFamily="18" charset="0"/>
                </a:rPr>
                <a:t>(</a:t>
              </a:r>
              <a:r>
                <a:rPr lang="en-US" altLang="zh-CN" sz="2800" i="1" dirty="0">
                  <a:latin typeface="Euclid" pitchFamily="18" charset="0"/>
                </a:rPr>
                <a:t>s</a:t>
              </a:r>
              <a:r>
                <a:rPr lang="en-US" altLang="zh-CN" sz="2800" dirty="0">
                  <a:latin typeface="Euclid" pitchFamily="18" charset="0"/>
                </a:rPr>
                <a:t>)</a:t>
              </a:r>
            </a:p>
          </p:txBody>
        </p:sp>
        <p:sp>
          <p:nvSpPr>
            <p:cNvPr id="33" name="Text Box 12"/>
            <p:cNvSpPr txBox="1">
              <a:spLocks noChangeArrowheads="1"/>
            </p:cNvSpPr>
            <p:nvPr/>
          </p:nvSpPr>
          <p:spPr bwMode="auto">
            <a:xfrm>
              <a:off x="4082" y="2506"/>
              <a:ext cx="54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 dirty="0" smtClean="0">
                  <a:latin typeface="Euclid" pitchFamily="18" charset="0"/>
                </a:rPr>
                <a:t>C</a:t>
              </a:r>
              <a:r>
                <a:rPr lang="en-US" altLang="zh-CN" sz="2800" dirty="0" smtClean="0">
                  <a:latin typeface="Euclid" pitchFamily="18" charset="0"/>
                </a:rPr>
                <a:t>(</a:t>
              </a:r>
              <a:r>
                <a:rPr lang="en-US" altLang="zh-CN" sz="2800" i="1" dirty="0" smtClean="0">
                  <a:latin typeface="Euclid" pitchFamily="18" charset="0"/>
                </a:rPr>
                <a:t>s</a:t>
              </a:r>
              <a:r>
                <a:rPr lang="en-US" altLang="zh-CN" sz="2800" dirty="0">
                  <a:latin typeface="Euclid" pitchFamily="18" charset="0"/>
                </a:rPr>
                <a:t>)</a:t>
              </a:r>
            </a:p>
          </p:txBody>
        </p:sp>
        <p:graphicFrame>
          <p:nvGraphicFramePr>
            <p:cNvPr id="3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0945398"/>
                </p:ext>
              </p:extLst>
            </p:nvPr>
          </p:nvGraphicFramePr>
          <p:xfrm>
            <a:off x="1994" y="2354"/>
            <a:ext cx="1416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15" name="Equation" r:id="rId3" imgW="990360" imgH="431640" progId="Equation.DSMT4">
                    <p:embed/>
                  </p:oleObj>
                </mc:Choice>
                <mc:Fallback>
                  <p:oleObj name="Equation" r:id="rId3" imgW="990360" imgH="431640" progId="Equation.DSMT4">
                    <p:embed/>
                    <p:pic>
                      <p:nvPicPr>
                        <p:cNvPr id="1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4" y="2354"/>
                          <a:ext cx="1416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1075476" y="4510743"/>
            <a:ext cx="102783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解：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根据频率响应的性质，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可完全由</a:t>
            </a:r>
            <a:r>
              <a:rPr lang="en-US" altLang="zh-CN" sz="2400" i="1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i="1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</a:t>
            </a:r>
            <a:r>
              <a:rPr lang="en-US" altLang="zh-CN" sz="24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)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Euclid Symbol" pitchFamily="18" charset="2"/>
              </a:rPr>
              <a:t>表征：</a:t>
            </a:r>
            <a:r>
              <a:rPr lang="en-US" altLang="zh-CN" sz="2400" i="1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Euclid Symbol" pitchFamily="18" charset="2"/>
              </a:rPr>
              <a:t> 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3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504615"/>
              </p:ext>
            </p:extLst>
          </p:nvPr>
        </p:nvGraphicFramePr>
        <p:xfrm>
          <a:off x="3130176" y="5447626"/>
          <a:ext cx="61976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6" name="Equation" r:id="rId5" imgW="3403440" imgH="253800" progId="Equation.DSMT4">
                  <p:embed/>
                </p:oleObj>
              </mc:Choice>
              <mc:Fallback>
                <p:oleObj name="Equation" r:id="rId5" imgW="3403440" imgH="253800" progId="Equation.DSMT4">
                  <p:embed/>
                  <p:pic>
                    <p:nvPicPr>
                      <p:cNvPr id="3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176" y="5447626"/>
                        <a:ext cx="6197600" cy="4556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363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5.2 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频率特性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1075476" y="1687581"/>
            <a:ext cx="4873262" cy="581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其中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3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415224"/>
              </p:ext>
            </p:extLst>
          </p:nvPr>
        </p:nvGraphicFramePr>
        <p:xfrm>
          <a:off x="1627187" y="2347580"/>
          <a:ext cx="8937625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39" name="Equation" r:id="rId3" imgW="4965480" imgH="736560" progId="Equation.DSMT4">
                  <p:embed/>
                </p:oleObj>
              </mc:Choice>
              <mc:Fallback>
                <p:oleObj name="Equation" r:id="rId3" imgW="4965480" imgH="736560" progId="Equation.DSMT4">
                  <p:embed/>
                  <p:pic>
                    <p:nvPicPr>
                      <p:cNvPr id="3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7" y="2347580"/>
                        <a:ext cx="8937625" cy="132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533203"/>
              </p:ext>
            </p:extLst>
          </p:nvPr>
        </p:nvGraphicFramePr>
        <p:xfrm>
          <a:off x="1728788" y="4094163"/>
          <a:ext cx="873442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0" name="Equation" r:id="rId5" imgW="4851360" imgH="533160" progId="Equation.DSMT4">
                  <p:embed/>
                </p:oleObj>
              </mc:Choice>
              <mc:Fallback>
                <p:oleObj name="Equation" r:id="rId5" imgW="4851360" imgH="533160" progId="Equation.DSMT4">
                  <p:embed/>
                  <p:pic>
                    <p:nvPicPr>
                      <p:cNvPr id="655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8" y="4094163"/>
                        <a:ext cx="8734425" cy="960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075476" y="5318051"/>
            <a:ext cx="83867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由于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T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&gt;</a:t>
            </a:r>
            <a:r>
              <a:rPr lang="en-US" altLang="zh-CN" sz="2400" i="1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T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，所以</a:t>
            </a:r>
            <a:r>
              <a:rPr lang="en-US" altLang="zh-CN" sz="2400" i="1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</a:t>
            </a:r>
            <a:r>
              <a:rPr lang="en-US" altLang="zh-CN" sz="24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&gt;</a:t>
            </a:r>
            <a:r>
              <a:rPr lang="en-US" altLang="zh-CN" sz="24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。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075476" y="3482496"/>
            <a:ext cx="4873262" cy="581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所以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528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6528"/>
            <a:ext cx="10515600" cy="42102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控制系统及其元部件的频率特性可以用</a:t>
            </a:r>
            <a:r>
              <a:rPr lang="zh-CN" altLang="en-US" sz="2400" dirty="0" smtClean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分析法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或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实验法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获得，并可以用多种形式的曲线表示。系统分析和控制器设计可以通过作图法进行。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频率特性物理意义明确。对于一阶或二阶系统，</a:t>
            </a:r>
            <a:r>
              <a:rPr lang="zh-CN" altLang="en-US" sz="2400" dirty="0" smtClean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频域性能指标和时域性能指标有明确对应关系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。对于高阶系统，可建立近似对应关系。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在频域内设计控制器能够兼顾</a:t>
            </a:r>
            <a:r>
              <a:rPr lang="zh-CN" altLang="en-US" sz="2400" dirty="0" smtClean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动态响应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噪声抑制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频域分析法适用于线性定常系统，也能推广到某些非线性系统。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39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345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频率特性不只针对系统而言，对控制元件、部件、控制装置均使用。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频率特性只适用于</a:t>
            </a:r>
            <a:r>
              <a:rPr lang="zh-CN" altLang="en-US" sz="2400" dirty="0" smtClean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线性定常模型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从理论推导可以看出，稳态分量总可以分离出来，且</a:t>
            </a:r>
            <a:r>
              <a:rPr lang="zh-CN" altLang="en-US" sz="2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不依赖于系统稳定性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正弦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信号输入下，线性定常模型输出的稳态分量与输入的复数比。</a:t>
            </a:r>
            <a:endParaRPr lang="en-US" altLang="zh-CN" sz="2400" dirty="0" smtClean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l-GR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400" dirty="0" smtClean="0">
                <a:latin typeface="Euclid" pitchFamily="18" charset="0"/>
              </a:rPr>
              <a:t>(</a:t>
            </a:r>
            <a:r>
              <a:rPr lang="en-US" altLang="zh-CN" sz="2400" i="1" dirty="0" smtClean="0">
                <a:latin typeface="Euclid" pitchFamily="18" charset="0"/>
              </a:rPr>
              <a:t>j</a:t>
            </a:r>
            <a:r>
              <a:rPr lang="en-US" altLang="zh-CN" sz="2400" i="1" dirty="0">
                <a:latin typeface="Euclid" pitchFamily="18" charset="0"/>
                <a:sym typeface="Euclid Symbol" pitchFamily="18" charset="2"/>
              </a:rPr>
              <a:t></a:t>
            </a:r>
            <a:r>
              <a:rPr lang="en-US" altLang="zh-CN" sz="2400" dirty="0" smtClean="0">
                <a:latin typeface="Euclid" pitchFamily="18" charset="0"/>
                <a:sym typeface="Euclid Symbol" pitchFamily="18" charset="2"/>
              </a:rPr>
              <a:t>)</a:t>
            </a:r>
            <a:r>
              <a:rPr lang="zh-CN" altLang="en-US" sz="2400" dirty="0" smtClean="0">
                <a:latin typeface="Euclid" pitchFamily="18" charset="0"/>
                <a:sym typeface="Euclid Symbol" pitchFamily="18" charset="2"/>
              </a:rPr>
              <a:t>或</a:t>
            </a:r>
            <a:r>
              <a:rPr lang="en-US" altLang="zh-CN" sz="2400" i="1" dirty="0">
                <a:latin typeface="Euclid" pitchFamily="18" charset="0"/>
              </a:rPr>
              <a:t>G</a:t>
            </a:r>
            <a:r>
              <a:rPr lang="en-US" altLang="zh-CN" sz="2400" dirty="0">
                <a:latin typeface="Euclid" pitchFamily="18" charset="0"/>
              </a:rPr>
              <a:t>(</a:t>
            </a:r>
            <a:r>
              <a:rPr lang="en-US" altLang="zh-CN" sz="2400" i="1" dirty="0">
                <a:latin typeface="Euclid" pitchFamily="18" charset="0"/>
              </a:rPr>
              <a:t>j</a:t>
            </a:r>
            <a:r>
              <a:rPr lang="en-US" altLang="zh-CN" sz="2400" i="1" dirty="0">
                <a:latin typeface="Euclid" pitchFamily="18" charset="0"/>
                <a:sym typeface="Euclid Symbol" pitchFamily="18" charset="2"/>
              </a:rPr>
              <a:t></a:t>
            </a:r>
            <a:r>
              <a:rPr lang="en-US" altLang="zh-CN" sz="2400" dirty="0" smtClean="0">
                <a:latin typeface="Euclid" pitchFamily="18" charset="0"/>
                <a:sym typeface="Euclid Symbol" pitchFamily="18" charset="2"/>
              </a:rPr>
              <a:t>)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Euclid Symbol" pitchFamily="18" charset="2"/>
              </a:rPr>
              <a:t>包含全部结构和参数。频率法是运用稳态的频率特性间接研究系统的动态响应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5.2 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频率特性</a:t>
            </a:r>
          </a:p>
        </p:txBody>
      </p:sp>
    </p:spTree>
    <p:extLst>
      <p:ext uri="{BB962C8B-B14F-4D97-AF65-F5344CB8AC3E}">
        <p14:creationId xmlns:p14="http://schemas.microsoft.com/office/powerpoint/2010/main" val="289758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4690"/>
            <a:ext cx="10515600" cy="16280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定义（相位超前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滞后）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：若频率响应的相角大于零，称为</a:t>
            </a:r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相位超前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，反之，若小于零，称为</a:t>
            </a:r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相位滞后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5.2 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频率特性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838200" y="2949857"/>
            <a:ext cx="10515600" cy="297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228600" indent="-228600" ea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频率特性的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重要性：对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LTI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系统，其频率响应可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由</a:t>
            </a:r>
            <a:r>
              <a:rPr lang="en-US" altLang="zh-CN" sz="2400" i="1" dirty="0">
                <a:latin typeface="Euclid" pitchFamily="18" charset="0"/>
              </a:rPr>
              <a:t>G</a:t>
            </a:r>
            <a:r>
              <a:rPr lang="en-US" altLang="zh-CN" sz="2400" dirty="0">
                <a:latin typeface="Euclid" pitchFamily="18" charset="0"/>
              </a:rPr>
              <a:t>(</a:t>
            </a:r>
            <a:r>
              <a:rPr lang="en-US" altLang="zh-CN" sz="2400" i="1" dirty="0">
                <a:latin typeface="Euclid" pitchFamily="18" charset="0"/>
              </a:rPr>
              <a:t>j</a:t>
            </a:r>
            <a:r>
              <a:rPr lang="en-US" altLang="zh-CN" sz="2400" i="1" dirty="0">
                <a:latin typeface="Euclid" pitchFamily="18" charset="0"/>
                <a:sym typeface="Euclid Symbol" pitchFamily="18" charset="2"/>
              </a:rPr>
              <a:t></a:t>
            </a:r>
            <a:r>
              <a:rPr lang="en-US" altLang="zh-CN" sz="2400" dirty="0">
                <a:latin typeface="Euclid" pitchFamily="18" charset="0"/>
                <a:sym typeface="Euclid Symbol" pitchFamily="18" charset="2"/>
              </a:rPr>
              <a:t>)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完全表征，后面的分析将表明，利用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Bode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图及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Nyquist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图，我们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可以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971550" lvl="1" indent="-228600" ea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确定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系统在不同频率下的响应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；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971550" lvl="1" indent="-228600" ea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分析系统的</a:t>
            </a:r>
            <a:r>
              <a:rPr lang="zh-CN" altLang="en-US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闭环稳定性</a:t>
            </a:r>
            <a:r>
              <a:rPr lang="zh-CN" altLang="en-US" sz="20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；</a:t>
            </a:r>
            <a:endParaRPr lang="zh-CN" altLang="en-US" sz="20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971550" lvl="1" indent="-228600" ea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基于频率特性设计控制器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，改善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系统性能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7656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82800"/>
            <a:ext cx="10515600" cy="31089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频率特性的几种表示方法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幅频、相频特性曲线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幅相特性曲线（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Nyquist plot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对数频率特性曲线（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Bode plot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5.2 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频率特性</a:t>
            </a:r>
          </a:p>
        </p:txBody>
      </p:sp>
    </p:spTree>
    <p:extLst>
      <p:ext uri="{BB962C8B-B14F-4D97-AF65-F5344CB8AC3E}">
        <p14:creationId xmlns:p14="http://schemas.microsoft.com/office/powerpoint/2010/main" val="1973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5.2 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频率特性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25625"/>
            <a:ext cx="4892040" cy="76517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幅频、相频特性曲线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506132"/>
              </p:ext>
            </p:extLst>
          </p:nvPr>
        </p:nvGraphicFramePr>
        <p:xfrm>
          <a:off x="1911350" y="2457450"/>
          <a:ext cx="27432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4" name="Equation" r:id="rId3" imgW="1523880" imgH="533160" progId="Equation.DSMT4">
                  <p:embed/>
                </p:oleObj>
              </mc:Choice>
              <mc:Fallback>
                <p:oleObj name="Equation" r:id="rId3" imgW="1523880" imgH="53316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2457450"/>
                        <a:ext cx="2743200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1102662" y="3666475"/>
            <a:ext cx="36718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itchFamily="18" charset="0"/>
              </a:rPr>
              <a:t>当</a:t>
            </a:r>
            <a:r>
              <a:rPr lang="zh-CN" altLang="en-US" sz="2400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Euclid Symbol"/>
              </a:rPr>
              <a:t></a:t>
            </a:r>
            <a:r>
              <a:rPr lang="zh-CN" altLang="en-US" sz="24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Euclid Symbol"/>
              </a:rPr>
              <a:t>：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Euclid Symbol"/>
              </a:rPr>
              <a:t>0+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itchFamily="18" charset="0"/>
                <a:sym typeface="Euclid Symbol"/>
              </a:rPr>
              <a:t>时：</a:t>
            </a:r>
            <a:endParaRPr lang="zh-CN" altLang="en-US" sz="2400" b="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102662" y="4502457"/>
            <a:ext cx="46275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sz="2400" b="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i="1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/>
              </a:rPr>
              <a:t>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itchFamily="18" charset="0"/>
              </a:rPr>
              <a:t>：称为系统</a:t>
            </a:r>
            <a:r>
              <a:rPr lang="zh-CN" altLang="en-US" sz="2400" b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itchFamily="18" charset="0"/>
              </a:rPr>
              <a:t>的</a:t>
            </a:r>
            <a:r>
              <a:rPr lang="zh-CN" altLang="en-US" sz="2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itchFamily="18" charset="0"/>
              </a:rPr>
              <a:t>幅频特性</a:t>
            </a:r>
            <a:r>
              <a:rPr lang="zh-CN" altLang="en-US" sz="2400" b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itchFamily="18" charset="0"/>
              </a:rPr>
              <a:t>。</a:t>
            </a:r>
            <a:endParaRPr lang="zh-CN" altLang="en-US" sz="2400" b="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102662" y="5185952"/>
            <a:ext cx="41280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l-GR" altLang="zh-CN" sz="2400" i="1" dirty="0">
                <a:latin typeface="Times New Roman" panose="02020603050405020304" pitchFamily="18" charset="0"/>
                <a:ea typeface="宋体" charset="-122"/>
                <a:cs typeface="Times New Roman" pitchFamily="18" charset="0"/>
                <a:sym typeface="Euclid Symbol"/>
              </a:rPr>
              <a:t>ϕ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Euclid Symbol"/>
              </a:rPr>
              <a:t>(</a:t>
            </a:r>
            <a:r>
              <a:rPr lang="zh-CN" altLang="en-US" sz="2400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Euclid Symbol"/>
              </a:rPr>
              <a:t>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Euclid Symbol"/>
              </a:rPr>
              <a:t>)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Euclid Symbol"/>
              </a:rPr>
              <a:t>：</a:t>
            </a:r>
            <a:r>
              <a:rPr lang="zh-CN" altLang="en-US" sz="2400" b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itchFamily="18" charset="0"/>
                <a:sym typeface="Euclid Symbol"/>
              </a:rPr>
              <a:t>称为</a:t>
            </a:r>
            <a:r>
              <a:rPr lang="zh-CN" altLang="en-US" sz="2400" b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itchFamily="18" charset="0"/>
              </a:rPr>
              <a:t>系统</a:t>
            </a:r>
            <a:r>
              <a:rPr lang="zh-CN" altLang="en-US" sz="2400" b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itchFamily="18" charset="0"/>
              </a:rPr>
              <a:t>的</a:t>
            </a:r>
            <a:r>
              <a:rPr lang="zh-CN" altLang="en-US" sz="2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itchFamily="18" charset="0"/>
              </a:rPr>
              <a:t>相频特性。</a:t>
            </a:r>
            <a:endParaRPr lang="zh-CN" altLang="en-US" sz="2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4" descr="O72A018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94083" y="1664963"/>
            <a:ext cx="4297437" cy="44646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6038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5.2 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频率特性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25625"/>
            <a:ext cx="4892040" cy="76517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幅相特性曲线（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Nyquist plot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1102662" y="2532422"/>
            <a:ext cx="10251138" cy="961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itchFamily="18" charset="0"/>
              </a:rPr>
              <a:t>Nyquist 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itchFamily="18" charset="0"/>
              </a:rPr>
              <a:t>曲线是当 </a:t>
            </a:r>
            <a:r>
              <a:rPr lang="en-US" altLang="zh-CN" sz="2000" i="1" dirty="0">
                <a:latin typeface="Euclid" pitchFamily="18" charset="0"/>
                <a:sym typeface="Euclid Symbol" pitchFamily="18" charset="2"/>
              </a:rPr>
              <a:t></a:t>
            </a:r>
            <a:r>
              <a:rPr lang="en-US" altLang="zh-CN" sz="2000" dirty="0">
                <a:latin typeface="Euclid" pitchFamily="18" charset="0"/>
                <a:sym typeface="Euclid Symbol" pitchFamily="18" charset="2"/>
              </a:rPr>
              <a:t>: 0</a:t>
            </a:r>
            <a:r>
              <a:rPr lang="en-US" altLang="zh-CN" sz="2000" dirty="0">
                <a:latin typeface="Euclid" pitchFamily="18" charset="0"/>
                <a:sym typeface="Euclid Symbol"/>
              </a:rPr>
              <a:t>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itchFamily="18" charset="0"/>
              </a:rPr>
              <a:t>时，</a:t>
            </a:r>
            <a:r>
              <a:rPr lang="en-US" altLang="zh-CN" sz="2000" i="1" dirty="0">
                <a:latin typeface="Euclid" pitchFamily="18" charset="0"/>
              </a:rPr>
              <a:t> G</a:t>
            </a:r>
            <a:r>
              <a:rPr lang="en-US" altLang="zh-CN" sz="2000" dirty="0">
                <a:latin typeface="Euclid" pitchFamily="18" charset="0"/>
              </a:rPr>
              <a:t>(</a:t>
            </a:r>
            <a:r>
              <a:rPr lang="en-US" altLang="zh-CN" sz="2000" i="1" dirty="0">
                <a:latin typeface="Euclid" pitchFamily="18" charset="0"/>
              </a:rPr>
              <a:t>j</a:t>
            </a:r>
            <a:r>
              <a:rPr lang="en-US" altLang="zh-CN" sz="2000" i="1" dirty="0">
                <a:latin typeface="Euclid" pitchFamily="18" charset="0"/>
                <a:sym typeface="Euclid Symbol" pitchFamily="18" charset="2"/>
              </a:rPr>
              <a:t></a:t>
            </a:r>
            <a:r>
              <a:rPr lang="en-US" altLang="zh-CN" sz="2000" dirty="0">
                <a:latin typeface="Euclid" pitchFamily="18" charset="0"/>
                <a:sym typeface="Euclid Symbol" pitchFamily="18" charset="2"/>
              </a:rPr>
              <a:t>)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itchFamily="18" charset="0"/>
              </a:rPr>
              <a:t>形成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itchFamily="18" charset="0"/>
              </a:rPr>
              <a:t>的矢量端点在极坐标上绘出的轨迹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itchFamily="18" charset="0"/>
              </a:rPr>
              <a:t>。</a:t>
            </a: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itchFamily="18" charset="0"/>
              </a:rPr>
              <a:t>具体的，记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itchFamily="18" charset="0"/>
            </a:endParaRPr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468362"/>
              </p:ext>
            </p:extLst>
          </p:nvPr>
        </p:nvGraphicFramePr>
        <p:xfrm>
          <a:off x="3798570" y="3605424"/>
          <a:ext cx="45948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9" name="Equation" r:id="rId3" imgW="2552400" imgH="253800" progId="Equation.DSMT4">
                  <p:embed/>
                </p:oleObj>
              </mc:Choice>
              <mc:Fallback>
                <p:oleObj name="Equation" r:id="rId3" imgW="2552400" imgH="253800" progId="Equation.DSMT4">
                  <p:embed/>
                  <p:pic>
                    <p:nvPicPr>
                      <p:cNvPr id="71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570" y="3605424"/>
                        <a:ext cx="459486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102662" y="4077675"/>
            <a:ext cx="4814190" cy="50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itchFamily="18" charset="0"/>
              </a:rPr>
              <a:t>令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itchFamily="18" charset="0"/>
            </a:endParaRPr>
          </a:p>
        </p:txBody>
      </p:sp>
      <p:graphicFrame>
        <p:nvGraphicFramePr>
          <p:cNvPr id="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25445"/>
              </p:ext>
            </p:extLst>
          </p:nvPr>
        </p:nvGraphicFramePr>
        <p:xfrm>
          <a:off x="4039334" y="4468349"/>
          <a:ext cx="1690906" cy="457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0" name="Equation" r:id="rId5" imgW="939392" imgH="253890" progId="Equation.DSMT4">
                  <p:embed/>
                </p:oleObj>
              </mc:Choice>
              <mc:Fallback>
                <p:oleObj name="Equation" r:id="rId5" imgW="939392" imgH="253890" progId="Equation.DSMT4">
                  <p:embed/>
                  <p:pic>
                    <p:nvPicPr>
                      <p:cNvPr id="5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9334" y="4468349"/>
                        <a:ext cx="1690906" cy="4570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306534"/>
              </p:ext>
            </p:extLst>
          </p:nvPr>
        </p:nvGraphicFramePr>
        <p:xfrm>
          <a:off x="6380013" y="4514049"/>
          <a:ext cx="1850857" cy="365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1" name="Equation" r:id="rId7" imgW="1028254" imgH="203112" progId="Equation.DSMT4">
                  <p:embed/>
                </p:oleObj>
              </mc:Choice>
              <mc:Fallback>
                <p:oleObj name="Equation" r:id="rId7" imgW="1028254" imgH="203112" progId="Equation.DSMT4">
                  <p:embed/>
                  <p:pic>
                    <p:nvPicPr>
                      <p:cNvPr id="6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0013" y="4514049"/>
                        <a:ext cx="1850857" cy="3656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1102662" y="5168321"/>
            <a:ext cx="10251138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则当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000" i="1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Euclid Symbol" pitchFamily="18" charset="2"/>
              </a:rPr>
              <a:t>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Euclid Symbol" pitchFamily="18" charset="2"/>
              </a:rPr>
              <a:t> 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Euclid Symbol" pitchFamily="18" charset="2"/>
              </a:rPr>
              <a:t>从</a:t>
            </a:r>
            <a:r>
              <a:rPr lang="en-US" altLang="zh-CN" sz="20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0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Euclid Symbol" pitchFamily="18" charset="2"/>
              </a:rPr>
              <a:t>变化到</a:t>
            </a:r>
            <a:r>
              <a:rPr lang="en-US" altLang="zh-CN" sz="20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+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Euclid Symbol" pitchFamily="18" charset="2"/>
              </a:rPr>
              <a:t> 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Euclid Symbol" pitchFamily="18" charset="2"/>
              </a:rPr>
              <a:t>时，由</a:t>
            </a:r>
            <a:r>
              <a:rPr lang="en-US" altLang="zh-CN" sz="2000" i="1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r</a:t>
            </a:r>
            <a:r>
              <a:rPr lang="en-US" altLang="zh-CN" sz="20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(</a:t>
            </a:r>
            <a:r>
              <a:rPr lang="en-US" altLang="zh-CN" sz="2000" i="1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</a:t>
            </a:r>
            <a:r>
              <a:rPr lang="en-US" altLang="zh-CN" sz="20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 )</a:t>
            </a:r>
            <a:r>
              <a:rPr lang="zh-CN" altLang="en-US" sz="20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、</a:t>
            </a:r>
            <a:r>
              <a:rPr lang="zh-CN" altLang="en-US" sz="2000" i="1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/>
              </a:rPr>
              <a:t></a:t>
            </a:r>
            <a:r>
              <a:rPr lang="en-US" altLang="zh-CN" sz="20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 (</a:t>
            </a:r>
            <a:r>
              <a:rPr lang="en-US" altLang="zh-CN" sz="2000" i="1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</a:t>
            </a:r>
            <a:r>
              <a:rPr lang="en-US" altLang="zh-CN" sz="20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 )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Euclid Symbol" pitchFamily="18" charset="2"/>
              </a:rPr>
              <a:t>形成的矢量端点就绘出了</a:t>
            </a:r>
            <a:r>
              <a:rPr lang="en-US" altLang="zh-CN" sz="2000" i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Nyquist</a:t>
            </a:r>
            <a:r>
              <a:rPr lang="en-US" altLang="zh-CN" sz="2000" i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曲线。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72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5.2 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频率特性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795481"/>
            <a:ext cx="4892040" cy="76517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幅相特性曲线（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Nyquist plot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1400" y="2346441"/>
            <a:ext cx="5379720" cy="3729124"/>
            <a:chOff x="685800" y="1600200"/>
            <a:chExt cx="6705600" cy="4648200"/>
          </a:xfrm>
        </p:grpSpPr>
        <p:sp>
          <p:nvSpPr>
            <p:cNvPr id="11" name="Text Box 23"/>
            <p:cNvSpPr txBox="1">
              <a:spLocks noChangeArrowheads="1"/>
            </p:cNvSpPr>
            <p:nvPr/>
          </p:nvSpPr>
          <p:spPr bwMode="auto">
            <a:xfrm>
              <a:off x="1066800" y="3657600"/>
              <a:ext cx="381000" cy="5492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0" lang="en-US" altLang="zh-CN" sz="3000" dirty="0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13" name="Line 24"/>
            <p:cNvSpPr>
              <a:spLocks noChangeShapeType="1"/>
            </p:cNvSpPr>
            <p:nvPr/>
          </p:nvSpPr>
          <p:spPr bwMode="auto">
            <a:xfrm flipV="1">
              <a:off x="1676400" y="1752600"/>
              <a:ext cx="0" cy="449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>
              <a:off x="685800" y="3581400"/>
              <a:ext cx="6705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1752600" y="1600200"/>
              <a:ext cx="457200" cy="4270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0" lang="en-US" altLang="zh-CN" sz="2800" i="1" dirty="0">
                  <a:latin typeface="Euclid" pitchFamily="18" charset="0"/>
                  <a:cs typeface="Arial" charset="0"/>
                </a:rPr>
                <a:t>j</a:t>
              </a:r>
              <a:endParaRPr kumimoji="0" lang="el-GR" altLang="zh-CN" sz="2800" i="1" dirty="0">
                <a:cs typeface="Arial" charset="0"/>
              </a:endParaRPr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>
              <a:off x="1600200" y="3581400"/>
              <a:ext cx="4648200" cy="53340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8"/>
            <p:cNvSpPr>
              <a:spLocks noChangeShapeType="1"/>
            </p:cNvSpPr>
            <p:nvPr/>
          </p:nvSpPr>
          <p:spPr bwMode="auto">
            <a:xfrm>
              <a:off x="1676400" y="3581400"/>
              <a:ext cx="4343400" cy="106680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>
              <a:off x="1676400" y="3581400"/>
              <a:ext cx="3886200" cy="167640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30"/>
            <p:cNvSpPr>
              <a:spLocks noChangeShapeType="1"/>
            </p:cNvSpPr>
            <p:nvPr/>
          </p:nvSpPr>
          <p:spPr bwMode="auto">
            <a:xfrm>
              <a:off x="1676400" y="3581400"/>
              <a:ext cx="2667000" cy="228600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31"/>
            <p:cNvSpPr>
              <a:spLocks noChangeShapeType="1"/>
            </p:cNvSpPr>
            <p:nvPr/>
          </p:nvSpPr>
          <p:spPr bwMode="auto">
            <a:xfrm>
              <a:off x="1676400" y="3581400"/>
              <a:ext cx="1676400" cy="220980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32"/>
            <p:cNvSpPr>
              <a:spLocks noChangeShapeType="1"/>
            </p:cNvSpPr>
            <p:nvPr/>
          </p:nvSpPr>
          <p:spPr bwMode="auto">
            <a:xfrm>
              <a:off x="1676400" y="3581400"/>
              <a:ext cx="838200" cy="175260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3"/>
            <p:cNvSpPr>
              <a:spLocks noChangeShapeType="1"/>
            </p:cNvSpPr>
            <p:nvPr/>
          </p:nvSpPr>
          <p:spPr bwMode="auto">
            <a:xfrm>
              <a:off x="1676400" y="3581400"/>
              <a:ext cx="152400" cy="76200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4"/>
            <p:cNvSpPr>
              <a:spLocks noChangeShapeType="1"/>
            </p:cNvSpPr>
            <p:nvPr/>
          </p:nvSpPr>
          <p:spPr bwMode="auto">
            <a:xfrm>
              <a:off x="1600200" y="3581400"/>
              <a:ext cx="3429000" cy="205740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Arc 35"/>
            <p:cNvSpPr>
              <a:spLocks/>
            </p:cNvSpPr>
            <p:nvPr/>
          </p:nvSpPr>
          <p:spPr bwMode="auto">
            <a:xfrm rot="5400000">
              <a:off x="2836862" y="2398713"/>
              <a:ext cx="2384425" cy="4648200"/>
            </a:xfrm>
            <a:custGeom>
              <a:avLst/>
              <a:gdLst>
                <a:gd name="T0" fmla="*/ 2147483647 w 21600"/>
                <a:gd name="T1" fmla="*/ 0 h 43148"/>
                <a:gd name="T2" fmla="*/ 2147483647 w 21600"/>
                <a:gd name="T3" fmla="*/ 2147483647 h 43148"/>
                <a:gd name="T4" fmla="*/ 0 w 21600"/>
                <a:gd name="T5" fmla="*/ 2147483647 h 431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48"/>
                <a:gd name="T11" fmla="*/ 21600 w 21600"/>
                <a:gd name="T12" fmla="*/ 43148 h 431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48" fill="none" extrusionOk="0">
                  <a:moveTo>
                    <a:pt x="671" y="0"/>
                  </a:moveTo>
                  <a:cubicBezTo>
                    <a:pt x="12334" y="363"/>
                    <a:pt x="21600" y="9922"/>
                    <a:pt x="21600" y="21590"/>
                  </a:cubicBezTo>
                  <a:cubicBezTo>
                    <a:pt x="21600" y="32997"/>
                    <a:pt x="12729" y="42437"/>
                    <a:pt x="1345" y="43148"/>
                  </a:cubicBezTo>
                </a:path>
                <a:path w="21600" h="43148" stroke="0" extrusionOk="0">
                  <a:moveTo>
                    <a:pt x="671" y="0"/>
                  </a:moveTo>
                  <a:cubicBezTo>
                    <a:pt x="12334" y="363"/>
                    <a:pt x="21600" y="9922"/>
                    <a:pt x="21600" y="21590"/>
                  </a:cubicBezTo>
                  <a:cubicBezTo>
                    <a:pt x="21600" y="32997"/>
                    <a:pt x="12729" y="42437"/>
                    <a:pt x="1345" y="43148"/>
                  </a:cubicBezTo>
                  <a:lnTo>
                    <a:pt x="0" y="21590"/>
                  </a:lnTo>
                  <a:lnTo>
                    <a:pt x="671" y="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36"/>
            <p:cNvSpPr txBox="1">
              <a:spLocks noChangeArrowheads="1"/>
            </p:cNvSpPr>
            <p:nvPr/>
          </p:nvSpPr>
          <p:spPr bwMode="auto">
            <a:xfrm>
              <a:off x="6477000" y="3200400"/>
              <a:ext cx="228600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0" lang="en-US" altLang="zh-CN" sz="2800" dirty="0">
                  <a:latin typeface="Euclid" pitchFamily="18" charset="0"/>
                </a:rPr>
                <a:t>1</a:t>
              </a:r>
            </a:p>
          </p:txBody>
        </p:sp>
        <p:sp>
          <p:nvSpPr>
            <p:cNvPr id="31" name="Line 37"/>
            <p:cNvSpPr>
              <a:spLocks noChangeShapeType="1"/>
            </p:cNvSpPr>
            <p:nvPr/>
          </p:nvSpPr>
          <p:spPr bwMode="auto">
            <a:xfrm flipV="1">
              <a:off x="6353175" y="3457575"/>
              <a:ext cx="0" cy="125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76"/>
            <p:cNvSpPr>
              <a:spLocks noChangeShapeType="1"/>
            </p:cNvSpPr>
            <p:nvPr/>
          </p:nvSpPr>
          <p:spPr bwMode="auto">
            <a:xfrm>
              <a:off x="1676400" y="3581400"/>
              <a:ext cx="464820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65939"/>
              </p:ext>
            </p:extLst>
          </p:nvPr>
        </p:nvGraphicFramePr>
        <p:xfrm>
          <a:off x="8390312" y="2645771"/>
          <a:ext cx="19304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1" name="Equation" r:id="rId3" imgW="850680" imgH="393480" progId="Equation.DSMT4">
                  <p:embed/>
                </p:oleObj>
              </mc:Choice>
              <mc:Fallback>
                <p:oleObj name="Equation" r:id="rId3" imgW="850680" imgH="393480" progId="Equation.DSMT4">
                  <p:embed/>
                  <p:pic>
                    <p:nvPicPr>
                      <p:cNvPr id="327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0312" y="2645771"/>
                        <a:ext cx="19304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584820"/>
              </p:ext>
            </p:extLst>
          </p:nvPr>
        </p:nvGraphicFramePr>
        <p:xfrm>
          <a:off x="7900568" y="3783186"/>
          <a:ext cx="29098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2" name="Equation" r:id="rId5" imgW="1282680" imgH="431640" progId="Equation.DSMT4">
                  <p:embed/>
                </p:oleObj>
              </mc:Choice>
              <mc:Fallback>
                <p:oleObj name="Equation" r:id="rId5" imgW="1282680" imgH="431640" progId="Equation.DSMT4">
                  <p:embed/>
                  <p:pic>
                    <p:nvPicPr>
                      <p:cNvPr id="327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0568" y="3783186"/>
                        <a:ext cx="290988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731007"/>
              </p:ext>
            </p:extLst>
          </p:nvPr>
        </p:nvGraphicFramePr>
        <p:xfrm>
          <a:off x="7374312" y="5251566"/>
          <a:ext cx="3962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3" name="Equation" r:id="rId7" imgW="1981080" imgH="228600" progId="Equation.DSMT4">
                  <p:embed/>
                </p:oleObj>
              </mc:Choice>
              <mc:Fallback>
                <p:oleObj name="Equation" r:id="rId7" imgW="1981080" imgH="228600" progId="Equation.DSMT4">
                  <p:embed/>
                  <p:pic>
                    <p:nvPicPr>
                      <p:cNvPr id="327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4312" y="5251566"/>
                        <a:ext cx="3962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733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5.2 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频率特性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795482"/>
            <a:ext cx="4892040" cy="64626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对数频率特性曲线（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Bode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plot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6" name="Picture 4" descr="O72A018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2222" y="1941896"/>
            <a:ext cx="4801578" cy="3532434"/>
          </a:xfrm>
          <a:prstGeom prst="rect">
            <a:avLst/>
          </a:prstGeom>
          <a:noFill/>
        </p:spPr>
      </p:pic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1073838" y="2320661"/>
            <a:ext cx="492502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对数频率特性曲线又称波特图（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Bode Plot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），包括</a:t>
            </a:r>
            <a:r>
              <a:rPr lang="zh-CN" altLang="en-US" sz="20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对数幅频特性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zh-CN" altLang="en-US" sz="20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对数相频特性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曲线。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1073837" y="3822903"/>
            <a:ext cx="4925027" cy="50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对数幅频特性：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1073837" y="4920332"/>
            <a:ext cx="492502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对数相频特性：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291061"/>
              </p:ext>
            </p:extLst>
          </p:nvPr>
        </p:nvGraphicFramePr>
        <p:xfrm>
          <a:off x="1484718" y="4444038"/>
          <a:ext cx="4297536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7" name="Equation" r:id="rId5" imgW="2387520" imgH="253800" progId="Equation.DSMT4">
                  <p:embed/>
                </p:oleObj>
              </mc:Choice>
              <mc:Fallback>
                <p:oleObj name="Equation" r:id="rId5" imgW="2387520" imgH="253800" progId="Equation.DSMT4">
                  <p:embed/>
                  <p:pic>
                    <p:nvPicPr>
                      <p:cNvPr id="675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718" y="4444038"/>
                        <a:ext cx="4297536" cy="456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054698"/>
              </p:ext>
            </p:extLst>
          </p:nvPr>
        </p:nvGraphicFramePr>
        <p:xfrm>
          <a:off x="1873518" y="5498581"/>
          <a:ext cx="3519936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8" name="Equation" r:id="rId7" imgW="1955520" imgH="228600" progId="Equation.DSMT4">
                  <p:embed/>
                </p:oleObj>
              </mc:Choice>
              <mc:Fallback>
                <p:oleObj name="Equation" r:id="rId7" imgW="1955520" imgH="228600" progId="Equation.DSMT4">
                  <p:embed/>
                  <p:pic>
                    <p:nvPicPr>
                      <p:cNvPr id="337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518" y="5498581"/>
                        <a:ext cx="3519936" cy="411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894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5.2 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频率特性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795482"/>
            <a:ext cx="4892040" cy="64626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对数频率特性（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Bode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plot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1073838" y="2493381"/>
            <a:ext cx="1027996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纵坐标是以幅值对数分贝数刻度的，是均匀的；</a:t>
            </a:r>
            <a:r>
              <a:rPr lang="zh-CN" altLang="en-US" sz="2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横坐标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按频率对数标尺刻度，但标出的是实际值，是</a:t>
            </a:r>
            <a:r>
              <a:rPr lang="zh-CN" altLang="en-US" sz="2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不均匀的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这种坐标系称为</a:t>
            </a:r>
            <a:r>
              <a:rPr lang="zh-CN" altLang="en-US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半对数坐标系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1073837" y="3629863"/>
            <a:ext cx="1027996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在横轴上，对应于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频率每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增大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倍的范围，称为</a:t>
            </a:r>
            <a:r>
              <a:rPr lang="zh-CN" altLang="en-US" sz="2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十倍频程</a:t>
            </a:r>
            <a:r>
              <a:rPr lang="en-US" altLang="zh-CN" sz="2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dec</a:t>
            </a:r>
            <a:r>
              <a:rPr lang="en-US" altLang="zh-CN" sz="2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，如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1-10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5-50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，而轴上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所有</a:t>
            </a:r>
            <a:r>
              <a:rPr lang="zh-CN" altLang="en-US" sz="20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十倍频程的长度都是相等的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1073836" y="4766345"/>
            <a:ext cx="1027996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根据对数幅频特性的特点，引进</a:t>
            </a:r>
            <a:r>
              <a:rPr lang="zh-CN" altLang="en-US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斜率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的概念，即横坐标每变化十倍频程（即变化）所对应的纵坐标分贝数的变化量。</a:t>
            </a:r>
          </a:p>
        </p:txBody>
      </p:sp>
    </p:spTree>
    <p:extLst>
      <p:ext uri="{BB962C8B-B14F-4D97-AF65-F5344CB8AC3E}">
        <p14:creationId xmlns:p14="http://schemas.microsoft.com/office/powerpoint/2010/main" val="428934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5.2 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频率特性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765002"/>
            <a:ext cx="4892040" cy="64626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例：绘如下一阶系统的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Bode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1073836" y="3275453"/>
            <a:ext cx="4925027" cy="50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解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10085" y="2024009"/>
            <a:ext cx="4943715" cy="3697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Group 4"/>
          <p:cNvGrpSpPr>
            <a:grpSpLocks/>
          </p:cNvGrpSpPr>
          <p:nvPr/>
        </p:nvGrpSpPr>
        <p:grpSpPr bwMode="auto">
          <a:xfrm>
            <a:off x="1676412" y="2425847"/>
            <a:ext cx="3277625" cy="758504"/>
            <a:chOff x="1225" y="554"/>
            <a:chExt cx="2960" cy="685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140" y="663"/>
              <a:ext cx="1248" cy="5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400"/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1324" y="951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3388" y="951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1225" y="590"/>
              <a:ext cx="610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 dirty="0">
                  <a:latin typeface="Euclid" pitchFamily="18" charset="0"/>
                </a:rPr>
                <a:t>R</a:t>
              </a:r>
              <a:r>
                <a:rPr lang="en-US" altLang="zh-CN" sz="2000" dirty="0">
                  <a:latin typeface="Euclid" pitchFamily="18" charset="0"/>
                </a:rPr>
                <a:t>(</a:t>
              </a:r>
              <a:r>
                <a:rPr lang="en-US" altLang="zh-CN" sz="2000" i="1" dirty="0">
                  <a:latin typeface="Euclid" pitchFamily="18" charset="0"/>
                </a:rPr>
                <a:t>s</a:t>
              </a:r>
              <a:r>
                <a:rPr lang="en-US" altLang="zh-CN" sz="2000" dirty="0">
                  <a:latin typeface="Euclid" pitchFamily="18" charset="0"/>
                </a:rPr>
                <a:t>)</a:t>
              </a:r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3580" y="554"/>
              <a:ext cx="605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 dirty="0" smtClean="0">
                  <a:latin typeface="Euclid" pitchFamily="18" charset="0"/>
                </a:rPr>
                <a:t>C</a:t>
              </a:r>
              <a:r>
                <a:rPr lang="en-US" altLang="zh-CN" sz="2000" dirty="0" smtClean="0">
                  <a:latin typeface="Euclid" pitchFamily="18" charset="0"/>
                </a:rPr>
                <a:t>(</a:t>
              </a:r>
              <a:r>
                <a:rPr lang="en-US" altLang="zh-CN" sz="2000" i="1" dirty="0" smtClean="0">
                  <a:latin typeface="Euclid" pitchFamily="18" charset="0"/>
                </a:rPr>
                <a:t>s</a:t>
              </a:r>
              <a:r>
                <a:rPr lang="en-US" altLang="zh-CN" sz="2000" dirty="0">
                  <a:latin typeface="Euclid" pitchFamily="18" charset="0"/>
                </a:rPr>
                <a:t>)</a:t>
              </a:r>
            </a:p>
          </p:txBody>
        </p:sp>
        <p:graphicFrame>
          <p:nvGraphicFramePr>
            <p:cNvPr id="19" name="Object 10"/>
            <p:cNvGraphicFramePr>
              <a:graphicFrameLocks noChangeAspect="1"/>
            </p:cNvGraphicFramePr>
            <p:nvPr/>
          </p:nvGraphicFramePr>
          <p:xfrm>
            <a:off x="2472" y="663"/>
            <a:ext cx="599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04" name="Equation" r:id="rId4" imgW="418918" imgH="393529" progId="Equation.DSMT4">
                    <p:embed/>
                  </p:oleObj>
                </mc:Choice>
                <mc:Fallback>
                  <p:oleObj name="Equation" r:id="rId4" imgW="418918" imgH="393529" progId="Equation.DSMT4">
                    <p:embed/>
                    <p:pic>
                      <p:nvPicPr>
                        <p:cNvPr id="8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663"/>
                          <a:ext cx="599" cy="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216145"/>
              </p:ext>
            </p:extLst>
          </p:nvPr>
        </p:nvGraphicFramePr>
        <p:xfrm>
          <a:off x="1147763" y="3784600"/>
          <a:ext cx="5143500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5" name="Equation" r:id="rId6" imgW="2857320" imgH="939600" progId="Equation.DSMT4">
                  <p:embed/>
                </p:oleObj>
              </mc:Choice>
              <mc:Fallback>
                <p:oleObj name="Equation" r:id="rId6" imgW="2857320" imgH="939600" progId="Equation.DSMT4">
                  <p:embed/>
                  <p:pic>
                    <p:nvPicPr>
                      <p:cNvPr id="1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3784600"/>
                        <a:ext cx="5143500" cy="169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794248"/>
              </p:ext>
            </p:extLst>
          </p:nvPr>
        </p:nvGraphicFramePr>
        <p:xfrm>
          <a:off x="1073836" y="5655993"/>
          <a:ext cx="262890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6" name="Equation" r:id="rId8" imgW="1460500" imgH="228600" progId="Equation.DSMT4">
                  <p:embed/>
                </p:oleObj>
              </mc:Choice>
              <mc:Fallback>
                <p:oleObj name="Equation" r:id="rId8" imgW="1460500" imgH="228600" progId="Equation.DSMT4">
                  <p:embed/>
                  <p:pic>
                    <p:nvPicPr>
                      <p:cNvPr id="12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836" y="5655993"/>
                        <a:ext cx="2628900" cy="411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956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5.2 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频率特性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765002"/>
            <a:ext cx="4892040" cy="64626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例：绘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如下系统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Bode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1073836" y="3275453"/>
            <a:ext cx="4925027" cy="50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解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</a:p>
        </p:txBody>
      </p:sp>
      <p:graphicFrame>
        <p:nvGraphicFramePr>
          <p:cNvPr id="22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1945925"/>
              </p:ext>
            </p:extLst>
          </p:nvPr>
        </p:nvGraphicFramePr>
        <p:xfrm>
          <a:off x="1640874" y="2294733"/>
          <a:ext cx="3790950" cy="77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0" name="Equation" r:id="rId3" imgW="1587500" imgH="431800" progId="Equation.DSMT4">
                  <p:embed/>
                </p:oleObj>
              </mc:Choice>
              <mc:Fallback>
                <p:oleObj name="Equation" r:id="rId3" imgW="1587500" imgH="431800" progId="Equation.DSMT4">
                  <p:embed/>
                  <p:pic>
                    <p:nvPicPr>
                      <p:cNvPr id="116741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0874" y="2294733"/>
                        <a:ext cx="3790950" cy="777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427692"/>
              </p:ext>
            </p:extLst>
          </p:nvPr>
        </p:nvGraphicFramePr>
        <p:xfrm>
          <a:off x="1073836" y="4110900"/>
          <a:ext cx="473202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1" name="Equation" r:id="rId5" imgW="2628900" imgH="508000" progId="Equation.DSMT4">
                  <p:embed/>
                </p:oleObj>
              </mc:Choice>
              <mc:Fallback>
                <p:oleObj name="Equation" r:id="rId5" imgW="2628900" imgH="508000" progId="Equation.DSMT4">
                  <p:embed/>
                  <p:pic>
                    <p:nvPicPr>
                      <p:cNvPr id="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836" y="4110900"/>
                        <a:ext cx="473202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547764"/>
              </p:ext>
            </p:extLst>
          </p:nvPr>
        </p:nvGraphicFramePr>
        <p:xfrm>
          <a:off x="1073836" y="5360483"/>
          <a:ext cx="4732020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2" name="Equation" r:id="rId7" imgW="2628900" imgH="241300" progId="Equation.DSMT4">
                  <p:embed/>
                </p:oleObj>
              </mc:Choice>
              <mc:Fallback>
                <p:oleObj name="Equation" r:id="rId7" imgW="2628900" imgH="241300" progId="Equation.DSMT4">
                  <p:embed/>
                  <p:pic>
                    <p:nvPicPr>
                      <p:cNvPr id="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836" y="5360483"/>
                        <a:ext cx="4732020" cy="4343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5800" y="1899718"/>
            <a:ext cx="4998000" cy="3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3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5.1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从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傅里叶级数到傅里叶变换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705950"/>
            <a:ext cx="5080279" cy="158100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任何</a:t>
            </a:r>
            <a:r>
              <a:rPr lang="zh-CN" altLang="en-US" sz="2400" dirty="0" smtClean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满足</a:t>
            </a:r>
            <a:r>
              <a:rPr lang="en-US" altLang="zh-CN" sz="2400" dirty="0" err="1" smtClean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Dirichlet</a:t>
            </a:r>
            <a:r>
              <a:rPr lang="zh-CN" altLang="en-US" sz="2400" dirty="0" smtClean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条件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周期为𝑇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的函数𝑓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𝑡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均可进行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Fourier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级数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展开：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972007" y="2969107"/>
                <a:ext cx="4812663" cy="6356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07" y="2969107"/>
                <a:ext cx="4812663" cy="6356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38200" y="3870835"/>
                <a:ext cx="249785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4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式中，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=2</m:t>
                    </m:r>
                    <m:r>
                      <a:rPr lang="en-US" altLang="zh-CN" i="1">
                        <a:latin typeface="Cambria Math"/>
                      </a:rPr>
                      <m:t>𝜋</m:t>
                    </m:r>
                    <m:r>
                      <a:rPr lang="en-US" altLang="zh-CN" i="1">
                        <a:latin typeface="Cambria Math"/>
                      </a:rPr>
                      <m:t>/</m:t>
                    </m:r>
                    <m:r>
                      <a:rPr lang="en-US" altLang="zh-CN" i="1">
                        <a:latin typeface="Cambria Math"/>
                      </a:rPr>
                      <m:t>𝑇</m:t>
                    </m:r>
                  </m:oMath>
                </a14:m>
                <a:r>
                  <a:rPr lang="zh-CN" altLang="zh-CN" dirty="0" smtClean="0"/>
                  <a:t>，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70835"/>
                <a:ext cx="2497853" cy="461665"/>
              </a:xfrm>
              <a:prstGeom prst="rect">
                <a:avLst/>
              </a:prstGeom>
              <a:blipFill>
                <a:blip r:embed="rId3"/>
                <a:stretch>
                  <a:fillRect l="-3912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638610" y="3022296"/>
                <a:ext cx="5067719" cy="6848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zh-CN" altLang="zh-CN" dirty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610" y="3022296"/>
                <a:ext cx="5067719" cy="6848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内容占位符 3"/>
          <p:cNvSpPr txBox="1">
            <a:spLocks/>
          </p:cNvSpPr>
          <p:nvPr/>
        </p:nvSpPr>
        <p:spPr>
          <a:xfrm>
            <a:off x="6300317" y="1705950"/>
            <a:ext cx="2552282" cy="690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也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可以写成：</a:t>
            </a:r>
          </a:p>
          <a:p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902619" y="4511575"/>
                <a:ext cx="5015860" cy="7599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𝑇</m:t>
                          </m:r>
                          <m:r>
                            <a:rPr lang="en-US" altLang="zh-CN" i="1">
                              <a:latin typeface="Cambria Math"/>
                            </a:rPr>
                            <m:t>/2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𝑇</m:t>
                          </m:r>
                          <m:r>
                            <a:rPr lang="en-US" altLang="zh-CN" i="1">
                              <a:latin typeface="Cambria Math"/>
                            </a:rPr>
                            <m:t>/2</m:t>
                          </m:r>
                        </m:sup>
                        <m:e>
                          <m:r>
                            <a:rPr lang="en-US" altLang="zh-CN" i="1">
                              <a:latin typeface="Cambria Math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  <m:func>
                            <m:func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</m:e>
                          </m:func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𝑡</m:t>
                          </m:r>
                        </m:e>
                      </m:nary>
                      <m:r>
                        <a:rPr lang="en-US" altLang="zh-CN" i="1">
                          <a:latin typeface="Cambria Math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/>
                        </a:rPr>
                        <m:t>𝑛</m:t>
                      </m:r>
                      <m:r>
                        <a:rPr lang="en-US" altLang="zh-CN" i="1">
                          <a:latin typeface="Cambria Math"/>
                        </a:rPr>
                        <m:t>=0,1,2,⋯, 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19" y="4511575"/>
                <a:ext cx="5015860" cy="7599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902619" y="5418356"/>
                <a:ext cx="4620624" cy="7599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𝑇</m:t>
                          </m:r>
                          <m:r>
                            <a:rPr lang="en-US" altLang="zh-CN" i="1">
                              <a:latin typeface="Cambria Math"/>
                            </a:rPr>
                            <m:t>/2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𝑇</m:t>
                          </m:r>
                          <m:r>
                            <a:rPr lang="en-US" altLang="zh-CN" i="1">
                              <a:latin typeface="Cambria Math"/>
                            </a:rPr>
                            <m:t>/2</m:t>
                          </m:r>
                        </m:sup>
                        <m:e>
                          <m:r>
                            <a:rPr lang="en-US" altLang="zh-CN" i="1">
                              <a:latin typeface="Cambria Math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  <m:func>
                            <m:func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</m:e>
                          </m:func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𝑡</m:t>
                          </m:r>
                        </m:e>
                      </m:nary>
                      <m:r>
                        <a:rPr lang="en-US" altLang="zh-CN" i="1">
                          <a:latin typeface="Cambria Math"/>
                        </a:rPr>
                        <m:t>,  </m:t>
                      </m:r>
                      <m:r>
                        <a:rPr lang="en-US" altLang="zh-CN" i="1">
                          <a:latin typeface="Cambria Math"/>
                        </a:rPr>
                        <m:t>𝑛</m:t>
                      </m:r>
                      <m:r>
                        <a:rPr lang="en-US" altLang="zh-CN" i="1">
                          <a:latin typeface="Cambria Math"/>
                        </a:rPr>
                        <m:t>=1,2,⋯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19" y="5418356"/>
                <a:ext cx="4620624" cy="7599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886365" y="2366577"/>
                <a:ext cx="3979358" cy="6356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func>
                            <m:func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365" y="2366577"/>
                <a:ext cx="3979358" cy="6356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内容占位符 3"/>
          <p:cNvSpPr txBox="1">
            <a:spLocks/>
          </p:cNvSpPr>
          <p:nvPr/>
        </p:nvSpPr>
        <p:spPr>
          <a:xfrm>
            <a:off x="6300317" y="4200211"/>
            <a:ext cx="5130522" cy="2454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周期函数可以表示为正弦信号的和，包括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</a:t>
            </a: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直流分量</a:t>
            </a: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次谐波分量或基波分量</a:t>
            </a: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次谐波分量</a:t>
            </a:r>
          </a:p>
          <a:p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34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5.2 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频率特性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2212042"/>
            <a:ext cx="4892040" cy="64626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波特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图的主要优点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1073838" y="3113141"/>
            <a:ext cx="1027996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在对数幅频特性中，各环节幅频的乘积转换成求和，加之渐近幅频曲线的应用，可极大简化分析和设计。 </a:t>
            </a: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1073837" y="4656023"/>
            <a:ext cx="102799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可扩展低频段，因为低频段的特性在实际系统中是非常重要的。</a:t>
            </a:r>
          </a:p>
        </p:txBody>
      </p:sp>
    </p:spTree>
    <p:extLst>
      <p:ext uri="{BB962C8B-B14F-4D97-AF65-F5344CB8AC3E}">
        <p14:creationId xmlns:p14="http://schemas.microsoft.com/office/powerpoint/2010/main" val="203988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5893"/>
          </a:xfrm>
        </p:spPr>
        <p:txBody>
          <a:bodyPr anchor="ctr">
            <a:normAutofit/>
          </a:bodyPr>
          <a:lstStyle/>
          <a:p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第五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章 频率域方法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99816" y="2386584"/>
            <a:ext cx="5992368" cy="344728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5-1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从傅里叶级数到傅里叶变换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5-2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频率特性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/>
            <a:r>
              <a:rPr lang="en-US" altLang="zh-CN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5-3 </a:t>
            </a:r>
            <a:r>
              <a:rPr lang="zh-CN" altLang="en-US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典型环节的频率特性</a:t>
            </a:r>
            <a:endParaRPr lang="en-US" altLang="zh-CN" dirty="0" smtClean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5-4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系统的开环频率特性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5-5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频率稳定判据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5-6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系统闭环频率特性与阶跃响应的关系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5-7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开环频率特性与阶跃响应的关系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72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5.3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典型环节的频率特性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901409"/>
            <a:ext cx="4892040" cy="64626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比例环节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放大环节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1073837" y="3340546"/>
            <a:ext cx="10279962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幅频和相频特性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2400" i="1" dirty="0">
                <a:latin typeface="Euclid" pitchFamily="18" charset="0"/>
                <a:ea typeface="宋体" charset="-122"/>
                <a:cs typeface="Times New Roman" pitchFamily="18" charset="0"/>
              </a:rPr>
              <a:t>G</a:t>
            </a:r>
            <a:r>
              <a:rPr lang="en-US" altLang="zh-CN" sz="2400" dirty="0">
                <a:latin typeface="Euclid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Euclid" pitchFamily="18" charset="0"/>
                <a:ea typeface="宋体" charset="-122"/>
                <a:cs typeface="Times New Roman" pitchFamily="18" charset="0"/>
              </a:rPr>
              <a:t>j</a:t>
            </a:r>
            <a:r>
              <a:rPr lang="en-US" altLang="zh-CN" sz="2400" i="1" dirty="0">
                <a:latin typeface="Euclid" pitchFamily="18" charset="0"/>
                <a:ea typeface="宋体" charset="-122"/>
                <a:cs typeface="Times New Roman" pitchFamily="18" charset="0"/>
                <a:sym typeface="Euclid Symbol"/>
              </a:rPr>
              <a:t></a:t>
            </a:r>
            <a:r>
              <a:rPr lang="en-US" altLang="zh-CN" sz="2400" dirty="0">
                <a:latin typeface="Euclid" pitchFamily="18" charset="0"/>
                <a:ea typeface="宋体" charset="-122"/>
                <a:cs typeface="Times New Roman" pitchFamily="18" charset="0"/>
                <a:sym typeface="Euclid Symbol"/>
              </a:rPr>
              <a:t>)=</a:t>
            </a:r>
            <a:r>
              <a:rPr lang="en-US" altLang="zh-CN" sz="2400" i="1" dirty="0" err="1">
                <a:latin typeface="Euclid" pitchFamily="18" charset="0"/>
                <a:ea typeface="宋体" charset="-122"/>
                <a:cs typeface="Times New Roman" pitchFamily="18" charset="0"/>
                <a:sym typeface="Euclid Symbol"/>
              </a:rPr>
              <a:t>Ke</a:t>
            </a:r>
            <a:r>
              <a:rPr lang="en-US" altLang="zh-CN" sz="2400" i="1" dirty="0">
                <a:latin typeface="Euclid" pitchFamily="18" charset="0"/>
                <a:ea typeface="宋体" charset="-122"/>
                <a:cs typeface="Times New Roman" pitchFamily="18" charset="0"/>
                <a:sym typeface="Euclid Symbol"/>
              </a:rPr>
              <a:t> </a:t>
            </a:r>
            <a:r>
              <a:rPr lang="en-US" altLang="zh-CN" sz="2400" i="1" baseline="30000" dirty="0" smtClean="0">
                <a:latin typeface="Euclid" pitchFamily="18" charset="0"/>
                <a:ea typeface="宋体" charset="-122"/>
                <a:cs typeface="Times New Roman" pitchFamily="18" charset="0"/>
                <a:sym typeface="Euclid Symbol"/>
              </a:rPr>
              <a:t>j</a:t>
            </a:r>
            <a:r>
              <a:rPr lang="en-US" altLang="zh-CN" sz="2400" baseline="30000" dirty="0" smtClean="0">
                <a:latin typeface="Euclid" pitchFamily="18" charset="0"/>
                <a:ea typeface="宋体" charset="-122"/>
                <a:cs typeface="Times New Roman" pitchFamily="18" charset="0"/>
                <a:sym typeface="Euclid Symbol"/>
              </a:rPr>
              <a:t>0</a:t>
            </a:r>
            <a:r>
              <a:rPr lang="zh-CN" altLang="en-US" sz="2400" dirty="0" smtClean="0">
                <a:latin typeface="Euclid" pitchFamily="18" charset="0"/>
                <a:ea typeface="宋体" charset="-122"/>
                <a:cs typeface="Times New Roman" pitchFamily="18" charset="0"/>
                <a:sym typeface="Euclid Symbol"/>
              </a:rPr>
              <a:t>。</a:t>
            </a:r>
            <a:endParaRPr lang="zh-CN" altLang="en-US" sz="2400" dirty="0">
              <a:latin typeface="Euclid" pitchFamily="18" charset="0"/>
              <a:ea typeface="宋体" charset="-122"/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1073836" y="5191628"/>
            <a:ext cx="10279963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对数频率特性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2400" i="1" dirty="0">
                <a:latin typeface="Euclid" pitchFamily="18" charset="0"/>
                <a:sym typeface="Euclid Symbol" pitchFamily="18" charset="2"/>
              </a:rPr>
              <a:t>L</a:t>
            </a:r>
            <a:r>
              <a:rPr lang="en-US" altLang="zh-CN" sz="2400" dirty="0">
                <a:latin typeface="Euclid" pitchFamily="18" charset="0"/>
                <a:sym typeface="Euclid Symbol" pitchFamily="18" charset="2"/>
              </a:rPr>
              <a:t>(</a:t>
            </a:r>
            <a:r>
              <a:rPr lang="en-US" altLang="zh-CN" sz="2400" i="1" dirty="0">
                <a:latin typeface="Euclid" pitchFamily="18" charset="0"/>
                <a:sym typeface="Euclid Symbol" pitchFamily="18" charset="2"/>
              </a:rPr>
              <a:t></a:t>
            </a:r>
            <a:r>
              <a:rPr lang="en-US" altLang="zh-CN" sz="2400" dirty="0">
                <a:latin typeface="Euclid" pitchFamily="18" charset="0"/>
                <a:sym typeface="Euclid Symbol" pitchFamily="18" charset="2"/>
              </a:rPr>
              <a:t> )=</a:t>
            </a:r>
            <a:r>
              <a:rPr lang="en-US" altLang="zh-CN" sz="2400" dirty="0" smtClean="0">
                <a:latin typeface="Euclid" pitchFamily="18" charset="0"/>
                <a:sym typeface="Euclid Symbol" pitchFamily="18" charset="2"/>
              </a:rPr>
              <a:t>20lg</a:t>
            </a:r>
            <a:r>
              <a:rPr lang="en-US" altLang="zh-CN" sz="2400" i="1" dirty="0" smtClean="0">
                <a:latin typeface="Euclid" pitchFamily="18" charset="0"/>
                <a:sym typeface="Euclid Symbol" pitchFamily="18" charset="2"/>
              </a:rPr>
              <a:t>K</a:t>
            </a:r>
            <a:r>
              <a:rPr lang="zh-CN" altLang="en-US" sz="2400" dirty="0" smtClean="0">
                <a:latin typeface="Euclid" pitchFamily="18" charset="0"/>
                <a:sym typeface="Euclid Symbol" pitchFamily="18" charset="2"/>
              </a:rPr>
              <a:t>，</a:t>
            </a:r>
            <a:r>
              <a:rPr lang="zh-CN" altLang="en-US" sz="2400" i="1" dirty="0" smtClean="0">
                <a:latin typeface="Euclid" pitchFamily="18" charset="0"/>
                <a:sym typeface="Euclid Symbol"/>
              </a:rPr>
              <a:t></a:t>
            </a:r>
            <a:r>
              <a:rPr lang="en-US" altLang="zh-CN" sz="2400" dirty="0" smtClean="0">
                <a:latin typeface="Euclid" pitchFamily="18" charset="0"/>
                <a:sym typeface="Euclid Symbol" pitchFamily="18" charset="2"/>
              </a:rPr>
              <a:t> </a:t>
            </a:r>
            <a:r>
              <a:rPr lang="en-US" altLang="zh-CN" sz="2400" dirty="0">
                <a:latin typeface="Euclid" pitchFamily="18" charset="0"/>
                <a:sym typeface="Euclid Symbol" pitchFamily="18" charset="2"/>
              </a:rPr>
              <a:t>(</a:t>
            </a:r>
            <a:r>
              <a:rPr lang="en-US" altLang="zh-CN" sz="2400" i="1" dirty="0">
                <a:latin typeface="Euclid" pitchFamily="18" charset="0"/>
                <a:sym typeface="Euclid Symbol" pitchFamily="18" charset="2"/>
              </a:rPr>
              <a:t></a:t>
            </a:r>
            <a:r>
              <a:rPr lang="en-US" altLang="zh-CN" sz="2400" dirty="0">
                <a:latin typeface="Euclid" pitchFamily="18" charset="0"/>
                <a:sym typeface="Euclid Symbol" pitchFamily="18" charset="2"/>
              </a:rPr>
              <a:t> )=</a:t>
            </a:r>
            <a:r>
              <a:rPr lang="en-US" altLang="zh-CN" sz="2400" dirty="0" smtClean="0">
                <a:latin typeface="Euclid" pitchFamily="18" charset="0"/>
                <a:sym typeface="Euclid Symbol" pitchFamily="18" charset="2"/>
              </a:rPr>
              <a:t>0</a:t>
            </a:r>
            <a:endParaRPr lang="zh-CN" altLang="en-US" sz="2400" dirty="0">
              <a:latin typeface="Arial" charset="0"/>
              <a:ea typeface="宋体" charset="-122"/>
            </a:endParaRPr>
          </a:p>
        </p:txBody>
      </p:sp>
      <p:graphicFrame>
        <p:nvGraphicFramePr>
          <p:cNvPr id="7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8582070"/>
              </p:ext>
            </p:extLst>
          </p:nvPr>
        </p:nvGraphicFramePr>
        <p:xfrm>
          <a:off x="3353653" y="2556096"/>
          <a:ext cx="5720328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7" name="Equation" r:id="rId3" imgW="2501640" imgH="228600" progId="Equation.DSMT4">
                  <p:embed/>
                </p:oleObj>
              </mc:Choice>
              <mc:Fallback>
                <p:oleObj name="Equation" r:id="rId3" imgW="2501640" imgH="228600" progId="Equation.DSMT4">
                  <p:embed/>
                  <p:pic>
                    <p:nvPicPr>
                      <p:cNvPr id="116741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3653" y="2556096"/>
                        <a:ext cx="5720328" cy="4114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073837" y="4395502"/>
            <a:ext cx="102799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幅相特性： </a:t>
            </a:r>
            <a:r>
              <a:rPr lang="en-US" altLang="zh-CN" sz="2400" i="1" dirty="0">
                <a:latin typeface="Euclid" pitchFamily="18" charset="0"/>
                <a:sym typeface="Euclid Symbol" pitchFamily="18" charset="2"/>
              </a:rPr>
              <a:t>r</a:t>
            </a:r>
            <a:r>
              <a:rPr lang="en-US" altLang="zh-CN" sz="2400" dirty="0">
                <a:latin typeface="Euclid" pitchFamily="18" charset="0"/>
                <a:sym typeface="Euclid Symbol" pitchFamily="18" charset="2"/>
              </a:rPr>
              <a:t>(</a:t>
            </a:r>
            <a:r>
              <a:rPr lang="en-US" altLang="zh-CN" sz="2400" i="1" dirty="0">
                <a:latin typeface="Euclid" pitchFamily="18" charset="0"/>
                <a:sym typeface="Euclid Symbol" pitchFamily="18" charset="2"/>
              </a:rPr>
              <a:t></a:t>
            </a:r>
            <a:r>
              <a:rPr lang="en-US" altLang="zh-CN" sz="2400" dirty="0">
                <a:latin typeface="Euclid" pitchFamily="18" charset="0"/>
                <a:sym typeface="Euclid Symbol" pitchFamily="18" charset="2"/>
              </a:rPr>
              <a:t> )=</a:t>
            </a:r>
            <a:r>
              <a:rPr lang="en-US" altLang="zh-CN" sz="2400" i="1" dirty="0" smtClean="0">
                <a:latin typeface="Euclid" pitchFamily="18" charset="0"/>
                <a:sym typeface="Euclid Symbol" pitchFamily="18" charset="2"/>
              </a:rPr>
              <a:t>K</a:t>
            </a:r>
            <a:r>
              <a:rPr lang="zh-CN" altLang="en-US" sz="2400" dirty="0" smtClean="0">
                <a:latin typeface="Euclid" pitchFamily="18" charset="0"/>
                <a:sym typeface="Euclid Symbol" pitchFamily="18" charset="2"/>
              </a:rPr>
              <a:t>，</a:t>
            </a:r>
            <a:r>
              <a:rPr lang="zh-CN" altLang="en-US" sz="2400" i="1" dirty="0" smtClean="0">
                <a:latin typeface="Euclid" pitchFamily="18" charset="0"/>
                <a:sym typeface="Euclid Symbol"/>
              </a:rPr>
              <a:t></a:t>
            </a:r>
            <a:r>
              <a:rPr lang="en-US" altLang="zh-CN" sz="2400" dirty="0" smtClean="0">
                <a:latin typeface="Euclid" pitchFamily="18" charset="0"/>
                <a:sym typeface="Euclid Symbol" pitchFamily="18" charset="2"/>
              </a:rPr>
              <a:t> </a:t>
            </a:r>
            <a:r>
              <a:rPr lang="en-US" altLang="zh-CN" sz="2400" dirty="0">
                <a:latin typeface="Euclid" pitchFamily="18" charset="0"/>
                <a:sym typeface="Euclid Symbol" pitchFamily="18" charset="2"/>
              </a:rPr>
              <a:t>(</a:t>
            </a:r>
            <a:r>
              <a:rPr lang="en-US" altLang="zh-CN" sz="2400" i="1" dirty="0">
                <a:latin typeface="Euclid" pitchFamily="18" charset="0"/>
                <a:sym typeface="Euclid Symbol" pitchFamily="18" charset="2"/>
              </a:rPr>
              <a:t></a:t>
            </a:r>
            <a:r>
              <a:rPr lang="en-US" altLang="zh-CN" sz="2400" dirty="0">
                <a:latin typeface="Euclid" pitchFamily="18" charset="0"/>
                <a:sym typeface="Euclid Symbol" pitchFamily="18" charset="2"/>
              </a:rPr>
              <a:t> )=</a:t>
            </a:r>
            <a:r>
              <a:rPr lang="en-US" altLang="zh-CN" sz="2400" dirty="0" smtClean="0">
                <a:latin typeface="Euclid" pitchFamily="18" charset="0"/>
                <a:sym typeface="Euclid Symbol" pitchFamily="18" charset="2"/>
              </a:rPr>
              <a:t>0</a:t>
            </a:r>
            <a:r>
              <a:rPr lang="zh-CN" altLang="en-US" sz="2400" dirty="0" smtClean="0">
                <a:latin typeface="Euclid" pitchFamily="18" charset="0"/>
                <a:sym typeface="Euclid Symbol" pitchFamily="18" charset="2"/>
              </a:rPr>
              <a:t>。</a:t>
            </a:r>
            <a:endParaRPr lang="zh-CN" altLang="en-US" sz="2400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192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5.3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典型环节的频率特性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901409"/>
            <a:ext cx="4892040" cy="64626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比例环节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放大环节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3202611" y="5393130"/>
            <a:ext cx="382892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i="1" dirty="0" smtClean="0">
                <a:latin typeface="Euclid" pitchFamily="18" charset="0"/>
                <a:sym typeface="Euclid Symbol" pitchFamily="18" charset="2"/>
              </a:rPr>
              <a:t>L</a:t>
            </a:r>
            <a:r>
              <a:rPr lang="en-US" altLang="zh-CN" sz="2400" dirty="0">
                <a:latin typeface="Euclid" pitchFamily="18" charset="0"/>
                <a:sym typeface="Euclid Symbol" pitchFamily="18" charset="2"/>
              </a:rPr>
              <a:t>(</a:t>
            </a:r>
            <a:r>
              <a:rPr lang="en-US" altLang="zh-CN" sz="2400" i="1" dirty="0">
                <a:latin typeface="Euclid" pitchFamily="18" charset="0"/>
                <a:sym typeface="Euclid Symbol" pitchFamily="18" charset="2"/>
              </a:rPr>
              <a:t></a:t>
            </a:r>
            <a:r>
              <a:rPr lang="en-US" altLang="zh-CN" sz="2400" dirty="0">
                <a:latin typeface="Euclid" pitchFamily="18" charset="0"/>
                <a:sym typeface="Euclid Symbol" pitchFamily="18" charset="2"/>
              </a:rPr>
              <a:t> )=</a:t>
            </a:r>
            <a:r>
              <a:rPr lang="en-US" altLang="zh-CN" sz="2400" dirty="0" smtClean="0">
                <a:latin typeface="Euclid" pitchFamily="18" charset="0"/>
                <a:sym typeface="Euclid Symbol" pitchFamily="18" charset="2"/>
              </a:rPr>
              <a:t>20lg</a:t>
            </a:r>
            <a:r>
              <a:rPr lang="en-US" altLang="zh-CN" sz="2400" i="1" dirty="0" smtClean="0">
                <a:latin typeface="Euclid" pitchFamily="18" charset="0"/>
                <a:sym typeface="Euclid Symbol" pitchFamily="18" charset="2"/>
              </a:rPr>
              <a:t>K</a:t>
            </a:r>
            <a:r>
              <a:rPr lang="zh-CN" altLang="en-US" sz="2400" dirty="0" smtClean="0">
                <a:latin typeface="Euclid" pitchFamily="18" charset="0"/>
                <a:sym typeface="Euclid Symbol" pitchFamily="18" charset="2"/>
              </a:rPr>
              <a:t>，</a:t>
            </a:r>
            <a:r>
              <a:rPr lang="zh-CN" altLang="en-US" sz="2400" i="1" dirty="0" smtClean="0">
                <a:latin typeface="Euclid" pitchFamily="18" charset="0"/>
                <a:sym typeface="Euclid Symbol"/>
              </a:rPr>
              <a:t></a:t>
            </a:r>
            <a:r>
              <a:rPr lang="en-US" altLang="zh-CN" sz="2400" dirty="0" smtClean="0">
                <a:latin typeface="Euclid" pitchFamily="18" charset="0"/>
                <a:sym typeface="Euclid Symbol" pitchFamily="18" charset="2"/>
              </a:rPr>
              <a:t> </a:t>
            </a:r>
            <a:r>
              <a:rPr lang="en-US" altLang="zh-CN" sz="2400" dirty="0">
                <a:latin typeface="Euclid" pitchFamily="18" charset="0"/>
                <a:sym typeface="Euclid Symbol" pitchFamily="18" charset="2"/>
              </a:rPr>
              <a:t>(</a:t>
            </a:r>
            <a:r>
              <a:rPr lang="en-US" altLang="zh-CN" sz="2400" i="1" dirty="0">
                <a:latin typeface="Euclid" pitchFamily="18" charset="0"/>
                <a:sym typeface="Euclid Symbol" pitchFamily="18" charset="2"/>
              </a:rPr>
              <a:t></a:t>
            </a:r>
            <a:r>
              <a:rPr lang="en-US" altLang="zh-CN" sz="2400" dirty="0">
                <a:latin typeface="Euclid" pitchFamily="18" charset="0"/>
                <a:sym typeface="Euclid Symbol" pitchFamily="18" charset="2"/>
              </a:rPr>
              <a:t> )=</a:t>
            </a:r>
            <a:r>
              <a:rPr lang="en-US" altLang="zh-CN" sz="2400" dirty="0" smtClean="0">
                <a:latin typeface="Euclid" pitchFamily="18" charset="0"/>
                <a:sym typeface="Euclid Symbol" pitchFamily="18" charset="2"/>
              </a:rPr>
              <a:t>0</a:t>
            </a:r>
            <a:endParaRPr lang="zh-CN" altLang="en-US" sz="2400" dirty="0">
              <a:latin typeface="Arial" charset="0"/>
              <a:ea typeface="宋体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646517" y="5485462"/>
            <a:ext cx="34978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i="1" dirty="0" smtClean="0">
                <a:latin typeface="Euclid" pitchFamily="18" charset="0"/>
                <a:sym typeface="Euclid Symbol" pitchFamily="18" charset="2"/>
              </a:rPr>
              <a:t>r</a:t>
            </a:r>
            <a:r>
              <a:rPr lang="en-US" altLang="zh-CN" sz="2400" dirty="0">
                <a:latin typeface="Euclid" pitchFamily="18" charset="0"/>
                <a:sym typeface="Euclid Symbol" pitchFamily="18" charset="2"/>
              </a:rPr>
              <a:t>(</a:t>
            </a:r>
            <a:r>
              <a:rPr lang="en-US" altLang="zh-CN" sz="2400" i="1" dirty="0">
                <a:latin typeface="Euclid" pitchFamily="18" charset="0"/>
                <a:sym typeface="Euclid Symbol" pitchFamily="18" charset="2"/>
              </a:rPr>
              <a:t></a:t>
            </a:r>
            <a:r>
              <a:rPr lang="en-US" altLang="zh-CN" sz="2400" dirty="0">
                <a:latin typeface="Euclid" pitchFamily="18" charset="0"/>
                <a:sym typeface="Euclid Symbol" pitchFamily="18" charset="2"/>
              </a:rPr>
              <a:t> )=</a:t>
            </a:r>
            <a:r>
              <a:rPr lang="en-US" altLang="zh-CN" sz="2400" i="1" dirty="0" smtClean="0">
                <a:latin typeface="Euclid" pitchFamily="18" charset="0"/>
                <a:sym typeface="Euclid Symbol" pitchFamily="18" charset="2"/>
              </a:rPr>
              <a:t>K</a:t>
            </a:r>
            <a:r>
              <a:rPr lang="zh-CN" altLang="en-US" sz="2400" dirty="0" smtClean="0">
                <a:latin typeface="Euclid" pitchFamily="18" charset="0"/>
                <a:sym typeface="Euclid Symbol" pitchFamily="18" charset="2"/>
              </a:rPr>
              <a:t>，</a:t>
            </a:r>
            <a:r>
              <a:rPr lang="zh-CN" altLang="en-US" sz="2400" i="1" dirty="0" smtClean="0">
                <a:latin typeface="Euclid" pitchFamily="18" charset="0"/>
                <a:sym typeface="Euclid Symbol"/>
              </a:rPr>
              <a:t></a:t>
            </a:r>
            <a:r>
              <a:rPr lang="en-US" altLang="zh-CN" sz="2400" dirty="0" smtClean="0">
                <a:latin typeface="Euclid" pitchFamily="18" charset="0"/>
                <a:sym typeface="Euclid Symbol" pitchFamily="18" charset="2"/>
              </a:rPr>
              <a:t> </a:t>
            </a:r>
            <a:r>
              <a:rPr lang="en-US" altLang="zh-CN" sz="2400" dirty="0">
                <a:latin typeface="Euclid" pitchFamily="18" charset="0"/>
                <a:sym typeface="Euclid Symbol" pitchFamily="18" charset="2"/>
              </a:rPr>
              <a:t>(</a:t>
            </a:r>
            <a:r>
              <a:rPr lang="en-US" altLang="zh-CN" sz="2400" i="1" dirty="0">
                <a:latin typeface="Euclid" pitchFamily="18" charset="0"/>
                <a:sym typeface="Euclid Symbol" pitchFamily="18" charset="2"/>
              </a:rPr>
              <a:t></a:t>
            </a:r>
            <a:r>
              <a:rPr lang="en-US" altLang="zh-CN" sz="2400" dirty="0">
                <a:latin typeface="Euclid" pitchFamily="18" charset="0"/>
                <a:sym typeface="Euclid Symbol" pitchFamily="18" charset="2"/>
              </a:rPr>
              <a:t> )=</a:t>
            </a:r>
            <a:r>
              <a:rPr lang="en-US" altLang="zh-CN" sz="2400" dirty="0" smtClean="0">
                <a:latin typeface="Euclid" pitchFamily="18" charset="0"/>
                <a:sym typeface="Euclid Symbol" pitchFamily="18" charset="2"/>
              </a:rPr>
              <a:t>0</a:t>
            </a:r>
            <a:r>
              <a:rPr lang="zh-CN" altLang="en-US" sz="2400" dirty="0" smtClean="0">
                <a:latin typeface="Euclid" pitchFamily="18" charset="0"/>
                <a:sym typeface="Euclid Symbol" pitchFamily="18" charset="2"/>
              </a:rPr>
              <a:t>。</a:t>
            </a:r>
            <a:endParaRPr lang="zh-CN" altLang="en-US" sz="2400" dirty="0">
              <a:latin typeface="Arial" charset="0"/>
              <a:ea typeface="宋体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883568" y="2434463"/>
            <a:ext cx="8424863" cy="2846388"/>
            <a:chOff x="323850" y="2060575"/>
            <a:chExt cx="8424863" cy="2846388"/>
          </a:xfrm>
        </p:grpSpPr>
        <p:grpSp>
          <p:nvGrpSpPr>
            <p:cNvPr id="10" name="组合 9"/>
            <p:cNvGrpSpPr/>
            <p:nvPr/>
          </p:nvGrpSpPr>
          <p:grpSpPr>
            <a:xfrm>
              <a:off x="323850" y="2060575"/>
              <a:ext cx="8424863" cy="2846388"/>
              <a:chOff x="323850" y="2060575"/>
              <a:chExt cx="8424863" cy="2846388"/>
            </a:xfrm>
          </p:grpSpPr>
          <p:pic>
            <p:nvPicPr>
              <p:cNvPr id="13" name="Picture 4" descr="O72A018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850" y="2060575"/>
                <a:ext cx="8424863" cy="2846388"/>
              </a:xfrm>
              <a:prstGeom prst="rect">
                <a:avLst/>
              </a:prstGeom>
              <a:noFill/>
            </p:spPr>
          </p:pic>
          <p:sp>
            <p:nvSpPr>
              <p:cNvPr id="14" name="椭圆 13"/>
              <p:cNvSpPr/>
              <p:nvPr/>
            </p:nvSpPr>
            <p:spPr>
              <a:xfrm>
                <a:off x="7764272" y="3661426"/>
                <a:ext cx="71438" cy="7143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3786182" y="3146644"/>
                <a:ext cx="2000264" cy="1588"/>
              </a:xfrm>
              <a:prstGeom prst="line">
                <a:avLst/>
              </a:prstGeom>
              <a:ln w="476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1000100" y="3143248"/>
                <a:ext cx="2000264" cy="1588"/>
              </a:xfrm>
              <a:prstGeom prst="line">
                <a:avLst/>
              </a:prstGeom>
              <a:ln w="476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矩形 10"/>
            <p:cNvSpPr/>
            <p:nvPr/>
          </p:nvSpPr>
          <p:spPr>
            <a:xfrm>
              <a:off x="3343040" y="3500438"/>
              <a:ext cx="428628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556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5.3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典型环节的频率特性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901409"/>
            <a:ext cx="4892040" cy="64626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积分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环节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1073837" y="3340546"/>
            <a:ext cx="34270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幅频和相频特性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endParaRPr lang="zh-CN" altLang="en-US" sz="2400" dirty="0">
              <a:latin typeface="Euclid" pitchFamily="18" charset="0"/>
              <a:ea typeface="宋体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073837" y="4861632"/>
            <a:ext cx="429064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幅相特性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2400" i="1" dirty="0">
                <a:latin typeface="Euclid" pitchFamily="18" charset="0"/>
                <a:sym typeface="Euclid Symbol" pitchFamily="18" charset="2"/>
              </a:rPr>
              <a:t> </a:t>
            </a:r>
            <a:endParaRPr lang="en-US" altLang="zh-CN" sz="2400" i="1" dirty="0" smtClean="0">
              <a:latin typeface="Euclid" pitchFamily="18" charset="0"/>
              <a:sym typeface="Euclid 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400" i="1" dirty="0" smtClean="0">
                <a:latin typeface="Euclid" pitchFamily="18" charset="0"/>
                <a:sym typeface="Euclid Symbol" pitchFamily="18" charset="2"/>
              </a:rPr>
              <a:t>     r</a:t>
            </a:r>
            <a:r>
              <a:rPr lang="en-US" altLang="zh-CN" sz="2400" dirty="0">
                <a:latin typeface="Euclid" pitchFamily="18" charset="0"/>
                <a:sym typeface="Euclid Symbol" pitchFamily="18" charset="2"/>
              </a:rPr>
              <a:t>(</a:t>
            </a:r>
            <a:r>
              <a:rPr lang="en-US" altLang="zh-CN" sz="2400" i="1" dirty="0">
                <a:latin typeface="Euclid" pitchFamily="18" charset="0"/>
                <a:sym typeface="Euclid Symbol" pitchFamily="18" charset="2"/>
              </a:rPr>
              <a:t></a:t>
            </a:r>
            <a:r>
              <a:rPr lang="en-US" altLang="zh-CN" sz="2400" dirty="0">
                <a:latin typeface="Euclid" pitchFamily="18" charset="0"/>
                <a:sym typeface="Euclid Symbol" pitchFamily="18" charset="2"/>
              </a:rPr>
              <a:t> )=1/</a:t>
            </a:r>
            <a:r>
              <a:rPr lang="en-US" altLang="zh-CN" sz="2400" i="1" dirty="0">
                <a:latin typeface="Euclid" pitchFamily="18" charset="0"/>
                <a:sym typeface="Euclid Symbol"/>
              </a:rPr>
              <a:t></a:t>
            </a:r>
            <a:r>
              <a:rPr lang="zh-CN" altLang="en-US" sz="2400" dirty="0">
                <a:latin typeface="Euclid" pitchFamily="18" charset="0"/>
                <a:sym typeface="Euclid Symbol" pitchFamily="18" charset="2"/>
              </a:rPr>
              <a:t>、</a:t>
            </a:r>
            <a:r>
              <a:rPr lang="zh-CN" altLang="en-US" sz="2400" i="1" dirty="0">
                <a:latin typeface="Euclid" pitchFamily="18" charset="0"/>
                <a:sym typeface="Euclid Symbol"/>
              </a:rPr>
              <a:t></a:t>
            </a:r>
            <a:r>
              <a:rPr lang="en-US" altLang="zh-CN" sz="2400" dirty="0">
                <a:latin typeface="Euclid" pitchFamily="18" charset="0"/>
                <a:sym typeface="Euclid Symbol" pitchFamily="18" charset="2"/>
              </a:rPr>
              <a:t> (</a:t>
            </a:r>
            <a:r>
              <a:rPr lang="en-US" altLang="zh-CN" sz="2400" i="1" dirty="0">
                <a:latin typeface="Euclid" pitchFamily="18" charset="0"/>
                <a:sym typeface="Euclid Symbol" pitchFamily="18" charset="2"/>
              </a:rPr>
              <a:t></a:t>
            </a:r>
            <a:r>
              <a:rPr lang="en-US" altLang="zh-CN" sz="2400" dirty="0">
                <a:latin typeface="Euclid" pitchFamily="18" charset="0"/>
                <a:sym typeface="Euclid Symbol" pitchFamily="18" charset="2"/>
              </a:rPr>
              <a:t> )=</a:t>
            </a:r>
            <a:r>
              <a:rPr lang="en-US" altLang="zh-CN" sz="2400" dirty="0">
                <a:latin typeface="Euclid"/>
                <a:sym typeface="Euclid Symbol" pitchFamily="18" charset="2"/>
              </a:rPr>
              <a:t>–</a:t>
            </a:r>
            <a:r>
              <a:rPr lang="en-US" altLang="zh-CN" sz="2400" dirty="0" smtClean="0">
                <a:latin typeface="Euclid" pitchFamily="18" charset="0"/>
                <a:sym typeface="Euclid Symbol" pitchFamily="18" charset="2"/>
              </a:rPr>
              <a:t>90°</a:t>
            </a:r>
            <a:endParaRPr lang="zh-CN" altLang="en-US" sz="2400" dirty="0">
              <a:latin typeface="Arial" charset="0"/>
              <a:ea typeface="宋体" charset="-122"/>
            </a:endParaRPr>
          </a:p>
        </p:txBody>
      </p:sp>
      <p:graphicFrame>
        <p:nvGraphicFramePr>
          <p:cNvPr id="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736713"/>
              </p:ext>
            </p:extLst>
          </p:nvPr>
        </p:nvGraphicFramePr>
        <p:xfrm>
          <a:off x="1570080" y="2424148"/>
          <a:ext cx="4160160" cy="799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9" name="Equation" r:id="rId3" imgW="2311200" imgH="444240" progId="Equation.DSMT4">
                  <p:embed/>
                </p:oleObj>
              </mc:Choice>
              <mc:Fallback>
                <p:oleObj name="Equation" r:id="rId3" imgW="2311200" imgH="444240" progId="Equation.DSMT4">
                  <p:embed/>
                  <p:pic>
                    <p:nvPicPr>
                      <p:cNvPr id="3073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80" y="2424148"/>
                        <a:ext cx="4160160" cy="7996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81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282869"/>
              </p:ext>
            </p:extLst>
          </p:nvPr>
        </p:nvGraphicFramePr>
        <p:xfrm>
          <a:off x="1753870" y="4070242"/>
          <a:ext cx="30607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0" name="Equation" r:id="rId5" imgW="1701720" imgH="393480" progId="Equation.DSMT4">
                  <p:embed/>
                </p:oleObj>
              </mc:Choice>
              <mc:Fallback>
                <p:oleObj name="Equation" r:id="rId5" imgW="1701720" imgH="393480" progId="Equation.DSMT4">
                  <p:embed/>
                  <p:pic>
                    <p:nvPicPr>
                      <p:cNvPr id="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3870" y="4070242"/>
                        <a:ext cx="3060700" cy="708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81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4" descr="O72A018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0" y="2750877"/>
            <a:ext cx="5257440" cy="2860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373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5.3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典型环节的频率特性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901409"/>
            <a:ext cx="4892040" cy="64626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积分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环节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1073836" y="3993577"/>
            <a:ext cx="465640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对数频率特性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i="1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Euclid Symbol" pitchFamily="18" charset="2"/>
              </a:rPr>
              <a:t> </a:t>
            </a:r>
            <a:r>
              <a:rPr lang="en-US" altLang="zh-CN" sz="2400" i="1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Euclid Symbol" pitchFamily="18" charset="2"/>
              </a:rPr>
              <a:t>    </a:t>
            </a:r>
            <a:r>
              <a:rPr lang="en-US" altLang="zh-CN" sz="2400" i="1" dirty="0" smtClean="0">
                <a:latin typeface="Euclid" pitchFamily="18" charset="0"/>
                <a:sym typeface="Euclid Symbol" pitchFamily="18" charset="2"/>
              </a:rPr>
              <a:t>L</a:t>
            </a:r>
            <a:r>
              <a:rPr lang="en-US" altLang="zh-CN" sz="2400" dirty="0">
                <a:latin typeface="Euclid" pitchFamily="18" charset="0"/>
                <a:sym typeface="Euclid Symbol" pitchFamily="18" charset="2"/>
              </a:rPr>
              <a:t>(</a:t>
            </a:r>
            <a:r>
              <a:rPr lang="en-US" altLang="zh-CN" sz="2400" i="1" dirty="0">
                <a:latin typeface="Euclid" pitchFamily="18" charset="0"/>
                <a:sym typeface="Euclid Symbol" pitchFamily="18" charset="2"/>
              </a:rPr>
              <a:t></a:t>
            </a:r>
            <a:r>
              <a:rPr lang="en-US" altLang="zh-CN" sz="2400" dirty="0">
                <a:latin typeface="Euclid" pitchFamily="18" charset="0"/>
                <a:sym typeface="Euclid Symbol" pitchFamily="18" charset="2"/>
              </a:rPr>
              <a:t> </a:t>
            </a:r>
            <a:r>
              <a:rPr lang="en-US" altLang="zh-CN" sz="2400" dirty="0" smtClean="0">
                <a:latin typeface="Euclid" pitchFamily="18" charset="0"/>
                <a:sym typeface="Euclid Symbol" pitchFamily="18" charset="2"/>
              </a:rPr>
              <a:t>)=</a:t>
            </a:r>
            <a:r>
              <a:rPr lang="en-US" altLang="zh-CN" sz="2400" dirty="0" smtClean="0">
                <a:latin typeface="Euclid"/>
                <a:sym typeface="Euclid Symbol" pitchFamily="18" charset="2"/>
              </a:rPr>
              <a:t>-</a:t>
            </a:r>
            <a:r>
              <a:rPr lang="en-US" altLang="zh-CN" sz="2400" dirty="0" smtClean="0">
                <a:latin typeface="Euclid" pitchFamily="18" charset="0"/>
                <a:sym typeface="Euclid Symbol" pitchFamily="18" charset="2"/>
              </a:rPr>
              <a:t>20lg</a:t>
            </a:r>
            <a:r>
              <a:rPr lang="en-US" altLang="zh-CN" sz="2400" i="1" dirty="0">
                <a:latin typeface="Euclid" pitchFamily="18" charset="0"/>
                <a:sym typeface="Euclid Symbol" pitchFamily="18" charset="2"/>
              </a:rPr>
              <a:t> </a:t>
            </a:r>
            <a:r>
              <a:rPr lang="zh-CN" altLang="en-US" sz="2400" dirty="0">
                <a:latin typeface="Euclid" pitchFamily="18" charset="0"/>
                <a:sym typeface="Euclid Symbol" pitchFamily="18" charset="2"/>
              </a:rPr>
              <a:t>，</a:t>
            </a:r>
            <a:r>
              <a:rPr lang="zh-CN" altLang="en-US" sz="2400" i="1" dirty="0" smtClean="0">
                <a:latin typeface="Euclid" pitchFamily="18" charset="0"/>
                <a:sym typeface="Euclid Symbol"/>
              </a:rPr>
              <a:t></a:t>
            </a:r>
            <a:r>
              <a:rPr lang="en-US" altLang="zh-CN" sz="2400" dirty="0" smtClean="0">
                <a:latin typeface="Euclid" pitchFamily="18" charset="0"/>
                <a:sym typeface="Euclid Symbol" pitchFamily="18" charset="2"/>
              </a:rPr>
              <a:t> </a:t>
            </a:r>
            <a:r>
              <a:rPr lang="en-US" altLang="zh-CN" sz="2400" dirty="0">
                <a:latin typeface="Euclid" pitchFamily="18" charset="0"/>
                <a:sym typeface="Euclid Symbol" pitchFamily="18" charset="2"/>
              </a:rPr>
              <a:t>(</a:t>
            </a:r>
            <a:r>
              <a:rPr lang="en-US" altLang="zh-CN" sz="2400" i="1" dirty="0">
                <a:latin typeface="Euclid" pitchFamily="18" charset="0"/>
                <a:sym typeface="Euclid Symbol" pitchFamily="18" charset="2"/>
              </a:rPr>
              <a:t></a:t>
            </a:r>
            <a:r>
              <a:rPr lang="en-US" altLang="zh-CN" sz="2400" dirty="0">
                <a:latin typeface="Euclid" pitchFamily="18" charset="0"/>
                <a:sym typeface="Euclid Symbol" pitchFamily="18" charset="2"/>
              </a:rPr>
              <a:t> </a:t>
            </a:r>
            <a:r>
              <a:rPr lang="en-US" altLang="zh-CN" sz="2400" dirty="0" smtClean="0">
                <a:latin typeface="Euclid" pitchFamily="18" charset="0"/>
                <a:sym typeface="Euclid Symbol" pitchFamily="18" charset="2"/>
              </a:rPr>
              <a:t>)=-90°</a:t>
            </a:r>
            <a:endParaRPr lang="zh-CN" altLang="en-US" sz="2400" dirty="0">
              <a:latin typeface="Arial" charset="0"/>
              <a:ea typeface="宋体" charset="-122"/>
            </a:endParaRPr>
          </a:p>
        </p:txBody>
      </p:sp>
      <p:graphicFrame>
        <p:nvGraphicFramePr>
          <p:cNvPr id="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587387"/>
              </p:ext>
            </p:extLst>
          </p:nvPr>
        </p:nvGraphicFramePr>
        <p:xfrm>
          <a:off x="1204140" y="2547677"/>
          <a:ext cx="4160160" cy="799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9" name="Equation" r:id="rId3" imgW="2311200" imgH="444240" progId="Equation.DSMT4">
                  <p:embed/>
                </p:oleObj>
              </mc:Choice>
              <mc:Fallback>
                <p:oleObj name="Equation" r:id="rId3" imgW="2311200" imgH="444240" progId="Equation.DSMT4">
                  <p:embed/>
                  <p:pic>
                    <p:nvPicPr>
                      <p:cNvPr id="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140" y="2547677"/>
                        <a:ext cx="4160160" cy="7996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81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4" descr="O72A018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08662" y="1809108"/>
            <a:ext cx="5545138" cy="41322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783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5.3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典型环节的频率特性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2299173"/>
            <a:ext cx="4892040" cy="64626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例：绘制如下系统的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Bode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8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9586803"/>
              </p:ext>
            </p:extLst>
          </p:nvPr>
        </p:nvGraphicFramePr>
        <p:xfrm>
          <a:off x="2127875" y="3669343"/>
          <a:ext cx="1577975" cy="70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07" name="Equation" r:id="rId3" imgW="660113" imgH="393529" progId="Equation.DSMT4">
                  <p:embed/>
                </p:oleObj>
              </mc:Choice>
              <mc:Fallback>
                <p:oleObj name="Equation" r:id="rId3" imgW="660113" imgH="393529" progId="Equation.DSMT4">
                  <p:embed/>
                  <p:pic>
                    <p:nvPicPr>
                      <p:cNvPr id="133125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875" y="3669343"/>
                        <a:ext cx="1577975" cy="7083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5105540"/>
              </p:ext>
            </p:extLst>
          </p:nvPr>
        </p:nvGraphicFramePr>
        <p:xfrm>
          <a:off x="8237530" y="3669343"/>
          <a:ext cx="1577975" cy="70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08" name="Equation" r:id="rId5" imgW="660113" imgH="393529" progId="Equation.DSMT4">
                  <p:embed/>
                </p:oleObj>
              </mc:Choice>
              <mc:Fallback>
                <p:oleObj name="Equation" r:id="rId5" imgW="660113" imgH="393529" progId="Equation.DSMT4">
                  <p:embed/>
                  <p:pic>
                    <p:nvPicPr>
                      <p:cNvPr id="133127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7530" y="3669343"/>
                        <a:ext cx="1577975" cy="7083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0735484"/>
              </p:ext>
            </p:extLst>
          </p:nvPr>
        </p:nvGraphicFramePr>
        <p:xfrm>
          <a:off x="5137459" y="3669343"/>
          <a:ext cx="1668462" cy="70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09" name="Equation" r:id="rId7" imgW="698197" imgH="393529" progId="Equation.DSMT4">
                  <p:embed/>
                </p:oleObj>
              </mc:Choice>
              <mc:Fallback>
                <p:oleObj name="Equation" r:id="rId7" imgW="698197" imgH="393529" progId="Equation.DSMT4">
                  <p:embed/>
                  <p:pic>
                    <p:nvPicPr>
                      <p:cNvPr id="4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459" y="3669343"/>
                        <a:ext cx="1668462" cy="7083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148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5.3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典型环节的频率特性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901409"/>
            <a:ext cx="4892040" cy="64626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惯性环节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（一阶系统）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1216077" y="3671404"/>
            <a:ext cx="34270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幅频和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相频特性</a:t>
            </a:r>
            <a:endParaRPr lang="zh-CN" altLang="en-US" sz="2400" dirty="0">
              <a:latin typeface="Euclid" pitchFamily="18" charset="0"/>
              <a:ea typeface="宋体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216077" y="4748556"/>
            <a:ext cx="4290643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幅相特性</a:t>
            </a:r>
            <a:r>
              <a:rPr lang="en-US" altLang="zh-CN" sz="2400" i="1" dirty="0" smtClean="0">
                <a:latin typeface="Euclid" pitchFamily="18" charset="0"/>
                <a:sym typeface="Euclid Symbol" pitchFamily="18" charset="2"/>
              </a:rPr>
              <a:t> </a:t>
            </a:r>
          </a:p>
        </p:txBody>
      </p:sp>
      <p:graphicFrame>
        <p:nvGraphicFramePr>
          <p:cNvPr id="1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376146"/>
              </p:ext>
            </p:extLst>
          </p:nvPr>
        </p:nvGraphicFramePr>
        <p:xfrm>
          <a:off x="2713037" y="2465791"/>
          <a:ext cx="67659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3" name="Equation" r:id="rId3" imgW="3759120" imgH="469800" progId="Equation.DSMT4">
                  <p:embed/>
                </p:oleObj>
              </mc:Choice>
              <mc:Fallback>
                <p:oleObj name="Equation" r:id="rId3" imgW="3759120" imgH="469800" progId="Equation.DSMT4">
                  <p:embed/>
                  <p:pic>
                    <p:nvPicPr>
                      <p:cNvPr id="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037" y="2465791"/>
                        <a:ext cx="6765925" cy="844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81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4" descr="O72A018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67388" y="3652958"/>
            <a:ext cx="5922342" cy="2360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879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5.3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典型环节的频率特性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901409"/>
            <a:ext cx="4892040" cy="64626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惯性环节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（一阶系统）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1216077" y="3366604"/>
            <a:ext cx="3427043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对数幅频特性</a:t>
            </a:r>
            <a:endParaRPr lang="zh-CN" altLang="en-US" sz="2400" dirty="0">
              <a:latin typeface="Euclid" pitchFamily="18" charset="0"/>
              <a:ea typeface="宋体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216077" y="4535196"/>
            <a:ext cx="4290643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对数相频特性</a:t>
            </a:r>
            <a:r>
              <a:rPr lang="en-US" altLang="zh-CN" sz="2400" i="1" dirty="0" smtClean="0">
                <a:latin typeface="Euclid" pitchFamily="18" charset="0"/>
                <a:sym typeface="Euclid Symbol" pitchFamily="18" charset="2"/>
              </a:rPr>
              <a:t> </a:t>
            </a:r>
          </a:p>
        </p:txBody>
      </p:sp>
      <p:graphicFrame>
        <p:nvGraphicFramePr>
          <p:cNvPr id="13" name="Object 14"/>
          <p:cNvGraphicFramePr>
            <a:graphicFrameLocks noChangeAspect="1"/>
          </p:cNvGraphicFramePr>
          <p:nvPr/>
        </p:nvGraphicFramePr>
        <p:xfrm>
          <a:off x="2713037" y="2465791"/>
          <a:ext cx="67659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5" name="Equation" r:id="rId3" imgW="3759120" imgH="469800" progId="Equation.DSMT4">
                  <p:embed/>
                </p:oleObj>
              </mc:Choice>
              <mc:Fallback>
                <p:oleObj name="Equation" r:id="rId3" imgW="3759120" imgH="469800" progId="Equation.DSMT4">
                  <p:embed/>
                  <p:pic>
                    <p:nvPicPr>
                      <p:cNvPr id="1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037" y="2465791"/>
                        <a:ext cx="6765925" cy="844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81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24395"/>
              </p:ext>
            </p:extLst>
          </p:nvPr>
        </p:nvGraphicFramePr>
        <p:xfrm>
          <a:off x="4072889" y="3995145"/>
          <a:ext cx="4046220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6" name="Equation" r:id="rId5" imgW="2247900" imgH="279400" progId="Equation.DSMT4">
                  <p:embed/>
                </p:oleObj>
              </mc:Choice>
              <mc:Fallback>
                <p:oleObj name="Equation" r:id="rId5" imgW="2247900" imgH="279400" progId="Equation.DSMT4">
                  <p:embed/>
                  <p:pic>
                    <p:nvPicPr>
                      <p:cNvPr id="686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2889" y="3995145"/>
                        <a:ext cx="4046220" cy="502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896042"/>
              </p:ext>
            </p:extLst>
          </p:nvPr>
        </p:nvGraphicFramePr>
        <p:xfrm>
          <a:off x="3489959" y="5039748"/>
          <a:ext cx="5212080" cy="1325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7" name="Equation" r:id="rId7" imgW="2895600" imgH="736600" progId="Equation.DSMT4">
                  <p:embed/>
                </p:oleObj>
              </mc:Choice>
              <mc:Fallback>
                <p:oleObj name="Equation" r:id="rId7" imgW="2895600" imgH="736600" progId="Equation.DSMT4">
                  <p:embed/>
                  <p:pic>
                    <p:nvPicPr>
                      <p:cNvPr id="6863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959" y="5039748"/>
                        <a:ext cx="5212080" cy="1325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56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5.3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典型环节的频率特性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901409"/>
            <a:ext cx="4892040" cy="64626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惯性环节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（一阶系统）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1216077" y="2594444"/>
            <a:ext cx="3427043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渐近</a:t>
            </a:r>
            <a:r>
              <a:rPr lang="zh-CN" altLang="en-US" sz="2400" dirty="0" smtClean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对数幅频特性</a:t>
            </a:r>
            <a:endParaRPr lang="zh-CN" altLang="en-US" sz="2400" dirty="0">
              <a:solidFill>
                <a:srgbClr val="0000FF"/>
              </a:solidFill>
              <a:latin typeface="Euclid" pitchFamily="18" charset="0"/>
              <a:ea typeface="宋体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216077" y="4687596"/>
            <a:ext cx="101377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渐近对数幅频和精确对数幅频的最大</a:t>
            </a:r>
            <a:r>
              <a:rPr lang="zh-CN" altLang="en-US" sz="24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误差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发生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</a:t>
            </a:r>
            <a:r>
              <a:rPr lang="en-US" altLang="zh-CN" sz="2400" dirty="0" smtClean="0">
                <a:solidFill>
                  <a:srgbClr val="FF0000"/>
                </a:solidFill>
                <a:latin typeface="Euclid" pitchFamily="18" charset="0"/>
              </a:rPr>
              <a:t>1/</a:t>
            </a:r>
            <a:r>
              <a:rPr lang="en-US" altLang="zh-CN" sz="2400" i="1" dirty="0" smtClean="0">
                <a:solidFill>
                  <a:srgbClr val="FF0000"/>
                </a:solidFill>
                <a:latin typeface="Euclid" pitchFamily="18" charset="0"/>
              </a:rPr>
              <a:t>T 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处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，约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等于</a:t>
            </a:r>
            <a:r>
              <a:rPr lang="en-US" altLang="zh-CN" sz="2400" dirty="0">
                <a:latin typeface="Euclid" pitchFamily="18" charset="0"/>
                <a:sym typeface="Euclid Symbol" pitchFamily="18" charset="2"/>
              </a:rPr>
              <a:t></a:t>
            </a:r>
            <a:r>
              <a:rPr lang="en-US" altLang="zh-CN" sz="2400" dirty="0">
                <a:latin typeface="Euclid" pitchFamily="18" charset="0"/>
              </a:rPr>
              <a:t>3dB 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808109"/>
              </p:ext>
            </p:extLst>
          </p:nvPr>
        </p:nvGraphicFramePr>
        <p:xfrm>
          <a:off x="1457325" y="3126423"/>
          <a:ext cx="9482138" cy="150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7" name="Equation" r:id="rId3" imgW="5270400" imgH="838080" progId="Equation.DSMT4">
                  <p:embed/>
                </p:oleObj>
              </mc:Choice>
              <mc:Fallback>
                <p:oleObj name="Equation" r:id="rId3" imgW="5270400" imgH="838080" progId="Equation.DSMT4">
                  <p:embed/>
                  <p:pic>
                    <p:nvPicPr>
                      <p:cNvPr id="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3126423"/>
                        <a:ext cx="9482138" cy="150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495049"/>
              </p:ext>
            </p:extLst>
          </p:nvPr>
        </p:nvGraphicFramePr>
        <p:xfrm>
          <a:off x="3535204" y="5439175"/>
          <a:ext cx="5326380" cy="64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8" name="Equation" r:id="rId5" imgW="2959100" imgH="355600" progId="Equation.DSMT4">
                  <p:embed/>
                </p:oleObj>
              </mc:Choice>
              <mc:Fallback>
                <p:oleObj name="Equation" r:id="rId5" imgW="2959100" imgH="355600" progId="Equation.DSMT4">
                  <p:embed/>
                  <p:pic>
                    <p:nvPicPr>
                      <p:cNvPr id="6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204" y="5439175"/>
                        <a:ext cx="5326380" cy="64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467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5.1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从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傅里叶级数到傅里叶变换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705950"/>
            <a:ext cx="10515600" cy="158100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对于非周期信号，可以认为其周期趋于∞时的极限情况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3"/>
              <p:cNvSpPr txBox="1">
                <a:spLocks/>
              </p:cNvSpPr>
              <p:nvPr/>
            </p:nvSpPr>
            <p:spPr>
              <a:xfrm>
                <a:off x="854128" y="5284652"/>
                <a:ext cx="5130522" cy="6907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𝑇</m:t>
                    </m:r>
                    <m:r>
                      <a:rPr lang="en-US" altLang="zh-CN" sz="2400" i="1">
                        <a:latin typeface="Cambria Math"/>
                      </a:rPr>
                      <m:t>→∞</m:t>
                    </m:r>
                  </m:oMath>
                </a14:m>
                <a:r>
                  <a:rPr lang="zh-CN" altLang="en-US" sz="24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时，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∆</m:t>
                    </m:r>
                    <m:r>
                      <a:rPr lang="en-US" altLang="zh-CN" sz="2400" i="1">
                        <a:latin typeface="Cambria Math"/>
                      </a:rPr>
                      <m:t>𝜔</m:t>
                    </m:r>
                    <m:r>
                      <a:rPr lang="en-US" altLang="zh-CN" sz="2400" i="1">
                        <a:latin typeface="Cambria Math"/>
                      </a:rPr>
                      <m:t>→0</m:t>
                    </m:r>
                  </m:oMath>
                </a14:m>
                <a:r>
                  <a:rPr lang="zh-CN" altLang="en-US" sz="24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，则</a:t>
                </a:r>
              </a:p>
              <a:p>
                <a:endParaRPr lang="en-US" altLang="zh-CN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内容占位符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28" y="5284652"/>
                <a:ext cx="5130522" cy="690771"/>
              </a:xfrm>
              <a:prstGeom prst="rect">
                <a:avLst/>
              </a:prstGeom>
              <a:blipFill>
                <a:blip r:embed="rId2"/>
                <a:stretch>
                  <a:fillRect l="-1781" b="-44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327646" y="2610219"/>
                <a:ext cx="2402837" cy="6487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𝑗𝑛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646" y="2610219"/>
                <a:ext cx="2402837" cy="6487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366834" y="2515091"/>
                <a:ext cx="4615366" cy="7599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𝑇</m:t>
                          </m:r>
                          <m:r>
                            <a:rPr lang="en-US" altLang="zh-CN" i="1">
                              <a:latin typeface="Cambria Math"/>
                            </a:rPr>
                            <m:t>/2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𝑇</m:t>
                          </m:r>
                          <m:r>
                            <a:rPr lang="en-US" altLang="zh-CN" i="1">
                              <a:latin typeface="Cambria Math"/>
                            </a:rPr>
                            <m:t>/2</m:t>
                          </m:r>
                        </m:sup>
                        <m:e>
                          <m:r>
                            <a:rPr lang="en-US" altLang="zh-CN" i="1">
                              <a:latin typeface="Cambria Math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𝑗𝑛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𝑡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>
                          <a:latin typeface="Cambria Math"/>
                        </a:rPr>
                        <m:t>𝑛</m:t>
                      </m:r>
                      <m:r>
                        <a:rPr lang="en-US" altLang="zh-CN" i="1">
                          <a:latin typeface="Cambria Math"/>
                        </a:rPr>
                        <m:t>=0,±1,±2,⋯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834" y="2515091"/>
                <a:ext cx="4615366" cy="7599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854128" y="3513721"/>
                <a:ext cx="62763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2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∆</m:t>
                    </m:r>
                    <m:r>
                      <a:rPr lang="en-US" altLang="zh-CN" sz="2400" i="1">
                        <a:latin typeface="Cambria Math"/>
                      </a:rPr>
                      <m:t>𝜔</m:t>
                    </m:r>
                    <m:r>
                      <a:rPr lang="en-US" altLang="zh-CN" sz="24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𝑛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=</m:t>
                    </m:r>
                    <m:r>
                      <a:rPr lang="en-US" altLang="zh-CN" sz="2400" i="1">
                        <a:latin typeface="Cambria Math"/>
                      </a:rPr>
                      <m:t>𝑛</m:t>
                    </m:r>
                    <m:r>
                      <a:rPr lang="en-US" altLang="zh-CN" sz="2400" i="1">
                        <a:latin typeface="Cambria Math"/>
                      </a:rPr>
                      <m:t>∆</m:t>
                    </m:r>
                    <m:r>
                      <a:rPr lang="en-US" altLang="zh-CN" sz="2400" i="1">
                        <a:latin typeface="Cambria Math"/>
                      </a:rPr>
                      <m:t>𝜔</m:t>
                    </m:r>
                    <m:r>
                      <a:rPr lang="en-US" altLang="zh-CN" sz="2400" i="1">
                        <a:latin typeface="Cambria Math"/>
                      </a:rPr>
                      <m:t>=</m:t>
                    </m:r>
                    <m:r>
                      <a:rPr lang="en-US" altLang="zh-CN" sz="2400" i="1">
                        <a:latin typeface="Cambria Math"/>
                      </a:rPr>
                      <m:t>𝜔</m:t>
                    </m:r>
                  </m:oMath>
                </a14:m>
                <a:r>
                  <a:rPr lang="zh-CN" altLang="zh-CN" sz="2400" dirty="0"/>
                  <a:t>，</a:t>
                </a:r>
                <a:r>
                  <a:rPr lang="zh-CN" altLang="zh-CN" sz="2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𝑇</m:t>
                    </m:r>
                    <m:r>
                      <a:rPr lang="en-US" altLang="zh-CN" sz="2400" i="1">
                        <a:latin typeface="Cambria Math"/>
                      </a:rPr>
                      <m:t>=2</m:t>
                    </m:r>
                    <m:r>
                      <a:rPr lang="en-US" altLang="zh-CN" sz="2400" i="1">
                        <a:latin typeface="Cambria Math"/>
                      </a:rPr>
                      <m:t>𝜋</m:t>
                    </m:r>
                    <m:r>
                      <a:rPr lang="en-US" altLang="zh-CN" sz="2400" i="1">
                        <a:latin typeface="Cambria Math"/>
                      </a:rPr>
                      <m:t>/∆</m:t>
                    </m:r>
                    <m:r>
                      <a:rPr lang="en-US" altLang="zh-CN" sz="2400" i="1">
                        <a:latin typeface="Cambria Math"/>
                      </a:rPr>
                      <m:t>𝜔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28" y="3513721"/>
                <a:ext cx="6276334" cy="461665"/>
              </a:xfrm>
              <a:prstGeom prst="rect">
                <a:avLst/>
              </a:prstGeom>
              <a:blipFill>
                <a:blip r:embed="rId5"/>
                <a:stretch>
                  <a:fillRect l="-1456" t="-1184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97104" y="3911614"/>
                <a:ext cx="10797791" cy="10937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∆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𝜋</m:t>
                                  </m:r>
                                </m:den>
                              </m:f>
                              <m:nary>
                                <m:naryPr>
                                  <m:limLoc m:val="subSup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𝑇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/2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𝑇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/2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)</m:t>
                                  </m:r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𝑗𝑛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/>
                                    </a:rPr>
                                    <m:t>d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𝑗𝑛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subSup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𝑇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/2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𝑇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/2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)</m:t>
                                  </m:r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𝑗𝑛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/>
                                    </a:rPr>
                                    <m:t>d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𝑗𝑛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/>
                            </a:rPr>
                            <m:t>∆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04" y="3911614"/>
                <a:ext cx="10797791" cy="10937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105577" y="5264645"/>
                <a:ext cx="4389856" cy="7114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subSup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−∞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+∞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)</m:t>
                                  </m:r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𝜔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/>
                                    </a:rPr>
                                    <m:t>d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577" y="5264645"/>
                <a:ext cx="4389856" cy="7114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34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5.3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典型环节的频率特性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901409"/>
            <a:ext cx="4892040" cy="64626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惯性环节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（一阶系统）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731227" y="2041761"/>
            <a:ext cx="14398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818732"/>
              </p:ext>
            </p:extLst>
          </p:nvPr>
        </p:nvGraphicFramePr>
        <p:xfrm>
          <a:off x="4841511" y="1674931"/>
          <a:ext cx="12954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00" name="Equation" r:id="rId3" imgW="685800" imgH="203200" progId="Equation.DSMT4">
                  <p:embed/>
                </p:oleObj>
              </mc:Choice>
              <mc:Fallback>
                <p:oleObj name="Equation" r:id="rId3" imgW="685800" imgH="203200" progId="Equation.DSMT4">
                  <p:embed/>
                  <p:pic>
                    <p:nvPicPr>
                      <p:cNvPr id="12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511" y="1674931"/>
                        <a:ext cx="1295400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223065"/>
              </p:ext>
            </p:extLst>
          </p:nvPr>
        </p:nvGraphicFramePr>
        <p:xfrm>
          <a:off x="7771944" y="1702539"/>
          <a:ext cx="1873706" cy="365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01" name="Equation" r:id="rId5" imgW="1040948" imgH="203112" progId="Equation.DSMT4">
                  <p:embed/>
                </p:oleObj>
              </mc:Choice>
              <mc:Fallback>
                <p:oleObj name="Equation" r:id="rId5" imgW="1040948" imgH="203112" progId="Equation.DSMT4">
                  <p:embed/>
                  <p:pic>
                    <p:nvPicPr>
                      <p:cNvPr id="13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1944" y="1702539"/>
                        <a:ext cx="1873706" cy="365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4" descr="O72A018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81791" y="2547677"/>
            <a:ext cx="5428418" cy="3861433"/>
          </a:xfrm>
          <a:prstGeom prst="rect">
            <a:avLst/>
          </a:prstGeom>
          <a:noFill/>
        </p:spPr>
      </p:pic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4753610" y="2041761"/>
            <a:ext cx="606512" cy="136290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7" name="Group 18"/>
          <p:cNvGrpSpPr>
            <a:grpSpLocks/>
          </p:cNvGrpSpPr>
          <p:nvPr/>
        </p:nvGrpSpPr>
        <p:grpSpPr bwMode="auto">
          <a:xfrm>
            <a:off x="6295384" y="2100710"/>
            <a:ext cx="3241675" cy="1508128"/>
            <a:chOff x="2789" y="527"/>
            <a:chExt cx="2042" cy="680"/>
          </a:xfrm>
        </p:grpSpPr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H="1">
              <a:off x="2789" y="527"/>
              <a:ext cx="995" cy="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787" y="527"/>
              <a:ext cx="104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9026537" y="2949917"/>
            <a:ext cx="2830183" cy="961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频率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1/</a:t>
            </a:r>
            <a:r>
              <a:rPr lang="en-US" altLang="zh-CN" sz="2000" i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称为</a:t>
            </a:r>
            <a:r>
              <a:rPr lang="zh-CN" altLang="en-US" sz="20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转折频率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，且在该点处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882432"/>
              </p:ext>
            </p:extLst>
          </p:nvPr>
        </p:nvGraphicFramePr>
        <p:xfrm>
          <a:off x="9107493" y="4048371"/>
          <a:ext cx="244475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02" name="Equation" r:id="rId8" imgW="1358640" imgH="558720" progId="Equation.DSMT4">
                  <p:embed/>
                </p:oleObj>
              </mc:Choice>
              <mc:Fallback>
                <p:oleObj name="Equation" r:id="rId8" imgW="1358640" imgH="558720" progId="Equation.DSMT4">
                  <p:embed/>
                  <p:pic>
                    <p:nvPicPr>
                      <p:cNvPr id="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7493" y="4048371"/>
                        <a:ext cx="2444750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226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2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5.3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典型环节的频率特性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901409"/>
            <a:ext cx="4892040" cy="64626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惯性环节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（一阶系统）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2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672951"/>
              </p:ext>
            </p:extLst>
          </p:nvPr>
        </p:nvGraphicFramePr>
        <p:xfrm>
          <a:off x="5730240" y="1846424"/>
          <a:ext cx="3911600" cy="4458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7" name="Visio" r:id="rId3" imgW="3062935" imgH="3505810" progId="Visio.Drawing.11">
                  <p:embed/>
                </p:oleObj>
              </mc:Choice>
              <mc:Fallback>
                <p:oleObj name="Visio" r:id="rId3" imgW="3062935" imgH="3505810" progId="Visio.Drawing.11">
                  <p:embed/>
                  <p:pic>
                    <p:nvPicPr>
                      <p:cNvPr id="5222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240" y="1846424"/>
                        <a:ext cx="3911600" cy="4458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162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5.3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典型环节的频率特性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2299173"/>
            <a:ext cx="4892040" cy="64626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例：绘制如下系统的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Bode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9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6303637"/>
              </p:ext>
            </p:extLst>
          </p:nvPr>
        </p:nvGraphicFramePr>
        <p:xfrm>
          <a:off x="1160145" y="3796028"/>
          <a:ext cx="2124075" cy="731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45" name="Equation" r:id="rId3" imgW="888614" imgH="406224" progId="Equation.DSMT4">
                  <p:embed/>
                </p:oleObj>
              </mc:Choice>
              <mc:Fallback>
                <p:oleObj name="Equation" r:id="rId3" imgW="888614" imgH="406224" progId="Equation.DSMT4">
                  <p:embed/>
                  <p:pic>
                    <p:nvPicPr>
                      <p:cNvPr id="3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145" y="3796028"/>
                        <a:ext cx="2124075" cy="7312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563399"/>
              </p:ext>
            </p:extLst>
          </p:nvPr>
        </p:nvGraphicFramePr>
        <p:xfrm>
          <a:off x="4223385" y="3784439"/>
          <a:ext cx="2549525" cy="75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46" name="Equation" r:id="rId5" imgW="1066800" imgH="419100" progId="Equation.DSMT4">
                  <p:embed/>
                </p:oleObj>
              </mc:Choice>
              <mc:Fallback>
                <p:oleObj name="Equation" r:id="rId5" imgW="1066800" imgH="419100" progId="Equation.DSMT4">
                  <p:embed/>
                  <p:pic>
                    <p:nvPicPr>
                      <p:cNvPr id="4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3385" y="3784439"/>
                        <a:ext cx="2549525" cy="75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2667678"/>
              </p:ext>
            </p:extLst>
          </p:nvPr>
        </p:nvGraphicFramePr>
        <p:xfrm>
          <a:off x="7712075" y="3796028"/>
          <a:ext cx="3641725" cy="776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47" name="Equation" r:id="rId7" imgW="1523880" imgH="431640" progId="Equation.DSMT4">
                  <p:embed/>
                </p:oleObj>
              </mc:Choice>
              <mc:Fallback>
                <p:oleObj name="Equation" r:id="rId7" imgW="1523880" imgH="431640" progId="Equation.DSMT4">
                  <p:embed/>
                  <p:pic>
                    <p:nvPicPr>
                      <p:cNvPr id="134151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2075" y="3796028"/>
                        <a:ext cx="3641725" cy="7769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651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5.3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典型环节的频率特性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2276966"/>
            <a:ext cx="4892040" cy="64626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振荡环节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（二阶系统，</a:t>
            </a:r>
            <a:r>
              <a:rPr lang="en-US" altLang="zh-CN" sz="2400" b="1" dirty="0">
                <a:latin typeface="Euclid" pitchFamily="18" charset="0"/>
                <a:ea typeface="微软雅黑" pitchFamily="34" charset="-122"/>
              </a:rPr>
              <a:t> 0&lt;</a:t>
            </a:r>
            <a:r>
              <a:rPr lang="en-US" altLang="zh-CN" sz="2400" b="1" i="1" dirty="0">
                <a:latin typeface="Euclid" pitchFamily="18" charset="0"/>
                <a:ea typeface="微软雅黑" pitchFamily="34" charset="-122"/>
                <a:sym typeface="Euclid Symbol"/>
              </a:rPr>
              <a:t></a:t>
            </a:r>
            <a:r>
              <a:rPr lang="en-US" altLang="zh-CN" sz="2400" b="1" dirty="0">
                <a:latin typeface="Euclid" pitchFamily="18" charset="0"/>
                <a:ea typeface="微软雅黑" pitchFamily="34" charset="-122"/>
                <a:sym typeface="Euclid Symbol"/>
              </a:rPr>
              <a:t>&lt;1 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068732"/>
              </p:ext>
            </p:extLst>
          </p:nvPr>
        </p:nvGraphicFramePr>
        <p:xfrm>
          <a:off x="4793194" y="3227875"/>
          <a:ext cx="2605608" cy="868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21" name="Equation" r:id="rId3" imgW="1447560" imgH="482400" progId="Equation.DSMT4">
                  <p:embed/>
                </p:oleObj>
              </mc:Choice>
              <mc:Fallback>
                <p:oleObj name="Equation" r:id="rId3" imgW="1447560" imgH="482400" progId="Equation.DSMT4">
                  <p:embed/>
                  <p:pic>
                    <p:nvPicPr>
                      <p:cNvPr id="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3194" y="3227875"/>
                        <a:ext cx="2605608" cy="868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73736"/>
              </p:ext>
            </p:extLst>
          </p:nvPr>
        </p:nvGraphicFramePr>
        <p:xfrm>
          <a:off x="2770186" y="4531921"/>
          <a:ext cx="665162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22" name="Equation" r:id="rId5" imgW="3695400" imgH="457200" progId="Equation.DSMT4">
                  <p:embed/>
                </p:oleObj>
              </mc:Choice>
              <mc:Fallback>
                <p:oleObj name="Equation" r:id="rId5" imgW="3695400" imgH="457200" progId="Equation.DSMT4">
                  <p:embed/>
                  <p:pic>
                    <p:nvPicPr>
                      <p:cNvPr id="317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6" y="4531921"/>
                        <a:ext cx="6651625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996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5.3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典型环节的频率特性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770779"/>
            <a:ext cx="4892040" cy="64626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根据</a:t>
            </a:r>
            <a:r>
              <a:rPr lang="en-US" altLang="zh-CN" sz="2400" i="1" dirty="0">
                <a:latin typeface="Euclid" pitchFamily="18" charset="0"/>
              </a:rPr>
              <a:t>G</a:t>
            </a:r>
            <a:r>
              <a:rPr lang="en-US" altLang="zh-CN" sz="2400" dirty="0">
                <a:latin typeface="Euclid" pitchFamily="18" charset="0"/>
              </a:rPr>
              <a:t>(</a:t>
            </a:r>
            <a:r>
              <a:rPr lang="en-US" altLang="zh-CN" sz="2400" i="1" dirty="0">
                <a:latin typeface="Euclid" pitchFamily="18" charset="0"/>
              </a:rPr>
              <a:t>j</a:t>
            </a:r>
            <a:r>
              <a:rPr lang="en-US" altLang="zh-CN" sz="2400" i="1" dirty="0">
                <a:latin typeface="Euclid" pitchFamily="18" charset="0"/>
                <a:sym typeface="Euclid Symbol" pitchFamily="18" charset="2"/>
              </a:rPr>
              <a:t></a:t>
            </a:r>
            <a:r>
              <a:rPr lang="en-US" altLang="zh-CN" sz="2400" dirty="0" smtClean="0">
                <a:latin typeface="Euclid" pitchFamily="18" charset="0"/>
                <a:sym typeface="Euclid Symbol" pitchFamily="18" charset="2"/>
              </a:rPr>
              <a:t>)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Euclid Symbol" pitchFamily="18" charset="2"/>
              </a:rPr>
              <a:t>的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幅频特性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1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579868"/>
              </p:ext>
            </p:extLst>
          </p:nvPr>
        </p:nvGraphicFramePr>
        <p:xfrm>
          <a:off x="1288582" y="2400460"/>
          <a:ext cx="1668780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93" name="Equation" r:id="rId3" imgW="927100" imgH="279400" progId="Equation.DSMT4">
                  <p:embed/>
                </p:oleObj>
              </mc:Choice>
              <mc:Fallback>
                <p:oleObj name="Equation" r:id="rId3" imgW="927100" imgH="279400" progId="Equation.DSMT4">
                  <p:embed/>
                  <p:pic>
                    <p:nvPicPr>
                      <p:cNvPr id="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8582" y="2400460"/>
                        <a:ext cx="1668780" cy="502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577014"/>
              </p:ext>
            </p:extLst>
          </p:nvPr>
        </p:nvGraphicFramePr>
        <p:xfrm>
          <a:off x="1311443" y="2840854"/>
          <a:ext cx="1645920" cy="75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94" name="Equation" r:id="rId5" imgW="914400" imgH="419100" progId="Equation.DSMT4">
                  <p:embed/>
                </p:oleObj>
              </mc:Choice>
              <mc:Fallback>
                <p:oleObj name="Equation" r:id="rId5" imgW="914400" imgH="419100" progId="Equation.DSMT4">
                  <p:embed/>
                  <p:pic>
                    <p:nvPicPr>
                      <p:cNvPr id="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443" y="2840854"/>
                        <a:ext cx="1645920" cy="75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926183"/>
              </p:ext>
            </p:extLst>
          </p:nvPr>
        </p:nvGraphicFramePr>
        <p:xfrm>
          <a:off x="3643563" y="2400460"/>
          <a:ext cx="1850857" cy="479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95" name="Equation" r:id="rId7" imgW="1028254" imgH="266584" progId="Equation.DSMT4">
                  <p:embed/>
                </p:oleObj>
              </mc:Choice>
              <mc:Fallback>
                <p:oleObj name="Equation" r:id="rId7" imgW="1028254" imgH="266584" progId="Equation.DSMT4">
                  <p:embed/>
                  <p:pic>
                    <p:nvPicPr>
                      <p:cNvPr id="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563" y="2400460"/>
                        <a:ext cx="1850857" cy="479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46"/>
          <p:cNvGrpSpPr>
            <a:grpSpLocks/>
          </p:cNvGrpSpPr>
          <p:nvPr/>
        </p:nvGrpSpPr>
        <p:grpSpPr bwMode="auto">
          <a:xfrm>
            <a:off x="7705045" y="1841486"/>
            <a:ext cx="3225801" cy="2536825"/>
            <a:chOff x="3692" y="1071"/>
            <a:chExt cx="2032" cy="1598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3692" y="1253"/>
              <a:ext cx="2032" cy="1416"/>
              <a:chOff x="3646" y="1207"/>
              <a:chExt cx="2032" cy="1416"/>
            </a:xfrm>
          </p:grpSpPr>
          <p:sp>
            <p:nvSpPr>
              <p:cNvPr id="21" name="Line 34"/>
              <p:cNvSpPr>
                <a:spLocks noChangeShapeType="1"/>
              </p:cNvSpPr>
              <p:nvPr/>
            </p:nvSpPr>
            <p:spPr bwMode="auto">
              <a:xfrm flipV="1">
                <a:off x="4059" y="1207"/>
                <a:ext cx="0" cy="13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Line 35"/>
              <p:cNvSpPr>
                <a:spLocks noChangeShapeType="1"/>
              </p:cNvSpPr>
              <p:nvPr/>
            </p:nvSpPr>
            <p:spPr bwMode="auto">
              <a:xfrm>
                <a:off x="3878" y="2251"/>
                <a:ext cx="17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36"/>
              <p:cNvSpPr>
                <a:spLocks/>
              </p:cNvSpPr>
              <p:nvPr/>
            </p:nvSpPr>
            <p:spPr bwMode="auto">
              <a:xfrm>
                <a:off x="4059" y="1570"/>
                <a:ext cx="1270" cy="318"/>
              </a:xfrm>
              <a:custGeom>
                <a:avLst/>
                <a:gdLst>
                  <a:gd name="T0" fmla="*/ 0 w 1361"/>
                  <a:gd name="T1" fmla="*/ 3 h 378"/>
                  <a:gd name="T2" fmla="*/ 43 w 1361"/>
                  <a:gd name="T3" fmla="*/ 3 h 378"/>
                  <a:gd name="T4" fmla="*/ 91 w 1361"/>
                  <a:gd name="T5" fmla="*/ 3 h 378"/>
                  <a:gd name="T6" fmla="*/ 116 w 1361"/>
                  <a:gd name="T7" fmla="*/ 3 h 378"/>
                  <a:gd name="T8" fmla="*/ 152 w 1361"/>
                  <a:gd name="T9" fmla="*/ 3 h 378"/>
                  <a:gd name="T10" fmla="*/ 183 w 1361"/>
                  <a:gd name="T11" fmla="*/ 3 h 3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1"/>
                  <a:gd name="T19" fmla="*/ 0 h 378"/>
                  <a:gd name="T20" fmla="*/ 1361 w 1361"/>
                  <a:gd name="T21" fmla="*/ 378 h 3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1" h="378">
                    <a:moveTo>
                      <a:pt x="0" y="151"/>
                    </a:moveTo>
                    <a:cubicBezTo>
                      <a:pt x="102" y="162"/>
                      <a:pt x="205" y="174"/>
                      <a:pt x="318" y="151"/>
                    </a:cubicBezTo>
                    <a:cubicBezTo>
                      <a:pt x="431" y="128"/>
                      <a:pt x="590" y="30"/>
                      <a:pt x="681" y="15"/>
                    </a:cubicBezTo>
                    <a:cubicBezTo>
                      <a:pt x="772" y="0"/>
                      <a:pt x="787" y="16"/>
                      <a:pt x="862" y="61"/>
                    </a:cubicBezTo>
                    <a:cubicBezTo>
                      <a:pt x="937" y="106"/>
                      <a:pt x="1051" y="234"/>
                      <a:pt x="1134" y="287"/>
                    </a:cubicBezTo>
                    <a:cubicBezTo>
                      <a:pt x="1217" y="340"/>
                      <a:pt x="1289" y="359"/>
                      <a:pt x="1361" y="378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Text Box 37"/>
              <p:cNvSpPr txBox="1">
                <a:spLocks noChangeArrowheads="1"/>
              </p:cNvSpPr>
              <p:nvPr/>
            </p:nvSpPr>
            <p:spPr bwMode="auto">
              <a:xfrm>
                <a:off x="3837" y="1639"/>
                <a:ext cx="272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dirty="0">
                    <a:latin typeface="Euclid" pitchFamily="18" charset="0"/>
                  </a:rPr>
                  <a:t>1</a:t>
                </a:r>
              </a:p>
            </p:txBody>
          </p:sp>
          <p:sp>
            <p:nvSpPr>
              <p:cNvPr id="25" name="Text Box 38"/>
              <p:cNvSpPr txBox="1">
                <a:spLocks noChangeArrowheads="1"/>
              </p:cNvSpPr>
              <p:nvPr/>
            </p:nvSpPr>
            <p:spPr bwMode="auto">
              <a:xfrm>
                <a:off x="5361" y="2285"/>
                <a:ext cx="317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i="1" dirty="0">
                    <a:sym typeface="Euclid Symbol" pitchFamily="18" charset="2"/>
                  </a:rPr>
                  <a:t></a:t>
                </a:r>
              </a:p>
            </p:txBody>
          </p:sp>
          <p:sp>
            <p:nvSpPr>
              <p:cNvPr id="26" name="Line 40"/>
              <p:cNvSpPr>
                <a:spLocks noChangeShapeType="1"/>
              </p:cNvSpPr>
              <p:nvPr/>
            </p:nvSpPr>
            <p:spPr bwMode="auto">
              <a:xfrm>
                <a:off x="4740" y="1570"/>
                <a:ext cx="0" cy="6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Text Box 41"/>
              <p:cNvSpPr txBox="1">
                <a:spLocks noChangeArrowheads="1"/>
              </p:cNvSpPr>
              <p:nvPr/>
            </p:nvSpPr>
            <p:spPr bwMode="auto">
              <a:xfrm>
                <a:off x="4604" y="2296"/>
                <a:ext cx="408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i="1" dirty="0">
                    <a:latin typeface="Euclid" pitchFamily="18" charset="0"/>
                    <a:sym typeface="Euclid Symbol" pitchFamily="18" charset="2"/>
                  </a:rPr>
                  <a:t></a:t>
                </a:r>
                <a:r>
                  <a:rPr lang="en-US" altLang="zh-CN" sz="2800" i="1" baseline="-25000" dirty="0">
                    <a:latin typeface="Euclid" pitchFamily="18" charset="0"/>
                    <a:sym typeface="Euclid Symbol" pitchFamily="18" charset="2"/>
                  </a:rPr>
                  <a:t>r</a:t>
                </a:r>
              </a:p>
            </p:txBody>
          </p:sp>
          <p:sp>
            <p:nvSpPr>
              <p:cNvPr id="28" name="Line 42"/>
              <p:cNvSpPr>
                <a:spLocks noChangeShapeType="1"/>
              </p:cNvSpPr>
              <p:nvPr/>
            </p:nvSpPr>
            <p:spPr bwMode="auto">
              <a:xfrm>
                <a:off x="4059" y="1570"/>
                <a:ext cx="6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Text Box 43"/>
              <p:cNvSpPr txBox="1">
                <a:spLocks noChangeArrowheads="1"/>
              </p:cNvSpPr>
              <p:nvPr/>
            </p:nvSpPr>
            <p:spPr bwMode="auto">
              <a:xfrm>
                <a:off x="3646" y="1262"/>
                <a:ext cx="463" cy="36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3200" i="1" dirty="0" smtClean="0">
                    <a:latin typeface="Euclid" pitchFamily="18" charset="0"/>
                  </a:rPr>
                  <a:t>A</a:t>
                </a:r>
                <a:r>
                  <a:rPr lang="en-US" altLang="zh-CN" sz="3200" i="1" baseline="-25000" dirty="0" smtClean="0">
                    <a:latin typeface="Euclid" pitchFamily="18" charset="0"/>
                  </a:rPr>
                  <a:t>m</a:t>
                </a:r>
                <a:endParaRPr lang="en-US" altLang="zh-CN" sz="3200" i="1" baseline="-25000" dirty="0">
                  <a:latin typeface="Euclid" pitchFamily="18" charset="0"/>
                </a:endParaRPr>
              </a:p>
            </p:txBody>
          </p:sp>
        </p:grpSp>
        <p:sp>
          <p:nvSpPr>
            <p:cNvPr id="20" name="Rectangle 45"/>
            <p:cNvSpPr>
              <a:spLocks noChangeArrowheads="1"/>
            </p:cNvSpPr>
            <p:nvPr/>
          </p:nvSpPr>
          <p:spPr bwMode="auto">
            <a:xfrm>
              <a:off x="4105" y="1071"/>
              <a:ext cx="805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ym typeface="Euclid Symbol" pitchFamily="18" charset="2"/>
                </a:rPr>
                <a:t></a:t>
              </a:r>
              <a:r>
                <a:rPr lang="en-US" altLang="zh-CN" sz="2800" dirty="0">
                  <a:latin typeface="Euclid" pitchFamily="18" charset="0"/>
                  <a:sym typeface="Euclid Symbol" pitchFamily="18" charset="2"/>
                </a:rPr>
                <a:t>G(</a:t>
              </a:r>
              <a:r>
                <a:rPr lang="en-US" altLang="zh-CN" sz="2800" i="1" dirty="0">
                  <a:latin typeface="Euclid" pitchFamily="18" charset="0"/>
                  <a:sym typeface="Euclid Symbol" pitchFamily="18" charset="2"/>
                </a:rPr>
                <a:t>j</a:t>
              </a:r>
              <a:r>
                <a:rPr lang="en-US" altLang="zh-CN" sz="2800" dirty="0">
                  <a:latin typeface="Euclid" pitchFamily="18" charset="0"/>
                  <a:sym typeface="Euclid Symbol" pitchFamily="18" charset="2"/>
                </a:rPr>
                <a:t>)</a:t>
              </a:r>
            </a:p>
          </p:txBody>
        </p:sp>
      </p:grpSp>
      <p:sp>
        <p:nvSpPr>
          <p:cNvPr id="43" name="内容占位符 3"/>
          <p:cNvSpPr txBox="1">
            <a:spLocks/>
          </p:cNvSpPr>
          <p:nvPr/>
        </p:nvSpPr>
        <p:spPr>
          <a:xfrm>
            <a:off x="838200" y="3706412"/>
            <a:ext cx="4892040" cy="646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谐振频率</a:t>
            </a:r>
          </a:p>
        </p:txBody>
      </p:sp>
      <p:graphicFrame>
        <p:nvGraphicFramePr>
          <p:cNvPr id="4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080169"/>
              </p:ext>
            </p:extLst>
          </p:nvPr>
        </p:nvGraphicFramePr>
        <p:xfrm>
          <a:off x="1239838" y="4159610"/>
          <a:ext cx="5440680" cy="708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96" name="Equation" r:id="rId9" imgW="3022600" imgH="393700" progId="Equation.DSMT4">
                  <p:embed/>
                </p:oleObj>
              </mc:Choice>
              <mc:Fallback>
                <p:oleObj name="Equation" r:id="rId9" imgW="3022600" imgH="393700" progId="Equation.DSMT4">
                  <p:embed/>
                  <p:pic>
                    <p:nvPicPr>
                      <p:cNvPr id="11881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4159610"/>
                        <a:ext cx="5440680" cy="7086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内容占位符 3"/>
          <p:cNvSpPr txBox="1">
            <a:spLocks/>
          </p:cNvSpPr>
          <p:nvPr/>
        </p:nvSpPr>
        <p:spPr>
          <a:xfrm>
            <a:off x="838200" y="5028435"/>
            <a:ext cx="4892040" cy="646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谐振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峰值</a:t>
            </a:r>
          </a:p>
        </p:txBody>
      </p:sp>
      <p:graphicFrame>
        <p:nvGraphicFramePr>
          <p:cNvPr id="4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363578"/>
              </p:ext>
            </p:extLst>
          </p:nvPr>
        </p:nvGraphicFramePr>
        <p:xfrm>
          <a:off x="1288582" y="5472160"/>
          <a:ext cx="3039768" cy="845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97" name="Equation" r:id="rId11" imgW="1688760" imgH="469800" progId="Equation.DSMT4">
                  <p:embed/>
                </p:oleObj>
              </mc:Choice>
              <mc:Fallback>
                <p:oleObj name="Equation" r:id="rId11" imgW="1688760" imgH="469800" progId="Equation.DSMT4">
                  <p:embed/>
                  <p:pic>
                    <p:nvPicPr>
                      <p:cNvPr id="3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8582" y="5472160"/>
                        <a:ext cx="3039768" cy="845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6228248" y="5151558"/>
            <a:ext cx="5823857" cy="1573267"/>
            <a:chOff x="6162932" y="4906628"/>
            <a:chExt cx="5823857" cy="1573267"/>
          </a:xfrm>
        </p:grpSpPr>
        <p:sp>
          <p:nvSpPr>
            <p:cNvPr id="5" name="矩形 4"/>
            <p:cNvSpPr/>
            <p:nvPr/>
          </p:nvSpPr>
          <p:spPr>
            <a:xfrm>
              <a:off x="6162932" y="4906628"/>
              <a:ext cx="5823857" cy="15732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6364690" y="5132387"/>
              <a:ext cx="5367932" cy="1150439"/>
              <a:chOff x="5711547" y="5208449"/>
              <a:chExt cx="5367932" cy="1150439"/>
            </a:xfrm>
          </p:grpSpPr>
          <p:sp>
            <p:nvSpPr>
              <p:cNvPr id="47" name="Rectangle 7"/>
              <p:cNvSpPr>
                <a:spLocks noChangeArrowheads="1"/>
              </p:cNvSpPr>
              <p:nvPr/>
            </p:nvSpPr>
            <p:spPr bwMode="auto">
              <a:xfrm>
                <a:off x="5730240" y="5278968"/>
                <a:ext cx="307209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当</a:t>
                </a:r>
                <a:r>
                  <a:rPr lang="en-US" altLang="zh-CN" sz="24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:r>
                  <a:rPr lang="en-US" altLang="zh-CN" sz="2400" dirty="0">
                    <a:latin typeface="Euclid" pitchFamily="18" charset="0"/>
                  </a:rPr>
                  <a:t>0 &lt;</a:t>
                </a:r>
                <a:r>
                  <a:rPr lang="en-US" altLang="zh-CN" sz="2400" i="1" dirty="0">
                    <a:latin typeface="Euclid" pitchFamily="18" charset="0"/>
                    <a:sym typeface="Euclid Symbol" pitchFamily="18" charset="2"/>
                  </a:rPr>
                  <a:t></a:t>
                </a:r>
                <a:r>
                  <a:rPr lang="en-US" altLang="zh-CN" sz="2400" dirty="0">
                    <a:latin typeface="Euclid" pitchFamily="18" charset="0"/>
                  </a:rPr>
                  <a:t> </a:t>
                </a:r>
                <a:r>
                  <a:rPr lang="en-US" altLang="zh-CN" sz="2400" dirty="0">
                    <a:latin typeface="Euclid" pitchFamily="18" charset="0"/>
                    <a:sym typeface="Euclid Symbol" pitchFamily="18" charset="2"/>
                  </a:rPr>
                  <a:t></a:t>
                </a:r>
                <a:r>
                  <a:rPr lang="en-US" altLang="zh-CN" sz="2400" dirty="0" smtClean="0">
                    <a:latin typeface="Euclid" pitchFamily="18" charset="0"/>
                  </a:rPr>
                  <a:t>0.707</a:t>
                </a:r>
                <a:r>
                  <a:rPr lang="zh-CN" altLang="en-US" sz="24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时</a:t>
                </a:r>
                <a:r>
                  <a:rPr lang="zh-CN" altLang="en-US" sz="2400" dirty="0" smtClean="0">
                    <a:latin typeface="Euclid" pitchFamily="18" charset="0"/>
                  </a:rPr>
                  <a:t>，</a:t>
                </a:r>
                <a:endParaRPr lang="en-US" altLang="zh-CN" sz="2400" dirty="0">
                  <a:latin typeface="Euclid" pitchFamily="18" charset="0"/>
                </a:endParaRPr>
              </a:p>
            </p:txBody>
          </p:sp>
          <p:graphicFrame>
            <p:nvGraphicFramePr>
              <p:cNvPr id="48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50007922"/>
                  </p:ext>
                </p:extLst>
              </p:nvPr>
            </p:nvGraphicFramePr>
            <p:xfrm>
              <a:off x="8496299" y="5208449"/>
              <a:ext cx="2583180" cy="5029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398" name="Equation" r:id="rId13" imgW="1435100" imgH="279400" progId="Equation.DSMT4">
                      <p:embed/>
                    </p:oleObj>
                  </mc:Choice>
                  <mc:Fallback>
                    <p:oleObj name="Equation" r:id="rId13" imgW="1435100" imgH="279400" progId="Equation.DSMT4">
                      <p:embed/>
                      <p:pic>
                        <p:nvPicPr>
                          <p:cNvPr id="12698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96299" y="5208449"/>
                            <a:ext cx="2583180" cy="5029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5711547" y="5883953"/>
                <a:ext cx="1146453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并且，</a:t>
                </a:r>
                <a:endParaRPr lang="en-US" altLang="zh-CN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graphicFrame>
            <p:nvGraphicFramePr>
              <p:cNvPr id="50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35481164"/>
                  </p:ext>
                </p:extLst>
              </p:nvPr>
            </p:nvGraphicFramePr>
            <p:xfrm>
              <a:off x="9096146" y="5892746"/>
              <a:ext cx="1828800" cy="434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399" name="Equation" r:id="rId15" imgW="1016000" imgH="241300" progId="Equation.DSMT4">
                      <p:embed/>
                    </p:oleObj>
                  </mc:Choice>
                  <mc:Fallback>
                    <p:oleObj name="Equation" r:id="rId15" imgW="1016000" imgH="241300" progId="Equation.DSMT4">
                      <p:embed/>
                      <p:pic>
                        <p:nvPicPr>
                          <p:cNvPr id="6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96146" y="5892746"/>
                            <a:ext cx="1828800" cy="4343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90127770"/>
                  </p:ext>
                </p:extLst>
              </p:nvPr>
            </p:nvGraphicFramePr>
            <p:xfrm>
              <a:off x="6719767" y="5901886"/>
              <a:ext cx="1919407" cy="4570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400" name="Equation" r:id="rId17" imgW="1066337" imgH="253890" progId="Equation.DSMT4">
                      <p:embed/>
                    </p:oleObj>
                  </mc:Choice>
                  <mc:Fallback>
                    <p:oleObj name="Equation" r:id="rId17" imgW="1066337" imgH="253890" progId="Equation.DSMT4">
                      <p:embed/>
                      <p:pic>
                        <p:nvPicPr>
                          <p:cNvPr id="8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19767" y="5901886"/>
                            <a:ext cx="1919407" cy="45700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348146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5.3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典型环节的频率特性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内容占位符 3"/>
          <p:cNvSpPr txBox="1">
            <a:spLocks/>
          </p:cNvSpPr>
          <p:nvPr/>
        </p:nvSpPr>
        <p:spPr>
          <a:xfrm>
            <a:off x="838200" y="1816207"/>
            <a:ext cx="4892040" cy="646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谐振频率</a:t>
            </a:r>
          </a:p>
        </p:txBody>
      </p:sp>
      <p:graphicFrame>
        <p:nvGraphicFramePr>
          <p:cNvPr id="4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004134"/>
              </p:ext>
            </p:extLst>
          </p:nvPr>
        </p:nvGraphicFramePr>
        <p:xfrm>
          <a:off x="1157954" y="2429694"/>
          <a:ext cx="5440680" cy="708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71" name="Equation" r:id="rId3" imgW="3022600" imgH="393700" progId="Equation.DSMT4">
                  <p:embed/>
                </p:oleObj>
              </mc:Choice>
              <mc:Fallback>
                <p:oleObj name="Equation" r:id="rId3" imgW="3022600" imgH="393700" progId="Equation.DSMT4">
                  <p:embed/>
                  <p:pic>
                    <p:nvPicPr>
                      <p:cNvPr id="4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954" y="2429694"/>
                        <a:ext cx="5440680" cy="7086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内容占位符 3"/>
          <p:cNvSpPr txBox="1">
            <a:spLocks/>
          </p:cNvSpPr>
          <p:nvPr/>
        </p:nvSpPr>
        <p:spPr>
          <a:xfrm>
            <a:off x="838200" y="3428707"/>
            <a:ext cx="4892040" cy="646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谐振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峰值</a:t>
            </a:r>
          </a:p>
        </p:txBody>
      </p:sp>
      <p:graphicFrame>
        <p:nvGraphicFramePr>
          <p:cNvPr id="4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191683"/>
              </p:ext>
            </p:extLst>
          </p:nvPr>
        </p:nvGraphicFramePr>
        <p:xfrm>
          <a:off x="1157954" y="3942508"/>
          <a:ext cx="3039768" cy="845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72" name="Equation" r:id="rId5" imgW="1688760" imgH="469800" progId="Equation.DSMT4">
                  <p:embed/>
                </p:oleObj>
              </mc:Choice>
              <mc:Fallback>
                <p:oleObj name="Equation" r:id="rId5" imgW="1688760" imgH="469800" progId="Equation.DSMT4">
                  <p:embed/>
                  <p:pic>
                    <p:nvPicPr>
                      <p:cNvPr id="4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954" y="3942508"/>
                        <a:ext cx="3039768" cy="845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1074270" y="4918777"/>
            <a:ext cx="9996502" cy="1200329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Euclid Symbol" pitchFamily="18" charset="2"/>
              </a:rPr>
              <a:t>当</a:t>
            </a:r>
            <a:r>
              <a:rPr lang="en-US" altLang="zh-CN" sz="2400" i="1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</a:t>
            </a:r>
            <a:r>
              <a:rPr lang="en-US" altLang="zh-CN" sz="24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0.707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，无谐振峰，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G(</a:t>
            </a:r>
            <a:r>
              <a:rPr lang="en-US" altLang="zh-CN" sz="2400" i="1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j</a:t>
            </a:r>
            <a:r>
              <a:rPr lang="en-US" altLang="zh-CN" sz="24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)</a:t>
            </a:r>
            <a:r>
              <a:rPr lang="en-US" altLang="zh-CN" sz="24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随</a:t>
            </a:r>
            <a:r>
              <a:rPr lang="en-US" altLang="zh-CN" sz="2400" i="1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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Euclid Symbol" pitchFamily="18" charset="2"/>
              </a:rPr>
              <a:t>增加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单调递减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20lg</a:t>
            </a:r>
            <a:r>
              <a:rPr lang="en-US" altLang="zh-CN" sz="2400" dirty="0" err="1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G</a:t>
            </a:r>
            <a:r>
              <a:rPr lang="en-US" altLang="zh-CN" sz="24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j</a:t>
            </a:r>
            <a:r>
              <a:rPr lang="en-US" altLang="zh-CN" sz="24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)&lt;</a:t>
            </a:r>
            <a:r>
              <a:rPr lang="en-US" altLang="zh-CN" sz="24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altLang="zh-CN" sz="24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dB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。（当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0.707&lt;</a:t>
            </a:r>
            <a:r>
              <a:rPr lang="en-US" altLang="zh-CN" sz="2400" i="1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</a:t>
            </a:r>
            <a:r>
              <a:rPr lang="en-US" altLang="zh-CN" sz="24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&lt; </a:t>
            </a:r>
            <a:r>
              <a:rPr lang="en-US" altLang="zh-CN" sz="24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，其单位阶跃响应尽管存在振荡但幅值很小。）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34" name="Group 23"/>
          <p:cNvGrpSpPr>
            <a:grpSpLocks/>
          </p:cNvGrpSpPr>
          <p:nvPr/>
        </p:nvGrpSpPr>
        <p:grpSpPr bwMode="auto">
          <a:xfrm>
            <a:off x="7907157" y="2082518"/>
            <a:ext cx="3097212" cy="2247900"/>
            <a:chOff x="3651" y="709"/>
            <a:chExt cx="1951" cy="1416"/>
          </a:xfrm>
        </p:grpSpPr>
        <p:sp>
          <p:nvSpPr>
            <p:cNvPr id="35" name="Line 11"/>
            <p:cNvSpPr>
              <a:spLocks noChangeShapeType="1"/>
            </p:cNvSpPr>
            <p:nvPr/>
          </p:nvSpPr>
          <p:spPr bwMode="auto">
            <a:xfrm flipV="1">
              <a:off x="4014" y="709"/>
              <a:ext cx="0" cy="1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Line 12"/>
            <p:cNvSpPr>
              <a:spLocks noChangeShapeType="1"/>
            </p:cNvSpPr>
            <p:nvPr/>
          </p:nvSpPr>
          <p:spPr bwMode="auto">
            <a:xfrm>
              <a:off x="3833" y="1753"/>
              <a:ext cx="17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Text Box 14"/>
            <p:cNvSpPr txBox="1">
              <a:spLocks noChangeArrowheads="1"/>
            </p:cNvSpPr>
            <p:nvPr/>
          </p:nvSpPr>
          <p:spPr bwMode="auto">
            <a:xfrm>
              <a:off x="3651" y="1027"/>
              <a:ext cx="272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dirty="0">
                  <a:latin typeface="Euclid" pitchFamily="18" charset="0"/>
                </a:rPr>
                <a:t>1</a:t>
              </a:r>
            </a:p>
          </p:txBody>
        </p:sp>
        <p:sp>
          <p:nvSpPr>
            <p:cNvPr id="38" name="Text Box 15"/>
            <p:cNvSpPr txBox="1">
              <a:spLocks noChangeArrowheads="1"/>
            </p:cNvSpPr>
            <p:nvPr/>
          </p:nvSpPr>
          <p:spPr bwMode="auto">
            <a:xfrm>
              <a:off x="5284" y="1798"/>
              <a:ext cx="317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i="1" dirty="0">
                  <a:latin typeface="Euclid" pitchFamily="18" charset="0"/>
                  <a:sym typeface="Euclid Symbol" pitchFamily="18" charset="2"/>
                </a:rPr>
                <a:t></a:t>
              </a:r>
            </a:p>
          </p:txBody>
        </p:sp>
        <p:sp>
          <p:nvSpPr>
            <p:cNvPr id="39" name="Text Box 17"/>
            <p:cNvSpPr txBox="1">
              <a:spLocks noChangeArrowheads="1"/>
            </p:cNvSpPr>
            <p:nvPr/>
          </p:nvSpPr>
          <p:spPr bwMode="auto">
            <a:xfrm flipH="1">
              <a:off x="4014" y="1752"/>
              <a:ext cx="680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dirty="0">
                  <a:latin typeface="Euclid" pitchFamily="18" charset="0"/>
                  <a:sym typeface="Euclid Symbol" pitchFamily="18" charset="2"/>
                </a:rPr>
                <a:t>0=</a:t>
              </a:r>
              <a:r>
                <a:rPr lang="en-US" altLang="zh-CN" sz="2800" i="1" dirty="0">
                  <a:latin typeface="Euclid" pitchFamily="18" charset="0"/>
                  <a:sym typeface="Euclid Symbol" pitchFamily="18" charset="2"/>
                </a:rPr>
                <a:t></a:t>
              </a:r>
              <a:r>
                <a:rPr lang="en-US" altLang="zh-CN" sz="2800" i="1" baseline="-25000" dirty="0">
                  <a:latin typeface="Euclid" pitchFamily="18" charset="0"/>
                  <a:sym typeface="Euclid Symbol" pitchFamily="18" charset="2"/>
                </a:rPr>
                <a:t>r</a:t>
              </a:r>
            </a:p>
          </p:txBody>
        </p:sp>
        <p:sp>
          <p:nvSpPr>
            <p:cNvPr id="40" name="Freeform 20"/>
            <p:cNvSpPr>
              <a:spLocks/>
            </p:cNvSpPr>
            <p:nvPr/>
          </p:nvSpPr>
          <p:spPr bwMode="auto">
            <a:xfrm>
              <a:off x="4014" y="1154"/>
              <a:ext cx="1225" cy="371"/>
            </a:xfrm>
            <a:custGeom>
              <a:avLst/>
              <a:gdLst>
                <a:gd name="T0" fmla="*/ 0 w 1225"/>
                <a:gd name="T1" fmla="*/ 8 h 371"/>
                <a:gd name="T2" fmla="*/ 136 w 1225"/>
                <a:gd name="T3" fmla="*/ 8 h 371"/>
                <a:gd name="T4" fmla="*/ 544 w 1225"/>
                <a:gd name="T5" fmla="*/ 53 h 371"/>
                <a:gd name="T6" fmla="*/ 771 w 1225"/>
                <a:gd name="T7" fmla="*/ 144 h 371"/>
                <a:gd name="T8" fmla="*/ 1225 w 1225"/>
                <a:gd name="T9" fmla="*/ 371 h 3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5"/>
                <a:gd name="T16" fmla="*/ 0 h 371"/>
                <a:gd name="T17" fmla="*/ 1225 w 1225"/>
                <a:gd name="T18" fmla="*/ 371 h 3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5" h="371">
                  <a:moveTo>
                    <a:pt x="0" y="8"/>
                  </a:moveTo>
                  <a:cubicBezTo>
                    <a:pt x="22" y="4"/>
                    <a:pt x="45" y="0"/>
                    <a:pt x="136" y="8"/>
                  </a:cubicBezTo>
                  <a:cubicBezTo>
                    <a:pt x="227" y="16"/>
                    <a:pt x="438" y="30"/>
                    <a:pt x="544" y="53"/>
                  </a:cubicBezTo>
                  <a:cubicBezTo>
                    <a:pt x="650" y="76"/>
                    <a:pt x="658" y="91"/>
                    <a:pt x="771" y="144"/>
                  </a:cubicBezTo>
                  <a:cubicBezTo>
                    <a:pt x="884" y="197"/>
                    <a:pt x="1054" y="284"/>
                    <a:pt x="1225" y="37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Rectangle 22"/>
            <p:cNvSpPr>
              <a:spLocks noChangeArrowheads="1"/>
            </p:cNvSpPr>
            <p:nvPr/>
          </p:nvSpPr>
          <p:spPr bwMode="auto">
            <a:xfrm>
              <a:off x="4059" y="709"/>
              <a:ext cx="805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Euclid" pitchFamily="18" charset="0"/>
                  <a:sym typeface="Euclid Symbol" pitchFamily="18" charset="2"/>
                </a:rPr>
                <a:t>G(</a:t>
              </a:r>
              <a:r>
                <a:rPr lang="en-US" altLang="zh-CN" sz="2800" i="1" dirty="0">
                  <a:latin typeface="Euclid" pitchFamily="18" charset="0"/>
                  <a:sym typeface="Euclid Symbol" pitchFamily="18" charset="2"/>
                </a:rPr>
                <a:t>j</a:t>
              </a:r>
              <a:r>
                <a:rPr lang="en-US" altLang="zh-CN" sz="2800" dirty="0">
                  <a:latin typeface="Euclid" pitchFamily="18" charset="0"/>
                  <a:sym typeface="Euclid Symbol" pitchFamily="18" charset="2"/>
                </a:rPr>
                <a:t>)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384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5.3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典型环节的频率特性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内容占位符 3"/>
          <p:cNvSpPr txBox="1">
            <a:spLocks/>
          </p:cNvSpPr>
          <p:nvPr/>
        </p:nvSpPr>
        <p:spPr>
          <a:xfrm>
            <a:off x="838200" y="1816207"/>
            <a:ext cx="4892040" cy="646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谐振频率</a:t>
            </a:r>
          </a:p>
        </p:txBody>
      </p:sp>
      <p:graphicFrame>
        <p:nvGraphicFramePr>
          <p:cNvPr id="44" name="Object 28"/>
          <p:cNvGraphicFramePr>
            <a:graphicFrameLocks noChangeAspect="1"/>
          </p:cNvGraphicFramePr>
          <p:nvPr/>
        </p:nvGraphicFramePr>
        <p:xfrm>
          <a:off x="1157954" y="2429694"/>
          <a:ext cx="5440680" cy="708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3" name="Equation" r:id="rId3" imgW="3022600" imgH="393700" progId="Equation.DSMT4">
                  <p:embed/>
                </p:oleObj>
              </mc:Choice>
              <mc:Fallback>
                <p:oleObj name="Equation" r:id="rId3" imgW="3022600" imgH="393700" progId="Equation.DSMT4">
                  <p:embed/>
                  <p:pic>
                    <p:nvPicPr>
                      <p:cNvPr id="4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954" y="2429694"/>
                        <a:ext cx="5440680" cy="7086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内容占位符 3"/>
          <p:cNvSpPr txBox="1">
            <a:spLocks/>
          </p:cNvSpPr>
          <p:nvPr/>
        </p:nvSpPr>
        <p:spPr>
          <a:xfrm>
            <a:off x="838200" y="3428707"/>
            <a:ext cx="4892040" cy="646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谐振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峰值</a:t>
            </a:r>
          </a:p>
        </p:txBody>
      </p:sp>
      <p:graphicFrame>
        <p:nvGraphicFramePr>
          <p:cNvPr id="46" name="Object 30"/>
          <p:cNvGraphicFramePr>
            <a:graphicFrameLocks noChangeAspect="1"/>
          </p:cNvGraphicFramePr>
          <p:nvPr/>
        </p:nvGraphicFramePr>
        <p:xfrm>
          <a:off x="1157954" y="3942508"/>
          <a:ext cx="3039768" cy="845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4" name="Equation" r:id="rId5" imgW="1688760" imgH="469800" progId="Equation.DSMT4">
                  <p:embed/>
                </p:oleObj>
              </mc:Choice>
              <mc:Fallback>
                <p:oleObj name="Equation" r:id="rId5" imgW="1688760" imgH="469800" progId="Equation.DSMT4">
                  <p:embed/>
                  <p:pic>
                    <p:nvPicPr>
                      <p:cNvPr id="4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954" y="3942508"/>
                        <a:ext cx="3039768" cy="845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4" descr="O72A019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02983" y="1816207"/>
            <a:ext cx="3391588" cy="4135487"/>
          </a:xfrm>
          <a:prstGeom prst="rect">
            <a:avLst/>
          </a:prstGeom>
          <a:noFill/>
        </p:spPr>
      </p:pic>
      <p:sp>
        <p:nvSpPr>
          <p:cNvPr id="18" name="Text Box 27"/>
          <p:cNvSpPr txBox="1">
            <a:spLocks noChangeArrowheads="1"/>
          </p:cNvSpPr>
          <p:nvPr/>
        </p:nvSpPr>
        <p:spPr bwMode="auto">
          <a:xfrm>
            <a:off x="838200" y="5301949"/>
            <a:ext cx="35274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幅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频、相频特性曲线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524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5.3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典型环节的频率特性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内容占位符 3"/>
          <p:cNvSpPr txBox="1">
            <a:spLocks/>
          </p:cNvSpPr>
          <p:nvPr/>
        </p:nvSpPr>
        <p:spPr>
          <a:xfrm>
            <a:off x="838200" y="1816207"/>
            <a:ext cx="4892040" cy="646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幅相特性曲线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5" descr="O72A01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4825" y="2462475"/>
            <a:ext cx="4321175" cy="3724275"/>
          </a:xfrm>
          <a:prstGeom prst="rect">
            <a:avLst/>
          </a:prstGeom>
          <a:noFill/>
        </p:spPr>
      </p:pic>
      <p:grpSp>
        <p:nvGrpSpPr>
          <p:cNvPr id="11" name="Group 20"/>
          <p:cNvGrpSpPr>
            <a:grpSpLocks/>
          </p:cNvGrpSpPr>
          <p:nvPr/>
        </p:nvGrpSpPr>
        <p:grpSpPr bwMode="auto">
          <a:xfrm>
            <a:off x="7409997" y="2802199"/>
            <a:ext cx="3024188" cy="3044825"/>
            <a:chOff x="3742" y="2160"/>
            <a:chExt cx="1905" cy="1918"/>
          </a:xfrm>
        </p:grpSpPr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422" y="3149"/>
              <a:ext cx="499" cy="317"/>
            </a:xfrm>
            <a:custGeom>
              <a:avLst/>
              <a:gdLst>
                <a:gd name="T0" fmla="*/ 0 w 499"/>
                <a:gd name="T1" fmla="*/ 317 h 317"/>
                <a:gd name="T2" fmla="*/ 318 w 499"/>
                <a:gd name="T3" fmla="*/ 227 h 317"/>
                <a:gd name="T4" fmla="*/ 499 w 499"/>
                <a:gd name="T5" fmla="*/ 0 h 317"/>
                <a:gd name="T6" fmla="*/ 0 60000 65536"/>
                <a:gd name="T7" fmla="*/ 0 60000 65536"/>
                <a:gd name="T8" fmla="*/ 0 60000 65536"/>
                <a:gd name="T9" fmla="*/ 0 w 499"/>
                <a:gd name="T10" fmla="*/ 0 h 317"/>
                <a:gd name="T11" fmla="*/ 499 w 499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9" h="317">
                  <a:moveTo>
                    <a:pt x="0" y="317"/>
                  </a:moveTo>
                  <a:cubicBezTo>
                    <a:pt x="117" y="298"/>
                    <a:pt x="235" y="280"/>
                    <a:pt x="318" y="227"/>
                  </a:cubicBezTo>
                  <a:cubicBezTo>
                    <a:pt x="401" y="174"/>
                    <a:pt x="450" y="87"/>
                    <a:pt x="499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" name="Group 16"/>
            <p:cNvGrpSpPr>
              <a:grpSpLocks/>
            </p:cNvGrpSpPr>
            <p:nvPr/>
          </p:nvGrpSpPr>
          <p:grpSpPr bwMode="auto">
            <a:xfrm>
              <a:off x="3742" y="2160"/>
              <a:ext cx="1633" cy="1361"/>
              <a:chOff x="3742" y="2160"/>
              <a:chExt cx="1633" cy="1361"/>
            </a:xfrm>
          </p:grpSpPr>
          <p:sp>
            <p:nvSpPr>
              <p:cNvPr id="20" name="Line 8"/>
              <p:cNvSpPr>
                <a:spLocks noChangeShapeType="1"/>
              </p:cNvSpPr>
              <p:nvPr/>
            </p:nvSpPr>
            <p:spPr bwMode="auto">
              <a:xfrm>
                <a:off x="3742" y="2704"/>
                <a:ext cx="1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9"/>
              <p:cNvSpPr>
                <a:spLocks noChangeShapeType="1"/>
              </p:cNvSpPr>
              <p:nvPr/>
            </p:nvSpPr>
            <p:spPr bwMode="auto">
              <a:xfrm flipV="1">
                <a:off x="4241" y="2205"/>
                <a:ext cx="0" cy="13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3855" y="2697"/>
                <a:ext cx="937" cy="718"/>
              </a:xfrm>
              <a:custGeom>
                <a:avLst/>
                <a:gdLst>
                  <a:gd name="T0" fmla="*/ 885 w 937"/>
                  <a:gd name="T1" fmla="*/ 7 h 718"/>
                  <a:gd name="T2" fmla="*/ 839 w 937"/>
                  <a:gd name="T3" fmla="*/ 143 h 718"/>
                  <a:gd name="T4" fmla="*/ 930 w 937"/>
                  <a:gd name="T5" fmla="*/ 416 h 718"/>
                  <a:gd name="T6" fmla="*/ 839 w 937"/>
                  <a:gd name="T7" fmla="*/ 688 h 718"/>
                  <a:gd name="T8" fmla="*/ 340 w 937"/>
                  <a:gd name="T9" fmla="*/ 597 h 718"/>
                  <a:gd name="T10" fmla="*/ 23 w 937"/>
                  <a:gd name="T11" fmla="*/ 325 h 718"/>
                  <a:gd name="T12" fmla="*/ 204 w 937"/>
                  <a:gd name="T13" fmla="*/ 53 h 718"/>
                  <a:gd name="T14" fmla="*/ 386 w 937"/>
                  <a:gd name="T15" fmla="*/ 7 h 71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37"/>
                  <a:gd name="T25" fmla="*/ 0 h 718"/>
                  <a:gd name="T26" fmla="*/ 937 w 937"/>
                  <a:gd name="T27" fmla="*/ 718 h 71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37" h="718">
                    <a:moveTo>
                      <a:pt x="885" y="7"/>
                    </a:moveTo>
                    <a:cubicBezTo>
                      <a:pt x="858" y="41"/>
                      <a:pt x="832" y="75"/>
                      <a:pt x="839" y="143"/>
                    </a:cubicBezTo>
                    <a:cubicBezTo>
                      <a:pt x="846" y="211"/>
                      <a:pt x="930" y="325"/>
                      <a:pt x="930" y="416"/>
                    </a:cubicBezTo>
                    <a:cubicBezTo>
                      <a:pt x="930" y="507"/>
                      <a:pt x="937" y="658"/>
                      <a:pt x="839" y="688"/>
                    </a:cubicBezTo>
                    <a:cubicBezTo>
                      <a:pt x="741" y="718"/>
                      <a:pt x="476" y="657"/>
                      <a:pt x="340" y="597"/>
                    </a:cubicBezTo>
                    <a:cubicBezTo>
                      <a:pt x="204" y="537"/>
                      <a:pt x="46" y="416"/>
                      <a:pt x="23" y="325"/>
                    </a:cubicBezTo>
                    <a:cubicBezTo>
                      <a:pt x="0" y="234"/>
                      <a:pt x="144" y="106"/>
                      <a:pt x="204" y="53"/>
                    </a:cubicBezTo>
                    <a:cubicBezTo>
                      <a:pt x="264" y="0"/>
                      <a:pt x="356" y="15"/>
                      <a:pt x="386" y="7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12"/>
              <p:cNvSpPr>
                <a:spLocks noChangeShapeType="1"/>
              </p:cNvSpPr>
              <p:nvPr/>
            </p:nvSpPr>
            <p:spPr bwMode="auto">
              <a:xfrm flipH="1">
                <a:off x="4740" y="2523"/>
                <a:ext cx="136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4740" y="2251"/>
                <a:ext cx="49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b="1" i="1">
                    <a:latin typeface="Times New Roman" pitchFamily="18" charset="0"/>
                    <a:sym typeface="Euclid Symbol" pitchFamily="18" charset="2"/>
                  </a:rPr>
                  <a:t>=</a:t>
                </a:r>
                <a:r>
                  <a:rPr lang="en-US" altLang="zh-CN" sz="2400">
                    <a:latin typeface="Times New Roman" pitchFamily="18" charset="0"/>
                    <a:sym typeface="Euclid Symbol" pitchFamily="18" charset="2"/>
                  </a:rPr>
                  <a:t>0</a:t>
                </a:r>
              </a:p>
            </p:txBody>
          </p:sp>
          <p:sp>
            <p:nvSpPr>
              <p:cNvPr id="25" name="Line 14"/>
              <p:cNvSpPr>
                <a:spLocks noChangeShapeType="1"/>
              </p:cNvSpPr>
              <p:nvPr/>
            </p:nvSpPr>
            <p:spPr bwMode="auto">
              <a:xfrm flipH="1">
                <a:off x="4241" y="2523"/>
                <a:ext cx="136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Text Box 15"/>
              <p:cNvSpPr txBox="1">
                <a:spLocks noChangeArrowheads="1"/>
              </p:cNvSpPr>
              <p:nvPr/>
            </p:nvSpPr>
            <p:spPr bwMode="auto">
              <a:xfrm>
                <a:off x="4241" y="2160"/>
                <a:ext cx="77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b="1" i="1">
                    <a:latin typeface="Times New Roman" pitchFamily="18" charset="0"/>
                    <a:sym typeface="Euclid Symbol" pitchFamily="18" charset="2"/>
                  </a:rPr>
                  <a:t>=</a:t>
                </a:r>
                <a:r>
                  <a:rPr lang="en-US" altLang="zh-CN" sz="2400">
                    <a:latin typeface="Times New Roman" pitchFamily="18" charset="0"/>
                    <a:sym typeface="Euclid Symbol" pitchFamily="18" charset="2"/>
                  </a:rPr>
                  <a:t></a:t>
                </a:r>
              </a:p>
            </p:txBody>
          </p:sp>
        </p:grp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H="1" flipV="1">
              <a:off x="4740" y="3385"/>
              <a:ext cx="272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3878" y="3748"/>
              <a:ext cx="176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i="1" dirty="0">
                  <a:sym typeface="Euclid Symbol" pitchFamily="18" charset="2"/>
                </a:rPr>
                <a:t>      </a:t>
              </a:r>
              <a:r>
                <a:rPr lang="zh-CN" altLang="en-US" sz="2800" dirty="0" smtClean="0">
                  <a:sym typeface="Euclid Symbol" pitchFamily="18" charset="2"/>
                </a:rPr>
                <a:t>谐振峰</a:t>
              </a:r>
              <a:endParaRPr lang="en-US" altLang="zh-CN" sz="2800" dirty="0">
                <a:sym typeface="Euclid Symbol" pitchFamily="18" charset="2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4473" y="3082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b="1" i="1">
                  <a:sym typeface="Euclid Symbol" pitchFamily="18" charset="2"/>
                </a:rPr>
                <a:t></a:t>
              </a:r>
              <a:r>
                <a:rPr lang="en-US" altLang="zh-CN" sz="2400" i="1" baseline="-25000">
                  <a:sym typeface="Euclid Symbol" pitchFamily="18" charset="2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972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5.3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典型环节的频率特性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内容占位符 3"/>
          <p:cNvSpPr txBox="1">
            <a:spLocks/>
          </p:cNvSpPr>
          <p:nvPr/>
        </p:nvSpPr>
        <p:spPr>
          <a:xfrm>
            <a:off x="838200" y="1816207"/>
            <a:ext cx="4892040" cy="646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对数幅频、相频特性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7" name="Picture 4" descr="O72A019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4100" y="1528291"/>
            <a:ext cx="4120472" cy="4660237"/>
          </a:xfrm>
          <a:prstGeom prst="rect">
            <a:avLst/>
          </a:prstGeom>
          <a:noFill/>
        </p:spPr>
      </p:pic>
      <p:graphicFrame>
        <p:nvGraphicFramePr>
          <p:cNvPr id="2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847364"/>
              </p:ext>
            </p:extLst>
          </p:nvPr>
        </p:nvGraphicFramePr>
        <p:xfrm>
          <a:off x="1089025" y="2713513"/>
          <a:ext cx="500697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7" name="Equation" r:id="rId4" imgW="2781000" imgH="558720" progId="Equation.DSMT4">
                  <p:embed/>
                </p:oleObj>
              </mc:Choice>
              <mc:Fallback>
                <p:oleObj name="Equation" r:id="rId4" imgW="2781000" imgH="558720" progId="Equation.DSMT4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2713513"/>
                        <a:ext cx="5006975" cy="1004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846321"/>
              </p:ext>
            </p:extLst>
          </p:nvPr>
        </p:nvGraphicFramePr>
        <p:xfrm>
          <a:off x="1089025" y="4490188"/>
          <a:ext cx="5074488" cy="1417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8" name="Equation" r:id="rId6" imgW="2819160" imgH="787320" progId="Equation.DSMT4">
                  <p:embed/>
                </p:oleObj>
              </mc:Choice>
              <mc:Fallback>
                <p:oleObj name="Equation" r:id="rId6" imgW="2819160" imgH="787320" progId="Equation.DSMT4">
                  <p:embed/>
                  <p:pic>
                    <p:nvPicPr>
                      <p:cNvPr id="1239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4490188"/>
                        <a:ext cx="5074488" cy="14171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241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5.3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典型环节的频率特性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内容占位符 3"/>
          <p:cNvSpPr txBox="1">
            <a:spLocks/>
          </p:cNvSpPr>
          <p:nvPr/>
        </p:nvSpPr>
        <p:spPr>
          <a:xfrm>
            <a:off x="838200" y="1816207"/>
            <a:ext cx="4892040" cy="646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对数</a:t>
            </a:r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渐近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幅频、相频特性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89025" y="2492178"/>
            <a:ext cx="336220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Euclid Symbol" pitchFamily="18" charset="2"/>
              </a:rPr>
              <a:t>当</a:t>
            </a:r>
            <a:r>
              <a:rPr lang="en-US" altLang="zh-CN" sz="2400" i="1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</a:t>
            </a:r>
            <a:r>
              <a:rPr lang="en-US" altLang="zh-CN" sz="24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&lt;&lt;</a:t>
            </a:r>
            <a:r>
              <a:rPr lang="en-US" altLang="zh-CN" sz="2400" i="1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</a:t>
            </a:r>
            <a:r>
              <a:rPr lang="en-US" altLang="zh-CN" sz="2400" i="1" baseline="-250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i="1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，对数幅频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033268"/>
              </p:ext>
            </p:extLst>
          </p:nvPr>
        </p:nvGraphicFramePr>
        <p:xfrm>
          <a:off x="1180782" y="3221364"/>
          <a:ext cx="347472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0" name="Equation" r:id="rId3" imgW="1930400" imgH="203200" progId="Equation.DSMT4">
                  <p:embed/>
                </p:oleObj>
              </mc:Choice>
              <mc:Fallback>
                <p:oleObj name="Equation" r:id="rId3" imgW="1930400" imgH="203200" progId="Equation.DSMT4">
                  <p:embed/>
                  <p:pic>
                    <p:nvPicPr>
                      <p:cNvPr id="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0782" y="3221364"/>
                        <a:ext cx="3474720" cy="365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089025" y="3865809"/>
            <a:ext cx="336220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Euclid Symbol" pitchFamily="18" charset="2"/>
              </a:rPr>
              <a:t>当</a:t>
            </a:r>
            <a:r>
              <a:rPr lang="en-US" altLang="zh-CN" sz="2400" i="1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</a:t>
            </a:r>
            <a:r>
              <a:rPr lang="en-US" altLang="zh-CN" sz="24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&gt;&gt;</a:t>
            </a:r>
            <a:r>
              <a:rPr lang="en-US" altLang="zh-CN" sz="2400" i="1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</a:t>
            </a:r>
            <a:r>
              <a:rPr lang="en-US" altLang="zh-CN" sz="2400" i="1" baseline="-250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i="1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，对数幅频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153596"/>
              </p:ext>
            </p:extLst>
          </p:nvPr>
        </p:nvGraphicFramePr>
        <p:xfrm>
          <a:off x="1180782" y="4327474"/>
          <a:ext cx="4823460" cy="1005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1" name="Equation" r:id="rId5" imgW="2679700" imgH="558800" progId="Equation.DSMT4">
                  <p:embed/>
                </p:oleObj>
              </mc:Choice>
              <mc:Fallback>
                <p:oleObj name="Equation" r:id="rId5" imgW="2679700" imgH="558800" progId="Equation.DSMT4">
                  <p:embed/>
                  <p:pic>
                    <p:nvPicPr>
                      <p:cNvPr id="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0782" y="4327474"/>
                        <a:ext cx="4823460" cy="10058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1089025" y="5365847"/>
            <a:ext cx="24529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转折频率为</a:t>
            </a:r>
            <a:r>
              <a:rPr lang="en-US" altLang="zh-CN" sz="2400" i="1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</a:t>
            </a:r>
            <a:r>
              <a:rPr lang="en-US" altLang="zh-CN" sz="2400" i="1" baseline="-250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n</a:t>
            </a:r>
            <a:r>
              <a:rPr lang="en-US" altLang="zh-CN" sz="2400" i="1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 </a:t>
            </a:r>
            <a:r>
              <a:rPr lang="zh-CN" altLang="en-US" sz="2800" dirty="0" smtClean="0">
                <a:sym typeface="Euclid Symbol" pitchFamily="18" charset="2"/>
              </a:rPr>
              <a:t>。</a:t>
            </a:r>
            <a:endParaRPr lang="zh-CN" altLang="en-US" sz="2800" dirty="0"/>
          </a:p>
        </p:txBody>
      </p:sp>
      <p:grpSp>
        <p:nvGrpSpPr>
          <p:cNvPr id="4" name="组合 3"/>
          <p:cNvGrpSpPr/>
          <p:nvPr/>
        </p:nvGrpSpPr>
        <p:grpSpPr>
          <a:xfrm>
            <a:off x="5730240" y="1950358"/>
            <a:ext cx="6070672" cy="4077310"/>
            <a:chOff x="373063" y="1617663"/>
            <a:chExt cx="7678733" cy="5157349"/>
          </a:xfrm>
        </p:grpSpPr>
        <p:pic>
          <p:nvPicPr>
            <p:cNvPr id="22" name="Picture 9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865184" y="2172143"/>
              <a:ext cx="7186612" cy="4384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Line 12"/>
            <p:cNvSpPr>
              <a:spLocks noChangeShapeType="1"/>
            </p:cNvSpPr>
            <p:nvPr/>
          </p:nvSpPr>
          <p:spPr bwMode="auto">
            <a:xfrm>
              <a:off x="1193796" y="2061018"/>
              <a:ext cx="4724400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193796" y="2061018"/>
              <a:ext cx="1447800" cy="144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6"/>
            <p:cNvSpPr>
              <a:spLocks noChangeShapeType="1"/>
            </p:cNvSpPr>
            <p:nvPr/>
          </p:nvSpPr>
          <p:spPr bwMode="auto">
            <a:xfrm>
              <a:off x="1593846" y="3565968"/>
              <a:ext cx="31242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4718046" y="3546918"/>
              <a:ext cx="3105150" cy="24765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6400796" y="4407343"/>
              <a:ext cx="1270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-40dB/dec</a:t>
              </a:r>
            </a:p>
          </p:txBody>
        </p:sp>
        <p:graphicFrame>
          <p:nvGraphicFramePr>
            <p:cNvPr id="3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2249412"/>
                </p:ext>
              </p:extLst>
            </p:nvPr>
          </p:nvGraphicFramePr>
          <p:xfrm>
            <a:off x="1714480" y="6317812"/>
            <a:ext cx="545147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22" name="Equation" r:id="rId8" imgW="2730500" imgH="228600" progId="Equation.DSMT4">
                    <p:embed/>
                  </p:oleObj>
                </mc:Choice>
                <mc:Fallback>
                  <p:oleObj name="Equation" r:id="rId8" imgW="2730500" imgH="228600" progId="Equation.DSMT4">
                    <p:embed/>
                    <p:pic>
                      <p:nvPicPr>
                        <p:cNvPr id="1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4480" y="6317812"/>
                          <a:ext cx="5451475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7014761"/>
                </p:ext>
              </p:extLst>
            </p:nvPr>
          </p:nvGraphicFramePr>
          <p:xfrm>
            <a:off x="373063" y="1617663"/>
            <a:ext cx="62484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23" name="Equation" r:id="rId10" imgW="3124080" imgH="228600" progId="Equation.DSMT4">
                    <p:embed/>
                  </p:oleObj>
                </mc:Choice>
                <mc:Fallback>
                  <p:oleObj name="Equation" r:id="rId10" imgW="3124080" imgH="228600" progId="Equation.DSMT4">
                    <p:embed/>
                    <p:pic>
                      <p:nvPicPr>
                        <p:cNvPr id="33803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063" y="1617663"/>
                          <a:ext cx="62484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7499862" y="6031649"/>
            <a:ext cx="3735028" cy="0"/>
          </a:xfrm>
          <a:prstGeom prst="line">
            <a:avLst/>
          </a:prstGeom>
          <a:noFill/>
          <a:ln w="57150">
            <a:solidFill>
              <a:schemeClr val="accent2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 flipH="1" flipV="1">
            <a:off x="10793186" y="4970775"/>
            <a:ext cx="441704" cy="1056893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0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5.1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从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傅里叶级数到傅里叶变换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705951"/>
            <a:ext cx="5080279" cy="86642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记非周期函数𝑓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𝑡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Fourier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变换为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752004" y="2230737"/>
                <a:ext cx="4687992" cy="23444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+∞</m:t>
                          </m:r>
                        </m:sup>
                        <m:e>
                          <m:r>
                            <a:rPr lang="en-US" altLang="zh-CN" i="1">
                              <a:latin typeface="Cambria Math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+∞</m:t>
                          </m:r>
                        </m:sup>
                        <m:e>
                          <m:r>
                            <a:rPr lang="en-US" altLang="zh-CN" i="1">
                              <a:latin typeface="Cambria Math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  <m:func>
                            <m:func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</m:e>
                          </m:func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𝑡</m:t>
                          </m:r>
                        </m:e>
                      </m:nary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r>
                        <a:rPr lang="en-US" altLang="zh-CN" i="1">
                          <a:latin typeface="Cambria Math"/>
                        </a:rPr>
                        <m:t>𝑗</m:t>
                      </m:r>
                      <m:nary>
                        <m:naryPr>
                          <m:limLoc m:val="subSu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+∞</m:t>
                          </m:r>
                        </m:sup>
                        <m:e>
                          <m:r>
                            <a:rPr lang="en-US" altLang="zh-CN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</m:e>
                          </m:func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≜</m:t>
                      </m:r>
                      <m:r>
                        <a:rPr lang="en-US" altLang="zh-CN" i="1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r>
                        <a:rPr lang="en-US" altLang="zh-CN" i="1">
                          <a:latin typeface="Cambria Math"/>
                        </a:rPr>
                        <m:t>𝑗𝑏</m:t>
                      </m:r>
                      <m:r>
                        <a:rPr lang="en-US" altLang="zh-CN" i="1">
                          <a:latin typeface="Cambria Math"/>
                        </a:rPr>
                        <m:t>(</m:t>
                      </m:r>
                      <m:r>
                        <a:rPr lang="en-US" altLang="zh-CN" i="1">
                          <a:latin typeface="Cambria Math"/>
                        </a:rPr>
                        <m:t>𝜔</m:t>
                      </m:r>
                      <m:r>
                        <a:rPr lang="en-US" altLang="zh-CN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04" y="2230737"/>
                <a:ext cx="4687992" cy="23444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38200" y="4862168"/>
                <a:ext cx="10515600" cy="10738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则</a:t>
                </a:r>
                <a:r>
                  <a:rPr lang="zh-CN" altLang="zh-CN" sz="2400" dirty="0">
                    <a:solidFill>
                      <a:srgbClr val="FF000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反变换</a:t>
                </a:r>
                <a:r>
                  <a:rPr lang="zh-CN" altLang="zh-CN" sz="2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记为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CN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+∞</m:t>
                          </m:r>
                        </m:sup>
                        <m:e>
                          <m:r>
                            <a:rPr lang="en-US" altLang="zh-CN" i="1">
                              <a:latin typeface="Cambria Math"/>
                            </a:rPr>
                            <m:t>𝐹</m:t>
                          </m:r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𝜔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62168"/>
                <a:ext cx="10515600" cy="1073884"/>
              </a:xfrm>
              <a:prstGeom prst="rect">
                <a:avLst/>
              </a:prstGeom>
              <a:blipFill>
                <a:blip r:embed="rId3"/>
                <a:stretch>
                  <a:fillRect l="-928" t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14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5.3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典型环节的频率特性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内容占位符 3"/>
          <p:cNvSpPr txBox="1">
            <a:spLocks/>
          </p:cNvSpPr>
          <p:nvPr/>
        </p:nvSpPr>
        <p:spPr>
          <a:xfrm>
            <a:off x="838200" y="1881523"/>
            <a:ext cx="4892040" cy="646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关于谐振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峰值</a:t>
            </a:r>
            <a:r>
              <a:rPr lang="en-US" altLang="zh-CN" sz="2400" b="1" i="1" dirty="0" smtClean="0">
                <a:latin typeface="Euclid" pitchFamily="18" charset="0"/>
                <a:ea typeface="微软雅黑" pitchFamily="34" charset="-122"/>
              </a:rPr>
              <a:t>A</a:t>
            </a:r>
            <a:r>
              <a:rPr lang="en-US" altLang="zh-CN" sz="2400" b="1" i="1" baseline="-25000" dirty="0" smtClean="0">
                <a:latin typeface="Euclid" pitchFamily="18" charset="0"/>
                <a:ea typeface="微软雅黑" pitchFamily="34" charset="-122"/>
              </a:rPr>
              <a:t>m</a:t>
            </a:r>
            <a:endParaRPr lang="en-US" altLang="zh-CN" sz="2400" b="1" baseline="-25000" dirty="0">
              <a:latin typeface="Euclid" pitchFamily="18" charset="0"/>
              <a:ea typeface="微软雅黑" pitchFamily="34" charset="-122"/>
            </a:endParaRPr>
          </a:p>
        </p:txBody>
      </p:sp>
      <p:graphicFrame>
        <p:nvGraphicFramePr>
          <p:cNvPr id="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816824"/>
              </p:ext>
            </p:extLst>
          </p:nvPr>
        </p:nvGraphicFramePr>
        <p:xfrm>
          <a:off x="5586412" y="2139725"/>
          <a:ext cx="6048375" cy="386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1" name="Visio" r:id="rId3" imgW="4195267" imgH="2980944" progId="Visio.Drawing.11">
                  <p:embed/>
                </p:oleObj>
              </mc:Choice>
              <mc:Fallback>
                <p:oleObj name="Visio" r:id="rId3" imgW="4195267" imgH="2980944" progId="Visio.Drawing.11">
                  <p:embed/>
                  <p:pic>
                    <p:nvPicPr>
                      <p:cNvPr id="3482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6412" y="2139725"/>
                        <a:ext cx="6048375" cy="386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754947"/>
              </p:ext>
            </p:extLst>
          </p:nvPr>
        </p:nvGraphicFramePr>
        <p:xfrm>
          <a:off x="1123973" y="2511462"/>
          <a:ext cx="3039768" cy="845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2" name="Equation" r:id="rId5" imgW="1688760" imgH="469800" progId="Equation.DSMT4">
                  <p:embed/>
                </p:oleObj>
              </mc:Choice>
              <mc:Fallback>
                <p:oleObj name="Equation" r:id="rId5" imgW="1688760" imgH="469800" progId="Equation.DSMT4">
                  <p:embed/>
                  <p:pic>
                    <p:nvPicPr>
                      <p:cNvPr id="1259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73" y="2511462"/>
                        <a:ext cx="3039768" cy="845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752034"/>
              </p:ext>
            </p:extLst>
          </p:nvPr>
        </p:nvGraphicFramePr>
        <p:xfrm>
          <a:off x="1123973" y="3589359"/>
          <a:ext cx="4000104" cy="43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3" name="Equation" r:id="rId7" imgW="2222280" imgH="241200" progId="Equation.DSMT4">
                  <p:embed/>
                </p:oleObj>
              </mc:Choice>
              <mc:Fallback>
                <p:oleObj name="Equation" r:id="rId7" imgW="2222280" imgH="241200" progId="Equation.DSMT4">
                  <p:embed/>
                  <p:pic>
                    <p:nvPicPr>
                      <p:cNvPr id="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73" y="3589359"/>
                        <a:ext cx="4000104" cy="434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1012970" y="4712587"/>
            <a:ext cx="4573441" cy="1015663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这表明，系统若</a:t>
            </a:r>
            <a:r>
              <a:rPr lang="zh-CN" altLang="en-US" sz="20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无阻尼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在其</a:t>
            </a:r>
            <a:r>
              <a:rPr lang="zh-CN" altLang="en-US" sz="20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自然角频率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处被激励，</a:t>
            </a:r>
            <a:r>
              <a:rPr lang="en-US" altLang="zh-CN" sz="2000" i="1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0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000" i="1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Euclid Symbol" pitchFamily="18" charset="2"/>
              </a:rPr>
              <a:t></a:t>
            </a:r>
            <a:r>
              <a:rPr lang="en-US" altLang="zh-CN" sz="20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的幅值将变得</a:t>
            </a:r>
            <a:r>
              <a:rPr lang="zh-CN" altLang="en-US" sz="20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无限大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sz="2000" i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115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5.3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典型环节的频率特性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内容占位符 3"/>
          <p:cNvSpPr txBox="1">
            <a:spLocks/>
          </p:cNvSpPr>
          <p:nvPr/>
        </p:nvSpPr>
        <p:spPr>
          <a:xfrm>
            <a:off x="838199" y="2085840"/>
            <a:ext cx="4892040" cy="646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谐振峰值</a:t>
            </a:r>
            <a:r>
              <a:rPr lang="en-US" altLang="zh-CN" sz="2000" b="1" i="1" dirty="0" smtClean="0">
                <a:latin typeface="Euclid" pitchFamily="18" charset="0"/>
                <a:ea typeface="微软雅黑" pitchFamily="34" charset="-122"/>
              </a:rPr>
              <a:t>A</a:t>
            </a:r>
            <a:r>
              <a:rPr lang="en-US" altLang="zh-CN" sz="2000" b="1" i="1" baseline="-25000" dirty="0" smtClean="0">
                <a:latin typeface="Euclid" pitchFamily="18" charset="0"/>
                <a:ea typeface="微软雅黑" pitchFamily="34" charset="-122"/>
              </a:rPr>
              <a:t>m</a:t>
            </a:r>
            <a:r>
              <a:rPr lang="zh-CN" altLang="en-US" sz="2000" dirty="0" smtClean="0">
                <a:latin typeface="Euclid" pitchFamily="18" charset="0"/>
                <a:ea typeface="微软雅黑" pitchFamily="34" charset="-122"/>
              </a:rPr>
              <a:t>与阻尼比的关系</a:t>
            </a:r>
            <a:endParaRPr lang="en-US" altLang="zh-CN" sz="2000" dirty="0">
              <a:latin typeface="Euclid" pitchFamily="18" charset="0"/>
              <a:ea typeface="微软雅黑" pitchFamily="34" charset="-122"/>
            </a:endParaRPr>
          </a:p>
        </p:txBody>
      </p:sp>
      <p:graphicFrame>
        <p:nvGraphicFramePr>
          <p:cNvPr id="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180175"/>
              </p:ext>
            </p:extLst>
          </p:nvPr>
        </p:nvGraphicFramePr>
        <p:xfrm>
          <a:off x="1123973" y="2605667"/>
          <a:ext cx="3039768" cy="845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7" name="Equation" r:id="rId3" imgW="1688760" imgH="469800" progId="Equation.DSMT4">
                  <p:embed/>
                </p:oleObj>
              </mc:Choice>
              <mc:Fallback>
                <p:oleObj name="Equation" r:id="rId3" imgW="1688760" imgH="469800" progId="Equation.DSMT4">
                  <p:embed/>
                  <p:pic>
                    <p:nvPicPr>
                      <p:cNvPr id="2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73" y="2605667"/>
                        <a:ext cx="3039768" cy="845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187841"/>
              </p:ext>
            </p:extLst>
          </p:nvPr>
        </p:nvGraphicFramePr>
        <p:xfrm>
          <a:off x="1123973" y="3640871"/>
          <a:ext cx="4000104" cy="43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8" name="Equation" r:id="rId5" imgW="2222280" imgH="241200" progId="Equation.DSMT4">
                  <p:embed/>
                </p:oleObj>
              </mc:Choice>
              <mc:Fallback>
                <p:oleObj name="Equation" r:id="rId5" imgW="2222280" imgH="241200" progId="Equation.DSMT4">
                  <p:embed/>
                  <p:pic>
                    <p:nvPicPr>
                      <p:cNvPr id="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73" y="3640871"/>
                        <a:ext cx="4000104" cy="434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93995" y="1910643"/>
            <a:ext cx="3833210" cy="42257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3"/>
              <p:cNvSpPr txBox="1">
                <a:spLocks/>
              </p:cNvSpPr>
              <p:nvPr/>
            </p:nvSpPr>
            <p:spPr>
              <a:xfrm>
                <a:off x="838199" y="4482748"/>
                <a:ext cx="5855795" cy="13421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当</a:t>
                </a:r>
                <a:r>
                  <a:rPr lang="en-US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𝜁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&lt;0.4</m:t>
                    </m:r>
                  </m:oMath>
                </a14:m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，用渐近对数曲线时需进行修正，</a:t>
                </a:r>
                <a:endParaRPr lang="en-US" altLang="zh-CN" sz="20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𝐿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𝐿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𝑟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)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。</m:t>
                    </m:r>
                  </m:oMath>
                </a14:m>
                <a:endParaRPr lang="en-US" altLang="zh-CN" sz="2000" dirty="0">
                  <a:latin typeface="Euclid" pitchFamily="18" charset="0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8" name="内容占位符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482748"/>
                <a:ext cx="5855795" cy="1342164"/>
              </a:xfrm>
              <a:prstGeom prst="rect">
                <a:avLst/>
              </a:prstGeom>
              <a:blipFill>
                <a:blip r:embed="rId8"/>
                <a:stretch>
                  <a:fillRect l="-8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09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5.3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典型环节的频率特性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768629"/>
            <a:ext cx="10515600" cy="1496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例</a:t>
            </a:r>
            <a:r>
              <a:rPr lang="zh-CN" alt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某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二阶系统渐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近对数幅频特性曲线如下图所示。求其传递函数和峰值。 </a:t>
            </a:r>
          </a:p>
        </p:txBody>
      </p: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838200" y="2775857"/>
            <a:ext cx="4310633" cy="3191066"/>
            <a:chOff x="0" y="1253"/>
            <a:chExt cx="2880" cy="2132"/>
          </a:xfrm>
        </p:grpSpPr>
        <p:grpSp>
          <p:nvGrpSpPr>
            <p:cNvPr id="10" name="Group 23"/>
            <p:cNvGrpSpPr>
              <a:grpSpLocks/>
            </p:cNvGrpSpPr>
            <p:nvPr/>
          </p:nvGrpSpPr>
          <p:grpSpPr bwMode="auto">
            <a:xfrm>
              <a:off x="0" y="1253"/>
              <a:ext cx="2608" cy="2132"/>
              <a:chOff x="0" y="1298"/>
              <a:chExt cx="2608" cy="2132"/>
            </a:xfrm>
          </p:grpSpPr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 flipV="1">
                <a:off x="340" y="1389"/>
                <a:ext cx="0" cy="20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Line 18"/>
              <p:cNvSpPr>
                <a:spLocks noChangeShapeType="1"/>
              </p:cNvSpPr>
              <p:nvPr/>
            </p:nvSpPr>
            <p:spPr bwMode="auto">
              <a:xfrm>
                <a:off x="272" y="2976"/>
                <a:ext cx="2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Line 19"/>
              <p:cNvSpPr>
                <a:spLocks noChangeShapeType="1"/>
              </p:cNvSpPr>
              <p:nvPr/>
            </p:nvSpPr>
            <p:spPr bwMode="auto">
              <a:xfrm>
                <a:off x="340" y="2069"/>
                <a:ext cx="1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Text Box 20"/>
              <p:cNvSpPr txBox="1">
                <a:spLocks noChangeArrowheads="1"/>
              </p:cNvSpPr>
              <p:nvPr/>
            </p:nvSpPr>
            <p:spPr bwMode="auto">
              <a:xfrm>
                <a:off x="295" y="2931"/>
                <a:ext cx="454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i="1" dirty="0">
                    <a:latin typeface="Euclid" pitchFamily="18" charset="0"/>
                  </a:rPr>
                  <a:t>o</a:t>
                </a:r>
              </a:p>
            </p:txBody>
          </p:sp>
          <p:sp>
            <p:nvSpPr>
              <p:cNvPr id="26" name="Text Box 21"/>
              <p:cNvSpPr txBox="1">
                <a:spLocks noChangeArrowheads="1"/>
              </p:cNvSpPr>
              <p:nvPr/>
            </p:nvSpPr>
            <p:spPr bwMode="auto">
              <a:xfrm>
                <a:off x="0" y="1888"/>
                <a:ext cx="544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dirty="0">
                    <a:latin typeface="Euclid" pitchFamily="18" charset="0"/>
                  </a:rPr>
                  <a:t>30</a:t>
                </a:r>
              </a:p>
            </p:txBody>
          </p:sp>
          <p:sp>
            <p:nvSpPr>
              <p:cNvPr id="27" name="Text Box 22"/>
              <p:cNvSpPr txBox="1">
                <a:spLocks noChangeArrowheads="1"/>
              </p:cNvSpPr>
              <p:nvPr/>
            </p:nvSpPr>
            <p:spPr bwMode="auto">
              <a:xfrm>
                <a:off x="340" y="1298"/>
                <a:ext cx="998" cy="30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dirty="0">
                    <a:latin typeface="Euclid" pitchFamily="18" charset="0"/>
                  </a:rPr>
                  <a:t>L(</a:t>
                </a:r>
                <a:r>
                  <a:rPr lang="en-US" altLang="zh-CN" sz="2400" i="1" dirty="0">
                    <a:latin typeface="Euclid" pitchFamily="18" charset="0"/>
                    <a:sym typeface="Euclid Symbol" pitchFamily="18" charset="2"/>
                  </a:rPr>
                  <a:t></a:t>
                </a:r>
                <a:r>
                  <a:rPr lang="en-US" altLang="zh-CN" sz="2400" dirty="0">
                    <a:latin typeface="Euclid" pitchFamily="18" charset="0"/>
                    <a:sym typeface="Euclid Symbol" pitchFamily="18" charset="2"/>
                  </a:rPr>
                  <a:t>)/dB</a:t>
                </a:r>
              </a:p>
            </p:txBody>
          </p:sp>
        </p:grpSp>
        <p:sp>
          <p:nvSpPr>
            <p:cNvPr id="13" name="Line 24"/>
            <p:cNvSpPr>
              <a:spLocks noChangeShapeType="1"/>
            </p:cNvSpPr>
            <p:nvPr/>
          </p:nvSpPr>
          <p:spPr bwMode="auto">
            <a:xfrm>
              <a:off x="340" y="2024"/>
              <a:ext cx="77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Freeform 25"/>
            <p:cNvSpPr>
              <a:spLocks/>
            </p:cNvSpPr>
            <p:nvPr/>
          </p:nvSpPr>
          <p:spPr bwMode="auto">
            <a:xfrm>
              <a:off x="1111" y="1873"/>
              <a:ext cx="318" cy="151"/>
            </a:xfrm>
            <a:custGeom>
              <a:avLst/>
              <a:gdLst>
                <a:gd name="T0" fmla="*/ 0 w 318"/>
                <a:gd name="T1" fmla="*/ 151 h 151"/>
                <a:gd name="T2" fmla="*/ 91 w 318"/>
                <a:gd name="T3" fmla="*/ 60 h 151"/>
                <a:gd name="T4" fmla="*/ 181 w 318"/>
                <a:gd name="T5" fmla="*/ 15 h 151"/>
                <a:gd name="T6" fmla="*/ 318 w 318"/>
                <a:gd name="T7" fmla="*/ 151 h 1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8"/>
                <a:gd name="T13" fmla="*/ 0 h 151"/>
                <a:gd name="T14" fmla="*/ 318 w 318"/>
                <a:gd name="T15" fmla="*/ 151 h 1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8" h="151">
                  <a:moveTo>
                    <a:pt x="0" y="151"/>
                  </a:moveTo>
                  <a:cubicBezTo>
                    <a:pt x="30" y="117"/>
                    <a:pt x="61" y="83"/>
                    <a:pt x="91" y="60"/>
                  </a:cubicBezTo>
                  <a:cubicBezTo>
                    <a:pt x="121" y="37"/>
                    <a:pt x="143" y="0"/>
                    <a:pt x="181" y="15"/>
                  </a:cubicBezTo>
                  <a:cubicBezTo>
                    <a:pt x="219" y="30"/>
                    <a:pt x="295" y="128"/>
                    <a:pt x="318" y="15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>
              <a:off x="1429" y="2024"/>
              <a:ext cx="544" cy="11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1338" y="1933"/>
              <a:ext cx="0" cy="99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945" y="2991"/>
                  <a:ext cx="771" cy="26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altLang="zh-CN" sz="2000" dirty="0" smtClean="0">
                      <a:latin typeface="Euclid" pitchFamily="18" charset="0"/>
                    </a:rPr>
                    <a:t>630</a:t>
                  </a:r>
                  <a:endParaRPr lang="en-US" altLang="zh-CN" sz="2000" dirty="0">
                    <a:latin typeface="Euclid" pitchFamily="18" charset="0"/>
                  </a:endParaRPr>
                </a:p>
              </p:txBody>
            </p:sp>
          </mc:Choice>
          <mc:Fallback xmlns="">
            <p:sp>
              <p:nvSpPr>
                <p:cNvPr id="18" name="Text 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45" y="2991"/>
                  <a:ext cx="771" cy="267"/>
                </a:xfrm>
                <a:prstGeom prst="rect">
                  <a:avLst/>
                </a:prstGeom>
                <a:blipFill>
                  <a:blip r:embed="rId3"/>
                  <a:stretch>
                    <a:fillRect t="-6061" r="-3704" b="-27273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Line 29"/>
            <p:cNvSpPr>
              <a:spLocks noChangeShapeType="1"/>
            </p:cNvSpPr>
            <p:nvPr/>
          </p:nvSpPr>
          <p:spPr bwMode="auto">
            <a:xfrm>
              <a:off x="1338" y="1933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Text Box 30"/>
            <p:cNvSpPr txBox="1">
              <a:spLocks noChangeArrowheads="1"/>
            </p:cNvSpPr>
            <p:nvPr/>
          </p:nvSpPr>
          <p:spPr bwMode="auto">
            <a:xfrm>
              <a:off x="1474" y="1616"/>
              <a:ext cx="681" cy="3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dirty="0">
                  <a:latin typeface="Euclid" pitchFamily="18" charset="0"/>
                </a:rPr>
                <a:t>33dB</a:t>
              </a:r>
            </a:p>
          </p:txBody>
        </p:sp>
        <p:sp>
          <p:nvSpPr>
            <p:cNvPr id="21" name="Text Box 31"/>
            <p:cNvSpPr txBox="1">
              <a:spLocks noChangeArrowheads="1"/>
            </p:cNvSpPr>
            <p:nvPr/>
          </p:nvSpPr>
          <p:spPr bwMode="auto">
            <a:xfrm>
              <a:off x="1610" y="2341"/>
              <a:ext cx="1270" cy="3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dirty="0">
                  <a:latin typeface="Euclid" pitchFamily="18" charset="0"/>
                  <a:sym typeface="Euclid Symbol" pitchFamily="18" charset="2"/>
                </a:rPr>
                <a:t>40dB/</a:t>
              </a:r>
              <a:r>
                <a:rPr lang="en-US" altLang="zh-CN" sz="2400" dirty="0" err="1">
                  <a:latin typeface="Euclid" pitchFamily="18" charset="0"/>
                  <a:sym typeface="Euclid Symbol" pitchFamily="18" charset="2"/>
                </a:rPr>
                <a:t>dec</a:t>
              </a:r>
              <a:endParaRPr lang="en-US" altLang="zh-CN" sz="2400" dirty="0">
                <a:latin typeface="Euclid" pitchFamily="18" charset="0"/>
                <a:sym typeface="Euclid Symbol" pitchFamily="18" charset="2"/>
              </a:endParaRPr>
            </a:p>
          </p:txBody>
        </p:sp>
      </p:grp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5511759" y="2749734"/>
            <a:ext cx="439261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解：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传递函数具有如下形式：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2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008120"/>
              </p:ext>
            </p:extLst>
          </p:nvPr>
        </p:nvGraphicFramePr>
        <p:xfrm>
          <a:off x="6231391" y="3319176"/>
          <a:ext cx="324612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46" name="Equation" r:id="rId4" imgW="1803400" imgH="698500" progId="Equation.DSMT4">
                  <p:embed/>
                </p:oleObj>
              </mc:Choice>
              <mc:Fallback>
                <p:oleObj name="Equation" r:id="rId4" imgW="1803400" imgH="698500" progId="Equation.DSMT4">
                  <p:embed/>
                  <p:pic>
                    <p:nvPicPr>
                      <p:cNvPr id="1587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1391" y="3319176"/>
                        <a:ext cx="3246120" cy="125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6095187" y="4518948"/>
            <a:ext cx="193199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因此，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3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040534"/>
              </p:ext>
            </p:extLst>
          </p:nvPr>
        </p:nvGraphicFramePr>
        <p:xfrm>
          <a:off x="6946900" y="5037138"/>
          <a:ext cx="361156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47" name="Equation" r:id="rId6" imgW="2006280" imgH="203040" progId="Equation.DSMT4">
                  <p:embed/>
                </p:oleObj>
              </mc:Choice>
              <mc:Fallback>
                <p:oleObj name="Equation" r:id="rId6" imgW="2006280" imgH="203040" progId="Equation.DSMT4">
                  <p:embed/>
                  <p:pic>
                    <p:nvPicPr>
                      <p:cNvPr id="2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0" y="5037138"/>
                        <a:ext cx="3611563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837176"/>
              </p:ext>
            </p:extLst>
          </p:nvPr>
        </p:nvGraphicFramePr>
        <p:xfrm>
          <a:off x="6535738" y="5480050"/>
          <a:ext cx="443547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48" name="Equation" r:id="rId8" imgW="2463480" imgH="419040" progId="Equation.DSMT4">
                  <p:embed/>
                </p:oleObj>
              </mc:Choice>
              <mc:Fallback>
                <p:oleObj name="Equation" r:id="rId8" imgW="2463480" imgH="419040" progId="Equation.DSMT4">
                  <p:embed/>
                  <p:pic>
                    <p:nvPicPr>
                      <p:cNvPr id="2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5738" y="5480050"/>
                        <a:ext cx="4435475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758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5.3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典型环节的频率特性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25117"/>
            <a:ext cx="4892040" cy="64626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微分环节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1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716682"/>
              </p:ext>
            </p:extLst>
          </p:nvPr>
        </p:nvGraphicFramePr>
        <p:xfrm>
          <a:off x="1162050" y="2605814"/>
          <a:ext cx="3862728" cy="59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9" name="Equation" r:id="rId3" imgW="2145960" imgH="330120" progId="Equation.DSMT4">
                  <p:embed/>
                </p:oleObj>
              </mc:Choice>
              <mc:Fallback>
                <p:oleObj name="Equation" r:id="rId3" imgW="2145960" imgH="330120" progId="Equation.DSMT4">
                  <p:embed/>
                  <p:pic>
                    <p:nvPicPr>
                      <p:cNvPr id="3073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2605814"/>
                        <a:ext cx="3862728" cy="5942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768883"/>
              </p:ext>
            </p:extLst>
          </p:nvPr>
        </p:nvGraphicFramePr>
        <p:xfrm>
          <a:off x="1239838" y="3984625"/>
          <a:ext cx="4364037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30" name="Equation" r:id="rId5" imgW="2425680" imgH="228600" progId="Equation.DSMT4">
                  <p:embed/>
                </p:oleObj>
              </mc:Choice>
              <mc:Fallback>
                <p:oleObj name="Equation" r:id="rId5" imgW="2425680" imgH="228600" progId="Equation.DSMT4">
                  <p:embed/>
                  <p:pic>
                    <p:nvPicPr>
                      <p:cNvPr id="3073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3984625"/>
                        <a:ext cx="4364037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31851" y="1287497"/>
            <a:ext cx="3632949" cy="266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7630156" y="1993546"/>
            <a:ext cx="2590802" cy="143933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 flipV="1">
            <a:off x="7649538" y="1510189"/>
            <a:ext cx="2571420" cy="1417339"/>
          </a:xfrm>
          <a:prstGeom prst="line">
            <a:avLst/>
          </a:prstGeom>
          <a:noFill/>
          <a:ln w="38100">
            <a:solidFill>
              <a:srgbClr val="33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>
            <a:off x="7630155" y="1542326"/>
            <a:ext cx="1736677" cy="191034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 flipV="1">
            <a:off x="7630156" y="1510188"/>
            <a:ext cx="1736677" cy="1898668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69339" y="3748082"/>
            <a:ext cx="4116537" cy="2549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Line 6"/>
          <p:cNvSpPr>
            <a:spLocks noChangeShapeType="1"/>
          </p:cNvSpPr>
          <p:nvPr/>
        </p:nvSpPr>
        <p:spPr bwMode="auto">
          <a:xfrm>
            <a:off x="7630158" y="5381801"/>
            <a:ext cx="259080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7630159" y="4395329"/>
            <a:ext cx="2594467" cy="0"/>
          </a:xfrm>
          <a:prstGeom prst="line">
            <a:avLst/>
          </a:prstGeom>
          <a:noFill/>
          <a:ln w="38100">
            <a:solidFill>
              <a:srgbClr val="33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7630157" y="5863131"/>
            <a:ext cx="2590801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7630160" y="3934001"/>
            <a:ext cx="2590800" cy="0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34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5.3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典型环节的频率特性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25117"/>
            <a:ext cx="4892040" cy="64626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微分环节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1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31417"/>
              </p:ext>
            </p:extLst>
          </p:nvPr>
        </p:nvGraphicFramePr>
        <p:xfrm>
          <a:off x="4164636" y="2241491"/>
          <a:ext cx="3862728" cy="59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7" name="Equation" r:id="rId3" imgW="2145960" imgH="330120" progId="Equation.DSMT4">
                  <p:embed/>
                </p:oleObj>
              </mc:Choice>
              <mc:Fallback>
                <p:oleObj name="Equation" r:id="rId3" imgW="2145960" imgH="330120" progId="Equation.DSMT4">
                  <p:embed/>
                  <p:pic>
                    <p:nvPicPr>
                      <p:cNvPr id="1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636" y="2241491"/>
                        <a:ext cx="3862728" cy="5942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8" descr="O72A019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3500" y="3098430"/>
            <a:ext cx="6985000" cy="2990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757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5.3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典型环节的频率特性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25117"/>
            <a:ext cx="4892040" cy="64626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一阶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微分环节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549332"/>
              </p:ext>
            </p:extLst>
          </p:nvPr>
        </p:nvGraphicFramePr>
        <p:xfrm>
          <a:off x="1090500" y="2726662"/>
          <a:ext cx="1462536" cy="365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10" name="Equation" r:id="rId3" imgW="812520" imgH="203040" progId="Equation.DSMT4">
                  <p:embed/>
                </p:oleObj>
              </mc:Choice>
              <mc:Fallback>
                <p:oleObj name="Equation" r:id="rId3" imgW="812520" imgH="203040" progId="Equation.DSMT4">
                  <p:embed/>
                  <p:pic>
                    <p:nvPicPr>
                      <p:cNvPr id="716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500" y="2726662"/>
                        <a:ext cx="1462536" cy="365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579715"/>
              </p:ext>
            </p:extLst>
          </p:nvPr>
        </p:nvGraphicFramePr>
        <p:xfrm>
          <a:off x="1090500" y="3465825"/>
          <a:ext cx="4251528" cy="525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11" name="Equation" r:id="rId5" imgW="2361960" imgH="291960" progId="Equation.DSMT4">
                  <p:embed/>
                </p:oleObj>
              </mc:Choice>
              <mc:Fallback>
                <p:oleObj name="Equation" r:id="rId5" imgW="2361960" imgH="291960" progId="Equation.DSMT4">
                  <p:embed/>
                  <p:pic>
                    <p:nvPicPr>
                      <p:cNvPr id="716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500" y="3465825"/>
                        <a:ext cx="4251528" cy="525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5446097" y="5042067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幅相特性曲线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333012"/>
              </p:ext>
            </p:extLst>
          </p:nvPr>
        </p:nvGraphicFramePr>
        <p:xfrm>
          <a:off x="7297408" y="2540539"/>
          <a:ext cx="3090697" cy="2965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12" name="Visio" r:id="rId7" imgW="1247242" imgH="1257910" progId="Visio.Drawing.11">
                  <p:embed/>
                </p:oleObj>
              </mc:Choice>
              <mc:Fallback>
                <p:oleObj name="Visio" r:id="rId7" imgW="1247242" imgH="1257910" progId="Visio.Drawing.11">
                  <p:embed/>
                  <p:pic>
                    <p:nvPicPr>
                      <p:cNvPr id="10036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7408" y="2540539"/>
                        <a:ext cx="3090697" cy="2965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703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5.3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典型环节的频率特性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25117"/>
            <a:ext cx="4892040" cy="64626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一阶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微分环节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1090500" y="2726662"/>
          <a:ext cx="1462536" cy="365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6" name="Equation" r:id="rId3" imgW="812520" imgH="203040" progId="Equation.DSMT4">
                  <p:embed/>
                </p:oleObj>
              </mc:Choice>
              <mc:Fallback>
                <p:oleObj name="Equation" r:id="rId3" imgW="812520" imgH="203040" progId="Equation.DSMT4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500" y="2726662"/>
                        <a:ext cx="1462536" cy="365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090500" y="3465825"/>
          <a:ext cx="4251528" cy="525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7" name="Equation" r:id="rId5" imgW="2361960" imgH="291960" progId="Equation.DSMT4">
                  <p:embed/>
                </p:oleObj>
              </mc:Choice>
              <mc:Fallback>
                <p:oleObj name="Equation" r:id="rId5" imgW="2361960" imgH="291960" progId="Equation.DSMT4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500" y="3465825"/>
                        <a:ext cx="4251528" cy="525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035784"/>
              </p:ext>
            </p:extLst>
          </p:nvPr>
        </p:nvGraphicFramePr>
        <p:xfrm>
          <a:off x="6738572" y="1686628"/>
          <a:ext cx="4031028" cy="4537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8" name="Visio" r:id="rId7" imgW="3225089" imgH="3582924" progId="Visio.Drawing.11">
                  <p:embed/>
                </p:oleObj>
              </mc:Choice>
              <mc:Fallback>
                <p:oleObj name="Visio" r:id="rId7" imgW="3225089" imgH="3582924" progId="Visio.Drawing.11">
                  <p:embed/>
                  <p:pic>
                    <p:nvPicPr>
                      <p:cNvPr id="931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8572" y="1686628"/>
                        <a:ext cx="4031028" cy="45379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090500" y="4534219"/>
            <a:ext cx="5611902" cy="1598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Bode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图：</a:t>
            </a:r>
            <a:r>
              <a:rPr lang="en-US" altLang="zh-CN" sz="2000" i="1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Ts</a:t>
            </a:r>
            <a:r>
              <a:rPr lang="en-US" altLang="zh-CN" sz="20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的对数幅频和相频与</a:t>
            </a:r>
            <a:r>
              <a:rPr lang="en-US" altLang="zh-CN" sz="20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/(</a:t>
            </a:r>
            <a:r>
              <a:rPr lang="en-US" altLang="zh-CN" sz="2000" i="1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Ts</a:t>
            </a:r>
            <a:r>
              <a:rPr lang="en-US" altLang="zh-CN" sz="20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+1) 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的对数幅频和相频关于横轴对称。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转折频率：</a:t>
            </a:r>
            <a:r>
              <a:rPr lang="en-US" altLang="zh-CN" sz="2000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1/</a:t>
            </a:r>
            <a:r>
              <a:rPr lang="en-US" altLang="zh-CN" sz="2000" i="1" dirty="0" smtClean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T</a:t>
            </a:r>
            <a:endParaRPr lang="en-US" altLang="zh-CN" sz="2000" i="1" dirty="0"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11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5.3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典型环节的频率特性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25117"/>
            <a:ext cx="4892040" cy="64626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二阶微分环节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373467"/>
              </p:ext>
            </p:extLst>
          </p:nvPr>
        </p:nvGraphicFramePr>
        <p:xfrm>
          <a:off x="1217148" y="2471385"/>
          <a:ext cx="3131784" cy="937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56" name="Equation" r:id="rId3" imgW="1739880" imgH="520560" progId="Equation.DSMT4">
                  <p:embed/>
                </p:oleObj>
              </mc:Choice>
              <mc:Fallback>
                <p:oleObj name="Equation" r:id="rId3" imgW="1739880" imgH="520560" progId="Equation.DSMT4">
                  <p:embed/>
                  <p:pic>
                    <p:nvPicPr>
                      <p:cNvPr id="747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148" y="2471385"/>
                        <a:ext cx="3131784" cy="9370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ECEFE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363520"/>
              </p:ext>
            </p:extLst>
          </p:nvPr>
        </p:nvGraphicFramePr>
        <p:xfrm>
          <a:off x="1217148" y="3583784"/>
          <a:ext cx="5554656" cy="95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57" name="Equation" r:id="rId5" imgW="3085920" imgH="533160" progId="Equation.DSMT4">
                  <p:embed/>
                </p:oleObj>
              </mc:Choice>
              <mc:Fallback>
                <p:oleObj name="Equation" r:id="rId5" imgW="3085920" imgH="533160" progId="Equation.DSMT4">
                  <p:embed/>
                  <p:pic>
                    <p:nvPicPr>
                      <p:cNvPr id="747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148" y="3583784"/>
                        <a:ext cx="5554656" cy="95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68567"/>
              </p:ext>
            </p:extLst>
          </p:nvPr>
        </p:nvGraphicFramePr>
        <p:xfrm>
          <a:off x="1217148" y="4718863"/>
          <a:ext cx="4114800" cy="121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58" name="Equation" r:id="rId7" imgW="2286000" imgH="672840" progId="Equation.DSMT4">
                  <p:embed/>
                </p:oleObj>
              </mc:Choice>
              <mc:Fallback>
                <p:oleObj name="Equation" r:id="rId7" imgW="2286000" imgH="672840" progId="Equation.DSMT4">
                  <p:embed/>
                  <p:pic>
                    <p:nvPicPr>
                      <p:cNvPr id="747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148" y="4718863"/>
                        <a:ext cx="4114800" cy="1211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ECEFE">
                                <a:alpha val="46001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3" descr="5-14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9040" y="3583784"/>
            <a:ext cx="3794760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7507446" y="1853732"/>
            <a:ext cx="230711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低频段：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893693"/>
              </p:ext>
            </p:extLst>
          </p:nvPr>
        </p:nvGraphicFramePr>
        <p:xfrm>
          <a:off x="8615680" y="1853732"/>
          <a:ext cx="1942258" cy="525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59" name="Equation" r:id="rId10" imgW="1079032" imgH="291973" progId="Equation.DSMT4">
                  <p:embed/>
                </p:oleObj>
              </mc:Choice>
              <mc:Fallback>
                <p:oleObj name="Equation" r:id="rId10" imgW="1079032" imgH="291973" progId="Equation.DSMT4">
                  <p:embed/>
                  <p:pic>
                    <p:nvPicPr>
                      <p:cNvPr id="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5680" y="1853732"/>
                        <a:ext cx="1942258" cy="5255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466554"/>
              </p:ext>
            </p:extLst>
          </p:nvPr>
        </p:nvGraphicFramePr>
        <p:xfrm>
          <a:off x="8615680" y="2398472"/>
          <a:ext cx="2354580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60" name="Equation" r:id="rId12" imgW="1308100" imgH="279400" progId="Equation.DSMT4">
                  <p:embed/>
                </p:oleObj>
              </mc:Choice>
              <mc:Fallback>
                <p:oleObj name="Equation" r:id="rId12" imgW="1308100" imgH="279400" progId="Equation.DSMT4">
                  <p:embed/>
                  <p:pic>
                    <p:nvPicPr>
                      <p:cNvPr id="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5680" y="2398472"/>
                        <a:ext cx="2354580" cy="502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7507446" y="2987934"/>
            <a:ext cx="230711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高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频段：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2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405571"/>
              </p:ext>
            </p:extLst>
          </p:nvPr>
        </p:nvGraphicFramePr>
        <p:xfrm>
          <a:off x="8600440" y="2974852"/>
          <a:ext cx="2353558" cy="525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61" name="Equation" r:id="rId14" imgW="1307532" imgH="291973" progId="Equation.DSMT4">
                  <p:embed/>
                </p:oleObj>
              </mc:Choice>
              <mc:Fallback>
                <p:oleObj name="Equation" r:id="rId14" imgW="1307532" imgH="291973" progId="Equation.DSMT4">
                  <p:embed/>
                  <p:pic>
                    <p:nvPicPr>
                      <p:cNvPr id="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0440" y="2974852"/>
                        <a:ext cx="2353558" cy="5255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75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5.3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典型环节的频率特性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25117"/>
            <a:ext cx="4892040" cy="64626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二阶微分环节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1217148" y="2471385"/>
          <a:ext cx="3131784" cy="937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75" name="Equation" r:id="rId3" imgW="1739880" imgH="520560" progId="Equation.DSMT4">
                  <p:embed/>
                </p:oleObj>
              </mc:Choice>
              <mc:Fallback>
                <p:oleObj name="Equation" r:id="rId3" imgW="1739880" imgH="520560" progId="Equation.DSMT4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148" y="2471385"/>
                        <a:ext cx="3131784" cy="9370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ECEFE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1217148" y="3583784"/>
          <a:ext cx="5554656" cy="95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76" name="Equation" r:id="rId5" imgW="3085920" imgH="533160" progId="Equation.DSMT4">
                  <p:embed/>
                </p:oleObj>
              </mc:Choice>
              <mc:Fallback>
                <p:oleObj name="Equation" r:id="rId5" imgW="3085920" imgH="533160" progId="Equation.DSMT4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148" y="3583784"/>
                        <a:ext cx="5554656" cy="95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1217148" y="4718863"/>
          <a:ext cx="4114800" cy="121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77" name="Equation" r:id="rId7" imgW="2286000" imgH="672840" progId="Equation.DSMT4">
                  <p:embed/>
                </p:oleObj>
              </mc:Choice>
              <mc:Fallback>
                <p:oleObj name="Equation" r:id="rId7" imgW="2286000" imgH="672840" progId="Equation.DSMT4">
                  <p:embed/>
                  <p:pic>
                    <p:nvPicPr>
                      <p:cNvPr id="1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148" y="4718863"/>
                        <a:ext cx="4114800" cy="1211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ECEFE">
                                <a:alpha val="46001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7263606" y="2130511"/>
            <a:ext cx="230711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Bode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图：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1" name="Picture 5" descr="O72A019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38649" y="2789614"/>
            <a:ext cx="4433592" cy="26486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434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5.3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典型环节的频率特性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25117"/>
            <a:ext cx="5933604" cy="64626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阶</a:t>
            </a:r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不稳定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环节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（非最小相位环节）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9483"/>
              </p:ext>
            </p:extLst>
          </p:nvPr>
        </p:nvGraphicFramePr>
        <p:xfrm>
          <a:off x="1183277" y="3772363"/>
          <a:ext cx="384175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9" name="Equation" r:id="rId3" imgW="2133360" imgH="914400" progId="Equation.DSMT4">
                  <p:embed/>
                </p:oleObj>
              </mc:Choice>
              <mc:Fallback>
                <p:oleObj name="Equation" r:id="rId3" imgW="2133360" imgH="914400" progId="Equation.DSMT4">
                  <p:embed/>
                  <p:pic>
                    <p:nvPicPr>
                      <p:cNvPr id="768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3277" y="3772363"/>
                        <a:ext cx="3841750" cy="164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985568"/>
              </p:ext>
            </p:extLst>
          </p:nvPr>
        </p:nvGraphicFramePr>
        <p:xfrm>
          <a:off x="1183277" y="2637534"/>
          <a:ext cx="1531224" cy="708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0" name="Equation" r:id="rId5" imgW="850680" imgH="393480" progId="Equation.DSMT4">
                  <p:embed/>
                </p:oleObj>
              </mc:Choice>
              <mc:Fallback>
                <p:oleObj name="Equation" r:id="rId5" imgW="850680" imgH="393480" progId="Equation.DSMT4">
                  <p:embed/>
                  <p:pic>
                    <p:nvPicPr>
                      <p:cNvPr id="768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3277" y="2637534"/>
                        <a:ext cx="1531224" cy="708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7" descr="O72A019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25027" y="2616928"/>
            <a:ext cx="6328773" cy="27108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432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5.1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从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傅里叶级数到傅里叶变换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7353"/>
                <a:ext cx="5080279" cy="75967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lang="en-US" altLang="zh-CN" sz="2400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/>
                          </a:rPr>
                          <m:t>𝐹</m:t>
                        </m:r>
                        <m:r>
                          <a:rPr lang="en-US" altLang="zh-CN" sz="2400" i="1">
                            <a:latin typeface="Cambria Math"/>
                          </a:rPr>
                          <m:t>(</m:t>
                        </m:r>
                        <m:r>
                          <a:rPr lang="en-US" altLang="zh-CN" sz="2400" i="1">
                            <a:latin typeface="Cambria Math"/>
                          </a:rPr>
                          <m:t>𝜔</m:t>
                        </m:r>
                        <m:r>
                          <a:rPr lang="en-US" altLang="zh-CN" sz="2400" i="1">
                            <a:latin typeface="Cambria Math"/>
                          </a:rPr>
                          <m:t>)</m:t>
                        </m:r>
                      </m:e>
                    </m:acc>
                  </m:oMath>
                </a14:m>
                <a:r>
                  <a:rPr lang="zh-CN" altLang="en-US" sz="2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，有</a:t>
                </a:r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7353"/>
                <a:ext cx="5080279" cy="759673"/>
              </a:xfrm>
              <a:blipFill>
                <a:blip r:embed="rId2"/>
                <a:stretch>
                  <a:fillRect l="-1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817077" y="2146306"/>
                <a:ext cx="8557846" cy="3732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/>
                                </a:rPr>
                                <m:t>∆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𝜋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=+∞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𝐹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∆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𝑗𝑛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∆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𝜔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/>
                                </a:rPr>
                                <m:t>∆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𝜔</m:t>
                              </m:r>
                            </m:e>
                          </m:nary>
                        </m:e>
                      </m:func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/>
                                </a:rPr>
                                <m:t>∆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𝜋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𝜋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=−∞,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≠0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=+∞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𝐹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∆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𝜔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)</m:t>
                                  </m:r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𝑗𝑛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∆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𝜔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∆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/>
                                </a:rPr>
                                <m:t>∆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𝜋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∆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𝜋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=+∞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/>
                                    </a:rPr>
                                    <m:t>Re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𝐹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∆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𝜔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)</m:t>
                                      </m:r>
                                      <m:sSup>
                                        <m:sSup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𝑗𝑛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∆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𝜔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/>
                                </a:rPr>
                                <m:t>∆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𝜋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∆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𝜋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=+∞</m:t>
                                  </m:r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𝑎</m:t>
                                      </m:r>
                                      <m:d>
                                        <m:d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∆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  <m:func>
                                        <m:func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∆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𝜔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</m:func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𝑏</m:t>
                                      </m:r>
                                      <m:d>
                                        <m:d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∆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  <m:func>
                                        <m:func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∆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𝜔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</m:fun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/>
                                </a:rPr>
                                <m:t>∆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𝜋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∆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𝜋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=+∞</m:t>
                                  </m:r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𝐹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∆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𝜔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)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∆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𝜔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𝜑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∆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𝜔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)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/>
                                </a:rPr>
                                <m:t>∆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𝜋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∆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𝜋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=+∞</m:t>
                                  </m:r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𝐹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∆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𝜔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)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∆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𝜔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𝜑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∆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𝜔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)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077" y="2146306"/>
                <a:ext cx="8557846" cy="3732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918015" y="6071204"/>
                <a:ext cx="3712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𝜑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∆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∆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CN"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∆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015" y="6071204"/>
                <a:ext cx="3712875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4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5.3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典型环节的频率特性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713357"/>
            <a:ext cx="10515600" cy="19472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例：研究如下系统当频率由零到无穷时相角的变化范围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前者是最小相位，后者是非最小相位系统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468323"/>
              </p:ext>
            </p:extLst>
          </p:nvPr>
        </p:nvGraphicFramePr>
        <p:xfrm>
          <a:off x="4061460" y="2949554"/>
          <a:ext cx="4069080" cy="77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7" name="Equation" r:id="rId3" imgW="2260600" imgH="431800" progId="Equation.DSMT4">
                  <p:embed/>
                </p:oleObj>
              </mc:Choice>
              <mc:Fallback>
                <p:oleObj name="Equation" r:id="rId3" imgW="2260600" imgH="431800" progId="Equation.DSMT4">
                  <p:embed/>
                  <p:pic>
                    <p:nvPicPr>
                      <p:cNvPr id="901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1460" y="2949554"/>
                        <a:ext cx="4069080" cy="777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903012"/>
              </p:ext>
            </p:extLst>
          </p:nvPr>
        </p:nvGraphicFramePr>
        <p:xfrm>
          <a:off x="4061460" y="3865787"/>
          <a:ext cx="4137660" cy="77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8" name="Equation" r:id="rId5" imgW="2298700" imgH="431800" progId="Equation.DSMT4">
                  <p:embed/>
                </p:oleObj>
              </mc:Choice>
              <mc:Fallback>
                <p:oleObj name="Equation" r:id="rId5" imgW="2298700" imgH="431800" progId="Equation.DSMT4">
                  <p:embed/>
                  <p:pic>
                    <p:nvPicPr>
                      <p:cNvPr id="901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1460" y="3865787"/>
                        <a:ext cx="4137660" cy="777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8180" y="4848211"/>
            <a:ext cx="8208963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讨论两种情形：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  <a:cs typeface="Microsoft Himalaya" panose="01010100010101010101" pitchFamily="2" charset="0"/>
            </a:endParaRPr>
          </a:p>
        </p:txBody>
      </p:sp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091482"/>
              </p:ext>
            </p:extLst>
          </p:nvPr>
        </p:nvGraphicFramePr>
        <p:xfrm>
          <a:off x="4827540" y="5440833"/>
          <a:ext cx="253692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9" name="Equation" r:id="rId7" imgW="1409400" imgH="228600" progId="Equation.DSMT4">
                  <p:embed/>
                </p:oleObj>
              </mc:Choice>
              <mc:Fallback>
                <p:oleObj name="Equation" r:id="rId7" imgW="1409400" imgH="228600" progId="Equation.DSMT4">
                  <p:embed/>
                  <p:pic>
                    <p:nvPicPr>
                      <p:cNvPr id="901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7540" y="5440833"/>
                        <a:ext cx="2536920" cy="411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730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5.3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典型环节的频率特性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53018" y="2749165"/>
            <a:ext cx="4993640" cy="19472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当</a:t>
            </a:r>
            <a:r>
              <a:rPr lang="en-US" altLang="zh-CN" sz="2400" i="1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T&gt;T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(s)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(s)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具有相同的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Bode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幅频特性，但相角变化是不一样的：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547485" y="2230595"/>
            <a:ext cx="5146675" cy="3185629"/>
            <a:chOff x="898525" y="1992305"/>
            <a:chExt cx="7632700" cy="4724400"/>
          </a:xfrm>
        </p:grpSpPr>
        <p:sp>
          <p:nvSpPr>
            <p:cNvPr id="25" name="Freeform 3"/>
            <p:cNvSpPr>
              <a:spLocks/>
            </p:cNvSpPr>
            <p:nvPr/>
          </p:nvSpPr>
          <p:spPr bwMode="auto">
            <a:xfrm>
              <a:off x="1331913" y="3690930"/>
              <a:ext cx="6400800" cy="2732087"/>
            </a:xfrm>
            <a:custGeom>
              <a:avLst/>
              <a:gdLst>
                <a:gd name="T0" fmla="*/ 0 w 4032"/>
                <a:gd name="T1" fmla="*/ 0 h 2736"/>
                <a:gd name="T2" fmla="*/ 2147483647 w 4032"/>
                <a:gd name="T3" fmla="*/ 2147483647 h 2736"/>
                <a:gd name="T4" fmla="*/ 2147483647 w 4032"/>
                <a:gd name="T5" fmla="*/ 2147483647 h 2736"/>
                <a:gd name="T6" fmla="*/ 2147483647 w 4032"/>
                <a:gd name="T7" fmla="*/ 2147483647 h 2736"/>
                <a:gd name="T8" fmla="*/ 2147483647 w 4032"/>
                <a:gd name="T9" fmla="*/ 2147483647 h 2736"/>
                <a:gd name="T10" fmla="*/ 2147483647 w 4032"/>
                <a:gd name="T11" fmla="*/ 2147483647 h 2736"/>
                <a:gd name="T12" fmla="*/ 2147483647 w 4032"/>
                <a:gd name="T13" fmla="*/ 2147483647 h 2736"/>
                <a:gd name="T14" fmla="*/ 2147483647 w 4032"/>
                <a:gd name="T15" fmla="*/ 2147483647 h 2736"/>
                <a:gd name="T16" fmla="*/ 2147483647 w 4032"/>
                <a:gd name="T17" fmla="*/ 2147483647 h 2736"/>
                <a:gd name="T18" fmla="*/ 2147483647 w 4032"/>
                <a:gd name="T19" fmla="*/ 2147483647 h 2736"/>
                <a:gd name="T20" fmla="*/ 2147483647 w 4032"/>
                <a:gd name="T21" fmla="*/ 2147483647 h 27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32"/>
                <a:gd name="T34" fmla="*/ 0 h 2736"/>
                <a:gd name="T35" fmla="*/ 4032 w 4032"/>
                <a:gd name="T36" fmla="*/ 2736 h 27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32" h="2736">
                  <a:moveTo>
                    <a:pt x="0" y="0"/>
                  </a:moveTo>
                  <a:cubicBezTo>
                    <a:pt x="220" y="96"/>
                    <a:pt x="440" y="192"/>
                    <a:pt x="624" y="288"/>
                  </a:cubicBezTo>
                  <a:cubicBezTo>
                    <a:pt x="808" y="384"/>
                    <a:pt x="952" y="472"/>
                    <a:pt x="1104" y="576"/>
                  </a:cubicBezTo>
                  <a:cubicBezTo>
                    <a:pt x="1256" y="680"/>
                    <a:pt x="1392" y="792"/>
                    <a:pt x="1536" y="912"/>
                  </a:cubicBezTo>
                  <a:cubicBezTo>
                    <a:pt x="1680" y="1032"/>
                    <a:pt x="1824" y="1168"/>
                    <a:pt x="1968" y="1296"/>
                  </a:cubicBezTo>
                  <a:cubicBezTo>
                    <a:pt x="2112" y="1424"/>
                    <a:pt x="2288" y="1576"/>
                    <a:pt x="2400" y="1680"/>
                  </a:cubicBezTo>
                  <a:cubicBezTo>
                    <a:pt x="2512" y="1784"/>
                    <a:pt x="2536" y="1832"/>
                    <a:pt x="2640" y="1920"/>
                  </a:cubicBezTo>
                  <a:cubicBezTo>
                    <a:pt x="2744" y="2008"/>
                    <a:pt x="2912" y="2128"/>
                    <a:pt x="3024" y="2208"/>
                  </a:cubicBezTo>
                  <a:cubicBezTo>
                    <a:pt x="3136" y="2288"/>
                    <a:pt x="3200" y="2336"/>
                    <a:pt x="3312" y="2400"/>
                  </a:cubicBezTo>
                  <a:cubicBezTo>
                    <a:pt x="3424" y="2464"/>
                    <a:pt x="3576" y="2536"/>
                    <a:pt x="3696" y="2592"/>
                  </a:cubicBezTo>
                  <a:cubicBezTo>
                    <a:pt x="3816" y="2648"/>
                    <a:pt x="3924" y="2692"/>
                    <a:pt x="4032" y="273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" name="Group 13"/>
            <p:cNvGrpSpPr>
              <a:grpSpLocks/>
            </p:cNvGrpSpPr>
            <p:nvPr/>
          </p:nvGrpSpPr>
          <p:grpSpPr bwMode="auto">
            <a:xfrm>
              <a:off x="898525" y="1992305"/>
              <a:ext cx="7632700" cy="4724400"/>
              <a:chOff x="657" y="1271"/>
              <a:chExt cx="4808" cy="2976"/>
            </a:xfrm>
          </p:grpSpPr>
          <p:sp>
            <p:nvSpPr>
              <p:cNvPr id="27" name="Line 9"/>
              <p:cNvSpPr>
                <a:spLocks noChangeShapeType="1"/>
              </p:cNvSpPr>
              <p:nvPr/>
            </p:nvSpPr>
            <p:spPr bwMode="auto">
              <a:xfrm flipV="1">
                <a:off x="930" y="1271"/>
                <a:ext cx="0" cy="29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Line 10"/>
              <p:cNvSpPr>
                <a:spLocks noChangeShapeType="1"/>
              </p:cNvSpPr>
              <p:nvPr/>
            </p:nvSpPr>
            <p:spPr bwMode="auto">
              <a:xfrm>
                <a:off x="657" y="2341"/>
                <a:ext cx="47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Text Box 11"/>
              <p:cNvSpPr txBox="1">
                <a:spLocks noChangeArrowheads="1"/>
              </p:cNvSpPr>
              <p:nvPr/>
            </p:nvSpPr>
            <p:spPr bwMode="auto">
              <a:xfrm>
                <a:off x="4921" y="2478"/>
                <a:ext cx="544" cy="37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dirty="0" err="1">
                    <a:latin typeface="Euclid" pitchFamily="18" charset="0"/>
                  </a:rPr>
                  <a:t>lg</a:t>
                </a:r>
                <a:r>
                  <a:rPr lang="en-US" altLang="zh-CN" sz="2000" i="1" dirty="0">
                    <a:latin typeface="Euclid" pitchFamily="18" charset="0"/>
                    <a:sym typeface="Euclid Symbol" pitchFamily="18" charset="2"/>
                  </a:rPr>
                  <a:t></a:t>
                </a:r>
              </a:p>
            </p:txBody>
          </p:sp>
        </p:grpSp>
        <p:sp>
          <p:nvSpPr>
            <p:cNvPr id="30" name="Freeform 17"/>
            <p:cNvSpPr>
              <a:spLocks/>
            </p:cNvSpPr>
            <p:nvPr/>
          </p:nvSpPr>
          <p:spPr bwMode="auto">
            <a:xfrm>
              <a:off x="1331913" y="3041642"/>
              <a:ext cx="6408737" cy="649288"/>
            </a:xfrm>
            <a:custGeom>
              <a:avLst/>
              <a:gdLst>
                <a:gd name="T0" fmla="*/ 0 w 4037"/>
                <a:gd name="T1" fmla="*/ 2147483647 h 409"/>
                <a:gd name="T2" fmla="*/ 2147483647 w 4037"/>
                <a:gd name="T3" fmla="*/ 2147483647 h 409"/>
                <a:gd name="T4" fmla="*/ 2147483647 w 4037"/>
                <a:gd name="T5" fmla="*/ 2147483647 h 409"/>
                <a:gd name="T6" fmla="*/ 2147483647 w 4037"/>
                <a:gd name="T7" fmla="*/ 2147483647 h 409"/>
                <a:gd name="T8" fmla="*/ 2147483647 w 4037"/>
                <a:gd name="T9" fmla="*/ 2147483647 h 409"/>
                <a:gd name="T10" fmla="*/ 2147483647 w 4037"/>
                <a:gd name="T11" fmla="*/ 2147483647 h 4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37"/>
                <a:gd name="T19" fmla="*/ 0 h 409"/>
                <a:gd name="T20" fmla="*/ 4037 w 4037"/>
                <a:gd name="T21" fmla="*/ 409 h 4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37" h="409">
                  <a:moveTo>
                    <a:pt x="0" y="401"/>
                  </a:moveTo>
                  <a:cubicBezTo>
                    <a:pt x="136" y="405"/>
                    <a:pt x="272" y="409"/>
                    <a:pt x="544" y="356"/>
                  </a:cubicBezTo>
                  <a:cubicBezTo>
                    <a:pt x="816" y="303"/>
                    <a:pt x="1337" y="137"/>
                    <a:pt x="1632" y="84"/>
                  </a:cubicBezTo>
                  <a:cubicBezTo>
                    <a:pt x="1927" y="31"/>
                    <a:pt x="2003" y="0"/>
                    <a:pt x="2313" y="38"/>
                  </a:cubicBezTo>
                  <a:cubicBezTo>
                    <a:pt x="2623" y="76"/>
                    <a:pt x="3205" y="250"/>
                    <a:pt x="3492" y="310"/>
                  </a:cubicBezTo>
                  <a:cubicBezTo>
                    <a:pt x="3779" y="370"/>
                    <a:pt x="3908" y="385"/>
                    <a:pt x="4037" y="401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9847239" y="4360986"/>
            <a:ext cx="122396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 dirty="0">
                <a:latin typeface="Euclid" pitchFamily="18" charset="0"/>
              </a:rPr>
              <a:t>G</a:t>
            </a:r>
            <a:r>
              <a:rPr lang="en-US" altLang="zh-CN" sz="2000" baseline="-25000" dirty="0">
                <a:latin typeface="Euclid" pitchFamily="18" charset="0"/>
              </a:rPr>
              <a:t>2</a:t>
            </a:r>
            <a:r>
              <a:rPr lang="en-US" altLang="zh-CN" sz="2000" dirty="0">
                <a:latin typeface="Euclid" pitchFamily="18" charset="0"/>
              </a:rPr>
              <a:t>(</a:t>
            </a:r>
            <a:r>
              <a:rPr lang="en-US" altLang="zh-CN" sz="2000" i="1" dirty="0">
                <a:latin typeface="Euclid" pitchFamily="18" charset="0"/>
              </a:rPr>
              <a:t>j</a:t>
            </a:r>
            <a:r>
              <a:rPr lang="en-US" altLang="zh-CN" sz="2000" i="1" dirty="0">
                <a:latin typeface="Euclid" pitchFamily="18" charset="0"/>
                <a:sym typeface="Euclid Symbol" pitchFamily="18" charset="2"/>
              </a:rPr>
              <a:t></a:t>
            </a:r>
            <a:r>
              <a:rPr lang="en-US" altLang="zh-CN" sz="2000" dirty="0">
                <a:latin typeface="Euclid" pitchFamily="18" charset="0"/>
                <a:sym typeface="Euclid Symbol" pitchFamily="18" charset="2"/>
              </a:rPr>
              <a:t>)</a:t>
            </a:r>
          </a:p>
        </p:txBody>
      </p:sp>
      <p:sp>
        <p:nvSpPr>
          <p:cNvPr id="32" name="Text Box 16"/>
          <p:cNvSpPr txBox="1">
            <a:spLocks noChangeArrowheads="1"/>
          </p:cNvSpPr>
          <p:nvPr/>
        </p:nvSpPr>
        <p:spPr bwMode="auto">
          <a:xfrm>
            <a:off x="6043453" y="4891408"/>
            <a:ext cx="100806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>
                <a:latin typeface="Euclid" pitchFamily="18" charset="0"/>
              </a:rPr>
              <a:t>-180</a:t>
            </a:r>
            <a:r>
              <a:rPr lang="en-US" altLang="zh-CN" sz="2000" baseline="30000" dirty="0">
                <a:latin typeface="Euclid" pitchFamily="18" charset="0"/>
              </a:rPr>
              <a:t>0</a:t>
            </a:r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 flipV="1">
            <a:off x="6839715" y="5310560"/>
            <a:ext cx="4603591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77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5.3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典型环节的频率特性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763645"/>
            <a:ext cx="10815320" cy="19472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当</a:t>
            </a:r>
            <a:r>
              <a:rPr lang="en-US" altLang="zh-CN" sz="2400" i="1" dirty="0">
                <a:latin typeface="Euclid" pitchFamily="18" charset="0"/>
              </a:rPr>
              <a:t>T</a:t>
            </a:r>
            <a:r>
              <a:rPr lang="en-US" altLang="zh-CN" sz="2400" dirty="0">
                <a:latin typeface="Euclid" pitchFamily="18" charset="0"/>
              </a:rPr>
              <a:t>&lt;</a:t>
            </a:r>
            <a:r>
              <a:rPr lang="en-US" altLang="zh-CN" sz="2400" i="1" dirty="0">
                <a:latin typeface="Euclid" pitchFamily="18" charset="0"/>
              </a:rPr>
              <a:t>T</a:t>
            </a:r>
            <a:r>
              <a:rPr lang="en-US" altLang="zh-CN" sz="2400" baseline="-25000" dirty="0">
                <a:latin typeface="Euclid" pitchFamily="18" charset="0"/>
              </a:rPr>
              <a:t>1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(s)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(s)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具有相同的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Bode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幅频特性，但相角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变化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仍然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不一样的：</a:t>
            </a: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985572"/>
              </p:ext>
            </p:extLst>
          </p:nvPr>
        </p:nvGraphicFramePr>
        <p:xfrm>
          <a:off x="1737717" y="2664009"/>
          <a:ext cx="7985403" cy="3692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1" name="Visio" r:id="rId3" imgW="3618586" imgH="1664818" progId="Visio.Drawing.11">
                  <p:embed/>
                </p:oleObj>
              </mc:Choice>
              <mc:Fallback>
                <p:oleObj name="Visio" r:id="rId3" imgW="3618586" imgH="1664818" progId="Visio.Drawing.11">
                  <p:embed/>
                  <p:pic>
                    <p:nvPicPr>
                      <p:cNvPr id="942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7717" y="2664009"/>
                        <a:ext cx="7985403" cy="3692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399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63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5.3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典型环节的频率特性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2627245"/>
            <a:ext cx="10515600" cy="194724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对最小相位系统，传递函数可由幅频特性曲线</a:t>
            </a:r>
            <a:r>
              <a:rPr lang="zh-CN" altLang="en-US" sz="24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唯一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确定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；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但</a:t>
            </a:r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非最小相位系统的传递函数则不能仅由幅频特性曲线决定。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对具有相同幅频特性的系统，</a:t>
            </a:r>
            <a:r>
              <a:rPr lang="zh-CN" altLang="en-US" sz="24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最小相位系统的相角变化范围是最小的。</a:t>
            </a:r>
          </a:p>
        </p:txBody>
      </p:sp>
    </p:spTree>
    <p:extLst>
      <p:ext uri="{BB962C8B-B14F-4D97-AF65-F5344CB8AC3E}">
        <p14:creationId xmlns:p14="http://schemas.microsoft.com/office/powerpoint/2010/main" val="121694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64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5.3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典型环节的频率特性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内容占位符 3"/>
          <p:cNvSpPr>
            <a:spLocks noGrp="1"/>
          </p:cNvSpPr>
          <p:nvPr>
            <p:ph idx="1"/>
          </p:nvPr>
        </p:nvSpPr>
        <p:spPr>
          <a:xfrm>
            <a:off x="838200" y="1825117"/>
            <a:ext cx="5933604" cy="64626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延迟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环节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225873"/>
              </p:ext>
            </p:extLst>
          </p:nvPr>
        </p:nvGraphicFramePr>
        <p:xfrm>
          <a:off x="1187520" y="2605814"/>
          <a:ext cx="12795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4" name="Equation" r:id="rId3" imgW="711000" imgH="241200" progId="Equation.DSMT4">
                  <p:embed/>
                </p:oleObj>
              </mc:Choice>
              <mc:Fallback>
                <p:oleObj name="Equation" r:id="rId3" imgW="711000" imgH="241200" progId="Equation.DSMT4">
                  <p:embed/>
                  <p:pic>
                    <p:nvPicPr>
                      <p:cNvPr id="1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520" y="2605814"/>
                        <a:ext cx="12795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768607"/>
              </p:ext>
            </p:extLst>
          </p:nvPr>
        </p:nvGraphicFramePr>
        <p:xfrm>
          <a:off x="1187520" y="3634410"/>
          <a:ext cx="217011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5" name="Equation" r:id="rId5" imgW="1206360" imgH="304560" progId="Equation.DSMT4">
                  <p:embed/>
                </p:oleObj>
              </mc:Choice>
              <mc:Fallback>
                <p:oleObj name="Equation" r:id="rId5" imgW="1206360" imgH="304560" progId="Equation.DSMT4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520" y="3634410"/>
                        <a:ext cx="2170113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10563"/>
              </p:ext>
            </p:extLst>
          </p:nvPr>
        </p:nvGraphicFramePr>
        <p:xfrm>
          <a:off x="1192821" y="4494808"/>
          <a:ext cx="17589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6" name="Equation" r:id="rId7" imgW="977760" imgH="203040" progId="Equation.DSMT4">
                  <p:embed/>
                </p:oleObj>
              </mc:Choice>
              <mc:Fallback>
                <p:oleObj name="Equation" r:id="rId7" imgW="977760" imgH="203040" progId="Equation.DSMT4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821" y="4494808"/>
                        <a:ext cx="175895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52922"/>
              </p:ext>
            </p:extLst>
          </p:nvPr>
        </p:nvGraphicFramePr>
        <p:xfrm>
          <a:off x="4538083" y="2090240"/>
          <a:ext cx="7069717" cy="3637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7" name="Visio" r:id="rId9" imgW="8577360" imgH="4406750" progId="Visio.Drawing.11">
                  <p:embed/>
                </p:oleObj>
              </mc:Choice>
              <mc:Fallback>
                <p:oleObj name="Visio" r:id="rId9" imgW="8577360" imgH="4406750" progId="Visio.Drawing.11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8083" y="2090240"/>
                        <a:ext cx="7069717" cy="3637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428527"/>
              </p:ext>
            </p:extLst>
          </p:nvPr>
        </p:nvGraphicFramePr>
        <p:xfrm>
          <a:off x="1187520" y="5171056"/>
          <a:ext cx="1965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8" name="Equation" r:id="rId11" imgW="1091880" imgH="253800" progId="Equation.DSMT4">
                  <p:embed/>
                </p:oleObj>
              </mc:Choice>
              <mc:Fallback>
                <p:oleObj name="Equation" r:id="rId11" imgW="1091880" imgH="253800" progId="Equation.DSMT4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520" y="5171056"/>
                        <a:ext cx="19653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907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5.1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从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傅里叶级数到傅里叶变换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2049820"/>
            <a:ext cx="10515600" cy="37681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非周期信号𝑓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𝑡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亦可以分解为</a:t>
            </a:r>
            <a:r>
              <a:rPr lang="zh-CN" altLang="en-US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无穷多个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正弦信号的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和。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与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周期信号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不同，</a:t>
            </a:r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非周期信号𝑓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𝑡</a:t>
            </a:r>
            <a:r>
              <a:rPr lang="en-US" altLang="zh-CN" sz="24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分解出的正弦</a:t>
            </a:r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信号角频率是连续变化的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线性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定常系统满足</a:t>
            </a:r>
            <a:r>
              <a:rPr lang="zh-CN" altLang="en-US" sz="2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叠加原理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，研究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正弦信号作用下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系统响应，具有普遍意义。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61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5893"/>
          </a:xfrm>
        </p:spPr>
        <p:txBody>
          <a:bodyPr anchor="ctr">
            <a:normAutofit/>
          </a:bodyPr>
          <a:lstStyle/>
          <a:p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第五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章 频率域方法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99816" y="2386584"/>
            <a:ext cx="5992368" cy="344728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5-1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从傅里叶级数到傅里叶变换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/>
            <a:r>
              <a:rPr lang="en-US" altLang="zh-CN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5-2 </a:t>
            </a:r>
            <a:r>
              <a:rPr lang="zh-CN" altLang="en-US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频率特性</a:t>
            </a:r>
            <a:endParaRPr lang="en-US" altLang="zh-CN" dirty="0" smtClean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5-3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典型环节的频率特性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5-4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系统的开环频率特性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5-5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频率稳定判据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5-6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系统闭环频率特性与阶跃响应的关系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5-7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开环频率特性与阶跃响应的关系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02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58184"/>
            <a:ext cx="10526486" cy="69361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频率响应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5.2 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频率特性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1088666" y="2451798"/>
            <a:ext cx="81359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对一个稳定的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LTI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系统，若输入为一正弦信号：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2" name="Group 76"/>
          <p:cNvGrpSpPr>
            <a:grpSpLocks/>
          </p:cNvGrpSpPr>
          <p:nvPr/>
        </p:nvGrpSpPr>
        <p:grpSpPr bwMode="auto">
          <a:xfrm>
            <a:off x="827410" y="3174442"/>
            <a:ext cx="2667000" cy="1936751"/>
            <a:chOff x="376" y="2104"/>
            <a:chExt cx="1680" cy="1220"/>
          </a:xfrm>
        </p:grpSpPr>
        <p:sp>
          <p:nvSpPr>
            <p:cNvPr id="29" name="Line 72"/>
            <p:cNvSpPr>
              <a:spLocks noChangeShapeType="1"/>
            </p:cNvSpPr>
            <p:nvPr/>
          </p:nvSpPr>
          <p:spPr bwMode="auto">
            <a:xfrm flipV="1">
              <a:off x="472" y="2104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73"/>
            <p:cNvSpPr>
              <a:spLocks noChangeShapeType="1"/>
            </p:cNvSpPr>
            <p:nvPr/>
          </p:nvSpPr>
          <p:spPr bwMode="auto">
            <a:xfrm>
              <a:off x="376" y="2584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74"/>
            <p:cNvSpPr>
              <a:spLocks/>
            </p:cNvSpPr>
            <p:nvPr/>
          </p:nvSpPr>
          <p:spPr bwMode="auto">
            <a:xfrm>
              <a:off x="472" y="2256"/>
              <a:ext cx="720" cy="576"/>
            </a:xfrm>
            <a:custGeom>
              <a:avLst/>
              <a:gdLst>
                <a:gd name="T0" fmla="*/ 0 w 720"/>
                <a:gd name="T1" fmla="*/ 328 h 576"/>
                <a:gd name="T2" fmla="*/ 144 w 720"/>
                <a:gd name="T3" fmla="*/ 40 h 576"/>
                <a:gd name="T4" fmla="*/ 288 w 720"/>
                <a:gd name="T5" fmla="*/ 568 h 576"/>
                <a:gd name="T6" fmla="*/ 480 w 720"/>
                <a:gd name="T7" fmla="*/ 40 h 576"/>
                <a:gd name="T8" fmla="*/ 576 w 720"/>
                <a:gd name="T9" fmla="*/ 520 h 576"/>
                <a:gd name="T10" fmla="*/ 720 w 720"/>
                <a:gd name="T11" fmla="*/ 376 h 5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0"/>
                <a:gd name="T19" fmla="*/ 0 h 576"/>
                <a:gd name="T20" fmla="*/ 720 w 720"/>
                <a:gd name="T21" fmla="*/ 576 h 5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0" h="576">
                  <a:moveTo>
                    <a:pt x="0" y="328"/>
                  </a:moveTo>
                  <a:cubicBezTo>
                    <a:pt x="48" y="164"/>
                    <a:pt x="96" y="0"/>
                    <a:pt x="144" y="40"/>
                  </a:cubicBezTo>
                  <a:cubicBezTo>
                    <a:pt x="192" y="80"/>
                    <a:pt x="232" y="568"/>
                    <a:pt x="288" y="568"/>
                  </a:cubicBezTo>
                  <a:cubicBezTo>
                    <a:pt x="344" y="568"/>
                    <a:pt x="432" y="48"/>
                    <a:pt x="480" y="40"/>
                  </a:cubicBezTo>
                  <a:cubicBezTo>
                    <a:pt x="528" y="32"/>
                    <a:pt x="536" y="464"/>
                    <a:pt x="576" y="520"/>
                  </a:cubicBezTo>
                  <a:cubicBezTo>
                    <a:pt x="616" y="576"/>
                    <a:pt x="688" y="408"/>
                    <a:pt x="720" y="37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2" name="Object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7641360"/>
                </p:ext>
              </p:extLst>
            </p:nvPr>
          </p:nvGraphicFramePr>
          <p:xfrm>
            <a:off x="495" y="2949"/>
            <a:ext cx="1482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92" name="Equation" r:id="rId3" imgW="660240" imgH="177480" progId="Equation.DSMT4">
                    <p:embed/>
                  </p:oleObj>
                </mc:Choice>
                <mc:Fallback>
                  <p:oleObj name="Equation" r:id="rId3" imgW="660240" imgH="177480" progId="Equation.DSMT4">
                    <p:embed/>
                    <p:pic>
                      <p:nvPicPr>
                        <p:cNvPr id="15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" y="2949"/>
                          <a:ext cx="1482" cy="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Group 4"/>
          <p:cNvGrpSpPr>
            <a:grpSpLocks/>
          </p:cNvGrpSpPr>
          <p:nvPr/>
        </p:nvGrpSpPr>
        <p:grpSpPr bwMode="auto">
          <a:xfrm>
            <a:off x="3710669" y="3321798"/>
            <a:ext cx="4638675" cy="1068388"/>
            <a:chOff x="1200" y="1391"/>
            <a:chExt cx="2922" cy="673"/>
          </a:xfrm>
        </p:grpSpPr>
        <p:sp>
          <p:nvSpPr>
            <p:cNvPr id="34" name="Rectangle 5"/>
            <p:cNvSpPr>
              <a:spLocks noChangeArrowheads="1"/>
            </p:cNvSpPr>
            <p:nvPr/>
          </p:nvSpPr>
          <p:spPr bwMode="auto">
            <a:xfrm>
              <a:off x="2016" y="1488"/>
              <a:ext cx="1248" cy="5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l-GR" altLang="zh-CN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r>
                <a:rPr lang="en-US" altLang="zh-CN" sz="2800" dirty="0" smtClean="0">
                  <a:latin typeface="Euclid" pitchFamily="18" charset="0"/>
                </a:rPr>
                <a:t>(</a:t>
              </a:r>
              <a:r>
                <a:rPr lang="en-US" altLang="zh-CN" sz="2800" i="1" dirty="0" smtClean="0">
                  <a:latin typeface="Euclid" pitchFamily="18" charset="0"/>
                </a:rPr>
                <a:t>s</a:t>
              </a:r>
              <a:r>
                <a:rPr lang="en-US" altLang="zh-CN" sz="2800" dirty="0">
                  <a:latin typeface="Euclid" pitchFamily="18" charset="0"/>
                </a:rPr>
                <a:t>)</a:t>
              </a:r>
            </a:p>
          </p:txBody>
        </p:sp>
        <p:sp>
          <p:nvSpPr>
            <p:cNvPr id="35" name="Line 6"/>
            <p:cNvSpPr>
              <a:spLocks noChangeShapeType="1"/>
            </p:cNvSpPr>
            <p:nvPr/>
          </p:nvSpPr>
          <p:spPr bwMode="auto">
            <a:xfrm>
              <a:off x="1200" y="1776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7"/>
            <p:cNvSpPr>
              <a:spLocks noChangeShapeType="1"/>
            </p:cNvSpPr>
            <p:nvPr/>
          </p:nvSpPr>
          <p:spPr bwMode="auto">
            <a:xfrm>
              <a:off x="3264" y="177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Text Box 8"/>
            <p:cNvSpPr txBox="1">
              <a:spLocks noChangeArrowheads="1"/>
            </p:cNvSpPr>
            <p:nvPr/>
          </p:nvSpPr>
          <p:spPr bwMode="auto">
            <a:xfrm>
              <a:off x="1200" y="1449"/>
              <a:ext cx="54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 dirty="0">
                  <a:latin typeface="Euclid" pitchFamily="18" charset="0"/>
                </a:rPr>
                <a:t>R</a:t>
              </a:r>
              <a:r>
                <a:rPr lang="en-US" altLang="zh-CN" sz="2800" dirty="0">
                  <a:latin typeface="Euclid" pitchFamily="18" charset="0"/>
                </a:rPr>
                <a:t>(</a:t>
              </a:r>
              <a:r>
                <a:rPr lang="en-US" altLang="zh-CN" sz="2800" i="1" dirty="0">
                  <a:latin typeface="Euclid" pitchFamily="18" charset="0"/>
                </a:rPr>
                <a:t>s</a:t>
              </a:r>
              <a:r>
                <a:rPr lang="en-US" altLang="zh-CN" sz="2800" dirty="0">
                  <a:latin typeface="Euclid" pitchFamily="18" charset="0"/>
                </a:rPr>
                <a:t>)</a:t>
              </a:r>
            </a:p>
          </p:txBody>
        </p:sp>
        <p:sp>
          <p:nvSpPr>
            <p:cNvPr id="38" name="Text Box 9"/>
            <p:cNvSpPr txBox="1">
              <a:spLocks noChangeArrowheads="1"/>
            </p:cNvSpPr>
            <p:nvPr/>
          </p:nvSpPr>
          <p:spPr bwMode="auto">
            <a:xfrm>
              <a:off x="3573" y="1391"/>
              <a:ext cx="54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 dirty="0" smtClean="0">
                  <a:latin typeface="Euclid" pitchFamily="18" charset="0"/>
                </a:rPr>
                <a:t>C</a:t>
              </a:r>
              <a:r>
                <a:rPr lang="en-US" altLang="zh-CN" sz="2800" dirty="0" smtClean="0">
                  <a:latin typeface="Euclid" pitchFamily="18" charset="0"/>
                </a:rPr>
                <a:t>(</a:t>
              </a:r>
              <a:r>
                <a:rPr lang="en-US" altLang="zh-CN" sz="2800" i="1" dirty="0" smtClean="0">
                  <a:latin typeface="Euclid" pitchFamily="18" charset="0"/>
                </a:rPr>
                <a:t>s</a:t>
              </a:r>
              <a:r>
                <a:rPr lang="en-US" altLang="zh-CN" sz="2800" dirty="0">
                  <a:latin typeface="Euclid" pitchFamily="18" charset="0"/>
                </a:rPr>
                <a:t>)</a:t>
              </a:r>
            </a:p>
          </p:txBody>
        </p:sp>
      </p:grpSp>
      <p:grpSp>
        <p:nvGrpSpPr>
          <p:cNvPr id="39" name="Group 82"/>
          <p:cNvGrpSpPr>
            <a:grpSpLocks/>
          </p:cNvGrpSpPr>
          <p:nvPr/>
        </p:nvGrpSpPr>
        <p:grpSpPr bwMode="auto">
          <a:xfrm>
            <a:off x="7736927" y="3174161"/>
            <a:ext cx="3911600" cy="1901825"/>
            <a:chOff x="3120" y="2152"/>
            <a:chExt cx="2464" cy="1198"/>
          </a:xfrm>
        </p:grpSpPr>
        <p:sp>
          <p:nvSpPr>
            <p:cNvPr id="40" name="Line 78"/>
            <p:cNvSpPr>
              <a:spLocks noChangeShapeType="1"/>
            </p:cNvSpPr>
            <p:nvPr/>
          </p:nvSpPr>
          <p:spPr bwMode="auto">
            <a:xfrm flipV="1">
              <a:off x="3640" y="2152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79"/>
            <p:cNvSpPr>
              <a:spLocks noChangeShapeType="1"/>
            </p:cNvSpPr>
            <p:nvPr/>
          </p:nvSpPr>
          <p:spPr bwMode="auto">
            <a:xfrm>
              <a:off x="3560" y="2614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3640" y="2200"/>
              <a:ext cx="1536" cy="752"/>
            </a:xfrm>
            <a:custGeom>
              <a:avLst/>
              <a:gdLst>
                <a:gd name="T0" fmla="*/ 0 w 1536"/>
                <a:gd name="T1" fmla="*/ 336 h 752"/>
                <a:gd name="T2" fmla="*/ 144 w 1536"/>
                <a:gd name="T3" fmla="*/ 192 h 752"/>
                <a:gd name="T4" fmla="*/ 192 w 1536"/>
                <a:gd name="T5" fmla="*/ 240 h 752"/>
                <a:gd name="T6" fmla="*/ 240 w 1536"/>
                <a:gd name="T7" fmla="*/ 336 h 752"/>
                <a:gd name="T8" fmla="*/ 384 w 1536"/>
                <a:gd name="T9" fmla="*/ 384 h 752"/>
                <a:gd name="T10" fmla="*/ 384 w 1536"/>
                <a:gd name="T11" fmla="*/ 480 h 752"/>
                <a:gd name="T12" fmla="*/ 528 w 1536"/>
                <a:gd name="T13" fmla="*/ 528 h 752"/>
                <a:gd name="T14" fmla="*/ 576 w 1536"/>
                <a:gd name="T15" fmla="*/ 432 h 752"/>
                <a:gd name="T16" fmla="*/ 624 w 1536"/>
                <a:gd name="T17" fmla="*/ 288 h 752"/>
                <a:gd name="T18" fmla="*/ 672 w 1536"/>
                <a:gd name="T19" fmla="*/ 480 h 752"/>
                <a:gd name="T20" fmla="*/ 816 w 1536"/>
                <a:gd name="T21" fmla="*/ 672 h 752"/>
                <a:gd name="T22" fmla="*/ 960 w 1536"/>
                <a:gd name="T23" fmla="*/ 0 h 752"/>
                <a:gd name="T24" fmla="*/ 1104 w 1536"/>
                <a:gd name="T25" fmla="*/ 672 h 752"/>
                <a:gd name="T26" fmla="*/ 1248 w 1536"/>
                <a:gd name="T27" fmla="*/ 0 h 752"/>
                <a:gd name="T28" fmla="*/ 1392 w 1536"/>
                <a:gd name="T29" fmla="*/ 672 h 752"/>
                <a:gd name="T30" fmla="*/ 1536 w 1536"/>
                <a:gd name="T31" fmla="*/ 480 h 75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36"/>
                <a:gd name="T49" fmla="*/ 0 h 752"/>
                <a:gd name="T50" fmla="*/ 1536 w 1536"/>
                <a:gd name="T51" fmla="*/ 752 h 75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36" h="752">
                  <a:moveTo>
                    <a:pt x="0" y="336"/>
                  </a:moveTo>
                  <a:cubicBezTo>
                    <a:pt x="56" y="272"/>
                    <a:pt x="112" y="208"/>
                    <a:pt x="144" y="192"/>
                  </a:cubicBezTo>
                  <a:cubicBezTo>
                    <a:pt x="176" y="176"/>
                    <a:pt x="176" y="216"/>
                    <a:pt x="192" y="240"/>
                  </a:cubicBezTo>
                  <a:cubicBezTo>
                    <a:pt x="208" y="264"/>
                    <a:pt x="208" y="312"/>
                    <a:pt x="240" y="336"/>
                  </a:cubicBezTo>
                  <a:cubicBezTo>
                    <a:pt x="272" y="360"/>
                    <a:pt x="360" y="360"/>
                    <a:pt x="384" y="384"/>
                  </a:cubicBezTo>
                  <a:cubicBezTo>
                    <a:pt x="408" y="408"/>
                    <a:pt x="360" y="456"/>
                    <a:pt x="384" y="480"/>
                  </a:cubicBezTo>
                  <a:cubicBezTo>
                    <a:pt x="408" y="504"/>
                    <a:pt x="496" y="536"/>
                    <a:pt x="528" y="528"/>
                  </a:cubicBezTo>
                  <a:cubicBezTo>
                    <a:pt x="560" y="520"/>
                    <a:pt x="560" y="472"/>
                    <a:pt x="576" y="432"/>
                  </a:cubicBezTo>
                  <a:cubicBezTo>
                    <a:pt x="592" y="392"/>
                    <a:pt x="608" y="280"/>
                    <a:pt x="624" y="288"/>
                  </a:cubicBezTo>
                  <a:cubicBezTo>
                    <a:pt x="640" y="296"/>
                    <a:pt x="640" y="416"/>
                    <a:pt x="672" y="480"/>
                  </a:cubicBezTo>
                  <a:cubicBezTo>
                    <a:pt x="704" y="544"/>
                    <a:pt x="768" y="752"/>
                    <a:pt x="816" y="672"/>
                  </a:cubicBezTo>
                  <a:cubicBezTo>
                    <a:pt x="864" y="592"/>
                    <a:pt x="912" y="0"/>
                    <a:pt x="960" y="0"/>
                  </a:cubicBezTo>
                  <a:cubicBezTo>
                    <a:pt x="1008" y="0"/>
                    <a:pt x="1056" y="672"/>
                    <a:pt x="1104" y="672"/>
                  </a:cubicBezTo>
                  <a:cubicBezTo>
                    <a:pt x="1152" y="672"/>
                    <a:pt x="1200" y="0"/>
                    <a:pt x="1248" y="0"/>
                  </a:cubicBezTo>
                  <a:cubicBezTo>
                    <a:pt x="1296" y="0"/>
                    <a:pt x="1344" y="592"/>
                    <a:pt x="1392" y="672"/>
                  </a:cubicBezTo>
                  <a:cubicBezTo>
                    <a:pt x="1440" y="752"/>
                    <a:pt x="1488" y="616"/>
                    <a:pt x="1536" y="48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" name="Object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1792843"/>
                </p:ext>
              </p:extLst>
            </p:nvPr>
          </p:nvGraphicFramePr>
          <p:xfrm>
            <a:off x="3120" y="2976"/>
            <a:ext cx="2464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93" name="Equation" r:id="rId5" imgW="1168200" imgH="177480" progId="Equation.DSMT4">
                    <p:embed/>
                  </p:oleObj>
                </mc:Choice>
                <mc:Fallback>
                  <p:oleObj name="Equation" r:id="rId5" imgW="1168200" imgH="177480" progId="Equation.DSMT4">
                    <p:embed/>
                    <p:pic>
                      <p:nvPicPr>
                        <p:cNvPr id="2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976"/>
                          <a:ext cx="2464" cy="3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854760"/>
              </p:ext>
            </p:extLst>
          </p:nvPr>
        </p:nvGraphicFramePr>
        <p:xfrm>
          <a:off x="3627449" y="4540754"/>
          <a:ext cx="3959225" cy="203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94" name="Visio" r:id="rId7" imgW="3312911" imgH="1707349" progId="Visio.Drawing.11">
                  <p:embed/>
                </p:oleObj>
              </mc:Choice>
              <mc:Fallback>
                <p:oleObj name="Visio" r:id="rId7" imgW="3312911" imgH="1707349" progId="Visio.Drawing.11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567" t="7472" r="2567" b="7472"/>
                      <a:stretch>
                        <a:fillRect/>
                      </a:stretch>
                    </p:blipFill>
                    <p:spPr bwMode="auto">
                      <a:xfrm>
                        <a:off x="3627449" y="4540754"/>
                        <a:ext cx="3959225" cy="2039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275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5715</TotalTime>
  <Words>2194</Words>
  <Application>Microsoft Office PowerPoint</Application>
  <PresentationFormat>宽屏</PresentationFormat>
  <Paragraphs>373</Paragraphs>
  <Slides>64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64</vt:i4>
      </vt:variant>
    </vt:vector>
  </HeadingPairs>
  <TitlesOfParts>
    <vt:vector size="79" baseType="lpstr">
      <vt:lpstr>Microsoft YaHei UI</vt:lpstr>
      <vt:lpstr>等线</vt:lpstr>
      <vt:lpstr>等线</vt:lpstr>
      <vt:lpstr>等线 Light</vt:lpstr>
      <vt:lpstr>宋体</vt:lpstr>
      <vt:lpstr>微软雅黑</vt:lpstr>
      <vt:lpstr>Arial</vt:lpstr>
      <vt:lpstr>Cambria Math</vt:lpstr>
      <vt:lpstr>Euclid</vt:lpstr>
      <vt:lpstr>Euclid Symbol</vt:lpstr>
      <vt:lpstr>Microsoft Himalaya</vt:lpstr>
      <vt:lpstr>Times New Roman</vt:lpstr>
      <vt:lpstr>Office 主题​​</vt:lpstr>
      <vt:lpstr>Equation</vt:lpstr>
      <vt:lpstr>Visio</vt:lpstr>
      <vt:lpstr>第五章 频率域方法</vt:lpstr>
      <vt:lpstr>PowerPoint 演示文稿</vt:lpstr>
      <vt:lpstr>5.1 从傅里叶级数到傅里叶变换</vt:lpstr>
      <vt:lpstr>5.1 从傅里叶级数到傅里叶变换</vt:lpstr>
      <vt:lpstr>5.1 从傅里叶级数到傅里叶变换</vt:lpstr>
      <vt:lpstr>5.1 从傅里叶级数到傅里叶变换</vt:lpstr>
      <vt:lpstr>5.1 从傅里叶级数到傅里叶变换</vt:lpstr>
      <vt:lpstr>第五章 频率域方法</vt:lpstr>
      <vt:lpstr>5.2 频率特性</vt:lpstr>
      <vt:lpstr>5.2 频率特性</vt:lpstr>
      <vt:lpstr>5.2 频率特性</vt:lpstr>
      <vt:lpstr>5.2 频率特性</vt:lpstr>
      <vt:lpstr>5.2 频率特性</vt:lpstr>
      <vt:lpstr>5.2 频率特性</vt:lpstr>
      <vt:lpstr>5.2 频率特性</vt:lpstr>
      <vt:lpstr>5.2 频率特性</vt:lpstr>
      <vt:lpstr>5.2 频率特性</vt:lpstr>
      <vt:lpstr>5.2 频率特性</vt:lpstr>
      <vt:lpstr>5.2 频率特性</vt:lpstr>
      <vt:lpstr>5.2 频率特性</vt:lpstr>
      <vt:lpstr>5.2 频率特性</vt:lpstr>
      <vt:lpstr>5.2 频率特性</vt:lpstr>
      <vt:lpstr>5.2 频率特性</vt:lpstr>
      <vt:lpstr>5.2 频率特性</vt:lpstr>
      <vt:lpstr>5.2 频率特性</vt:lpstr>
      <vt:lpstr>5.2 频率特性</vt:lpstr>
      <vt:lpstr>5.2 频率特性</vt:lpstr>
      <vt:lpstr>5.2 频率特性</vt:lpstr>
      <vt:lpstr>5.2 频率特性</vt:lpstr>
      <vt:lpstr>5.2 频率特性</vt:lpstr>
      <vt:lpstr>第五章 频率域方法</vt:lpstr>
      <vt:lpstr>5.3 典型环节的频率特性</vt:lpstr>
      <vt:lpstr>5.3 典型环节的频率特性</vt:lpstr>
      <vt:lpstr>5.3 典型环节的频率特性</vt:lpstr>
      <vt:lpstr>5.3 典型环节的频率特性</vt:lpstr>
      <vt:lpstr>5.3 典型环节的频率特性</vt:lpstr>
      <vt:lpstr>5.3 典型环节的频率特性</vt:lpstr>
      <vt:lpstr>5.3 典型环节的频率特性</vt:lpstr>
      <vt:lpstr>5.3 典型环节的频率特性</vt:lpstr>
      <vt:lpstr>5.3 典型环节的频率特性</vt:lpstr>
      <vt:lpstr>5.3 典型环节的频率特性</vt:lpstr>
      <vt:lpstr>5.3 典型环节的频率特性</vt:lpstr>
      <vt:lpstr>5.3 典型环节的频率特性</vt:lpstr>
      <vt:lpstr>5.3 典型环节的频率特性</vt:lpstr>
      <vt:lpstr>5.3 典型环节的频率特性</vt:lpstr>
      <vt:lpstr>5.3 典型环节的频率特性</vt:lpstr>
      <vt:lpstr>5.3 典型环节的频率特性</vt:lpstr>
      <vt:lpstr>5.3 典型环节的频率特性</vt:lpstr>
      <vt:lpstr>5.3 典型环节的频率特性</vt:lpstr>
      <vt:lpstr>5.3 典型环节的频率特性</vt:lpstr>
      <vt:lpstr>5.3 典型环节的频率特性</vt:lpstr>
      <vt:lpstr>5.3 典型环节的频率特性</vt:lpstr>
      <vt:lpstr>5.3 典型环节的频率特性</vt:lpstr>
      <vt:lpstr>5.3 典型环节的频率特性</vt:lpstr>
      <vt:lpstr>5.3 典型环节的频率特性</vt:lpstr>
      <vt:lpstr>5.3 典型环节的频率特性</vt:lpstr>
      <vt:lpstr>5.3 典型环节的频率特性</vt:lpstr>
      <vt:lpstr>5.3 典型环节的频率特性</vt:lpstr>
      <vt:lpstr>5.3 典型环节的频率特性</vt:lpstr>
      <vt:lpstr>5.3 典型环节的频率特性</vt:lpstr>
      <vt:lpstr>5.3 典型环节的频率特性</vt:lpstr>
      <vt:lpstr>5.3 典型环节的频率特性</vt:lpstr>
      <vt:lpstr>5.3 典型环节的频率特性</vt:lpstr>
      <vt:lpstr>5.3 典型环节的频率特性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频率域方法</dc:title>
  <dc:creator>Zhu Bing</dc:creator>
  <cp:lastModifiedBy>Bing Zhu</cp:lastModifiedBy>
  <cp:revision>307</cp:revision>
  <dcterms:created xsi:type="dcterms:W3CDTF">2018-05-22T02:00:00Z</dcterms:created>
  <dcterms:modified xsi:type="dcterms:W3CDTF">2018-11-28T15:43:39Z</dcterms:modified>
</cp:coreProperties>
</file>