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60" r:id="rId4"/>
    <p:sldId id="262" r:id="rId5"/>
    <p:sldId id="261" r:id="rId6"/>
    <p:sldId id="315" r:id="rId7"/>
    <p:sldId id="311" r:id="rId8"/>
    <p:sldId id="263" r:id="rId9"/>
    <p:sldId id="313" r:id="rId10"/>
    <p:sldId id="314" r:id="rId11"/>
    <p:sldId id="264" r:id="rId12"/>
    <p:sldId id="265" r:id="rId13"/>
    <p:sldId id="266" r:id="rId14"/>
    <p:sldId id="310" r:id="rId15"/>
    <p:sldId id="305" r:id="rId16"/>
    <p:sldId id="269" r:id="rId17"/>
    <p:sldId id="306" r:id="rId18"/>
    <p:sldId id="307" r:id="rId19"/>
    <p:sldId id="316" r:id="rId20"/>
    <p:sldId id="270" r:id="rId21"/>
    <p:sldId id="275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8"/>
    <p:restoredTop sz="86012"/>
  </p:normalViewPr>
  <p:slideViewPr>
    <p:cSldViewPr snapToGrid="0">
      <p:cViewPr varScale="1">
        <p:scale>
          <a:sx n="95" d="100"/>
          <a:sy n="95" d="100"/>
        </p:scale>
        <p:origin x="73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27.wmf"/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44.wmf"/><Relationship Id="rId1" Type="http://schemas.openxmlformats.org/officeDocument/2006/relationships/image" Target="../media/image27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50.wmf"/><Relationship Id="rId1" Type="http://schemas.openxmlformats.org/officeDocument/2006/relationships/image" Target="../media/image39.wmf"/><Relationship Id="rId4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57.wmf"/><Relationship Id="rId4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66.wmf"/><Relationship Id="rId3" Type="http://schemas.openxmlformats.org/officeDocument/2006/relationships/image" Target="../media/image64.wmf"/><Relationship Id="rId7" Type="http://schemas.openxmlformats.org/officeDocument/2006/relationships/image" Target="../media/image33.wmf"/><Relationship Id="rId12" Type="http://schemas.openxmlformats.org/officeDocument/2006/relationships/image" Target="../media/image58.wmf"/><Relationship Id="rId2" Type="http://schemas.openxmlformats.org/officeDocument/2006/relationships/image" Target="../media/image63.wmf"/><Relationship Id="rId1" Type="http://schemas.openxmlformats.org/officeDocument/2006/relationships/image" Target="../media/image59.wmf"/><Relationship Id="rId6" Type="http://schemas.openxmlformats.org/officeDocument/2006/relationships/image" Target="../media/image32.wmf"/><Relationship Id="rId11" Type="http://schemas.openxmlformats.org/officeDocument/2006/relationships/image" Target="../media/image30.wmf"/><Relationship Id="rId5" Type="http://schemas.openxmlformats.org/officeDocument/2006/relationships/image" Target="../media/image44.wmf"/><Relationship Id="rId10" Type="http://schemas.openxmlformats.org/officeDocument/2006/relationships/image" Target="../media/image62.wmf"/><Relationship Id="rId4" Type="http://schemas.openxmlformats.org/officeDocument/2006/relationships/image" Target="../media/image65.wmf"/><Relationship Id="rId9" Type="http://schemas.openxmlformats.org/officeDocument/2006/relationships/image" Target="../media/image2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62.wmf"/><Relationship Id="rId1" Type="http://schemas.openxmlformats.org/officeDocument/2006/relationships/image" Target="../media/image59.wmf"/><Relationship Id="rId6" Type="http://schemas.openxmlformats.org/officeDocument/2006/relationships/image" Target="../media/image58.wmf"/><Relationship Id="rId5" Type="http://schemas.openxmlformats.org/officeDocument/2006/relationships/image" Target="../media/image30.wmf"/><Relationship Id="rId4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6" Type="http://schemas.openxmlformats.org/officeDocument/2006/relationships/image" Target="../media/image18.wmf"/><Relationship Id="rId1" Type="http://schemas.openxmlformats.org/officeDocument/2006/relationships/image" Target="../media/image15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7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8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9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93.wmf"/><Relationship Id="rId1" Type="http://schemas.openxmlformats.org/officeDocument/2006/relationships/image" Target="../media/image100.wmf"/><Relationship Id="rId5" Type="http://schemas.openxmlformats.org/officeDocument/2006/relationships/image" Target="../media/image96.wmf"/><Relationship Id="rId4" Type="http://schemas.openxmlformats.org/officeDocument/2006/relationships/image" Target="../media/image10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11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14.wmf"/><Relationship Id="rId7" Type="http://schemas.openxmlformats.org/officeDocument/2006/relationships/image" Target="../media/image132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14.wmf"/><Relationship Id="rId1" Type="http://schemas.openxmlformats.org/officeDocument/2006/relationships/image" Target="../media/image135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4" Type="http://schemas.openxmlformats.org/officeDocument/2006/relationships/image" Target="../media/image142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145.wmf"/><Relationship Id="rId4" Type="http://schemas.openxmlformats.org/officeDocument/2006/relationships/image" Target="../media/image146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image" Target="../media/image157.wmf"/><Relationship Id="rId3" Type="http://schemas.openxmlformats.org/officeDocument/2006/relationships/image" Target="../media/image32.wmf"/><Relationship Id="rId7" Type="http://schemas.openxmlformats.org/officeDocument/2006/relationships/image" Target="../media/image153.wmf"/><Relationship Id="rId12" Type="http://schemas.openxmlformats.org/officeDocument/2006/relationships/image" Target="../media/image156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152.wmf"/><Relationship Id="rId11" Type="http://schemas.openxmlformats.org/officeDocument/2006/relationships/image" Target="../media/image115.wmf"/><Relationship Id="rId5" Type="http://schemas.openxmlformats.org/officeDocument/2006/relationships/image" Target="../media/image146.wmf"/><Relationship Id="rId15" Type="http://schemas.openxmlformats.org/officeDocument/2006/relationships/image" Target="../media/image159.wmf"/><Relationship Id="rId10" Type="http://schemas.openxmlformats.org/officeDocument/2006/relationships/image" Target="../media/image114.wmf"/><Relationship Id="rId4" Type="http://schemas.openxmlformats.org/officeDocument/2006/relationships/image" Target="../media/image33.wmf"/><Relationship Id="rId9" Type="http://schemas.openxmlformats.org/officeDocument/2006/relationships/image" Target="../media/image155.wmf"/><Relationship Id="rId14" Type="http://schemas.openxmlformats.org/officeDocument/2006/relationships/image" Target="../media/image158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image" Target="../media/image162.wmf"/><Relationship Id="rId7" Type="http://schemas.openxmlformats.org/officeDocument/2006/relationships/image" Target="../media/image166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31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27.wmf"/><Relationship Id="rId1" Type="http://schemas.openxmlformats.org/officeDocument/2006/relationships/image" Target="../media/image36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9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2A159-DD65-A540-8054-AEF9C2AB2579}" type="datetimeFigureOut">
              <a:rPr kumimoji="1" lang="zh-CN" altLang="en-US" smtClean="0"/>
              <a:t>2018/12/14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D254B-98F6-B644-99BD-0669E1C06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64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25237-92D9-F840-8F2A-43B38583BDB5}" type="datetimeFigureOut">
              <a:rPr kumimoji="1" lang="zh-CN" altLang="en-US" smtClean="0"/>
              <a:t>2018/12/14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641-C7D5-534F-AC95-89A58F600E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198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过渡到包含多个零极点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641-C7D5-534F-AC95-89A58F600E7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0954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此处还应结合</a:t>
            </a:r>
            <a:r>
              <a:rPr kumimoji="1" lang="en-US" altLang="zh-CN" dirty="0" err="1" smtClean="0"/>
              <a:t>nyquist</a:t>
            </a:r>
            <a:r>
              <a:rPr kumimoji="1" lang="zh-CN" altLang="en-US" dirty="0" smtClean="0"/>
              <a:t>图，两个积分环节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641-C7D5-534F-AC95-89A58F600E79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9147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如何计算穿越频率？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641-C7D5-534F-AC95-89A58F600E79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8585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检查定义是否准确！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641-C7D5-534F-AC95-89A58F600E79}" type="slidenum">
              <a:rPr kumimoji="1" lang="zh-CN" altLang="en-US" smtClean="0"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9317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闭环传递函数和开环传递函数的极点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641-C7D5-534F-AC95-89A58F600E7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0235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奈奎斯特闭围线对应奈奎斯特曲线。根据幅角原理，闭围线包围的辅助函数极点个数减去零点个数，就是奈奎斯特曲线绕原点圈数。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641-C7D5-534F-AC95-89A58F600E7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5912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先列出来幅角原理</a:t>
            </a:r>
            <a:r>
              <a:rPr lang="en-US" altLang="zh-CN" dirty="0" smtClean="0"/>
              <a:t>R=P-Z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641-C7D5-534F-AC95-89A58F600E7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628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nyqlog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641-C7D5-534F-AC95-89A58F600E79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1606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641-C7D5-534F-AC95-89A58F600E79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2542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过度不自然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641-C7D5-534F-AC95-89A58F600E79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1652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641-C7D5-534F-AC95-89A58F600E79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1002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过度不自然，需要修改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641-C7D5-534F-AC95-89A58F600E79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6499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B61F-9777-4272-AC10-79441010235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45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B61F-9777-4272-AC10-79441010235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70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B61F-9777-4272-AC10-79441010235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21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B61F-9777-4272-AC10-79441010235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51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B61F-9777-4272-AC10-79441010235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68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B61F-9777-4272-AC10-79441010235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78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B61F-9777-4272-AC10-79441010235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8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B61F-9777-4272-AC10-79441010235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53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B61F-9777-4272-AC10-79441010235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39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B61F-9777-4272-AC10-79441010235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91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B61F-9777-4272-AC10-79441010235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10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AB61F-9777-4272-AC10-79441010235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B2AEC-3C0D-4F1F-BBD3-64122573489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937" y="58650"/>
            <a:ext cx="2933700" cy="485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8" y="6145212"/>
            <a:ext cx="27622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8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2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oleObject" Target="../embeddings/oleObject59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6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27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65.bin"/><Relationship Id="rId1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7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6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73.bin"/><Relationship Id="rId18" Type="http://schemas.openxmlformats.org/officeDocument/2006/relationships/oleObject" Target="../embeddings/oleObject76.bin"/><Relationship Id="rId3" Type="http://schemas.openxmlformats.org/officeDocument/2006/relationships/oleObject" Target="../embeddings/oleObject68.bin"/><Relationship Id="rId21" Type="http://schemas.openxmlformats.org/officeDocument/2006/relationships/image" Target="../media/image38.wmf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wmf"/><Relationship Id="rId20" Type="http://schemas.openxmlformats.org/officeDocument/2006/relationships/oleObject" Target="../embeddings/oleObject77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32.wmf"/><Relationship Id="rId19" Type="http://schemas.openxmlformats.org/officeDocument/2006/relationships/image" Target="../media/image37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3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11" Type="http://schemas.openxmlformats.org/officeDocument/2006/relationships/image" Target="../media/image43.emf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8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image" Target="../media/image45.emf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3.bin"/><Relationship Id="rId5" Type="http://schemas.openxmlformats.org/officeDocument/2006/relationships/image" Target="../media/image39.wmf"/><Relationship Id="rId10" Type="http://schemas.openxmlformats.org/officeDocument/2006/relationships/image" Target="../media/image44.wmf"/><Relationship Id="rId4" Type="http://schemas.openxmlformats.org/officeDocument/2006/relationships/oleObject" Target="../embeddings/oleObject82.bin"/><Relationship Id="rId9" Type="http://schemas.openxmlformats.org/officeDocument/2006/relationships/oleObject" Target="../embeddings/oleObject8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46.wmf"/><Relationship Id="rId9" Type="http://schemas.openxmlformats.org/officeDocument/2006/relationships/image" Target="../media/image49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34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5" Type="http://schemas.openxmlformats.org/officeDocument/2006/relationships/image" Target="../media/image35.wmf"/><Relationship Id="rId10" Type="http://schemas.openxmlformats.org/officeDocument/2006/relationships/image" Target="../media/image32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92.bin"/><Relationship Id="rId14" Type="http://schemas.openxmlformats.org/officeDocument/2006/relationships/oleObject" Target="../embeddings/oleObject9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3" Type="http://schemas.openxmlformats.org/officeDocument/2006/relationships/oleObject" Target="../embeddings/oleObject96.bin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7.bin"/><Relationship Id="rId11" Type="http://schemas.openxmlformats.org/officeDocument/2006/relationships/image" Target="../media/image51.wmf"/><Relationship Id="rId5" Type="http://schemas.openxmlformats.org/officeDocument/2006/relationships/image" Target="../media/image52.emf"/><Relationship Id="rId10" Type="http://schemas.openxmlformats.org/officeDocument/2006/relationships/oleObject" Target="../embeddings/oleObject99.bin"/><Relationship Id="rId4" Type="http://schemas.openxmlformats.org/officeDocument/2006/relationships/image" Target="../media/image39.wmf"/><Relationship Id="rId9" Type="http://schemas.openxmlformats.org/officeDocument/2006/relationships/image" Target="../media/image4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53.wmf"/><Relationship Id="rId9" Type="http://schemas.openxmlformats.org/officeDocument/2006/relationships/image" Target="../media/image56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108.bin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3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117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62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10" Type="http://schemas.openxmlformats.org/officeDocument/2006/relationships/image" Target="../media/image59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6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13" Type="http://schemas.openxmlformats.org/officeDocument/2006/relationships/image" Target="../media/image44.wmf"/><Relationship Id="rId18" Type="http://schemas.openxmlformats.org/officeDocument/2006/relationships/oleObject" Target="../embeddings/oleObject125.bin"/><Relationship Id="rId26" Type="http://schemas.openxmlformats.org/officeDocument/2006/relationships/oleObject" Target="../embeddings/oleObject129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28.wmf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122.bin"/><Relationship Id="rId17" Type="http://schemas.openxmlformats.org/officeDocument/2006/relationships/image" Target="../media/image33.wmf"/><Relationship Id="rId25" Type="http://schemas.openxmlformats.org/officeDocument/2006/relationships/image" Target="../media/image30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24.bin"/><Relationship Id="rId20" Type="http://schemas.openxmlformats.org/officeDocument/2006/relationships/oleObject" Target="../embeddings/oleObject126.bin"/><Relationship Id="rId29" Type="http://schemas.openxmlformats.org/officeDocument/2006/relationships/image" Target="../media/image66.w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19.bin"/><Relationship Id="rId11" Type="http://schemas.openxmlformats.org/officeDocument/2006/relationships/image" Target="../media/image65.wmf"/><Relationship Id="rId24" Type="http://schemas.openxmlformats.org/officeDocument/2006/relationships/oleObject" Target="../embeddings/oleObject128.bin"/><Relationship Id="rId5" Type="http://schemas.openxmlformats.org/officeDocument/2006/relationships/image" Target="../media/image59.wmf"/><Relationship Id="rId15" Type="http://schemas.openxmlformats.org/officeDocument/2006/relationships/image" Target="../media/image32.wmf"/><Relationship Id="rId23" Type="http://schemas.openxmlformats.org/officeDocument/2006/relationships/image" Target="../media/image62.wmf"/><Relationship Id="rId28" Type="http://schemas.openxmlformats.org/officeDocument/2006/relationships/oleObject" Target="../embeddings/oleObject130.bin"/><Relationship Id="rId10" Type="http://schemas.openxmlformats.org/officeDocument/2006/relationships/oleObject" Target="../embeddings/oleObject121.bin"/><Relationship Id="rId19" Type="http://schemas.openxmlformats.org/officeDocument/2006/relationships/image" Target="../media/image27.wmf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64.wmf"/><Relationship Id="rId14" Type="http://schemas.openxmlformats.org/officeDocument/2006/relationships/oleObject" Target="../embeddings/oleObject123.bin"/><Relationship Id="rId22" Type="http://schemas.openxmlformats.org/officeDocument/2006/relationships/oleObject" Target="../embeddings/oleObject127.bin"/><Relationship Id="rId27" Type="http://schemas.openxmlformats.org/officeDocument/2006/relationships/image" Target="../media/image5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136.bin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0" Type="http://schemas.openxmlformats.org/officeDocument/2006/relationships/image" Target="../media/image28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5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67.wmf"/><Relationship Id="rId9" Type="http://schemas.openxmlformats.org/officeDocument/2006/relationships/image" Target="../media/image70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image" Target="../media/image76.e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14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image" Target="../media/image79.e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0" Type="http://schemas.openxmlformats.org/officeDocument/2006/relationships/image" Target="../media/image78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14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image" Target="../media/image85.e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15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0.wmf"/><Relationship Id="rId26" Type="http://schemas.openxmlformats.org/officeDocument/2006/relationships/oleObject" Target="../embeddings/oleObject13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8.bin"/><Relationship Id="rId25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2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Relationship Id="rId22" Type="http://schemas.openxmlformats.org/officeDocument/2006/relationships/image" Target="../media/image12.wmf"/><Relationship Id="rId27" Type="http://schemas.openxmlformats.org/officeDocument/2006/relationships/image" Target="../media/image14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56.bin"/><Relationship Id="rId11" Type="http://schemas.openxmlformats.org/officeDocument/2006/relationships/oleObject" Target="../embeddings/oleObject159.bin"/><Relationship Id="rId5" Type="http://schemas.openxmlformats.org/officeDocument/2006/relationships/image" Target="../media/image86.wmf"/><Relationship Id="rId10" Type="http://schemas.openxmlformats.org/officeDocument/2006/relationships/oleObject" Target="../embeddings/oleObject158.bin"/><Relationship Id="rId4" Type="http://schemas.openxmlformats.org/officeDocument/2006/relationships/oleObject" Target="../embeddings/oleObject155.bin"/><Relationship Id="rId9" Type="http://schemas.openxmlformats.org/officeDocument/2006/relationships/image" Target="../media/image3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8.wmf"/><Relationship Id="rId11" Type="http://schemas.openxmlformats.org/officeDocument/2006/relationships/image" Target="../media/image91.emf"/><Relationship Id="rId5" Type="http://schemas.openxmlformats.org/officeDocument/2006/relationships/oleObject" Target="../embeddings/oleObject161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16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97.emf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5" Type="http://schemas.openxmlformats.org/officeDocument/2006/relationships/image" Target="../media/image99.emf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98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image" Target="../media/image103.emf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5" Type="http://schemas.openxmlformats.org/officeDocument/2006/relationships/image" Target="../media/image105.emf"/><Relationship Id="rId10" Type="http://schemas.openxmlformats.org/officeDocument/2006/relationships/image" Target="../media/image102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04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75.bin"/><Relationship Id="rId4" Type="http://schemas.openxmlformats.org/officeDocument/2006/relationships/image" Target="../media/image106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1.emf"/><Relationship Id="rId5" Type="http://schemas.openxmlformats.org/officeDocument/2006/relationships/image" Target="../media/image110.emf"/><Relationship Id="rId4" Type="http://schemas.openxmlformats.org/officeDocument/2006/relationships/image" Target="../media/image10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3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9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3.wmf"/><Relationship Id="rId12" Type="http://schemas.openxmlformats.org/officeDocument/2006/relationships/image" Target="../media/image1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78.bin"/><Relationship Id="rId11" Type="http://schemas.openxmlformats.org/officeDocument/2006/relationships/image" Target="../media/image115.wmf"/><Relationship Id="rId5" Type="http://schemas.openxmlformats.org/officeDocument/2006/relationships/image" Target="../media/image32.wmf"/><Relationship Id="rId10" Type="http://schemas.openxmlformats.org/officeDocument/2006/relationships/oleObject" Target="../embeddings/oleObject180.bin"/><Relationship Id="rId4" Type="http://schemas.openxmlformats.org/officeDocument/2006/relationships/oleObject" Target="../embeddings/oleObject177.bin"/><Relationship Id="rId9" Type="http://schemas.openxmlformats.org/officeDocument/2006/relationships/image" Target="../media/image114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1.bin"/><Relationship Id="rId7" Type="http://schemas.openxmlformats.org/officeDocument/2006/relationships/image" Target="../media/image1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82.bin"/><Relationship Id="rId4" Type="http://schemas.openxmlformats.org/officeDocument/2006/relationships/image" Target="../media/image116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.bin"/><Relationship Id="rId18" Type="http://schemas.openxmlformats.org/officeDocument/2006/relationships/image" Target="../media/image9.wmf"/><Relationship Id="rId26" Type="http://schemas.openxmlformats.org/officeDocument/2006/relationships/oleObject" Target="../embeddings/oleObject26.bin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23.bin"/><Relationship Id="rId34" Type="http://schemas.openxmlformats.org/officeDocument/2006/relationships/oleObject" Target="../embeddings/oleObject30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21.bin"/><Relationship Id="rId25" Type="http://schemas.openxmlformats.org/officeDocument/2006/relationships/oleObject" Target="../embeddings/oleObject25.bin"/><Relationship Id="rId33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12.wmf"/><Relationship Id="rId32" Type="http://schemas.openxmlformats.org/officeDocument/2006/relationships/oleObject" Target="../embeddings/oleObject29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28" Type="http://schemas.openxmlformats.org/officeDocument/2006/relationships/oleObject" Target="../embeddings/oleObject27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22.bin"/><Relationship Id="rId31" Type="http://schemas.openxmlformats.org/officeDocument/2006/relationships/image" Target="../media/image16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image" Target="../media/image13.wmf"/><Relationship Id="rId30" Type="http://schemas.openxmlformats.org/officeDocument/2006/relationships/oleObject" Target="../embeddings/oleObject28.bin"/><Relationship Id="rId35" Type="http://schemas.openxmlformats.org/officeDocument/2006/relationships/image" Target="../media/image18.wmf"/><Relationship Id="rId8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84.bin"/><Relationship Id="rId5" Type="http://schemas.openxmlformats.org/officeDocument/2006/relationships/image" Target="../media/image119.wmf"/><Relationship Id="rId4" Type="http://schemas.openxmlformats.org/officeDocument/2006/relationships/oleObject" Target="../embeddings/oleObject183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7.bin"/><Relationship Id="rId3" Type="http://schemas.openxmlformats.org/officeDocument/2006/relationships/oleObject" Target="../embeddings/oleObject185.bin"/><Relationship Id="rId7" Type="http://schemas.openxmlformats.org/officeDocument/2006/relationships/image" Target="../media/image1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86.bin"/><Relationship Id="rId10" Type="http://schemas.openxmlformats.org/officeDocument/2006/relationships/image" Target="../media/image126.emf"/><Relationship Id="rId4" Type="http://schemas.openxmlformats.org/officeDocument/2006/relationships/image" Target="../media/image122.wmf"/><Relationship Id="rId9" Type="http://schemas.openxmlformats.org/officeDocument/2006/relationships/image" Target="../media/image124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13" Type="http://schemas.openxmlformats.org/officeDocument/2006/relationships/oleObject" Target="../embeddings/oleObject191.bin"/><Relationship Id="rId18" Type="http://schemas.openxmlformats.org/officeDocument/2006/relationships/oleObject" Target="../embeddings/oleObject192.bin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131.wmf"/><Relationship Id="rId7" Type="http://schemas.openxmlformats.org/officeDocument/2006/relationships/image" Target="../media/image128.wmf"/><Relationship Id="rId12" Type="http://schemas.openxmlformats.org/officeDocument/2006/relationships/image" Target="../media/image114.wmf"/><Relationship Id="rId17" Type="http://schemas.openxmlformats.org/officeDocument/2006/relationships/image" Target="../media/image86.png"/><Relationship Id="rId25" Type="http://schemas.openxmlformats.org/officeDocument/2006/relationships/image" Target="../media/image13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9.wmf"/><Relationship Id="rId20" Type="http://schemas.openxmlformats.org/officeDocument/2006/relationships/oleObject" Target="../embeddings/oleObject193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89.bin"/><Relationship Id="rId11" Type="http://schemas.openxmlformats.org/officeDocument/2006/relationships/oleObject" Target="../embeddings/oleObject740.bin"/><Relationship Id="rId24" Type="http://schemas.openxmlformats.org/officeDocument/2006/relationships/oleObject" Target="../embeddings/oleObject195.bin"/><Relationship Id="rId5" Type="http://schemas.openxmlformats.org/officeDocument/2006/relationships/image" Target="../media/image127.wmf"/><Relationship Id="rId15" Type="http://schemas.openxmlformats.org/officeDocument/2006/relationships/oleObject" Target="../embeddings/oleObject1910.bin"/><Relationship Id="rId23" Type="http://schemas.openxmlformats.org/officeDocument/2006/relationships/image" Target="../media/image132.wmf"/><Relationship Id="rId10" Type="http://schemas.openxmlformats.org/officeDocument/2006/relationships/image" Target="../media/image114.wmf"/><Relationship Id="rId19" Type="http://schemas.openxmlformats.org/officeDocument/2006/relationships/image" Target="../media/image130.wmf"/><Relationship Id="rId4" Type="http://schemas.openxmlformats.org/officeDocument/2006/relationships/oleObject" Target="../embeddings/oleObject188.bin"/><Relationship Id="rId9" Type="http://schemas.openxmlformats.org/officeDocument/2006/relationships/oleObject" Target="../embeddings/oleObject190.bin"/><Relationship Id="rId14" Type="http://schemas.openxmlformats.org/officeDocument/2006/relationships/image" Target="../media/image129.wmf"/><Relationship Id="rId22" Type="http://schemas.openxmlformats.org/officeDocument/2006/relationships/oleObject" Target="../embeddings/oleObject194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198.bin"/><Relationship Id="rId12" Type="http://schemas.openxmlformats.org/officeDocument/2006/relationships/image" Target="../media/image1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200.bin"/><Relationship Id="rId5" Type="http://schemas.openxmlformats.org/officeDocument/2006/relationships/oleObject" Target="../embeddings/oleObject197.bin"/><Relationship Id="rId10" Type="http://schemas.openxmlformats.org/officeDocument/2006/relationships/image" Target="../media/image137.wmf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99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3.bin"/><Relationship Id="rId3" Type="http://schemas.openxmlformats.org/officeDocument/2006/relationships/oleObject" Target="../embeddings/oleObject201.bin"/><Relationship Id="rId7" Type="http://schemas.openxmlformats.org/officeDocument/2006/relationships/image" Target="../media/image143.emf"/><Relationship Id="rId12" Type="http://schemas.openxmlformats.org/officeDocument/2006/relationships/image" Target="../media/image14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204.bin"/><Relationship Id="rId5" Type="http://schemas.openxmlformats.org/officeDocument/2006/relationships/oleObject" Target="../embeddings/oleObject202.bin"/><Relationship Id="rId10" Type="http://schemas.openxmlformats.org/officeDocument/2006/relationships/image" Target="../media/image144.emf"/><Relationship Id="rId4" Type="http://schemas.openxmlformats.org/officeDocument/2006/relationships/image" Target="../media/image139.wmf"/><Relationship Id="rId9" Type="http://schemas.openxmlformats.org/officeDocument/2006/relationships/image" Target="../media/image141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06.bin"/><Relationship Id="rId10" Type="http://schemas.openxmlformats.org/officeDocument/2006/relationships/image" Target="../media/image146.w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208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oleObject" Target="../embeddings/oleObject216.bin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1.bin"/><Relationship Id="rId12" Type="http://schemas.openxmlformats.org/officeDocument/2006/relationships/oleObject" Target="../embeddings/oleObject215.bin"/><Relationship Id="rId17" Type="http://schemas.openxmlformats.org/officeDocument/2006/relationships/image" Target="../media/image149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8.e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214.bin"/><Relationship Id="rId5" Type="http://schemas.openxmlformats.org/officeDocument/2006/relationships/oleObject" Target="../embeddings/oleObject210.bin"/><Relationship Id="rId15" Type="http://schemas.openxmlformats.org/officeDocument/2006/relationships/image" Target="../media/image147.emf"/><Relationship Id="rId10" Type="http://schemas.openxmlformats.org/officeDocument/2006/relationships/oleObject" Target="../embeddings/oleObject213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12.bin"/><Relationship Id="rId14" Type="http://schemas.openxmlformats.org/officeDocument/2006/relationships/oleObject" Target="../embeddings/oleObject217.bin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23.bin"/><Relationship Id="rId18" Type="http://schemas.openxmlformats.org/officeDocument/2006/relationships/image" Target="../media/image154.wmf"/><Relationship Id="rId26" Type="http://schemas.openxmlformats.org/officeDocument/2006/relationships/oleObject" Target="../embeddings/oleObject229.bin"/><Relationship Id="rId3" Type="http://schemas.openxmlformats.org/officeDocument/2006/relationships/oleObject" Target="../embeddings/oleObject218.bin"/><Relationship Id="rId21" Type="http://schemas.openxmlformats.org/officeDocument/2006/relationships/oleObject" Target="../embeddings/oleObject227.bin"/><Relationship Id="rId34" Type="http://schemas.openxmlformats.org/officeDocument/2006/relationships/image" Target="../media/image159.wmf"/><Relationship Id="rId7" Type="http://schemas.openxmlformats.org/officeDocument/2006/relationships/oleObject" Target="../embeddings/oleObject220.bin"/><Relationship Id="rId12" Type="http://schemas.openxmlformats.org/officeDocument/2006/relationships/image" Target="../media/image146.wmf"/><Relationship Id="rId17" Type="http://schemas.openxmlformats.org/officeDocument/2006/relationships/oleObject" Target="../embeddings/oleObject225.bin"/><Relationship Id="rId25" Type="http://schemas.openxmlformats.org/officeDocument/2006/relationships/image" Target="../media/image160.png"/><Relationship Id="rId33" Type="http://schemas.openxmlformats.org/officeDocument/2006/relationships/oleObject" Target="../embeddings/oleObject2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3.wmf"/><Relationship Id="rId20" Type="http://schemas.openxmlformats.org/officeDocument/2006/relationships/image" Target="../media/image155.wmf"/><Relationship Id="rId29" Type="http://schemas.openxmlformats.org/officeDocument/2006/relationships/oleObject" Target="../embeddings/oleObject231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222.bin"/><Relationship Id="rId24" Type="http://schemas.openxmlformats.org/officeDocument/2006/relationships/image" Target="../media/image115.wmf"/><Relationship Id="rId32" Type="http://schemas.openxmlformats.org/officeDocument/2006/relationships/image" Target="../media/image158.wmf"/><Relationship Id="rId5" Type="http://schemas.openxmlformats.org/officeDocument/2006/relationships/oleObject" Target="../embeddings/oleObject219.bin"/><Relationship Id="rId15" Type="http://schemas.openxmlformats.org/officeDocument/2006/relationships/oleObject" Target="../embeddings/oleObject224.bin"/><Relationship Id="rId23" Type="http://schemas.openxmlformats.org/officeDocument/2006/relationships/oleObject" Target="../embeddings/oleObject228.bin"/><Relationship Id="rId28" Type="http://schemas.openxmlformats.org/officeDocument/2006/relationships/image" Target="../media/image156.wmf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226.bin"/><Relationship Id="rId31" Type="http://schemas.openxmlformats.org/officeDocument/2006/relationships/oleObject" Target="../embeddings/oleObject232.bin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221.bin"/><Relationship Id="rId14" Type="http://schemas.openxmlformats.org/officeDocument/2006/relationships/image" Target="../media/image152.wmf"/><Relationship Id="rId22" Type="http://schemas.openxmlformats.org/officeDocument/2006/relationships/image" Target="../media/image114.wmf"/><Relationship Id="rId27" Type="http://schemas.openxmlformats.org/officeDocument/2006/relationships/oleObject" Target="../embeddings/oleObject230.bin"/><Relationship Id="rId30" Type="http://schemas.openxmlformats.org/officeDocument/2006/relationships/image" Target="../media/image157.wmf"/><Relationship Id="rId8" Type="http://schemas.openxmlformats.org/officeDocument/2006/relationships/image" Target="../media/image32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oleObject" Target="../embeddings/oleObject239.bin"/><Relationship Id="rId18" Type="http://schemas.openxmlformats.org/officeDocument/2006/relationships/image" Target="../media/image167.wmf"/><Relationship Id="rId3" Type="http://schemas.openxmlformats.org/officeDocument/2006/relationships/oleObject" Target="../embeddings/oleObject234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164.wmf"/><Relationship Id="rId17" Type="http://schemas.openxmlformats.org/officeDocument/2006/relationships/oleObject" Target="../embeddings/oleObject24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6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238.bin"/><Relationship Id="rId5" Type="http://schemas.openxmlformats.org/officeDocument/2006/relationships/oleObject" Target="../embeddings/oleObject235.bin"/><Relationship Id="rId15" Type="http://schemas.openxmlformats.org/officeDocument/2006/relationships/oleObject" Target="../embeddings/oleObject240.bin"/><Relationship Id="rId10" Type="http://schemas.openxmlformats.org/officeDocument/2006/relationships/image" Target="../media/image163.wmf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165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69.emf"/><Relationship Id="rId5" Type="http://schemas.openxmlformats.org/officeDocument/2006/relationships/image" Target="../media/image168.emf"/><Relationship Id="rId4" Type="http://schemas.openxmlformats.org/officeDocument/2006/relationships/image" Target="../media/image16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10.wmf"/><Relationship Id="rId26" Type="http://schemas.openxmlformats.org/officeDocument/2006/relationships/oleObject" Target="../embeddings/oleObject43.bin"/><Relationship Id="rId3" Type="http://schemas.openxmlformats.org/officeDocument/2006/relationships/oleObject" Target="../embeddings/oleObject31.bin"/><Relationship Id="rId21" Type="http://schemas.openxmlformats.org/officeDocument/2006/relationships/oleObject" Target="../embeddings/oleObject40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38.bin"/><Relationship Id="rId25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35.bin"/><Relationship Id="rId24" Type="http://schemas.openxmlformats.org/officeDocument/2006/relationships/oleObject" Target="../embeddings/oleObject42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23" Type="http://schemas.openxmlformats.org/officeDocument/2006/relationships/oleObject" Target="../embeddings/oleObject41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8.wmf"/><Relationship Id="rId22" Type="http://schemas.openxmlformats.org/officeDocument/2006/relationships/image" Target="../media/image12.wmf"/><Relationship Id="rId27" Type="http://schemas.openxmlformats.org/officeDocument/2006/relationships/image" Target="../media/image14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4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4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5893"/>
          </a:xfrm>
        </p:spPr>
        <p:txBody>
          <a:bodyPr anchor="ctr">
            <a:normAutofit/>
          </a:bodyPr>
          <a:lstStyle/>
          <a:p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第五</a:t>
            </a:r>
            <a:r>
              <a:rPr lang="zh-CN" altLang="en-US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章 频率域方法</a:t>
            </a:r>
            <a:endParaRPr lang="zh-CN" altLang="en-US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99816" y="2386584"/>
            <a:ext cx="5992368" cy="344728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5-1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从傅里叶级数到傅里叶变换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5-2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频率特性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5-3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典型环节的频率特性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5-4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系统的开环频率特性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5-5 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频率稳定判据</a:t>
            </a:r>
            <a:endParaRPr lang="en-US" altLang="zh-CN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5-6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系统闭环频率特性与阶跃响应的关系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5-7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开环频率特性与阶跃响应的关系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272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81247"/>
            <a:ext cx="6166866" cy="4351338"/>
          </a:xfrm>
        </p:spPr>
        <p:txBody>
          <a:bodyPr/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辅助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buNone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零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点和极点分别是闭环和开环的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极点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零点个数与极点个数相同；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F(s)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与系统开环传递函数只差常数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</a:p>
          <a:p>
            <a:pPr lvl="1"/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例：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871000" y="1743075"/>
            <a:ext cx="3675888" cy="1652016"/>
            <a:chOff x="6501384" y="3209544"/>
            <a:chExt cx="3675888" cy="1652016"/>
          </a:xfrm>
        </p:grpSpPr>
        <p:sp>
          <p:nvSpPr>
            <p:cNvPr id="5" name="矩形 4"/>
            <p:cNvSpPr/>
            <p:nvPr/>
          </p:nvSpPr>
          <p:spPr>
            <a:xfrm>
              <a:off x="8174736" y="3209544"/>
              <a:ext cx="768096" cy="5669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G(s)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174736" y="4294632"/>
              <a:ext cx="768096" cy="5669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H(s)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8942832" y="3493008"/>
              <a:ext cx="12344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endCxn id="6" idx="3"/>
            </p:cNvCxnSpPr>
            <p:nvPr/>
          </p:nvCxnSpPr>
          <p:spPr>
            <a:xfrm rot="5400000">
              <a:off x="8715756" y="3710940"/>
              <a:ext cx="1094232" cy="64008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6964680" y="3305556"/>
              <a:ext cx="365760" cy="3749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7351776" y="3493008"/>
              <a:ext cx="8229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6" idx="1"/>
              <a:endCxn id="14" idx="4"/>
            </p:cNvCxnSpPr>
            <p:nvPr/>
          </p:nvCxnSpPr>
          <p:spPr>
            <a:xfrm rot="10800000">
              <a:off x="7147560" y="3680460"/>
              <a:ext cx="1027176" cy="897636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6501384" y="3493008"/>
              <a:ext cx="4632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7187184" y="3594592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-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812883"/>
              </p:ext>
            </p:extLst>
          </p:nvPr>
        </p:nvGraphicFramePr>
        <p:xfrm>
          <a:off x="7773155" y="5253838"/>
          <a:ext cx="3542393" cy="677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3" name="Equation" r:id="rId4" imgW="2197080" imgH="419040" progId="Equation.DSMT4">
                  <p:embed/>
                </p:oleObj>
              </mc:Choice>
              <mc:Fallback>
                <p:oleObj name="Equation" r:id="rId4" imgW="2197080" imgH="419040" progId="Equation.DSMT4">
                  <p:embed/>
                  <p:pic>
                    <p:nvPicPr>
                      <p:cNvPr id="26" name="对象 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73155" y="5253838"/>
                        <a:ext cx="3542393" cy="677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227606"/>
              </p:ext>
            </p:extLst>
          </p:nvPr>
        </p:nvGraphicFramePr>
        <p:xfrm>
          <a:off x="2480138" y="4758845"/>
          <a:ext cx="3558922" cy="717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4" name="Equation" r:id="rId6" imgW="1955520" imgH="393480" progId="Equation.DSMT4">
                  <p:embed/>
                </p:oleObj>
              </mc:Choice>
              <mc:Fallback>
                <p:oleObj name="Equation" r:id="rId6" imgW="1955520" imgH="393480" progId="Equation.DSMT4">
                  <p:embed/>
                  <p:pic>
                    <p:nvPicPr>
                      <p:cNvPr id="20" name="对象 1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80138" y="4758845"/>
                        <a:ext cx="3558922" cy="717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925267"/>
              </p:ext>
            </p:extLst>
          </p:nvPr>
        </p:nvGraphicFramePr>
        <p:xfrm>
          <a:off x="2427188" y="5533330"/>
          <a:ext cx="2973609" cy="683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5" name="Equation" r:id="rId8" imgW="1714320" imgH="393480" progId="Equation.DSMT4">
                  <p:embed/>
                </p:oleObj>
              </mc:Choice>
              <mc:Fallback>
                <p:oleObj name="Equation" r:id="rId8" imgW="1714320" imgH="393480" progId="Equation.DSMT4">
                  <p:embed/>
                  <p:pic>
                    <p:nvPicPr>
                      <p:cNvPr id="22" name="对象 2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27188" y="5533330"/>
                        <a:ext cx="2973609" cy="683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7442430" y="1476244"/>
            <a:ext cx="0" cy="48914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395820"/>
              </p:ext>
            </p:extLst>
          </p:nvPr>
        </p:nvGraphicFramePr>
        <p:xfrm>
          <a:off x="7804986" y="3742587"/>
          <a:ext cx="3419023" cy="1323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6" name="Equation" r:id="rId10" imgW="2234880" imgH="863280" progId="Equation.DSMT4">
                  <p:embed/>
                </p:oleObj>
              </mc:Choice>
              <mc:Fallback>
                <p:oleObj name="Equation" r:id="rId10" imgW="2234880" imgH="863280" progId="Equation.DSMT4">
                  <p:embed/>
                  <p:pic>
                    <p:nvPicPr>
                      <p:cNvPr id="28" name="对象 2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04986" y="3742587"/>
                        <a:ext cx="3419023" cy="1323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5.5.2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奈奎斯特（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Nyquist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）稳定判据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22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2"/>
          <p:cNvSpPr txBox="1">
            <a:spLocks/>
          </p:cNvSpPr>
          <p:nvPr/>
        </p:nvSpPr>
        <p:spPr>
          <a:xfrm>
            <a:off x="838200" y="1634758"/>
            <a:ext cx="10515600" cy="1446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</a:t>
            </a:r>
            <a:r>
              <a:rPr lang="el-GR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Γ</a:t>
            </a:r>
            <a:r>
              <a:rPr lang="en-US" altLang="zh-CN" baseline="-25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（称为</a:t>
            </a:r>
            <a:r>
              <a:rPr lang="en-US" altLang="zh-CN" dirty="0" err="1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Nyquist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闭围线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）为顺时针包围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整个右半</a:t>
            </a:r>
            <a:r>
              <a:rPr lang="en-US" alt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s-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平面及虚轴 </a:t>
            </a:r>
            <a:r>
              <a:rPr lang="en-US" alt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</a:t>
            </a:r>
            <a:r>
              <a:rPr lang="el-GR" alt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ω</a:t>
            </a:r>
            <a:r>
              <a:rPr lang="en-US" alt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的闭轨线，则</a:t>
            </a:r>
            <a:r>
              <a:rPr lang="el-GR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l-GR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Γ</a:t>
            </a:r>
            <a:r>
              <a:rPr lang="en-US" altLang="zh-CN" baseline="-25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包围了辅助函数所有实部为正的零、极点。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5.5.2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奈奎斯特（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Nyquist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）稳定判据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64267" y="4200582"/>
            <a:ext cx="3675888" cy="1652016"/>
            <a:chOff x="6501384" y="3209544"/>
            <a:chExt cx="3675888" cy="1652016"/>
          </a:xfrm>
        </p:grpSpPr>
        <p:sp>
          <p:nvSpPr>
            <p:cNvPr id="8" name="矩形 7"/>
            <p:cNvSpPr/>
            <p:nvPr/>
          </p:nvSpPr>
          <p:spPr>
            <a:xfrm>
              <a:off x="8174736" y="3209544"/>
              <a:ext cx="768096" cy="56692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G(s)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174736" y="4294632"/>
              <a:ext cx="768096" cy="56692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H(s)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10" name="直接箭头连接符 9"/>
            <p:cNvCxnSpPr>
              <a:stCxn id="8" idx="3"/>
            </p:cNvCxnSpPr>
            <p:nvPr/>
          </p:nvCxnSpPr>
          <p:spPr>
            <a:xfrm>
              <a:off x="8942832" y="3493008"/>
              <a:ext cx="12344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>
              <a:endCxn id="9" idx="3"/>
            </p:cNvCxnSpPr>
            <p:nvPr/>
          </p:nvCxnSpPr>
          <p:spPr>
            <a:xfrm rot="5400000">
              <a:off x="8715756" y="3710940"/>
              <a:ext cx="1094232" cy="64008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6964680" y="3305556"/>
              <a:ext cx="365760" cy="374904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7351776" y="3493008"/>
              <a:ext cx="8229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9" idx="1"/>
              <a:endCxn id="12" idx="4"/>
            </p:cNvCxnSpPr>
            <p:nvPr/>
          </p:nvCxnSpPr>
          <p:spPr>
            <a:xfrm rot="10800000">
              <a:off x="7147560" y="3680460"/>
              <a:ext cx="1027176" cy="897636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6501384" y="3493008"/>
              <a:ext cx="4632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7187184" y="3594592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-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235369" y="3699187"/>
            <a:ext cx="2810372" cy="2573543"/>
            <a:chOff x="8344663" y="4170156"/>
            <a:chExt cx="2810372" cy="2573543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8937879" y="5448300"/>
              <a:ext cx="21865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9303639" y="4170156"/>
              <a:ext cx="0" cy="25735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弦形 22"/>
            <p:cNvSpPr/>
            <p:nvPr/>
          </p:nvSpPr>
          <p:spPr>
            <a:xfrm rot="10800000">
              <a:off x="8344663" y="4450636"/>
              <a:ext cx="1917951" cy="1984414"/>
            </a:xfrm>
            <a:prstGeom prst="chord">
              <a:avLst>
                <a:gd name="adj1" fmla="val 5407384"/>
                <a:gd name="adj2" fmla="val 16200000"/>
              </a:avLst>
            </a:prstGeom>
            <a:noFill/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6767942"/>
                </p:ext>
              </p:extLst>
            </p:nvPr>
          </p:nvGraphicFramePr>
          <p:xfrm>
            <a:off x="9129594" y="4208796"/>
            <a:ext cx="1016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90" name="Equation" r:id="rId4" imgW="101520" imgH="203040" progId="Equation.DSMT4">
                    <p:embed/>
                  </p:oleObj>
                </mc:Choice>
                <mc:Fallback>
                  <p:oleObj name="Equation" r:id="rId4" imgW="10152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129594" y="4208796"/>
                          <a:ext cx="1016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1197186"/>
                </p:ext>
              </p:extLst>
            </p:nvPr>
          </p:nvGraphicFramePr>
          <p:xfrm>
            <a:off x="9104313" y="5499100"/>
            <a:ext cx="1524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91" name="Equation" r:id="rId6" imgW="152280" imgH="177480" progId="Equation.DSMT4">
                    <p:embed/>
                  </p:oleObj>
                </mc:Choice>
                <mc:Fallback>
                  <p:oleObj name="Equation" r:id="rId6" imgW="152280" imgH="177480" progId="Equation.DSMT4">
                    <p:embed/>
                    <p:pic>
                      <p:nvPicPr>
                        <p:cNvPr id="26" name="对象 2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104313" y="5499100"/>
                          <a:ext cx="1524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文本框 27"/>
            <p:cNvSpPr txBox="1"/>
            <p:nvPr/>
          </p:nvSpPr>
          <p:spPr>
            <a:xfrm>
              <a:off x="10301916" y="4310396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</a:t>
              </a:r>
              <a:r>
                <a: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-</a:t>
              </a: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平面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30" name="直接箭头连接符 29"/>
            <p:cNvCxnSpPr>
              <a:stCxn id="23" idx="2"/>
            </p:cNvCxnSpPr>
            <p:nvPr/>
          </p:nvCxnSpPr>
          <p:spPr>
            <a:xfrm flipV="1">
              <a:off x="9304704" y="4892722"/>
              <a:ext cx="726454" cy="5501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1120660"/>
                </p:ext>
              </p:extLst>
            </p:nvPr>
          </p:nvGraphicFramePr>
          <p:xfrm>
            <a:off x="9574871" y="5238480"/>
            <a:ext cx="353875" cy="12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92" name="Equation" r:id="rId8" imgW="380880" imgH="126720" progId="Equation.DSMT4">
                    <p:embed/>
                  </p:oleObj>
                </mc:Choice>
                <mc:Fallback>
                  <p:oleObj name="Equation" r:id="rId8" imgW="380880" imgH="126720" progId="Equation.DSMT4">
                    <p:embed/>
                    <p:pic>
                      <p:nvPicPr>
                        <p:cNvPr id="26" name="对象 2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574871" y="5238480"/>
                          <a:ext cx="353875" cy="127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3188982"/>
                </p:ext>
              </p:extLst>
            </p:nvPr>
          </p:nvGraphicFramePr>
          <p:xfrm>
            <a:off x="10145033" y="5966461"/>
            <a:ext cx="1905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93" name="Equation" r:id="rId10" imgW="190440" imgH="228600" progId="Equation.DSMT4">
                    <p:embed/>
                  </p:oleObj>
                </mc:Choice>
                <mc:Fallback>
                  <p:oleObj name="Equation" r:id="rId10" imgW="190440" imgH="228600" progId="Equation.DSMT4">
                    <p:embed/>
                    <p:pic>
                      <p:nvPicPr>
                        <p:cNvPr id="27" name="对象 26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0145033" y="5966461"/>
                          <a:ext cx="1905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4" name="直接箭头连接符 33"/>
            <p:cNvCxnSpPr/>
            <p:nvPr/>
          </p:nvCxnSpPr>
          <p:spPr>
            <a:xfrm flipH="1">
              <a:off x="10187015" y="5588000"/>
              <a:ext cx="75599" cy="23937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H="1" flipV="1">
              <a:off x="9301632" y="5772370"/>
              <a:ext cx="2006" cy="30839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H="1" flipV="1">
              <a:off x="9303904" y="4751059"/>
              <a:ext cx="2006" cy="30839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8931770" y="3683687"/>
            <a:ext cx="2233186" cy="2573543"/>
            <a:chOff x="8931770" y="3544207"/>
            <a:chExt cx="2233186" cy="2573543"/>
          </a:xfrm>
        </p:grpSpPr>
        <p:grpSp>
          <p:nvGrpSpPr>
            <p:cNvPr id="21" name="组合 20"/>
            <p:cNvGrpSpPr/>
            <p:nvPr/>
          </p:nvGrpSpPr>
          <p:grpSpPr>
            <a:xfrm>
              <a:off x="8931770" y="3544207"/>
              <a:ext cx="2233186" cy="2573543"/>
              <a:chOff x="8931770" y="3544207"/>
              <a:chExt cx="2233186" cy="257354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8931770" y="3544207"/>
                <a:ext cx="2233186" cy="2573543"/>
                <a:chOff x="8937879" y="4170156"/>
                <a:chExt cx="2233186" cy="2573543"/>
              </a:xfrm>
            </p:grpSpPr>
            <p:cxnSp>
              <p:nvCxnSpPr>
                <p:cNvPr id="36" name="直接箭头连接符 35"/>
                <p:cNvCxnSpPr/>
                <p:nvPr/>
              </p:nvCxnSpPr>
              <p:spPr>
                <a:xfrm>
                  <a:off x="8937879" y="5448300"/>
                  <a:ext cx="218655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箭头连接符 36"/>
                <p:cNvCxnSpPr/>
                <p:nvPr/>
              </p:nvCxnSpPr>
              <p:spPr>
                <a:xfrm flipV="1">
                  <a:off x="9926636" y="4170156"/>
                  <a:ext cx="0" cy="257354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41" name="对象 4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12954883"/>
                    </p:ext>
                  </p:extLst>
                </p:nvPr>
              </p:nvGraphicFramePr>
              <p:xfrm>
                <a:off x="9682251" y="4208796"/>
                <a:ext cx="101600" cy="203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7094" name="Equation" r:id="rId12" imgW="101520" imgH="203040" progId="Equation.DSMT4">
                        <p:embed/>
                      </p:oleObj>
                    </mc:Choice>
                    <mc:Fallback>
                      <p:oleObj name="Equation" r:id="rId12" imgW="101520" imgH="203040" progId="Equation.DSMT4">
                        <p:embed/>
                        <p:pic>
                          <p:nvPicPr>
                            <p:cNvPr id="26" name="对象 25"/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82251" y="4208796"/>
                              <a:ext cx="101600" cy="2032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2" name="对象 4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60170682"/>
                    </p:ext>
                  </p:extLst>
                </p:nvPr>
              </p:nvGraphicFramePr>
              <p:xfrm>
                <a:off x="9667020" y="5499100"/>
                <a:ext cx="152400" cy="1778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7095" name="Equation" r:id="rId13" imgW="152280" imgH="177480" progId="Equation.DSMT4">
                        <p:embed/>
                      </p:oleObj>
                    </mc:Choice>
                    <mc:Fallback>
                      <p:oleObj name="Equation" r:id="rId13" imgW="152280" imgH="177480" progId="Equation.DSMT4">
                        <p:embed/>
                        <p:pic>
                          <p:nvPicPr>
                            <p:cNvPr id="27" name="对象 26"/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67020" y="5499100"/>
                              <a:ext cx="152400" cy="1778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3" name="文本框 42"/>
                <p:cNvSpPr txBox="1"/>
                <p:nvPr/>
              </p:nvSpPr>
              <p:spPr>
                <a:xfrm>
                  <a:off x="10301916" y="4310396"/>
                  <a:ext cx="8691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F-</a:t>
                  </a:r>
                  <a:r>
                    <a:rPr lang="zh-CN" altLang="en-US" dirty="0" smtClean="0"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平面</a:t>
                  </a:r>
                  <a:endPara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  <p:graphicFrame>
              <p:nvGraphicFramePr>
                <p:cNvPr id="46" name="对象 4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02495822"/>
                    </p:ext>
                  </p:extLst>
                </p:nvPr>
              </p:nvGraphicFramePr>
              <p:xfrm>
                <a:off x="10565084" y="6156799"/>
                <a:ext cx="215900" cy="228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7096" name="Equation" r:id="rId14" imgW="215640" imgH="228600" progId="Equation.DSMT4">
                        <p:embed/>
                      </p:oleObj>
                    </mc:Choice>
                    <mc:Fallback>
                      <p:oleObj name="Equation" r:id="rId14" imgW="215640" imgH="228600" progId="Equation.DSMT4">
                        <p:embed/>
                        <p:pic>
                          <p:nvPicPr>
                            <p:cNvPr id="32" name="对象 31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0565084" y="6156799"/>
                              <a:ext cx="215900" cy="2286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8" name="任意多边形 17"/>
              <p:cNvSpPr/>
              <p:nvPr/>
            </p:nvSpPr>
            <p:spPr>
              <a:xfrm rot="220154">
                <a:off x="9198708" y="4486511"/>
                <a:ext cx="1668026" cy="1198564"/>
              </a:xfrm>
              <a:custGeom>
                <a:avLst/>
                <a:gdLst>
                  <a:gd name="connsiteX0" fmla="*/ 1614183 w 1614183"/>
                  <a:gd name="connsiteY0" fmla="*/ 343567 h 1394510"/>
                  <a:gd name="connsiteX1" fmla="*/ 1051476 w 1614183"/>
                  <a:gd name="connsiteY1" fmla="*/ 1237870 h 1394510"/>
                  <a:gd name="connsiteX2" fmla="*/ 257656 w 1614183"/>
                  <a:gd name="connsiteY2" fmla="*/ 1328305 h 1394510"/>
                  <a:gd name="connsiteX3" fmla="*/ 6447 w 1614183"/>
                  <a:gd name="connsiteY3" fmla="*/ 534485 h 1394510"/>
                  <a:gd name="connsiteX4" fmla="*/ 468671 w 1614183"/>
                  <a:gd name="connsiteY4" fmla="*/ 1923 h 1394510"/>
                  <a:gd name="connsiteX5" fmla="*/ 1192152 w 1614183"/>
                  <a:gd name="connsiteY5" fmla="*/ 343567 h 1394510"/>
                  <a:gd name="connsiteX6" fmla="*/ 1192152 w 1614183"/>
                  <a:gd name="connsiteY6" fmla="*/ 343567 h 1394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4183" h="1394510">
                    <a:moveTo>
                      <a:pt x="1614183" y="343567"/>
                    </a:moveTo>
                    <a:cubicBezTo>
                      <a:pt x="1445873" y="708657"/>
                      <a:pt x="1277564" y="1073747"/>
                      <a:pt x="1051476" y="1237870"/>
                    </a:cubicBezTo>
                    <a:cubicBezTo>
                      <a:pt x="825388" y="1401993"/>
                      <a:pt x="431827" y="1445536"/>
                      <a:pt x="257656" y="1328305"/>
                    </a:cubicBezTo>
                    <a:cubicBezTo>
                      <a:pt x="83484" y="1211074"/>
                      <a:pt x="-28722" y="755548"/>
                      <a:pt x="6447" y="534485"/>
                    </a:cubicBezTo>
                    <a:cubicBezTo>
                      <a:pt x="41616" y="313422"/>
                      <a:pt x="271053" y="33743"/>
                      <a:pt x="468671" y="1923"/>
                    </a:cubicBezTo>
                    <a:cubicBezTo>
                      <a:pt x="666289" y="-29897"/>
                      <a:pt x="1192152" y="343567"/>
                      <a:pt x="1192152" y="343567"/>
                    </a:cubicBezTo>
                    <a:lnTo>
                      <a:pt x="1192152" y="343567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 rot="21366450" flipV="1">
                <a:off x="9190335" y="3955617"/>
                <a:ext cx="1668026" cy="1198564"/>
              </a:xfrm>
              <a:custGeom>
                <a:avLst/>
                <a:gdLst>
                  <a:gd name="connsiteX0" fmla="*/ 1614183 w 1614183"/>
                  <a:gd name="connsiteY0" fmla="*/ 343567 h 1394510"/>
                  <a:gd name="connsiteX1" fmla="*/ 1051476 w 1614183"/>
                  <a:gd name="connsiteY1" fmla="*/ 1237870 h 1394510"/>
                  <a:gd name="connsiteX2" fmla="*/ 257656 w 1614183"/>
                  <a:gd name="connsiteY2" fmla="*/ 1328305 h 1394510"/>
                  <a:gd name="connsiteX3" fmla="*/ 6447 w 1614183"/>
                  <a:gd name="connsiteY3" fmla="*/ 534485 h 1394510"/>
                  <a:gd name="connsiteX4" fmla="*/ 468671 w 1614183"/>
                  <a:gd name="connsiteY4" fmla="*/ 1923 h 1394510"/>
                  <a:gd name="connsiteX5" fmla="*/ 1192152 w 1614183"/>
                  <a:gd name="connsiteY5" fmla="*/ 343567 h 1394510"/>
                  <a:gd name="connsiteX6" fmla="*/ 1192152 w 1614183"/>
                  <a:gd name="connsiteY6" fmla="*/ 343567 h 1394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4183" h="1394510">
                    <a:moveTo>
                      <a:pt x="1614183" y="343567"/>
                    </a:moveTo>
                    <a:cubicBezTo>
                      <a:pt x="1445873" y="708657"/>
                      <a:pt x="1277564" y="1073747"/>
                      <a:pt x="1051476" y="1237870"/>
                    </a:cubicBezTo>
                    <a:cubicBezTo>
                      <a:pt x="825388" y="1401993"/>
                      <a:pt x="431827" y="1445536"/>
                      <a:pt x="257656" y="1328305"/>
                    </a:cubicBezTo>
                    <a:cubicBezTo>
                      <a:pt x="83484" y="1211074"/>
                      <a:pt x="-28722" y="755548"/>
                      <a:pt x="6447" y="534485"/>
                    </a:cubicBezTo>
                    <a:cubicBezTo>
                      <a:pt x="41616" y="313422"/>
                      <a:pt x="271053" y="33743"/>
                      <a:pt x="468671" y="1923"/>
                    </a:cubicBezTo>
                    <a:cubicBezTo>
                      <a:pt x="666289" y="-29897"/>
                      <a:pt x="1192152" y="343567"/>
                      <a:pt x="1192152" y="343567"/>
                    </a:cubicBezTo>
                    <a:lnTo>
                      <a:pt x="1192152" y="343567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cxnSp>
          <p:nvCxnSpPr>
            <p:cNvPr id="52" name="直接箭头连接符 51"/>
            <p:cNvCxnSpPr/>
            <p:nvPr/>
          </p:nvCxnSpPr>
          <p:spPr>
            <a:xfrm flipH="1">
              <a:off x="10400047" y="5269704"/>
              <a:ext cx="196542" cy="21593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9350739" y="3957722"/>
              <a:ext cx="239836" cy="14483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内容占位符 2"/>
          <p:cNvSpPr txBox="1">
            <a:spLocks/>
          </p:cNvSpPr>
          <p:nvPr/>
        </p:nvSpPr>
        <p:spPr>
          <a:xfrm>
            <a:off x="838200" y="2871884"/>
            <a:ext cx="10515600" cy="860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首先讨论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G(s)H(s)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不含积分环节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的情况。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7" name="右箭头 46"/>
          <p:cNvSpPr/>
          <p:nvPr/>
        </p:nvSpPr>
        <p:spPr>
          <a:xfrm>
            <a:off x="8045741" y="4347014"/>
            <a:ext cx="818606" cy="547497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F(s)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100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44" grpId="0" uiExpand="1" build="p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2"/>
          <p:cNvSpPr txBox="1">
            <a:spLocks/>
          </p:cNvSpPr>
          <p:nvPr/>
        </p:nvSpPr>
        <p:spPr>
          <a:xfrm>
            <a:off x="838201" y="1448659"/>
            <a:ext cx="6230112" cy="5256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令：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为不稳定开环极点个数（已知）；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为沿 </a:t>
            </a:r>
            <a:r>
              <a:rPr lang="el-GR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Γ</a:t>
            </a:r>
            <a:r>
              <a:rPr lang="en-US" altLang="zh-CN" baseline="-25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顺时针转一圈时，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F-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平面中</a:t>
            </a:r>
            <a:r>
              <a:rPr lang="el-GR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Γ</a:t>
            </a:r>
            <a:r>
              <a:rPr lang="en-US" altLang="zh-CN" baseline="-25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逆时针包围原点的圈数（作图求出）；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为不稳定闭环极点的个数（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F(s)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零点）。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则根据幅角原理，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可由下式确定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1" indent="0" algn="ctr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altLang="zh-CN" sz="2800" dirty="0" smtClean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R=P-Z</a:t>
            </a:r>
            <a:endParaRPr lang="en-US" altLang="zh-CN" sz="28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5.5.2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奈奎斯特（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Nyquist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）稳定判据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8803821" y="1865816"/>
            <a:ext cx="2353381" cy="1972657"/>
            <a:chOff x="8344663" y="4170156"/>
            <a:chExt cx="3070238" cy="2573543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8937879" y="5448300"/>
              <a:ext cx="21865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9303639" y="4170156"/>
              <a:ext cx="0" cy="25735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弦形 22"/>
            <p:cNvSpPr/>
            <p:nvPr/>
          </p:nvSpPr>
          <p:spPr>
            <a:xfrm rot="10800000">
              <a:off x="8344663" y="4450636"/>
              <a:ext cx="1917951" cy="1984414"/>
            </a:xfrm>
            <a:prstGeom prst="chord">
              <a:avLst>
                <a:gd name="adj1" fmla="val 5407384"/>
                <a:gd name="adj2" fmla="val 16200000"/>
              </a:avLst>
            </a:prstGeom>
            <a:noFill/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/>
          </p:nvGraphicFramePr>
          <p:xfrm>
            <a:off x="9129594" y="4208796"/>
            <a:ext cx="1016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6" name="Equation" r:id="rId4" imgW="101520" imgH="203040" progId="Equation.DSMT4">
                    <p:embed/>
                  </p:oleObj>
                </mc:Choice>
                <mc:Fallback>
                  <p:oleObj name="Equation" r:id="rId4" imgW="101520" imgH="203040" progId="Equation.DSMT4">
                    <p:embed/>
                    <p:pic>
                      <p:nvPicPr>
                        <p:cNvPr id="26" name="对象 2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129594" y="4208796"/>
                          <a:ext cx="1016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/>
          </p:nvGraphicFramePr>
          <p:xfrm>
            <a:off x="9104313" y="5499100"/>
            <a:ext cx="1524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7" name="Equation" r:id="rId6" imgW="152280" imgH="177480" progId="Equation.DSMT4">
                    <p:embed/>
                  </p:oleObj>
                </mc:Choice>
                <mc:Fallback>
                  <p:oleObj name="Equation" r:id="rId6" imgW="152280" imgH="177480" progId="Equation.DSMT4">
                    <p:embed/>
                    <p:pic>
                      <p:nvPicPr>
                        <p:cNvPr id="27" name="对象 26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104313" y="5499100"/>
                          <a:ext cx="1524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文本框 27"/>
            <p:cNvSpPr txBox="1"/>
            <p:nvPr/>
          </p:nvSpPr>
          <p:spPr>
            <a:xfrm>
              <a:off x="10301916" y="4310396"/>
              <a:ext cx="1112985" cy="481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</a:t>
              </a:r>
              <a:r>
                <a: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-</a:t>
              </a: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平面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30" name="直接箭头连接符 29"/>
            <p:cNvCxnSpPr>
              <a:stCxn id="23" idx="2"/>
            </p:cNvCxnSpPr>
            <p:nvPr/>
          </p:nvCxnSpPr>
          <p:spPr>
            <a:xfrm flipV="1">
              <a:off x="9304704" y="4892722"/>
              <a:ext cx="726454" cy="5501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31" name="对象 30"/>
            <p:cNvGraphicFramePr>
              <a:graphicFrameLocks noChangeAspect="1"/>
            </p:cNvGraphicFramePr>
            <p:nvPr/>
          </p:nvGraphicFramePr>
          <p:xfrm>
            <a:off x="9574871" y="5238480"/>
            <a:ext cx="353875" cy="12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8" name="Equation" r:id="rId8" imgW="380880" imgH="126720" progId="Equation.DSMT4">
                    <p:embed/>
                  </p:oleObj>
                </mc:Choice>
                <mc:Fallback>
                  <p:oleObj name="Equation" r:id="rId8" imgW="380880" imgH="126720" progId="Equation.DSMT4">
                    <p:embed/>
                    <p:pic>
                      <p:nvPicPr>
                        <p:cNvPr id="31" name="对象 30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574871" y="5238480"/>
                          <a:ext cx="353875" cy="127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/>
          </p:nvGraphicFramePr>
          <p:xfrm>
            <a:off x="10145033" y="5966461"/>
            <a:ext cx="1905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9" name="Equation" r:id="rId10" imgW="190440" imgH="228600" progId="Equation.DSMT4">
                    <p:embed/>
                  </p:oleObj>
                </mc:Choice>
                <mc:Fallback>
                  <p:oleObj name="Equation" r:id="rId10" imgW="190440" imgH="228600" progId="Equation.DSMT4">
                    <p:embed/>
                    <p:pic>
                      <p:nvPicPr>
                        <p:cNvPr id="32" name="对象 31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0145033" y="5966461"/>
                          <a:ext cx="1905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4" name="直接箭头连接符 33"/>
            <p:cNvCxnSpPr/>
            <p:nvPr/>
          </p:nvCxnSpPr>
          <p:spPr>
            <a:xfrm flipH="1">
              <a:off x="10187015" y="5588000"/>
              <a:ext cx="75599" cy="23937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H="1" flipV="1">
              <a:off x="9301632" y="5772370"/>
              <a:ext cx="2006" cy="30839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H="1" flipV="1">
              <a:off x="9303904" y="4751059"/>
              <a:ext cx="2006" cy="30839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3198495" y="5474783"/>
            <a:ext cx="1527576" cy="5810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7880223" y="2103120"/>
            <a:ext cx="0" cy="41285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9085170" y="3895373"/>
            <a:ext cx="2034285" cy="2198275"/>
            <a:chOff x="8931770" y="3544207"/>
            <a:chExt cx="2381559" cy="2573543"/>
          </a:xfrm>
        </p:grpSpPr>
        <p:grpSp>
          <p:nvGrpSpPr>
            <p:cNvPr id="24" name="组合 23"/>
            <p:cNvGrpSpPr/>
            <p:nvPr/>
          </p:nvGrpSpPr>
          <p:grpSpPr>
            <a:xfrm>
              <a:off x="8931770" y="3544207"/>
              <a:ext cx="2381559" cy="2573543"/>
              <a:chOff x="8931770" y="3544207"/>
              <a:chExt cx="2381559" cy="2573543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8931770" y="3544207"/>
                <a:ext cx="2381559" cy="2573543"/>
                <a:chOff x="8937879" y="4170156"/>
                <a:chExt cx="2381559" cy="2573543"/>
              </a:xfrm>
            </p:grpSpPr>
            <p:cxnSp>
              <p:nvCxnSpPr>
                <p:cNvPr id="38" name="直接箭头连接符 37"/>
                <p:cNvCxnSpPr/>
                <p:nvPr/>
              </p:nvCxnSpPr>
              <p:spPr>
                <a:xfrm>
                  <a:off x="8937879" y="5448300"/>
                  <a:ext cx="218655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箭头连接符 40"/>
                <p:cNvCxnSpPr/>
                <p:nvPr/>
              </p:nvCxnSpPr>
              <p:spPr>
                <a:xfrm flipV="1">
                  <a:off x="9926636" y="4170156"/>
                  <a:ext cx="0" cy="257354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42" name="对象 4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79681777"/>
                    </p:ext>
                  </p:extLst>
                </p:nvPr>
              </p:nvGraphicFramePr>
              <p:xfrm>
                <a:off x="9682251" y="4208796"/>
                <a:ext cx="101600" cy="203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100" name="Equation" r:id="rId12" imgW="101520" imgH="203040" progId="Equation.DSMT4">
                        <p:embed/>
                      </p:oleObj>
                    </mc:Choice>
                    <mc:Fallback>
                      <p:oleObj name="Equation" r:id="rId12" imgW="101520" imgH="203040" progId="Equation.DSMT4">
                        <p:embed/>
                        <p:pic>
                          <p:nvPicPr>
                            <p:cNvPr id="41" name="对象 40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82251" y="4208796"/>
                              <a:ext cx="101600" cy="2032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3" name="对象 4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74891778"/>
                    </p:ext>
                  </p:extLst>
                </p:nvPr>
              </p:nvGraphicFramePr>
              <p:xfrm>
                <a:off x="9667020" y="5499100"/>
                <a:ext cx="152400" cy="1778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101" name="Equation" r:id="rId14" imgW="152280" imgH="177480" progId="Equation.DSMT4">
                        <p:embed/>
                      </p:oleObj>
                    </mc:Choice>
                    <mc:Fallback>
                      <p:oleObj name="Equation" r:id="rId14" imgW="152280" imgH="177480" progId="Equation.DSMT4">
                        <p:embed/>
                        <p:pic>
                          <p:nvPicPr>
                            <p:cNvPr id="42" name="对象 41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67020" y="5499100"/>
                              <a:ext cx="152400" cy="1778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4" name="文本框 43"/>
                <p:cNvSpPr txBox="1"/>
                <p:nvPr/>
              </p:nvSpPr>
              <p:spPr>
                <a:xfrm>
                  <a:off x="10301916" y="4310397"/>
                  <a:ext cx="1017522" cy="4323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F-</a:t>
                  </a:r>
                  <a:r>
                    <a:rPr lang="zh-CN" altLang="en-US" dirty="0" smtClean="0"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平面</a:t>
                  </a:r>
                  <a:endPara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  <p:graphicFrame>
              <p:nvGraphicFramePr>
                <p:cNvPr id="45" name="对象 4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16890769"/>
                    </p:ext>
                  </p:extLst>
                </p:nvPr>
              </p:nvGraphicFramePr>
              <p:xfrm>
                <a:off x="10565084" y="6156799"/>
                <a:ext cx="215900" cy="228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102" name="Equation" r:id="rId16" imgW="215640" imgH="228600" progId="Equation.DSMT4">
                        <p:embed/>
                      </p:oleObj>
                    </mc:Choice>
                    <mc:Fallback>
                      <p:oleObj name="Equation" r:id="rId16" imgW="215640" imgH="228600" progId="Equation.DSMT4">
                        <p:embed/>
                        <p:pic>
                          <p:nvPicPr>
                            <p:cNvPr id="46" name="对象 45"/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0565084" y="6156799"/>
                              <a:ext cx="215900" cy="2286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6" name="任意多边形 35"/>
              <p:cNvSpPr/>
              <p:nvPr/>
            </p:nvSpPr>
            <p:spPr>
              <a:xfrm rot="220154">
                <a:off x="9198708" y="4486511"/>
                <a:ext cx="1668026" cy="1198564"/>
              </a:xfrm>
              <a:custGeom>
                <a:avLst/>
                <a:gdLst>
                  <a:gd name="connsiteX0" fmla="*/ 1614183 w 1614183"/>
                  <a:gd name="connsiteY0" fmla="*/ 343567 h 1394510"/>
                  <a:gd name="connsiteX1" fmla="*/ 1051476 w 1614183"/>
                  <a:gd name="connsiteY1" fmla="*/ 1237870 h 1394510"/>
                  <a:gd name="connsiteX2" fmla="*/ 257656 w 1614183"/>
                  <a:gd name="connsiteY2" fmla="*/ 1328305 h 1394510"/>
                  <a:gd name="connsiteX3" fmla="*/ 6447 w 1614183"/>
                  <a:gd name="connsiteY3" fmla="*/ 534485 h 1394510"/>
                  <a:gd name="connsiteX4" fmla="*/ 468671 w 1614183"/>
                  <a:gd name="connsiteY4" fmla="*/ 1923 h 1394510"/>
                  <a:gd name="connsiteX5" fmla="*/ 1192152 w 1614183"/>
                  <a:gd name="connsiteY5" fmla="*/ 343567 h 1394510"/>
                  <a:gd name="connsiteX6" fmla="*/ 1192152 w 1614183"/>
                  <a:gd name="connsiteY6" fmla="*/ 343567 h 1394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4183" h="1394510">
                    <a:moveTo>
                      <a:pt x="1614183" y="343567"/>
                    </a:moveTo>
                    <a:cubicBezTo>
                      <a:pt x="1445873" y="708657"/>
                      <a:pt x="1277564" y="1073747"/>
                      <a:pt x="1051476" y="1237870"/>
                    </a:cubicBezTo>
                    <a:cubicBezTo>
                      <a:pt x="825388" y="1401993"/>
                      <a:pt x="431827" y="1445536"/>
                      <a:pt x="257656" y="1328305"/>
                    </a:cubicBezTo>
                    <a:cubicBezTo>
                      <a:pt x="83484" y="1211074"/>
                      <a:pt x="-28722" y="755548"/>
                      <a:pt x="6447" y="534485"/>
                    </a:cubicBezTo>
                    <a:cubicBezTo>
                      <a:pt x="41616" y="313422"/>
                      <a:pt x="271053" y="33743"/>
                      <a:pt x="468671" y="1923"/>
                    </a:cubicBezTo>
                    <a:cubicBezTo>
                      <a:pt x="666289" y="-29897"/>
                      <a:pt x="1192152" y="343567"/>
                      <a:pt x="1192152" y="343567"/>
                    </a:cubicBezTo>
                    <a:lnTo>
                      <a:pt x="1192152" y="343567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 rot="21366450" flipV="1">
                <a:off x="9190335" y="3955617"/>
                <a:ext cx="1668026" cy="1198564"/>
              </a:xfrm>
              <a:custGeom>
                <a:avLst/>
                <a:gdLst>
                  <a:gd name="connsiteX0" fmla="*/ 1614183 w 1614183"/>
                  <a:gd name="connsiteY0" fmla="*/ 343567 h 1394510"/>
                  <a:gd name="connsiteX1" fmla="*/ 1051476 w 1614183"/>
                  <a:gd name="connsiteY1" fmla="*/ 1237870 h 1394510"/>
                  <a:gd name="connsiteX2" fmla="*/ 257656 w 1614183"/>
                  <a:gd name="connsiteY2" fmla="*/ 1328305 h 1394510"/>
                  <a:gd name="connsiteX3" fmla="*/ 6447 w 1614183"/>
                  <a:gd name="connsiteY3" fmla="*/ 534485 h 1394510"/>
                  <a:gd name="connsiteX4" fmla="*/ 468671 w 1614183"/>
                  <a:gd name="connsiteY4" fmla="*/ 1923 h 1394510"/>
                  <a:gd name="connsiteX5" fmla="*/ 1192152 w 1614183"/>
                  <a:gd name="connsiteY5" fmla="*/ 343567 h 1394510"/>
                  <a:gd name="connsiteX6" fmla="*/ 1192152 w 1614183"/>
                  <a:gd name="connsiteY6" fmla="*/ 343567 h 1394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4183" h="1394510">
                    <a:moveTo>
                      <a:pt x="1614183" y="343567"/>
                    </a:moveTo>
                    <a:cubicBezTo>
                      <a:pt x="1445873" y="708657"/>
                      <a:pt x="1277564" y="1073747"/>
                      <a:pt x="1051476" y="1237870"/>
                    </a:cubicBezTo>
                    <a:cubicBezTo>
                      <a:pt x="825388" y="1401993"/>
                      <a:pt x="431827" y="1445536"/>
                      <a:pt x="257656" y="1328305"/>
                    </a:cubicBezTo>
                    <a:cubicBezTo>
                      <a:pt x="83484" y="1211074"/>
                      <a:pt x="-28722" y="755548"/>
                      <a:pt x="6447" y="534485"/>
                    </a:cubicBezTo>
                    <a:cubicBezTo>
                      <a:pt x="41616" y="313422"/>
                      <a:pt x="271053" y="33743"/>
                      <a:pt x="468671" y="1923"/>
                    </a:cubicBezTo>
                    <a:cubicBezTo>
                      <a:pt x="666289" y="-29897"/>
                      <a:pt x="1192152" y="343567"/>
                      <a:pt x="1192152" y="343567"/>
                    </a:cubicBezTo>
                    <a:lnTo>
                      <a:pt x="1192152" y="343567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cxnSp>
          <p:nvCxnSpPr>
            <p:cNvPr id="25" name="直接箭头连接符 24"/>
            <p:cNvCxnSpPr/>
            <p:nvPr/>
          </p:nvCxnSpPr>
          <p:spPr>
            <a:xfrm flipH="1">
              <a:off x="10400047" y="5269704"/>
              <a:ext cx="196542" cy="21593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V="1">
              <a:off x="9350739" y="3957722"/>
              <a:ext cx="239836" cy="14483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664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2"/>
          <p:cNvSpPr txBox="1">
            <a:spLocks/>
          </p:cNvSpPr>
          <p:nvPr/>
        </p:nvSpPr>
        <p:spPr>
          <a:xfrm>
            <a:off x="838200" y="1624457"/>
            <a:ext cx="10515599" cy="4556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可由下式确定：</a:t>
            </a: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1" indent="0" algn="ctr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altLang="zh-CN" sz="2800" dirty="0" smtClean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Z=P-R</a:t>
            </a:r>
            <a:endParaRPr lang="en-US" altLang="zh-CN" sz="28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若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Z=0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，则闭环系统稳定。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若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Z&gt;0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，则闭环系统不稳定，且不稳定闭环极点个数为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1" indent="0" algn="ctr">
              <a:lnSpc>
                <a:spcPct val="150000"/>
              </a:lnSpc>
              <a:spcBef>
                <a:spcPts val="1000"/>
              </a:spcBef>
              <a:buNone/>
            </a:pPr>
            <a:r>
              <a:rPr lang="zh-CN" altLang="en-US" sz="28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问题：如何得到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？？</a:t>
            </a:r>
            <a:endParaRPr lang="en-US" altLang="zh-CN" sz="2800" dirty="0" smtClean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5.5.2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奈奎斯特（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Nyquist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）稳定判据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32211" y="2467912"/>
            <a:ext cx="1527576" cy="5810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289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5.5.2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奈奎斯特（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Nyquist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）稳定判据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38201" y="1560448"/>
            <a:ext cx="7331074" cy="4950079"/>
            <a:chOff x="838201" y="1560448"/>
            <a:chExt cx="7331074" cy="4950079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838201" y="1560448"/>
              <a:ext cx="6805882" cy="49500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lvl="1" indent="-342900">
                <a:lnSpc>
                  <a:spcPct val="150000"/>
                </a:lnSpc>
                <a:spcBef>
                  <a:spcPts val="1000"/>
                </a:spcBef>
                <a:buFont typeface="Wingdings" panose="05000000000000000000" pitchFamily="2" charset="2"/>
                <a:buChar char="l"/>
              </a:pPr>
              <a:r>
                <a: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</a:t>
              </a: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沿无限大半径的半圆顺时针运动时，</a:t>
              </a:r>
              <a:endPara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457200" lvl="1" indent="-457200">
                <a:lnSpc>
                  <a:spcPct val="150000"/>
                </a:lnSpc>
                <a:spcBef>
                  <a:spcPts val="1000"/>
                </a:spcBef>
                <a:buFont typeface="Wingdings" panose="05000000000000000000" pitchFamily="2" charset="2"/>
                <a:buChar char="l"/>
              </a:pPr>
              <a:endPara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361950" lvl="1" indent="0">
                <a:lnSpc>
                  <a:spcPct val="150000"/>
                </a:lnSpc>
                <a:spcBef>
                  <a:spcPts val="1000"/>
                </a:spcBef>
                <a:buNone/>
              </a:pP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即</a:t>
              </a:r>
              <a:r>
                <a: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F(s)</a:t>
              </a: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绕原点圈数仅由</a:t>
              </a:r>
              <a:r>
                <a: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F(j</a:t>
              </a:r>
              <a:r>
                <a:rPr lang="el-GR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ω</a:t>
              </a:r>
              <a:r>
                <a: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)</a:t>
              </a: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</a:t>
              </a:r>
              <a:r>
                <a:rPr lang="el-GR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ω</a:t>
              </a:r>
              <a:r>
                <a: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: -∞→+∞</a:t>
              </a: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确定。</a:t>
              </a:r>
              <a:endPara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marL="0" lvl="1" indent="0">
                <a:lnSpc>
                  <a:spcPct val="150000"/>
                </a:lnSpc>
                <a:spcBef>
                  <a:spcPts val="1000"/>
                </a:spcBef>
                <a:buNone/>
              </a:pPr>
              <a:endPara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2586687"/>
                </p:ext>
              </p:extLst>
            </p:nvPr>
          </p:nvGraphicFramePr>
          <p:xfrm>
            <a:off x="4322763" y="2186742"/>
            <a:ext cx="3846512" cy="835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89" name="Equation" r:id="rId3" imgW="1930320" imgH="419040" progId="Equation.DSMT4">
                    <p:embed/>
                  </p:oleObj>
                </mc:Choice>
                <mc:Fallback>
                  <p:oleObj name="Equation" r:id="rId3" imgW="1930320" imgH="419040" progId="Equation.DSMT4">
                    <p:embed/>
                    <p:pic>
                      <p:nvPicPr>
                        <p:cNvPr id="3" name="对象 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22763" y="2186742"/>
                          <a:ext cx="3846512" cy="835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2318017" y="3811034"/>
            <a:ext cx="6076006" cy="2198275"/>
            <a:chOff x="2318017" y="3811034"/>
            <a:chExt cx="6076006" cy="2198275"/>
          </a:xfrm>
        </p:grpSpPr>
        <p:grpSp>
          <p:nvGrpSpPr>
            <p:cNvPr id="18" name="组合 17"/>
            <p:cNvGrpSpPr/>
            <p:nvPr/>
          </p:nvGrpSpPr>
          <p:grpSpPr>
            <a:xfrm>
              <a:off x="2318017" y="3811034"/>
              <a:ext cx="6076006" cy="2198275"/>
              <a:chOff x="2318017" y="3811034"/>
              <a:chExt cx="6076006" cy="2198275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6359738" y="3811034"/>
                <a:ext cx="2034285" cy="2198275"/>
                <a:chOff x="8931770" y="3544207"/>
                <a:chExt cx="2381559" cy="2573543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8931770" y="3544207"/>
                  <a:ext cx="2381559" cy="2573543"/>
                  <a:chOff x="8931770" y="3544207"/>
                  <a:chExt cx="2381559" cy="2573543"/>
                </a:xfrm>
              </p:grpSpPr>
              <p:grpSp>
                <p:nvGrpSpPr>
                  <p:cNvPr id="29" name="组合 28"/>
                  <p:cNvGrpSpPr/>
                  <p:nvPr/>
                </p:nvGrpSpPr>
                <p:grpSpPr>
                  <a:xfrm>
                    <a:off x="8931770" y="3544207"/>
                    <a:ext cx="2381559" cy="2573543"/>
                    <a:chOff x="8937879" y="4170156"/>
                    <a:chExt cx="2381559" cy="2573543"/>
                  </a:xfrm>
                </p:grpSpPr>
                <p:cxnSp>
                  <p:nvCxnSpPr>
                    <p:cNvPr id="32" name="直接箭头连接符 31"/>
                    <p:cNvCxnSpPr/>
                    <p:nvPr/>
                  </p:nvCxnSpPr>
                  <p:spPr>
                    <a:xfrm>
                      <a:off x="8937879" y="5448300"/>
                      <a:ext cx="2186559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直接箭头连接符 32"/>
                    <p:cNvCxnSpPr/>
                    <p:nvPr/>
                  </p:nvCxnSpPr>
                  <p:spPr>
                    <a:xfrm flipV="1">
                      <a:off x="9926636" y="4170156"/>
                      <a:ext cx="0" cy="257354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aphicFrame>
                  <p:nvGraphicFramePr>
                    <p:cNvPr id="34" name="对象 33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48587525"/>
                        </p:ext>
                      </p:extLst>
                    </p:nvPr>
                  </p:nvGraphicFramePr>
                  <p:xfrm>
                    <a:off x="9682251" y="4208796"/>
                    <a:ext cx="101600" cy="2032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4090" name="Equation" r:id="rId5" imgW="101520" imgH="203040" progId="Equation.DSMT4">
                            <p:embed/>
                          </p:oleObj>
                        </mc:Choice>
                        <mc:Fallback>
                          <p:oleObj name="Equation" r:id="rId5" imgW="101520" imgH="203040" progId="Equation.DSMT4">
                            <p:embed/>
                            <p:pic>
                              <p:nvPicPr>
                                <p:cNvPr id="42" name="对象 41"/>
                                <p:cNvPicPr/>
                                <p:nvPr/>
                              </p:nvPicPr>
                              <p:blipFill>
                                <a:blip r:embed="rId6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9682251" y="4208796"/>
                                  <a:ext cx="101600" cy="2032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36" name="文本框 35"/>
                    <p:cNvSpPr txBox="1"/>
                    <p:nvPr/>
                  </p:nvSpPr>
                  <p:spPr>
                    <a:xfrm>
                      <a:off x="10301916" y="4310397"/>
                      <a:ext cx="1017522" cy="43238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F-</a:t>
                      </a:r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平面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p:txBody>
                </p:sp>
                <p:graphicFrame>
                  <p:nvGraphicFramePr>
                    <p:cNvPr id="39" name="对象 38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243966865"/>
                        </p:ext>
                      </p:extLst>
                    </p:nvPr>
                  </p:nvGraphicFramePr>
                  <p:xfrm>
                    <a:off x="10565084" y="6156799"/>
                    <a:ext cx="215900" cy="2286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4091" name="Equation" r:id="rId7" imgW="215640" imgH="228600" progId="Equation.DSMT4">
                            <p:embed/>
                          </p:oleObj>
                        </mc:Choice>
                        <mc:Fallback>
                          <p:oleObj name="Equation" r:id="rId7" imgW="215640" imgH="228600" progId="Equation.DSMT4">
                            <p:embed/>
                            <p:pic>
                              <p:nvPicPr>
                                <p:cNvPr id="45" name="对象 44"/>
                                <p:cNvPicPr/>
                                <p:nvPr/>
                              </p:nvPicPr>
                              <p:blipFill>
                                <a:blip r:embed="rId8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0565084" y="6156799"/>
                                  <a:ext cx="215900" cy="2286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sp>
                <p:nvSpPr>
                  <p:cNvPr id="30" name="任意多边形 29"/>
                  <p:cNvSpPr/>
                  <p:nvPr/>
                </p:nvSpPr>
                <p:spPr>
                  <a:xfrm rot="220154">
                    <a:off x="9198708" y="4486511"/>
                    <a:ext cx="1668026" cy="1198564"/>
                  </a:xfrm>
                  <a:custGeom>
                    <a:avLst/>
                    <a:gdLst>
                      <a:gd name="connsiteX0" fmla="*/ 1614183 w 1614183"/>
                      <a:gd name="connsiteY0" fmla="*/ 343567 h 1394510"/>
                      <a:gd name="connsiteX1" fmla="*/ 1051476 w 1614183"/>
                      <a:gd name="connsiteY1" fmla="*/ 1237870 h 1394510"/>
                      <a:gd name="connsiteX2" fmla="*/ 257656 w 1614183"/>
                      <a:gd name="connsiteY2" fmla="*/ 1328305 h 1394510"/>
                      <a:gd name="connsiteX3" fmla="*/ 6447 w 1614183"/>
                      <a:gd name="connsiteY3" fmla="*/ 534485 h 1394510"/>
                      <a:gd name="connsiteX4" fmla="*/ 468671 w 1614183"/>
                      <a:gd name="connsiteY4" fmla="*/ 1923 h 1394510"/>
                      <a:gd name="connsiteX5" fmla="*/ 1192152 w 1614183"/>
                      <a:gd name="connsiteY5" fmla="*/ 343567 h 1394510"/>
                      <a:gd name="connsiteX6" fmla="*/ 1192152 w 1614183"/>
                      <a:gd name="connsiteY6" fmla="*/ 343567 h 13945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614183" h="1394510">
                        <a:moveTo>
                          <a:pt x="1614183" y="343567"/>
                        </a:moveTo>
                        <a:cubicBezTo>
                          <a:pt x="1445873" y="708657"/>
                          <a:pt x="1277564" y="1073747"/>
                          <a:pt x="1051476" y="1237870"/>
                        </a:cubicBezTo>
                        <a:cubicBezTo>
                          <a:pt x="825388" y="1401993"/>
                          <a:pt x="431827" y="1445536"/>
                          <a:pt x="257656" y="1328305"/>
                        </a:cubicBezTo>
                        <a:cubicBezTo>
                          <a:pt x="83484" y="1211074"/>
                          <a:pt x="-28722" y="755548"/>
                          <a:pt x="6447" y="534485"/>
                        </a:cubicBezTo>
                        <a:cubicBezTo>
                          <a:pt x="41616" y="313422"/>
                          <a:pt x="271053" y="33743"/>
                          <a:pt x="468671" y="1923"/>
                        </a:cubicBezTo>
                        <a:cubicBezTo>
                          <a:pt x="666289" y="-29897"/>
                          <a:pt x="1192152" y="343567"/>
                          <a:pt x="1192152" y="343567"/>
                        </a:cubicBezTo>
                        <a:lnTo>
                          <a:pt x="1192152" y="343567"/>
                        </a:lnTo>
                      </a:path>
                    </a:pathLst>
                  </a:custGeom>
                  <a:noFill/>
                  <a:ln w="25400">
                    <a:solidFill>
                      <a:srgbClr val="0070C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微软雅黑 Light" panose="020B0502040204020203" pitchFamily="34" charset="-122"/>
                      <a:ea typeface="微软雅黑 Light" panose="020B0502040204020203" pitchFamily="34" charset="-122"/>
                    </a:endParaRPr>
                  </a:p>
                </p:txBody>
              </p:sp>
              <p:sp>
                <p:nvSpPr>
                  <p:cNvPr id="31" name="任意多边形 30"/>
                  <p:cNvSpPr/>
                  <p:nvPr/>
                </p:nvSpPr>
                <p:spPr>
                  <a:xfrm rot="21366450" flipV="1">
                    <a:off x="9190335" y="3955617"/>
                    <a:ext cx="1668026" cy="1198564"/>
                  </a:xfrm>
                  <a:custGeom>
                    <a:avLst/>
                    <a:gdLst>
                      <a:gd name="connsiteX0" fmla="*/ 1614183 w 1614183"/>
                      <a:gd name="connsiteY0" fmla="*/ 343567 h 1394510"/>
                      <a:gd name="connsiteX1" fmla="*/ 1051476 w 1614183"/>
                      <a:gd name="connsiteY1" fmla="*/ 1237870 h 1394510"/>
                      <a:gd name="connsiteX2" fmla="*/ 257656 w 1614183"/>
                      <a:gd name="connsiteY2" fmla="*/ 1328305 h 1394510"/>
                      <a:gd name="connsiteX3" fmla="*/ 6447 w 1614183"/>
                      <a:gd name="connsiteY3" fmla="*/ 534485 h 1394510"/>
                      <a:gd name="connsiteX4" fmla="*/ 468671 w 1614183"/>
                      <a:gd name="connsiteY4" fmla="*/ 1923 h 1394510"/>
                      <a:gd name="connsiteX5" fmla="*/ 1192152 w 1614183"/>
                      <a:gd name="connsiteY5" fmla="*/ 343567 h 1394510"/>
                      <a:gd name="connsiteX6" fmla="*/ 1192152 w 1614183"/>
                      <a:gd name="connsiteY6" fmla="*/ 343567 h 13945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614183" h="1394510">
                        <a:moveTo>
                          <a:pt x="1614183" y="343567"/>
                        </a:moveTo>
                        <a:cubicBezTo>
                          <a:pt x="1445873" y="708657"/>
                          <a:pt x="1277564" y="1073747"/>
                          <a:pt x="1051476" y="1237870"/>
                        </a:cubicBezTo>
                        <a:cubicBezTo>
                          <a:pt x="825388" y="1401993"/>
                          <a:pt x="431827" y="1445536"/>
                          <a:pt x="257656" y="1328305"/>
                        </a:cubicBezTo>
                        <a:cubicBezTo>
                          <a:pt x="83484" y="1211074"/>
                          <a:pt x="-28722" y="755548"/>
                          <a:pt x="6447" y="534485"/>
                        </a:cubicBezTo>
                        <a:cubicBezTo>
                          <a:pt x="41616" y="313422"/>
                          <a:pt x="271053" y="33743"/>
                          <a:pt x="468671" y="1923"/>
                        </a:cubicBezTo>
                        <a:cubicBezTo>
                          <a:pt x="666289" y="-29897"/>
                          <a:pt x="1192152" y="343567"/>
                          <a:pt x="1192152" y="343567"/>
                        </a:cubicBezTo>
                        <a:lnTo>
                          <a:pt x="1192152" y="343567"/>
                        </a:lnTo>
                      </a:path>
                    </a:pathLst>
                  </a:custGeom>
                  <a:noFill/>
                  <a:ln w="25400">
                    <a:solidFill>
                      <a:srgbClr val="0070C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微软雅黑 Light" panose="020B0502040204020203" pitchFamily="34" charset="-122"/>
                      <a:ea typeface="微软雅黑 Light" panose="020B0502040204020203" pitchFamily="34" charset="-122"/>
                    </a:endParaRPr>
                  </a:p>
                </p:txBody>
              </p:sp>
            </p:grpSp>
            <p:cxnSp>
              <p:nvCxnSpPr>
                <p:cNvPr id="27" name="直接箭头连接符 26"/>
                <p:cNvCxnSpPr/>
                <p:nvPr/>
              </p:nvCxnSpPr>
              <p:spPr>
                <a:xfrm flipH="1">
                  <a:off x="10400047" y="5269704"/>
                  <a:ext cx="196542" cy="215935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箭头连接符 27"/>
                <p:cNvCxnSpPr/>
                <p:nvPr/>
              </p:nvCxnSpPr>
              <p:spPr>
                <a:xfrm flipV="1">
                  <a:off x="9350739" y="3957722"/>
                  <a:ext cx="239836" cy="144831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" name="组合 3"/>
              <p:cNvGrpSpPr/>
              <p:nvPr/>
            </p:nvGrpSpPr>
            <p:grpSpPr>
              <a:xfrm>
                <a:off x="2318017" y="3893872"/>
                <a:ext cx="5393935" cy="2013400"/>
                <a:chOff x="1668310" y="3893872"/>
                <a:chExt cx="5393935" cy="2013400"/>
              </a:xfrm>
            </p:grpSpPr>
            <p:cxnSp>
              <p:nvCxnSpPr>
                <p:cNvPr id="7" name="直接箭头连接符 6"/>
                <p:cNvCxnSpPr/>
                <p:nvPr/>
              </p:nvCxnSpPr>
              <p:spPr>
                <a:xfrm>
                  <a:off x="2517016" y="4898510"/>
                  <a:ext cx="170273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箭头连接符 7"/>
                <p:cNvCxnSpPr/>
                <p:nvPr/>
              </p:nvCxnSpPr>
              <p:spPr>
                <a:xfrm flipV="1">
                  <a:off x="2801843" y="3903184"/>
                  <a:ext cx="0" cy="200408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" name="弦形 8"/>
                <p:cNvSpPr/>
                <p:nvPr/>
              </p:nvSpPr>
              <p:spPr>
                <a:xfrm rot="10800000">
                  <a:off x="2050299" y="4121601"/>
                  <a:ext cx="1493561" cy="1545317"/>
                </a:xfrm>
                <a:prstGeom prst="chord">
                  <a:avLst>
                    <a:gd name="adj1" fmla="val 5407384"/>
                    <a:gd name="adj2" fmla="val 16200000"/>
                  </a:avLst>
                </a:prstGeom>
                <a:noFill/>
                <a:ln w="28575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  <p:graphicFrame>
              <p:nvGraphicFramePr>
                <p:cNvPr id="10" name="对象 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43436956"/>
                    </p:ext>
                  </p:extLst>
                </p:nvPr>
              </p:nvGraphicFramePr>
              <p:xfrm>
                <a:off x="2666309" y="3933274"/>
                <a:ext cx="79119" cy="1582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4092" name="Equation" r:id="rId9" imgW="101520" imgH="203040" progId="Equation.DSMT4">
                        <p:embed/>
                      </p:oleObj>
                    </mc:Choice>
                    <mc:Fallback>
                      <p:oleObj name="Equation" r:id="rId9" imgW="101520" imgH="203040" progId="Equation.DSMT4">
                        <p:embed/>
                        <p:pic>
                          <p:nvPicPr>
                            <p:cNvPr id="10" name="对象 9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66309" y="3933274"/>
                              <a:ext cx="79119" cy="15823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" name="对象 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49917526"/>
                    </p:ext>
                  </p:extLst>
                </p:nvPr>
              </p:nvGraphicFramePr>
              <p:xfrm>
                <a:off x="2646622" y="4938069"/>
                <a:ext cx="118678" cy="13845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4093" name="Equation" r:id="rId11" imgW="152280" imgH="177480" progId="Equation.DSMT4">
                        <p:embed/>
                      </p:oleObj>
                    </mc:Choice>
                    <mc:Fallback>
                      <p:oleObj name="Equation" r:id="rId11" imgW="152280" imgH="177480" progId="Equation.DSMT4">
                        <p:embed/>
                        <p:pic>
                          <p:nvPicPr>
                            <p:cNvPr id="11" name="对象 10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46622" y="4938069"/>
                              <a:ext cx="118678" cy="13845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" name="文本框 11"/>
                <p:cNvSpPr txBox="1"/>
                <p:nvPr/>
              </p:nvSpPr>
              <p:spPr>
                <a:xfrm>
                  <a:off x="1668310" y="3893872"/>
                  <a:ext cx="8531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s</a:t>
                  </a:r>
                  <a:r>
                    <a:rPr lang="en-US" altLang="zh-CN" dirty="0" smtClean="0"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-</a:t>
                  </a:r>
                  <a:r>
                    <a:rPr lang="zh-CN" altLang="en-US" dirty="0" smtClean="0"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平面</a:t>
                  </a:r>
                  <a:endPara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  <p:cxnSp>
              <p:nvCxnSpPr>
                <p:cNvPr id="13" name="直接箭头连接符 12"/>
                <p:cNvCxnSpPr>
                  <a:stCxn id="9" idx="2"/>
                </p:cNvCxnSpPr>
                <p:nvPr/>
              </p:nvCxnSpPr>
              <p:spPr>
                <a:xfrm flipV="1">
                  <a:off x="2797909" y="4465866"/>
                  <a:ext cx="565710" cy="4283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14" name="对象 1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00660939"/>
                    </p:ext>
                  </p:extLst>
                </p:nvPr>
              </p:nvGraphicFramePr>
              <p:xfrm>
                <a:off x="3013059" y="4735117"/>
                <a:ext cx="275572" cy="988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4094" name="Equation" r:id="rId13" imgW="380880" imgH="126720" progId="Equation.DSMT4">
                        <p:embed/>
                      </p:oleObj>
                    </mc:Choice>
                    <mc:Fallback>
                      <p:oleObj name="Equation" r:id="rId13" imgW="380880" imgH="126720" progId="Equation.DSMT4">
                        <p:embed/>
                        <p:pic>
                          <p:nvPicPr>
                            <p:cNvPr id="14" name="对象 13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013059" y="4735117"/>
                              <a:ext cx="275572" cy="9889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" name="对象 1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98421030"/>
                    </p:ext>
                  </p:extLst>
                </p:nvPr>
              </p:nvGraphicFramePr>
              <p:xfrm>
                <a:off x="3485632" y="4313826"/>
                <a:ext cx="148348" cy="1780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4095" name="Equation" r:id="rId15" imgW="190440" imgH="228600" progId="Equation.DSMT4">
                        <p:embed/>
                      </p:oleObj>
                    </mc:Choice>
                    <mc:Fallback>
                      <p:oleObj name="Equation" r:id="rId15" imgW="190440" imgH="228600" progId="Equation.DSMT4">
                        <p:embed/>
                        <p:pic>
                          <p:nvPicPr>
                            <p:cNvPr id="15" name="对象 14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485632" y="4313826"/>
                              <a:ext cx="148348" cy="17801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16" name="直接箭头连接符 15"/>
                <p:cNvCxnSpPr/>
                <p:nvPr/>
              </p:nvCxnSpPr>
              <p:spPr>
                <a:xfrm flipH="1">
                  <a:off x="3470700" y="5050165"/>
                  <a:ext cx="58871" cy="186409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38" name="对象 3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79722087"/>
                    </p:ext>
                  </p:extLst>
                </p:nvPr>
              </p:nvGraphicFramePr>
              <p:xfrm>
                <a:off x="6336846" y="4938534"/>
                <a:ext cx="118678" cy="13845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4096" name="Equation" r:id="rId17" imgW="152280" imgH="177480" progId="Equation.DSMT4">
                        <p:embed/>
                      </p:oleObj>
                    </mc:Choice>
                    <mc:Fallback>
                      <p:oleObj name="Equation" r:id="rId17" imgW="152280" imgH="177480" progId="Equation.DSMT4">
                        <p:embed/>
                        <p:pic>
                          <p:nvPicPr>
                            <p:cNvPr id="38" name="对象 37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336846" y="4938534"/>
                              <a:ext cx="118678" cy="13845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0" name="任意多边形 49"/>
                <p:cNvSpPr/>
                <p:nvPr/>
              </p:nvSpPr>
              <p:spPr>
                <a:xfrm rot="16931448">
                  <a:off x="5026858" y="2544690"/>
                  <a:ext cx="433300" cy="3637475"/>
                </a:xfrm>
                <a:custGeom>
                  <a:avLst/>
                  <a:gdLst>
                    <a:gd name="connsiteX0" fmla="*/ 0 w 423081"/>
                    <a:gd name="connsiteY0" fmla="*/ 0 h 2216946"/>
                    <a:gd name="connsiteX1" fmla="*/ 34120 w 423081"/>
                    <a:gd name="connsiteY1" fmla="*/ 47767 h 2216946"/>
                    <a:gd name="connsiteX2" fmla="*/ 47768 w 423081"/>
                    <a:gd name="connsiteY2" fmla="*/ 75063 h 2216946"/>
                    <a:gd name="connsiteX3" fmla="*/ 68239 w 423081"/>
                    <a:gd name="connsiteY3" fmla="*/ 102358 h 2216946"/>
                    <a:gd name="connsiteX4" fmla="*/ 95535 w 423081"/>
                    <a:gd name="connsiteY4" fmla="*/ 143302 h 2216946"/>
                    <a:gd name="connsiteX5" fmla="*/ 163773 w 423081"/>
                    <a:gd name="connsiteY5" fmla="*/ 225188 h 2216946"/>
                    <a:gd name="connsiteX6" fmla="*/ 197893 w 423081"/>
                    <a:gd name="connsiteY6" fmla="*/ 279779 h 2216946"/>
                    <a:gd name="connsiteX7" fmla="*/ 238836 w 423081"/>
                    <a:gd name="connsiteY7" fmla="*/ 327546 h 2216946"/>
                    <a:gd name="connsiteX8" fmla="*/ 252484 w 423081"/>
                    <a:gd name="connsiteY8" fmla="*/ 354842 h 2216946"/>
                    <a:gd name="connsiteX9" fmla="*/ 266132 w 423081"/>
                    <a:gd name="connsiteY9" fmla="*/ 375313 h 2216946"/>
                    <a:gd name="connsiteX10" fmla="*/ 279779 w 423081"/>
                    <a:gd name="connsiteY10" fmla="*/ 409433 h 2216946"/>
                    <a:gd name="connsiteX11" fmla="*/ 293427 w 423081"/>
                    <a:gd name="connsiteY11" fmla="*/ 429905 h 2216946"/>
                    <a:gd name="connsiteX12" fmla="*/ 307075 w 423081"/>
                    <a:gd name="connsiteY12" fmla="*/ 477672 h 2216946"/>
                    <a:gd name="connsiteX13" fmla="*/ 320723 w 423081"/>
                    <a:gd name="connsiteY13" fmla="*/ 504967 h 2216946"/>
                    <a:gd name="connsiteX14" fmla="*/ 327547 w 423081"/>
                    <a:gd name="connsiteY14" fmla="*/ 532263 h 2216946"/>
                    <a:gd name="connsiteX15" fmla="*/ 334371 w 423081"/>
                    <a:gd name="connsiteY15" fmla="*/ 566382 h 2216946"/>
                    <a:gd name="connsiteX16" fmla="*/ 341194 w 423081"/>
                    <a:gd name="connsiteY16" fmla="*/ 586854 h 2216946"/>
                    <a:gd name="connsiteX17" fmla="*/ 354842 w 423081"/>
                    <a:gd name="connsiteY17" fmla="*/ 675564 h 2216946"/>
                    <a:gd name="connsiteX18" fmla="*/ 368490 w 423081"/>
                    <a:gd name="connsiteY18" fmla="*/ 716507 h 2216946"/>
                    <a:gd name="connsiteX19" fmla="*/ 375314 w 423081"/>
                    <a:gd name="connsiteY19" fmla="*/ 757451 h 2216946"/>
                    <a:gd name="connsiteX20" fmla="*/ 388962 w 423081"/>
                    <a:gd name="connsiteY20" fmla="*/ 784746 h 2216946"/>
                    <a:gd name="connsiteX21" fmla="*/ 395785 w 423081"/>
                    <a:gd name="connsiteY21" fmla="*/ 839337 h 2216946"/>
                    <a:gd name="connsiteX22" fmla="*/ 409433 w 423081"/>
                    <a:gd name="connsiteY22" fmla="*/ 907576 h 2216946"/>
                    <a:gd name="connsiteX23" fmla="*/ 423081 w 423081"/>
                    <a:gd name="connsiteY23" fmla="*/ 1023582 h 2216946"/>
                    <a:gd name="connsiteX24" fmla="*/ 416257 w 423081"/>
                    <a:gd name="connsiteY24" fmla="*/ 1589964 h 2216946"/>
                    <a:gd name="connsiteX25" fmla="*/ 409433 w 423081"/>
                    <a:gd name="connsiteY25" fmla="*/ 1610436 h 2216946"/>
                    <a:gd name="connsiteX26" fmla="*/ 395785 w 423081"/>
                    <a:gd name="connsiteY26" fmla="*/ 1685499 h 2216946"/>
                    <a:gd name="connsiteX27" fmla="*/ 388962 w 423081"/>
                    <a:gd name="connsiteY27" fmla="*/ 1726442 h 2216946"/>
                    <a:gd name="connsiteX28" fmla="*/ 368490 w 423081"/>
                    <a:gd name="connsiteY28" fmla="*/ 1767385 h 2216946"/>
                    <a:gd name="connsiteX29" fmla="*/ 361666 w 423081"/>
                    <a:gd name="connsiteY29" fmla="*/ 1808328 h 2216946"/>
                    <a:gd name="connsiteX30" fmla="*/ 354842 w 423081"/>
                    <a:gd name="connsiteY30" fmla="*/ 1828800 h 2216946"/>
                    <a:gd name="connsiteX31" fmla="*/ 348018 w 423081"/>
                    <a:gd name="connsiteY31" fmla="*/ 1862919 h 2216946"/>
                    <a:gd name="connsiteX32" fmla="*/ 334371 w 423081"/>
                    <a:gd name="connsiteY32" fmla="*/ 1903863 h 2216946"/>
                    <a:gd name="connsiteX33" fmla="*/ 327547 w 423081"/>
                    <a:gd name="connsiteY33" fmla="*/ 1937982 h 2216946"/>
                    <a:gd name="connsiteX34" fmla="*/ 320723 w 423081"/>
                    <a:gd name="connsiteY34" fmla="*/ 1958454 h 2216946"/>
                    <a:gd name="connsiteX35" fmla="*/ 313899 w 423081"/>
                    <a:gd name="connsiteY35" fmla="*/ 1992573 h 2216946"/>
                    <a:gd name="connsiteX36" fmla="*/ 300251 w 423081"/>
                    <a:gd name="connsiteY36" fmla="*/ 2019869 h 2216946"/>
                    <a:gd name="connsiteX37" fmla="*/ 293427 w 423081"/>
                    <a:gd name="connsiteY37" fmla="*/ 2053988 h 2216946"/>
                    <a:gd name="connsiteX38" fmla="*/ 272956 w 423081"/>
                    <a:gd name="connsiteY38" fmla="*/ 2101755 h 2216946"/>
                    <a:gd name="connsiteX39" fmla="*/ 245660 w 423081"/>
                    <a:gd name="connsiteY39" fmla="*/ 2142699 h 2216946"/>
                    <a:gd name="connsiteX40" fmla="*/ 225188 w 423081"/>
                    <a:gd name="connsiteY40" fmla="*/ 2156346 h 2216946"/>
                    <a:gd name="connsiteX41" fmla="*/ 211541 w 423081"/>
                    <a:gd name="connsiteY41" fmla="*/ 2176818 h 2216946"/>
                    <a:gd name="connsiteX42" fmla="*/ 191069 w 423081"/>
                    <a:gd name="connsiteY42" fmla="*/ 2183642 h 2216946"/>
                    <a:gd name="connsiteX43" fmla="*/ 184245 w 423081"/>
                    <a:gd name="connsiteY43" fmla="*/ 2204113 h 2216946"/>
                    <a:gd name="connsiteX44" fmla="*/ 156950 w 423081"/>
                    <a:gd name="connsiteY44" fmla="*/ 2197290 h 2216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423081" h="2216946">
                      <a:moveTo>
                        <a:pt x="0" y="0"/>
                      </a:moveTo>
                      <a:cubicBezTo>
                        <a:pt x="11373" y="15922"/>
                        <a:pt x="23615" y="31259"/>
                        <a:pt x="34120" y="47767"/>
                      </a:cubicBezTo>
                      <a:cubicBezTo>
                        <a:pt x="39581" y="56349"/>
                        <a:pt x="42377" y="66437"/>
                        <a:pt x="47768" y="75063"/>
                      </a:cubicBezTo>
                      <a:cubicBezTo>
                        <a:pt x="53796" y="84707"/>
                        <a:pt x="61717" y="93041"/>
                        <a:pt x="68239" y="102358"/>
                      </a:cubicBezTo>
                      <a:cubicBezTo>
                        <a:pt x="77645" y="115796"/>
                        <a:pt x="83936" y="131703"/>
                        <a:pt x="95535" y="143302"/>
                      </a:cubicBezTo>
                      <a:cubicBezTo>
                        <a:pt x="125719" y="173486"/>
                        <a:pt x="144772" y="187186"/>
                        <a:pt x="163773" y="225188"/>
                      </a:cubicBezTo>
                      <a:cubicBezTo>
                        <a:pt x="190431" y="278505"/>
                        <a:pt x="162458" y="226627"/>
                        <a:pt x="197893" y="279779"/>
                      </a:cubicBezTo>
                      <a:cubicBezTo>
                        <a:pt x="227523" y="324224"/>
                        <a:pt x="204275" y="304506"/>
                        <a:pt x="238836" y="327546"/>
                      </a:cubicBezTo>
                      <a:cubicBezTo>
                        <a:pt x="243385" y="336645"/>
                        <a:pt x="247437" y="346010"/>
                        <a:pt x="252484" y="354842"/>
                      </a:cubicBezTo>
                      <a:cubicBezTo>
                        <a:pt x="256553" y="361963"/>
                        <a:pt x="262464" y="367978"/>
                        <a:pt x="266132" y="375313"/>
                      </a:cubicBezTo>
                      <a:cubicBezTo>
                        <a:pt x="271610" y="386269"/>
                        <a:pt x="274301" y="398477"/>
                        <a:pt x="279779" y="409433"/>
                      </a:cubicBezTo>
                      <a:cubicBezTo>
                        <a:pt x="283447" y="416769"/>
                        <a:pt x="289759" y="422569"/>
                        <a:pt x="293427" y="429905"/>
                      </a:cubicBezTo>
                      <a:cubicBezTo>
                        <a:pt x="301677" y="446404"/>
                        <a:pt x="300515" y="460178"/>
                        <a:pt x="307075" y="477672"/>
                      </a:cubicBezTo>
                      <a:cubicBezTo>
                        <a:pt x="310647" y="487197"/>
                        <a:pt x="316174" y="495869"/>
                        <a:pt x="320723" y="504967"/>
                      </a:cubicBezTo>
                      <a:cubicBezTo>
                        <a:pt x="322998" y="514066"/>
                        <a:pt x="325512" y="523108"/>
                        <a:pt x="327547" y="532263"/>
                      </a:cubicBezTo>
                      <a:cubicBezTo>
                        <a:pt x="330063" y="543585"/>
                        <a:pt x="331558" y="555130"/>
                        <a:pt x="334371" y="566382"/>
                      </a:cubicBezTo>
                      <a:cubicBezTo>
                        <a:pt x="336115" y="573360"/>
                        <a:pt x="338920" y="580030"/>
                        <a:pt x="341194" y="586854"/>
                      </a:cubicBezTo>
                      <a:cubicBezTo>
                        <a:pt x="346000" y="630105"/>
                        <a:pt x="344413" y="640800"/>
                        <a:pt x="354842" y="675564"/>
                      </a:cubicBezTo>
                      <a:cubicBezTo>
                        <a:pt x="358976" y="689343"/>
                        <a:pt x="368490" y="716507"/>
                        <a:pt x="368490" y="716507"/>
                      </a:cubicBezTo>
                      <a:cubicBezTo>
                        <a:pt x="370765" y="730155"/>
                        <a:pt x="371338" y="744198"/>
                        <a:pt x="375314" y="757451"/>
                      </a:cubicBezTo>
                      <a:cubicBezTo>
                        <a:pt x="378237" y="767194"/>
                        <a:pt x="386495" y="774877"/>
                        <a:pt x="388962" y="784746"/>
                      </a:cubicBezTo>
                      <a:cubicBezTo>
                        <a:pt x="393410" y="802537"/>
                        <a:pt x="392770" y="821248"/>
                        <a:pt x="395785" y="839337"/>
                      </a:cubicBezTo>
                      <a:cubicBezTo>
                        <a:pt x="399598" y="862218"/>
                        <a:pt x="406556" y="884558"/>
                        <a:pt x="409433" y="907576"/>
                      </a:cubicBezTo>
                      <a:cubicBezTo>
                        <a:pt x="418812" y="982606"/>
                        <a:pt x="414232" y="943941"/>
                        <a:pt x="423081" y="1023582"/>
                      </a:cubicBezTo>
                      <a:cubicBezTo>
                        <a:pt x="420806" y="1212376"/>
                        <a:pt x="420647" y="1401207"/>
                        <a:pt x="416257" y="1589964"/>
                      </a:cubicBezTo>
                      <a:cubicBezTo>
                        <a:pt x="416090" y="1597155"/>
                        <a:pt x="410720" y="1603359"/>
                        <a:pt x="409433" y="1610436"/>
                      </a:cubicBezTo>
                      <a:cubicBezTo>
                        <a:pt x="394001" y="1695313"/>
                        <a:pt x="411435" y="1638550"/>
                        <a:pt x="395785" y="1685499"/>
                      </a:cubicBezTo>
                      <a:cubicBezTo>
                        <a:pt x="393511" y="1699147"/>
                        <a:pt x="393337" y="1713316"/>
                        <a:pt x="388962" y="1726442"/>
                      </a:cubicBezTo>
                      <a:cubicBezTo>
                        <a:pt x="364420" y="1800068"/>
                        <a:pt x="383962" y="1697760"/>
                        <a:pt x="368490" y="1767385"/>
                      </a:cubicBezTo>
                      <a:cubicBezTo>
                        <a:pt x="365489" y="1780891"/>
                        <a:pt x="364667" y="1794822"/>
                        <a:pt x="361666" y="1808328"/>
                      </a:cubicBezTo>
                      <a:cubicBezTo>
                        <a:pt x="360106" y="1815350"/>
                        <a:pt x="356587" y="1821822"/>
                        <a:pt x="354842" y="1828800"/>
                      </a:cubicBezTo>
                      <a:cubicBezTo>
                        <a:pt x="352029" y="1840052"/>
                        <a:pt x="351070" y="1851729"/>
                        <a:pt x="348018" y="1862919"/>
                      </a:cubicBezTo>
                      <a:cubicBezTo>
                        <a:pt x="344233" y="1876798"/>
                        <a:pt x="337192" y="1889756"/>
                        <a:pt x="334371" y="1903863"/>
                      </a:cubicBezTo>
                      <a:cubicBezTo>
                        <a:pt x="332096" y="1915236"/>
                        <a:pt x="330360" y="1926730"/>
                        <a:pt x="327547" y="1937982"/>
                      </a:cubicBezTo>
                      <a:cubicBezTo>
                        <a:pt x="325802" y="1944960"/>
                        <a:pt x="322468" y="1951476"/>
                        <a:pt x="320723" y="1958454"/>
                      </a:cubicBezTo>
                      <a:cubicBezTo>
                        <a:pt x="317910" y="1969706"/>
                        <a:pt x="317567" y="1981570"/>
                        <a:pt x="313899" y="1992573"/>
                      </a:cubicBezTo>
                      <a:cubicBezTo>
                        <a:pt x="310682" y="2002224"/>
                        <a:pt x="304800" y="2010770"/>
                        <a:pt x="300251" y="2019869"/>
                      </a:cubicBezTo>
                      <a:cubicBezTo>
                        <a:pt x="297976" y="2031242"/>
                        <a:pt x="296240" y="2042736"/>
                        <a:pt x="293427" y="2053988"/>
                      </a:cubicBezTo>
                      <a:cubicBezTo>
                        <a:pt x="289393" y="2070123"/>
                        <a:pt x="281325" y="2087806"/>
                        <a:pt x="272956" y="2101755"/>
                      </a:cubicBezTo>
                      <a:cubicBezTo>
                        <a:pt x="264517" y="2115820"/>
                        <a:pt x="259308" y="2133601"/>
                        <a:pt x="245660" y="2142699"/>
                      </a:cubicBezTo>
                      <a:lnTo>
                        <a:pt x="225188" y="2156346"/>
                      </a:lnTo>
                      <a:cubicBezTo>
                        <a:pt x="220639" y="2163170"/>
                        <a:pt x="217945" y="2171695"/>
                        <a:pt x="211541" y="2176818"/>
                      </a:cubicBezTo>
                      <a:cubicBezTo>
                        <a:pt x="205924" y="2181312"/>
                        <a:pt x="196155" y="2178556"/>
                        <a:pt x="191069" y="2183642"/>
                      </a:cubicBezTo>
                      <a:cubicBezTo>
                        <a:pt x="185983" y="2188728"/>
                        <a:pt x="189862" y="2199620"/>
                        <a:pt x="184245" y="2204113"/>
                      </a:cubicBezTo>
                      <a:cubicBezTo>
                        <a:pt x="152537" y="2229479"/>
                        <a:pt x="156950" y="2211857"/>
                        <a:pt x="156950" y="2197290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  <a:prstDash val="dash"/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24" name="椭圆 23"/>
                <p:cNvSpPr/>
                <p:nvPr/>
              </p:nvSpPr>
              <p:spPr>
                <a:xfrm>
                  <a:off x="6931135" y="4852797"/>
                  <a:ext cx="95250" cy="9525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  <p:cxnSp>
              <p:nvCxnSpPr>
                <p:cNvPr id="5" name="直接连接符 4"/>
                <p:cNvCxnSpPr/>
                <p:nvPr/>
              </p:nvCxnSpPr>
              <p:spPr>
                <a:xfrm flipH="1">
                  <a:off x="2797080" y="4121603"/>
                  <a:ext cx="1659" cy="1545315"/>
                </a:xfrm>
                <a:prstGeom prst="line">
                  <a:avLst/>
                </a:prstGeom>
                <a:ln w="31750">
                  <a:solidFill>
                    <a:srgbClr val="0070C0"/>
                  </a:solidFill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9132771"/>
                </p:ext>
              </p:extLst>
            </p:nvPr>
          </p:nvGraphicFramePr>
          <p:xfrm>
            <a:off x="2728993" y="4343270"/>
            <a:ext cx="616396" cy="26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97" name="Equation" r:id="rId18" imgW="444240" imgH="190440" progId="Equation.DSMT4">
                    <p:embed/>
                  </p:oleObj>
                </mc:Choice>
                <mc:Fallback>
                  <p:oleObj name="Equation" r:id="rId18" imgW="444240" imgH="190440" progId="Equation.DSMT4">
                    <p:embed/>
                    <p:pic>
                      <p:nvPicPr>
                        <p:cNvPr id="3" name="对象 2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728993" y="4343270"/>
                          <a:ext cx="616396" cy="26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7778399"/>
                </p:ext>
              </p:extLst>
            </p:nvPr>
          </p:nvGraphicFramePr>
          <p:xfrm>
            <a:off x="4180314" y="5126240"/>
            <a:ext cx="774700" cy="280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98" name="Equation" r:id="rId20" imgW="558720" imgH="203040" progId="Equation.DSMT4">
                    <p:embed/>
                  </p:oleObj>
                </mc:Choice>
                <mc:Fallback>
                  <p:oleObj name="Equation" r:id="rId20" imgW="558720" imgH="203040" progId="Equation.DSMT4">
                    <p:embed/>
                    <p:pic>
                      <p:nvPicPr>
                        <p:cNvPr id="35" name="对象 34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180314" y="5126240"/>
                          <a:ext cx="774700" cy="2809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2321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5.5.2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奈奎斯特（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Nyquist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）稳定判据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715897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例子：单位负反馈系统开环传递函数：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747934"/>
              </p:ext>
            </p:extLst>
          </p:nvPr>
        </p:nvGraphicFramePr>
        <p:xfrm>
          <a:off x="7626541" y="1535240"/>
          <a:ext cx="1645475" cy="849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84" name="Equation" r:id="rId3" imgW="761760" imgH="393480" progId="Equation.DSMT4">
                  <p:embed/>
                </p:oleObj>
              </mc:Choice>
              <mc:Fallback>
                <p:oleObj name="Equation" r:id="rId3" imgW="761760" imgH="39348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6541" y="1535240"/>
                        <a:ext cx="1645475" cy="8497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035075"/>
              </p:ext>
            </p:extLst>
          </p:nvPr>
        </p:nvGraphicFramePr>
        <p:xfrm>
          <a:off x="1553597" y="2309241"/>
          <a:ext cx="3100388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85" name="Equation" r:id="rId5" imgW="1434960" imgH="393480" progId="Equation.DSMT4">
                  <p:embed/>
                </p:oleObj>
              </mc:Choice>
              <mc:Fallback>
                <p:oleObj name="Equation" r:id="rId5" imgW="1434960" imgH="39348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53597" y="2309241"/>
                        <a:ext cx="3100388" cy="849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083867"/>
              </p:ext>
            </p:extLst>
          </p:nvPr>
        </p:nvGraphicFramePr>
        <p:xfrm>
          <a:off x="1548588" y="3211136"/>
          <a:ext cx="22479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86" name="Equation" r:id="rId7" imgW="1041120" imgH="419040" progId="Equation.DSMT4">
                  <p:embed/>
                </p:oleObj>
              </mc:Choice>
              <mc:Fallback>
                <p:oleObj name="Equation" r:id="rId7" imgW="1041120" imgH="41904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8588" y="3211136"/>
                        <a:ext cx="2247900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918290"/>
              </p:ext>
            </p:extLst>
          </p:nvPr>
        </p:nvGraphicFramePr>
        <p:xfrm>
          <a:off x="1476107" y="4211447"/>
          <a:ext cx="4005263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87" name="Equation" r:id="rId9" imgW="1854000" imgH="711000" progId="Equation.DSMT4">
                  <p:embed/>
                </p:oleObj>
              </mc:Choice>
              <mc:Fallback>
                <p:oleObj name="Equation" r:id="rId9" imgW="1854000" imgH="7110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6107" y="4211447"/>
                        <a:ext cx="4005263" cy="1535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796488" y="5857805"/>
            <a:ext cx="4231634" cy="6217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P=1, R=1, Z=P-R=0, 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闭环系统稳定。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182121" y="2384983"/>
            <a:ext cx="3856879" cy="3356285"/>
            <a:chOff x="7120128" y="2384983"/>
            <a:chExt cx="3856879" cy="335628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120128" y="2384983"/>
              <a:ext cx="3856879" cy="3356285"/>
            </a:xfrm>
            <a:prstGeom prst="rect">
              <a:avLst/>
            </a:prstGeom>
          </p:spPr>
        </p:pic>
        <p:cxnSp>
          <p:nvCxnSpPr>
            <p:cNvPr id="10" name="直接连接符 9"/>
            <p:cNvCxnSpPr/>
            <p:nvPr/>
          </p:nvCxnSpPr>
          <p:spPr>
            <a:xfrm>
              <a:off x="9155603" y="2796858"/>
              <a:ext cx="0" cy="25790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706925" y="4072543"/>
              <a:ext cx="29041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639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2"/>
          <p:cNvSpPr txBox="1">
            <a:spLocks/>
          </p:cNvSpPr>
          <p:nvPr/>
        </p:nvSpPr>
        <p:spPr>
          <a:xfrm>
            <a:off x="790844" y="1698338"/>
            <a:ext cx="6805882" cy="211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由于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F(s)=1+G(s)H(s)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，因此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F(j</a:t>
            </a:r>
            <a:r>
              <a:rPr lang="el-GR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ω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绕原点的旋转圈数就是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G(j</a:t>
            </a:r>
            <a:r>
              <a:rPr lang="el-GR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ω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)H(j</a:t>
            </a:r>
            <a:r>
              <a:rPr lang="el-GR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ω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绕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(-1, j0)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点的旋转圈数。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5.5.2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奈奎斯特（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Nyquist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）稳定判据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8118348" y="1864480"/>
            <a:ext cx="0" cy="41285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4027312" y="3053058"/>
            <a:ext cx="3975456" cy="2984376"/>
            <a:chOff x="2389437" y="3053056"/>
            <a:chExt cx="3975456" cy="298437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9437" y="3053056"/>
              <a:ext cx="3975456" cy="2984376"/>
            </a:xfrm>
            <a:prstGeom prst="rect">
              <a:avLst/>
            </a:prstGeom>
          </p:spPr>
        </p:pic>
        <p:cxnSp>
          <p:nvCxnSpPr>
            <p:cNvPr id="6" name="直接连接符 5"/>
            <p:cNvCxnSpPr/>
            <p:nvPr/>
          </p:nvCxnSpPr>
          <p:spPr>
            <a:xfrm>
              <a:off x="5387471" y="3419856"/>
              <a:ext cx="0" cy="22794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971800" y="4554388"/>
              <a:ext cx="300837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075433"/>
              </p:ext>
            </p:extLst>
          </p:nvPr>
        </p:nvGraphicFramePr>
        <p:xfrm>
          <a:off x="1578473" y="3239208"/>
          <a:ext cx="1444269" cy="74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3" name="Equation" r:id="rId4" imgW="761760" imgH="393480" progId="Equation.DSMT4">
                  <p:embed/>
                </p:oleObj>
              </mc:Choice>
              <mc:Fallback>
                <p:oleObj name="Equation" r:id="rId4" imgW="761760" imgH="39348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78473" y="3239208"/>
                        <a:ext cx="1444269" cy="745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/>
          <p:cNvGrpSpPr/>
          <p:nvPr/>
        </p:nvGrpSpPr>
        <p:grpSpPr>
          <a:xfrm>
            <a:off x="9077987" y="1603223"/>
            <a:ext cx="2218473" cy="2198275"/>
            <a:chOff x="8931770" y="3544207"/>
            <a:chExt cx="2242663" cy="2573543"/>
          </a:xfrm>
        </p:grpSpPr>
        <p:grpSp>
          <p:nvGrpSpPr>
            <p:cNvPr id="41" name="组合 40"/>
            <p:cNvGrpSpPr/>
            <p:nvPr/>
          </p:nvGrpSpPr>
          <p:grpSpPr>
            <a:xfrm>
              <a:off x="8931770" y="3544207"/>
              <a:ext cx="2242663" cy="2573543"/>
              <a:chOff x="8931770" y="3544207"/>
              <a:chExt cx="2242663" cy="2573543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8931770" y="3544207"/>
                <a:ext cx="2242663" cy="2573543"/>
                <a:chOff x="8937879" y="4170156"/>
                <a:chExt cx="2242663" cy="2573543"/>
              </a:xfrm>
            </p:grpSpPr>
            <p:cxnSp>
              <p:nvCxnSpPr>
                <p:cNvPr id="47" name="直接箭头连接符 46"/>
                <p:cNvCxnSpPr/>
                <p:nvPr/>
              </p:nvCxnSpPr>
              <p:spPr>
                <a:xfrm>
                  <a:off x="8937879" y="5448300"/>
                  <a:ext cx="218655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箭头连接符 47"/>
                <p:cNvCxnSpPr/>
                <p:nvPr/>
              </p:nvCxnSpPr>
              <p:spPr>
                <a:xfrm flipV="1">
                  <a:off x="9926636" y="4170156"/>
                  <a:ext cx="0" cy="257354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49" name="对象 4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6960336"/>
                    </p:ext>
                  </p:extLst>
                </p:nvPr>
              </p:nvGraphicFramePr>
              <p:xfrm>
                <a:off x="9682251" y="4208796"/>
                <a:ext cx="101600" cy="203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124" name="Equation" r:id="rId6" imgW="101520" imgH="203040" progId="Equation.DSMT4">
                        <p:embed/>
                      </p:oleObj>
                    </mc:Choice>
                    <mc:Fallback>
                      <p:oleObj name="Equation" r:id="rId6" imgW="101520" imgH="203040" progId="Equation.DSMT4">
                        <p:embed/>
                        <p:pic>
                          <p:nvPicPr>
                            <p:cNvPr id="34" name="对象 33"/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82251" y="4208796"/>
                              <a:ext cx="101600" cy="2032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0" name="文本框 49"/>
                <p:cNvSpPr txBox="1"/>
                <p:nvPr/>
              </p:nvSpPr>
              <p:spPr>
                <a:xfrm>
                  <a:off x="10301916" y="4310397"/>
                  <a:ext cx="878626" cy="4323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F-</a:t>
                  </a:r>
                  <a:r>
                    <a:rPr lang="zh-CN" altLang="en-US" dirty="0" smtClean="0"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平面</a:t>
                  </a:r>
                  <a:endPara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</p:grpSp>
          <p:sp>
            <p:nvSpPr>
              <p:cNvPr id="45" name="任意多边形 44"/>
              <p:cNvSpPr/>
              <p:nvPr/>
            </p:nvSpPr>
            <p:spPr>
              <a:xfrm rot="220154">
                <a:off x="9198708" y="4486511"/>
                <a:ext cx="1668026" cy="1198564"/>
              </a:xfrm>
              <a:custGeom>
                <a:avLst/>
                <a:gdLst>
                  <a:gd name="connsiteX0" fmla="*/ 1614183 w 1614183"/>
                  <a:gd name="connsiteY0" fmla="*/ 343567 h 1394510"/>
                  <a:gd name="connsiteX1" fmla="*/ 1051476 w 1614183"/>
                  <a:gd name="connsiteY1" fmla="*/ 1237870 h 1394510"/>
                  <a:gd name="connsiteX2" fmla="*/ 257656 w 1614183"/>
                  <a:gd name="connsiteY2" fmla="*/ 1328305 h 1394510"/>
                  <a:gd name="connsiteX3" fmla="*/ 6447 w 1614183"/>
                  <a:gd name="connsiteY3" fmla="*/ 534485 h 1394510"/>
                  <a:gd name="connsiteX4" fmla="*/ 468671 w 1614183"/>
                  <a:gd name="connsiteY4" fmla="*/ 1923 h 1394510"/>
                  <a:gd name="connsiteX5" fmla="*/ 1192152 w 1614183"/>
                  <a:gd name="connsiteY5" fmla="*/ 343567 h 1394510"/>
                  <a:gd name="connsiteX6" fmla="*/ 1192152 w 1614183"/>
                  <a:gd name="connsiteY6" fmla="*/ 343567 h 1394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4183" h="1394510">
                    <a:moveTo>
                      <a:pt x="1614183" y="343567"/>
                    </a:moveTo>
                    <a:cubicBezTo>
                      <a:pt x="1445873" y="708657"/>
                      <a:pt x="1277564" y="1073747"/>
                      <a:pt x="1051476" y="1237870"/>
                    </a:cubicBezTo>
                    <a:cubicBezTo>
                      <a:pt x="825388" y="1401993"/>
                      <a:pt x="431827" y="1445536"/>
                      <a:pt x="257656" y="1328305"/>
                    </a:cubicBezTo>
                    <a:cubicBezTo>
                      <a:pt x="83484" y="1211074"/>
                      <a:pt x="-28722" y="755548"/>
                      <a:pt x="6447" y="534485"/>
                    </a:cubicBezTo>
                    <a:cubicBezTo>
                      <a:pt x="41616" y="313422"/>
                      <a:pt x="271053" y="33743"/>
                      <a:pt x="468671" y="1923"/>
                    </a:cubicBezTo>
                    <a:cubicBezTo>
                      <a:pt x="666289" y="-29897"/>
                      <a:pt x="1192152" y="343567"/>
                      <a:pt x="1192152" y="343567"/>
                    </a:cubicBezTo>
                    <a:lnTo>
                      <a:pt x="1192152" y="343567"/>
                    </a:lnTo>
                  </a:path>
                </a:pathLst>
              </a:custGeom>
              <a:noFill/>
              <a:ln w="254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 rot="21366450" flipV="1">
                <a:off x="9190335" y="3955617"/>
                <a:ext cx="1668026" cy="1198564"/>
              </a:xfrm>
              <a:custGeom>
                <a:avLst/>
                <a:gdLst>
                  <a:gd name="connsiteX0" fmla="*/ 1614183 w 1614183"/>
                  <a:gd name="connsiteY0" fmla="*/ 343567 h 1394510"/>
                  <a:gd name="connsiteX1" fmla="*/ 1051476 w 1614183"/>
                  <a:gd name="connsiteY1" fmla="*/ 1237870 h 1394510"/>
                  <a:gd name="connsiteX2" fmla="*/ 257656 w 1614183"/>
                  <a:gd name="connsiteY2" fmla="*/ 1328305 h 1394510"/>
                  <a:gd name="connsiteX3" fmla="*/ 6447 w 1614183"/>
                  <a:gd name="connsiteY3" fmla="*/ 534485 h 1394510"/>
                  <a:gd name="connsiteX4" fmla="*/ 468671 w 1614183"/>
                  <a:gd name="connsiteY4" fmla="*/ 1923 h 1394510"/>
                  <a:gd name="connsiteX5" fmla="*/ 1192152 w 1614183"/>
                  <a:gd name="connsiteY5" fmla="*/ 343567 h 1394510"/>
                  <a:gd name="connsiteX6" fmla="*/ 1192152 w 1614183"/>
                  <a:gd name="connsiteY6" fmla="*/ 343567 h 1394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4183" h="1394510">
                    <a:moveTo>
                      <a:pt x="1614183" y="343567"/>
                    </a:moveTo>
                    <a:cubicBezTo>
                      <a:pt x="1445873" y="708657"/>
                      <a:pt x="1277564" y="1073747"/>
                      <a:pt x="1051476" y="1237870"/>
                    </a:cubicBezTo>
                    <a:cubicBezTo>
                      <a:pt x="825388" y="1401993"/>
                      <a:pt x="431827" y="1445536"/>
                      <a:pt x="257656" y="1328305"/>
                    </a:cubicBezTo>
                    <a:cubicBezTo>
                      <a:pt x="83484" y="1211074"/>
                      <a:pt x="-28722" y="755548"/>
                      <a:pt x="6447" y="534485"/>
                    </a:cubicBezTo>
                    <a:cubicBezTo>
                      <a:pt x="41616" y="313422"/>
                      <a:pt x="271053" y="33743"/>
                      <a:pt x="468671" y="1923"/>
                    </a:cubicBezTo>
                    <a:cubicBezTo>
                      <a:pt x="666289" y="-29897"/>
                      <a:pt x="1192152" y="343567"/>
                      <a:pt x="1192152" y="343567"/>
                    </a:cubicBezTo>
                    <a:lnTo>
                      <a:pt x="1192152" y="343567"/>
                    </a:lnTo>
                  </a:path>
                </a:pathLst>
              </a:custGeom>
              <a:noFill/>
              <a:ln w="254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cxnSp>
          <p:nvCxnSpPr>
            <p:cNvPr id="42" name="直接箭头连接符 41"/>
            <p:cNvCxnSpPr/>
            <p:nvPr/>
          </p:nvCxnSpPr>
          <p:spPr>
            <a:xfrm flipH="1">
              <a:off x="10400047" y="5269704"/>
              <a:ext cx="196542" cy="21593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V="1">
              <a:off x="9350739" y="3957722"/>
              <a:ext cx="239836" cy="14483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8801203" y="3891515"/>
            <a:ext cx="2594230" cy="2198275"/>
            <a:chOff x="8801203" y="3891515"/>
            <a:chExt cx="2594230" cy="2198275"/>
          </a:xfrm>
        </p:grpSpPr>
        <p:sp>
          <p:nvSpPr>
            <p:cNvPr id="54" name="文本框 53"/>
            <p:cNvSpPr txBox="1"/>
            <p:nvPr/>
          </p:nvSpPr>
          <p:spPr>
            <a:xfrm>
              <a:off x="10300261" y="398504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GH</a:t>
              </a:r>
              <a:r>
                <a: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-</a:t>
              </a: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平面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8801203" y="3891515"/>
              <a:ext cx="2439756" cy="2198275"/>
              <a:chOff x="8651970" y="3544207"/>
              <a:chExt cx="2466359" cy="2573543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8651970" y="3544207"/>
                <a:ext cx="2466359" cy="2573543"/>
                <a:chOff x="8651970" y="3544207"/>
                <a:chExt cx="2466359" cy="2573543"/>
              </a:xfrm>
            </p:grpSpPr>
            <p:grpSp>
              <p:nvGrpSpPr>
                <p:cNvPr id="72" name="组合 71"/>
                <p:cNvGrpSpPr/>
                <p:nvPr/>
              </p:nvGrpSpPr>
              <p:grpSpPr>
                <a:xfrm>
                  <a:off x="8931770" y="3544207"/>
                  <a:ext cx="2186559" cy="2573543"/>
                  <a:chOff x="8937879" y="4170156"/>
                  <a:chExt cx="2186559" cy="2573543"/>
                </a:xfrm>
              </p:grpSpPr>
              <p:cxnSp>
                <p:nvCxnSpPr>
                  <p:cNvPr id="75" name="直接箭头连接符 74"/>
                  <p:cNvCxnSpPr/>
                  <p:nvPr/>
                </p:nvCxnSpPr>
                <p:spPr>
                  <a:xfrm>
                    <a:off x="8937879" y="5448300"/>
                    <a:ext cx="218655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箭头连接符 75"/>
                  <p:cNvCxnSpPr/>
                  <p:nvPr/>
                </p:nvCxnSpPr>
                <p:spPr>
                  <a:xfrm flipV="1">
                    <a:off x="9926636" y="4170156"/>
                    <a:ext cx="0" cy="257354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graphicFrame>
                <p:nvGraphicFramePr>
                  <p:cNvPr id="77" name="对象 76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76904427"/>
                      </p:ext>
                    </p:extLst>
                  </p:nvPr>
                </p:nvGraphicFramePr>
                <p:xfrm>
                  <a:off x="9682251" y="4208796"/>
                  <a:ext cx="101600" cy="2032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125" name="Equation" r:id="rId8" imgW="101520" imgH="203040" progId="Equation.DSMT4">
                          <p:embed/>
                        </p:oleObj>
                      </mc:Choice>
                      <mc:Fallback>
                        <p:oleObj name="Equation" r:id="rId8" imgW="101520" imgH="203040" progId="Equation.DSMT4">
                          <p:embed/>
                          <p:pic>
                            <p:nvPicPr>
                              <p:cNvPr id="49" name="对象 48"/>
                              <p:cNvPicPr/>
                              <p:nvPr/>
                            </p:nvPicPr>
                            <p:blipFill>
                              <a:blip r:embed="rId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9682251" y="4208796"/>
                                <a:ext cx="101600" cy="2032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73" name="任意多边形 72"/>
                <p:cNvSpPr/>
                <p:nvPr/>
              </p:nvSpPr>
              <p:spPr>
                <a:xfrm rot="220154">
                  <a:off x="8660340" y="4486510"/>
                  <a:ext cx="1668026" cy="1198564"/>
                </a:xfrm>
                <a:custGeom>
                  <a:avLst/>
                  <a:gdLst>
                    <a:gd name="connsiteX0" fmla="*/ 1614183 w 1614183"/>
                    <a:gd name="connsiteY0" fmla="*/ 343567 h 1394510"/>
                    <a:gd name="connsiteX1" fmla="*/ 1051476 w 1614183"/>
                    <a:gd name="connsiteY1" fmla="*/ 1237870 h 1394510"/>
                    <a:gd name="connsiteX2" fmla="*/ 257656 w 1614183"/>
                    <a:gd name="connsiteY2" fmla="*/ 1328305 h 1394510"/>
                    <a:gd name="connsiteX3" fmla="*/ 6447 w 1614183"/>
                    <a:gd name="connsiteY3" fmla="*/ 534485 h 1394510"/>
                    <a:gd name="connsiteX4" fmla="*/ 468671 w 1614183"/>
                    <a:gd name="connsiteY4" fmla="*/ 1923 h 1394510"/>
                    <a:gd name="connsiteX5" fmla="*/ 1192152 w 1614183"/>
                    <a:gd name="connsiteY5" fmla="*/ 343567 h 1394510"/>
                    <a:gd name="connsiteX6" fmla="*/ 1192152 w 1614183"/>
                    <a:gd name="connsiteY6" fmla="*/ 343567 h 1394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14183" h="1394510">
                      <a:moveTo>
                        <a:pt x="1614183" y="343567"/>
                      </a:moveTo>
                      <a:cubicBezTo>
                        <a:pt x="1445873" y="708657"/>
                        <a:pt x="1277564" y="1073747"/>
                        <a:pt x="1051476" y="1237870"/>
                      </a:cubicBezTo>
                      <a:cubicBezTo>
                        <a:pt x="825388" y="1401993"/>
                        <a:pt x="431827" y="1445536"/>
                        <a:pt x="257656" y="1328305"/>
                      </a:cubicBezTo>
                      <a:cubicBezTo>
                        <a:pt x="83484" y="1211074"/>
                        <a:pt x="-28722" y="755548"/>
                        <a:pt x="6447" y="534485"/>
                      </a:cubicBezTo>
                      <a:cubicBezTo>
                        <a:pt x="41616" y="313422"/>
                        <a:pt x="271053" y="33743"/>
                        <a:pt x="468671" y="1923"/>
                      </a:cubicBezTo>
                      <a:cubicBezTo>
                        <a:pt x="666289" y="-29897"/>
                        <a:pt x="1192152" y="343567"/>
                        <a:pt x="1192152" y="343567"/>
                      </a:cubicBezTo>
                      <a:lnTo>
                        <a:pt x="1192152" y="343567"/>
                      </a:lnTo>
                    </a:path>
                  </a:pathLst>
                </a:custGeom>
                <a:noFill/>
                <a:ln w="25400">
                  <a:solidFill>
                    <a:schemeClr val="accent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74" name="任意多边形 73"/>
                <p:cNvSpPr/>
                <p:nvPr/>
              </p:nvSpPr>
              <p:spPr>
                <a:xfrm rot="21366450" flipV="1">
                  <a:off x="8651970" y="3955617"/>
                  <a:ext cx="1668026" cy="1198564"/>
                </a:xfrm>
                <a:custGeom>
                  <a:avLst/>
                  <a:gdLst>
                    <a:gd name="connsiteX0" fmla="*/ 1614183 w 1614183"/>
                    <a:gd name="connsiteY0" fmla="*/ 343567 h 1394510"/>
                    <a:gd name="connsiteX1" fmla="*/ 1051476 w 1614183"/>
                    <a:gd name="connsiteY1" fmla="*/ 1237870 h 1394510"/>
                    <a:gd name="connsiteX2" fmla="*/ 257656 w 1614183"/>
                    <a:gd name="connsiteY2" fmla="*/ 1328305 h 1394510"/>
                    <a:gd name="connsiteX3" fmla="*/ 6447 w 1614183"/>
                    <a:gd name="connsiteY3" fmla="*/ 534485 h 1394510"/>
                    <a:gd name="connsiteX4" fmla="*/ 468671 w 1614183"/>
                    <a:gd name="connsiteY4" fmla="*/ 1923 h 1394510"/>
                    <a:gd name="connsiteX5" fmla="*/ 1192152 w 1614183"/>
                    <a:gd name="connsiteY5" fmla="*/ 343567 h 1394510"/>
                    <a:gd name="connsiteX6" fmla="*/ 1192152 w 1614183"/>
                    <a:gd name="connsiteY6" fmla="*/ 343567 h 1394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14183" h="1394510">
                      <a:moveTo>
                        <a:pt x="1614183" y="343567"/>
                      </a:moveTo>
                      <a:cubicBezTo>
                        <a:pt x="1445873" y="708657"/>
                        <a:pt x="1277564" y="1073747"/>
                        <a:pt x="1051476" y="1237870"/>
                      </a:cubicBezTo>
                      <a:cubicBezTo>
                        <a:pt x="825388" y="1401993"/>
                        <a:pt x="431827" y="1445536"/>
                        <a:pt x="257656" y="1328305"/>
                      </a:cubicBezTo>
                      <a:cubicBezTo>
                        <a:pt x="83484" y="1211074"/>
                        <a:pt x="-28722" y="755548"/>
                        <a:pt x="6447" y="534485"/>
                      </a:cubicBezTo>
                      <a:cubicBezTo>
                        <a:pt x="41616" y="313422"/>
                        <a:pt x="271053" y="33743"/>
                        <a:pt x="468671" y="1923"/>
                      </a:cubicBezTo>
                      <a:cubicBezTo>
                        <a:pt x="666289" y="-29897"/>
                        <a:pt x="1192152" y="343567"/>
                        <a:pt x="1192152" y="343567"/>
                      </a:cubicBezTo>
                      <a:lnTo>
                        <a:pt x="1192152" y="343567"/>
                      </a:lnTo>
                    </a:path>
                  </a:pathLst>
                </a:custGeom>
                <a:noFill/>
                <a:ln w="25400">
                  <a:solidFill>
                    <a:schemeClr val="accent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</p:grpSp>
          <p:cxnSp>
            <p:nvCxnSpPr>
              <p:cNvPr id="70" name="直接箭头连接符 69"/>
              <p:cNvCxnSpPr/>
              <p:nvPr/>
            </p:nvCxnSpPr>
            <p:spPr>
              <a:xfrm flipH="1">
                <a:off x="9842783" y="5266076"/>
                <a:ext cx="196542" cy="215935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/>
              <p:cNvCxnSpPr/>
              <p:nvPr/>
            </p:nvCxnSpPr>
            <p:spPr>
              <a:xfrm flipV="1">
                <a:off x="8770768" y="3990633"/>
                <a:ext cx="239836" cy="144831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椭圆 79"/>
            <p:cNvSpPr/>
            <p:nvPr/>
          </p:nvSpPr>
          <p:spPr>
            <a:xfrm>
              <a:off x="9490029" y="4933181"/>
              <a:ext cx="95250" cy="952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aphicFrame>
          <p:nvGraphicFramePr>
            <p:cNvPr id="52" name="对象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2559854"/>
                </p:ext>
              </p:extLst>
            </p:nvPr>
          </p:nvGraphicFramePr>
          <p:xfrm>
            <a:off x="9079501" y="5064107"/>
            <a:ext cx="794247" cy="3258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26" name="Equation" r:id="rId9" imgW="495000" imgH="203040" progId="Equation.DSMT4">
                    <p:embed/>
                  </p:oleObj>
                </mc:Choice>
                <mc:Fallback>
                  <p:oleObj name="Equation" r:id="rId9" imgW="495000" imgH="203040" progId="Equation.DSMT4">
                    <p:embed/>
                    <p:pic>
                      <p:nvPicPr>
                        <p:cNvPr id="25" name="对象 2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079501" y="5064107"/>
                          <a:ext cx="794247" cy="3258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" name="矩形 80"/>
          <p:cNvSpPr/>
          <p:nvPr/>
        </p:nvSpPr>
        <p:spPr>
          <a:xfrm>
            <a:off x="557940" y="4579767"/>
            <a:ext cx="3622174" cy="10190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绕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(-1,j0)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逆时针包围一圈，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R=1, Z=P-R=0, </a:t>
            </a:r>
            <a:r>
              <a:rPr lang="zh-CN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闭环系统稳定。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028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5.5.2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奈奎斯特（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Nyquist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）稳定判据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例子：单位负反馈系统开环传递函数：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581929"/>
              </p:ext>
            </p:extLst>
          </p:nvPr>
        </p:nvGraphicFramePr>
        <p:xfrm>
          <a:off x="7333933" y="1590104"/>
          <a:ext cx="1809046" cy="93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90" name="Equation" r:id="rId3" imgW="761760" imgH="393480" progId="Equation.DSMT4">
                  <p:embed/>
                </p:oleObj>
              </mc:Choice>
              <mc:Fallback>
                <p:oleObj name="Equation" r:id="rId3" imgW="761760" imgH="39348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33933" y="1590104"/>
                        <a:ext cx="1809046" cy="934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936117"/>
              </p:ext>
            </p:extLst>
          </p:nvPr>
        </p:nvGraphicFramePr>
        <p:xfrm>
          <a:off x="1221803" y="2686177"/>
          <a:ext cx="5213351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91" name="Equation" r:id="rId5" imgW="2197080" imgH="431640" progId="Equation.DSMT4">
                  <p:embed/>
                </p:oleObj>
              </mc:Choice>
              <mc:Fallback>
                <p:oleObj name="Equation" r:id="rId5" imgW="2197080" imgH="43164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21803" y="2686177"/>
                        <a:ext cx="5213351" cy="1023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14821"/>
              </p:ext>
            </p:extLst>
          </p:nvPr>
        </p:nvGraphicFramePr>
        <p:xfrm>
          <a:off x="1221803" y="4089654"/>
          <a:ext cx="40989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92" name="Equation" r:id="rId7" imgW="1726920" imgH="203040" progId="Equation.DSMT4">
                  <p:embed/>
                </p:oleObj>
              </mc:Choice>
              <mc:Fallback>
                <p:oleObj name="Equation" r:id="rId7" imgW="1726920" imgH="20304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21803" y="4089654"/>
                        <a:ext cx="4098925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2002535" y="5126927"/>
            <a:ext cx="4560081" cy="6217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P=1, R=0, Z=P-R=1, 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闭环系统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稳定。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326142" y="2459157"/>
            <a:ext cx="4080609" cy="3550977"/>
            <a:chOff x="7326142" y="2459157"/>
            <a:chExt cx="4080609" cy="355097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26142" y="2459157"/>
              <a:ext cx="4080609" cy="3550977"/>
            </a:xfrm>
            <a:prstGeom prst="rect">
              <a:avLst/>
            </a:prstGeom>
          </p:spPr>
        </p:pic>
        <p:cxnSp>
          <p:nvCxnSpPr>
            <p:cNvPr id="9" name="直接连接符 8"/>
            <p:cNvCxnSpPr/>
            <p:nvPr/>
          </p:nvCxnSpPr>
          <p:spPr>
            <a:xfrm>
              <a:off x="10250867" y="2883877"/>
              <a:ext cx="0" cy="27373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948246" y="4252939"/>
              <a:ext cx="306614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579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2"/>
          <p:cNvSpPr txBox="1">
            <a:spLocks/>
          </p:cNvSpPr>
          <p:nvPr/>
        </p:nvSpPr>
        <p:spPr>
          <a:xfrm>
            <a:off x="838201" y="2134460"/>
            <a:ext cx="6071646" cy="3134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lvl="1" indent="-3429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G(j</a:t>
            </a:r>
            <a:r>
              <a:rPr lang="el-GR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ω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)H(j</a:t>
            </a:r>
            <a:r>
              <a:rPr lang="el-GR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ω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(-j</a:t>
            </a:r>
            <a:r>
              <a:rPr lang="el-GR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ω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)H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(-j</a:t>
            </a:r>
            <a:r>
              <a:rPr lang="el-GR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ω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关于实轴对称，因此只需考虑 </a:t>
            </a:r>
            <a:r>
              <a:rPr lang="el-GR" alt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ω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0</a:t>
            </a:r>
            <a:r>
              <a:rPr lang="en-US" alt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→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en-US" alt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∞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绕原点逆时针旋转的圈数</a:t>
            </a:r>
            <a:r>
              <a:rPr lang="en-US" altLang="zh-CN" dirty="0" smtClean="0">
                <a:solidFill>
                  <a:schemeClr val="accent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，则</a:t>
            </a:r>
            <a:r>
              <a:rPr lang="en-US" altLang="zh-CN" dirty="0" smtClean="0">
                <a:solidFill>
                  <a:schemeClr val="accent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R=2N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Z=P-2N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5.5.2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奈奎斯特（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Nyquist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）稳定判据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971192" y="4166382"/>
            <a:ext cx="2777511" cy="2198275"/>
            <a:chOff x="8971192" y="4166382"/>
            <a:chExt cx="2777511" cy="2198275"/>
          </a:xfrm>
        </p:grpSpPr>
        <p:grpSp>
          <p:nvGrpSpPr>
            <p:cNvPr id="18" name="组合 17"/>
            <p:cNvGrpSpPr/>
            <p:nvPr/>
          </p:nvGrpSpPr>
          <p:grpSpPr>
            <a:xfrm>
              <a:off x="8971192" y="4166382"/>
              <a:ext cx="2777511" cy="2198275"/>
              <a:chOff x="8971192" y="4166382"/>
              <a:chExt cx="2777511" cy="2198275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8971192" y="4166382"/>
                <a:ext cx="2777511" cy="2198275"/>
                <a:chOff x="8971192" y="4166382"/>
                <a:chExt cx="2777511" cy="2198275"/>
              </a:xfrm>
            </p:grpSpPr>
            <p:grpSp>
              <p:nvGrpSpPr>
                <p:cNvPr id="4" name="组合 3"/>
                <p:cNvGrpSpPr/>
                <p:nvPr/>
              </p:nvGrpSpPr>
              <p:grpSpPr>
                <a:xfrm>
                  <a:off x="8971192" y="4166382"/>
                  <a:ext cx="2777511" cy="2198275"/>
                  <a:chOff x="8971192" y="4166382"/>
                  <a:chExt cx="2777511" cy="2198275"/>
                </a:xfrm>
              </p:grpSpPr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10193469" y="5777216"/>
                    <a:ext cx="15552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 smtClean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a:t>G(s)H(s)-</a:t>
                    </a:r>
                    <a:r>
                      <a:rPr lang="zh-CN" altLang="en-US" dirty="0" smtClean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a:t>平面</a:t>
                    </a:r>
                    <a:endParaRPr lang="zh-CN" altLang="en-US" dirty="0">
                      <a:latin typeface="微软雅黑 Light" panose="020B0502040204020203" pitchFamily="34" charset="-122"/>
                      <a:ea typeface="微软雅黑 Light" panose="020B0502040204020203" pitchFamily="34" charset="-122"/>
                    </a:endParaRPr>
                  </a:p>
                </p:txBody>
              </p:sp>
              <p:grpSp>
                <p:nvGrpSpPr>
                  <p:cNvPr id="40" name="组合 39"/>
                  <p:cNvGrpSpPr/>
                  <p:nvPr/>
                </p:nvGrpSpPr>
                <p:grpSpPr>
                  <a:xfrm>
                    <a:off x="8971192" y="4166382"/>
                    <a:ext cx="2162974" cy="2198275"/>
                    <a:chOff x="8937874" y="4170152"/>
                    <a:chExt cx="2186558" cy="2573541"/>
                  </a:xfrm>
                </p:grpSpPr>
                <p:cxnSp>
                  <p:nvCxnSpPr>
                    <p:cNvPr id="43" name="直接箭头连接符 42"/>
                    <p:cNvCxnSpPr/>
                    <p:nvPr/>
                  </p:nvCxnSpPr>
                  <p:spPr>
                    <a:xfrm>
                      <a:off x="8937874" y="5448295"/>
                      <a:ext cx="2186558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直接箭头连接符 43"/>
                    <p:cNvCxnSpPr/>
                    <p:nvPr/>
                  </p:nvCxnSpPr>
                  <p:spPr>
                    <a:xfrm flipV="1">
                      <a:off x="9926646" y="4170152"/>
                      <a:ext cx="0" cy="257354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aphicFrame>
                  <p:nvGraphicFramePr>
                    <p:cNvPr id="45" name="对象 44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328162099"/>
                        </p:ext>
                      </p:extLst>
                    </p:nvPr>
                  </p:nvGraphicFramePr>
                  <p:xfrm>
                    <a:off x="9682251" y="4208796"/>
                    <a:ext cx="101600" cy="2032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0913" name="Equation" r:id="rId3" imgW="101520" imgH="203040" progId="Equation.DSMT4">
                            <p:embed/>
                          </p:oleObj>
                        </mc:Choice>
                        <mc:Fallback>
                          <p:oleObj name="Equation" r:id="rId3" imgW="101520" imgH="203040" progId="Equation.DSMT4">
                            <p:embed/>
                            <p:pic>
                              <p:nvPicPr>
                                <p:cNvPr id="77" name="对象 76"/>
                                <p:cNvPicPr/>
                                <p:nvPr/>
                              </p:nvPicPr>
                              <p:blipFill>
                                <a:blip r:embed="rId4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9682251" y="4208796"/>
                                  <a:ext cx="101600" cy="2032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</p:grpSp>
            <p:sp>
              <p:nvSpPr>
                <p:cNvPr id="32" name="椭圆 31"/>
                <p:cNvSpPr/>
                <p:nvPr/>
              </p:nvSpPr>
              <p:spPr>
                <a:xfrm>
                  <a:off x="9383237" y="5208048"/>
                  <a:ext cx="95250" cy="952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</p:grpSp>
          <p:graphicFrame>
            <p:nvGraphicFramePr>
              <p:cNvPr id="33" name="对象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05996511"/>
                  </p:ext>
                </p:extLst>
              </p:nvPr>
            </p:nvGraphicFramePr>
            <p:xfrm>
              <a:off x="9033001" y="5349022"/>
              <a:ext cx="794247" cy="3258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914" name="Equation" r:id="rId5" imgW="495000" imgH="203040" progId="Equation.DSMT4">
                      <p:embed/>
                    </p:oleObj>
                  </mc:Choice>
                  <mc:Fallback>
                    <p:oleObj name="Equation" r:id="rId5" imgW="495000" imgH="203040" progId="Equation.DSMT4">
                      <p:embed/>
                      <p:pic>
                        <p:nvPicPr>
                          <p:cNvPr id="52" name="对象 51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9033001" y="5349022"/>
                            <a:ext cx="794247" cy="32584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8" name="对象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791932"/>
                </p:ext>
              </p:extLst>
            </p:nvPr>
          </p:nvGraphicFramePr>
          <p:xfrm>
            <a:off x="9981050" y="5296054"/>
            <a:ext cx="118678" cy="138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15" name="Equation" r:id="rId7" imgW="152280" imgH="177480" progId="Equation.DSMT4">
                    <p:embed/>
                  </p:oleObj>
                </mc:Choice>
                <mc:Fallback>
                  <p:oleObj name="Equation" r:id="rId7" imgW="152280" imgH="177480" progId="Equation.DSMT4">
                    <p:embed/>
                    <p:pic>
                      <p:nvPicPr>
                        <p:cNvPr id="38" name="对象 3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981050" y="5296054"/>
                          <a:ext cx="118678" cy="1384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7996430" y="1772464"/>
            <a:ext cx="2551439" cy="2013400"/>
            <a:chOff x="7996430" y="1772464"/>
            <a:chExt cx="2551439" cy="2013400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8845136" y="2777102"/>
              <a:ext cx="17027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9129963" y="1781776"/>
              <a:ext cx="0" cy="20040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弦形 8"/>
            <p:cNvSpPr/>
            <p:nvPr/>
          </p:nvSpPr>
          <p:spPr>
            <a:xfrm rot="10800000">
              <a:off x="8378419" y="2000193"/>
              <a:ext cx="1493561" cy="1545317"/>
            </a:xfrm>
            <a:prstGeom prst="chord">
              <a:avLst>
                <a:gd name="adj1" fmla="val 5407384"/>
                <a:gd name="adj2" fmla="val 16200000"/>
              </a:avLst>
            </a:prstGeom>
            <a:noFill/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2469364"/>
                </p:ext>
              </p:extLst>
            </p:nvPr>
          </p:nvGraphicFramePr>
          <p:xfrm>
            <a:off x="8994429" y="1811866"/>
            <a:ext cx="79119" cy="158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16" name="Equation" r:id="rId9" imgW="101520" imgH="203040" progId="Equation.DSMT4">
                    <p:embed/>
                  </p:oleObj>
                </mc:Choice>
                <mc:Fallback>
                  <p:oleObj name="Equation" r:id="rId9" imgW="101520" imgH="203040" progId="Equation.DSMT4">
                    <p:embed/>
                    <p:pic>
                      <p:nvPicPr>
                        <p:cNvPr id="10" name="对象 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994429" y="1811866"/>
                          <a:ext cx="79119" cy="1582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7283565"/>
                </p:ext>
              </p:extLst>
            </p:nvPr>
          </p:nvGraphicFramePr>
          <p:xfrm>
            <a:off x="8974742" y="2816661"/>
            <a:ext cx="118678" cy="138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17" name="Equation" r:id="rId11" imgW="152280" imgH="177480" progId="Equation.DSMT4">
                    <p:embed/>
                  </p:oleObj>
                </mc:Choice>
                <mc:Fallback>
                  <p:oleObj name="Equation" r:id="rId11" imgW="152280" imgH="177480" progId="Equation.DSMT4">
                    <p:embed/>
                    <p:pic>
                      <p:nvPicPr>
                        <p:cNvPr id="11" name="对象 1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974742" y="2816661"/>
                          <a:ext cx="118678" cy="1384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文本框 11"/>
            <p:cNvSpPr txBox="1"/>
            <p:nvPr/>
          </p:nvSpPr>
          <p:spPr>
            <a:xfrm>
              <a:off x="7996430" y="1772464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</a:t>
              </a:r>
              <a:r>
                <a: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-</a:t>
              </a: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平面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13" name="直接箭头连接符 12"/>
            <p:cNvCxnSpPr>
              <a:stCxn id="9" idx="2"/>
            </p:cNvCxnSpPr>
            <p:nvPr/>
          </p:nvCxnSpPr>
          <p:spPr>
            <a:xfrm flipV="1">
              <a:off x="9126029" y="2344458"/>
              <a:ext cx="565710" cy="4283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6794409"/>
                </p:ext>
              </p:extLst>
            </p:nvPr>
          </p:nvGraphicFramePr>
          <p:xfrm>
            <a:off x="9341179" y="2613709"/>
            <a:ext cx="275572" cy="988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18" name="Equation" r:id="rId12" imgW="380880" imgH="126720" progId="Equation.DSMT4">
                    <p:embed/>
                  </p:oleObj>
                </mc:Choice>
                <mc:Fallback>
                  <p:oleObj name="Equation" r:id="rId12" imgW="380880" imgH="126720" progId="Equation.DSMT4">
                    <p:embed/>
                    <p:pic>
                      <p:nvPicPr>
                        <p:cNvPr id="14" name="对象 13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9341179" y="2613709"/>
                          <a:ext cx="275572" cy="9889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7953398"/>
                </p:ext>
              </p:extLst>
            </p:nvPr>
          </p:nvGraphicFramePr>
          <p:xfrm>
            <a:off x="9813752" y="2192418"/>
            <a:ext cx="148348" cy="1780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19" name="Equation" r:id="rId14" imgW="190440" imgH="228600" progId="Equation.DSMT4">
                    <p:embed/>
                  </p:oleObj>
                </mc:Choice>
                <mc:Fallback>
                  <p:oleObj name="Equation" r:id="rId14" imgW="190440" imgH="228600" progId="Equation.DSMT4">
                    <p:embed/>
                    <p:pic>
                      <p:nvPicPr>
                        <p:cNvPr id="15" name="对象 14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9813752" y="2192418"/>
                          <a:ext cx="148348" cy="1780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" name="直接箭头连接符 15"/>
            <p:cNvCxnSpPr/>
            <p:nvPr/>
          </p:nvCxnSpPr>
          <p:spPr>
            <a:xfrm flipH="1">
              <a:off x="9798820" y="2928757"/>
              <a:ext cx="58871" cy="18640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endCxn id="9" idx="2"/>
            </p:cNvCxnSpPr>
            <p:nvPr/>
          </p:nvCxnSpPr>
          <p:spPr>
            <a:xfrm flipH="1">
              <a:off x="9126029" y="2000195"/>
              <a:ext cx="831" cy="772657"/>
            </a:xfrm>
            <a:prstGeom prst="line">
              <a:avLst/>
            </a:prstGeom>
            <a:ln w="3810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9128924" y="2779090"/>
              <a:ext cx="831" cy="772657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53" name="直接连接符 52"/>
          <p:cNvCxnSpPr/>
          <p:nvPr/>
        </p:nvCxnSpPr>
        <p:spPr>
          <a:xfrm>
            <a:off x="7383058" y="1999361"/>
            <a:ext cx="0" cy="41285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8704459" y="3196161"/>
            <a:ext cx="1650034" cy="2355480"/>
            <a:chOff x="8694411" y="3186113"/>
            <a:chExt cx="1650034" cy="2355480"/>
          </a:xfrm>
        </p:grpSpPr>
        <p:sp>
          <p:nvSpPr>
            <p:cNvPr id="42" name="任意多边形 41"/>
            <p:cNvSpPr/>
            <p:nvPr/>
          </p:nvSpPr>
          <p:spPr>
            <a:xfrm rot="21366450" flipV="1">
              <a:off x="8694411" y="4517801"/>
              <a:ext cx="1650034" cy="1023792"/>
            </a:xfrm>
            <a:custGeom>
              <a:avLst/>
              <a:gdLst>
                <a:gd name="connsiteX0" fmla="*/ 1614183 w 1614183"/>
                <a:gd name="connsiteY0" fmla="*/ 343567 h 1394510"/>
                <a:gd name="connsiteX1" fmla="*/ 1051476 w 1614183"/>
                <a:gd name="connsiteY1" fmla="*/ 1237870 h 1394510"/>
                <a:gd name="connsiteX2" fmla="*/ 257656 w 1614183"/>
                <a:gd name="connsiteY2" fmla="*/ 1328305 h 1394510"/>
                <a:gd name="connsiteX3" fmla="*/ 6447 w 1614183"/>
                <a:gd name="connsiteY3" fmla="*/ 534485 h 1394510"/>
                <a:gd name="connsiteX4" fmla="*/ 468671 w 1614183"/>
                <a:gd name="connsiteY4" fmla="*/ 1923 h 1394510"/>
                <a:gd name="connsiteX5" fmla="*/ 1192152 w 1614183"/>
                <a:gd name="connsiteY5" fmla="*/ 343567 h 1394510"/>
                <a:gd name="connsiteX6" fmla="*/ 1192152 w 1614183"/>
                <a:gd name="connsiteY6" fmla="*/ 343567 h 139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4183" h="1394510">
                  <a:moveTo>
                    <a:pt x="1614183" y="343567"/>
                  </a:moveTo>
                  <a:cubicBezTo>
                    <a:pt x="1445873" y="708657"/>
                    <a:pt x="1277564" y="1073747"/>
                    <a:pt x="1051476" y="1237870"/>
                  </a:cubicBezTo>
                  <a:cubicBezTo>
                    <a:pt x="825388" y="1401993"/>
                    <a:pt x="431827" y="1445536"/>
                    <a:pt x="257656" y="1328305"/>
                  </a:cubicBezTo>
                  <a:cubicBezTo>
                    <a:pt x="83484" y="1211074"/>
                    <a:pt x="-28722" y="755548"/>
                    <a:pt x="6447" y="534485"/>
                  </a:cubicBezTo>
                  <a:cubicBezTo>
                    <a:pt x="41616" y="313422"/>
                    <a:pt x="271053" y="33743"/>
                    <a:pt x="468671" y="1923"/>
                  </a:cubicBezTo>
                  <a:cubicBezTo>
                    <a:pt x="666289" y="-29897"/>
                    <a:pt x="1192152" y="343567"/>
                    <a:pt x="1192152" y="343567"/>
                  </a:cubicBezTo>
                  <a:lnTo>
                    <a:pt x="1192152" y="343567"/>
                  </a:lnTo>
                </a:path>
              </a:pathLst>
            </a:custGeom>
            <a:noFill/>
            <a:ln w="25400"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 flipV="1">
              <a:off x="8811928" y="4547711"/>
              <a:ext cx="237249" cy="12371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任意多边形 61"/>
            <p:cNvSpPr/>
            <p:nvPr/>
          </p:nvSpPr>
          <p:spPr>
            <a:xfrm>
              <a:off x="8969212" y="3186113"/>
              <a:ext cx="438168" cy="1309687"/>
            </a:xfrm>
            <a:custGeom>
              <a:avLst/>
              <a:gdLst>
                <a:gd name="connsiteX0" fmla="*/ 104775 w 438168"/>
                <a:gd name="connsiteY0" fmla="*/ 0 h 1309687"/>
                <a:gd name="connsiteX1" fmla="*/ 95250 w 438168"/>
                <a:gd name="connsiteY1" fmla="*/ 28575 h 1309687"/>
                <a:gd name="connsiteX2" fmla="*/ 85725 w 438168"/>
                <a:gd name="connsiteY2" fmla="*/ 66675 h 1309687"/>
                <a:gd name="connsiteX3" fmla="*/ 76200 w 438168"/>
                <a:gd name="connsiteY3" fmla="*/ 85725 h 1309687"/>
                <a:gd name="connsiteX4" fmla="*/ 71438 w 438168"/>
                <a:gd name="connsiteY4" fmla="*/ 100012 h 1309687"/>
                <a:gd name="connsiteX5" fmla="*/ 61913 w 438168"/>
                <a:gd name="connsiteY5" fmla="*/ 123825 h 1309687"/>
                <a:gd name="connsiteX6" fmla="*/ 57150 w 438168"/>
                <a:gd name="connsiteY6" fmla="*/ 138112 h 1309687"/>
                <a:gd name="connsiteX7" fmla="*/ 33338 w 438168"/>
                <a:gd name="connsiteY7" fmla="*/ 176212 h 1309687"/>
                <a:gd name="connsiteX8" fmla="*/ 28575 w 438168"/>
                <a:gd name="connsiteY8" fmla="*/ 228600 h 1309687"/>
                <a:gd name="connsiteX9" fmla="*/ 19050 w 438168"/>
                <a:gd name="connsiteY9" fmla="*/ 242887 h 1309687"/>
                <a:gd name="connsiteX10" fmla="*/ 9525 w 438168"/>
                <a:gd name="connsiteY10" fmla="*/ 290512 h 1309687"/>
                <a:gd name="connsiteX11" fmla="*/ 0 w 438168"/>
                <a:gd name="connsiteY11" fmla="*/ 390525 h 1309687"/>
                <a:gd name="connsiteX12" fmla="*/ 9525 w 438168"/>
                <a:gd name="connsiteY12" fmla="*/ 604837 h 1309687"/>
                <a:gd name="connsiteX13" fmla="*/ 14288 w 438168"/>
                <a:gd name="connsiteY13" fmla="*/ 619125 h 1309687"/>
                <a:gd name="connsiteX14" fmla="*/ 28575 w 438168"/>
                <a:gd name="connsiteY14" fmla="*/ 638175 h 1309687"/>
                <a:gd name="connsiteX15" fmla="*/ 42863 w 438168"/>
                <a:gd name="connsiteY15" fmla="*/ 647700 h 1309687"/>
                <a:gd name="connsiteX16" fmla="*/ 52388 w 438168"/>
                <a:gd name="connsiteY16" fmla="*/ 666750 h 1309687"/>
                <a:gd name="connsiteX17" fmla="*/ 66675 w 438168"/>
                <a:gd name="connsiteY17" fmla="*/ 685800 h 1309687"/>
                <a:gd name="connsiteX18" fmla="*/ 76200 w 438168"/>
                <a:gd name="connsiteY18" fmla="*/ 700087 h 1309687"/>
                <a:gd name="connsiteX19" fmla="*/ 109538 w 438168"/>
                <a:gd name="connsiteY19" fmla="*/ 747712 h 1309687"/>
                <a:gd name="connsiteX20" fmla="*/ 128588 w 438168"/>
                <a:gd name="connsiteY20" fmla="*/ 785812 h 1309687"/>
                <a:gd name="connsiteX21" fmla="*/ 147638 w 438168"/>
                <a:gd name="connsiteY21" fmla="*/ 814387 h 1309687"/>
                <a:gd name="connsiteX22" fmla="*/ 161925 w 438168"/>
                <a:gd name="connsiteY22" fmla="*/ 842962 h 1309687"/>
                <a:gd name="connsiteX23" fmla="*/ 180975 w 438168"/>
                <a:gd name="connsiteY23" fmla="*/ 862012 h 1309687"/>
                <a:gd name="connsiteX24" fmla="*/ 200025 w 438168"/>
                <a:gd name="connsiteY24" fmla="*/ 890587 h 1309687"/>
                <a:gd name="connsiteX25" fmla="*/ 204788 w 438168"/>
                <a:gd name="connsiteY25" fmla="*/ 904875 h 1309687"/>
                <a:gd name="connsiteX26" fmla="*/ 219075 w 438168"/>
                <a:gd name="connsiteY26" fmla="*/ 919162 h 1309687"/>
                <a:gd name="connsiteX27" fmla="*/ 242888 w 438168"/>
                <a:gd name="connsiteY27" fmla="*/ 947737 h 1309687"/>
                <a:gd name="connsiteX28" fmla="*/ 261938 w 438168"/>
                <a:gd name="connsiteY28" fmla="*/ 971550 h 1309687"/>
                <a:gd name="connsiteX29" fmla="*/ 266700 w 438168"/>
                <a:gd name="connsiteY29" fmla="*/ 985837 h 1309687"/>
                <a:gd name="connsiteX30" fmla="*/ 276225 w 438168"/>
                <a:gd name="connsiteY30" fmla="*/ 1000125 h 1309687"/>
                <a:gd name="connsiteX31" fmla="*/ 280988 w 438168"/>
                <a:gd name="connsiteY31" fmla="*/ 1014412 h 1309687"/>
                <a:gd name="connsiteX32" fmla="*/ 300038 w 438168"/>
                <a:gd name="connsiteY32" fmla="*/ 1042987 h 1309687"/>
                <a:gd name="connsiteX33" fmla="*/ 319088 w 438168"/>
                <a:gd name="connsiteY33" fmla="*/ 1085850 h 1309687"/>
                <a:gd name="connsiteX34" fmla="*/ 328613 w 438168"/>
                <a:gd name="connsiteY34" fmla="*/ 1114425 h 1309687"/>
                <a:gd name="connsiteX35" fmla="*/ 347663 w 438168"/>
                <a:gd name="connsiteY35" fmla="*/ 1143000 h 1309687"/>
                <a:gd name="connsiteX36" fmla="*/ 361950 w 438168"/>
                <a:gd name="connsiteY36" fmla="*/ 1176337 h 1309687"/>
                <a:gd name="connsiteX37" fmla="*/ 376238 w 438168"/>
                <a:gd name="connsiteY37" fmla="*/ 1190625 h 1309687"/>
                <a:gd name="connsiteX38" fmla="*/ 390525 w 438168"/>
                <a:gd name="connsiteY38" fmla="*/ 1219200 h 1309687"/>
                <a:gd name="connsiteX39" fmla="*/ 395288 w 438168"/>
                <a:gd name="connsiteY39" fmla="*/ 1233487 h 1309687"/>
                <a:gd name="connsiteX40" fmla="*/ 414338 w 438168"/>
                <a:gd name="connsiteY40" fmla="*/ 1262062 h 1309687"/>
                <a:gd name="connsiteX41" fmla="*/ 423863 w 438168"/>
                <a:gd name="connsiteY41" fmla="*/ 1276350 h 1309687"/>
                <a:gd name="connsiteX42" fmla="*/ 428625 w 438168"/>
                <a:gd name="connsiteY42" fmla="*/ 1290637 h 1309687"/>
                <a:gd name="connsiteX43" fmla="*/ 438150 w 438168"/>
                <a:gd name="connsiteY43" fmla="*/ 1309687 h 130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38168" h="1309687">
                  <a:moveTo>
                    <a:pt x="104775" y="0"/>
                  </a:moveTo>
                  <a:cubicBezTo>
                    <a:pt x="101600" y="9525"/>
                    <a:pt x="98008" y="18921"/>
                    <a:pt x="95250" y="28575"/>
                  </a:cubicBezTo>
                  <a:cubicBezTo>
                    <a:pt x="91654" y="41162"/>
                    <a:pt x="91579" y="54966"/>
                    <a:pt x="85725" y="66675"/>
                  </a:cubicBezTo>
                  <a:cubicBezTo>
                    <a:pt x="82550" y="73025"/>
                    <a:pt x="78997" y="79199"/>
                    <a:pt x="76200" y="85725"/>
                  </a:cubicBezTo>
                  <a:cubicBezTo>
                    <a:pt x="74223" y="90339"/>
                    <a:pt x="73201" y="95312"/>
                    <a:pt x="71438" y="100012"/>
                  </a:cubicBezTo>
                  <a:cubicBezTo>
                    <a:pt x="68436" y="108017"/>
                    <a:pt x="64915" y="115820"/>
                    <a:pt x="61913" y="123825"/>
                  </a:cubicBezTo>
                  <a:cubicBezTo>
                    <a:pt x="60150" y="128525"/>
                    <a:pt x="59395" y="133622"/>
                    <a:pt x="57150" y="138112"/>
                  </a:cubicBezTo>
                  <a:cubicBezTo>
                    <a:pt x="51402" y="149609"/>
                    <a:pt x="40897" y="164873"/>
                    <a:pt x="33338" y="176212"/>
                  </a:cubicBezTo>
                  <a:cubicBezTo>
                    <a:pt x="31750" y="193675"/>
                    <a:pt x="32249" y="211455"/>
                    <a:pt x="28575" y="228600"/>
                  </a:cubicBezTo>
                  <a:cubicBezTo>
                    <a:pt x="27376" y="234197"/>
                    <a:pt x="20733" y="237416"/>
                    <a:pt x="19050" y="242887"/>
                  </a:cubicBezTo>
                  <a:cubicBezTo>
                    <a:pt x="14289" y="258360"/>
                    <a:pt x="11533" y="274448"/>
                    <a:pt x="9525" y="290512"/>
                  </a:cubicBezTo>
                  <a:cubicBezTo>
                    <a:pt x="2196" y="349151"/>
                    <a:pt x="5745" y="315851"/>
                    <a:pt x="0" y="390525"/>
                  </a:cubicBezTo>
                  <a:cubicBezTo>
                    <a:pt x="3175" y="461962"/>
                    <a:pt x="5064" y="533468"/>
                    <a:pt x="9525" y="604837"/>
                  </a:cubicBezTo>
                  <a:cubicBezTo>
                    <a:pt x="9838" y="609848"/>
                    <a:pt x="11797" y="614766"/>
                    <a:pt x="14288" y="619125"/>
                  </a:cubicBezTo>
                  <a:cubicBezTo>
                    <a:pt x="18226" y="626017"/>
                    <a:pt x="22962" y="632562"/>
                    <a:pt x="28575" y="638175"/>
                  </a:cubicBezTo>
                  <a:cubicBezTo>
                    <a:pt x="32622" y="642222"/>
                    <a:pt x="38100" y="644525"/>
                    <a:pt x="42863" y="647700"/>
                  </a:cubicBezTo>
                  <a:cubicBezTo>
                    <a:pt x="46038" y="654050"/>
                    <a:pt x="48625" y="660730"/>
                    <a:pt x="52388" y="666750"/>
                  </a:cubicBezTo>
                  <a:cubicBezTo>
                    <a:pt x="56595" y="673481"/>
                    <a:pt x="62061" y="679341"/>
                    <a:pt x="66675" y="685800"/>
                  </a:cubicBezTo>
                  <a:cubicBezTo>
                    <a:pt x="70002" y="690458"/>
                    <a:pt x="72873" y="695430"/>
                    <a:pt x="76200" y="700087"/>
                  </a:cubicBezTo>
                  <a:cubicBezTo>
                    <a:pt x="86157" y="714026"/>
                    <a:pt x="102238" y="733111"/>
                    <a:pt x="109538" y="747712"/>
                  </a:cubicBezTo>
                  <a:cubicBezTo>
                    <a:pt x="115888" y="760412"/>
                    <a:pt x="120712" y="773998"/>
                    <a:pt x="128588" y="785812"/>
                  </a:cubicBezTo>
                  <a:lnTo>
                    <a:pt x="147638" y="814387"/>
                  </a:lnTo>
                  <a:cubicBezTo>
                    <a:pt x="152247" y="828217"/>
                    <a:pt x="151853" y="831211"/>
                    <a:pt x="161925" y="842962"/>
                  </a:cubicBezTo>
                  <a:cubicBezTo>
                    <a:pt x="167769" y="849780"/>
                    <a:pt x="175365" y="855000"/>
                    <a:pt x="180975" y="862012"/>
                  </a:cubicBezTo>
                  <a:cubicBezTo>
                    <a:pt x="188126" y="870951"/>
                    <a:pt x="196405" y="879727"/>
                    <a:pt x="200025" y="890587"/>
                  </a:cubicBezTo>
                  <a:cubicBezTo>
                    <a:pt x="201613" y="895350"/>
                    <a:pt x="202003" y="900698"/>
                    <a:pt x="204788" y="904875"/>
                  </a:cubicBezTo>
                  <a:cubicBezTo>
                    <a:pt x="208524" y="910479"/>
                    <a:pt x="214763" y="913988"/>
                    <a:pt x="219075" y="919162"/>
                  </a:cubicBezTo>
                  <a:cubicBezTo>
                    <a:pt x="252220" y="958936"/>
                    <a:pt x="201156" y="906008"/>
                    <a:pt x="242888" y="947737"/>
                  </a:cubicBezTo>
                  <a:cubicBezTo>
                    <a:pt x="254857" y="983648"/>
                    <a:pt x="237319" y="940777"/>
                    <a:pt x="261938" y="971550"/>
                  </a:cubicBezTo>
                  <a:cubicBezTo>
                    <a:pt x="265074" y="975470"/>
                    <a:pt x="264455" y="981347"/>
                    <a:pt x="266700" y="985837"/>
                  </a:cubicBezTo>
                  <a:cubicBezTo>
                    <a:pt x="269260" y="990957"/>
                    <a:pt x="273665" y="995005"/>
                    <a:pt x="276225" y="1000125"/>
                  </a:cubicBezTo>
                  <a:cubicBezTo>
                    <a:pt x="278470" y="1004615"/>
                    <a:pt x="278550" y="1010024"/>
                    <a:pt x="280988" y="1014412"/>
                  </a:cubicBezTo>
                  <a:cubicBezTo>
                    <a:pt x="286548" y="1024419"/>
                    <a:pt x="300038" y="1042987"/>
                    <a:pt x="300038" y="1042987"/>
                  </a:cubicBezTo>
                  <a:cubicBezTo>
                    <a:pt x="311373" y="1076992"/>
                    <a:pt x="303994" y="1063208"/>
                    <a:pt x="319088" y="1085850"/>
                  </a:cubicBezTo>
                  <a:cubicBezTo>
                    <a:pt x="322263" y="1095375"/>
                    <a:pt x="323044" y="1106071"/>
                    <a:pt x="328613" y="1114425"/>
                  </a:cubicBezTo>
                  <a:lnTo>
                    <a:pt x="347663" y="1143000"/>
                  </a:lnTo>
                  <a:cubicBezTo>
                    <a:pt x="351549" y="1154660"/>
                    <a:pt x="354593" y="1166038"/>
                    <a:pt x="361950" y="1176337"/>
                  </a:cubicBezTo>
                  <a:cubicBezTo>
                    <a:pt x="365865" y="1181818"/>
                    <a:pt x="371475" y="1185862"/>
                    <a:pt x="376238" y="1190625"/>
                  </a:cubicBezTo>
                  <a:cubicBezTo>
                    <a:pt x="388205" y="1226528"/>
                    <a:pt x="372064" y="1182279"/>
                    <a:pt x="390525" y="1219200"/>
                  </a:cubicBezTo>
                  <a:cubicBezTo>
                    <a:pt x="392770" y="1223690"/>
                    <a:pt x="392850" y="1229099"/>
                    <a:pt x="395288" y="1233487"/>
                  </a:cubicBezTo>
                  <a:cubicBezTo>
                    <a:pt x="400848" y="1243494"/>
                    <a:pt x="407988" y="1252537"/>
                    <a:pt x="414338" y="1262062"/>
                  </a:cubicBezTo>
                  <a:lnTo>
                    <a:pt x="423863" y="1276350"/>
                  </a:lnTo>
                  <a:cubicBezTo>
                    <a:pt x="425450" y="1281112"/>
                    <a:pt x="426380" y="1286147"/>
                    <a:pt x="428625" y="1290637"/>
                  </a:cubicBezTo>
                  <a:cubicBezTo>
                    <a:pt x="439030" y="1311449"/>
                    <a:pt x="438150" y="1297758"/>
                    <a:pt x="438150" y="1309687"/>
                  </a:cubicBezTo>
                </a:path>
              </a:pathLst>
            </a:custGeom>
            <a:noFill/>
            <a:ln>
              <a:solidFill>
                <a:srgbClr val="7030A0"/>
              </a:solidFill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987672" y="2431002"/>
            <a:ext cx="2365053" cy="3554023"/>
            <a:chOff x="7987672" y="2441050"/>
            <a:chExt cx="2365053" cy="3554023"/>
          </a:xfrm>
        </p:grpSpPr>
        <p:sp>
          <p:nvSpPr>
            <p:cNvPr id="41" name="任意多边形 40"/>
            <p:cNvSpPr/>
            <p:nvPr/>
          </p:nvSpPr>
          <p:spPr>
            <a:xfrm rot="220154">
              <a:off x="8702691" y="4971281"/>
              <a:ext cx="1650034" cy="1023792"/>
            </a:xfrm>
            <a:custGeom>
              <a:avLst/>
              <a:gdLst>
                <a:gd name="connsiteX0" fmla="*/ 1614183 w 1614183"/>
                <a:gd name="connsiteY0" fmla="*/ 343567 h 1394510"/>
                <a:gd name="connsiteX1" fmla="*/ 1051476 w 1614183"/>
                <a:gd name="connsiteY1" fmla="*/ 1237870 h 1394510"/>
                <a:gd name="connsiteX2" fmla="*/ 257656 w 1614183"/>
                <a:gd name="connsiteY2" fmla="*/ 1328305 h 1394510"/>
                <a:gd name="connsiteX3" fmla="*/ 6447 w 1614183"/>
                <a:gd name="connsiteY3" fmla="*/ 534485 h 1394510"/>
                <a:gd name="connsiteX4" fmla="*/ 468671 w 1614183"/>
                <a:gd name="connsiteY4" fmla="*/ 1923 h 1394510"/>
                <a:gd name="connsiteX5" fmla="*/ 1192152 w 1614183"/>
                <a:gd name="connsiteY5" fmla="*/ 343567 h 1394510"/>
                <a:gd name="connsiteX6" fmla="*/ 1192152 w 1614183"/>
                <a:gd name="connsiteY6" fmla="*/ 343567 h 139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4183" h="1394510">
                  <a:moveTo>
                    <a:pt x="1614183" y="343567"/>
                  </a:moveTo>
                  <a:cubicBezTo>
                    <a:pt x="1445873" y="708657"/>
                    <a:pt x="1277564" y="1073747"/>
                    <a:pt x="1051476" y="1237870"/>
                  </a:cubicBezTo>
                  <a:cubicBezTo>
                    <a:pt x="825388" y="1401993"/>
                    <a:pt x="431827" y="1445536"/>
                    <a:pt x="257656" y="1328305"/>
                  </a:cubicBezTo>
                  <a:cubicBezTo>
                    <a:pt x="83484" y="1211074"/>
                    <a:pt x="-28722" y="755548"/>
                    <a:pt x="6447" y="534485"/>
                  </a:cubicBezTo>
                  <a:cubicBezTo>
                    <a:pt x="41616" y="313422"/>
                    <a:pt x="271053" y="33743"/>
                    <a:pt x="468671" y="1923"/>
                  </a:cubicBezTo>
                  <a:cubicBezTo>
                    <a:pt x="666289" y="-29897"/>
                    <a:pt x="1192152" y="343567"/>
                    <a:pt x="1192152" y="343567"/>
                  </a:cubicBezTo>
                  <a:lnTo>
                    <a:pt x="1192152" y="343567"/>
                  </a:lnTo>
                </a:path>
              </a:pathLst>
            </a:custGeom>
            <a:noFill/>
            <a:ln w="25400" cmpd="sng">
              <a:solidFill>
                <a:schemeClr val="accent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>
            <a:xfrm flipH="1">
              <a:off x="9872379" y="5637172"/>
              <a:ext cx="194422" cy="184448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任意多边形 62"/>
            <p:cNvSpPr/>
            <p:nvPr/>
          </p:nvSpPr>
          <p:spPr>
            <a:xfrm rot="464913">
              <a:off x="7987672" y="2441050"/>
              <a:ext cx="954156" cy="3450867"/>
            </a:xfrm>
            <a:custGeom>
              <a:avLst/>
              <a:gdLst>
                <a:gd name="connsiteX0" fmla="*/ 763325 w 954156"/>
                <a:gd name="connsiteY0" fmla="*/ 0 h 3450867"/>
                <a:gd name="connsiteX1" fmla="*/ 723569 w 954156"/>
                <a:gd name="connsiteY1" fmla="*/ 15903 h 3450867"/>
                <a:gd name="connsiteX2" fmla="*/ 699715 w 954156"/>
                <a:gd name="connsiteY2" fmla="*/ 23854 h 3450867"/>
                <a:gd name="connsiteX3" fmla="*/ 675861 w 954156"/>
                <a:gd name="connsiteY3" fmla="*/ 39757 h 3450867"/>
                <a:gd name="connsiteX4" fmla="*/ 612250 w 954156"/>
                <a:gd name="connsiteY4" fmla="*/ 71562 h 3450867"/>
                <a:gd name="connsiteX5" fmla="*/ 532737 w 954156"/>
                <a:gd name="connsiteY5" fmla="*/ 143124 h 3450867"/>
                <a:gd name="connsiteX6" fmla="*/ 500932 w 954156"/>
                <a:gd name="connsiteY6" fmla="*/ 174929 h 3450867"/>
                <a:gd name="connsiteX7" fmla="*/ 445273 w 954156"/>
                <a:gd name="connsiteY7" fmla="*/ 222637 h 3450867"/>
                <a:gd name="connsiteX8" fmla="*/ 381663 w 954156"/>
                <a:gd name="connsiteY8" fmla="*/ 302150 h 3450867"/>
                <a:gd name="connsiteX9" fmla="*/ 349857 w 954156"/>
                <a:gd name="connsiteY9" fmla="*/ 341907 h 3450867"/>
                <a:gd name="connsiteX10" fmla="*/ 333955 w 954156"/>
                <a:gd name="connsiteY10" fmla="*/ 365760 h 3450867"/>
                <a:gd name="connsiteX11" fmla="*/ 302150 w 954156"/>
                <a:gd name="connsiteY11" fmla="*/ 389614 h 3450867"/>
                <a:gd name="connsiteX12" fmla="*/ 278296 w 954156"/>
                <a:gd name="connsiteY12" fmla="*/ 413468 h 3450867"/>
                <a:gd name="connsiteX13" fmla="*/ 254442 w 954156"/>
                <a:gd name="connsiteY13" fmla="*/ 429371 h 3450867"/>
                <a:gd name="connsiteX14" fmla="*/ 230588 w 954156"/>
                <a:gd name="connsiteY14" fmla="*/ 461176 h 3450867"/>
                <a:gd name="connsiteX15" fmla="*/ 190831 w 954156"/>
                <a:gd name="connsiteY15" fmla="*/ 508884 h 3450867"/>
                <a:gd name="connsiteX16" fmla="*/ 182880 w 954156"/>
                <a:gd name="connsiteY16" fmla="*/ 532738 h 3450867"/>
                <a:gd name="connsiteX17" fmla="*/ 166977 w 954156"/>
                <a:gd name="connsiteY17" fmla="*/ 564543 h 3450867"/>
                <a:gd name="connsiteX18" fmla="*/ 159026 w 954156"/>
                <a:gd name="connsiteY18" fmla="*/ 596348 h 3450867"/>
                <a:gd name="connsiteX19" fmla="*/ 143123 w 954156"/>
                <a:gd name="connsiteY19" fmla="*/ 644056 h 3450867"/>
                <a:gd name="connsiteX20" fmla="*/ 127221 w 954156"/>
                <a:gd name="connsiteY20" fmla="*/ 803082 h 3450867"/>
                <a:gd name="connsiteX21" fmla="*/ 111318 w 954156"/>
                <a:gd name="connsiteY21" fmla="*/ 858741 h 3450867"/>
                <a:gd name="connsiteX22" fmla="*/ 71562 w 954156"/>
                <a:gd name="connsiteY22" fmla="*/ 1033670 h 3450867"/>
                <a:gd name="connsiteX23" fmla="*/ 55659 w 954156"/>
                <a:gd name="connsiteY23" fmla="*/ 1081378 h 3450867"/>
                <a:gd name="connsiteX24" fmla="*/ 39756 w 954156"/>
                <a:gd name="connsiteY24" fmla="*/ 1144988 h 3450867"/>
                <a:gd name="connsiteX25" fmla="*/ 23854 w 954156"/>
                <a:gd name="connsiteY25" fmla="*/ 1208599 h 3450867"/>
                <a:gd name="connsiteX26" fmla="*/ 15903 w 954156"/>
                <a:gd name="connsiteY26" fmla="*/ 1264258 h 3450867"/>
                <a:gd name="connsiteX27" fmla="*/ 7951 w 954156"/>
                <a:gd name="connsiteY27" fmla="*/ 1288112 h 3450867"/>
                <a:gd name="connsiteX28" fmla="*/ 0 w 954156"/>
                <a:gd name="connsiteY28" fmla="*/ 1423284 h 3450867"/>
                <a:gd name="connsiteX29" fmla="*/ 7951 w 954156"/>
                <a:gd name="connsiteY29" fmla="*/ 1804947 h 3450867"/>
                <a:gd name="connsiteX30" fmla="*/ 15903 w 954156"/>
                <a:gd name="connsiteY30" fmla="*/ 1836752 h 3450867"/>
                <a:gd name="connsiteX31" fmla="*/ 31805 w 954156"/>
                <a:gd name="connsiteY31" fmla="*/ 2305879 h 3450867"/>
                <a:gd name="connsiteX32" fmla="*/ 39756 w 954156"/>
                <a:gd name="connsiteY32" fmla="*/ 2377440 h 3450867"/>
                <a:gd name="connsiteX33" fmla="*/ 47708 w 954156"/>
                <a:gd name="connsiteY33" fmla="*/ 2496710 h 3450867"/>
                <a:gd name="connsiteX34" fmla="*/ 71562 w 954156"/>
                <a:gd name="connsiteY34" fmla="*/ 2568272 h 3450867"/>
                <a:gd name="connsiteX35" fmla="*/ 95416 w 954156"/>
                <a:gd name="connsiteY35" fmla="*/ 2639833 h 3450867"/>
                <a:gd name="connsiteX36" fmla="*/ 111318 w 954156"/>
                <a:gd name="connsiteY36" fmla="*/ 2687541 h 3450867"/>
                <a:gd name="connsiteX37" fmla="*/ 119270 w 954156"/>
                <a:gd name="connsiteY37" fmla="*/ 2711395 h 3450867"/>
                <a:gd name="connsiteX38" fmla="*/ 135172 w 954156"/>
                <a:gd name="connsiteY38" fmla="*/ 2751152 h 3450867"/>
                <a:gd name="connsiteX39" fmla="*/ 143123 w 954156"/>
                <a:gd name="connsiteY39" fmla="*/ 2775006 h 3450867"/>
                <a:gd name="connsiteX40" fmla="*/ 159026 w 954156"/>
                <a:gd name="connsiteY40" fmla="*/ 2798860 h 3450867"/>
                <a:gd name="connsiteX41" fmla="*/ 174929 w 954156"/>
                <a:gd name="connsiteY41" fmla="*/ 2878373 h 3450867"/>
                <a:gd name="connsiteX42" fmla="*/ 190831 w 954156"/>
                <a:gd name="connsiteY42" fmla="*/ 2926080 h 3450867"/>
                <a:gd name="connsiteX43" fmla="*/ 198783 w 954156"/>
                <a:gd name="connsiteY43" fmla="*/ 2957886 h 3450867"/>
                <a:gd name="connsiteX44" fmla="*/ 206734 w 954156"/>
                <a:gd name="connsiteY44" fmla="*/ 2997642 h 3450867"/>
                <a:gd name="connsiteX45" fmla="*/ 222636 w 954156"/>
                <a:gd name="connsiteY45" fmla="*/ 3037399 h 3450867"/>
                <a:gd name="connsiteX46" fmla="*/ 230588 w 954156"/>
                <a:gd name="connsiteY46" fmla="*/ 3061253 h 3450867"/>
                <a:gd name="connsiteX47" fmla="*/ 238539 w 954156"/>
                <a:gd name="connsiteY47" fmla="*/ 3093058 h 3450867"/>
                <a:gd name="connsiteX48" fmla="*/ 262393 w 954156"/>
                <a:gd name="connsiteY48" fmla="*/ 3116912 h 3450867"/>
                <a:gd name="connsiteX49" fmla="*/ 278296 w 954156"/>
                <a:gd name="connsiteY49" fmla="*/ 3140766 h 3450867"/>
                <a:gd name="connsiteX50" fmla="*/ 310101 w 954156"/>
                <a:gd name="connsiteY50" fmla="*/ 3164620 h 3450867"/>
                <a:gd name="connsiteX51" fmla="*/ 326003 w 954156"/>
                <a:gd name="connsiteY51" fmla="*/ 3188473 h 3450867"/>
                <a:gd name="connsiteX52" fmla="*/ 349857 w 954156"/>
                <a:gd name="connsiteY52" fmla="*/ 3212327 h 3450867"/>
                <a:gd name="connsiteX53" fmla="*/ 373711 w 954156"/>
                <a:gd name="connsiteY53" fmla="*/ 3244133 h 3450867"/>
                <a:gd name="connsiteX54" fmla="*/ 389614 w 954156"/>
                <a:gd name="connsiteY54" fmla="*/ 3267987 h 3450867"/>
                <a:gd name="connsiteX55" fmla="*/ 413468 w 954156"/>
                <a:gd name="connsiteY55" fmla="*/ 3291840 h 3450867"/>
                <a:gd name="connsiteX56" fmla="*/ 429370 w 954156"/>
                <a:gd name="connsiteY56" fmla="*/ 3315694 h 3450867"/>
                <a:gd name="connsiteX57" fmla="*/ 453224 w 954156"/>
                <a:gd name="connsiteY57" fmla="*/ 3331597 h 3450867"/>
                <a:gd name="connsiteX58" fmla="*/ 469127 w 954156"/>
                <a:gd name="connsiteY58" fmla="*/ 3355451 h 3450867"/>
                <a:gd name="connsiteX59" fmla="*/ 516835 w 954156"/>
                <a:gd name="connsiteY59" fmla="*/ 3387256 h 3450867"/>
                <a:gd name="connsiteX60" fmla="*/ 540689 w 954156"/>
                <a:gd name="connsiteY60" fmla="*/ 3403159 h 3450867"/>
                <a:gd name="connsiteX61" fmla="*/ 588396 w 954156"/>
                <a:gd name="connsiteY61" fmla="*/ 3419061 h 3450867"/>
                <a:gd name="connsiteX62" fmla="*/ 612250 w 954156"/>
                <a:gd name="connsiteY62" fmla="*/ 3427013 h 3450867"/>
                <a:gd name="connsiteX63" fmla="*/ 644056 w 954156"/>
                <a:gd name="connsiteY63" fmla="*/ 3434964 h 3450867"/>
                <a:gd name="connsiteX64" fmla="*/ 691763 w 954156"/>
                <a:gd name="connsiteY64" fmla="*/ 3450867 h 3450867"/>
                <a:gd name="connsiteX65" fmla="*/ 866692 w 954156"/>
                <a:gd name="connsiteY65" fmla="*/ 3442915 h 3450867"/>
                <a:gd name="connsiteX66" fmla="*/ 914400 w 954156"/>
                <a:gd name="connsiteY66" fmla="*/ 3427013 h 3450867"/>
                <a:gd name="connsiteX67" fmla="*/ 938254 w 954156"/>
                <a:gd name="connsiteY67" fmla="*/ 3419061 h 3450867"/>
                <a:gd name="connsiteX68" fmla="*/ 954156 w 954156"/>
                <a:gd name="connsiteY68" fmla="*/ 3419061 h 345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54156" h="3450867">
                  <a:moveTo>
                    <a:pt x="763325" y="0"/>
                  </a:moveTo>
                  <a:cubicBezTo>
                    <a:pt x="750073" y="5301"/>
                    <a:pt x="736933" y="10891"/>
                    <a:pt x="723569" y="15903"/>
                  </a:cubicBezTo>
                  <a:cubicBezTo>
                    <a:pt x="715721" y="18846"/>
                    <a:pt x="707212" y="20106"/>
                    <a:pt x="699715" y="23854"/>
                  </a:cubicBezTo>
                  <a:cubicBezTo>
                    <a:pt x="691168" y="28128"/>
                    <a:pt x="684408" y="35483"/>
                    <a:pt x="675861" y="39757"/>
                  </a:cubicBezTo>
                  <a:cubicBezTo>
                    <a:pt x="609011" y="73182"/>
                    <a:pt x="711441" y="5435"/>
                    <a:pt x="612250" y="71562"/>
                  </a:cubicBezTo>
                  <a:cubicBezTo>
                    <a:pt x="574904" y="96460"/>
                    <a:pt x="568687" y="107174"/>
                    <a:pt x="532737" y="143124"/>
                  </a:cubicBezTo>
                  <a:cubicBezTo>
                    <a:pt x="522135" y="153726"/>
                    <a:pt x="512316" y="165172"/>
                    <a:pt x="500932" y="174929"/>
                  </a:cubicBezTo>
                  <a:lnTo>
                    <a:pt x="445273" y="222637"/>
                  </a:lnTo>
                  <a:cubicBezTo>
                    <a:pt x="426215" y="279813"/>
                    <a:pt x="452045" y="214173"/>
                    <a:pt x="381663" y="302150"/>
                  </a:cubicBezTo>
                  <a:cubicBezTo>
                    <a:pt x="371061" y="315402"/>
                    <a:pt x="360040" y="328330"/>
                    <a:pt x="349857" y="341907"/>
                  </a:cubicBezTo>
                  <a:cubicBezTo>
                    <a:pt x="344123" y="349552"/>
                    <a:pt x="340712" y="359003"/>
                    <a:pt x="333955" y="365760"/>
                  </a:cubicBezTo>
                  <a:cubicBezTo>
                    <a:pt x="324584" y="375131"/>
                    <a:pt x="312212" y="380990"/>
                    <a:pt x="302150" y="389614"/>
                  </a:cubicBezTo>
                  <a:cubicBezTo>
                    <a:pt x="293612" y="396932"/>
                    <a:pt x="286935" y="406269"/>
                    <a:pt x="278296" y="413468"/>
                  </a:cubicBezTo>
                  <a:cubicBezTo>
                    <a:pt x="270955" y="419586"/>
                    <a:pt x="261199" y="422614"/>
                    <a:pt x="254442" y="429371"/>
                  </a:cubicBezTo>
                  <a:cubicBezTo>
                    <a:pt x="245071" y="438742"/>
                    <a:pt x="239212" y="451114"/>
                    <a:pt x="230588" y="461176"/>
                  </a:cubicBezTo>
                  <a:cubicBezTo>
                    <a:pt x="184670" y="514746"/>
                    <a:pt x="225979" y="456162"/>
                    <a:pt x="190831" y="508884"/>
                  </a:cubicBezTo>
                  <a:cubicBezTo>
                    <a:pt x="188181" y="516835"/>
                    <a:pt x="186182" y="525034"/>
                    <a:pt x="182880" y="532738"/>
                  </a:cubicBezTo>
                  <a:cubicBezTo>
                    <a:pt x="178211" y="543633"/>
                    <a:pt x="171139" y="553445"/>
                    <a:pt x="166977" y="564543"/>
                  </a:cubicBezTo>
                  <a:cubicBezTo>
                    <a:pt x="163140" y="574775"/>
                    <a:pt x="162166" y="585881"/>
                    <a:pt x="159026" y="596348"/>
                  </a:cubicBezTo>
                  <a:cubicBezTo>
                    <a:pt x="154209" y="612404"/>
                    <a:pt x="148424" y="628153"/>
                    <a:pt x="143123" y="644056"/>
                  </a:cubicBezTo>
                  <a:cubicBezTo>
                    <a:pt x="137822" y="697065"/>
                    <a:pt x="133828" y="750220"/>
                    <a:pt x="127221" y="803082"/>
                  </a:cubicBezTo>
                  <a:cubicBezTo>
                    <a:pt x="122719" y="839100"/>
                    <a:pt x="118522" y="827526"/>
                    <a:pt x="111318" y="858741"/>
                  </a:cubicBezTo>
                  <a:cubicBezTo>
                    <a:pt x="96622" y="922423"/>
                    <a:pt x="92710" y="970226"/>
                    <a:pt x="71562" y="1033670"/>
                  </a:cubicBezTo>
                  <a:cubicBezTo>
                    <a:pt x="66261" y="1049573"/>
                    <a:pt x="59725" y="1065116"/>
                    <a:pt x="55659" y="1081378"/>
                  </a:cubicBezTo>
                  <a:cubicBezTo>
                    <a:pt x="50358" y="1102581"/>
                    <a:pt x="44671" y="1123692"/>
                    <a:pt x="39756" y="1144988"/>
                  </a:cubicBezTo>
                  <a:cubicBezTo>
                    <a:pt x="25362" y="1207363"/>
                    <a:pt x="39055" y="1162993"/>
                    <a:pt x="23854" y="1208599"/>
                  </a:cubicBezTo>
                  <a:cubicBezTo>
                    <a:pt x="21204" y="1227152"/>
                    <a:pt x="19579" y="1245881"/>
                    <a:pt x="15903" y="1264258"/>
                  </a:cubicBezTo>
                  <a:cubicBezTo>
                    <a:pt x="14259" y="1272477"/>
                    <a:pt x="8785" y="1279772"/>
                    <a:pt x="7951" y="1288112"/>
                  </a:cubicBezTo>
                  <a:cubicBezTo>
                    <a:pt x="3460" y="1333023"/>
                    <a:pt x="2650" y="1378227"/>
                    <a:pt x="0" y="1423284"/>
                  </a:cubicBezTo>
                  <a:cubicBezTo>
                    <a:pt x="2650" y="1550505"/>
                    <a:pt x="3060" y="1677792"/>
                    <a:pt x="7951" y="1804947"/>
                  </a:cubicBezTo>
                  <a:cubicBezTo>
                    <a:pt x="8371" y="1815867"/>
                    <a:pt x="15506" y="1825831"/>
                    <a:pt x="15903" y="1836752"/>
                  </a:cubicBezTo>
                  <a:cubicBezTo>
                    <a:pt x="38742" y="2464816"/>
                    <a:pt x="4799" y="2076316"/>
                    <a:pt x="31805" y="2305879"/>
                  </a:cubicBezTo>
                  <a:cubicBezTo>
                    <a:pt x="34609" y="2329715"/>
                    <a:pt x="37763" y="2353522"/>
                    <a:pt x="39756" y="2377440"/>
                  </a:cubicBezTo>
                  <a:cubicBezTo>
                    <a:pt x="43065" y="2417147"/>
                    <a:pt x="41157" y="2457407"/>
                    <a:pt x="47708" y="2496710"/>
                  </a:cubicBezTo>
                  <a:cubicBezTo>
                    <a:pt x="51842" y="2521512"/>
                    <a:pt x="66631" y="2543616"/>
                    <a:pt x="71562" y="2568272"/>
                  </a:cubicBezTo>
                  <a:cubicBezTo>
                    <a:pt x="86843" y="2644677"/>
                    <a:pt x="69079" y="2573990"/>
                    <a:pt x="95416" y="2639833"/>
                  </a:cubicBezTo>
                  <a:cubicBezTo>
                    <a:pt x="101642" y="2655397"/>
                    <a:pt x="106017" y="2671638"/>
                    <a:pt x="111318" y="2687541"/>
                  </a:cubicBezTo>
                  <a:cubicBezTo>
                    <a:pt x="113968" y="2695492"/>
                    <a:pt x="116157" y="2703613"/>
                    <a:pt x="119270" y="2711395"/>
                  </a:cubicBezTo>
                  <a:cubicBezTo>
                    <a:pt x="124571" y="2724647"/>
                    <a:pt x="130161" y="2737788"/>
                    <a:pt x="135172" y="2751152"/>
                  </a:cubicBezTo>
                  <a:cubicBezTo>
                    <a:pt x="138115" y="2759000"/>
                    <a:pt x="139375" y="2767509"/>
                    <a:pt x="143123" y="2775006"/>
                  </a:cubicBezTo>
                  <a:cubicBezTo>
                    <a:pt x="147397" y="2783553"/>
                    <a:pt x="153725" y="2790909"/>
                    <a:pt x="159026" y="2798860"/>
                  </a:cubicBezTo>
                  <a:cubicBezTo>
                    <a:pt x="181074" y="2865005"/>
                    <a:pt x="147520" y="2759602"/>
                    <a:pt x="174929" y="2878373"/>
                  </a:cubicBezTo>
                  <a:cubicBezTo>
                    <a:pt x="178698" y="2894706"/>
                    <a:pt x="186765" y="2909818"/>
                    <a:pt x="190831" y="2926080"/>
                  </a:cubicBezTo>
                  <a:cubicBezTo>
                    <a:pt x="193482" y="2936682"/>
                    <a:pt x="196412" y="2947218"/>
                    <a:pt x="198783" y="2957886"/>
                  </a:cubicBezTo>
                  <a:cubicBezTo>
                    <a:pt x="201715" y="2971079"/>
                    <a:pt x="202851" y="2984697"/>
                    <a:pt x="206734" y="2997642"/>
                  </a:cubicBezTo>
                  <a:cubicBezTo>
                    <a:pt x="210835" y="3011313"/>
                    <a:pt x="217624" y="3024035"/>
                    <a:pt x="222636" y="3037399"/>
                  </a:cubicBezTo>
                  <a:cubicBezTo>
                    <a:pt x="225579" y="3045247"/>
                    <a:pt x="228285" y="3053194"/>
                    <a:pt x="230588" y="3061253"/>
                  </a:cubicBezTo>
                  <a:cubicBezTo>
                    <a:pt x="233590" y="3071760"/>
                    <a:pt x="233117" y="3083570"/>
                    <a:pt x="238539" y="3093058"/>
                  </a:cubicBezTo>
                  <a:cubicBezTo>
                    <a:pt x="244118" y="3102821"/>
                    <a:pt x="255194" y="3108273"/>
                    <a:pt x="262393" y="3116912"/>
                  </a:cubicBezTo>
                  <a:cubicBezTo>
                    <a:pt x="268511" y="3124253"/>
                    <a:pt x="271539" y="3134009"/>
                    <a:pt x="278296" y="3140766"/>
                  </a:cubicBezTo>
                  <a:cubicBezTo>
                    <a:pt x="287667" y="3150137"/>
                    <a:pt x="300730" y="3155249"/>
                    <a:pt x="310101" y="3164620"/>
                  </a:cubicBezTo>
                  <a:cubicBezTo>
                    <a:pt x="316858" y="3171377"/>
                    <a:pt x="319885" y="3181132"/>
                    <a:pt x="326003" y="3188473"/>
                  </a:cubicBezTo>
                  <a:cubicBezTo>
                    <a:pt x="333202" y="3197112"/>
                    <a:pt x="342539" y="3203789"/>
                    <a:pt x="349857" y="3212327"/>
                  </a:cubicBezTo>
                  <a:cubicBezTo>
                    <a:pt x="358481" y="3222389"/>
                    <a:pt x="366008" y="3233349"/>
                    <a:pt x="373711" y="3244133"/>
                  </a:cubicBezTo>
                  <a:cubicBezTo>
                    <a:pt x="379266" y="3251909"/>
                    <a:pt x="383496" y="3260646"/>
                    <a:pt x="389614" y="3267987"/>
                  </a:cubicBezTo>
                  <a:cubicBezTo>
                    <a:pt x="396813" y="3276625"/>
                    <a:pt x="406269" y="3283202"/>
                    <a:pt x="413468" y="3291840"/>
                  </a:cubicBezTo>
                  <a:cubicBezTo>
                    <a:pt x="419586" y="3299181"/>
                    <a:pt x="422613" y="3308937"/>
                    <a:pt x="429370" y="3315694"/>
                  </a:cubicBezTo>
                  <a:cubicBezTo>
                    <a:pt x="436127" y="3322451"/>
                    <a:pt x="445273" y="3326296"/>
                    <a:pt x="453224" y="3331597"/>
                  </a:cubicBezTo>
                  <a:cubicBezTo>
                    <a:pt x="458525" y="3339548"/>
                    <a:pt x="461935" y="3349158"/>
                    <a:pt x="469127" y="3355451"/>
                  </a:cubicBezTo>
                  <a:cubicBezTo>
                    <a:pt x="483511" y="3368037"/>
                    <a:pt x="500932" y="3376654"/>
                    <a:pt x="516835" y="3387256"/>
                  </a:cubicBezTo>
                  <a:cubicBezTo>
                    <a:pt x="524786" y="3392557"/>
                    <a:pt x="531623" y="3400137"/>
                    <a:pt x="540689" y="3403159"/>
                  </a:cubicBezTo>
                  <a:lnTo>
                    <a:pt x="588396" y="3419061"/>
                  </a:lnTo>
                  <a:cubicBezTo>
                    <a:pt x="596347" y="3421712"/>
                    <a:pt x="604119" y="3424980"/>
                    <a:pt x="612250" y="3427013"/>
                  </a:cubicBezTo>
                  <a:cubicBezTo>
                    <a:pt x="622852" y="3429663"/>
                    <a:pt x="633589" y="3431824"/>
                    <a:pt x="644056" y="3434964"/>
                  </a:cubicBezTo>
                  <a:cubicBezTo>
                    <a:pt x="660112" y="3439781"/>
                    <a:pt x="691763" y="3450867"/>
                    <a:pt x="691763" y="3450867"/>
                  </a:cubicBezTo>
                  <a:cubicBezTo>
                    <a:pt x="750073" y="3448216"/>
                    <a:pt x="808654" y="3449133"/>
                    <a:pt x="866692" y="3442915"/>
                  </a:cubicBezTo>
                  <a:cubicBezTo>
                    <a:pt x="883359" y="3441129"/>
                    <a:pt x="898497" y="3432314"/>
                    <a:pt x="914400" y="3427013"/>
                  </a:cubicBezTo>
                  <a:cubicBezTo>
                    <a:pt x="922351" y="3424363"/>
                    <a:pt x="929872" y="3419061"/>
                    <a:pt x="938254" y="3419061"/>
                  </a:cubicBezTo>
                  <a:lnTo>
                    <a:pt x="954156" y="3419061"/>
                  </a:lnTo>
                </a:path>
              </a:pathLst>
            </a:custGeom>
            <a:noFill/>
            <a:ln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762458" y="3363275"/>
            <a:ext cx="650391" cy="1932244"/>
            <a:chOff x="9762458" y="3363275"/>
            <a:chExt cx="650391" cy="1932244"/>
          </a:xfrm>
        </p:grpSpPr>
        <p:sp>
          <p:nvSpPr>
            <p:cNvPr id="50" name="任意多边形 49"/>
            <p:cNvSpPr/>
            <p:nvPr/>
          </p:nvSpPr>
          <p:spPr>
            <a:xfrm>
              <a:off x="9762458" y="3363275"/>
              <a:ext cx="650391" cy="1794528"/>
            </a:xfrm>
            <a:custGeom>
              <a:avLst/>
              <a:gdLst>
                <a:gd name="connsiteX0" fmla="*/ 0 w 423081"/>
                <a:gd name="connsiteY0" fmla="*/ 0 h 2216946"/>
                <a:gd name="connsiteX1" fmla="*/ 34120 w 423081"/>
                <a:gd name="connsiteY1" fmla="*/ 47767 h 2216946"/>
                <a:gd name="connsiteX2" fmla="*/ 47768 w 423081"/>
                <a:gd name="connsiteY2" fmla="*/ 75063 h 2216946"/>
                <a:gd name="connsiteX3" fmla="*/ 68239 w 423081"/>
                <a:gd name="connsiteY3" fmla="*/ 102358 h 2216946"/>
                <a:gd name="connsiteX4" fmla="*/ 95535 w 423081"/>
                <a:gd name="connsiteY4" fmla="*/ 143302 h 2216946"/>
                <a:gd name="connsiteX5" fmla="*/ 163773 w 423081"/>
                <a:gd name="connsiteY5" fmla="*/ 225188 h 2216946"/>
                <a:gd name="connsiteX6" fmla="*/ 197893 w 423081"/>
                <a:gd name="connsiteY6" fmla="*/ 279779 h 2216946"/>
                <a:gd name="connsiteX7" fmla="*/ 238836 w 423081"/>
                <a:gd name="connsiteY7" fmla="*/ 327546 h 2216946"/>
                <a:gd name="connsiteX8" fmla="*/ 252484 w 423081"/>
                <a:gd name="connsiteY8" fmla="*/ 354842 h 2216946"/>
                <a:gd name="connsiteX9" fmla="*/ 266132 w 423081"/>
                <a:gd name="connsiteY9" fmla="*/ 375313 h 2216946"/>
                <a:gd name="connsiteX10" fmla="*/ 279779 w 423081"/>
                <a:gd name="connsiteY10" fmla="*/ 409433 h 2216946"/>
                <a:gd name="connsiteX11" fmla="*/ 293427 w 423081"/>
                <a:gd name="connsiteY11" fmla="*/ 429905 h 2216946"/>
                <a:gd name="connsiteX12" fmla="*/ 307075 w 423081"/>
                <a:gd name="connsiteY12" fmla="*/ 477672 h 2216946"/>
                <a:gd name="connsiteX13" fmla="*/ 320723 w 423081"/>
                <a:gd name="connsiteY13" fmla="*/ 504967 h 2216946"/>
                <a:gd name="connsiteX14" fmla="*/ 327547 w 423081"/>
                <a:gd name="connsiteY14" fmla="*/ 532263 h 2216946"/>
                <a:gd name="connsiteX15" fmla="*/ 334371 w 423081"/>
                <a:gd name="connsiteY15" fmla="*/ 566382 h 2216946"/>
                <a:gd name="connsiteX16" fmla="*/ 341194 w 423081"/>
                <a:gd name="connsiteY16" fmla="*/ 586854 h 2216946"/>
                <a:gd name="connsiteX17" fmla="*/ 354842 w 423081"/>
                <a:gd name="connsiteY17" fmla="*/ 675564 h 2216946"/>
                <a:gd name="connsiteX18" fmla="*/ 368490 w 423081"/>
                <a:gd name="connsiteY18" fmla="*/ 716507 h 2216946"/>
                <a:gd name="connsiteX19" fmla="*/ 375314 w 423081"/>
                <a:gd name="connsiteY19" fmla="*/ 757451 h 2216946"/>
                <a:gd name="connsiteX20" fmla="*/ 388962 w 423081"/>
                <a:gd name="connsiteY20" fmla="*/ 784746 h 2216946"/>
                <a:gd name="connsiteX21" fmla="*/ 395785 w 423081"/>
                <a:gd name="connsiteY21" fmla="*/ 839337 h 2216946"/>
                <a:gd name="connsiteX22" fmla="*/ 409433 w 423081"/>
                <a:gd name="connsiteY22" fmla="*/ 907576 h 2216946"/>
                <a:gd name="connsiteX23" fmla="*/ 423081 w 423081"/>
                <a:gd name="connsiteY23" fmla="*/ 1023582 h 2216946"/>
                <a:gd name="connsiteX24" fmla="*/ 416257 w 423081"/>
                <a:gd name="connsiteY24" fmla="*/ 1589964 h 2216946"/>
                <a:gd name="connsiteX25" fmla="*/ 409433 w 423081"/>
                <a:gd name="connsiteY25" fmla="*/ 1610436 h 2216946"/>
                <a:gd name="connsiteX26" fmla="*/ 395785 w 423081"/>
                <a:gd name="connsiteY26" fmla="*/ 1685499 h 2216946"/>
                <a:gd name="connsiteX27" fmla="*/ 388962 w 423081"/>
                <a:gd name="connsiteY27" fmla="*/ 1726442 h 2216946"/>
                <a:gd name="connsiteX28" fmla="*/ 368490 w 423081"/>
                <a:gd name="connsiteY28" fmla="*/ 1767385 h 2216946"/>
                <a:gd name="connsiteX29" fmla="*/ 361666 w 423081"/>
                <a:gd name="connsiteY29" fmla="*/ 1808328 h 2216946"/>
                <a:gd name="connsiteX30" fmla="*/ 354842 w 423081"/>
                <a:gd name="connsiteY30" fmla="*/ 1828800 h 2216946"/>
                <a:gd name="connsiteX31" fmla="*/ 348018 w 423081"/>
                <a:gd name="connsiteY31" fmla="*/ 1862919 h 2216946"/>
                <a:gd name="connsiteX32" fmla="*/ 334371 w 423081"/>
                <a:gd name="connsiteY32" fmla="*/ 1903863 h 2216946"/>
                <a:gd name="connsiteX33" fmla="*/ 327547 w 423081"/>
                <a:gd name="connsiteY33" fmla="*/ 1937982 h 2216946"/>
                <a:gd name="connsiteX34" fmla="*/ 320723 w 423081"/>
                <a:gd name="connsiteY34" fmla="*/ 1958454 h 2216946"/>
                <a:gd name="connsiteX35" fmla="*/ 313899 w 423081"/>
                <a:gd name="connsiteY35" fmla="*/ 1992573 h 2216946"/>
                <a:gd name="connsiteX36" fmla="*/ 300251 w 423081"/>
                <a:gd name="connsiteY36" fmla="*/ 2019869 h 2216946"/>
                <a:gd name="connsiteX37" fmla="*/ 293427 w 423081"/>
                <a:gd name="connsiteY37" fmla="*/ 2053988 h 2216946"/>
                <a:gd name="connsiteX38" fmla="*/ 272956 w 423081"/>
                <a:gd name="connsiteY38" fmla="*/ 2101755 h 2216946"/>
                <a:gd name="connsiteX39" fmla="*/ 245660 w 423081"/>
                <a:gd name="connsiteY39" fmla="*/ 2142699 h 2216946"/>
                <a:gd name="connsiteX40" fmla="*/ 225188 w 423081"/>
                <a:gd name="connsiteY40" fmla="*/ 2156346 h 2216946"/>
                <a:gd name="connsiteX41" fmla="*/ 211541 w 423081"/>
                <a:gd name="connsiteY41" fmla="*/ 2176818 h 2216946"/>
                <a:gd name="connsiteX42" fmla="*/ 191069 w 423081"/>
                <a:gd name="connsiteY42" fmla="*/ 2183642 h 2216946"/>
                <a:gd name="connsiteX43" fmla="*/ 184245 w 423081"/>
                <a:gd name="connsiteY43" fmla="*/ 2204113 h 2216946"/>
                <a:gd name="connsiteX44" fmla="*/ 156950 w 423081"/>
                <a:gd name="connsiteY44" fmla="*/ 2197290 h 221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23081" h="2216946">
                  <a:moveTo>
                    <a:pt x="0" y="0"/>
                  </a:moveTo>
                  <a:cubicBezTo>
                    <a:pt x="11373" y="15922"/>
                    <a:pt x="23615" y="31259"/>
                    <a:pt x="34120" y="47767"/>
                  </a:cubicBezTo>
                  <a:cubicBezTo>
                    <a:pt x="39581" y="56349"/>
                    <a:pt x="42377" y="66437"/>
                    <a:pt x="47768" y="75063"/>
                  </a:cubicBezTo>
                  <a:cubicBezTo>
                    <a:pt x="53796" y="84707"/>
                    <a:pt x="61717" y="93041"/>
                    <a:pt x="68239" y="102358"/>
                  </a:cubicBezTo>
                  <a:cubicBezTo>
                    <a:pt x="77645" y="115796"/>
                    <a:pt x="83936" y="131703"/>
                    <a:pt x="95535" y="143302"/>
                  </a:cubicBezTo>
                  <a:cubicBezTo>
                    <a:pt x="125719" y="173486"/>
                    <a:pt x="144772" y="187186"/>
                    <a:pt x="163773" y="225188"/>
                  </a:cubicBezTo>
                  <a:cubicBezTo>
                    <a:pt x="190431" y="278505"/>
                    <a:pt x="162458" y="226627"/>
                    <a:pt x="197893" y="279779"/>
                  </a:cubicBezTo>
                  <a:cubicBezTo>
                    <a:pt x="227523" y="324224"/>
                    <a:pt x="204275" y="304506"/>
                    <a:pt x="238836" y="327546"/>
                  </a:cubicBezTo>
                  <a:cubicBezTo>
                    <a:pt x="243385" y="336645"/>
                    <a:pt x="247437" y="346010"/>
                    <a:pt x="252484" y="354842"/>
                  </a:cubicBezTo>
                  <a:cubicBezTo>
                    <a:pt x="256553" y="361963"/>
                    <a:pt x="262464" y="367978"/>
                    <a:pt x="266132" y="375313"/>
                  </a:cubicBezTo>
                  <a:cubicBezTo>
                    <a:pt x="271610" y="386269"/>
                    <a:pt x="274301" y="398477"/>
                    <a:pt x="279779" y="409433"/>
                  </a:cubicBezTo>
                  <a:cubicBezTo>
                    <a:pt x="283447" y="416769"/>
                    <a:pt x="289759" y="422569"/>
                    <a:pt x="293427" y="429905"/>
                  </a:cubicBezTo>
                  <a:cubicBezTo>
                    <a:pt x="301677" y="446404"/>
                    <a:pt x="300515" y="460178"/>
                    <a:pt x="307075" y="477672"/>
                  </a:cubicBezTo>
                  <a:cubicBezTo>
                    <a:pt x="310647" y="487197"/>
                    <a:pt x="316174" y="495869"/>
                    <a:pt x="320723" y="504967"/>
                  </a:cubicBezTo>
                  <a:cubicBezTo>
                    <a:pt x="322998" y="514066"/>
                    <a:pt x="325512" y="523108"/>
                    <a:pt x="327547" y="532263"/>
                  </a:cubicBezTo>
                  <a:cubicBezTo>
                    <a:pt x="330063" y="543585"/>
                    <a:pt x="331558" y="555130"/>
                    <a:pt x="334371" y="566382"/>
                  </a:cubicBezTo>
                  <a:cubicBezTo>
                    <a:pt x="336115" y="573360"/>
                    <a:pt x="338920" y="580030"/>
                    <a:pt x="341194" y="586854"/>
                  </a:cubicBezTo>
                  <a:cubicBezTo>
                    <a:pt x="346000" y="630105"/>
                    <a:pt x="344413" y="640800"/>
                    <a:pt x="354842" y="675564"/>
                  </a:cubicBezTo>
                  <a:cubicBezTo>
                    <a:pt x="358976" y="689343"/>
                    <a:pt x="368490" y="716507"/>
                    <a:pt x="368490" y="716507"/>
                  </a:cubicBezTo>
                  <a:cubicBezTo>
                    <a:pt x="370765" y="730155"/>
                    <a:pt x="371338" y="744198"/>
                    <a:pt x="375314" y="757451"/>
                  </a:cubicBezTo>
                  <a:cubicBezTo>
                    <a:pt x="378237" y="767194"/>
                    <a:pt x="386495" y="774877"/>
                    <a:pt x="388962" y="784746"/>
                  </a:cubicBezTo>
                  <a:cubicBezTo>
                    <a:pt x="393410" y="802537"/>
                    <a:pt x="392770" y="821248"/>
                    <a:pt x="395785" y="839337"/>
                  </a:cubicBezTo>
                  <a:cubicBezTo>
                    <a:pt x="399598" y="862218"/>
                    <a:pt x="406556" y="884558"/>
                    <a:pt x="409433" y="907576"/>
                  </a:cubicBezTo>
                  <a:cubicBezTo>
                    <a:pt x="418812" y="982606"/>
                    <a:pt x="414232" y="943941"/>
                    <a:pt x="423081" y="1023582"/>
                  </a:cubicBezTo>
                  <a:cubicBezTo>
                    <a:pt x="420806" y="1212376"/>
                    <a:pt x="420647" y="1401207"/>
                    <a:pt x="416257" y="1589964"/>
                  </a:cubicBezTo>
                  <a:cubicBezTo>
                    <a:pt x="416090" y="1597155"/>
                    <a:pt x="410720" y="1603359"/>
                    <a:pt x="409433" y="1610436"/>
                  </a:cubicBezTo>
                  <a:cubicBezTo>
                    <a:pt x="394001" y="1695313"/>
                    <a:pt x="411435" y="1638550"/>
                    <a:pt x="395785" y="1685499"/>
                  </a:cubicBezTo>
                  <a:cubicBezTo>
                    <a:pt x="393511" y="1699147"/>
                    <a:pt x="393337" y="1713316"/>
                    <a:pt x="388962" y="1726442"/>
                  </a:cubicBezTo>
                  <a:cubicBezTo>
                    <a:pt x="364420" y="1800068"/>
                    <a:pt x="383962" y="1697760"/>
                    <a:pt x="368490" y="1767385"/>
                  </a:cubicBezTo>
                  <a:cubicBezTo>
                    <a:pt x="365489" y="1780891"/>
                    <a:pt x="364667" y="1794822"/>
                    <a:pt x="361666" y="1808328"/>
                  </a:cubicBezTo>
                  <a:cubicBezTo>
                    <a:pt x="360106" y="1815350"/>
                    <a:pt x="356587" y="1821822"/>
                    <a:pt x="354842" y="1828800"/>
                  </a:cubicBezTo>
                  <a:cubicBezTo>
                    <a:pt x="352029" y="1840052"/>
                    <a:pt x="351070" y="1851729"/>
                    <a:pt x="348018" y="1862919"/>
                  </a:cubicBezTo>
                  <a:cubicBezTo>
                    <a:pt x="344233" y="1876798"/>
                    <a:pt x="337192" y="1889756"/>
                    <a:pt x="334371" y="1903863"/>
                  </a:cubicBezTo>
                  <a:cubicBezTo>
                    <a:pt x="332096" y="1915236"/>
                    <a:pt x="330360" y="1926730"/>
                    <a:pt x="327547" y="1937982"/>
                  </a:cubicBezTo>
                  <a:cubicBezTo>
                    <a:pt x="325802" y="1944960"/>
                    <a:pt x="322468" y="1951476"/>
                    <a:pt x="320723" y="1958454"/>
                  </a:cubicBezTo>
                  <a:cubicBezTo>
                    <a:pt x="317910" y="1969706"/>
                    <a:pt x="317567" y="1981570"/>
                    <a:pt x="313899" y="1992573"/>
                  </a:cubicBezTo>
                  <a:cubicBezTo>
                    <a:pt x="310682" y="2002224"/>
                    <a:pt x="304800" y="2010770"/>
                    <a:pt x="300251" y="2019869"/>
                  </a:cubicBezTo>
                  <a:cubicBezTo>
                    <a:pt x="297976" y="2031242"/>
                    <a:pt x="296240" y="2042736"/>
                    <a:pt x="293427" y="2053988"/>
                  </a:cubicBezTo>
                  <a:cubicBezTo>
                    <a:pt x="289393" y="2070123"/>
                    <a:pt x="281325" y="2087806"/>
                    <a:pt x="272956" y="2101755"/>
                  </a:cubicBezTo>
                  <a:cubicBezTo>
                    <a:pt x="264517" y="2115820"/>
                    <a:pt x="259308" y="2133601"/>
                    <a:pt x="245660" y="2142699"/>
                  </a:cubicBezTo>
                  <a:lnTo>
                    <a:pt x="225188" y="2156346"/>
                  </a:lnTo>
                  <a:cubicBezTo>
                    <a:pt x="220639" y="2163170"/>
                    <a:pt x="217945" y="2171695"/>
                    <a:pt x="211541" y="2176818"/>
                  </a:cubicBezTo>
                  <a:cubicBezTo>
                    <a:pt x="205924" y="2181312"/>
                    <a:pt x="196155" y="2178556"/>
                    <a:pt x="191069" y="2183642"/>
                  </a:cubicBezTo>
                  <a:cubicBezTo>
                    <a:pt x="185983" y="2188728"/>
                    <a:pt x="189862" y="2199620"/>
                    <a:pt x="184245" y="2204113"/>
                  </a:cubicBezTo>
                  <a:cubicBezTo>
                    <a:pt x="152537" y="2229479"/>
                    <a:pt x="156950" y="2211857"/>
                    <a:pt x="156950" y="2197290"/>
                  </a:cubicBezTo>
                </a:path>
              </a:pathLst>
            </a:custGeom>
            <a:noFill/>
            <a:ln>
              <a:solidFill>
                <a:srgbClr val="C00000"/>
              </a:solidFill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9892819" y="5200269"/>
              <a:ext cx="95250" cy="952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05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5.5.2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奈奎斯特（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Nyquist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）稳定判据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例子：单位负反馈系统开环传递函数：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540032"/>
              </p:ext>
            </p:extLst>
          </p:nvPr>
        </p:nvGraphicFramePr>
        <p:xfrm>
          <a:off x="7315645" y="1690688"/>
          <a:ext cx="1764347" cy="911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0" name="Equation" r:id="rId3" imgW="761760" imgH="393480" progId="Equation.DSMT4">
                  <p:embed/>
                </p:oleObj>
              </mc:Choice>
              <mc:Fallback>
                <p:oleObj name="Equation" r:id="rId3" imgW="761760" imgH="39348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15645" y="1690688"/>
                        <a:ext cx="1764347" cy="911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708870" y="5405471"/>
            <a:ext cx="4791657" cy="6217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P=1, N=1/2, Z=P-2N=0, 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闭环系统稳定。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38200" y="2601817"/>
            <a:ext cx="4203637" cy="3658036"/>
            <a:chOff x="1382190" y="2601817"/>
            <a:chExt cx="3659647" cy="318465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82190" y="2601817"/>
              <a:ext cx="3659647" cy="3184652"/>
            </a:xfrm>
            <a:prstGeom prst="rect">
              <a:avLst/>
            </a:prstGeom>
          </p:spPr>
        </p:pic>
        <p:cxnSp>
          <p:nvCxnSpPr>
            <p:cNvPr id="8" name="直接连接符 7"/>
            <p:cNvCxnSpPr/>
            <p:nvPr/>
          </p:nvCxnSpPr>
          <p:spPr>
            <a:xfrm>
              <a:off x="4231906" y="2980403"/>
              <a:ext cx="0" cy="2441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940136" y="4201278"/>
              <a:ext cx="27423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269802"/>
              </p:ext>
            </p:extLst>
          </p:nvPr>
        </p:nvGraphicFramePr>
        <p:xfrm>
          <a:off x="5703381" y="2864130"/>
          <a:ext cx="4563108" cy="896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1" name="Equation" r:id="rId6" imgW="2197080" imgH="431640" progId="Equation.DSMT4">
                  <p:embed/>
                </p:oleObj>
              </mc:Choice>
              <mc:Fallback>
                <p:oleObj name="Equation" r:id="rId6" imgW="2197080" imgH="43164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03381" y="2864130"/>
                        <a:ext cx="4563108" cy="896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360373"/>
              </p:ext>
            </p:extLst>
          </p:nvPr>
        </p:nvGraphicFramePr>
        <p:xfrm>
          <a:off x="5703381" y="3919898"/>
          <a:ext cx="3661684" cy="429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2" name="Equation" r:id="rId8" imgW="1726920" imgH="203040" progId="Equation.DSMT4">
                  <p:embed/>
                </p:oleObj>
              </mc:Choice>
              <mc:Fallback>
                <p:oleObj name="Equation" r:id="rId8" imgW="1726920" imgH="203040" progId="Equation.DSMT4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03381" y="3919898"/>
                        <a:ext cx="3661684" cy="429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532146"/>
              </p:ext>
            </p:extLst>
          </p:nvPr>
        </p:nvGraphicFramePr>
        <p:xfrm>
          <a:off x="5703381" y="4650018"/>
          <a:ext cx="15335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3" name="Equation" r:id="rId10" imgW="723600" imgH="177480" progId="Equation.DSMT4">
                  <p:embed/>
                </p:oleObj>
              </mc:Choice>
              <mc:Fallback>
                <p:oleObj name="Equation" r:id="rId10" imgW="723600" imgH="177480" progId="Equation.DSMT4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03381" y="4650018"/>
                        <a:ext cx="153352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210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 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频率稳定判据</a:t>
            </a:r>
            <a:endParaRPr lang="zh-CN" altLang="en-US"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16481"/>
            <a:ext cx="10515600" cy="42002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通过开环传递函数确定闭环稳定性的频率域方法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幅角原理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奈奎斯特（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Nyquist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）稳定判据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对数频率稳定判据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434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5.5.2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奈奎斯特（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Nyquist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）稳定判据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奈奎斯特（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Nyquist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）判据：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闭环系统稳定的</a:t>
            </a:r>
            <a:r>
              <a:rPr lang="zh-CN" altLang="en-US" sz="2400" b="1" u="sng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充分必要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条件是：当</a:t>
            </a:r>
            <a:r>
              <a:rPr lang="el-GR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ω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0→+∞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变化时，开环幅相特性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G(j</a:t>
            </a:r>
            <a:r>
              <a:rPr lang="el-GR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ω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)H(j</a:t>
            </a:r>
            <a:r>
              <a:rPr lang="el-GR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ω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曲线绕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(-1, j0) 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点逆时针转过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P/2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圈，这里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是位于右半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平面的开环极点数。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若开环系统是稳定的，即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P=0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时，闭环系统稳定的充分必要条件是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G(j</a:t>
            </a:r>
            <a:r>
              <a:rPr lang="el-GR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ω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)H(j</a:t>
            </a:r>
            <a:r>
              <a:rPr lang="el-GR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ω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曲线不包围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(-1, j0)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点。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2475" y="2667000"/>
            <a:ext cx="10515600" cy="1704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696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5.5.2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奈奎斯特（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Nyquist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）稳定判据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例子：开环传递函数：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802056"/>
              </p:ext>
            </p:extLst>
          </p:nvPr>
        </p:nvGraphicFramePr>
        <p:xfrm>
          <a:off x="4766437" y="1690688"/>
          <a:ext cx="3353435" cy="819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2" name="Equation" r:id="rId3" imgW="1714320" imgH="419040" progId="Equation.DSMT4">
                  <p:embed/>
                </p:oleObj>
              </mc:Choice>
              <mc:Fallback>
                <p:oleObj name="Equation" r:id="rId3" imgW="1714320" imgH="41904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66437" y="1690688"/>
                        <a:ext cx="3353435" cy="8196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167232"/>
              </p:ext>
            </p:extLst>
          </p:nvPr>
        </p:nvGraphicFramePr>
        <p:xfrm>
          <a:off x="1190435" y="2808669"/>
          <a:ext cx="45212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3" name="Equation" r:id="rId5" imgW="2311200" imgH="431640" progId="Equation.DSMT4">
                  <p:embed/>
                </p:oleObj>
              </mc:Choice>
              <mc:Fallback>
                <p:oleObj name="Equation" r:id="rId5" imgW="2311200" imgH="43164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0435" y="2808669"/>
                        <a:ext cx="4521200" cy="84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454428"/>
              </p:ext>
            </p:extLst>
          </p:nvPr>
        </p:nvGraphicFramePr>
        <p:xfrm>
          <a:off x="1190435" y="4001294"/>
          <a:ext cx="499427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4" name="Equation" r:id="rId7" imgW="2552400" imgH="203040" progId="Equation.DSMT4">
                  <p:embed/>
                </p:oleObj>
              </mc:Choice>
              <mc:Fallback>
                <p:oleObj name="Equation" r:id="rId7" imgW="2552400" imgH="20304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90435" y="4001294"/>
                        <a:ext cx="4994275" cy="398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2002135" y="4977464"/>
            <a:ext cx="4708631" cy="6217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P=0, 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=0, Z=P-2N=0, 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闭环系统稳定。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452383" y="2474200"/>
            <a:ext cx="4253651" cy="3701559"/>
            <a:chOff x="7452383" y="2474200"/>
            <a:chExt cx="4253651" cy="370155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452383" y="2474200"/>
              <a:ext cx="4253651" cy="3701559"/>
            </a:xfrm>
            <a:prstGeom prst="rect">
              <a:avLst/>
            </a:prstGeom>
          </p:spPr>
        </p:pic>
        <p:cxnSp>
          <p:nvCxnSpPr>
            <p:cNvPr id="10" name="直接连接符 9"/>
            <p:cNvCxnSpPr/>
            <p:nvPr/>
          </p:nvCxnSpPr>
          <p:spPr>
            <a:xfrm>
              <a:off x="8592890" y="2927489"/>
              <a:ext cx="0" cy="28212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099776" y="4341955"/>
              <a:ext cx="32339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160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2"/>
          <p:cNvSpPr txBox="1">
            <a:spLocks/>
          </p:cNvSpPr>
          <p:nvPr/>
        </p:nvSpPr>
        <p:spPr>
          <a:xfrm>
            <a:off x="677323" y="1808659"/>
            <a:ext cx="7060311" cy="914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讨论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G(s)H(s)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含积分环节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的情况，例如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5.5.2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奈奎斯特（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Nyquist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）稳定判据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448550" y="1888206"/>
            <a:ext cx="3675888" cy="1652016"/>
            <a:chOff x="6501384" y="3209544"/>
            <a:chExt cx="3675888" cy="1652016"/>
          </a:xfrm>
        </p:grpSpPr>
        <p:sp>
          <p:nvSpPr>
            <p:cNvPr id="8" name="矩形 7"/>
            <p:cNvSpPr/>
            <p:nvPr/>
          </p:nvSpPr>
          <p:spPr>
            <a:xfrm>
              <a:off x="8174736" y="3209544"/>
              <a:ext cx="768096" cy="5669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G(s)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174736" y="4294632"/>
              <a:ext cx="768096" cy="5669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H(s)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10" name="直接箭头连接符 9"/>
            <p:cNvCxnSpPr>
              <a:stCxn id="8" idx="3"/>
            </p:cNvCxnSpPr>
            <p:nvPr/>
          </p:nvCxnSpPr>
          <p:spPr>
            <a:xfrm>
              <a:off x="8942832" y="3493008"/>
              <a:ext cx="12344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>
              <a:endCxn id="9" idx="3"/>
            </p:cNvCxnSpPr>
            <p:nvPr/>
          </p:nvCxnSpPr>
          <p:spPr>
            <a:xfrm rot="5400000">
              <a:off x="8715756" y="3710940"/>
              <a:ext cx="1094232" cy="64008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6964680" y="3305556"/>
              <a:ext cx="365760" cy="3749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7351776" y="3493008"/>
              <a:ext cx="8229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9" idx="1"/>
              <a:endCxn id="12" idx="4"/>
            </p:cNvCxnSpPr>
            <p:nvPr/>
          </p:nvCxnSpPr>
          <p:spPr>
            <a:xfrm rot="10800000">
              <a:off x="7147560" y="3680460"/>
              <a:ext cx="1027176" cy="897636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6501384" y="3493008"/>
              <a:ext cx="4632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7187184" y="3594592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-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828800" y="3892115"/>
            <a:ext cx="3367562" cy="2573543"/>
            <a:chOff x="7787473" y="4170156"/>
            <a:chExt cx="3367562" cy="2573543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8937879" y="5448300"/>
              <a:ext cx="21865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9303639" y="4170156"/>
              <a:ext cx="0" cy="25735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弦形 22"/>
            <p:cNvSpPr/>
            <p:nvPr/>
          </p:nvSpPr>
          <p:spPr>
            <a:xfrm rot="10800000">
              <a:off x="7787473" y="4450636"/>
              <a:ext cx="3044304" cy="1984414"/>
            </a:xfrm>
            <a:prstGeom prst="chord">
              <a:avLst>
                <a:gd name="adj1" fmla="val 5407384"/>
                <a:gd name="adj2" fmla="val 16200000"/>
              </a:avLst>
            </a:prstGeom>
            <a:noFill/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>
              <p:extLst/>
            </p:nvPr>
          </p:nvGraphicFramePr>
          <p:xfrm>
            <a:off x="9129594" y="4208796"/>
            <a:ext cx="1016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12" name="Equation" r:id="rId3" imgW="101520" imgH="203040" progId="Equation.DSMT4">
                    <p:embed/>
                  </p:oleObj>
                </mc:Choice>
                <mc:Fallback>
                  <p:oleObj name="Equation" r:id="rId3" imgW="101520" imgH="203040" progId="Equation.DSMT4">
                    <p:embed/>
                    <p:pic>
                      <p:nvPicPr>
                        <p:cNvPr id="26" name="对象 2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129594" y="4208796"/>
                          <a:ext cx="1016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>
              <p:extLst/>
            </p:nvPr>
          </p:nvGraphicFramePr>
          <p:xfrm>
            <a:off x="9104313" y="5499100"/>
            <a:ext cx="1524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13" name="Equation" r:id="rId5" imgW="152280" imgH="177480" progId="Equation.DSMT4">
                    <p:embed/>
                  </p:oleObj>
                </mc:Choice>
                <mc:Fallback>
                  <p:oleObj name="Equation" r:id="rId5" imgW="152280" imgH="177480" progId="Equation.DSMT4">
                    <p:embed/>
                    <p:pic>
                      <p:nvPicPr>
                        <p:cNvPr id="27" name="对象 2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104313" y="5499100"/>
                          <a:ext cx="1524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文本框 27"/>
            <p:cNvSpPr txBox="1"/>
            <p:nvPr/>
          </p:nvSpPr>
          <p:spPr>
            <a:xfrm>
              <a:off x="10301916" y="4310396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</a:t>
              </a:r>
              <a:r>
                <a: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-</a:t>
              </a: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平面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30" name="直接箭头连接符 29"/>
            <p:cNvCxnSpPr>
              <a:stCxn id="23" idx="2"/>
            </p:cNvCxnSpPr>
            <p:nvPr/>
          </p:nvCxnSpPr>
          <p:spPr>
            <a:xfrm flipV="1">
              <a:off x="9310691" y="4892723"/>
              <a:ext cx="720467" cy="5501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31" name="对象 30"/>
            <p:cNvGraphicFramePr>
              <a:graphicFrameLocks noChangeAspect="1"/>
            </p:cNvGraphicFramePr>
            <p:nvPr>
              <p:extLst/>
            </p:nvPr>
          </p:nvGraphicFramePr>
          <p:xfrm>
            <a:off x="9574871" y="5238480"/>
            <a:ext cx="353875" cy="12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14" name="Equation" r:id="rId7" imgW="380880" imgH="126720" progId="Equation.DSMT4">
                    <p:embed/>
                  </p:oleObj>
                </mc:Choice>
                <mc:Fallback>
                  <p:oleObj name="Equation" r:id="rId7" imgW="380880" imgH="126720" progId="Equation.DSMT4">
                    <p:embed/>
                    <p:pic>
                      <p:nvPicPr>
                        <p:cNvPr id="31" name="对象 3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574871" y="5238480"/>
                          <a:ext cx="353875" cy="127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>
              <p:extLst/>
            </p:nvPr>
          </p:nvGraphicFramePr>
          <p:xfrm>
            <a:off x="10145033" y="5966461"/>
            <a:ext cx="1905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15" name="Equation" r:id="rId9" imgW="190440" imgH="228600" progId="Equation.DSMT4">
                    <p:embed/>
                  </p:oleObj>
                </mc:Choice>
                <mc:Fallback>
                  <p:oleObj name="Equation" r:id="rId9" imgW="190440" imgH="228600" progId="Equation.DSMT4">
                    <p:embed/>
                    <p:pic>
                      <p:nvPicPr>
                        <p:cNvPr id="32" name="对象 3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145033" y="5966461"/>
                          <a:ext cx="1905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4" name="直接箭头连接符 33"/>
            <p:cNvCxnSpPr/>
            <p:nvPr/>
          </p:nvCxnSpPr>
          <p:spPr>
            <a:xfrm flipH="1">
              <a:off x="10728808" y="5609093"/>
              <a:ext cx="75599" cy="23937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H="1" flipV="1">
              <a:off x="9301632" y="5772370"/>
              <a:ext cx="2006" cy="30839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H="1" flipV="1">
              <a:off x="9303904" y="4751059"/>
              <a:ext cx="2006" cy="30839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9" name="内容占位符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334784"/>
              </p:ext>
            </p:extLst>
          </p:nvPr>
        </p:nvGraphicFramePr>
        <p:xfrm>
          <a:off x="2055621" y="2675864"/>
          <a:ext cx="4303713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6" name="Equation" r:id="rId11" imgW="1815840" imgH="419040" progId="Equation.DSMT4">
                  <p:embed/>
                </p:oleObj>
              </mc:Choice>
              <mc:Fallback>
                <p:oleObj name="Equation" r:id="rId11" imgW="1815840" imgH="419040" progId="Equation.DSMT4">
                  <p:embed/>
                  <p:pic>
                    <p:nvPicPr>
                      <p:cNvPr id="29" name="内容占位符 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55621" y="2675864"/>
                        <a:ext cx="4303713" cy="992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标注 2"/>
          <p:cNvSpPr/>
          <p:nvPr/>
        </p:nvSpPr>
        <p:spPr>
          <a:xfrm>
            <a:off x="576935" y="5374796"/>
            <a:ext cx="2188880" cy="811310"/>
          </a:xfrm>
          <a:prstGeom prst="wedgeRectCallout">
            <a:avLst>
              <a:gd name="adj1" fmla="val 63526"/>
              <a:gd name="adj2" fmla="val -5260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闭曲线</a:t>
            </a:r>
            <a:r>
              <a:rPr lang="el-GR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Γ</a:t>
            </a:r>
            <a:r>
              <a:rPr lang="en-US" altLang="zh-CN" baseline="-25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经过极点！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376018" y="3840094"/>
            <a:ext cx="3370300" cy="2658948"/>
            <a:chOff x="6376018" y="3840094"/>
            <a:chExt cx="3370300" cy="2658948"/>
          </a:xfrm>
        </p:grpSpPr>
        <p:grpSp>
          <p:nvGrpSpPr>
            <p:cNvPr id="37" name="组合 36"/>
            <p:cNvGrpSpPr/>
            <p:nvPr/>
          </p:nvGrpSpPr>
          <p:grpSpPr>
            <a:xfrm>
              <a:off x="6376018" y="3840094"/>
              <a:ext cx="3370300" cy="2658948"/>
              <a:chOff x="8417589" y="2912350"/>
              <a:chExt cx="2540244" cy="2004088"/>
            </a:xfrm>
          </p:grpSpPr>
          <p:cxnSp>
            <p:nvCxnSpPr>
              <p:cNvPr id="41" name="直接箭头连接符 40"/>
              <p:cNvCxnSpPr/>
              <p:nvPr/>
            </p:nvCxnSpPr>
            <p:spPr>
              <a:xfrm flipV="1">
                <a:off x="8417589" y="3910430"/>
                <a:ext cx="2540244" cy="4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V="1">
                <a:off x="9266660" y="2912350"/>
                <a:ext cx="0" cy="20040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43" name="对象 4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147445" y="3023298"/>
              <a:ext cx="79119" cy="158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617" name="Equation" r:id="rId13" imgW="101520" imgH="203040" progId="Equation.DSMT4">
                      <p:embed/>
                    </p:oleObj>
                  </mc:Choice>
                  <mc:Fallback>
                    <p:oleObj name="Equation" r:id="rId13" imgW="101520" imgH="203040" progId="Equation.DSMT4">
                      <p:embed/>
                      <p:pic>
                        <p:nvPicPr>
                          <p:cNvPr id="43" name="对象 42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9147445" y="3023298"/>
                            <a:ext cx="79119" cy="1582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" name="对象 4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284668" y="3952506"/>
              <a:ext cx="118678" cy="1384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618" name="Equation" r:id="rId15" imgW="152280" imgH="177480" progId="Equation.DSMT4">
                      <p:embed/>
                    </p:oleObj>
                  </mc:Choice>
                  <mc:Fallback>
                    <p:oleObj name="Equation" r:id="rId15" imgW="152280" imgH="177480" progId="Equation.DSMT4">
                      <p:embed/>
                      <p:pic>
                        <p:nvPicPr>
                          <p:cNvPr id="44" name="对象 43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9284668" y="3952506"/>
                            <a:ext cx="118678" cy="13845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" name="椭圆 44"/>
              <p:cNvSpPr/>
              <p:nvPr/>
            </p:nvSpPr>
            <p:spPr>
              <a:xfrm>
                <a:off x="8708011" y="3866769"/>
                <a:ext cx="95250" cy="952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46" name="文本框 45"/>
            <p:cNvSpPr txBox="1"/>
            <p:nvPr/>
          </p:nvSpPr>
          <p:spPr>
            <a:xfrm>
              <a:off x="8414132" y="3977248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GH</a:t>
              </a:r>
              <a:r>
                <a: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-</a:t>
              </a: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平面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8" name="爆炸形 2 17"/>
          <p:cNvSpPr/>
          <p:nvPr/>
        </p:nvSpPr>
        <p:spPr>
          <a:xfrm>
            <a:off x="6077363" y="4295089"/>
            <a:ext cx="3668955" cy="1858436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如何绘制</a:t>
            </a:r>
            <a:r>
              <a:rPr lang="en-US" altLang="zh-CN" b="1" dirty="0" err="1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Nyquist</a:t>
            </a:r>
            <a:r>
              <a:rPr lang="zh-CN" altLang="en-US" b="1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曲线？</a:t>
            </a:r>
            <a:endParaRPr lang="zh-CN" altLang="en-US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004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892612" y="2041358"/>
            <a:ext cx="3484585" cy="4101298"/>
            <a:chOff x="7892612" y="2041358"/>
            <a:chExt cx="3484585" cy="4101298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7892612" y="4078258"/>
              <a:ext cx="34845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8469525" y="2041358"/>
              <a:ext cx="0" cy="410129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26" name="对象 25"/>
            <p:cNvGraphicFramePr>
              <a:graphicFrameLocks noChangeAspect="1"/>
            </p:cNvGraphicFramePr>
            <p:nvPr>
              <p:extLst/>
            </p:nvPr>
          </p:nvGraphicFramePr>
          <p:xfrm>
            <a:off x="8198136" y="2102936"/>
            <a:ext cx="161914" cy="3238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60" name="Equation" r:id="rId3" imgW="101520" imgH="203040" progId="Equation.DSMT4">
                    <p:embed/>
                  </p:oleObj>
                </mc:Choice>
                <mc:Fallback>
                  <p:oleObj name="Equation" r:id="rId3" imgW="101520" imgH="203040" progId="Equation.DSMT4">
                    <p:embed/>
                    <p:pic>
                      <p:nvPicPr>
                        <p:cNvPr id="26" name="对象 2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98136" y="2102936"/>
                          <a:ext cx="161914" cy="3238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>
              <p:extLst/>
            </p:nvPr>
          </p:nvGraphicFramePr>
          <p:xfrm>
            <a:off x="8157848" y="4159215"/>
            <a:ext cx="242871" cy="283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61" name="Equation" r:id="rId5" imgW="152280" imgH="177480" progId="Equation.DSMT4">
                    <p:embed/>
                  </p:oleObj>
                </mc:Choice>
                <mc:Fallback>
                  <p:oleObj name="Equation" r:id="rId5" imgW="152280" imgH="177480" progId="Equation.DSMT4">
                    <p:embed/>
                    <p:pic>
                      <p:nvPicPr>
                        <p:cNvPr id="27" name="对象 2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157848" y="4159215"/>
                          <a:ext cx="242871" cy="2833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文本框 27"/>
            <p:cNvSpPr txBox="1"/>
            <p:nvPr/>
          </p:nvSpPr>
          <p:spPr>
            <a:xfrm>
              <a:off x="10066394" y="2264850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S-</a:t>
              </a:r>
              <a:r>
                <a:rPr lang="zh-CN" altLang="en-US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平面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811885"/>
              </p:ext>
            </p:extLst>
          </p:nvPr>
        </p:nvGraphicFramePr>
        <p:xfrm>
          <a:off x="8651127" y="4198938"/>
          <a:ext cx="487363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2" name="Equation" r:id="rId7" imgW="330120" imgH="126720" progId="Equation.DSMT4">
                  <p:embed/>
                </p:oleObj>
              </mc:Choice>
              <mc:Fallback>
                <p:oleObj name="Equation" r:id="rId7" imgW="330120" imgH="126720" progId="Equation.DSMT4">
                  <p:embed/>
                  <p:pic>
                    <p:nvPicPr>
                      <p:cNvPr id="36" name="对象 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51127" y="4198938"/>
                        <a:ext cx="487363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5.5.2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奈奎斯特（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Nyquist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）稳定判据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内容占位符 21"/>
          <p:cNvSpPr>
            <a:spLocks noGrp="1"/>
          </p:cNvSpPr>
          <p:nvPr>
            <p:ph sz="half" idx="1"/>
          </p:nvPr>
        </p:nvSpPr>
        <p:spPr>
          <a:xfrm>
            <a:off x="838199" y="1684950"/>
            <a:ext cx="5514201" cy="2900987"/>
          </a:xfrm>
        </p:spPr>
        <p:txBody>
          <a:bodyPr/>
          <a:lstStyle/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原点附近：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062597" y="2041358"/>
            <a:ext cx="0" cy="41285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内容占位符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567192"/>
              </p:ext>
            </p:extLst>
          </p:nvPr>
        </p:nvGraphicFramePr>
        <p:xfrm>
          <a:off x="1936363" y="1732331"/>
          <a:ext cx="3915627" cy="902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3" name="Equation" r:id="rId9" imgW="1815840" imgH="419040" progId="Equation.DSMT4">
                  <p:embed/>
                </p:oleObj>
              </mc:Choice>
              <mc:Fallback>
                <p:oleObj name="Equation" r:id="rId9" imgW="1815840" imgH="419040" progId="Equation.DSMT4">
                  <p:embed/>
                  <p:pic>
                    <p:nvPicPr>
                      <p:cNvPr id="29" name="内容占位符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36363" y="1732331"/>
                        <a:ext cx="3915627" cy="902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内容占位符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692984"/>
              </p:ext>
            </p:extLst>
          </p:nvPr>
        </p:nvGraphicFramePr>
        <p:xfrm>
          <a:off x="1936363" y="3247647"/>
          <a:ext cx="3217025" cy="93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4" name="Equation" r:id="rId11" imgW="1574640" imgH="457200" progId="Equation.DSMT4">
                  <p:embed/>
                </p:oleObj>
              </mc:Choice>
              <mc:Fallback>
                <p:oleObj name="Equation" r:id="rId11" imgW="1574640" imgH="457200" progId="Equation.DSMT4">
                  <p:embed/>
                  <p:pic>
                    <p:nvPicPr>
                      <p:cNvPr id="38" name="内容占位符 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36363" y="3247647"/>
                        <a:ext cx="3217025" cy="93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内容占位符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185310"/>
              </p:ext>
            </p:extLst>
          </p:nvPr>
        </p:nvGraphicFramePr>
        <p:xfrm>
          <a:off x="1085850" y="4368800"/>
          <a:ext cx="512445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5" name="Equation" r:id="rId13" imgW="2654280" imgH="914400" progId="Equation.DSMT4">
                  <p:embed/>
                </p:oleObj>
              </mc:Choice>
              <mc:Fallback>
                <p:oleObj name="Equation" r:id="rId13" imgW="2654280" imgH="914400" progId="Equation.DSMT4">
                  <p:embed/>
                  <p:pic>
                    <p:nvPicPr>
                      <p:cNvPr id="41" name="内容占位符 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85850" y="4368800"/>
                        <a:ext cx="5124450" cy="176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6251554" y="2488340"/>
            <a:ext cx="4444800" cy="3162439"/>
            <a:chOff x="6305338" y="2488340"/>
            <a:chExt cx="4444800" cy="3162439"/>
          </a:xfrm>
        </p:grpSpPr>
        <p:cxnSp>
          <p:nvCxnSpPr>
            <p:cNvPr id="30" name="直接箭头连接符 29"/>
            <p:cNvCxnSpPr>
              <a:stCxn id="23" idx="2"/>
            </p:cNvCxnSpPr>
            <p:nvPr/>
          </p:nvCxnSpPr>
          <p:spPr>
            <a:xfrm flipV="1">
              <a:off x="8529436" y="3192868"/>
              <a:ext cx="1147301" cy="8766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31" name="对象 30"/>
            <p:cNvGraphicFramePr>
              <a:graphicFrameLocks noChangeAspect="1"/>
            </p:cNvGraphicFramePr>
            <p:nvPr>
              <p:extLst/>
            </p:nvPr>
          </p:nvGraphicFramePr>
          <p:xfrm>
            <a:off x="9254972" y="3373952"/>
            <a:ext cx="600075" cy="265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66" name="Equation" r:id="rId15" imgW="406080" imgH="164880" progId="Equation.DSMT4">
                    <p:embed/>
                  </p:oleObj>
                </mc:Choice>
                <mc:Fallback>
                  <p:oleObj name="Equation" r:id="rId15" imgW="406080" imgH="164880" progId="Equation.DSMT4">
                    <p:embed/>
                    <p:pic>
                      <p:nvPicPr>
                        <p:cNvPr id="31" name="对象 3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9254972" y="3373952"/>
                          <a:ext cx="600075" cy="265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>
              <p:extLst/>
            </p:nvPr>
          </p:nvGraphicFramePr>
          <p:xfrm>
            <a:off x="9804427" y="4904019"/>
            <a:ext cx="303588" cy="364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67" name="Equation" r:id="rId17" imgW="190440" imgH="228600" progId="Equation.DSMT4">
                    <p:embed/>
                  </p:oleObj>
                </mc:Choice>
                <mc:Fallback>
                  <p:oleObj name="Equation" r:id="rId17" imgW="190440" imgH="228600" progId="Equation.DSMT4">
                    <p:embed/>
                    <p:pic>
                      <p:nvPicPr>
                        <p:cNvPr id="32" name="对象 3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9804427" y="4904019"/>
                          <a:ext cx="303588" cy="3643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4" name="直接箭头连接符 33"/>
            <p:cNvCxnSpPr/>
            <p:nvPr/>
          </p:nvCxnSpPr>
          <p:spPr>
            <a:xfrm flipH="1">
              <a:off x="10623683" y="4234140"/>
              <a:ext cx="120477" cy="38147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弦形 22"/>
            <p:cNvSpPr/>
            <p:nvPr/>
          </p:nvSpPr>
          <p:spPr>
            <a:xfrm rot="10800000">
              <a:off x="6305338" y="2488340"/>
              <a:ext cx="4444800" cy="3162439"/>
            </a:xfrm>
            <a:prstGeom prst="chord">
              <a:avLst>
                <a:gd name="adj1" fmla="val 5407384"/>
                <a:gd name="adj2" fmla="val 16200000"/>
              </a:avLst>
            </a:prstGeom>
            <a:noFill/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294507" y="3902479"/>
            <a:ext cx="339782" cy="351557"/>
            <a:chOff x="8294507" y="3902479"/>
            <a:chExt cx="339782" cy="351557"/>
          </a:xfrm>
        </p:grpSpPr>
        <p:sp>
          <p:nvSpPr>
            <p:cNvPr id="33" name="弦形 32"/>
            <p:cNvSpPr/>
            <p:nvPr/>
          </p:nvSpPr>
          <p:spPr>
            <a:xfrm rot="10800000">
              <a:off x="8294507" y="3902479"/>
              <a:ext cx="339782" cy="351557"/>
            </a:xfrm>
            <a:prstGeom prst="chord">
              <a:avLst>
                <a:gd name="adj1" fmla="val 5407384"/>
                <a:gd name="adj2" fmla="val 16200000"/>
              </a:avLst>
            </a:prstGeom>
            <a:noFill/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8475932" y="3902479"/>
              <a:ext cx="378" cy="351557"/>
            </a:xfrm>
            <a:prstGeom prst="line">
              <a:avLst/>
            </a:prstGeom>
            <a:ln w="3810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椭圆 36"/>
          <p:cNvSpPr/>
          <p:nvPr/>
        </p:nvSpPr>
        <p:spPr>
          <a:xfrm>
            <a:off x="8571102" y="4018806"/>
            <a:ext cx="126374" cy="12637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410767" y="3874663"/>
            <a:ext cx="126374" cy="12637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162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37" grpId="0" animBg="1"/>
      <p:bldP spid="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5.5.2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奈奎斯特（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Nyquist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）稳定判据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29" name="内容占位符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033349"/>
              </p:ext>
            </p:extLst>
          </p:nvPr>
        </p:nvGraphicFramePr>
        <p:xfrm>
          <a:off x="1288545" y="1813300"/>
          <a:ext cx="3540934" cy="816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04" name="Equation" r:id="rId4" imgW="1815840" imgH="419040" progId="Equation.DSMT4">
                  <p:embed/>
                </p:oleObj>
              </mc:Choice>
              <mc:Fallback>
                <p:oleObj name="Equation" r:id="rId4" imgW="1815840" imgH="419040" progId="Equation.DSMT4">
                  <p:embed/>
                  <p:pic>
                    <p:nvPicPr>
                      <p:cNvPr id="29" name="内容占位符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88545" y="1813300"/>
                        <a:ext cx="3540934" cy="816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" name="组合 62"/>
          <p:cNvGrpSpPr/>
          <p:nvPr/>
        </p:nvGrpSpPr>
        <p:grpSpPr>
          <a:xfrm>
            <a:off x="8567268" y="4773953"/>
            <a:ext cx="996474" cy="681633"/>
            <a:chOff x="8567268" y="4773953"/>
            <a:chExt cx="996474" cy="681633"/>
          </a:xfrm>
        </p:grpSpPr>
        <p:cxnSp>
          <p:nvCxnSpPr>
            <p:cNvPr id="8" name="直接箭头连接符 7"/>
            <p:cNvCxnSpPr/>
            <p:nvPr/>
          </p:nvCxnSpPr>
          <p:spPr>
            <a:xfrm>
              <a:off x="8567268" y="4854374"/>
              <a:ext cx="479116" cy="6012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49" name="对象 48"/>
            <p:cNvGraphicFramePr>
              <a:graphicFrameLocks noChangeAspect="1"/>
            </p:cNvGraphicFramePr>
            <p:nvPr>
              <p:extLst/>
            </p:nvPr>
          </p:nvGraphicFramePr>
          <p:xfrm>
            <a:off x="8668392" y="4773953"/>
            <a:ext cx="895350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05" name="Equation" r:id="rId6" imgW="558720" imgH="177480" progId="Equation.DSMT4">
                    <p:embed/>
                  </p:oleObj>
                </mc:Choice>
                <mc:Fallback>
                  <p:oleObj name="Equation" r:id="rId6" imgW="558720" imgH="177480" progId="Equation.DSMT4">
                    <p:embed/>
                    <p:pic>
                      <p:nvPicPr>
                        <p:cNvPr id="49" name="对象 4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668392" y="4773953"/>
                          <a:ext cx="895350" cy="285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内容占位符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404303"/>
              </p:ext>
            </p:extLst>
          </p:nvPr>
        </p:nvGraphicFramePr>
        <p:xfrm>
          <a:off x="5711377" y="2018547"/>
          <a:ext cx="19304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06" name="Equation" r:id="rId8" imgW="990360" imgH="203040" progId="Equation.DSMT4">
                  <p:embed/>
                </p:oleObj>
              </mc:Choice>
              <mc:Fallback>
                <p:oleObj name="Equation" r:id="rId8" imgW="990360" imgH="203040" progId="Equation.DSMT4">
                  <p:embed/>
                  <p:pic>
                    <p:nvPicPr>
                      <p:cNvPr id="19" name="内容占位符 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11377" y="2018547"/>
                        <a:ext cx="1930400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内容占位符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066348"/>
              </p:ext>
            </p:extLst>
          </p:nvPr>
        </p:nvGraphicFramePr>
        <p:xfrm>
          <a:off x="5738972" y="2832238"/>
          <a:ext cx="44799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07" name="Equation" r:id="rId10" imgW="2298600" imgH="228600" progId="Equation.DSMT4">
                  <p:embed/>
                </p:oleObj>
              </mc:Choice>
              <mc:Fallback>
                <p:oleObj name="Equation" r:id="rId10" imgW="2298600" imgH="228600" progId="Equation.DSMT4">
                  <p:embed/>
                  <p:pic>
                    <p:nvPicPr>
                      <p:cNvPr id="20" name="内容占位符 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38972" y="2832238"/>
                        <a:ext cx="4479925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3907126" y="5951511"/>
            <a:ext cx="4286313" cy="6217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P=0, N=0, Z=P-2N=0,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闭环系统稳定。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7003010" y="3606724"/>
            <a:ext cx="3533180" cy="2658950"/>
            <a:chOff x="7003010" y="3606724"/>
            <a:chExt cx="3533180" cy="2658950"/>
          </a:xfrm>
        </p:grpSpPr>
        <p:graphicFrame>
          <p:nvGraphicFramePr>
            <p:cNvPr id="47" name="对象 46"/>
            <p:cNvGraphicFramePr>
              <a:graphicFrameLocks noChangeAspect="1"/>
            </p:cNvGraphicFramePr>
            <p:nvPr>
              <p:extLst/>
            </p:nvPr>
          </p:nvGraphicFramePr>
          <p:xfrm>
            <a:off x="7003010" y="4640100"/>
            <a:ext cx="794247" cy="3258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08" name="Equation" r:id="rId12" imgW="495000" imgH="203040" progId="Equation.DSMT4">
                    <p:embed/>
                  </p:oleObj>
                </mc:Choice>
                <mc:Fallback>
                  <p:oleObj name="Equation" r:id="rId12" imgW="495000" imgH="203040" progId="Equation.DSMT4">
                    <p:embed/>
                    <p:pic>
                      <p:nvPicPr>
                        <p:cNvPr id="47" name="对象 46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7003010" y="4640100"/>
                          <a:ext cx="794247" cy="3258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" name="组合 14"/>
            <p:cNvGrpSpPr/>
            <p:nvPr/>
          </p:nvGrpSpPr>
          <p:grpSpPr>
            <a:xfrm>
              <a:off x="7165890" y="3606724"/>
              <a:ext cx="3370300" cy="2658950"/>
              <a:chOff x="7165890" y="3606724"/>
              <a:chExt cx="3370300" cy="2658950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7165890" y="3606724"/>
                <a:ext cx="3370300" cy="2658950"/>
                <a:chOff x="8417589" y="2912350"/>
                <a:chExt cx="2540244" cy="2004088"/>
              </a:xfrm>
            </p:grpSpPr>
            <p:cxnSp>
              <p:nvCxnSpPr>
                <p:cNvPr id="24" name="直接箭头连接符 23"/>
                <p:cNvCxnSpPr/>
                <p:nvPr/>
              </p:nvCxnSpPr>
              <p:spPr>
                <a:xfrm flipV="1">
                  <a:off x="8417589" y="3615062"/>
                  <a:ext cx="2540244" cy="44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箭头连接符 24"/>
                <p:cNvCxnSpPr/>
                <p:nvPr/>
              </p:nvCxnSpPr>
              <p:spPr>
                <a:xfrm flipV="1">
                  <a:off x="9266660" y="2912350"/>
                  <a:ext cx="0" cy="200408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40" name="对象 39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9117029" y="2971284"/>
                <a:ext cx="109534" cy="2102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3809" name="Equation" r:id="rId14" imgW="101520" imgH="203040" progId="Equation.DSMT4">
                        <p:embed/>
                      </p:oleObj>
                    </mc:Choice>
                    <mc:Fallback>
                      <p:oleObj name="Equation" r:id="rId14" imgW="101520" imgH="203040" progId="Equation.DSMT4">
                        <p:embed/>
                        <p:pic>
                          <p:nvPicPr>
                            <p:cNvPr id="40" name="对象 39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117029" y="2971284"/>
                              <a:ext cx="109534" cy="21025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2" name="对象 41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9284668" y="3658421"/>
                <a:ext cx="156526" cy="1826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3810" name="Equation" r:id="rId16" imgW="152280" imgH="177480" progId="Equation.DSMT4">
                        <p:embed/>
                      </p:oleObj>
                    </mc:Choice>
                    <mc:Fallback>
                      <p:oleObj name="Equation" r:id="rId16" imgW="152280" imgH="177480" progId="Equation.DSMT4">
                        <p:embed/>
                        <p:pic>
                          <p:nvPicPr>
                            <p:cNvPr id="42" name="对象 41"/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284668" y="3658421"/>
                              <a:ext cx="156526" cy="18261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6" name="椭圆 45"/>
                <p:cNvSpPr/>
                <p:nvPr/>
              </p:nvSpPr>
              <p:spPr>
                <a:xfrm>
                  <a:off x="8708011" y="3571402"/>
                  <a:ext cx="95250" cy="952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</p:grpSp>
          <p:sp>
            <p:nvSpPr>
              <p:cNvPr id="45" name="文本框 44"/>
              <p:cNvSpPr txBox="1"/>
              <p:nvPr/>
            </p:nvSpPr>
            <p:spPr>
              <a:xfrm>
                <a:off x="8689647" y="3828043"/>
                <a:ext cx="1555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G(s)H(s)-</a:t>
                </a:r>
                <a:r>
                  <a:rPr lang="zh-CN" altLang="en-US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平面</a:t>
                </a:r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173689" y="3438871"/>
            <a:ext cx="3787158" cy="3054147"/>
            <a:chOff x="1173689" y="3438871"/>
            <a:chExt cx="3787158" cy="3054147"/>
          </a:xfrm>
        </p:grpSpPr>
        <p:grpSp>
          <p:nvGrpSpPr>
            <p:cNvPr id="22" name="组合 21"/>
            <p:cNvGrpSpPr/>
            <p:nvPr/>
          </p:nvGrpSpPr>
          <p:grpSpPr>
            <a:xfrm>
              <a:off x="1173689" y="3438871"/>
              <a:ext cx="3787158" cy="3054147"/>
              <a:chOff x="6279616" y="2041358"/>
              <a:chExt cx="5085629" cy="4101298"/>
            </a:xfrm>
          </p:grpSpPr>
          <p:sp>
            <p:nvSpPr>
              <p:cNvPr id="27" name="弦形 26"/>
              <p:cNvSpPr/>
              <p:nvPr/>
            </p:nvSpPr>
            <p:spPr>
              <a:xfrm rot="10800000">
                <a:off x="6279616" y="2493508"/>
                <a:ext cx="4349560" cy="3162439"/>
              </a:xfrm>
              <a:prstGeom prst="chord">
                <a:avLst>
                  <a:gd name="adj1" fmla="val 5407384"/>
                  <a:gd name="adj2" fmla="val 16200000"/>
                </a:avLst>
              </a:prstGeom>
              <a:noFill/>
              <a:ln w="2857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 flipV="1">
                <a:off x="8463549" y="2041358"/>
                <a:ext cx="0" cy="4101298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>
                <a:off x="7880660" y="4078258"/>
                <a:ext cx="34845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28" name="对象 27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186184" y="2102936"/>
              <a:ext cx="161914" cy="3238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811" name="Equation" r:id="rId18" imgW="101520" imgH="203040" progId="Equation.DSMT4">
                      <p:embed/>
                    </p:oleObj>
                  </mc:Choice>
                  <mc:Fallback>
                    <p:oleObj name="Equation" r:id="rId18" imgW="101520" imgH="203040" progId="Equation.DSMT4">
                      <p:embed/>
                      <p:pic>
                        <p:nvPicPr>
                          <p:cNvPr id="28" name="对象 27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8186184" y="2102936"/>
                            <a:ext cx="161914" cy="32382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对象 2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145896" y="4159215"/>
              <a:ext cx="242871" cy="2833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812" name="Equation" r:id="rId20" imgW="152280" imgH="177480" progId="Equation.DSMT4">
                      <p:embed/>
                    </p:oleObj>
                  </mc:Choice>
                  <mc:Fallback>
                    <p:oleObj name="Equation" r:id="rId20" imgW="152280" imgH="177480" progId="Equation.DSMT4">
                      <p:embed/>
                      <p:pic>
                        <p:nvPicPr>
                          <p:cNvPr id="30" name="对象 29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8145896" y="4159215"/>
                            <a:ext cx="242871" cy="28334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" name="文本框 30"/>
              <p:cNvSpPr txBox="1"/>
              <p:nvPr/>
            </p:nvSpPr>
            <p:spPr>
              <a:xfrm>
                <a:off x="10054443" y="2264851"/>
                <a:ext cx="1167147" cy="495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S-</a:t>
                </a:r>
                <a:r>
                  <a:rPr lang="zh-CN" altLang="en-US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平面</a:t>
                </a:r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cxnSp>
            <p:nvCxnSpPr>
              <p:cNvPr id="32" name="直接箭头连接符 31"/>
              <p:cNvCxnSpPr>
                <a:stCxn id="27" idx="2"/>
              </p:cNvCxnSpPr>
              <p:nvPr/>
            </p:nvCxnSpPr>
            <p:spPr>
              <a:xfrm flipV="1">
                <a:off x="8456095" y="2972277"/>
                <a:ext cx="1444098" cy="11024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33" name="对象 3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254972" y="3373952"/>
              <a:ext cx="807537" cy="3567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813" name="Equation" r:id="rId22" imgW="406080" imgH="164880" progId="Equation.DSMT4">
                      <p:embed/>
                    </p:oleObj>
                  </mc:Choice>
                  <mc:Fallback>
                    <p:oleObj name="Equation" r:id="rId22" imgW="406080" imgH="164880" progId="Equation.DSMT4">
                      <p:embed/>
                      <p:pic>
                        <p:nvPicPr>
                          <p:cNvPr id="33" name="对象 32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9254972" y="3373952"/>
                            <a:ext cx="807537" cy="35676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对象 3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0383523" y="4755708"/>
              <a:ext cx="397033" cy="4764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814" name="Equation" r:id="rId24" imgW="190440" imgH="228600" progId="Equation.DSMT4">
                      <p:embed/>
                    </p:oleObj>
                  </mc:Choice>
                  <mc:Fallback>
                    <p:oleObj name="Equation" r:id="rId24" imgW="190440" imgH="228600" progId="Equation.DSMT4">
                      <p:embed/>
                      <p:pic>
                        <p:nvPicPr>
                          <p:cNvPr id="34" name="对象 33"/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10383523" y="4755708"/>
                            <a:ext cx="397033" cy="47644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5" name="直接箭头连接符 34"/>
              <p:cNvCxnSpPr/>
              <p:nvPr/>
            </p:nvCxnSpPr>
            <p:spPr>
              <a:xfrm flipH="1">
                <a:off x="10535196" y="4251824"/>
                <a:ext cx="120478" cy="381479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弦形 38"/>
              <p:cNvSpPr/>
              <p:nvPr/>
            </p:nvSpPr>
            <p:spPr>
              <a:xfrm rot="10800000">
                <a:off x="8186184" y="3798020"/>
                <a:ext cx="528655" cy="546976"/>
              </a:xfrm>
              <a:prstGeom prst="chord">
                <a:avLst>
                  <a:gd name="adj1" fmla="val 5407384"/>
                  <a:gd name="adj2" fmla="val 16200000"/>
                </a:avLst>
              </a:prstGeom>
              <a:noFill/>
              <a:ln w="2857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graphicFrame>
            <p:nvGraphicFramePr>
              <p:cNvPr id="41" name="对象 40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8525736" y="4318779"/>
              <a:ext cx="705001" cy="2939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815" name="Equation" r:id="rId26" imgW="330120" imgH="126720" progId="Equation.DSMT4">
                      <p:embed/>
                    </p:oleObj>
                  </mc:Choice>
                  <mc:Fallback>
                    <p:oleObj name="Equation" r:id="rId26" imgW="330120" imgH="126720" progId="Equation.DSMT4">
                      <p:embed/>
                      <p:pic>
                        <p:nvPicPr>
                          <p:cNvPr id="41" name="对象 40"/>
                          <p:cNvPicPr/>
                          <p:nvPr/>
                        </p:nvPicPr>
                        <p:blipFill>
                          <a:blip r:embed="rId27"/>
                          <a:stretch>
                            <a:fillRect/>
                          </a:stretch>
                        </p:blipFill>
                        <p:spPr>
                          <a:xfrm>
                            <a:off x="8525736" y="4318779"/>
                            <a:ext cx="705001" cy="29394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3" name="直接连接符 42"/>
              <p:cNvCxnSpPr/>
              <p:nvPr/>
            </p:nvCxnSpPr>
            <p:spPr>
              <a:xfrm flipH="1">
                <a:off x="8452945" y="3902479"/>
                <a:ext cx="377" cy="351557"/>
              </a:xfrm>
              <a:prstGeom prst="line">
                <a:avLst/>
              </a:prstGeom>
              <a:ln w="31750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椭圆 49"/>
            <p:cNvSpPr/>
            <p:nvPr/>
          </p:nvSpPr>
          <p:spPr>
            <a:xfrm>
              <a:off x="2932638" y="4889619"/>
              <a:ext cx="126374" cy="12637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2754103" y="4690742"/>
              <a:ext cx="126374" cy="12637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2855396" y="4773953"/>
              <a:ext cx="134636" cy="112197"/>
            </a:xfrm>
            <a:custGeom>
              <a:avLst/>
              <a:gdLst>
                <a:gd name="connsiteX0" fmla="*/ 134636 w 134636"/>
                <a:gd name="connsiteY0" fmla="*/ 112197 h 112197"/>
                <a:gd name="connsiteX1" fmla="*/ 129026 w 134636"/>
                <a:gd name="connsiteY1" fmla="*/ 84148 h 112197"/>
                <a:gd name="connsiteX2" fmla="*/ 123416 w 134636"/>
                <a:gd name="connsiteY2" fmla="*/ 67318 h 112197"/>
                <a:gd name="connsiteX3" fmla="*/ 72928 w 134636"/>
                <a:gd name="connsiteY3" fmla="*/ 39269 h 112197"/>
                <a:gd name="connsiteX4" fmla="*/ 61708 w 134636"/>
                <a:gd name="connsiteY4" fmla="*/ 22440 h 112197"/>
                <a:gd name="connsiteX5" fmla="*/ 28049 w 134636"/>
                <a:gd name="connsiteY5" fmla="*/ 5610 h 112197"/>
                <a:gd name="connsiteX6" fmla="*/ 0 w 134636"/>
                <a:gd name="connsiteY6" fmla="*/ 0 h 11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636" h="112197">
                  <a:moveTo>
                    <a:pt x="134636" y="112197"/>
                  </a:moveTo>
                  <a:cubicBezTo>
                    <a:pt x="132766" y="102847"/>
                    <a:pt x="131339" y="93398"/>
                    <a:pt x="129026" y="84148"/>
                  </a:cubicBezTo>
                  <a:cubicBezTo>
                    <a:pt x="127592" y="78411"/>
                    <a:pt x="127597" y="71499"/>
                    <a:pt x="123416" y="67318"/>
                  </a:cubicBezTo>
                  <a:cubicBezTo>
                    <a:pt x="104128" y="48030"/>
                    <a:pt x="94090" y="46323"/>
                    <a:pt x="72928" y="39269"/>
                  </a:cubicBezTo>
                  <a:cubicBezTo>
                    <a:pt x="69188" y="33659"/>
                    <a:pt x="66475" y="27207"/>
                    <a:pt x="61708" y="22440"/>
                  </a:cubicBezTo>
                  <a:cubicBezTo>
                    <a:pt x="52566" y="13298"/>
                    <a:pt x="40217" y="8652"/>
                    <a:pt x="28049" y="5610"/>
                  </a:cubicBezTo>
                  <a:cubicBezTo>
                    <a:pt x="18799" y="3297"/>
                    <a:pt x="0" y="0"/>
                    <a:pt x="0" y="0"/>
                  </a:cubicBezTo>
                </a:path>
              </a:pathLst>
            </a:custGeom>
            <a:ln w="25400">
              <a:solidFill>
                <a:srgbClr val="0070C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V="1">
              <a:off x="2794466" y="3761966"/>
              <a:ext cx="0" cy="928776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6812830" y="3062174"/>
            <a:ext cx="3945199" cy="2717140"/>
            <a:chOff x="6812830" y="3062174"/>
            <a:chExt cx="3945199" cy="2717140"/>
          </a:xfrm>
        </p:grpSpPr>
        <p:sp>
          <p:nvSpPr>
            <p:cNvPr id="48" name="弧形 47"/>
            <p:cNvSpPr/>
            <p:nvPr/>
          </p:nvSpPr>
          <p:spPr>
            <a:xfrm rot="3299341">
              <a:off x="7585218" y="2289786"/>
              <a:ext cx="2400424" cy="3945199"/>
            </a:xfrm>
            <a:prstGeom prst="arc">
              <a:avLst>
                <a:gd name="adj1" fmla="val 18954610"/>
                <a:gd name="adj2" fmla="val 4495476"/>
              </a:avLst>
            </a:prstGeom>
            <a:ln w="2540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7536050" y="5652940"/>
              <a:ext cx="126374" cy="12637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348716" y="4051005"/>
            <a:ext cx="4005396" cy="571906"/>
            <a:chOff x="4348716" y="4051005"/>
            <a:chExt cx="4005396" cy="571906"/>
          </a:xfrm>
        </p:grpSpPr>
        <p:sp>
          <p:nvSpPr>
            <p:cNvPr id="18" name="任意多边形 17"/>
            <p:cNvSpPr/>
            <p:nvPr/>
          </p:nvSpPr>
          <p:spPr>
            <a:xfrm>
              <a:off x="4348716" y="4051005"/>
              <a:ext cx="3848986" cy="404037"/>
            </a:xfrm>
            <a:custGeom>
              <a:avLst/>
              <a:gdLst>
                <a:gd name="connsiteX0" fmla="*/ 0 w 3848986"/>
                <a:gd name="connsiteY0" fmla="*/ 138223 h 404037"/>
                <a:gd name="connsiteX1" fmla="*/ 53163 w 3848986"/>
                <a:gd name="connsiteY1" fmla="*/ 127590 h 404037"/>
                <a:gd name="connsiteX2" fmla="*/ 159489 w 3848986"/>
                <a:gd name="connsiteY2" fmla="*/ 95693 h 404037"/>
                <a:gd name="connsiteX3" fmla="*/ 255182 w 3848986"/>
                <a:gd name="connsiteY3" fmla="*/ 85060 h 404037"/>
                <a:gd name="connsiteX4" fmla="*/ 340242 w 3848986"/>
                <a:gd name="connsiteY4" fmla="*/ 53162 h 404037"/>
                <a:gd name="connsiteX5" fmla="*/ 382772 w 3848986"/>
                <a:gd name="connsiteY5" fmla="*/ 42530 h 404037"/>
                <a:gd name="connsiteX6" fmla="*/ 467833 w 3848986"/>
                <a:gd name="connsiteY6" fmla="*/ 31897 h 404037"/>
                <a:gd name="connsiteX7" fmla="*/ 627321 w 3848986"/>
                <a:gd name="connsiteY7" fmla="*/ 10632 h 404037"/>
                <a:gd name="connsiteX8" fmla="*/ 797442 w 3848986"/>
                <a:gd name="connsiteY8" fmla="*/ 0 h 404037"/>
                <a:gd name="connsiteX9" fmla="*/ 1924493 w 3848986"/>
                <a:gd name="connsiteY9" fmla="*/ 10632 h 404037"/>
                <a:gd name="connsiteX10" fmla="*/ 2094614 w 3848986"/>
                <a:gd name="connsiteY10" fmla="*/ 31897 h 404037"/>
                <a:gd name="connsiteX11" fmla="*/ 2190307 w 3848986"/>
                <a:gd name="connsiteY11" fmla="*/ 42530 h 404037"/>
                <a:gd name="connsiteX12" fmla="*/ 2232837 w 3848986"/>
                <a:gd name="connsiteY12" fmla="*/ 53162 h 404037"/>
                <a:gd name="connsiteX13" fmla="*/ 2402958 w 3848986"/>
                <a:gd name="connsiteY13" fmla="*/ 74428 h 404037"/>
                <a:gd name="connsiteX14" fmla="*/ 2519917 w 3848986"/>
                <a:gd name="connsiteY14" fmla="*/ 95693 h 404037"/>
                <a:gd name="connsiteX15" fmla="*/ 2679405 w 3848986"/>
                <a:gd name="connsiteY15" fmla="*/ 106325 h 404037"/>
                <a:gd name="connsiteX16" fmla="*/ 2743200 w 3848986"/>
                <a:gd name="connsiteY16" fmla="*/ 127590 h 404037"/>
                <a:gd name="connsiteX17" fmla="*/ 2870791 w 3848986"/>
                <a:gd name="connsiteY17" fmla="*/ 148855 h 404037"/>
                <a:gd name="connsiteX18" fmla="*/ 2934586 w 3848986"/>
                <a:gd name="connsiteY18" fmla="*/ 159488 h 404037"/>
                <a:gd name="connsiteX19" fmla="*/ 3051544 w 3848986"/>
                <a:gd name="connsiteY19" fmla="*/ 170121 h 404037"/>
                <a:gd name="connsiteX20" fmla="*/ 3157870 w 3848986"/>
                <a:gd name="connsiteY20" fmla="*/ 191386 h 404037"/>
                <a:gd name="connsiteX21" fmla="*/ 3221665 w 3848986"/>
                <a:gd name="connsiteY21" fmla="*/ 202018 h 404037"/>
                <a:gd name="connsiteX22" fmla="*/ 3317358 w 3848986"/>
                <a:gd name="connsiteY22" fmla="*/ 223283 h 404037"/>
                <a:gd name="connsiteX23" fmla="*/ 3370521 w 3848986"/>
                <a:gd name="connsiteY23" fmla="*/ 233916 h 404037"/>
                <a:gd name="connsiteX24" fmla="*/ 3402419 w 3848986"/>
                <a:gd name="connsiteY24" fmla="*/ 244548 h 404037"/>
                <a:gd name="connsiteX25" fmla="*/ 3519377 w 3848986"/>
                <a:gd name="connsiteY25" fmla="*/ 265814 h 404037"/>
                <a:gd name="connsiteX26" fmla="*/ 3551275 w 3848986"/>
                <a:gd name="connsiteY26" fmla="*/ 276446 h 404037"/>
                <a:gd name="connsiteX27" fmla="*/ 3583172 w 3848986"/>
                <a:gd name="connsiteY27" fmla="*/ 297711 h 404037"/>
                <a:gd name="connsiteX28" fmla="*/ 3615070 w 3848986"/>
                <a:gd name="connsiteY28" fmla="*/ 308344 h 404037"/>
                <a:gd name="connsiteX29" fmla="*/ 3732028 w 3848986"/>
                <a:gd name="connsiteY29" fmla="*/ 329609 h 404037"/>
                <a:gd name="connsiteX30" fmla="*/ 3763926 w 3848986"/>
                <a:gd name="connsiteY30" fmla="*/ 340242 h 404037"/>
                <a:gd name="connsiteX31" fmla="*/ 3848986 w 3848986"/>
                <a:gd name="connsiteY31" fmla="*/ 404037 h 40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848986" h="404037">
                  <a:moveTo>
                    <a:pt x="0" y="138223"/>
                  </a:moveTo>
                  <a:cubicBezTo>
                    <a:pt x="17721" y="134679"/>
                    <a:pt x="35728" y="132345"/>
                    <a:pt x="53163" y="127590"/>
                  </a:cubicBezTo>
                  <a:cubicBezTo>
                    <a:pt x="90679" y="117358"/>
                    <a:pt x="121382" y="101556"/>
                    <a:pt x="159489" y="95693"/>
                  </a:cubicBezTo>
                  <a:cubicBezTo>
                    <a:pt x="191210" y="90813"/>
                    <a:pt x="223284" y="88604"/>
                    <a:pt x="255182" y="85060"/>
                  </a:cubicBezTo>
                  <a:cubicBezTo>
                    <a:pt x="283263" y="73828"/>
                    <a:pt x="311077" y="61495"/>
                    <a:pt x="340242" y="53162"/>
                  </a:cubicBezTo>
                  <a:cubicBezTo>
                    <a:pt x="354293" y="49148"/>
                    <a:pt x="368358" y="44932"/>
                    <a:pt x="382772" y="42530"/>
                  </a:cubicBezTo>
                  <a:cubicBezTo>
                    <a:pt x="410958" y="37832"/>
                    <a:pt x="439479" y="35441"/>
                    <a:pt x="467833" y="31897"/>
                  </a:cubicBezTo>
                  <a:cubicBezTo>
                    <a:pt x="538562" y="8322"/>
                    <a:pt x="494872" y="20093"/>
                    <a:pt x="627321" y="10632"/>
                  </a:cubicBezTo>
                  <a:lnTo>
                    <a:pt x="797442" y="0"/>
                  </a:lnTo>
                  <a:lnTo>
                    <a:pt x="1924493" y="10632"/>
                  </a:lnTo>
                  <a:cubicBezTo>
                    <a:pt x="2169866" y="14791"/>
                    <a:pt x="1975338" y="13547"/>
                    <a:pt x="2094614" y="31897"/>
                  </a:cubicBezTo>
                  <a:cubicBezTo>
                    <a:pt x="2126335" y="36777"/>
                    <a:pt x="2158409" y="38986"/>
                    <a:pt x="2190307" y="42530"/>
                  </a:cubicBezTo>
                  <a:cubicBezTo>
                    <a:pt x="2204484" y="46074"/>
                    <a:pt x="2218386" y="50994"/>
                    <a:pt x="2232837" y="53162"/>
                  </a:cubicBezTo>
                  <a:cubicBezTo>
                    <a:pt x="2289353" y="61640"/>
                    <a:pt x="2346919" y="63221"/>
                    <a:pt x="2402958" y="74428"/>
                  </a:cubicBezTo>
                  <a:cubicBezTo>
                    <a:pt x="2430602" y="79956"/>
                    <a:pt x="2493957" y="93221"/>
                    <a:pt x="2519917" y="95693"/>
                  </a:cubicBezTo>
                  <a:cubicBezTo>
                    <a:pt x="2572958" y="100744"/>
                    <a:pt x="2626242" y="102781"/>
                    <a:pt x="2679405" y="106325"/>
                  </a:cubicBezTo>
                  <a:cubicBezTo>
                    <a:pt x="2700670" y="113413"/>
                    <a:pt x="2721090" y="123905"/>
                    <a:pt x="2743200" y="127590"/>
                  </a:cubicBezTo>
                  <a:lnTo>
                    <a:pt x="2870791" y="148855"/>
                  </a:lnTo>
                  <a:cubicBezTo>
                    <a:pt x="2892056" y="152399"/>
                    <a:pt x="2913116" y="157536"/>
                    <a:pt x="2934586" y="159488"/>
                  </a:cubicBezTo>
                  <a:cubicBezTo>
                    <a:pt x="2973572" y="163032"/>
                    <a:pt x="3012665" y="165547"/>
                    <a:pt x="3051544" y="170121"/>
                  </a:cubicBezTo>
                  <a:cubicBezTo>
                    <a:pt x="3140052" y="180534"/>
                    <a:pt x="3087445" y="177301"/>
                    <a:pt x="3157870" y="191386"/>
                  </a:cubicBezTo>
                  <a:cubicBezTo>
                    <a:pt x="3179010" y="195614"/>
                    <a:pt x="3200454" y="198162"/>
                    <a:pt x="3221665" y="202018"/>
                  </a:cubicBezTo>
                  <a:cubicBezTo>
                    <a:pt x="3309820" y="218046"/>
                    <a:pt x="3240588" y="206223"/>
                    <a:pt x="3317358" y="223283"/>
                  </a:cubicBezTo>
                  <a:cubicBezTo>
                    <a:pt x="3335000" y="227203"/>
                    <a:pt x="3352989" y="229533"/>
                    <a:pt x="3370521" y="233916"/>
                  </a:cubicBezTo>
                  <a:cubicBezTo>
                    <a:pt x="3381394" y="236634"/>
                    <a:pt x="3391478" y="242117"/>
                    <a:pt x="3402419" y="244548"/>
                  </a:cubicBezTo>
                  <a:cubicBezTo>
                    <a:pt x="3487743" y="263509"/>
                    <a:pt x="3441970" y="246463"/>
                    <a:pt x="3519377" y="265814"/>
                  </a:cubicBezTo>
                  <a:cubicBezTo>
                    <a:pt x="3530250" y="268532"/>
                    <a:pt x="3540642" y="272902"/>
                    <a:pt x="3551275" y="276446"/>
                  </a:cubicBezTo>
                  <a:cubicBezTo>
                    <a:pt x="3561907" y="283534"/>
                    <a:pt x="3571743" y="291996"/>
                    <a:pt x="3583172" y="297711"/>
                  </a:cubicBezTo>
                  <a:cubicBezTo>
                    <a:pt x="3593197" y="302723"/>
                    <a:pt x="3604293" y="305265"/>
                    <a:pt x="3615070" y="308344"/>
                  </a:cubicBezTo>
                  <a:cubicBezTo>
                    <a:pt x="3665197" y="322666"/>
                    <a:pt x="3671802" y="321005"/>
                    <a:pt x="3732028" y="329609"/>
                  </a:cubicBezTo>
                  <a:cubicBezTo>
                    <a:pt x="3742661" y="333153"/>
                    <a:pt x="3754129" y="334799"/>
                    <a:pt x="3763926" y="340242"/>
                  </a:cubicBezTo>
                  <a:cubicBezTo>
                    <a:pt x="3818028" y="370299"/>
                    <a:pt x="3816723" y="371774"/>
                    <a:pt x="3848986" y="404037"/>
                  </a:cubicBezTo>
                </a:path>
              </a:pathLst>
            </a:cu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8227738" y="4496537"/>
              <a:ext cx="126374" cy="1263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083442" y="4481130"/>
            <a:ext cx="7146557" cy="987878"/>
            <a:chOff x="3083442" y="4481130"/>
            <a:chExt cx="7146557" cy="987878"/>
          </a:xfrm>
        </p:grpSpPr>
        <p:sp>
          <p:nvSpPr>
            <p:cNvPr id="52" name="椭圆 51"/>
            <p:cNvSpPr/>
            <p:nvPr/>
          </p:nvSpPr>
          <p:spPr>
            <a:xfrm>
              <a:off x="10103625" y="4481130"/>
              <a:ext cx="126374" cy="12637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3083442" y="4678326"/>
              <a:ext cx="6847367" cy="790682"/>
            </a:xfrm>
            <a:custGeom>
              <a:avLst/>
              <a:gdLst>
                <a:gd name="connsiteX0" fmla="*/ 0 w 6847367"/>
                <a:gd name="connsiteY0" fmla="*/ 350874 h 790682"/>
                <a:gd name="connsiteX1" fmla="*/ 53163 w 6847367"/>
                <a:gd name="connsiteY1" fmla="*/ 382772 h 790682"/>
                <a:gd name="connsiteX2" fmla="*/ 170121 w 6847367"/>
                <a:gd name="connsiteY2" fmla="*/ 404037 h 790682"/>
                <a:gd name="connsiteX3" fmla="*/ 255181 w 6847367"/>
                <a:gd name="connsiteY3" fmla="*/ 435934 h 790682"/>
                <a:gd name="connsiteX4" fmla="*/ 340242 w 6847367"/>
                <a:gd name="connsiteY4" fmla="*/ 457200 h 790682"/>
                <a:gd name="connsiteX5" fmla="*/ 467832 w 6847367"/>
                <a:gd name="connsiteY5" fmla="*/ 478465 h 790682"/>
                <a:gd name="connsiteX6" fmla="*/ 499730 w 6847367"/>
                <a:gd name="connsiteY6" fmla="*/ 489097 h 790682"/>
                <a:gd name="connsiteX7" fmla="*/ 616688 w 6847367"/>
                <a:gd name="connsiteY7" fmla="*/ 499730 h 790682"/>
                <a:gd name="connsiteX8" fmla="*/ 701749 w 6847367"/>
                <a:gd name="connsiteY8" fmla="*/ 520995 h 790682"/>
                <a:gd name="connsiteX9" fmla="*/ 744279 w 6847367"/>
                <a:gd name="connsiteY9" fmla="*/ 531627 h 790682"/>
                <a:gd name="connsiteX10" fmla="*/ 818707 w 6847367"/>
                <a:gd name="connsiteY10" fmla="*/ 542260 h 790682"/>
                <a:gd name="connsiteX11" fmla="*/ 871870 w 6847367"/>
                <a:gd name="connsiteY11" fmla="*/ 552893 h 790682"/>
                <a:gd name="connsiteX12" fmla="*/ 946298 w 6847367"/>
                <a:gd name="connsiteY12" fmla="*/ 563525 h 790682"/>
                <a:gd name="connsiteX13" fmla="*/ 988828 w 6847367"/>
                <a:gd name="connsiteY13" fmla="*/ 574158 h 790682"/>
                <a:gd name="connsiteX14" fmla="*/ 1127051 w 6847367"/>
                <a:gd name="connsiteY14" fmla="*/ 595423 h 790682"/>
                <a:gd name="connsiteX15" fmla="*/ 1158949 w 6847367"/>
                <a:gd name="connsiteY15" fmla="*/ 606055 h 790682"/>
                <a:gd name="connsiteX16" fmla="*/ 1360967 w 6847367"/>
                <a:gd name="connsiteY16" fmla="*/ 627321 h 790682"/>
                <a:gd name="connsiteX17" fmla="*/ 1509823 w 6847367"/>
                <a:gd name="connsiteY17" fmla="*/ 648586 h 790682"/>
                <a:gd name="connsiteX18" fmla="*/ 1637414 w 6847367"/>
                <a:gd name="connsiteY18" fmla="*/ 669851 h 790682"/>
                <a:gd name="connsiteX19" fmla="*/ 1733107 w 6847367"/>
                <a:gd name="connsiteY19" fmla="*/ 680483 h 790682"/>
                <a:gd name="connsiteX20" fmla="*/ 1860698 w 6847367"/>
                <a:gd name="connsiteY20" fmla="*/ 712381 h 790682"/>
                <a:gd name="connsiteX21" fmla="*/ 1935125 w 6847367"/>
                <a:gd name="connsiteY21" fmla="*/ 723014 h 790682"/>
                <a:gd name="connsiteX22" fmla="*/ 3317358 w 6847367"/>
                <a:gd name="connsiteY22" fmla="*/ 733646 h 790682"/>
                <a:gd name="connsiteX23" fmla="*/ 3370521 w 6847367"/>
                <a:gd name="connsiteY23" fmla="*/ 744279 h 790682"/>
                <a:gd name="connsiteX24" fmla="*/ 3902149 w 6847367"/>
                <a:gd name="connsiteY24" fmla="*/ 765544 h 790682"/>
                <a:gd name="connsiteX25" fmla="*/ 3997842 w 6847367"/>
                <a:gd name="connsiteY25" fmla="*/ 776176 h 790682"/>
                <a:gd name="connsiteX26" fmla="*/ 5092995 w 6847367"/>
                <a:gd name="connsiteY26" fmla="*/ 776176 h 790682"/>
                <a:gd name="connsiteX27" fmla="*/ 5231218 w 6847367"/>
                <a:gd name="connsiteY27" fmla="*/ 765544 h 790682"/>
                <a:gd name="connsiteX28" fmla="*/ 5263116 w 6847367"/>
                <a:gd name="connsiteY28" fmla="*/ 754911 h 790682"/>
                <a:gd name="connsiteX29" fmla="*/ 5337544 w 6847367"/>
                <a:gd name="connsiteY29" fmla="*/ 744279 h 790682"/>
                <a:gd name="connsiteX30" fmla="*/ 5507665 w 6847367"/>
                <a:gd name="connsiteY30" fmla="*/ 712381 h 790682"/>
                <a:gd name="connsiteX31" fmla="*/ 5571460 w 6847367"/>
                <a:gd name="connsiteY31" fmla="*/ 680483 h 790682"/>
                <a:gd name="connsiteX32" fmla="*/ 5613991 w 6847367"/>
                <a:gd name="connsiteY32" fmla="*/ 669851 h 790682"/>
                <a:gd name="connsiteX33" fmla="*/ 5677786 w 6847367"/>
                <a:gd name="connsiteY33" fmla="*/ 648586 h 790682"/>
                <a:gd name="connsiteX34" fmla="*/ 5709684 w 6847367"/>
                <a:gd name="connsiteY34" fmla="*/ 637953 h 790682"/>
                <a:gd name="connsiteX35" fmla="*/ 5805377 w 6847367"/>
                <a:gd name="connsiteY35" fmla="*/ 595423 h 790682"/>
                <a:gd name="connsiteX36" fmla="*/ 5847907 w 6847367"/>
                <a:gd name="connsiteY36" fmla="*/ 584790 h 790682"/>
                <a:gd name="connsiteX37" fmla="*/ 5879805 w 6847367"/>
                <a:gd name="connsiteY37" fmla="*/ 563525 h 790682"/>
                <a:gd name="connsiteX38" fmla="*/ 5943600 w 6847367"/>
                <a:gd name="connsiteY38" fmla="*/ 542260 h 790682"/>
                <a:gd name="connsiteX39" fmla="*/ 5975498 w 6847367"/>
                <a:gd name="connsiteY39" fmla="*/ 520995 h 790682"/>
                <a:gd name="connsiteX40" fmla="*/ 6007395 w 6847367"/>
                <a:gd name="connsiteY40" fmla="*/ 510362 h 790682"/>
                <a:gd name="connsiteX41" fmla="*/ 6103088 w 6847367"/>
                <a:gd name="connsiteY41" fmla="*/ 457200 h 790682"/>
                <a:gd name="connsiteX42" fmla="*/ 6166884 w 6847367"/>
                <a:gd name="connsiteY42" fmla="*/ 425302 h 790682"/>
                <a:gd name="connsiteX43" fmla="*/ 6198781 w 6847367"/>
                <a:gd name="connsiteY43" fmla="*/ 404037 h 790682"/>
                <a:gd name="connsiteX44" fmla="*/ 6230679 w 6847367"/>
                <a:gd name="connsiteY44" fmla="*/ 393404 h 790682"/>
                <a:gd name="connsiteX45" fmla="*/ 6294474 w 6847367"/>
                <a:gd name="connsiteY45" fmla="*/ 350874 h 790682"/>
                <a:gd name="connsiteX46" fmla="*/ 6326372 w 6847367"/>
                <a:gd name="connsiteY46" fmla="*/ 329609 h 790682"/>
                <a:gd name="connsiteX47" fmla="*/ 6358270 w 6847367"/>
                <a:gd name="connsiteY47" fmla="*/ 308344 h 790682"/>
                <a:gd name="connsiteX48" fmla="*/ 6390167 w 6847367"/>
                <a:gd name="connsiteY48" fmla="*/ 297711 h 790682"/>
                <a:gd name="connsiteX49" fmla="*/ 6453963 w 6847367"/>
                <a:gd name="connsiteY49" fmla="*/ 244548 h 790682"/>
                <a:gd name="connsiteX50" fmla="*/ 6549656 w 6847367"/>
                <a:gd name="connsiteY50" fmla="*/ 180753 h 790682"/>
                <a:gd name="connsiteX51" fmla="*/ 6613451 w 6847367"/>
                <a:gd name="connsiteY51" fmla="*/ 138223 h 790682"/>
                <a:gd name="connsiteX52" fmla="*/ 6645349 w 6847367"/>
                <a:gd name="connsiteY52" fmla="*/ 127590 h 790682"/>
                <a:gd name="connsiteX53" fmla="*/ 6709144 w 6847367"/>
                <a:gd name="connsiteY53" fmla="*/ 74427 h 790682"/>
                <a:gd name="connsiteX54" fmla="*/ 6741042 w 6847367"/>
                <a:gd name="connsiteY54" fmla="*/ 63795 h 790682"/>
                <a:gd name="connsiteX55" fmla="*/ 6772939 w 6847367"/>
                <a:gd name="connsiteY55" fmla="*/ 42530 h 790682"/>
                <a:gd name="connsiteX56" fmla="*/ 6794205 w 6847367"/>
                <a:gd name="connsiteY56" fmla="*/ 21265 h 790682"/>
                <a:gd name="connsiteX57" fmla="*/ 6826102 w 6847367"/>
                <a:gd name="connsiteY57" fmla="*/ 10632 h 790682"/>
                <a:gd name="connsiteX58" fmla="*/ 6847367 w 6847367"/>
                <a:gd name="connsiteY58" fmla="*/ 0 h 79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847367" h="790682">
                  <a:moveTo>
                    <a:pt x="0" y="350874"/>
                  </a:moveTo>
                  <a:cubicBezTo>
                    <a:pt x="17721" y="361507"/>
                    <a:pt x="33975" y="375097"/>
                    <a:pt x="53163" y="382772"/>
                  </a:cubicBezTo>
                  <a:cubicBezTo>
                    <a:pt x="63774" y="387016"/>
                    <a:pt x="164481" y="403097"/>
                    <a:pt x="170121" y="404037"/>
                  </a:cubicBezTo>
                  <a:cubicBezTo>
                    <a:pt x="222630" y="439043"/>
                    <a:pt x="181603" y="417540"/>
                    <a:pt x="255181" y="435934"/>
                  </a:cubicBezTo>
                  <a:cubicBezTo>
                    <a:pt x="347083" y="458909"/>
                    <a:pt x="206981" y="433683"/>
                    <a:pt x="340242" y="457200"/>
                  </a:cubicBezTo>
                  <a:cubicBezTo>
                    <a:pt x="382703" y="464693"/>
                    <a:pt x="426928" y="464831"/>
                    <a:pt x="467832" y="478465"/>
                  </a:cubicBezTo>
                  <a:cubicBezTo>
                    <a:pt x="478465" y="482009"/>
                    <a:pt x="488635" y="487512"/>
                    <a:pt x="499730" y="489097"/>
                  </a:cubicBezTo>
                  <a:cubicBezTo>
                    <a:pt x="538483" y="494633"/>
                    <a:pt x="577702" y="496186"/>
                    <a:pt x="616688" y="499730"/>
                  </a:cubicBezTo>
                  <a:lnTo>
                    <a:pt x="701749" y="520995"/>
                  </a:lnTo>
                  <a:cubicBezTo>
                    <a:pt x="715926" y="524539"/>
                    <a:pt x="729813" y="529560"/>
                    <a:pt x="744279" y="531627"/>
                  </a:cubicBezTo>
                  <a:cubicBezTo>
                    <a:pt x="769088" y="535171"/>
                    <a:pt x="793987" y="538140"/>
                    <a:pt x="818707" y="542260"/>
                  </a:cubicBezTo>
                  <a:cubicBezTo>
                    <a:pt x="836533" y="545231"/>
                    <a:pt x="854044" y="549922"/>
                    <a:pt x="871870" y="552893"/>
                  </a:cubicBezTo>
                  <a:cubicBezTo>
                    <a:pt x="896590" y="557013"/>
                    <a:pt x="921641" y="559042"/>
                    <a:pt x="946298" y="563525"/>
                  </a:cubicBezTo>
                  <a:cubicBezTo>
                    <a:pt x="960675" y="566139"/>
                    <a:pt x="974499" y="571292"/>
                    <a:pt x="988828" y="574158"/>
                  </a:cubicBezTo>
                  <a:cubicBezTo>
                    <a:pt x="1025692" y="581531"/>
                    <a:pt x="1091325" y="590319"/>
                    <a:pt x="1127051" y="595423"/>
                  </a:cubicBezTo>
                  <a:cubicBezTo>
                    <a:pt x="1137684" y="598967"/>
                    <a:pt x="1147959" y="603857"/>
                    <a:pt x="1158949" y="606055"/>
                  </a:cubicBezTo>
                  <a:cubicBezTo>
                    <a:pt x="1218483" y="617962"/>
                    <a:pt x="1305712" y="622716"/>
                    <a:pt x="1360967" y="627321"/>
                  </a:cubicBezTo>
                  <a:cubicBezTo>
                    <a:pt x="1437149" y="652713"/>
                    <a:pt x="1356744" y="628619"/>
                    <a:pt x="1509823" y="648586"/>
                  </a:cubicBezTo>
                  <a:cubicBezTo>
                    <a:pt x="1552578" y="654163"/>
                    <a:pt x="1594884" y="662763"/>
                    <a:pt x="1637414" y="669851"/>
                  </a:cubicBezTo>
                  <a:cubicBezTo>
                    <a:pt x="1669071" y="675127"/>
                    <a:pt x="1701209" y="676939"/>
                    <a:pt x="1733107" y="680483"/>
                  </a:cubicBezTo>
                  <a:cubicBezTo>
                    <a:pt x="1793542" y="697750"/>
                    <a:pt x="1804206" y="702965"/>
                    <a:pt x="1860698" y="712381"/>
                  </a:cubicBezTo>
                  <a:cubicBezTo>
                    <a:pt x="1885418" y="716501"/>
                    <a:pt x="1910067" y="722648"/>
                    <a:pt x="1935125" y="723014"/>
                  </a:cubicBezTo>
                  <a:lnTo>
                    <a:pt x="3317358" y="733646"/>
                  </a:lnTo>
                  <a:cubicBezTo>
                    <a:pt x="3335079" y="737190"/>
                    <a:pt x="3352476" y="743295"/>
                    <a:pt x="3370521" y="744279"/>
                  </a:cubicBezTo>
                  <a:cubicBezTo>
                    <a:pt x="3547609" y="753938"/>
                    <a:pt x="3902149" y="765544"/>
                    <a:pt x="3902149" y="765544"/>
                  </a:cubicBezTo>
                  <a:cubicBezTo>
                    <a:pt x="3934047" y="769088"/>
                    <a:pt x="3965843" y="773715"/>
                    <a:pt x="3997842" y="776176"/>
                  </a:cubicBezTo>
                  <a:cubicBezTo>
                    <a:pt x="4383763" y="805862"/>
                    <a:pt x="4618876" y="781689"/>
                    <a:pt x="5092995" y="776176"/>
                  </a:cubicBezTo>
                  <a:cubicBezTo>
                    <a:pt x="5139069" y="772632"/>
                    <a:pt x="5185364" y="771276"/>
                    <a:pt x="5231218" y="765544"/>
                  </a:cubicBezTo>
                  <a:cubicBezTo>
                    <a:pt x="5242339" y="764154"/>
                    <a:pt x="5252126" y="757109"/>
                    <a:pt x="5263116" y="754911"/>
                  </a:cubicBezTo>
                  <a:cubicBezTo>
                    <a:pt x="5287691" y="749996"/>
                    <a:pt x="5312789" y="748188"/>
                    <a:pt x="5337544" y="744279"/>
                  </a:cubicBezTo>
                  <a:cubicBezTo>
                    <a:pt x="5400263" y="734376"/>
                    <a:pt x="5450177" y="728807"/>
                    <a:pt x="5507665" y="712381"/>
                  </a:cubicBezTo>
                  <a:cubicBezTo>
                    <a:pt x="5597284" y="686775"/>
                    <a:pt x="5478250" y="720429"/>
                    <a:pt x="5571460" y="680483"/>
                  </a:cubicBezTo>
                  <a:cubicBezTo>
                    <a:pt x="5584892" y="674727"/>
                    <a:pt x="5599994" y="674050"/>
                    <a:pt x="5613991" y="669851"/>
                  </a:cubicBezTo>
                  <a:cubicBezTo>
                    <a:pt x="5635461" y="663410"/>
                    <a:pt x="5656521" y="655674"/>
                    <a:pt x="5677786" y="648586"/>
                  </a:cubicBezTo>
                  <a:cubicBezTo>
                    <a:pt x="5688419" y="645042"/>
                    <a:pt x="5699659" y="642965"/>
                    <a:pt x="5709684" y="637953"/>
                  </a:cubicBezTo>
                  <a:cubicBezTo>
                    <a:pt x="5746739" y="619426"/>
                    <a:pt x="5764647" y="609000"/>
                    <a:pt x="5805377" y="595423"/>
                  </a:cubicBezTo>
                  <a:cubicBezTo>
                    <a:pt x="5819240" y="590802"/>
                    <a:pt x="5833730" y="588334"/>
                    <a:pt x="5847907" y="584790"/>
                  </a:cubicBezTo>
                  <a:cubicBezTo>
                    <a:pt x="5858540" y="577702"/>
                    <a:pt x="5868128" y="568715"/>
                    <a:pt x="5879805" y="563525"/>
                  </a:cubicBezTo>
                  <a:cubicBezTo>
                    <a:pt x="5900288" y="554421"/>
                    <a:pt x="5924949" y="554694"/>
                    <a:pt x="5943600" y="542260"/>
                  </a:cubicBezTo>
                  <a:cubicBezTo>
                    <a:pt x="5954233" y="535172"/>
                    <a:pt x="5964068" y="526710"/>
                    <a:pt x="5975498" y="520995"/>
                  </a:cubicBezTo>
                  <a:cubicBezTo>
                    <a:pt x="5985522" y="515983"/>
                    <a:pt x="5997598" y="515805"/>
                    <a:pt x="6007395" y="510362"/>
                  </a:cubicBezTo>
                  <a:cubicBezTo>
                    <a:pt x="6117070" y="449431"/>
                    <a:pt x="6030915" y="481257"/>
                    <a:pt x="6103088" y="457200"/>
                  </a:cubicBezTo>
                  <a:cubicBezTo>
                    <a:pt x="6145888" y="414398"/>
                    <a:pt x="6098298" y="454695"/>
                    <a:pt x="6166884" y="425302"/>
                  </a:cubicBezTo>
                  <a:cubicBezTo>
                    <a:pt x="6178629" y="420268"/>
                    <a:pt x="6187352" y="409752"/>
                    <a:pt x="6198781" y="404037"/>
                  </a:cubicBezTo>
                  <a:cubicBezTo>
                    <a:pt x="6208806" y="399025"/>
                    <a:pt x="6220882" y="398847"/>
                    <a:pt x="6230679" y="393404"/>
                  </a:cubicBezTo>
                  <a:cubicBezTo>
                    <a:pt x="6253020" y="380992"/>
                    <a:pt x="6273209" y="365051"/>
                    <a:pt x="6294474" y="350874"/>
                  </a:cubicBezTo>
                  <a:lnTo>
                    <a:pt x="6326372" y="329609"/>
                  </a:lnTo>
                  <a:cubicBezTo>
                    <a:pt x="6337005" y="322521"/>
                    <a:pt x="6346147" y="312385"/>
                    <a:pt x="6358270" y="308344"/>
                  </a:cubicBezTo>
                  <a:cubicBezTo>
                    <a:pt x="6368902" y="304800"/>
                    <a:pt x="6380143" y="302723"/>
                    <a:pt x="6390167" y="297711"/>
                  </a:cubicBezTo>
                  <a:cubicBezTo>
                    <a:pt x="6435763" y="274913"/>
                    <a:pt x="6411633" y="277472"/>
                    <a:pt x="6453963" y="244548"/>
                  </a:cubicBezTo>
                  <a:cubicBezTo>
                    <a:pt x="6453973" y="244540"/>
                    <a:pt x="6533702" y="191389"/>
                    <a:pt x="6549656" y="180753"/>
                  </a:cubicBezTo>
                  <a:lnTo>
                    <a:pt x="6613451" y="138223"/>
                  </a:lnTo>
                  <a:lnTo>
                    <a:pt x="6645349" y="127590"/>
                  </a:lnTo>
                  <a:cubicBezTo>
                    <a:pt x="6668862" y="104077"/>
                    <a:pt x="6679540" y="89229"/>
                    <a:pt x="6709144" y="74427"/>
                  </a:cubicBezTo>
                  <a:cubicBezTo>
                    <a:pt x="6719169" y="69415"/>
                    <a:pt x="6730409" y="67339"/>
                    <a:pt x="6741042" y="63795"/>
                  </a:cubicBezTo>
                  <a:cubicBezTo>
                    <a:pt x="6751674" y="56707"/>
                    <a:pt x="6762961" y="50513"/>
                    <a:pt x="6772939" y="42530"/>
                  </a:cubicBezTo>
                  <a:cubicBezTo>
                    <a:pt x="6780767" y="36268"/>
                    <a:pt x="6785609" y="26423"/>
                    <a:pt x="6794205" y="21265"/>
                  </a:cubicBezTo>
                  <a:cubicBezTo>
                    <a:pt x="6803815" y="15499"/>
                    <a:pt x="6815696" y="14794"/>
                    <a:pt x="6826102" y="10632"/>
                  </a:cubicBezTo>
                  <a:cubicBezTo>
                    <a:pt x="6833460" y="7689"/>
                    <a:pt x="6840279" y="3544"/>
                    <a:pt x="6847367" y="0"/>
                  </a:cubicBezTo>
                </a:path>
              </a:pathLst>
            </a:custGeom>
            <a:noFill/>
            <a:ln>
              <a:solidFill>
                <a:srgbClr val="00B050"/>
              </a:solidFill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56" name="任意多边形 55"/>
          <p:cNvSpPr/>
          <p:nvPr/>
        </p:nvSpPr>
        <p:spPr>
          <a:xfrm>
            <a:off x="2062716" y="4742121"/>
            <a:ext cx="5348177" cy="1137684"/>
          </a:xfrm>
          <a:custGeom>
            <a:avLst/>
            <a:gdLst>
              <a:gd name="connsiteX0" fmla="*/ 563526 w 5348177"/>
              <a:gd name="connsiteY0" fmla="*/ 0 h 1137684"/>
              <a:gd name="connsiteX1" fmla="*/ 404037 w 5348177"/>
              <a:gd name="connsiteY1" fmla="*/ 10632 h 1137684"/>
              <a:gd name="connsiteX2" fmla="*/ 372140 w 5348177"/>
              <a:gd name="connsiteY2" fmla="*/ 21265 h 1137684"/>
              <a:gd name="connsiteX3" fmla="*/ 318977 w 5348177"/>
              <a:gd name="connsiteY3" fmla="*/ 31898 h 1137684"/>
              <a:gd name="connsiteX4" fmla="*/ 223284 w 5348177"/>
              <a:gd name="connsiteY4" fmla="*/ 74428 h 1137684"/>
              <a:gd name="connsiteX5" fmla="*/ 180754 w 5348177"/>
              <a:gd name="connsiteY5" fmla="*/ 85060 h 1137684"/>
              <a:gd name="connsiteX6" fmla="*/ 116958 w 5348177"/>
              <a:gd name="connsiteY6" fmla="*/ 127591 h 1137684"/>
              <a:gd name="connsiteX7" fmla="*/ 85061 w 5348177"/>
              <a:gd name="connsiteY7" fmla="*/ 170121 h 1137684"/>
              <a:gd name="connsiteX8" fmla="*/ 53163 w 5348177"/>
              <a:gd name="connsiteY8" fmla="*/ 223284 h 1137684"/>
              <a:gd name="connsiteX9" fmla="*/ 21265 w 5348177"/>
              <a:gd name="connsiteY9" fmla="*/ 255181 h 1137684"/>
              <a:gd name="connsiteX10" fmla="*/ 10633 w 5348177"/>
              <a:gd name="connsiteY10" fmla="*/ 297712 h 1137684"/>
              <a:gd name="connsiteX11" fmla="*/ 0 w 5348177"/>
              <a:gd name="connsiteY11" fmla="*/ 329609 h 1137684"/>
              <a:gd name="connsiteX12" fmla="*/ 10633 w 5348177"/>
              <a:gd name="connsiteY12" fmla="*/ 552893 h 1137684"/>
              <a:gd name="connsiteX13" fmla="*/ 31898 w 5348177"/>
              <a:gd name="connsiteY13" fmla="*/ 627321 h 1137684"/>
              <a:gd name="connsiteX14" fmla="*/ 63796 w 5348177"/>
              <a:gd name="connsiteY14" fmla="*/ 648586 h 1137684"/>
              <a:gd name="connsiteX15" fmla="*/ 127591 w 5348177"/>
              <a:gd name="connsiteY15" fmla="*/ 723014 h 1137684"/>
              <a:gd name="connsiteX16" fmla="*/ 202019 w 5348177"/>
              <a:gd name="connsiteY16" fmla="*/ 776177 h 1137684"/>
              <a:gd name="connsiteX17" fmla="*/ 265814 w 5348177"/>
              <a:gd name="connsiteY17" fmla="*/ 829339 h 1137684"/>
              <a:gd name="connsiteX18" fmla="*/ 340242 w 5348177"/>
              <a:gd name="connsiteY18" fmla="*/ 861237 h 1137684"/>
              <a:gd name="connsiteX19" fmla="*/ 372140 w 5348177"/>
              <a:gd name="connsiteY19" fmla="*/ 882502 h 1137684"/>
              <a:gd name="connsiteX20" fmla="*/ 435935 w 5348177"/>
              <a:gd name="connsiteY20" fmla="*/ 903767 h 1137684"/>
              <a:gd name="connsiteX21" fmla="*/ 478465 w 5348177"/>
              <a:gd name="connsiteY21" fmla="*/ 925032 h 1137684"/>
              <a:gd name="connsiteX22" fmla="*/ 510363 w 5348177"/>
              <a:gd name="connsiteY22" fmla="*/ 946298 h 1137684"/>
              <a:gd name="connsiteX23" fmla="*/ 584791 w 5348177"/>
              <a:gd name="connsiteY23" fmla="*/ 967563 h 1137684"/>
              <a:gd name="connsiteX24" fmla="*/ 691117 w 5348177"/>
              <a:gd name="connsiteY24" fmla="*/ 988828 h 1137684"/>
              <a:gd name="connsiteX25" fmla="*/ 776177 w 5348177"/>
              <a:gd name="connsiteY25" fmla="*/ 1010093 h 1137684"/>
              <a:gd name="connsiteX26" fmla="*/ 818707 w 5348177"/>
              <a:gd name="connsiteY26" fmla="*/ 1020726 h 1137684"/>
              <a:gd name="connsiteX27" fmla="*/ 871870 w 5348177"/>
              <a:gd name="connsiteY27" fmla="*/ 1031358 h 1137684"/>
              <a:gd name="connsiteX28" fmla="*/ 1084521 w 5348177"/>
              <a:gd name="connsiteY28" fmla="*/ 1041991 h 1137684"/>
              <a:gd name="connsiteX29" fmla="*/ 1307805 w 5348177"/>
              <a:gd name="connsiteY29" fmla="*/ 1063256 h 1137684"/>
              <a:gd name="connsiteX30" fmla="*/ 1350335 w 5348177"/>
              <a:gd name="connsiteY30" fmla="*/ 1073888 h 1137684"/>
              <a:gd name="connsiteX31" fmla="*/ 1446028 w 5348177"/>
              <a:gd name="connsiteY31" fmla="*/ 1084521 h 1137684"/>
              <a:gd name="connsiteX32" fmla="*/ 1509824 w 5348177"/>
              <a:gd name="connsiteY32" fmla="*/ 1095153 h 1137684"/>
              <a:gd name="connsiteX33" fmla="*/ 1648047 w 5348177"/>
              <a:gd name="connsiteY33" fmla="*/ 1116419 h 1137684"/>
              <a:gd name="connsiteX34" fmla="*/ 1754372 w 5348177"/>
              <a:gd name="connsiteY34" fmla="*/ 1137684 h 1137684"/>
              <a:gd name="connsiteX35" fmla="*/ 2509284 w 5348177"/>
              <a:gd name="connsiteY35" fmla="*/ 1116419 h 1137684"/>
              <a:gd name="connsiteX36" fmla="*/ 2541182 w 5348177"/>
              <a:gd name="connsiteY36" fmla="*/ 1105786 h 1137684"/>
              <a:gd name="connsiteX37" fmla="*/ 2636875 w 5348177"/>
              <a:gd name="connsiteY37" fmla="*/ 1095153 h 1137684"/>
              <a:gd name="connsiteX38" fmla="*/ 2721935 w 5348177"/>
              <a:gd name="connsiteY38" fmla="*/ 1084521 h 1137684"/>
              <a:gd name="connsiteX39" fmla="*/ 3987210 w 5348177"/>
              <a:gd name="connsiteY39" fmla="*/ 1073888 h 1137684"/>
              <a:gd name="connsiteX40" fmla="*/ 4295554 w 5348177"/>
              <a:gd name="connsiteY40" fmla="*/ 1052623 h 1137684"/>
              <a:gd name="connsiteX41" fmla="*/ 4338084 w 5348177"/>
              <a:gd name="connsiteY41" fmla="*/ 1041991 h 1137684"/>
              <a:gd name="connsiteX42" fmla="*/ 4465675 w 5348177"/>
              <a:gd name="connsiteY42" fmla="*/ 1020726 h 1137684"/>
              <a:gd name="connsiteX43" fmla="*/ 4625163 w 5348177"/>
              <a:gd name="connsiteY43" fmla="*/ 999460 h 1137684"/>
              <a:gd name="connsiteX44" fmla="*/ 5348177 w 5348177"/>
              <a:gd name="connsiteY44" fmla="*/ 999460 h 113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348177" h="1137684">
                <a:moveTo>
                  <a:pt x="563526" y="0"/>
                </a:moveTo>
                <a:cubicBezTo>
                  <a:pt x="510363" y="3544"/>
                  <a:pt x="456992" y="4748"/>
                  <a:pt x="404037" y="10632"/>
                </a:cubicBezTo>
                <a:cubicBezTo>
                  <a:pt x="392898" y="11870"/>
                  <a:pt x="383013" y="18547"/>
                  <a:pt x="372140" y="21265"/>
                </a:cubicBezTo>
                <a:cubicBezTo>
                  <a:pt x="354608" y="25648"/>
                  <a:pt x="336412" y="27143"/>
                  <a:pt x="318977" y="31898"/>
                </a:cubicBezTo>
                <a:cubicBezTo>
                  <a:pt x="137109" y="81499"/>
                  <a:pt x="334234" y="26879"/>
                  <a:pt x="223284" y="74428"/>
                </a:cubicBezTo>
                <a:cubicBezTo>
                  <a:pt x="209853" y="80184"/>
                  <a:pt x="194931" y="81516"/>
                  <a:pt x="180754" y="85060"/>
                </a:cubicBezTo>
                <a:cubicBezTo>
                  <a:pt x="159489" y="99237"/>
                  <a:pt x="132293" y="107145"/>
                  <a:pt x="116958" y="127591"/>
                </a:cubicBezTo>
                <a:cubicBezTo>
                  <a:pt x="106326" y="141768"/>
                  <a:pt x="94891" y="155376"/>
                  <a:pt x="85061" y="170121"/>
                </a:cubicBezTo>
                <a:cubicBezTo>
                  <a:pt x="73598" y="187316"/>
                  <a:pt x="65563" y="206751"/>
                  <a:pt x="53163" y="223284"/>
                </a:cubicBezTo>
                <a:cubicBezTo>
                  <a:pt x="44141" y="235313"/>
                  <a:pt x="31898" y="244549"/>
                  <a:pt x="21265" y="255181"/>
                </a:cubicBezTo>
                <a:cubicBezTo>
                  <a:pt x="17721" y="269358"/>
                  <a:pt x="14648" y="283661"/>
                  <a:pt x="10633" y="297712"/>
                </a:cubicBezTo>
                <a:cubicBezTo>
                  <a:pt x="7554" y="308488"/>
                  <a:pt x="0" y="318401"/>
                  <a:pt x="0" y="329609"/>
                </a:cubicBezTo>
                <a:cubicBezTo>
                  <a:pt x="0" y="404121"/>
                  <a:pt x="4691" y="478618"/>
                  <a:pt x="10633" y="552893"/>
                </a:cubicBezTo>
                <a:cubicBezTo>
                  <a:pt x="10803" y="555018"/>
                  <a:pt x="26753" y="620890"/>
                  <a:pt x="31898" y="627321"/>
                </a:cubicBezTo>
                <a:cubicBezTo>
                  <a:pt x="39881" y="637300"/>
                  <a:pt x="53163" y="641498"/>
                  <a:pt x="63796" y="648586"/>
                </a:cubicBezTo>
                <a:cubicBezTo>
                  <a:pt x="89609" y="687306"/>
                  <a:pt x="86337" y="686917"/>
                  <a:pt x="127591" y="723014"/>
                </a:cubicBezTo>
                <a:cubicBezTo>
                  <a:pt x="280738" y="857018"/>
                  <a:pt x="82981" y="676981"/>
                  <a:pt x="202019" y="776177"/>
                </a:cubicBezTo>
                <a:cubicBezTo>
                  <a:pt x="237290" y="805569"/>
                  <a:pt x="226218" y="809541"/>
                  <a:pt x="265814" y="829339"/>
                </a:cubicBezTo>
                <a:cubicBezTo>
                  <a:pt x="385112" y="888989"/>
                  <a:pt x="185352" y="772729"/>
                  <a:pt x="340242" y="861237"/>
                </a:cubicBezTo>
                <a:cubicBezTo>
                  <a:pt x="351337" y="867577"/>
                  <a:pt x="360463" y="877312"/>
                  <a:pt x="372140" y="882502"/>
                </a:cubicBezTo>
                <a:cubicBezTo>
                  <a:pt x="392623" y="891606"/>
                  <a:pt x="415886" y="893743"/>
                  <a:pt x="435935" y="903767"/>
                </a:cubicBezTo>
                <a:cubicBezTo>
                  <a:pt x="450112" y="910855"/>
                  <a:pt x="464703" y="917168"/>
                  <a:pt x="478465" y="925032"/>
                </a:cubicBezTo>
                <a:cubicBezTo>
                  <a:pt x="489560" y="931372"/>
                  <a:pt x="498933" y="940583"/>
                  <a:pt x="510363" y="946298"/>
                </a:cubicBezTo>
                <a:cubicBezTo>
                  <a:pt x="527352" y="954792"/>
                  <a:pt x="568902" y="963023"/>
                  <a:pt x="584791" y="967563"/>
                </a:cubicBezTo>
                <a:cubicBezTo>
                  <a:pt x="696881" y="999589"/>
                  <a:pt x="479442" y="946493"/>
                  <a:pt x="691117" y="988828"/>
                </a:cubicBezTo>
                <a:cubicBezTo>
                  <a:pt x="719775" y="994560"/>
                  <a:pt x="747824" y="1003005"/>
                  <a:pt x="776177" y="1010093"/>
                </a:cubicBezTo>
                <a:cubicBezTo>
                  <a:pt x="790354" y="1013637"/>
                  <a:pt x="804378" y="1017860"/>
                  <a:pt x="818707" y="1020726"/>
                </a:cubicBezTo>
                <a:cubicBezTo>
                  <a:pt x="836428" y="1024270"/>
                  <a:pt x="853856" y="1029917"/>
                  <a:pt x="871870" y="1031358"/>
                </a:cubicBezTo>
                <a:cubicBezTo>
                  <a:pt x="942616" y="1037018"/>
                  <a:pt x="1013687" y="1037564"/>
                  <a:pt x="1084521" y="1041991"/>
                </a:cubicBezTo>
                <a:cubicBezTo>
                  <a:pt x="1175727" y="1047691"/>
                  <a:pt x="1221109" y="1053623"/>
                  <a:pt x="1307805" y="1063256"/>
                </a:cubicBezTo>
                <a:cubicBezTo>
                  <a:pt x="1321982" y="1066800"/>
                  <a:pt x="1335892" y="1071666"/>
                  <a:pt x="1350335" y="1073888"/>
                </a:cubicBezTo>
                <a:cubicBezTo>
                  <a:pt x="1382056" y="1078768"/>
                  <a:pt x="1414216" y="1080279"/>
                  <a:pt x="1446028" y="1084521"/>
                </a:cubicBezTo>
                <a:cubicBezTo>
                  <a:pt x="1467398" y="1087370"/>
                  <a:pt x="1488559" y="1091609"/>
                  <a:pt x="1509824" y="1095153"/>
                </a:cubicBezTo>
                <a:cubicBezTo>
                  <a:pt x="1579946" y="1118529"/>
                  <a:pt x="1516476" y="1099973"/>
                  <a:pt x="1648047" y="1116419"/>
                </a:cubicBezTo>
                <a:cubicBezTo>
                  <a:pt x="1700194" y="1122937"/>
                  <a:pt x="1708594" y="1126239"/>
                  <a:pt x="1754372" y="1137684"/>
                </a:cubicBezTo>
                <a:cubicBezTo>
                  <a:pt x="1827731" y="1136187"/>
                  <a:pt x="2338056" y="1130117"/>
                  <a:pt x="2509284" y="1116419"/>
                </a:cubicBezTo>
                <a:cubicBezTo>
                  <a:pt x="2520456" y="1115525"/>
                  <a:pt x="2530127" y="1107629"/>
                  <a:pt x="2541182" y="1105786"/>
                </a:cubicBezTo>
                <a:cubicBezTo>
                  <a:pt x="2572839" y="1100510"/>
                  <a:pt x="2605001" y="1098903"/>
                  <a:pt x="2636875" y="1095153"/>
                </a:cubicBezTo>
                <a:cubicBezTo>
                  <a:pt x="2665253" y="1091814"/>
                  <a:pt x="2693365" y="1084971"/>
                  <a:pt x="2721935" y="1084521"/>
                </a:cubicBezTo>
                <a:lnTo>
                  <a:pt x="3987210" y="1073888"/>
                </a:lnTo>
                <a:cubicBezTo>
                  <a:pt x="4111199" y="1068252"/>
                  <a:pt x="4187192" y="1072325"/>
                  <a:pt x="4295554" y="1052623"/>
                </a:cubicBezTo>
                <a:cubicBezTo>
                  <a:pt x="4309931" y="1050009"/>
                  <a:pt x="4323721" y="1044684"/>
                  <a:pt x="4338084" y="1041991"/>
                </a:cubicBezTo>
                <a:cubicBezTo>
                  <a:pt x="4380463" y="1034045"/>
                  <a:pt x="4465675" y="1020726"/>
                  <a:pt x="4465675" y="1020726"/>
                </a:cubicBezTo>
                <a:cubicBezTo>
                  <a:pt x="4530015" y="999278"/>
                  <a:pt x="4517038" y="1000812"/>
                  <a:pt x="4625163" y="999460"/>
                </a:cubicBezTo>
                <a:cubicBezTo>
                  <a:pt x="4866149" y="996448"/>
                  <a:pt x="5107172" y="999460"/>
                  <a:pt x="5348177" y="999460"/>
                </a:cubicBezTo>
              </a:path>
            </a:pathLst>
          </a:custGeom>
          <a:noFill/>
          <a:ln>
            <a:solidFill>
              <a:srgbClr val="0070C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2892056" y="4295553"/>
            <a:ext cx="5902975" cy="2634700"/>
            <a:chOff x="2892056" y="4295553"/>
            <a:chExt cx="5902975" cy="2634700"/>
          </a:xfrm>
        </p:grpSpPr>
        <p:sp>
          <p:nvSpPr>
            <p:cNvPr id="44" name="弧形 43"/>
            <p:cNvSpPr/>
            <p:nvPr/>
          </p:nvSpPr>
          <p:spPr>
            <a:xfrm rot="11116419">
              <a:off x="7578413" y="4547406"/>
              <a:ext cx="1216618" cy="2382847"/>
            </a:xfrm>
            <a:prstGeom prst="arc">
              <a:avLst>
                <a:gd name="adj1" fmla="val 21344289"/>
                <a:gd name="adj2" fmla="val 5408087"/>
              </a:avLst>
            </a:prstGeom>
            <a:ln w="25400">
              <a:solidFill>
                <a:srgbClr val="7030A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2892056" y="4295553"/>
              <a:ext cx="4625163" cy="903770"/>
            </a:xfrm>
            <a:custGeom>
              <a:avLst/>
              <a:gdLst>
                <a:gd name="connsiteX0" fmla="*/ 0 w 4625163"/>
                <a:gd name="connsiteY0" fmla="*/ 0 h 903770"/>
                <a:gd name="connsiteX1" fmla="*/ 361507 w 4625163"/>
                <a:gd name="connsiteY1" fmla="*/ 21266 h 903770"/>
                <a:gd name="connsiteX2" fmla="*/ 425302 w 4625163"/>
                <a:gd name="connsiteY2" fmla="*/ 42531 h 903770"/>
                <a:gd name="connsiteX3" fmla="*/ 531628 w 4625163"/>
                <a:gd name="connsiteY3" fmla="*/ 53163 h 903770"/>
                <a:gd name="connsiteX4" fmla="*/ 637953 w 4625163"/>
                <a:gd name="connsiteY4" fmla="*/ 74428 h 903770"/>
                <a:gd name="connsiteX5" fmla="*/ 680484 w 4625163"/>
                <a:gd name="connsiteY5" fmla="*/ 85061 h 903770"/>
                <a:gd name="connsiteX6" fmla="*/ 744279 w 4625163"/>
                <a:gd name="connsiteY6" fmla="*/ 95694 h 903770"/>
                <a:gd name="connsiteX7" fmla="*/ 797442 w 4625163"/>
                <a:gd name="connsiteY7" fmla="*/ 106326 h 903770"/>
                <a:gd name="connsiteX8" fmla="*/ 882502 w 4625163"/>
                <a:gd name="connsiteY8" fmla="*/ 138224 h 903770"/>
                <a:gd name="connsiteX9" fmla="*/ 956930 w 4625163"/>
                <a:gd name="connsiteY9" fmla="*/ 148856 h 903770"/>
                <a:gd name="connsiteX10" fmla="*/ 988828 w 4625163"/>
                <a:gd name="connsiteY10" fmla="*/ 159489 h 903770"/>
                <a:gd name="connsiteX11" fmla="*/ 1105786 w 4625163"/>
                <a:gd name="connsiteY11" fmla="*/ 180754 h 903770"/>
                <a:gd name="connsiteX12" fmla="*/ 1137684 w 4625163"/>
                <a:gd name="connsiteY12" fmla="*/ 191387 h 903770"/>
                <a:gd name="connsiteX13" fmla="*/ 1212111 w 4625163"/>
                <a:gd name="connsiteY13" fmla="*/ 202019 h 903770"/>
                <a:gd name="connsiteX14" fmla="*/ 1265274 w 4625163"/>
                <a:gd name="connsiteY14" fmla="*/ 212652 h 903770"/>
                <a:gd name="connsiteX15" fmla="*/ 1329070 w 4625163"/>
                <a:gd name="connsiteY15" fmla="*/ 223284 h 903770"/>
                <a:gd name="connsiteX16" fmla="*/ 1371600 w 4625163"/>
                <a:gd name="connsiteY16" fmla="*/ 233917 h 903770"/>
                <a:gd name="connsiteX17" fmla="*/ 1456660 w 4625163"/>
                <a:gd name="connsiteY17" fmla="*/ 244549 h 903770"/>
                <a:gd name="connsiteX18" fmla="*/ 1499191 w 4625163"/>
                <a:gd name="connsiteY18" fmla="*/ 255182 h 903770"/>
                <a:gd name="connsiteX19" fmla="*/ 1531088 w 4625163"/>
                <a:gd name="connsiteY19" fmla="*/ 265814 h 903770"/>
                <a:gd name="connsiteX20" fmla="*/ 1648046 w 4625163"/>
                <a:gd name="connsiteY20" fmla="*/ 287080 h 903770"/>
                <a:gd name="connsiteX21" fmla="*/ 1711842 w 4625163"/>
                <a:gd name="connsiteY21" fmla="*/ 308345 h 903770"/>
                <a:gd name="connsiteX22" fmla="*/ 1786270 w 4625163"/>
                <a:gd name="connsiteY22" fmla="*/ 318977 h 903770"/>
                <a:gd name="connsiteX23" fmla="*/ 1945758 w 4625163"/>
                <a:gd name="connsiteY23" fmla="*/ 350875 h 903770"/>
                <a:gd name="connsiteX24" fmla="*/ 2020186 w 4625163"/>
                <a:gd name="connsiteY24" fmla="*/ 372140 h 903770"/>
                <a:gd name="connsiteX25" fmla="*/ 2105246 w 4625163"/>
                <a:gd name="connsiteY25" fmla="*/ 382773 h 903770"/>
                <a:gd name="connsiteX26" fmla="*/ 2222204 w 4625163"/>
                <a:gd name="connsiteY26" fmla="*/ 414670 h 903770"/>
                <a:gd name="connsiteX27" fmla="*/ 2254102 w 4625163"/>
                <a:gd name="connsiteY27" fmla="*/ 425303 h 903770"/>
                <a:gd name="connsiteX28" fmla="*/ 2296632 w 4625163"/>
                <a:gd name="connsiteY28" fmla="*/ 435935 h 903770"/>
                <a:gd name="connsiteX29" fmla="*/ 2424223 w 4625163"/>
                <a:gd name="connsiteY29" fmla="*/ 457200 h 903770"/>
                <a:gd name="connsiteX30" fmla="*/ 2519916 w 4625163"/>
                <a:gd name="connsiteY30" fmla="*/ 478466 h 903770"/>
                <a:gd name="connsiteX31" fmla="*/ 2679404 w 4625163"/>
                <a:gd name="connsiteY31" fmla="*/ 499731 h 903770"/>
                <a:gd name="connsiteX32" fmla="*/ 2764465 w 4625163"/>
                <a:gd name="connsiteY32" fmla="*/ 520996 h 903770"/>
                <a:gd name="connsiteX33" fmla="*/ 2817628 w 4625163"/>
                <a:gd name="connsiteY33" fmla="*/ 531628 h 903770"/>
                <a:gd name="connsiteX34" fmla="*/ 2849525 w 4625163"/>
                <a:gd name="connsiteY34" fmla="*/ 542261 h 903770"/>
                <a:gd name="connsiteX35" fmla="*/ 2923953 w 4625163"/>
                <a:gd name="connsiteY35" fmla="*/ 552894 h 903770"/>
                <a:gd name="connsiteX36" fmla="*/ 2966484 w 4625163"/>
                <a:gd name="connsiteY36" fmla="*/ 563526 h 903770"/>
                <a:gd name="connsiteX37" fmla="*/ 2998381 w 4625163"/>
                <a:gd name="connsiteY37" fmla="*/ 574159 h 903770"/>
                <a:gd name="connsiteX38" fmla="*/ 3125972 w 4625163"/>
                <a:gd name="connsiteY38" fmla="*/ 595424 h 903770"/>
                <a:gd name="connsiteX39" fmla="*/ 3211032 w 4625163"/>
                <a:gd name="connsiteY39" fmla="*/ 616689 h 903770"/>
                <a:gd name="connsiteX40" fmla="*/ 3359888 w 4625163"/>
                <a:gd name="connsiteY40" fmla="*/ 648587 h 903770"/>
                <a:gd name="connsiteX41" fmla="*/ 3434316 w 4625163"/>
                <a:gd name="connsiteY41" fmla="*/ 659219 h 903770"/>
                <a:gd name="connsiteX42" fmla="*/ 3498111 w 4625163"/>
                <a:gd name="connsiteY42" fmla="*/ 680484 h 903770"/>
                <a:gd name="connsiteX43" fmla="*/ 3646967 w 4625163"/>
                <a:gd name="connsiteY43" fmla="*/ 701749 h 903770"/>
                <a:gd name="connsiteX44" fmla="*/ 3700130 w 4625163"/>
                <a:gd name="connsiteY44" fmla="*/ 712382 h 903770"/>
                <a:gd name="connsiteX45" fmla="*/ 3838353 w 4625163"/>
                <a:gd name="connsiteY45" fmla="*/ 723014 h 903770"/>
                <a:gd name="connsiteX46" fmla="*/ 3997842 w 4625163"/>
                <a:gd name="connsiteY46" fmla="*/ 744280 h 903770"/>
                <a:gd name="connsiteX47" fmla="*/ 4029739 w 4625163"/>
                <a:gd name="connsiteY47" fmla="*/ 754912 h 903770"/>
                <a:gd name="connsiteX48" fmla="*/ 4104167 w 4625163"/>
                <a:gd name="connsiteY48" fmla="*/ 765545 h 903770"/>
                <a:gd name="connsiteX49" fmla="*/ 4231758 w 4625163"/>
                <a:gd name="connsiteY49" fmla="*/ 797442 h 903770"/>
                <a:gd name="connsiteX50" fmla="*/ 4359349 w 4625163"/>
                <a:gd name="connsiteY50" fmla="*/ 839973 h 903770"/>
                <a:gd name="connsiteX51" fmla="*/ 4391246 w 4625163"/>
                <a:gd name="connsiteY51" fmla="*/ 850605 h 903770"/>
                <a:gd name="connsiteX52" fmla="*/ 4444409 w 4625163"/>
                <a:gd name="connsiteY52" fmla="*/ 861238 h 903770"/>
                <a:gd name="connsiteX53" fmla="*/ 4508204 w 4625163"/>
                <a:gd name="connsiteY53" fmla="*/ 882503 h 903770"/>
                <a:gd name="connsiteX54" fmla="*/ 4625163 w 4625163"/>
                <a:gd name="connsiteY54" fmla="*/ 903768 h 903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625163" h="903770">
                  <a:moveTo>
                    <a:pt x="0" y="0"/>
                  </a:moveTo>
                  <a:cubicBezTo>
                    <a:pt x="18326" y="833"/>
                    <a:pt x="297325" y="10569"/>
                    <a:pt x="361507" y="21266"/>
                  </a:cubicBezTo>
                  <a:cubicBezTo>
                    <a:pt x="383617" y="24951"/>
                    <a:pt x="402998" y="40301"/>
                    <a:pt x="425302" y="42531"/>
                  </a:cubicBezTo>
                  <a:lnTo>
                    <a:pt x="531628" y="53163"/>
                  </a:lnTo>
                  <a:cubicBezTo>
                    <a:pt x="630411" y="77860"/>
                    <a:pt x="507609" y="48359"/>
                    <a:pt x="637953" y="74428"/>
                  </a:cubicBezTo>
                  <a:cubicBezTo>
                    <a:pt x="652283" y="77294"/>
                    <a:pt x="666154" y="82195"/>
                    <a:pt x="680484" y="85061"/>
                  </a:cubicBezTo>
                  <a:cubicBezTo>
                    <a:pt x="701624" y="89289"/>
                    <a:pt x="723068" y="91838"/>
                    <a:pt x="744279" y="95694"/>
                  </a:cubicBezTo>
                  <a:cubicBezTo>
                    <a:pt x="762059" y="98927"/>
                    <a:pt x="779721" y="102782"/>
                    <a:pt x="797442" y="106326"/>
                  </a:cubicBezTo>
                  <a:cubicBezTo>
                    <a:pt x="804239" y="109045"/>
                    <a:pt x="865836" y="134891"/>
                    <a:pt x="882502" y="138224"/>
                  </a:cubicBezTo>
                  <a:cubicBezTo>
                    <a:pt x="907077" y="143139"/>
                    <a:pt x="932121" y="145312"/>
                    <a:pt x="956930" y="148856"/>
                  </a:cubicBezTo>
                  <a:cubicBezTo>
                    <a:pt x="967563" y="152400"/>
                    <a:pt x="977955" y="156771"/>
                    <a:pt x="988828" y="159489"/>
                  </a:cubicBezTo>
                  <a:cubicBezTo>
                    <a:pt x="1066211" y="178834"/>
                    <a:pt x="1020491" y="161799"/>
                    <a:pt x="1105786" y="180754"/>
                  </a:cubicBezTo>
                  <a:cubicBezTo>
                    <a:pt x="1116727" y="183185"/>
                    <a:pt x="1126694" y="189189"/>
                    <a:pt x="1137684" y="191387"/>
                  </a:cubicBezTo>
                  <a:cubicBezTo>
                    <a:pt x="1162258" y="196302"/>
                    <a:pt x="1187391" y="197899"/>
                    <a:pt x="1212111" y="202019"/>
                  </a:cubicBezTo>
                  <a:cubicBezTo>
                    <a:pt x="1229937" y="204990"/>
                    <a:pt x="1247494" y="209419"/>
                    <a:pt x="1265274" y="212652"/>
                  </a:cubicBezTo>
                  <a:cubicBezTo>
                    <a:pt x="1286485" y="216508"/>
                    <a:pt x="1307930" y="219056"/>
                    <a:pt x="1329070" y="223284"/>
                  </a:cubicBezTo>
                  <a:cubicBezTo>
                    <a:pt x="1343399" y="226150"/>
                    <a:pt x="1357186" y="231515"/>
                    <a:pt x="1371600" y="233917"/>
                  </a:cubicBezTo>
                  <a:cubicBezTo>
                    <a:pt x="1399785" y="238615"/>
                    <a:pt x="1428307" y="241005"/>
                    <a:pt x="1456660" y="244549"/>
                  </a:cubicBezTo>
                  <a:cubicBezTo>
                    <a:pt x="1470837" y="248093"/>
                    <a:pt x="1485140" y="251167"/>
                    <a:pt x="1499191" y="255182"/>
                  </a:cubicBezTo>
                  <a:cubicBezTo>
                    <a:pt x="1509967" y="258261"/>
                    <a:pt x="1520147" y="263383"/>
                    <a:pt x="1531088" y="265814"/>
                  </a:cubicBezTo>
                  <a:cubicBezTo>
                    <a:pt x="1574861" y="275541"/>
                    <a:pt x="1605471" y="275469"/>
                    <a:pt x="1648046" y="287080"/>
                  </a:cubicBezTo>
                  <a:cubicBezTo>
                    <a:pt x="1669672" y="292978"/>
                    <a:pt x="1690000" y="303305"/>
                    <a:pt x="1711842" y="308345"/>
                  </a:cubicBezTo>
                  <a:cubicBezTo>
                    <a:pt x="1736261" y="313980"/>
                    <a:pt x="1761695" y="314062"/>
                    <a:pt x="1786270" y="318977"/>
                  </a:cubicBezTo>
                  <a:lnTo>
                    <a:pt x="1945758" y="350875"/>
                  </a:lnTo>
                  <a:cubicBezTo>
                    <a:pt x="1971035" y="359300"/>
                    <a:pt x="1993490" y="367691"/>
                    <a:pt x="2020186" y="372140"/>
                  </a:cubicBezTo>
                  <a:cubicBezTo>
                    <a:pt x="2048371" y="376838"/>
                    <a:pt x="2076893" y="379229"/>
                    <a:pt x="2105246" y="382773"/>
                  </a:cubicBezTo>
                  <a:cubicBezTo>
                    <a:pt x="2201287" y="421189"/>
                    <a:pt x="2113760" y="390571"/>
                    <a:pt x="2222204" y="414670"/>
                  </a:cubicBezTo>
                  <a:cubicBezTo>
                    <a:pt x="2233145" y="417101"/>
                    <a:pt x="2243325" y="422224"/>
                    <a:pt x="2254102" y="425303"/>
                  </a:cubicBezTo>
                  <a:cubicBezTo>
                    <a:pt x="2268153" y="429317"/>
                    <a:pt x="2282367" y="432765"/>
                    <a:pt x="2296632" y="435935"/>
                  </a:cubicBezTo>
                  <a:cubicBezTo>
                    <a:pt x="2352613" y="448375"/>
                    <a:pt x="2362075" y="448322"/>
                    <a:pt x="2424223" y="457200"/>
                  </a:cubicBezTo>
                  <a:cubicBezTo>
                    <a:pt x="2480462" y="475947"/>
                    <a:pt x="2437585" y="463497"/>
                    <a:pt x="2519916" y="478466"/>
                  </a:cubicBezTo>
                  <a:cubicBezTo>
                    <a:pt x="2627571" y="498040"/>
                    <a:pt x="2516535" y="483443"/>
                    <a:pt x="2679404" y="499731"/>
                  </a:cubicBezTo>
                  <a:cubicBezTo>
                    <a:pt x="2707758" y="506819"/>
                    <a:pt x="2735806" y="515265"/>
                    <a:pt x="2764465" y="520996"/>
                  </a:cubicBezTo>
                  <a:cubicBezTo>
                    <a:pt x="2782186" y="524540"/>
                    <a:pt x="2800096" y="527245"/>
                    <a:pt x="2817628" y="531628"/>
                  </a:cubicBezTo>
                  <a:cubicBezTo>
                    <a:pt x="2828501" y="534346"/>
                    <a:pt x="2838535" y="540063"/>
                    <a:pt x="2849525" y="542261"/>
                  </a:cubicBezTo>
                  <a:cubicBezTo>
                    <a:pt x="2874100" y="547176"/>
                    <a:pt x="2899296" y="548411"/>
                    <a:pt x="2923953" y="552894"/>
                  </a:cubicBezTo>
                  <a:cubicBezTo>
                    <a:pt x="2938331" y="555508"/>
                    <a:pt x="2952433" y="559511"/>
                    <a:pt x="2966484" y="563526"/>
                  </a:cubicBezTo>
                  <a:cubicBezTo>
                    <a:pt x="2977260" y="566605"/>
                    <a:pt x="2987391" y="571961"/>
                    <a:pt x="2998381" y="574159"/>
                  </a:cubicBezTo>
                  <a:cubicBezTo>
                    <a:pt x="3040661" y="582615"/>
                    <a:pt x="3085067" y="581790"/>
                    <a:pt x="3125972" y="595424"/>
                  </a:cubicBezTo>
                  <a:cubicBezTo>
                    <a:pt x="3182969" y="614422"/>
                    <a:pt x="3134054" y="599583"/>
                    <a:pt x="3211032" y="616689"/>
                  </a:cubicBezTo>
                  <a:cubicBezTo>
                    <a:pt x="3280637" y="632157"/>
                    <a:pt x="3258997" y="634175"/>
                    <a:pt x="3359888" y="648587"/>
                  </a:cubicBezTo>
                  <a:lnTo>
                    <a:pt x="3434316" y="659219"/>
                  </a:lnTo>
                  <a:cubicBezTo>
                    <a:pt x="3455581" y="666307"/>
                    <a:pt x="3476131" y="676088"/>
                    <a:pt x="3498111" y="680484"/>
                  </a:cubicBezTo>
                  <a:cubicBezTo>
                    <a:pt x="3618299" y="704523"/>
                    <a:pt x="3470171" y="676493"/>
                    <a:pt x="3646967" y="701749"/>
                  </a:cubicBezTo>
                  <a:cubicBezTo>
                    <a:pt x="3664857" y="704305"/>
                    <a:pt x="3682169" y="710386"/>
                    <a:pt x="3700130" y="712382"/>
                  </a:cubicBezTo>
                  <a:cubicBezTo>
                    <a:pt x="3746058" y="717485"/>
                    <a:pt x="3792332" y="718830"/>
                    <a:pt x="3838353" y="723014"/>
                  </a:cubicBezTo>
                  <a:cubicBezTo>
                    <a:pt x="3877337" y="726558"/>
                    <a:pt x="3954875" y="734732"/>
                    <a:pt x="3997842" y="744280"/>
                  </a:cubicBezTo>
                  <a:cubicBezTo>
                    <a:pt x="4008783" y="746711"/>
                    <a:pt x="4018749" y="752714"/>
                    <a:pt x="4029739" y="754912"/>
                  </a:cubicBezTo>
                  <a:cubicBezTo>
                    <a:pt x="4054314" y="759827"/>
                    <a:pt x="4079358" y="762001"/>
                    <a:pt x="4104167" y="765545"/>
                  </a:cubicBezTo>
                  <a:cubicBezTo>
                    <a:pt x="4188415" y="793627"/>
                    <a:pt x="4145852" y="783125"/>
                    <a:pt x="4231758" y="797442"/>
                  </a:cubicBezTo>
                  <a:lnTo>
                    <a:pt x="4359349" y="839973"/>
                  </a:lnTo>
                  <a:cubicBezTo>
                    <a:pt x="4369981" y="843517"/>
                    <a:pt x="4380256" y="848407"/>
                    <a:pt x="4391246" y="850605"/>
                  </a:cubicBezTo>
                  <a:cubicBezTo>
                    <a:pt x="4408967" y="854149"/>
                    <a:pt x="4426974" y="856483"/>
                    <a:pt x="4444409" y="861238"/>
                  </a:cubicBezTo>
                  <a:cubicBezTo>
                    <a:pt x="4466034" y="867136"/>
                    <a:pt x="4486224" y="878107"/>
                    <a:pt x="4508204" y="882503"/>
                  </a:cubicBezTo>
                  <a:cubicBezTo>
                    <a:pt x="4618006" y="904463"/>
                    <a:pt x="4578386" y="903768"/>
                    <a:pt x="4625163" y="903768"/>
                  </a:cubicBezTo>
                </a:path>
              </a:pathLst>
            </a:custGeom>
            <a:noFill/>
            <a:ln>
              <a:solidFill>
                <a:srgbClr val="7030A0"/>
              </a:solidFill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4" name="内容占位符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94837"/>
              </p:ext>
            </p:extLst>
          </p:nvPr>
        </p:nvGraphicFramePr>
        <p:xfrm>
          <a:off x="7930911" y="1969667"/>
          <a:ext cx="237648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16" name="Equation" r:id="rId28" imgW="1218960" imgH="228600" progId="Equation.DSMT4">
                  <p:embed/>
                </p:oleObj>
              </mc:Choice>
              <mc:Fallback>
                <p:oleObj name="Equation" r:id="rId28" imgW="1218960" imgH="228600" progId="Equation.DSMT4">
                  <p:embed/>
                  <p:pic>
                    <p:nvPicPr>
                      <p:cNvPr id="64" name="内容占位符 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7930911" y="1969667"/>
                        <a:ext cx="2376487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99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5.5.2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奈奎斯特（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Nyquist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）稳定判据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29" name="内容占位符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768592"/>
              </p:ext>
            </p:extLst>
          </p:nvPr>
        </p:nvGraphicFramePr>
        <p:xfrm>
          <a:off x="2265559" y="3515529"/>
          <a:ext cx="3540934" cy="816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6" name="Equation" r:id="rId3" imgW="1815840" imgH="419040" progId="Equation.DSMT4">
                  <p:embed/>
                </p:oleObj>
              </mc:Choice>
              <mc:Fallback>
                <p:oleObj name="Equation" r:id="rId3" imgW="1815840" imgH="419040" progId="Equation.DSMT4">
                  <p:embed/>
                  <p:pic>
                    <p:nvPicPr>
                      <p:cNvPr id="29" name="内容占位符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5559" y="3515529"/>
                        <a:ext cx="3540934" cy="816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6426179" y="2583917"/>
            <a:ext cx="3787158" cy="3054147"/>
            <a:chOff x="6426179" y="2583917"/>
            <a:chExt cx="3787158" cy="3054147"/>
          </a:xfrm>
        </p:grpSpPr>
        <p:cxnSp>
          <p:nvCxnSpPr>
            <p:cNvPr id="32" name="直接箭头连接符 31"/>
            <p:cNvCxnSpPr>
              <a:stCxn id="27" idx="2"/>
            </p:cNvCxnSpPr>
            <p:nvPr/>
          </p:nvCxnSpPr>
          <p:spPr>
            <a:xfrm flipV="1">
              <a:off x="8046956" y="3277152"/>
              <a:ext cx="1075388" cy="8209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33" name="对象 32"/>
            <p:cNvGraphicFramePr>
              <a:graphicFrameLocks noChangeAspect="1"/>
            </p:cNvGraphicFramePr>
            <p:nvPr>
              <p:extLst/>
            </p:nvPr>
          </p:nvGraphicFramePr>
          <p:xfrm>
            <a:off x="8641862" y="3576271"/>
            <a:ext cx="601355" cy="265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67" name="Equation" r:id="rId5" imgW="406080" imgH="164880" progId="Equation.DSMT4">
                    <p:embed/>
                  </p:oleObj>
                </mc:Choice>
                <mc:Fallback>
                  <p:oleObj name="Equation" r:id="rId5" imgW="406080" imgH="164880" progId="Equation.DSMT4">
                    <p:embed/>
                    <p:pic>
                      <p:nvPicPr>
                        <p:cNvPr id="33" name="对象 3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641862" y="3576271"/>
                          <a:ext cx="601355" cy="2656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" name="组合 3"/>
            <p:cNvGrpSpPr/>
            <p:nvPr/>
          </p:nvGrpSpPr>
          <p:grpSpPr>
            <a:xfrm>
              <a:off x="6426179" y="2583917"/>
              <a:ext cx="3787158" cy="3054147"/>
              <a:chOff x="6426179" y="2583917"/>
              <a:chExt cx="3787158" cy="3054147"/>
            </a:xfrm>
          </p:grpSpPr>
          <p:cxnSp>
            <p:nvCxnSpPr>
              <p:cNvPr id="26" name="直接箭头连接符 25"/>
              <p:cNvCxnSpPr/>
              <p:nvPr/>
            </p:nvCxnSpPr>
            <p:spPr>
              <a:xfrm flipV="1">
                <a:off x="8052506" y="2583917"/>
                <a:ext cx="0" cy="3054147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>
                <a:off x="7618442" y="4100752"/>
                <a:ext cx="25948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28" name="对象 27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845959" y="2629773"/>
              <a:ext cx="120574" cy="2411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668" name="Equation" r:id="rId7" imgW="101520" imgH="203040" progId="Equation.DSMT4">
                      <p:embed/>
                    </p:oleObj>
                  </mc:Choice>
                  <mc:Fallback>
                    <p:oleObj name="Equation" r:id="rId7" imgW="101520" imgH="203040" progId="Equation.DSMT4">
                      <p:embed/>
                      <p:pic>
                        <p:nvPicPr>
                          <p:cNvPr id="28" name="对象 27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7845959" y="2629773"/>
                            <a:ext cx="120574" cy="24114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对象 2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773425" y="4224837"/>
              <a:ext cx="180861" cy="2110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669" name="Equation" r:id="rId9" imgW="152280" imgH="177480" progId="Equation.DSMT4">
                      <p:embed/>
                    </p:oleObj>
                  </mc:Choice>
                  <mc:Fallback>
                    <p:oleObj name="Equation" r:id="rId9" imgW="152280" imgH="177480" progId="Equation.DSMT4">
                      <p:embed/>
                      <p:pic>
                        <p:nvPicPr>
                          <p:cNvPr id="30" name="对象 29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7773425" y="4224837"/>
                            <a:ext cx="180861" cy="21100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" name="文本框 30"/>
              <p:cNvSpPr txBox="1"/>
              <p:nvPr/>
            </p:nvSpPr>
            <p:spPr>
              <a:xfrm>
                <a:off x="9237210" y="2750347"/>
                <a:ext cx="869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S-</a:t>
                </a:r>
                <a:r>
                  <a:rPr lang="zh-CN" altLang="en-US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平面</a:t>
                </a:r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graphicFrame>
            <p:nvGraphicFramePr>
              <p:cNvPr id="34" name="对象 3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482269" y="4605234"/>
              <a:ext cx="295662" cy="3547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670" name="Equation" r:id="rId11" imgW="190440" imgH="228600" progId="Equation.DSMT4">
                      <p:embed/>
                    </p:oleObj>
                  </mc:Choice>
                  <mc:Fallback>
                    <p:oleObj name="Equation" r:id="rId11" imgW="190440" imgH="228600" progId="Equation.DSMT4">
                      <p:embed/>
                      <p:pic>
                        <p:nvPicPr>
                          <p:cNvPr id="34" name="对象 33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9482269" y="4605234"/>
                            <a:ext cx="295662" cy="35479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" name="组合 2"/>
              <p:cNvGrpSpPr/>
              <p:nvPr/>
            </p:nvGrpSpPr>
            <p:grpSpPr>
              <a:xfrm>
                <a:off x="6426179" y="2920623"/>
                <a:ext cx="3239021" cy="2354999"/>
                <a:chOff x="6426179" y="2920623"/>
                <a:chExt cx="3239021" cy="2354999"/>
              </a:xfrm>
            </p:grpSpPr>
            <p:cxnSp>
              <p:nvCxnSpPr>
                <p:cNvPr id="35" name="直接箭头连接符 34"/>
                <p:cNvCxnSpPr/>
                <p:nvPr/>
              </p:nvCxnSpPr>
              <p:spPr>
                <a:xfrm flipH="1">
                  <a:off x="9573953" y="4230003"/>
                  <a:ext cx="89717" cy="284079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" name="弦形 26"/>
                <p:cNvSpPr/>
                <p:nvPr/>
              </p:nvSpPr>
              <p:spPr>
                <a:xfrm rot="10800000">
                  <a:off x="6426179" y="2920623"/>
                  <a:ext cx="3239021" cy="2354999"/>
                </a:xfrm>
                <a:prstGeom prst="chord">
                  <a:avLst>
                    <a:gd name="adj1" fmla="val 5407384"/>
                    <a:gd name="adj2" fmla="val 16200000"/>
                  </a:avLst>
                </a:prstGeom>
                <a:noFill/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</p:grpSp>
        </p:grpSp>
      </p:grpSp>
      <p:grpSp>
        <p:nvGrpSpPr>
          <p:cNvPr id="7" name="组合 6"/>
          <p:cNvGrpSpPr/>
          <p:nvPr/>
        </p:nvGrpSpPr>
        <p:grpSpPr>
          <a:xfrm>
            <a:off x="7414800" y="3752458"/>
            <a:ext cx="842733" cy="547487"/>
            <a:chOff x="7396904" y="3763327"/>
            <a:chExt cx="842733" cy="547487"/>
          </a:xfrm>
        </p:grpSpPr>
        <p:grpSp>
          <p:nvGrpSpPr>
            <p:cNvPr id="6" name="组合 5"/>
            <p:cNvGrpSpPr/>
            <p:nvPr/>
          </p:nvGrpSpPr>
          <p:grpSpPr>
            <a:xfrm>
              <a:off x="7396904" y="3763327"/>
              <a:ext cx="842733" cy="536059"/>
              <a:chOff x="7396904" y="3763327"/>
              <a:chExt cx="842733" cy="536059"/>
            </a:xfrm>
          </p:grpSpPr>
          <p:sp>
            <p:nvSpPr>
              <p:cNvPr id="39" name="弦形 38"/>
              <p:cNvSpPr/>
              <p:nvPr/>
            </p:nvSpPr>
            <p:spPr>
              <a:xfrm rot="10800000" flipH="1">
                <a:off x="7845959" y="3892065"/>
                <a:ext cx="393678" cy="407321"/>
              </a:xfrm>
              <a:prstGeom prst="chord">
                <a:avLst>
                  <a:gd name="adj1" fmla="val 5407384"/>
                  <a:gd name="adj2" fmla="val 16200000"/>
                </a:avLst>
              </a:prstGeom>
              <a:noFill/>
              <a:ln w="2857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graphicFrame>
            <p:nvGraphicFramePr>
              <p:cNvPr id="41" name="对象 4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20857314"/>
                  </p:ext>
                </p:extLst>
              </p:nvPr>
            </p:nvGraphicFramePr>
            <p:xfrm>
              <a:off x="7396904" y="3763327"/>
              <a:ext cx="524999" cy="2188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671" name="Equation" r:id="rId13" imgW="330120" imgH="126720" progId="Equation.DSMT4">
                      <p:embed/>
                    </p:oleObj>
                  </mc:Choice>
                  <mc:Fallback>
                    <p:oleObj name="Equation" r:id="rId13" imgW="330120" imgH="126720" progId="Equation.DSMT4">
                      <p:embed/>
                      <p:pic>
                        <p:nvPicPr>
                          <p:cNvPr id="41" name="对象 40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7396904" y="3763327"/>
                            <a:ext cx="524999" cy="21889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43" name="直接连接符 42"/>
            <p:cNvCxnSpPr/>
            <p:nvPr/>
          </p:nvCxnSpPr>
          <p:spPr>
            <a:xfrm>
              <a:off x="8044609" y="3892065"/>
              <a:ext cx="0" cy="418749"/>
            </a:xfrm>
            <a:prstGeom prst="line">
              <a:avLst/>
            </a:prstGeom>
            <a:ln w="317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内容占位符 3"/>
          <p:cNvSpPr>
            <a:spLocks noGrp="1"/>
          </p:cNvSpPr>
          <p:nvPr>
            <p:ph idx="1"/>
          </p:nvPr>
        </p:nvSpPr>
        <p:spPr>
          <a:xfrm>
            <a:off x="838200" y="1951514"/>
            <a:ext cx="10515600" cy="9358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思考：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Nyquist 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闭围线可否从另一侧绕过原点？</a:t>
            </a:r>
            <a:endParaRPr lang="zh-CN" altLang="en-US" sz="2400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05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5.5.2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奈奎斯特（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Nyquist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）稳定判据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例子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开环传递函数：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695760"/>
              </p:ext>
            </p:extLst>
          </p:nvPr>
        </p:nvGraphicFramePr>
        <p:xfrm>
          <a:off x="4453129" y="1690688"/>
          <a:ext cx="4398263" cy="843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2" name="Equation" r:id="rId3" imgW="2184120" imgH="419040" progId="Equation.DSMT4">
                  <p:embed/>
                </p:oleObj>
              </mc:Choice>
              <mc:Fallback>
                <p:oleObj name="Equation" r:id="rId3" imgW="2184120" imgH="41904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53129" y="1690688"/>
                        <a:ext cx="4398263" cy="843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标注 4"/>
          <p:cNvSpPr/>
          <p:nvPr/>
        </p:nvSpPr>
        <p:spPr>
          <a:xfrm>
            <a:off x="4718304" y="2543878"/>
            <a:ext cx="1289303" cy="472373"/>
          </a:xfrm>
          <a:prstGeom prst="wedgeRectCallout">
            <a:avLst>
              <a:gd name="adj1" fmla="val 43786"/>
              <a:gd name="adj2" fmla="val -8852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两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个积分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7" name="内容占位符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996628"/>
              </p:ext>
            </p:extLst>
          </p:nvPr>
        </p:nvGraphicFramePr>
        <p:xfrm>
          <a:off x="1231710" y="3288862"/>
          <a:ext cx="39116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3" name="Equation" r:id="rId5" imgW="2006280" imgH="228600" progId="Equation.DSMT4">
                  <p:embed/>
                </p:oleObj>
              </mc:Choice>
              <mc:Fallback>
                <p:oleObj name="Equation" r:id="rId5" imgW="2006280" imgH="228600" progId="Equation.DSMT4">
                  <p:embed/>
                  <p:pic>
                    <p:nvPicPr>
                      <p:cNvPr id="7" name="内容占位符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1710" y="3288862"/>
                        <a:ext cx="3911600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内容占位符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789947"/>
              </p:ext>
            </p:extLst>
          </p:nvPr>
        </p:nvGraphicFramePr>
        <p:xfrm>
          <a:off x="1157288" y="3997325"/>
          <a:ext cx="44069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4" name="Equation" r:id="rId7" imgW="2260440" imgH="228600" progId="Equation.DSMT4">
                  <p:embed/>
                </p:oleObj>
              </mc:Choice>
              <mc:Fallback>
                <p:oleObj name="Equation" r:id="rId7" imgW="2260440" imgH="228600" progId="Equation.DSMT4">
                  <p:embed/>
                  <p:pic>
                    <p:nvPicPr>
                      <p:cNvPr id="8" name="内容占位符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57288" y="3997325"/>
                        <a:ext cx="4406900" cy="44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442141" y="5102323"/>
            <a:ext cx="4391731" cy="6217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P=0, N=-1, Z=P-2N=2,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闭环系统不稳定。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213040" y="2172896"/>
            <a:ext cx="4578525" cy="3984267"/>
            <a:chOff x="7213040" y="2172896"/>
            <a:chExt cx="4578525" cy="398426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13040" y="2172896"/>
              <a:ext cx="4578525" cy="3984267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>
              <a:off x="9207563" y="2645821"/>
              <a:ext cx="0" cy="30782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7891959" y="4171943"/>
              <a:ext cx="34819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任意多边形 19"/>
            <p:cNvSpPr/>
            <p:nvPr/>
          </p:nvSpPr>
          <p:spPr>
            <a:xfrm>
              <a:off x="7911101" y="3010328"/>
              <a:ext cx="3339101" cy="2498001"/>
            </a:xfrm>
            <a:custGeom>
              <a:avLst/>
              <a:gdLst>
                <a:gd name="connsiteX0" fmla="*/ 3339101 w 3339101"/>
                <a:gd name="connsiteY0" fmla="*/ 1181528 h 2498001"/>
                <a:gd name="connsiteX1" fmla="*/ 1119883 w 3339101"/>
                <a:gd name="connsiteY1" fmla="*/ 2465798 h 2498001"/>
                <a:gd name="connsiteX2" fmla="*/ 0 w 3339101"/>
                <a:gd name="connsiteY2" fmla="*/ 0 h 2498001"/>
                <a:gd name="connsiteX3" fmla="*/ 0 w 3339101"/>
                <a:gd name="connsiteY3" fmla="*/ 0 h 249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9101" h="2498001">
                  <a:moveTo>
                    <a:pt x="3339101" y="1181528"/>
                  </a:moveTo>
                  <a:cubicBezTo>
                    <a:pt x="2507750" y="1922123"/>
                    <a:pt x="1676400" y="2662719"/>
                    <a:pt x="1119883" y="2465798"/>
                  </a:cubicBezTo>
                  <a:cubicBezTo>
                    <a:pt x="563366" y="2268877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162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5.5.2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奈奎斯特（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Nyquist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）稳定判据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770761"/>
            <a:ext cx="10515600" cy="9358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例子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开环传递函数：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367176"/>
              </p:ext>
            </p:extLst>
          </p:nvPr>
        </p:nvGraphicFramePr>
        <p:xfrm>
          <a:off x="4404170" y="1635824"/>
          <a:ext cx="5059870" cy="82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84" name="Equation" r:id="rId3" imgW="2641320" imgH="431640" progId="Equation.DSMT4">
                  <p:embed/>
                </p:oleObj>
              </mc:Choice>
              <mc:Fallback>
                <p:oleObj name="Equation" r:id="rId3" imgW="2641320" imgH="43164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04170" y="1635824"/>
                        <a:ext cx="5059870" cy="827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3"/>
          <p:cNvSpPr txBox="1">
            <a:spLocks/>
          </p:cNvSpPr>
          <p:nvPr/>
        </p:nvSpPr>
        <p:spPr>
          <a:xfrm>
            <a:off x="838200" y="2622105"/>
            <a:ext cx="10515600" cy="935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</a:t>
            </a:r>
            <a:r>
              <a:rPr lang="en-US" altLang="zh-CN" sz="2400" baseline="-25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&gt;T</a:t>
            </a:r>
            <a:r>
              <a:rPr lang="en-US" altLang="zh-CN" sz="2400" baseline="-25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105667"/>
              </p:ext>
            </p:extLst>
          </p:nvPr>
        </p:nvGraphicFramePr>
        <p:xfrm>
          <a:off x="1033907" y="3825113"/>
          <a:ext cx="39179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85" name="Equation" r:id="rId5" imgW="2044440" imgH="228600" progId="Equation.DSMT4">
                  <p:embed/>
                </p:oleObj>
              </mc:Choice>
              <mc:Fallback>
                <p:oleObj name="Equation" r:id="rId5" imgW="2044440" imgH="2286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3907" y="3825113"/>
                        <a:ext cx="391795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741222"/>
              </p:ext>
            </p:extLst>
          </p:nvPr>
        </p:nvGraphicFramePr>
        <p:xfrm>
          <a:off x="1033907" y="3308635"/>
          <a:ext cx="3309937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86" name="Equation" r:id="rId7" imgW="1726920" imgH="203040" progId="Equation.DSMT4">
                  <p:embed/>
                </p:oleObj>
              </mc:Choice>
              <mc:Fallback>
                <p:oleObj name="Equation" r:id="rId7" imgW="1726920" imgH="20304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3907" y="3308635"/>
                        <a:ext cx="3309937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708372"/>
              </p:ext>
            </p:extLst>
          </p:nvPr>
        </p:nvGraphicFramePr>
        <p:xfrm>
          <a:off x="1033907" y="4418235"/>
          <a:ext cx="67405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87" name="Equation" r:id="rId9" imgW="3517560" imgH="241200" progId="Equation.DSMT4">
                  <p:embed/>
                </p:oleObj>
              </mc:Choice>
              <mc:Fallback>
                <p:oleObj name="Equation" r:id="rId9" imgW="3517560" imgH="24120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33907" y="4418235"/>
                        <a:ext cx="6740525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756946"/>
              </p:ext>
            </p:extLst>
          </p:nvPr>
        </p:nvGraphicFramePr>
        <p:xfrm>
          <a:off x="1052342" y="5035170"/>
          <a:ext cx="35528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88" name="Equation" r:id="rId11" imgW="1854000" imgH="533160" progId="Equation.DSMT4">
                  <p:embed/>
                </p:oleObj>
              </mc:Choice>
              <mc:Fallback>
                <p:oleObj name="Equation" r:id="rId11" imgW="1854000" imgH="53316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52342" y="5035170"/>
                        <a:ext cx="3552825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5017233" y="5602302"/>
            <a:ext cx="4325620" cy="6217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P=0, N=-1, Z=P-2N=2,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闭环系统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稳定。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689041" y="2052054"/>
            <a:ext cx="4578525" cy="3984267"/>
            <a:chOff x="7689041" y="2052054"/>
            <a:chExt cx="4578525" cy="3984267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689041" y="2052054"/>
              <a:ext cx="4578525" cy="3984267"/>
            </a:xfrm>
            <a:prstGeom prst="rect">
              <a:avLst/>
            </a:prstGeom>
          </p:spPr>
        </p:pic>
        <p:sp>
          <p:nvSpPr>
            <p:cNvPr id="12" name="任意多边形 11"/>
            <p:cNvSpPr/>
            <p:nvPr/>
          </p:nvSpPr>
          <p:spPr>
            <a:xfrm>
              <a:off x="8410351" y="3514436"/>
              <a:ext cx="3135903" cy="1466506"/>
            </a:xfrm>
            <a:custGeom>
              <a:avLst/>
              <a:gdLst>
                <a:gd name="connsiteX0" fmla="*/ 0 w 3104707"/>
                <a:gd name="connsiteY0" fmla="*/ 0 h 1302450"/>
                <a:gd name="connsiteX1" fmla="*/ 914400 w 3104707"/>
                <a:gd name="connsiteY1" fmla="*/ 1297172 h 1302450"/>
                <a:gd name="connsiteX2" fmla="*/ 3104707 w 3104707"/>
                <a:gd name="connsiteY2" fmla="*/ 489097 h 1302450"/>
                <a:gd name="connsiteX3" fmla="*/ 3104707 w 3104707"/>
                <a:gd name="connsiteY3" fmla="*/ 489097 h 130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4707" h="1302450">
                  <a:moveTo>
                    <a:pt x="0" y="0"/>
                  </a:moveTo>
                  <a:cubicBezTo>
                    <a:pt x="198474" y="607828"/>
                    <a:pt x="396949" y="1215656"/>
                    <a:pt x="914400" y="1297172"/>
                  </a:cubicBezTo>
                  <a:cubicBezTo>
                    <a:pt x="1431851" y="1378688"/>
                    <a:pt x="3104707" y="489097"/>
                    <a:pt x="3104707" y="489097"/>
                  </a:cubicBezTo>
                  <a:lnTo>
                    <a:pt x="3104707" y="489097"/>
                  </a:lnTo>
                </a:path>
              </a:pathLst>
            </a:cu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9676690" y="2545702"/>
              <a:ext cx="0" cy="3056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8369255" y="4054461"/>
              <a:ext cx="34563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995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5.5.2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奈奎斯特（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Nyquist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）稳定判据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766379"/>
              </p:ext>
            </p:extLst>
          </p:nvPr>
        </p:nvGraphicFramePr>
        <p:xfrm>
          <a:off x="1033907" y="3825113"/>
          <a:ext cx="39179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08" name="Equation" r:id="rId3" imgW="2044440" imgH="228600" progId="Equation.DSMT4">
                  <p:embed/>
                </p:oleObj>
              </mc:Choice>
              <mc:Fallback>
                <p:oleObj name="Equation" r:id="rId3" imgW="2044440" imgH="2286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3907" y="3825113"/>
                        <a:ext cx="391795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420773"/>
              </p:ext>
            </p:extLst>
          </p:nvPr>
        </p:nvGraphicFramePr>
        <p:xfrm>
          <a:off x="1033907" y="3308635"/>
          <a:ext cx="3309937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09" name="Equation" r:id="rId5" imgW="1726920" imgH="203040" progId="Equation.DSMT4">
                  <p:embed/>
                </p:oleObj>
              </mc:Choice>
              <mc:Fallback>
                <p:oleObj name="Equation" r:id="rId5" imgW="1726920" imgH="20304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3907" y="3308635"/>
                        <a:ext cx="3309937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542088"/>
              </p:ext>
            </p:extLst>
          </p:nvPr>
        </p:nvGraphicFramePr>
        <p:xfrm>
          <a:off x="1033907" y="4418235"/>
          <a:ext cx="67405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10" name="Equation" r:id="rId7" imgW="3517560" imgH="241200" progId="Equation.DSMT4">
                  <p:embed/>
                </p:oleObj>
              </mc:Choice>
              <mc:Fallback>
                <p:oleObj name="Equation" r:id="rId7" imgW="3517560" imgH="24120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3907" y="4418235"/>
                        <a:ext cx="6740525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315889"/>
              </p:ext>
            </p:extLst>
          </p:nvPr>
        </p:nvGraphicFramePr>
        <p:xfrm>
          <a:off x="1052342" y="5035170"/>
          <a:ext cx="35528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11" name="Equation" r:id="rId9" imgW="1854000" imgH="533160" progId="Equation.DSMT4">
                  <p:embed/>
                </p:oleObj>
              </mc:Choice>
              <mc:Fallback>
                <p:oleObj name="Equation" r:id="rId9" imgW="1854000" imgH="53316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52342" y="5035170"/>
                        <a:ext cx="3552825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4771295" y="5730175"/>
            <a:ext cx="4325620" cy="6217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P=0, N=0, Z=P-2N=0,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闭环系统稳定。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内容占位符 3"/>
          <p:cNvSpPr txBox="1">
            <a:spLocks/>
          </p:cNvSpPr>
          <p:nvPr/>
        </p:nvSpPr>
        <p:spPr>
          <a:xfrm>
            <a:off x="838200" y="1770761"/>
            <a:ext cx="10515600" cy="935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例子：开环传递函数：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内容占位符 3"/>
          <p:cNvSpPr txBox="1">
            <a:spLocks/>
          </p:cNvSpPr>
          <p:nvPr/>
        </p:nvSpPr>
        <p:spPr>
          <a:xfrm>
            <a:off x="838200" y="2622105"/>
            <a:ext cx="10515600" cy="935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</a:t>
            </a:r>
            <a:r>
              <a:rPr lang="en-US" altLang="zh-CN" sz="2400" baseline="-25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</a:t>
            </a:r>
            <a:r>
              <a:rPr lang="en-US" altLang="zh-CN" sz="2400" baseline="-25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728283"/>
              </p:ext>
            </p:extLst>
          </p:nvPr>
        </p:nvGraphicFramePr>
        <p:xfrm>
          <a:off x="4404170" y="1635824"/>
          <a:ext cx="5059870" cy="82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12" name="Equation" r:id="rId11" imgW="2641320" imgH="431640" progId="Equation.DSMT4">
                  <p:embed/>
                </p:oleObj>
              </mc:Choice>
              <mc:Fallback>
                <p:oleObj name="Equation" r:id="rId11" imgW="2641320" imgH="431640" progId="Equation.DSMT4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04170" y="1635824"/>
                        <a:ext cx="5059870" cy="827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7654172" y="1995638"/>
            <a:ext cx="4578525" cy="3984267"/>
            <a:chOff x="7654172" y="1995638"/>
            <a:chExt cx="4578525" cy="398426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654172" y="1995638"/>
              <a:ext cx="4578525" cy="3984267"/>
            </a:xfrm>
            <a:prstGeom prst="rect">
              <a:avLst/>
            </a:prstGeom>
          </p:spPr>
        </p:pic>
        <p:sp>
          <p:nvSpPr>
            <p:cNvPr id="13" name="任意多边形 12"/>
            <p:cNvSpPr/>
            <p:nvPr/>
          </p:nvSpPr>
          <p:spPr>
            <a:xfrm rot="20628751">
              <a:off x="8468306" y="4088359"/>
              <a:ext cx="3272032" cy="984646"/>
            </a:xfrm>
            <a:custGeom>
              <a:avLst/>
              <a:gdLst>
                <a:gd name="connsiteX0" fmla="*/ 0 w 3104707"/>
                <a:gd name="connsiteY0" fmla="*/ 0 h 1302450"/>
                <a:gd name="connsiteX1" fmla="*/ 914400 w 3104707"/>
                <a:gd name="connsiteY1" fmla="*/ 1297172 h 1302450"/>
                <a:gd name="connsiteX2" fmla="*/ 3104707 w 3104707"/>
                <a:gd name="connsiteY2" fmla="*/ 489097 h 1302450"/>
                <a:gd name="connsiteX3" fmla="*/ 3104707 w 3104707"/>
                <a:gd name="connsiteY3" fmla="*/ 489097 h 130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4707" h="1302450">
                  <a:moveTo>
                    <a:pt x="0" y="0"/>
                  </a:moveTo>
                  <a:cubicBezTo>
                    <a:pt x="198474" y="607828"/>
                    <a:pt x="396949" y="1215656"/>
                    <a:pt x="914400" y="1297172"/>
                  </a:cubicBezTo>
                  <a:cubicBezTo>
                    <a:pt x="1431851" y="1378688"/>
                    <a:pt x="3104707" y="489097"/>
                    <a:pt x="3104707" y="489097"/>
                  </a:cubicBezTo>
                  <a:lnTo>
                    <a:pt x="3104707" y="489097"/>
                  </a:lnTo>
                </a:path>
              </a:pathLst>
            </a:cu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9646943" y="2463164"/>
              <a:ext cx="0" cy="3083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8343116" y="3995690"/>
              <a:ext cx="340722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897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5.5.2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奈奎斯特（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Nyquist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）稳定判据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例子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开环传递函数：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628532"/>
              </p:ext>
            </p:extLst>
          </p:nvPr>
        </p:nvGraphicFramePr>
        <p:xfrm>
          <a:off x="4637088" y="1690689"/>
          <a:ext cx="4007182" cy="797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32" name="Equation" r:id="rId3" imgW="2108160" imgH="419040" progId="Equation.DSMT4">
                  <p:embed/>
                </p:oleObj>
              </mc:Choice>
              <mc:Fallback>
                <p:oleObj name="Equation" r:id="rId3" imgW="2108160" imgH="41904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37088" y="1690689"/>
                        <a:ext cx="4007182" cy="797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711640"/>
              </p:ext>
            </p:extLst>
          </p:nvPr>
        </p:nvGraphicFramePr>
        <p:xfrm>
          <a:off x="1252920" y="3550761"/>
          <a:ext cx="55737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33" name="Equation" r:id="rId5" imgW="2908080" imgH="228600" progId="Equation.DSMT4">
                  <p:embed/>
                </p:oleObj>
              </mc:Choice>
              <mc:Fallback>
                <p:oleObj name="Equation" r:id="rId5" imgW="2908080" imgH="2286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2920" y="3550761"/>
                        <a:ext cx="5573713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182967"/>
              </p:ext>
            </p:extLst>
          </p:nvPr>
        </p:nvGraphicFramePr>
        <p:xfrm>
          <a:off x="1252920" y="2848973"/>
          <a:ext cx="3773487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34" name="Equation" r:id="rId7" imgW="1968480" imgH="203040" progId="Equation.DSMT4">
                  <p:embed/>
                </p:oleObj>
              </mc:Choice>
              <mc:Fallback>
                <p:oleObj name="Equation" r:id="rId7" imgW="1968480" imgH="20304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2920" y="2848973"/>
                        <a:ext cx="3773487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45189"/>
              </p:ext>
            </p:extLst>
          </p:nvPr>
        </p:nvGraphicFramePr>
        <p:xfrm>
          <a:off x="1252920" y="4241477"/>
          <a:ext cx="52800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35" name="Equation" r:id="rId9" imgW="2755800" imgH="228600" progId="Equation.DSMT4">
                  <p:embed/>
                </p:oleObj>
              </mc:Choice>
              <mc:Fallback>
                <p:oleObj name="Equation" r:id="rId9" imgW="2755800" imgH="2286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52920" y="4241477"/>
                        <a:ext cx="5280025" cy="43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567649"/>
              </p:ext>
            </p:extLst>
          </p:nvPr>
        </p:nvGraphicFramePr>
        <p:xfrm>
          <a:off x="1276351" y="4805610"/>
          <a:ext cx="3114896" cy="736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36" name="Equation" r:id="rId11" imgW="1828800" imgH="431640" progId="Equation.DSMT4">
                  <p:embed/>
                </p:oleObj>
              </mc:Choice>
              <mc:Fallback>
                <p:oleObj name="Equation" r:id="rId11" imgW="1828800" imgH="43164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76351" y="4805610"/>
                        <a:ext cx="3114896" cy="736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7264783" y="2315010"/>
            <a:ext cx="4503737" cy="3919186"/>
            <a:chOff x="7264783" y="2315010"/>
            <a:chExt cx="4503737" cy="391918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264783" y="2315010"/>
              <a:ext cx="4503737" cy="3919186"/>
            </a:xfrm>
            <a:prstGeom prst="rect">
              <a:avLst/>
            </a:prstGeom>
          </p:spPr>
        </p:pic>
        <p:sp>
          <p:nvSpPr>
            <p:cNvPr id="10" name="任意多边形 9"/>
            <p:cNvSpPr/>
            <p:nvPr/>
          </p:nvSpPr>
          <p:spPr>
            <a:xfrm>
              <a:off x="8206021" y="2764465"/>
              <a:ext cx="1554667" cy="1520456"/>
            </a:xfrm>
            <a:custGeom>
              <a:avLst/>
              <a:gdLst>
                <a:gd name="connsiteX0" fmla="*/ 2314 w 1554667"/>
                <a:gd name="connsiteY0" fmla="*/ 1520456 h 1520456"/>
                <a:gd name="connsiteX1" fmla="*/ 246863 w 1554667"/>
                <a:gd name="connsiteY1" fmla="*/ 510363 h 1520456"/>
                <a:gd name="connsiteX2" fmla="*/ 1554667 w 1554667"/>
                <a:gd name="connsiteY2" fmla="*/ 0 h 152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54667" h="1520456">
                  <a:moveTo>
                    <a:pt x="2314" y="1520456"/>
                  </a:moveTo>
                  <a:cubicBezTo>
                    <a:pt x="-4774" y="1142114"/>
                    <a:pt x="-11862" y="763772"/>
                    <a:pt x="246863" y="510363"/>
                  </a:cubicBezTo>
                  <a:cubicBezTo>
                    <a:pt x="505588" y="256954"/>
                    <a:pt x="1030127" y="128477"/>
                    <a:pt x="1554667" y="0"/>
                  </a:cubicBezTo>
                </a:path>
              </a:pathLst>
            </a:cu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0484286" y="2764465"/>
              <a:ext cx="0" cy="30302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7963786" y="4284921"/>
              <a:ext cx="336874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矩形 17"/>
          <p:cNvSpPr/>
          <p:nvPr/>
        </p:nvSpPr>
        <p:spPr>
          <a:xfrm>
            <a:off x="3240704" y="5748734"/>
            <a:ext cx="4516563" cy="6217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P=1, N=-1/2, Z=P-2N=2,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闭环系统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稳定。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77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5.5.1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幅角原理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8311"/>
            <a:ext cx="10515600" cy="3310501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对于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s-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平面上所有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F(s)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解析的点，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F(s)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将该点映射到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F-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平面上。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对于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s-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平面上的闭合曲线</a:t>
            </a:r>
            <a:r>
              <a:rPr lang="el-GR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Γ</a:t>
            </a:r>
            <a:r>
              <a:rPr lang="en-US" altLang="zh-CN" baseline="-25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（假设其不经过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F(s)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零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点或极点），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F(s)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将其映射到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F-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平面上的闭合曲线</a:t>
            </a:r>
            <a:r>
              <a:rPr lang="el-GR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Γ</a:t>
            </a:r>
            <a:r>
              <a:rPr lang="en-US" altLang="zh-CN" baseline="-25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735897" y="4110020"/>
            <a:ext cx="6720206" cy="1850045"/>
            <a:chOff x="3046763" y="4545013"/>
            <a:chExt cx="6720206" cy="1850045"/>
          </a:xfrm>
        </p:grpSpPr>
        <p:sp>
          <p:nvSpPr>
            <p:cNvPr id="11" name="右箭头 10"/>
            <p:cNvSpPr/>
            <p:nvPr/>
          </p:nvSpPr>
          <p:spPr>
            <a:xfrm>
              <a:off x="6096000" y="5367338"/>
              <a:ext cx="818606" cy="547497"/>
            </a:xfrm>
            <a:prstGeom prst="rightArrow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F(s)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3046763" y="4545013"/>
              <a:ext cx="2517140" cy="1828355"/>
              <a:chOff x="3046763" y="4468813"/>
              <a:chExt cx="2517140" cy="182835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3046763" y="4468813"/>
                <a:ext cx="2517140" cy="1828355"/>
                <a:chOff x="1853692" y="4468813"/>
                <a:chExt cx="2517140" cy="1828355"/>
              </a:xfrm>
            </p:grpSpPr>
            <p:cxnSp>
              <p:nvCxnSpPr>
                <p:cNvPr id="29" name="直接箭头连接符 28"/>
                <p:cNvCxnSpPr/>
                <p:nvPr/>
              </p:nvCxnSpPr>
              <p:spPr>
                <a:xfrm flipV="1">
                  <a:off x="2587752" y="5541264"/>
                  <a:ext cx="1783080" cy="1828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/>
                <p:cNvCxnSpPr/>
                <p:nvPr/>
              </p:nvCxnSpPr>
              <p:spPr>
                <a:xfrm flipV="1">
                  <a:off x="3361944" y="4553712"/>
                  <a:ext cx="21336" cy="17434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椭圆 30"/>
                <p:cNvSpPr/>
                <p:nvPr/>
              </p:nvSpPr>
              <p:spPr>
                <a:xfrm>
                  <a:off x="3621024" y="4663439"/>
                  <a:ext cx="685800" cy="78369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 flipH="1">
                  <a:off x="3877055" y="5082730"/>
                  <a:ext cx="61753" cy="6158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 flipH="1">
                  <a:off x="3880755" y="6006312"/>
                  <a:ext cx="58053" cy="5789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 flipH="1">
                  <a:off x="3636765" y="5521523"/>
                  <a:ext cx="61753" cy="6158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  <p:sp>
              <p:nvSpPr>
                <p:cNvPr id="35" name="椭圆 34"/>
                <p:cNvSpPr/>
                <p:nvPr/>
              </p:nvSpPr>
              <p:spPr>
                <a:xfrm flipH="1">
                  <a:off x="2857935" y="5533381"/>
                  <a:ext cx="61753" cy="6158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  <p:grpSp>
              <p:nvGrpSpPr>
                <p:cNvPr id="36" name="组合 35"/>
                <p:cNvGrpSpPr/>
                <p:nvPr/>
              </p:nvGrpSpPr>
              <p:grpSpPr>
                <a:xfrm>
                  <a:off x="3173978" y="5520440"/>
                  <a:ext cx="72928" cy="64088"/>
                  <a:chOff x="5032005" y="4959077"/>
                  <a:chExt cx="555372" cy="488053"/>
                </a:xfrm>
              </p:grpSpPr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5032005" y="4959077"/>
                    <a:ext cx="555372" cy="48805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连接符 53"/>
                  <p:cNvCxnSpPr/>
                  <p:nvPr/>
                </p:nvCxnSpPr>
                <p:spPr>
                  <a:xfrm flipV="1">
                    <a:off x="5071274" y="4959078"/>
                    <a:ext cx="516103" cy="48805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" name="组合 36"/>
                <p:cNvGrpSpPr/>
                <p:nvPr/>
              </p:nvGrpSpPr>
              <p:grpSpPr>
                <a:xfrm>
                  <a:off x="2681251" y="5986989"/>
                  <a:ext cx="72928" cy="64088"/>
                  <a:chOff x="5032005" y="4959077"/>
                  <a:chExt cx="555372" cy="488053"/>
                </a:xfrm>
              </p:grpSpPr>
              <p:cxnSp>
                <p:nvCxnSpPr>
                  <p:cNvPr id="51" name="直接连接符 50"/>
                  <p:cNvCxnSpPr/>
                  <p:nvPr/>
                </p:nvCxnSpPr>
                <p:spPr>
                  <a:xfrm>
                    <a:off x="5032005" y="4959077"/>
                    <a:ext cx="555372" cy="48805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 flipV="1">
                    <a:off x="5071274" y="4959078"/>
                    <a:ext cx="516103" cy="48805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" name="组合 37"/>
                <p:cNvGrpSpPr/>
                <p:nvPr/>
              </p:nvGrpSpPr>
              <p:grpSpPr>
                <a:xfrm>
                  <a:off x="2681251" y="5094789"/>
                  <a:ext cx="72928" cy="64088"/>
                  <a:chOff x="5032005" y="4959077"/>
                  <a:chExt cx="555372" cy="488053"/>
                </a:xfrm>
              </p:grpSpPr>
              <p:cxnSp>
                <p:nvCxnSpPr>
                  <p:cNvPr id="49" name="直接连接符 48"/>
                  <p:cNvCxnSpPr/>
                  <p:nvPr/>
                </p:nvCxnSpPr>
                <p:spPr>
                  <a:xfrm>
                    <a:off x="5032005" y="4959077"/>
                    <a:ext cx="555372" cy="48805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接连接符 49"/>
                  <p:cNvCxnSpPr/>
                  <p:nvPr/>
                </p:nvCxnSpPr>
                <p:spPr>
                  <a:xfrm flipV="1">
                    <a:off x="5071274" y="4959078"/>
                    <a:ext cx="516103" cy="48805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aphicFrame>
              <p:nvGraphicFramePr>
                <p:cNvPr id="39" name="对象 38"/>
                <p:cNvGraphicFramePr>
                  <a:graphicFrameLocks noChangeAspect="1"/>
                </p:cNvGraphicFramePr>
                <p:nvPr/>
              </p:nvGraphicFramePr>
              <p:xfrm>
                <a:off x="3938808" y="4927991"/>
                <a:ext cx="165100" cy="228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0788" name="Equation" r:id="rId3" imgW="164880" imgH="228600" progId="Equation.DSMT4">
                        <p:embed/>
                      </p:oleObj>
                    </mc:Choice>
                    <mc:Fallback>
                      <p:oleObj name="Equation" r:id="rId3" imgW="164880" imgH="228600" progId="Equation.DSMT4">
                        <p:embed/>
                        <p:pic>
                          <p:nvPicPr>
                            <p:cNvPr id="28" name="对象 27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938808" y="4927991"/>
                              <a:ext cx="165100" cy="2286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0" name="对象 39"/>
                <p:cNvGraphicFramePr>
                  <a:graphicFrameLocks noChangeAspect="1"/>
                </p:cNvGraphicFramePr>
                <p:nvPr/>
              </p:nvGraphicFramePr>
              <p:xfrm>
                <a:off x="3863975" y="6053138"/>
                <a:ext cx="254000" cy="228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0789" name="Equation" r:id="rId5" imgW="253800" imgH="228600" progId="Equation.DSMT4">
                        <p:embed/>
                      </p:oleObj>
                    </mc:Choice>
                    <mc:Fallback>
                      <p:oleObj name="Equation" r:id="rId5" imgW="253800" imgH="228600" progId="Equation.DSMT4">
                        <p:embed/>
                        <p:pic>
                          <p:nvPicPr>
                            <p:cNvPr id="29" name="对象 28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863975" y="6053138"/>
                              <a:ext cx="254000" cy="2286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1" name="对象 40"/>
                <p:cNvGraphicFramePr>
                  <a:graphicFrameLocks noChangeAspect="1"/>
                </p:cNvGraphicFramePr>
                <p:nvPr/>
              </p:nvGraphicFramePr>
              <p:xfrm>
                <a:off x="2857500" y="5549900"/>
                <a:ext cx="152400" cy="228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0790" name="Equation" r:id="rId7" imgW="152280" imgH="228600" progId="Equation.DSMT4">
                        <p:embed/>
                      </p:oleObj>
                    </mc:Choice>
                    <mc:Fallback>
                      <p:oleObj name="Equation" r:id="rId7" imgW="152280" imgH="228600" progId="Equation.DSMT4">
                        <p:embed/>
                        <p:pic>
                          <p:nvPicPr>
                            <p:cNvPr id="30" name="对象 29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857500" y="5549900"/>
                              <a:ext cx="152400" cy="2286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2" name="对象 41"/>
                <p:cNvGraphicFramePr>
                  <a:graphicFrameLocks noChangeAspect="1"/>
                </p:cNvGraphicFramePr>
                <p:nvPr/>
              </p:nvGraphicFramePr>
              <p:xfrm>
                <a:off x="3657659" y="5548313"/>
                <a:ext cx="139700" cy="228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0791" name="Equation" r:id="rId9" imgW="139680" imgH="228600" progId="Equation.DSMT4">
                        <p:embed/>
                      </p:oleObj>
                    </mc:Choice>
                    <mc:Fallback>
                      <p:oleObj name="Equation" r:id="rId9" imgW="139680" imgH="228600" progId="Equation.DSMT4">
                        <p:embed/>
                        <p:pic>
                          <p:nvPicPr>
                            <p:cNvPr id="31" name="对象 30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57659" y="5548313"/>
                              <a:ext cx="139700" cy="2286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3" name="对象 42"/>
                <p:cNvGraphicFramePr>
                  <a:graphicFrameLocks noChangeAspect="1"/>
                </p:cNvGraphicFramePr>
                <p:nvPr/>
              </p:nvGraphicFramePr>
              <p:xfrm>
                <a:off x="3382963" y="5580063"/>
                <a:ext cx="152400" cy="1778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0792" name="Equation" r:id="rId11" imgW="152280" imgH="177480" progId="Equation.DSMT4">
                        <p:embed/>
                      </p:oleObj>
                    </mc:Choice>
                    <mc:Fallback>
                      <p:oleObj name="Equation" r:id="rId11" imgW="152280" imgH="177480" progId="Equation.DSMT4">
                        <p:embed/>
                        <p:pic>
                          <p:nvPicPr>
                            <p:cNvPr id="32" name="对象 31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82963" y="5580063"/>
                              <a:ext cx="152400" cy="1778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4" name="对象 43"/>
                <p:cNvGraphicFramePr>
                  <a:graphicFrameLocks noChangeAspect="1"/>
                </p:cNvGraphicFramePr>
                <p:nvPr/>
              </p:nvGraphicFramePr>
              <p:xfrm>
                <a:off x="3235325" y="4468813"/>
                <a:ext cx="101600" cy="203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0793" name="Equation" r:id="rId13" imgW="101520" imgH="203040" progId="Equation.DSMT4">
                        <p:embed/>
                      </p:oleObj>
                    </mc:Choice>
                    <mc:Fallback>
                      <p:oleObj name="Equation" r:id="rId13" imgW="101520" imgH="203040" progId="Equation.DSMT4">
                        <p:embed/>
                        <p:pic>
                          <p:nvPicPr>
                            <p:cNvPr id="33" name="对象 32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35325" y="4468813"/>
                              <a:ext cx="101600" cy="2032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5" name="对象 44"/>
                <p:cNvGraphicFramePr>
                  <a:graphicFrameLocks noChangeAspect="1"/>
                </p:cNvGraphicFramePr>
                <p:nvPr/>
              </p:nvGraphicFramePr>
              <p:xfrm>
                <a:off x="2630488" y="6020540"/>
                <a:ext cx="254000" cy="228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0794" name="Equation" r:id="rId15" imgW="253800" imgH="228600" progId="Equation.DSMT4">
                        <p:embed/>
                      </p:oleObj>
                    </mc:Choice>
                    <mc:Fallback>
                      <p:oleObj name="Equation" r:id="rId15" imgW="253800" imgH="228600" progId="Equation.DSMT4">
                        <p:embed/>
                        <p:pic>
                          <p:nvPicPr>
                            <p:cNvPr id="34" name="对象 33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30488" y="6020540"/>
                              <a:ext cx="254000" cy="2286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6" name="对象 45"/>
                <p:cNvGraphicFramePr>
                  <a:graphicFrameLocks noChangeAspect="1"/>
                </p:cNvGraphicFramePr>
                <p:nvPr/>
              </p:nvGraphicFramePr>
              <p:xfrm>
                <a:off x="2725738" y="4841875"/>
                <a:ext cx="165100" cy="228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0795" name="Equation" r:id="rId17" imgW="164880" imgH="228600" progId="Equation.DSMT4">
                        <p:embed/>
                      </p:oleObj>
                    </mc:Choice>
                    <mc:Fallback>
                      <p:oleObj name="Equation" r:id="rId17" imgW="164880" imgH="228600" progId="Equation.DSMT4">
                        <p:embed/>
                        <p:pic>
                          <p:nvPicPr>
                            <p:cNvPr id="35" name="对象 34"/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725738" y="4841875"/>
                              <a:ext cx="165100" cy="2286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7" name="对象 46"/>
                <p:cNvGraphicFramePr>
                  <a:graphicFrameLocks noChangeAspect="1"/>
                </p:cNvGraphicFramePr>
                <p:nvPr/>
              </p:nvGraphicFramePr>
              <p:xfrm>
                <a:off x="3108325" y="5291138"/>
                <a:ext cx="177800" cy="228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0796" name="Equation" r:id="rId19" imgW="177480" imgH="228600" progId="Equation.DSMT4">
                        <p:embed/>
                      </p:oleObj>
                    </mc:Choice>
                    <mc:Fallback>
                      <p:oleObj name="Equation" r:id="rId19" imgW="177480" imgH="228600" progId="Equation.DSMT4">
                        <p:embed/>
                        <p:pic>
                          <p:nvPicPr>
                            <p:cNvPr id="36" name="对象 35"/>
                            <p:cNvPicPr/>
                            <p:nvPr/>
                          </p:nvPicPr>
                          <p:blipFill>
                            <a:blip r:embed="rId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08325" y="5291138"/>
                              <a:ext cx="177800" cy="2286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8" name="文本框 47"/>
                <p:cNvSpPr txBox="1"/>
                <p:nvPr/>
              </p:nvSpPr>
              <p:spPr>
                <a:xfrm>
                  <a:off x="1853692" y="4708433"/>
                  <a:ext cx="7537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s</a:t>
                  </a:r>
                  <a:r>
                    <a:rPr lang="zh-CN" altLang="en-US" dirty="0" smtClean="0"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平面</a:t>
                  </a:r>
                  <a:endPara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</p:grpSp>
          <p:cxnSp>
            <p:nvCxnSpPr>
              <p:cNvPr id="28" name="直接箭头连接符 27"/>
              <p:cNvCxnSpPr/>
              <p:nvPr/>
            </p:nvCxnSpPr>
            <p:spPr>
              <a:xfrm>
                <a:off x="5372416" y="4746709"/>
                <a:ext cx="64008" cy="762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7484213" y="4596054"/>
              <a:ext cx="2282756" cy="1799004"/>
              <a:chOff x="7484213" y="4519854"/>
              <a:chExt cx="2282756" cy="1799004"/>
            </a:xfrm>
          </p:grpSpPr>
          <p:sp>
            <p:nvSpPr>
              <p:cNvPr id="16" name="任意多边形 15"/>
              <p:cNvSpPr/>
              <p:nvPr/>
            </p:nvSpPr>
            <p:spPr>
              <a:xfrm>
                <a:off x="7820247" y="4944140"/>
                <a:ext cx="1047310" cy="1153632"/>
              </a:xfrm>
              <a:custGeom>
                <a:avLst/>
                <a:gdLst>
                  <a:gd name="connsiteX0" fmla="*/ 930348 w 1047310"/>
                  <a:gd name="connsiteY0" fmla="*/ 47846 h 1153632"/>
                  <a:gd name="connsiteX1" fmla="*/ 962246 w 1047310"/>
                  <a:gd name="connsiteY1" fmla="*/ 74427 h 1153632"/>
                  <a:gd name="connsiteX2" fmla="*/ 994144 w 1047310"/>
                  <a:gd name="connsiteY2" fmla="*/ 127590 h 1153632"/>
                  <a:gd name="connsiteX3" fmla="*/ 1010093 w 1047310"/>
                  <a:gd name="connsiteY3" fmla="*/ 154172 h 1153632"/>
                  <a:gd name="connsiteX4" fmla="*/ 1020725 w 1047310"/>
                  <a:gd name="connsiteY4" fmla="*/ 196702 h 1153632"/>
                  <a:gd name="connsiteX5" fmla="*/ 1031358 w 1047310"/>
                  <a:gd name="connsiteY5" fmla="*/ 249865 h 1153632"/>
                  <a:gd name="connsiteX6" fmla="*/ 1041990 w 1047310"/>
                  <a:gd name="connsiteY6" fmla="*/ 281762 h 1153632"/>
                  <a:gd name="connsiteX7" fmla="*/ 1047306 w 1047310"/>
                  <a:gd name="connsiteY7" fmla="*/ 340241 h 1153632"/>
                  <a:gd name="connsiteX8" fmla="*/ 1036674 w 1047310"/>
                  <a:gd name="connsiteY8" fmla="*/ 531627 h 1153632"/>
                  <a:gd name="connsiteX9" fmla="*/ 1031358 w 1047310"/>
                  <a:gd name="connsiteY9" fmla="*/ 648586 h 1153632"/>
                  <a:gd name="connsiteX10" fmla="*/ 1026041 w 1047310"/>
                  <a:gd name="connsiteY10" fmla="*/ 664534 h 1153632"/>
                  <a:gd name="connsiteX11" fmla="*/ 1015409 w 1047310"/>
                  <a:gd name="connsiteY11" fmla="*/ 691116 h 1153632"/>
                  <a:gd name="connsiteX12" fmla="*/ 1004776 w 1047310"/>
                  <a:gd name="connsiteY12" fmla="*/ 733646 h 1153632"/>
                  <a:gd name="connsiteX13" fmla="*/ 994144 w 1047310"/>
                  <a:gd name="connsiteY13" fmla="*/ 754911 h 1153632"/>
                  <a:gd name="connsiteX14" fmla="*/ 988827 w 1047310"/>
                  <a:gd name="connsiteY14" fmla="*/ 770860 h 1153632"/>
                  <a:gd name="connsiteX15" fmla="*/ 972879 w 1047310"/>
                  <a:gd name="connsiteY15" fmla="*/ 808074 h 1153632"/>
                  <a:gd name="connsiteX16" fmla="*/ 967562 w 1047310"/>
                  <a:gd name="connsiteY16" fmla="*/ 845288 h 1153632"/>
                  <a:gd name="connsiteX17" fmla="*/ 946297 w 1047310"/>
                  <a:gd name="connsiteY17" fmla="*/ 887818 h 1153632"/>
                  <a:gd name="connsiteX18" fmla="*/ 930348 w 1047310"/>
                  <a:gd name="connsiteY18" fmla="*/ 925032 h 1153632"/>
                  <a:gd name="connsiteX19" fmla="*/ 919716 w 1047310"/>
                  <a:gd name="connsiteY19" fmla="*/ 940981 h 1153632"/>
                  <a:gd name="connsiteX20" fmla="*/ 914400 w 1047310"/>
                  <a:gd name="connsiteY20" fmla="*/ 956930 h 1153632"/>
                  <a:gd name="connsiteX21" fmla="*/ 893134 w 1047310"/>
                  <a:gd name="connsiteY21" fmla="*/ 983511 h 1153632"/>
                  <a:gd name="connsiteX22" fmla="*/ 882502 w 1047310"/>
                  <a:gd name="connsiteY22" fmla="*/ 999460 h 1153632"/>
                  <a:gd name="connsiteX23" fmla="*/ 866553 w 1047310"/>
                  <a:gd name="connsiteY23" fmla="*/ 1010093 h 1153632"/>
                  <a:gd name="connsiteX24" fmla="*/ 855920 w 1047310"/>
                  <a:gd name="connsiteY24" fmla="*/ 1026041 h 1153632"/>
                  <a:gd name="connsiteX25" fmla="*/ 824023 w 1047310"/>
                  <a:gd name="connsiteY25" fmla="*/ 1041990 h 1153632"/>
                  <a:gd name="connsiteX26" fmla="*/ 808074 w 1047310"/>
                  <a:gd name="connsiteY26" fmla="*/ 1052623 h 1153632"/>
                  <a:gd name="connsiteX27" fmla="*/ 792125 w 1047310"/>
                  <a:gd name="connsiteY27" fmla="*/ 1057939 h 1153632"/>
                  <a:gd name="connsiteX28" fmla="*/ 776176 w 1047310"/>
                  <a:gd name="connsiteY28" fmla="*/ 1073888 h 1153632"/>
                  <a:gd name="connsiteX29" fmla="*/ 733646 w 1047310"/>
                  <a:gd name="connsiteY29" fmla="*/ 1084520 h 1153632"/>
                  <a:gd name="connsiteX30" fmla="*/ 712381 w 1047310"/>
                  <a:gd name="connsiteY30" fmla="*/ 1095153 h 1153632"/>
                  <a:gd name="connsiteX31" fmla="*/ 675167 w 1047310"/>
                  <a:gd name="connsiteY31" fmla="*/ 1111102 h 1153632"/>
                  <a:gd name="connsiteX32" fmla="*/ 648586 w 1047310"/>
                  <a:gd name="connsiteY32" fmla="*/ 1127051 h 1153632"/>
                  <a:gd name="connsiteX33" fmla="*/ 622004 w 1047310"/>
                  <a:gd name="connsiteY33" fmla="*/ 1132367 h 1153632"/>
                  <a:gd name="connsiteX34" fmla="*/ 606055 w 1047310"/>
                  <a:gd name="connsiteY34" fmla="*/ 1137683 h 1153632"/>
                  <a:gd name="connsiteX35" fmla="*/ 558209 w 1047310"/>
                  <a:gd name="connsiteY35" fmla="*/ 1153632 h 1153632"/>
                  <a:gd name="connsiteX36" fmla="*/ 366823 w 1047310"/>
                  <a:gd name="connsiteY36" fmla="*/ 1143000 h 1153632"/>
                  <a:gd name="connsiteX37" fmla="*/ 340241 w 1047310"/>
                  <a:gd name="connsiteY37" fmla="*/ 1132367 h 1153632"/>
                  <a:gd name="connsiteX38" fmla="*/ 271130 w 1047310"/>
                  <a:gd name="connsiteY38" fmla="*/ 1121734 h 1153632"/>
                  <a:gd name="connsiteX39" fmla="*/ 217967 w 1047310"/>
                  <a:gd name="connsiteY39" fmla="*/ 1073888 h 1153632"/>
                  <a:gd name="connsiteX40" fmla="*/ 202018 w 1047310"/>
                  <a:gd name="connsiteY40" fmla="*/ 1057939 h 1153632"/>
                  <a:gd name="connsiteX41" fmla="*/ 186069 w 1047310"/>
                  <a:gd name="connsiteY41" fmla="*/ 1041990 h 1153632"/>
                  <a:gd name="connsiteX42" fmla="*/ 154172 w 1047310"/>
                  <a:gd name="connsiteY42" fmla="*/ 1015409 h 1153632"/>
                  <a:gd name="connsiteX43" fmla="*/ 132906 w 1047310"/>
                  <a:gd name="connsiteY43" fmla="*/ 999460 h 1153632"/>
                  <a:gd name="connsiteX44" fmla="*/ 101009 w 1047310"/>
                  <a:gd name="connsiteY44" fmla="*/ 962246 h 1153632"/>
                  <a:gd name="connsiteX45" fmla="*/ 53162 w 1047310"/>
                  <a:gd name="connsiteY45" fmla="*/ 919716 h 1153632"/>
                  <a:gd name="connsiteX46" fmla="*/ 37213 w 1047310"/>
                  <a:gd name="connsiteY46" fmla="*/ 887818 h 1153632"/>
                  <a:gd name="connsiteX47" fmla="*/ 15948 w 1047310"/>
                  <a:gd name="connsiteY47" fmla="*/ 850604 h 1153632"/>
                  <a:gd name="connsiteX48" fmla="*/ 10632 w 1047310"/>
                  <a:gd name="connsiteY48" fmla="*/ 818707 h 1153632"/>
                  <a:gd name="connsiteX49" fmla="*/ 5316 w 1047310"/>
                  <a:gd name="connsiteY49" fmla="*/ 802758 h 1153632"/>
                  <a:gd name="connsiteX50" fmla="*/ 0 w 1047310"/>
                  <a:gd name="connsiteY50" fmla="*/ 749595 h 1153632"/>
                  <a:gd name="connsiteX51" fmla="*/ 5316 w 1047310"/>
                  <a:gd name="connsiteY51" fmla="*/ 611372 h 1153632"/>
                  <a:gd name="connsiteX52" fmla="*/ 15948 w 1047310"/>
                  <a:gd name="connsiteY52" fmla="*/ 568841 h 1153632"/>
                  <a:gd name="connsiteX53" fmla="*/ 42530 w 1047310"/>
                  <a:gd name="connsiteY53" fmla="*/ 526311 h 1153632"/>
                  <a:gd name="connsiteX54" fmla="*/ 47846 w 1047310"/>
                  <a:gd name="connsiteY54" fmla="*/ 499730 h 1153632"/>
                  <a:gd name="connsiteX55" fmla="*/ 58479 w 1047310"/>
                  <a:gd name="connsiteY55" fmla="*/ 483781 h 1153632"/>
                  <a:gd name="connsiteX56" fmla="*/ 69111 w 1047310"/>
                  <a:gd name="connsiteY56" fmla="*/ 462516 h 1153632"/>
                  <a:gd name="connsiteX57" fmla="*/ 95693 w 1047310"/>
                  <a:gd name="connsiteY57" fmla="*/ 425302 h 1153632"/>
                  <a:gd name="connsiteX58" fmla="*/ 106325 w 1047310"/>
                  <a:gd name="connsiteY58" fmla="*/ 409353 h 1153632"/>
                  <a:gd name="connsiteX59" fmla="*/ 122274 w 1047310"/>
                  <a:gd name="connsiteY59" fmla="*/ 398720 h 1153632"/>
                  <a:gd name="connsiteX60" fmla="*/ 154172 w 1047310"/>
                  <a:gd name="connsiteY60" fmla="*/ 366823 h 1153632"/>
                  <a:gd name="connsiteX61" fmla="*/ 164804 w 1047310"/>
                  <a:gd name="connsiteY61" fmla="*/ 350874 h 1153632"/>
                  <a:gd name="connsiteX62" fmla="*/ 186069 w 1047310"/>
                  <a:gd name="connsiteY62" fmla="*/ 334925 h 1153632"/>
                  <a:gd name="connsiteX63" fmla="*/ 217967 w 1047310"/>
                  <a:gd name="connsiteY63" fmla="*/ 308344 h 1153632"/>
                  <a:gd name="connsiteX64" fmla="*/ 265813 w 1047310"/>
                  <a:gd name="connsiteY64" fmla="*/ 265813 h 1153632"/>
                  <a:gd name="connsiteX65" fmla="*/ 276446 w 1047310"/>
                  <a:gd name="connsiteY65" fmla="*/ 244548 h 1153632"/>
                  <a:gd name="connsiteX66" fmla="*/ 292395 w 1047310"/>
                  <a:gd name="connsiteY66" fmla="*/ 233916 h 1153632"/>
                  <a:gd name="connsiteX67" fmla="*/ 313660 w 1047310"/>
                  <a:gd name="connsiteY67" fmla="*/ 217967 h 1153632"/>
                  <a:gd name="connsiteX68" fmla="*/ 329609 w 1047310"/>
                  <a:gd name="connsiteY68" fmla="*/ 202018 h 1153632"/>
                  <a:gd name="connsiteX69" fmla="*/ 350874 w 1047310"/>
                  <a:gd name="connsiteY69" fmla="*/ 191386 h 1153632"/>
                  <a:gd name="connsiteX70" fmla="*/ 382772 w 1047310"/>
                  <a:gd name="connsiteY70" fmla="*/ 170120 h 1153632"/>
                  <a:gd name="connsiteX71" fmla="*/ 398720 w 1047310"/>
                  <a:gd name="connsiteY71" fmla="*/ 154172 h 1153632"/>
                  <a:gd name="connsiteX72" fmla="*/ 414669 w 1047310"/>
                  <a:gd name="connsiteY72" fmla="*/ 148855 h 1153632"/>
                  <a:gd name="connsiteX73" fmla="*/ 430618 w 1047310"/>
                  <a:gd name="connsiteY73" fmla="*/ 138223 h 1153632"/>
                  <a:gd name="connsiteX74" fmla="*/ 451883 w 1047310"/>
                  <a:gd name="connsiteY74" fmla="*/ 127590 h 1153632"/>
                  <a:gd name="connsiteX75" fmla="*/ 473148 w 1047310"/>
                  <a:gd name="connsiteY75" fmla="*/ 111641 h 1153632"/>
                  <a:gd name="connsiteX76" fmla="*/ 510362 w 1047310"/>
                  <a:gd name="connsiteY76" fmla="*/ 95693 h 1153632"/>
                  <a:gd name="connsiteX77" fmla="*/ 531627 w 1047310"/>
                  <a:gd name="connsiteY77" fmla="*/ 90376 h 1153632"/>
                  <a:gd name="connsiteX78" fmla="*/ 568841 w 1047310"/>
                  <a:gd name="connsiteY78" fmla="*/ 69111 h 1153632"/>
                  <a:gd name="connsiteX79" fmla="*/ 600739 w 1047310"/>
                  <a:gd name="connsiteY79" fmla="*/ 58479 h 1153632"/>
                  <a:gd name="connsiteX80" fmla="*/ 637953 w 1047310"/>
                  <a:gd name="connsiteY80" fmla="*/ 42530 h 1153632"/>
                  <a:gd name="connsiteX81" fmla="*/ 685800 w 1047310"/>
                  <a:gd name="connsiteY81" fmla="*/ 26581 h 1153632"/>
                  <a:gd name="connsiteX82" fmla="*/ 717697 w 1047310"/>
                  <a:gd name="connsiteY82" fmla="*/ 15948 h 1153632"/>
                  <a:gd name="connsiteX83" fmla="*/ 738962 w 1047310"/>
                  <a:gd name="connsiteY83" fmla="*/ 10632 h 1153632"/>
                  <a:gd name="connsiteX84" fmla="*/ 770860 w 1047310"/>
                  <a:gd name="connsiteY84" fmla="*/ 0 h 1153632"/>
                  <a:gd name="connsiteX85" fmla="*/ 866553 w 1047310"/>
                  <a:gd name="connsiteY85" fmla="*/ 5316 h 1153632"/>
                  <a:gd name="connsiteX86" fmla="*/ 898451 w 1047310"/>
                  <a:gd name="connsiteY86" fmla="*/ 15948 h 1153632"/>
                  <a:gd name="connsiteX87" fmla="*/ 914400 w 1047310"/>
                  <a:gd name="connsiteY87" fmla="*/ 26581 h 1153632"/>
                  <a:gd name="connsiteX88" fmla="*/ 930348 w 1047310"/>
                  <a:gd name="connsiteY88" fmla="*/ 47846 h 1153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1047310" h="1153632">
                    <a:moveTo>
                      <a:pt x="930348" y="47846"/>
                    </a:moveTo>
                    <a:cubicBezTo>
                      <a:pt x="938322" y="55820"/>
                      <a:pt x="952459" y="64640"/>
                      <a:pt x="962246" y="74427"/>
                    </a:cubicBezTo>
                    <a:cubicBezTo>
                      <a:pt x="991490" y="103671"/>
                      <a:pt x="977600" y="94502"/>
                      <a:pt x="994144" y="127590"/>
                    </a:cubicBezTo>
                    <a:cubicBezTo>
                      <a:pt x="998765" y="136832"/>
                      <a:pt x="1005472" y="144930"/>
                      <a:pt x="1010093" y="154172"/>
                    </a:cubicBezTo>
                    <a:cubicBezTo>
                      <a:pt x="1015363" y="164712"/>
                      <a:pt x="1018992" y="187169"/>
                      <a:pt x="1020725" y="196702"/>
                    </a:cubicBezTo>
                    <a:cubicBezTo>
                      <a:pt x="1025149" y="221034"/>
                      <a:pt x="1024845" y="228157"/>
                      <a:pt x="1031358" y="249865"/>
                    </a:cubicBezTo>
                    <a:cubicBezTo>
                      <a:pt x="1034579" y="260600"/>
                      <a:pt x="1041990" y="281762"/>
                      <a:pt x="1041990" y="281762"/>
                    </a:cubicBezTo>
                    <a:cubicBezTo>
                      <a:pt x="1043762" y="301255"/>
                      <a:pt x="1047306" y="320668"/>
                      <a:pt x="1047306" y="340241"/>
                    </a:cubicBezTo>
                    <a:cubicBezTo>
                      <a:pt x="1047306" y="466699"/>
                      <a:pt x="1047861" y="453314"/>
                      <a:pt x="1036674" y="531627"/>
                    </a:cubicBezTo>
                    <a:cubicBezTo>
                      <a:pt x="1034902" y="570613"/>
                      <a:pt x="1034470" y="609684"/>
                      <a:pt x="1031358" y="648586"/>
                    </a:cubicBezTo>
                    <a:cubicBezTo>
                      <a:pt x="1030911" y="654172"/>
                      <a:pt x="1028009" y="659287"/>
                      <a:pt x="1026041" y="664534"/>
                    </a:cubicBezTo>
                    <a:cubicBezTo>
                      <a:pt x="1022690" y="673469"/>
                      <a:pt x="1018760" y="682180"/>
                      <a:pt x="1015409" y="691116"/>
                    </a:cubicBezTo>
                    <a:cubicBezTo>
                      <a:pt x="991530" y="754797"/>
                      <a:pt x="1036516" y="638427"/>
                      <a:pt x="1004776" y="733646"/>
                    </a:cubicBezTo>
                    <a:cubicBezTo>
                      <a:pt x="1002270" y="741164"/>
                      <a:pt x="997266" y="747627"/>
                      <a:pt x="994144" y="754911"/>
                    </a:cubicBezTo>
                    <a:cubicBezTo>
                      <a:pt x="991936" y="760062"/>
                      <a:pt x="991035" y="765709"/>
                      <a:pt x="988827" y="770860"/>
                    </a:cubicBezTo>
                    <a:cubicBezTo>
                      <a:pt x="969124" y="816833"/>
                      <a:pt x="985343" y="770680"/>
                      <a:pt x="972879" y="808074"/>
                    </a:cubicBezTo>
                    <a:cubicBezTo>
                      <a:pt x="971107" y="820479"/>
                      <a:pt x="971525" y="833400"/>
                      <a:pt x="967562" y="845288"/>
                    </a:cubicBezTo>
                    <a:cubicBezTo>
                      <a:pt x="962550" y="860325"/>
                      <a:pt x="951309" y="872781"/>
                      <a:pt x="946297" y="887818"/>
                    </a:cubicBezTo>
                    <a:cubicBezTo>
                      <a:pt x="940332" y="905714"/>
                      <a:pt x="940861" y="906634"/>
                      <a:pt x="930348" y="925032"/>
                    </a:cubicBezTo>
                    <a:cubicBezTo>
                      <a:pt x="927178" y="930579"/>
                      <a:pt x="922573" y="935266"/>
                      <a:pt x="919716" y="940981"/>
                    </a:cubicBezTo>
                    <a:cubicBezTo>
                      <a:pt x="917210" y="945993"/>
                      <a:pt x="917370" y="952178"/>
                      <a:pt x="914400" y="956930"/>
                    </a:cubicBezTo>
                    <a:cubicBezTo>
                      <a:pt x="908386" y="966552"/>
                      <a:pt x="899942" y="974433"/>
                      <a:pt x="893134" y="983511"/>
                    </a:cubicBezTo>
                    <a:cubicBezTo>
                      <a:pt x="889300" y="988622"/>
                      <a:pt x="887020" y="994942"/>
                      <a:pt x="882502" y="999460"/>
                    </a:cubicBezTo>
                    <a:cubicBezTo>
                      <a:pt x="877984" y="1003978"/>
                      <a:pt x="871869" y="1006549"/>
                      <a:pt x="866553" y="1010093"/>
                    </a:cubicBezTo>
                    <a:cubicBezTo>
                      <a:pt x="863009" y="1015409"/>
                      <a:pt x="860438" y="1021523"/>
                      <a:pt x="855920" y="1026041"/>
                    </a:cubicBezTo>
                    <a:cubicBezTo>
                      <a:pt x="845612" y="1036349"/>
                      <a:pt x="836997" y="1037666"/>
                      <a:pt x="824023" y="1041990"/>
                    </a:cubicBezTo>
                    <a:cubicBezTo>
                      <a:pt x="818707" y="1045534"/>
                      <a:pt x="813789" y="1049766"/>
                      <a:pt x="808074" y="1052623"/>
                    </a:cubicBezTo>
                    <a:cubicBezTo>
                      <a:pt x="803062" y="1055129"/>
                      <a:pt x="796788" y="1054831"/>
                      <a:pt x="792125" y="1057939"/>
                    </a:cubicBezTo>
                    <a:cubicBezTo>
                      <a:pt x="785869" y="1062109"/>
                      <a:pt x="783021" y="1070777"/>
                      <a:pt x="776176" y="1073888"/>
                    </a:cubicBezTo>
                    <a:cubicBezTo>
                      <a:pt x="762873" y="1079935"/>
                      <a:pt x="733646" y="1084520"/>
                      <a:pt x="733646" y="1084520"/>
                    </a:cubicBezTo>
                    <a:cubicBezTo>
                      <a:pt x="726558" y="1088064"/>
                      <a:pt x="719665" y="1092031"/>
                      <a:pt x="712381" y="1095153"/>
                    </a:cubicBezTo>
                    <a:cubicBezTo>
                      <a:pt x="679438" y="1109272"/>
                      <a:pt x="714845" y="1089058"/>
                      <a:pt x="675167" y="1111102"/>
                    </a:cubicBezTo>
                    <a:cubicBezTo>
                      <a:pt x="666134" y="1116120"/>
                      <a:pt x="658180" y="1123213"/>
                      <a:pt x="648586" y="1127051"/>
                    </a:cubicBezTo>
                    <a:cubicBezTo>
                      <a:pt x="640196" y="1130407"/>
                      <a:pt x="630770" y="1130176"/>
                      <a:pt x="622004" y="1132367"/>
                    </a:cubicBezTo>
                    <a:cubicBezTo>
                      <a:pt x="616567" y="1133726"/>
                      <a:pt x="611206" y="1135476"/>
                      <a:pt x="606055" y="1137683"/>
                    </a:cubicBezTo>
                    <a:cubicBezTo>
                      <a:pt x="567535" y="1154192"/>
                      <a:pt x="603020" y="1144670"/>
                      <a:pt x="558209" y="1153632"/>
                    </a:cubicBezTo>
                    <a:cubicBezTo>
                      <a:pt x="494414" y="1150088"/>
                      <a:pt x="430415" y="1149204"/>
                      <a:pt x="366823" y="1143000"/>
                    </a:cubicBezTo>
                    <a:cubicBezTo>
                      <a:pt x="357325" y="1142073"/>
                      <a:pt x="349382" y="1135109"/>
                      <a:pt x="340241" y="1132367"/>
                    </a:cubicBezTo>
                    <a:cubicBezTo>
                      <a:pt x="322849" y="1127149"/>
                      <a:pt x="285945" y="1123586"/>
                      <a:pt x="271130" y="1121734"/>
                    </a:cubicBezTo>
                    <a:cubicBezTo>
                      <a:pt x="237835" y="1096764"/>
                      <a:pt x="256130" y="1112051"/>
                      <a:pt x="217967" y="1073888"/>
                    </a:cubicBezTo>
                    <a:lnTo>
                      <a:pt x="202018" y="1057939"/>
                    </a:lnTo>
                    <a:cubicBezTo>
                      <a:pt x="196702" y="1052623"/>
                      <a:pt x="192325" y="1046160"/>
                      <a:pt x="186069" y="1041990"/>
                    </a:cubicBezTo>
                    <a:cubicBezTo>
                      <a:pt x="150818" y="1018491"/>
                      <a:pt x="189989" y="1046110"/>
                      <a:pt x="154172" y="1015409"/>
                    </a:cubicBezTo>
                    <a:cubicBezTo>
                      <a:pt x="147444" y="1009642"/>
                      <a:pt x="139995" y="1004776"/>
                      <a:pt x="132906" y="999460"/>
                    </a:cubicBezTo>
                    <a:cubicBezTo>
                      <a:pt x="120365" y="980647"/>
                      <a:pt x="121063" y="979436"/>
                      <a:pt x="101009" y="962246"/>
                    </a:cubicBezTo>
                    <a:cubicBezTo>
                      <a:pt x="76155" y="940942"/>
                      <a:pt x="81092" y="961613"/>
                      <a:pt x="53162" y="919716"/>
                    </a:cubicBezTo>
                    <a:cubicBezTo>
                      <a:pt x="32731" y="889068"/>
                      <a:pt x="50419" y="918631"/>
                      <a:pt x="37213" y="887818"/>
                    </a:cubicBezTo>
                    <a:cubicBezTo>
                      <a:pt x="29117" y="868928"/>
                      <a:pt x="26628" y="866624"/>
                      <a:pt x="15948" y="850604"/>
                    </a:cubicBezTo>
                    <a:cubicBezTo>
                      <a:pt x="14176" y="839972"/>
                      <a:pt x="12970" y="829229"/>
                      <a:pt x="10632" y="818707"/>
                    </a:cubicBezTo>
                    <a:cubicBezTo>
                      <a:pt x="9416" y="813237"/>
                      <a:pt x="6168" y="808297"/>
                      <a:pt x="5316" y="802758"/>
                    </a:cubicBezTo>
                    <a:cubicBezTo>
                      <a:pt x="2608" y="785156"/>
                      <a:pt x="1772" y="767316"/>
                      <a:pt x="0" y="749595"/>
                    </a:cubicBezTo>
                    <a:cubicBezTo>
                      <a:pt x="1772" y="703521"/>
                      <a:pt x="1264" y="657302"/>
                      <a:pt x="5316" y="611372"/>
                    </a:cubicBezTo>
                    <a:cubicBezTo>
                      <a:pt x="6600" y="596815"/>
                      <a:pt x="7180" y="580532"/>
                      <a:pt x="15948" y="568841"/>
                    </a:cubicBezTo>
                    <a:cubicBezTo>
                      <a:pt x="36652" y="541236"/>
                      <a:pt x="27934" y="555501"/>
                      <a:pt x="42530" y="526311"/>
                    </a:cubicBezTo>
                    <a:cubicBezTo>
                      <a:pt x="44302" y="517451"/>
                      <a:pt x="44673" y="508190"/>
                      <a:pt x="47846" y="499730"/>
                    </a:cubicBezTo>
                    <a:cubicBezTo>
                      <a:pt x="50090" y="493747"/>
                      <a:pt x="55309" y="489329"/>
                      <a:pt x="58479" y="483781"/>
                    </a:cubicBezTo>
                    <a:cubicBezTo>
                      <a:pt x="62411" y="476900"/>
                      <a:pt x="65179" y="469397"/>
                      <a:pt x="69111" y="462516"/>
                    </a:cubicBezTo>
                    <a:cubicBezTo>
                      <a:pt x="76269" y="449989"/>
                      <a:pt x="87544" y="436710"/>
                      <a:pt x="95693" y="425302"/>
                    </a:cubicBezTo>
                    <a:cubicBezTo>
                      <a:pt x="99407" y="420103"/>
                      <a:pt x="101807" y="413871"/>
                      <a:pt x="106325" y="409353"/>
                    </a:cubicBezTo>
                    <a:cubicBezTo>
                      <a:pt x="110843" y="404835"/>
                      <a:pt x="116958" y="402264"/>
                      <a:pt x="122274" y="398720"/>
                    </a:cubicBezTo>
                    <a:cubicBezTo>
                      <a:pt x="147332" y="361134"/>
                      <a:pt x="114605" y="406390"/>
                      <a:pt x="154172" y="366823"/>
                    </a:cubicBezTo>
                    <a:cubicBezTo>
                      <a:pt x="158690" y="362305"/>
                      <a:pt x="160286" y="355392"/>
                      <a:pt x="164804" y="350874"/>
                    </a:cubicBezTo>
                    <a:cubicBezTo>
                      <a:pt x="171069" y="344609"/>
                      <a:pt x="179804" y="341190"/>
                      <a:pt x="186069" y="334925"/>
                    </a:cubicBezTo>
                    <a:cubicBezTo>
                      <a:pt x="216125" y="304869"/>
                      <a:pt x="172349" y="331152"/>
                      <a:pt x="217967" y="308344"/>
                    </a:cubicBezTo>
                    <a:cubicBezTo>
                      <a:pt x="254383" y="271928"/>
                      <a:pt x="237354" y="284787"/>
                      <a:pt x="265813" y="265813"/>
                    </a:cubicBezTo>
                    <a:cubicBezTo>
                      <a:pt x="269357" y="258725"/>
                      <a:pt x="271372" y="250636"/>
                      <a:pt x="276446" y="244548"/>
                    </a:cubicBezTo>
                    <a:cubicBezTo>
                      <a:pt x="280536" y="239640"/>
                      <a:pt x="287196" y="237630"/>
                      <a:pt x="292395" y="233916"/>
                    </a:cubicBezTo>
                    <a:cubicBezTo>
                      <a:pt x="299605" y="228766"/>
                      <a:pt x="306933" y="223733"/>
                      <a:pt x="313660" y="217967"/>
                    </a:cubicBezTo>
                    <a:cubicBezTo>
                      <a:pt x="319368" y="213074"/>
                      <a:pt x="323491" y="206388"/>
                      <a:pt x="329609" y="202018"/>
                    </a:cubicBezTo>
                    <a:cubicBezTo>
                      <a:pt x="336058" y="197412"/>
                      <a:pt x="344078" y="195463"/>
                      <a:pt x="350874" y="191386"/>
                    </a:cubicBezTo>
                    <a:cubicBezTo>
                      <a:pt x="361832" y="184811"/>
                      <a:pt x="373736" y="179156"/>
                      <a:pt x="382772" y="170120"/>
                    </a:cubicBezTo>
                    <a:cubicBezTo>
                      <a:pt x="388088" y="164804"/>
                      <a:pt x="392465" y="158342"/>
                      <a:pt x="398720" y="154172"/>
                    </a:cubicBezTo>
                    <a:cubicBezTo>
                      <a:pt x="403383" y="151063"/>
                      <a:pt x="409657" y="151361"/>
                      <a:pt x="414669" y="148855"/>
                    </a:cubicBezTo>
                    <a:cubicBezTo>
                      <a:pt x="420384" y="145998"/>
                      <a:pt x="425071" y="141393"/>
                      <a:pt x="430618" y="138223"/>
                    </a:cubicBezTo>
                    <a:cubicBezTo>
                      <a:pt x="437499" y="134291"/>
                      <a:pt x="445163" y="131790"/>
                      <a:pt x="451883" y="127590"/>
                    </a:cubicBezTo>
                    <a:cubicBezTo>
                      <a:pt x="459397" y="122894"/>
                      <a:pt x="465634" y="116337"/>
                      <a:pt x="473148" y="111641"/>
                    </a:cubicBezTo>
                    <a:cubicBezTo>
                      <a:pt x="485087" y="104179"/>
                      <a:pt x="497033" y="99501"/>
                      <a:pt x="510362" y="95693"/>
                    </a:cubicBezTo>
                    <a:cubicBezTo>
                      <a:pt x="517387" y="93686"/>
                      <a:pt x="524786" y="92941"/>
                      <a:pt x="531627" y="90376"/>
                    </a:cubicBezTo>
                    <a:cubicBezTo>
                      <a:pt x="599557" y="64903"/>
                      <a:pt x="513287" y="93802"/>
                      <a:pt x="568841" y="69111"/>
                    </a:cubicBezTo>
                    <a:cubicBezTo>
                      <a:pt x="579083" y="64559"/>
                      <a:pt x="590715" y="63491"/>
                      <a:pt x="600739" y="58479"/>
                    </a:cubicBezTo>
                    <a:cubicBezTo>
                      <a:pt x="627016" y="45340"/>
                      <a:pt x="614486" y="50352"/>
                      <a:pt x="637953" y="42530"/>
                    </a:cubicBezTo>
                    <a:cubicBezTo>
                      <a:pt x="667400" y="22898"/>
                      <a:pt x="639958" y="38042"/>
                      <a:pt x="685800" y="26581"/>
                    </a:cubicBezTo>
                    <a:cubicBezTo>
                      <a:pt x="696673" y="23863"/>
                      <a:pt x="706824" y="18666"/>
                      <a:pt x="717697" y="15948"/>
                    </a:cubicBezTo>
                    <a:cubicBezTo>
                      <a:pt x="724785" y="14176"/>
                      <a:pt x="731964" y="12731"/>
                      <a:pt x="738962" y="10632"/>
                    </a:cubicBezTo>
                    <a:cubicBezTo>
                      <a:pt x="749697" y="7412"/>
                      <a:pt x="770860" y="0"/>
                      <a:pt x="770860" y="0"/>
                    </a:cubicBezTo>
                    <a:cubicBezTo>
                      <a:pt x="802758" y="1772"/>
                      <a:pt x="834853" y="1354"/>
                      <a:pt x="866553" y="5316"/>
                    </a:cubicBezTo>
                    <a:cubicBezTo>
                      <a:pt x="877674" y="6706"/>
                      <a:pt x="898451" y="15948"/>
                      <a:pt x="898451" y="15948"/>
                    </a:cubicBezTo>
                    <a:cubicBezTo>
                      <a:pt x="903767" y="19492"/>
                      <a:pt x="909882" y="22063"/>
                      <a:pt x="914400" y="26581"/>
                    </a:cubicBezTo>
                    <a:cubicBezTo>
                      <a:pt x="918918" y="31099"/>
                      <a:pt x="922374" y="39872"/>
                      <a:pt x="930348" y="47846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cxnSp>
            <p:nvCxnSpPr>
              <p:cNvPr id="17" name="直接箭头连接符 16"/>
              <p:cNvCxnSpPr/>
              <p:nvPr/>
            </p:nvCxnSpPr>
            <p:spPr>
              <a:xfrm flipV="1">
                <a:off x="7484213" y="5522976"/>
                <a:ext cx="1783080" cy="182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 flipV="1">
                <a:off x="8353058" y="4575402"/>
                <a:ext cx="21336" cy="17434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19" name="对象 18"/>
              <p:cNvGraphicFramePr>
                <a:graphicFrameLocks noChangeAspect="1"/>
              </p:cNvGraphicFramePr>
              <p:nvPr/>
            </p:nvGraphicFramePr>
            <p:xfrm>
              <a:off x="8390851" y="5533381"/>
              <a:ext cx="152400" cy="177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797" name="Equation" r:id="rId21" imgW="152280" imgH="177480" progId="Equation.DSMT4">
                      <p:embed/>
                    </p:oleObj>
                  </mc:Choice>
                  <mc:Fallback>
                    <p:oleObj name="Equation" r:id="rId21" imgW="152280" imgH="177480" progId="Equation.DSMT4">
                      <p:embed/>
                      <p:pic>
                        <p:nvPicPr>
                          <p:cNvPr id="43" name="对象 42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8390851" y="5533381"/>
                            <a:ext cx="152400" cy="1778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对象 19"/>
              <p:cNvGraphicFramePr>
                <a:graphicFrameLocks noChangeAspect="1"/>
              </p:cNvGraphicFramePr>
              <p:nvPr/>
            </p:nvGraphicFramePr>
            <p:xfrm>
              <a:off x="8230223" y="4519854"/>
              <a:ext cx="101600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798" name="Equation" r:id="rId23" imgW="101520" imgH="203040" progId="Equation.DSMT4">
                      <p:embed/>
                    </p:oleObj>
                  </mc:Choice>
                  <mc:Fallback>
                    <p:oleObj name="Equation" r:id="rId23" imgW="101520" imgH="203040" progId="Equation.DSMT4">
                      <p:embed/>
                      <p:pic>
                        <p:nvPicPr>
                          <p:cNvPr id="44" name="对象 43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8230223" y="4519854"/>
                            <a:ext cx="101600" cy="203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21" name="直接箭头连接符 20"/>
              <p:cNvCxnSpPr/>
              <p:nvPr/>
            </p:nvCxnSpPr>
            <p:spPr>
              <a:xfrm>
                <a:off x="8743791" y="4988158"/>
                <a:ext cx="64008" cy="762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文本框 22"/>
              <p:cNvSpPr txBox="1"/>
              <p:nvPr/>
            </p:nvSpPr>
            <p:spPr>
              <a:xfrm>
                <a:off x="8997206" y="4570413"/>
                <a:ext cx="769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F</a:t>
                </a:r>
                <a:r>
                  <a:rPr lang="zh-CN" altLang="en-US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平面</a:t>
                </a:r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5424488" y="4603750"/>
            <a:ext cx="1905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99" name="Equation" r:id="rId24" imgW="190440" imgH="228600" progId="Equation.DSMT4">
                    <p:embed/>
                  </p:oleObj>
                </mc:Choice>
                <mc:Fallback>
                  <p:oleObj name="Equation" r:id="rId24" imgW="190440" imgH="228600" progId="Equation.DSMT4">
                    <p:embed/>
                    <p:pic>
                      <p:nvPicPr>
                        <p:cNvPr id="60" name="对象 59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5424488" y="4603750"/>
                          <a:ext cx="1905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8780463" y="5929313"/>
            <a:ext cx="2159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00" name="Equation" r:id="rId26" imgW="215640" imgH="228600" progId="Equation.DSMT4">
                    <p:embed/>
                  </p:oleObj>
                </mc:Choice>
                <mc:Fallback>
                  <p:oleObj name="Equation" r:id="rId26" imgW="215640" imgH="228600" progId="Equation.DSMT4">
                    <p:embed/>
                    <p:pic>
                      <p:nvPicPr>
                        <p:cNvPr id="61" name="对象 60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8780463" y="5929313"/>
                          <a:ext cx="2159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1377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5.5.2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奈奎斯特（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Nyquist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）稳定判据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条件稳定</a:t>
            </a:r>
            <a:endParaRPr lang="en-US" altLang="zh-CN" sz="2400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567501"/>
              </p:ext>
            </p:extLst>
          </p:nvPr>
        </p:nvGraphicFramePr>
        <p:xfrm>
          <a:off x="3161696" y="1690688"/>
          <a:ext cx="7039613" cy="784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51" name="Equation" r:id="rId4" imgW="3873240" imgH="431640" progId="Equation.DSMT4">
                  <p:embed/>
                </p:oleObj>
              </mc:Choice>
              <mc:Fallback>
                <p:oleObj name="Equation" r:id="rId4" imgW="3873240" imgH="43164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61696" y="1690688"/>
                        <a:ext cx="7039613" cy="7849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218506" y="2949978"/>
            <a:ext cx="3159859" cy="2781518"/>
            <a:chOff x="1742381" y="2949978"/>
            <a:chExt cx="3159859" cy="2781518"/>
          </a:xfrm>
        </p:grpSpPr>
        <p:grpSp>
          <p:nvGrpSpPr>
            <p:cNvPr id="5" name="组合 4"/>
            <p:cNvGrpSpPr/>
            <p:nvPr/>
          </p:nvGrpSpPr>
          <p:grpSpPr>
            <a:xfrm>
              <a:off x="1742381" y="2949978"/>
              <a:ext cx="3159859" cy="2781518"/>
              <a:chOff x="7743470" y="2912350"/>
              <a:chExt cx="3223249" cy="2004088"/>
            </a:xfrm>
          </p:grpSpPr>
          <p:cxnSp>
            <p:nvCxnSpPr>
              <p:cNvPr id="7" name="直接箭头连接符 6"/>
              <p:cNvCxnSpPr/>
              <p:nvPr/>
            </p:nvCxnSpPr>
            <p:spPr>
              <a:xfrm flipV="1">
                <a:off x="7743470" y="3910430"/>
                <a:ext cx="3223249" cy="39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V="1">
                <a:off x="9266660" y="2912350"/>
                <a:ext cx="0" cy="20040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9" name="对象 8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147445" y="3023298"/>
              <a:ext cx="79119" cy="158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752" name="Equation" r:id="rId6" imgW="101520" imgH="203040" progId="Equation.DSMT4">
                      <p:embed/>
                    </p:oleObj>
                  </mc:Choice>
                  <mc:Fallback>
                    <p:oleObj name="Equation" r:id="rId6" imgW="101520" imgH="203040" progId="Equation.DSMT4">
                      <p:embed/>
                      <p:pic>
                        <p:nvPicPr>
                          <p:cNvPr id="9" name="对象 8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9147445" y="3023298"/>
                            <a:ext cx="79119" cy="1582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对象 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284668" y="3952506"/>
              <a:ext cx="223824" cy="1936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753" name="Equation" r:id="rId8" imgW="152280" imgH="177480" progId="Equation.DSMT4">
                      <p:embed/>
                    </p:oleObj>
                  </mc:Choice>
                  <mc:Fallback>
                    <p:oleObj name="Equation" r:id="rId8" imgW="152280" imgH="177480" progId="Equation.DSMT4">
                      <p:embed/>
                      <p:pic>
                        <p:nvPicPr>
                          <p:cNvPr id="10" name="对象 9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9284668" y="3952506"/>
                            <a:ext cx="223824" cy="19360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" name="椭圆 10"/>
              <p:cNvSpPr/>
              <p:nvPr/>
            </p:nvSpPr>
            <p:spPr>
              <a:xfrm>
                <a:off x="8692920" y="3862805"/>
                <a:ext cx="130588" cy="952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18" name="任意多边形 17"/>
            <p:cNvSpPr/>
            <p:nvPr/>
          </p:nvSpPr>
          <p:spPr>
            <a:xfrm>
              <a:off x="2001647" y="4091083"/>
              <a:ext cx="2692901" cy="1639687"/>
            </a:xfrm>
            <a:custGeom>
              <a:avLst/>
              <a:gdLst>
                <a:gd name="connsiteX0" fmla="*/ 2692901 w 2692901"/>
                <a:gd name="connsiteY0" fmla="*/ 254674 h 1639687"/>
                <a:gd name="connsiteX1" fmla="*/ 1693660 w 2692901"/>
                <a:gd name="connsiteY1" fmla="*/ 1433024 h 1639687"/>
                <a:gd name="connsiteX2" fmla="*/ 637858 w 2692901"/>
                <a:gd name="connsiteY2" fmla="*/ 1546146 h 1639687"/>
                <a:gd name="connsiteX3" fmla="*/ 6262 w 2692901"/>
                <a:gd name="connsiteY3" fmla="*/ 443210 h 1639687"/>
                <a:gd name="connsiteX4" fmla="*/ 336200 w 2692901"/>
                <a:gd name="connsiteY4" fmla="*/ 150 h 1639687"/>
                <a:gd name="connsiteX5" fmla="*/ 694419 w 2692901"/>
                <a:gd name="connsiteY5" fmla="*/ 480917 h 1639687"/>
                <a:gd name="connsiteX6" fmla="*/ 1005504 w 2692901"/>
                <a:gd name="connsiteY6" fmla="*/ 150979 h 1639687"/>
                <a:gd name="connsiteX7" fmla="*/ 1231747 w 2692901"/>
                <a:gd name="connsiteY7" fmla="*/ 245247 h 163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2901" h="1639687">
                  <a:moveTo>
                    <a:pt x="2692901" y="254674"/>
                  </a:moveTo>
                  <a:cubicBezTo>
                    <a:pt x="2364534" y="736226"/>
                    <a:pt x="2036167" y="1217779"/>
                    <a:pt x="1693660" y="1433024"/>
                  </a:cubicBezTo>
                  <a:cubicBezTo>
                    <a:pt x="1351153" y="1648269"/>
                    <a:pt x="919091" y="1711115"/>
                    <a:pt x="637858" y="1546146"/>
                  </a:cubicBezTo>
                  <a:cubicBezTo>
                    <a:pt x="356625" y="1381177"/>
                    <a:pt x="56538" y="700876"/>
                    <a:pt x="6262" y="443210"/>
                  </a:cubicBezTo>
                  <a:cubicBezTo>
                    <a:pt x="-44014" y="185544"/>
                    <a:pt x="221507" y="-6134"/>
                    <a:pt x="336200" y="150"/>
                  </a:cubicBezTo>
                  <a:cubicBezTo>
                    <a:pt x="450893" y="6434"/>
                    <a:pt x="582868" y="455779"/>
                    <a:pt x="694419" y="480917"/>
                  </a:cubicBezTo>
                  <a:cubicBezTo>
                    <a:pt x="805970" y="506055"/>
                    <a:pt x="915949" y="190257"/>
                    <a:pt x="1005504" y="150979"/>
                  </a:cubicBezTo>
                  <a:cubicBezTo>
                    <a:pt x="1095059" y="111701"/>
                    <a:pt x="1163403" y="178474"/>
                    <a:pt x="1231747" y="245247"/>
                  </a:cubicBez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210297" y="2949978"/>
            <a:ext cx="3159859" cy="2781518"/>
            <a:chOff x="6258047" y="2949978"/>
            <a:chExt cx="3159859" cy="2781518"/>
          </a:xfrm>
        </p:grpSpPr>
        <p:cxnSp>
          <p:nvCxnSpPr>
            <p:cNvPr id="20" name="直接箭头连接符 19"/>
            <p:cNvCxnSpPr/>
            <p:nvPr/>
          </p:nvCxnSpPr>
          <p:spPr>
            <a:xfrm flipV="1">
              <a:off x="6258047" y="4320816"/>
              <a:ext cx="3159859" cy="55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8439259" y="2949978"/>
              <a:ext cx="0" cy="27815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22" name="对象 21"/>
            <p:cNvGraphicFramePr>
              <a:graphicFrameLocks noChangeAspect="1"/>
            </p:cNvGraphicFramePr>
            <p:nvPr>
              <p:extLst/>
            </p:nvPr>
          </p:nvGraphicFramePr>
          <p:xfrm>
            <a:off x="8495982" y="2990582"/>
            <a:ext cx="226187" cy="4269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54" name="Equation" r:id="rId10" imgW="101520" imgH="203040" progId="Equation.DSMT4">
                    <p:embed/>
                  </p:oleObj>
                </mc:Choice>
                <mc:Fallback>
                  <p:oleObj name="Equation" r:id="rId10" imgW="101520" imgH="203040" progId="Equation.DSMT4">
                    <p:embed/>
                    <p:pic>
                      <p:nvPicPr>
                        <p:cNvPr id="22" name="对象 2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495982" y="2990582"/>
                          <a:ext cx="226187" cy="4269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>
              <p:extLst/>
            </p:nvPr>
          </p:nvGraphicFramePr>
          <p:xfrm>
            <a:off x="8482451" y="4310743"/>
            <a:ext cx="215434" cy="296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55" name="Equation" r:id="rId11" imgW="152280" imgH="177480" progId="Equation.DSMT4">
                    <p:embed/>
                  </p:oleObj>
                </mc:Choice>
                <mc:Fallback>
                  <p:oleObj name="Equation" r:id="rId11" imgW="152280" imgH="177480" progId="Equation.DSMT4">
                    <p:embed/>
                    <p:pic>
                      <p:nvPicPr>
                        <p:cNvPr id="23" name="对象 2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482451" y="4310743"/>
                          <a:ext cx="215434" cy="2961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5661599" y="4265771"/>
            <a:ext cx="1673188" cy="128287"/>
            <a:chOff x="6709349" y="4265771"/>
            <a:chExt cx="1673188" cy="128287"/>
          </a:xfrm>
        </p:grpSpPr>
        <p:grpSp>
          <p:nvGrpSpPr>
            <p:cNvPr id="27" name="组合 26"/>
            <p:cNvGrpSpPr/>
            <p:nvPr/>
          </p:nvGrpSpPr>
          <p:grpSpPr>
            <a:xfrm>
              <a:off x="8264349" y="4269944"/>
              <a:ext cx="118188" cy="119578"/>
              <a:chOff x="4160928" y="3640189"/>
              <a:chExt cx="118188" cy="119578"/>
            </a:xfrm>
          </p:grpSpPr>
          <p:sp>
            <p:nvSpPr>
              <p:cNvPr id="25" name="Line 8"/>
              <p:cNvSpPr>
                <a:spLocks noChangeShapeType="1"/>
              </p:cNvSpPr>
              <p:nvPr/>
            </p:nvSpPr>
            <p:spPr bwMode="auto">
              <a:xfrm>
                <a:off x="4160928" y="3640189"/>
                <a:ext cx="118188" cy="11957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" name="Line 9"/>
              <p:cNvSpPr>
                <a:spLocks noChangeShapeType="1"/>
              </p:cNvSpPr>
              <p:nvPr/>
            </p:nvSpPr>
            <p:spPr bwMode="auto">
              <a:xfrm flipH="1">
                <a:off x="4160928" y="3640189"/>
                <a:ext cx="118188" cy="11957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7905459" y="4265771"/>
              <a:ext cx="118188" cy="119578"/>
              <a:chOff x="4160928" y="3640189"/>
              <a:chExt cx="118188" cy="119578"/>
            </a:xfrm>
          </p:grpSpPr>
          <p:sp>
            <p:nvSpPr>
              <p:cNvPr id="29" name="Line 8"/>
              <p:cNvSpPr>
                <a:spLocks noChangeShapeType="1"/>
              </p:cNvSpPr>
              <p:nvPr/>
            </p:nvSpPr>
            <p:spPr bwMode="auto">
              <a:xfrm>
                <a:off x="4160928" y="3640189"/>
                <a:ext cx="118188" cy="11957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0" name="Line 9"/>
              <p:cNvSpPr>
                <a:spLocks noChangeShapeType="1"/>
              </p:cNvSpPr>
              <p:nvPr/>
            </p:nvSpPr>
            <p:spPr bwMode="auto">
              <a:xfrm flipH="1">
                <a:off x="4160928" y="3640189"/>
                <a:ext cx="118188" cy="11957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117226" y="4269944"/>
              <a:ext cx="118188" cy="119578"/>
              <a:chOff x="4160928" y="3640189"/>
              <a:chExt cx="118188" cy="119578"/>
            </a:xfrm>
          </p:grpSpPr>
          <p:sp>
            <p:nvSpPr>
              <p:cNvPr id="32" name="Line 8"/>
              <p:cNvSpPr>
                <a:spLocks noChangeShapeType="1"/>
              </p:cNvSpPr>
              <p:nvPr/>
            </p:nvSpPr>
            <p:spPr bwMode="auto">
              <a:xfrm>
                <a:off x="4160928" y="3640189"/>
                <a:ext cx="118188" cy="11957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3" name="Line 9"/>
              <p:cNvSpPr>
                <a:spLocks noChangeShapeType="1"/>
              </p:cNvSpPr>
              <p:nvPr/>
            </p:nvSpPr>
            <p:spPr bwMode="auto">
              <a:xfrm flipH="1">
                <a:off x="4160928" y="3640189"/>
                <a:ext cx="118188" cy="11957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6709349" y="4274480"/>
              <a:ext cx="118188" cy="119578"/>
              <a:chOff x="4160928" y="3640189"/>
              <a:chExt cx="118188" cy="119578"/>
            </a:xfrm>
          </p:grpSpPr>
          <p:sp>
            <p:nvSpPr>
              <p:cNvPr id="35" name="Line 8"/>
              <p:cNvSpPr>
                <a:spLocks noChangeShapeType="1"/>
              </p:cNvSpPr>
              <p:nvPr/>
            </p:nvSpPr>
            <p:spPr bwMode="auto">
              <a:xfrm>
                <a:off x="4160928" y="3640189"/>
                <a:ext cx="118188" cy="11957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36" name="Line 9"/>
              <p:cNvSpPr>
                <a:spLocks noChangeShapeType="1"/>
              </p:cNvSpPr>
              <p:nvPr/>
            </p:nvSpPr>
            <p:spPr bwMode="auto">
              <a:xfrm flipH="1">
                <a:off x="4160928" y="3640189"/>
                <a:ext cx="118188" cy="11957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37" name="椭圆 36"/>
          <p:cNvSpPr/>
          <p:nvPr/>
        </p:nvSpPr>
        <p:spPr>
          <a:xfrm>
            <a:off x="6457284" y="4254091"/>
            <a:ext cx="128020" cy="1322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6108346" y="4318678"/>
            <a:ext cx="412948" cy="772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>
            <a:off x="5184764" y="4322996"/>
            <a:ext cx="557531" cy="5127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6921396" y="2725783"/>
            <a:ext cx="695883" cy="1599776"/>
            <a:chOff x="7969146" y="2725783"/>
            <a:chExt cx="695883" cy="1599776"/>
          </a:xfrm>
        </p:grpSpPr>
        <p:sp>
          <p:nvSpPr>
            <p:cNvPr id="42" name="任意多边形 41"/>
            <p:cNvSpPr/>
            <p:nvPr/>
          </p:nvSpPr>
          <p:spPr>
            <a:xfrm>
              <a:off x="8190896" y="2725783"/>
              <a:ext cx="474133" cy="1584960"/>
            </a:xfrm>
            <a:custGeom>
              <a:avLst/>
              <a:gdLst>
                <a:gd name="connsiteX0" fmla="*/ 3870 w 474133"/>
                <a:gd name="connsiteY0" fmla="*/ 1584960 h 1584960"/>
                <a:gd name="connsiteX1" fmla="*/ 38704 w 474133"/>
                <a:gd name="connsiteY1" fmla="*/ 1419497 h 1584960"/>
                <a:gd name="connsiteX2" fmla="*/ 282544 w 474133"/>
                <a:gd name="connsiteY2" fmla="*/ 1123406 h 1584960"/>
                <a:gd name="connsiteX3" fmla="*/ 21287 w 474133"/>
                <a:gd name="connsiteY3" fmla="*/ 687977 h 1584960"/>
                <a:gd name="connsiteX4" fmla="*/ 474133 w 474133"/>
                <a:gd name="connsiteY4" fmla="*/ 0 h 158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33" h="1584960">
                  <a:moveTo>
                    <a:pt x="3870" y="1584960"/>
                  </a:moveTo>
                  <a:cubicBezTo>
                    <a:pt x="-1936" y="1540691"/>
                    <a:pt x="-7742" y="1496423"/>
                    <a:pt x="38704" y="1419497"/>
                  </a:cubicBezTo>
                  <a:cubicBezTo>
                    <a:pt x="85150" y="1342571"/>
                    <a:pt x="285447" y="1245326"/>
                    <a:pt x="282544" y="1123406"/>
                  </a:cubicBezTo>
                  <a:cubicBezTo>
                    <a:pt x="279641" y="1001486"/>
                    <a:pt x="-10644" y="875211"/>
                    <a:pt x="21287" y="687977"/>
                  </a:cubicBezTo>
                  <a:cubicBezTo>
                    <a:pt x="53218" y="500743"/>
                    <a:pt x="263675" y="250371"/>
                    <a:pt x="474133" y="0"/>
                  </a:cubicBez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7969146" y="4325559"/>
              <a:ext cx="229072" cy="0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7091488" y="4320816"/>
            <a:ext cx="533113" cy="1595033"/>
            <a:chOff x="8139238" y="4320816"/>
            <a:chExt cx="533113" cy="1595033"/>
          </a:xfrm>
        </p:grpSpPr>
        <p:sp>
          <p:nvSpPr>
            <p:cNvPr id="43" name="任意多边形 42"/>
            <p:cNvSpPr>
              <a:spLocks noChangeAspect="1"/>
            </p:cNvSpPr>
            <p:nvPr/>
          </p:nvSpPr>
          <p:spPr>
            <a:xfrm flipV="1">
              <a:off x="8198218" y="4320816"/>
              <a:ext cx="474133" cy="1595033"/>
            </a:xfrm>
            <a:custGeom>
              <a:avLst/>
              <a:gdLst>
                <a:gd name="connsiteX0" fmla="*/ 3870 w 474133"/>
                <a:gd name="connsiteY0" fmla="*/ 1584960 h 1584960"/>
                <a:gd name="connsiteX1" fmla="*/ 38704 w 474133"/>
                <a:gd name="connsiteY1" fmla="*/ 1419497 h 1584960"/>
                <a:gd name="connsiteX2" fmla="*/ 282544 w 474133"/>
                <a:gd name="connsiteY2" fmla="*/ 1123406 h 1584960"/>
                <a:gd name="connsiteX3" fmla="*/ 21287 w 474133"/>
                <a:gd name="connsiteY3" fmla="*/ 687977 h 1584960"/>
                <a:gd name="connsiteX4" fmla="*/ 474133 w 474133"/>
                <a:gd name="connsiteY4" fmla="*/ 0 h 158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33" h="1584960">
                  <a:moveTo>
                    <a:pt x="3870" y="1584960"/>
                  </a:moveTo>
                  <a:cubicBezTo>
                    <a:pt x="-1936" y="1540691"/>
                    <a:pt x="-7742" y="1496423"/>
                    <a:pt x="38704" y="1419497"/>
                  </a:cubicBezTo>
                  <a:cubicBezTo>
                    <a:pt x="85150" y="1342571"/>
                    <a:pt x="285447" y="1245326"/>
                    <a:pt x="282544" y="1123406"/>
                  </a:cubicBezTo>
                  <a:cubicBezTo>
                    <a:pt x="279641" y="1001486"/>
                    <a:pt x="-10644" y="875211"/>
                    <a:pt x="21287" y="687977"/>
                  </a:cubicBezTo>
                  <a:cubicBezTo>
                    <a:pt x="53218" y="500743"/>
                    <a:pt x="263675" y="250371"/>
                    <a:pt x="474133" y="0"/>
                  </a:cubicBez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 flipH="1">
              <a:off x="8139238" y="4321569"/>
              <a:ext cx="185260" cy="0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3"/>
          <p:cNvSpPr/>
          <p:nvPr/>
        </p:nvSpPr>
        <p:spPr>
          <a:xfrm>
            <a:off x="8719447" y="4543598"/>
            <a:ext cx="2963723" cy="1420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</a:t>
            </a:r>
            <a:r>
              <a:rPr lang="zh-CN" altLang="en-US" dirty="0" smtClean="0">
                <a:solidFill>
                  <a:srgbClr val="7030A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开环增益</a:t>
            </a:r>
            <a:r>
              <a:rPr lang="zh-CN" altLang="en-US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增加或减小时，系统都会变得不稳定，这样的系统称为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条件稳定系统</a:t>
            </a:r>
            <a:r>
              <a:rPr lang="zh-CN" altLang="en-US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369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5.5.2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奈奎斯特（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Nyquist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）稳定判据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31223" y="1660160"/>
            <a:ext cx="11190514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例：单位负反馈系统开环传递函数：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                 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试确定系统稳定时 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 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的取值范围。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062673"/>
              </p:ext>
            </p:extLst>
          </p:nvPr>
        </p:nvGraphicFramePr>
        <p:xfrm>
          <a:off x="5754640" y="1639888"/>
          <a:ext cx="34194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60" name="Equation" r:id="rId3" imgW="1765080" imgH="419040" progId="Equation.DSMT4">
                  <p:embed/>
                </p:oleObj>
              </mc:Choice>
              <mc:Fallback>
                <p:oleObj name="Equation" r:id="rId3" imgW="1765080" imgH="41904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54640" y="1639888"/>
                        <a:ext cx="3419475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4850674" y="3014757"/>
            <a:ext cx="5671775" cy="470661"/>
            <a:chOff x="4850674" y="3158595"/>
            <a:chExt cx="5671775" cy="470661"/>
          </a:xfrm>
        </p:grpSpPr>
        <p:sp>
          <p:nvSpPr>
            <p:cNvPr id="8" name="文本框 7"/>
            <p:cNvSpPr txBox="1"/>
            <p:nvPr/>
          </p:nvSpPr>
          <p:spPr>
            <a:xfrm>
              <a:off x="4850674" y="3158595"/>
              <a:ext cx="4400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Nyquist</a:t>
              </a:r>
              <a:r>
                <a:rPr lang="zh-CN" altLang="en-US" sz="24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曲线与负实轴交点处：</a:t>
              </a:r>
              <a:endPara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/>
            </p:nvPr>
          </p:nvGraphicFramePr>
          <p:xfrm>
            <a:off x="9169899" y="3186343"/>
            <a:ext cx="1352550" cy="442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61" name="Equation" r:id="rId5" imgW="698400" imgH="228600" progId="Equation.DSMT4">
                    <p:embed/>
                  </p:oleObj>
                </mc:Choice>
                <mc:Fallback>
                  <p:oleObj name="Equation" r:id="rId5" imgW="698400" imgH="228600" progId="Equation.DSMT4">
                    <p:embed/>
                    <p:pic>
                      <p:nvPicPr>
                        <p:cNvPr id="9" name="对象 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169899" y="3186343"/>
                          <a:ext cx="1352550" cy="4429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42360"/>
              </p:ext>
            </p:extLst>
          </p:nvPr>
        </p:nvGraphicFramePr>
        <p:xfrm>
          <a:off x="4959350" y="3640194"/>
          <a:ext cx="29464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62" name="Equation" r:id="rId7" imgW="1536480" imgH="419040" progId="Equation.DSMT4">
                  <p:embed/>
                </p:oleObj>
              </mc:Choice>
              <mc:Fallback>
                <p:oleObj name="Equation" r:id="rId7" imgW="1536480" imgH="41904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59350" y="3640194"/>
                        <a:ext cx="2946400" cy="804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69178"/>
              </p:ext>
            </p:extLst>
          </p:nvPr>
        </p:nvGraphicFramePr>
        <p:xfrm>
          <a:off x="6432550" y="5286056"/>
          <a:ext cx="24352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63" name="Equation" r:id="rId9" imgW="1269720" imgH="393480" progId="Equation.DSMT4">
                  <p:embed/>
                </p:oleObj>
              </mc:Choice>
              <mc:Fallback>
                <p:oleObj name="Equation" r:id="rId9" imgW="1269720" imgH="39348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32550" y="5286056"/>
                        <a:ext cx="2435225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4850674" y="4594349"/>
            <a:ext cx="4849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Nyquist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曲线不包围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(-1, j0)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时稳定：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47752" y="2795213"/>
            <a:ext cx="3935996" cy="3425133"/>
            <a:chOff x="647752" y="2795213"/>
            <a:chExt cx="3935996" cy="3425133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7752" y="2795213"/>
              <a:ext cx="3935996" cy="3425133"/>
            </a:xfrm>
            <a:prstGeom prst="rect">
              <a:avLst/>
            </a:prstGeom>
          </p:spPr>
        </p:pic>
        <p:sp>
          <p:nvSpPr>
            <p:cNvPr id="5" name="任意多边形 4"/>
            <p:cNvSpPr/>
            <p:nvPr/>
          </p:nvSpPr>
          <p:spPr>
            <a:xfrm>
              <a:off x="1930005" y="4518053"/>
              <a:ext cx="2066641" cy="1329069"/>
            </a:xfrm>
            <a:custGeom>
              <a:avLst/>
              <a:gdLst>
                <a:gd name="connsiteX0" fmla="*/ 1297173 w 1297173"/>
                <a:gd name="connsiteY0" fmla="*/ 0 h 1137684"/>
                <a:gd name="connsiteX1" fmla="*/ 1010093 w 1297173"/>
                <a:gd name="connsiteY1" fmla="*/ 861237 h 1137684"/>
                <a:gd name="connsiteX2" fmla="*/ 0 w 1297173"/>
                <a:gd name="connsiteY2" fmla="*/ 1137684 h 1137684"/>
                <a:gd name="connsiteX3" fmla="*/ 0 w 1297173"/>
                <a:gd name="connsiteY3" fmla="*/ 1137684 h 1137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7173" h="1137684">
                  <a:moveTo>
                    <a:pt x="1297173" y="0"/>
                  </a:moveTo>
                  <a:cubicBezTo>
                    <a:pt x="1261730" y="335811"/>
                    <a:pt x="1226288" y="671623"/>
                    <a:pt x="1010093" y="861237"/>
                  </a:cubicBezTo>
                  <a:cubicBezTo>
                    <a:pt x="793898" y="1050851"/>
                    <a:pt x="0" y="1137684"/>
                    <a:pt x="0" y="1137684"/>
                  </a:cubicBezTo>
                  <a:lnTo>
                    <a:pt x="0" y="1137684"/>
                  </a:ln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2350857" y="3189828"/>
              <a:ext cx="0" cy="26589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238334" y="4518053"/>
              <a:ext cx="29664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356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5.5.2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奈奎斯特（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Nyquist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）稳定判据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例：单位负反馈系统开环传递函数：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661713"/>
              </p:ext>
            </p:extLst>
          </p:nvPr>
        </p:nvGraphicFramePr>
        <p:xfrm>
          <a:off x="5964238" y="1690688"/>
          <a:ext cx="51212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9" name="Equation" r:id="rId3" imgW="2819160" imgH="393480" progId="Equation.DSMT4">
                  <p:embed/>
                </p:oleObj>
              </mc:Choice>
              <mc:Fallback>
                <p:oleObj name="Equation" r:id="rId3" imgW="2819160" imgH="39348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64238" y="1690688"/>
                        <a:ext cx="5121275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621417"/>
              </p:ext>
            </p:extLst>
          </p:nvPr>
        </p:nvGraphicFramePr>
        <p:xfrm>
          <a:off x="4117339" y="2521658"/>
          <a:ext cx="30908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0" name="Equation" r:id="rId5" imgW="1612800" imgH="228600" progId="Equation.DSMT4">
                  <p:embed/>
                </p:oleObj>
              </mc:Choice>
              <mc:Fallback>
                <p:oleObj name="Equation" r:id="rId5" imgW="1612800" imgH="2286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7339" y="2521658"/>
                        <a:ext cx="3090863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972664"/>
              </p:ext>
            </p:extLst>
          </p:nvPr>
        </p:nvGraphicFramePr>
        <p:xfrm>
          <a:off x="1058182" y="2570871"/>
          <a:ext cx="25082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1" name="Equation" r:id="rId7" imgW="1307880" imgH="203040" progId="Equation.DSMT4">
                  <p:embed/>
                </p:oleObj>
              </mc:Choice>
              <mc:Fallback>
                <p:oleObj name="Equation" r:id="rId7" imgW="1307880" imgH="20304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58182" y="2570871"/>
                        <a:ext cx="2508250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459936"/>
              </p:ext>
            </p:extLst>
          </p:nvPr>
        </p:nvGraphicFramePr>
        <p:xfrm>
          <a:off x="1058182" y="3121925"/>
          <a:ext cx="59356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2" name="Equation" r:id="rId9" imgW="3098520" imgH="241200" progId="Equation.DSMT4">
                  <p:embed/>
                </p:oleObj>
              </mc:Choice>
              <mc:Fallback>
                <p:oleObj name="Equation" r:id="rId9" imgW="3098520" imgH="2412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58182" y="3121925"/>
                        <a:ext cx="5935663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718088"/>
              </p:ext>
            </p:extLst>
          </p:nvPr>
        </p:nvGraphicFramePr>
        <p:xfrm>
          <a:off x="7465968" y="3155801"/>
          <a:ext cx="30416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3" name="Equation" r:id="rId11" imgW="1587240" imgH="203040" progId="Equation.DSMT4">
                  <p:embed/>
                </p:oleObj>
              </mc:Choice>
              <mc:Fallback>
                <p:oleObj name="Equation" r:id="rId11" imgW="1587240" imgH="20304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65968" y="3155801"/>
                        <a:ext cx="3041650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7821389" y="3587670"/>
            <a:ext cx="3117379" cy="2712767"/>
            <a:chOff x="6758943" y="3586014"/>
            <a:chExt cx="3117379" cy="271276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758943" y="3586014"/>
              <a:ext cx="3117379" cy="2712767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>
              <a:off x="9100457" y="3918857"/>
              <a:ext cx="8708" cy="21074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4299384" y="3587670"/>
            <a:ext cx="3098790" cy="2696590"/>
            <a:chOff x="4299384" y="3587670"/>
            <a:chExt cx="3098790" cy="269659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299384" y="3587670"/>
              <a:ext cx="3098790" cy="2696590"/>
            </a:xfrm>
            <a:prstGeom prst="rect">
              <a:avLst/>
            </a:prstGeom>
          </p:spPr>
        </p:pic>
        <p:sp>
          <p:nvSpPr>
            <p:cNvPr id="17" name="任意多边形 16"/>
            <p:cNvSpPr/>
            <p:nvPr/>
          </p:nvSpPr>
          <p:spPr>
            <a:xfrm>
              <a:off x="4790703" y="3916873"/>
              <a:ext cx="2203142" cy="1528430"/>
            </a:xfrm>
            <a:custGeom>
              <a:avLst/>
              <a:gdLst>
                <a:gd name="connsiteX0" fmla="*/ 0 w 1850065"/>
                <a:gd name="connsiteY0" fmla="*/ 0 h 1508517"/>
                <a:gd name="connsiteX1" fmla="*/ 489098 w 1850065"/>
                <a:gd name="connsiteY1" fmla="*/ 1456660 h 1508517"/>
                <a:gd name="connsiteX2" fmla="*/ 1850065 w 1850065"/>
                <a:gd name="connsiteY2" fmla="*/ 1041991 h 150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065" h="1508517">
                  <a:moveTo>
                    <a:pt x="0" y="0"/>
                  </a:moveTo>
                  <a:cubicBezTo>
                    <a:pt x="90377" y="641497"/>
                    <a:pt x="180754" y="1282995"/>
                    <a:pt x="489098" y="1456660"/>
                  </a:cubicBezTo>
                  <a:cubicBezTo>
                    <a:pt x="797442" y="1630325"/>
                    <a:pt x="1323753" y="1336158"/>
                    <a:pt x="1850065" y="1041991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640017" y="3923773"/>
              <a:ext cx="0" cy="20485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4750572" y="4953569"/>
              <a:ext cx="23351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矩形 15"/>
          <p:cNvSpPr/>
          <p:nvPr/>
        </p:nvSpPr>
        <p:spPr>
          <a:xfrm>
            <a:off x="5259072" y="5812308"/>
            <a:ext cx="2179624" cy="4766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N=-1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Z=P-2N=2, 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闭环系统不稳定。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827926" y="3588370"/>
            <a:ext cx="3097986" cy="2695890"/>
            <a:chOff x="827926" y="3588370"/>
            <a:chExt cx="3097986" cy="2695890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27926" y="3588370"/>
              <a:ext cx="3097986" cy="2695890"/>
            </a:xfrm>
            <a:prstGeom prst="rect">
              <a:avLst/>
            </a:prstGeom>
          </p:spPr>
        </p:pic>
        <p:cxnSp>
          <p:nvCxnSpPr>
            <p:cNvPr id="18" name="直接连接符 17"/>
            <p:cNvCxnSpPr/>
            <p:nvPr/>
          </p:nvCxnSpPr>
          <p:spPr>
            <a:xfrm>
              <a:off x="2168670" y="3916873"/>
              <a:ext cx="0" cy="20516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1286899" y="4944053"/>
              <a:ext cx="23494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任意多边形 27"/>
            <p:cNvSpPr/>
            <p:nvPr/>
          </p:nvSpPr>
          <p:spPr>
            <a:xfrm>
              <a:off x="1304818" y="4828854"/>
              <a:ext cx="2188395" cy="791840"/>
            </a:xfrm>
            <a:custGeom>
              <a:avLst/>
              <a:gdLst>
                <a:gd name="connsiteX0" fmla="*/ 2188395 w 2188395"/>
                <a:gd name="connsiteY0" fmla="*/ 113016 h 791840"/>
                <a:gd name="connsiteX1" fmla="*/ 914400 w 2188395"/>
                <a:gd name="connsiteY1" fmla="*/ 791110 h 791840"/>
                <a:gd name="connsiteX2" fmla="*/ 0 w 2188395"/>
                <a:gd name="connsiteY2" fmla="*/ 0 h 791840"/>
                <a:gd name="connsiteX3" fmla="*/ 0 w 2188395"/>
                <a:gd name="connsiteY3" fmla="*/ 0 h 79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8395" h="791840">
                  <a:moveTo>
                    <a:pt x="2188395" y="113016"/>
                  </a:moveTo>
                  <a:cubicBezTo>
                    <a:pt x="1733763" y="461481"/>
                    <a:pt x="1279132" y="809946"/>
                    <a:pt x="914400" y="791110"/>
                  </a:cubicBezTo>
                  <a:cubicBezTo>
                    <a:pt x="549668" y="772274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948741" y="5807585"/>
            <a:ext cx="2056275" cy="4766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大，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N=0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Z=P-2N=0, 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闭环系统稳定。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39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5.5.2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奈奎斯特（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Nyquist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）稳定判据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例：单位负反馈系统开环传递函数：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723445"/>
              </p:ext>
            </p:extLst>
          </p:nvPr>
        </p:nvGraphicFramePr>
        <p:xfrm>
          <a:off x="6381887" y="1690688"/>
          <a:ext cx="3397839" cy="77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3" name="Equation" r:id="rId3" imgW="1841400" imgH="419040" progId="Equation.DSMT4">
                  <p:embed/>
                </p:oleObj>
              </mc:Choice>
              <mc:Fallback>
                <p:oleObj name="Equation" r:id="rId3" imgW="1841400" imgH="41904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81887" y="1690688"/>
                        <a:ext cx="3397839" cy="773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065548"/>
              </p:ext>
            </p:extLst>
          </p:nvPr>
        </p:nvGraphicFramePr>
        <p:xfrm>
          <a:off x="4600234" y="2534632"/>
          <a:ext cx="30908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4" name="Equation" r:id="rId5" imgW="1612800" imgH="228600" progId="Equation.DSMT4">
                  <p:embed/>
                </p:oleObj>
              </mc:Choice>
              <mc:Fallback>
                <p:oleObj name="Equation" r:id="rId5" imgW="1612800" imgH="2286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00234" y="2534632"/>
                        <a:ext cx="3090863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503401"/>
              </p:ext>
            </p:extLst>
          </p:nvPr>
        </p:nvGraphicFramePr>
        <p:xfrm>
          <a:off x="1058182" y="2565714"/>
          <a:ext cx="297021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5" name="Equation" r:id="rId7" imgW="1549080" imgH="203040" progId="Equation.DSMT4">
                  <p:embed/>
                </p:oleObj>
              </mc:Choice>
              <mc:Fallback>
                <p:oleObj name="Equation" r:id="rId7" imgW="1549080" imgH="20304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58182" y="2565714"/>
                        <a:ext cx="2970213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954580"/>
              </p:ext>
            </p:extLst>
          </p:nvPr>
        </p:nvGraphicFramePr>
        <p:xfrm>
          <a:off x="1058182" y="3125207"/>
          <a:ext cx="56197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6" name="Equation" r:id="rId9" imgW="2933640" imgH="228600" progId="Equation.DSMT4">
                  <p:embed/>
                </p:oleObj>
              </mc:Choice>
              <mc:Fallback>
                <p:oleObj name="Equation" r:id="rId9" imgW="2933640" imgH="2286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58182" y="3125207"/>
                        <a:ext cx="5619750" cy="43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260241"/>
              </p:ext>
            </p:extLst>
          </p:nvPr>
        </p:nvGraphicFramePr>
        <p:xfrm>
          <a:off x="7204711" y="3149019"/>
          <a:ext cx="30416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7" name="Equation" r:id="rId11" imgW="1587240" imgH="203040" progId="Equation.DSMT4">
                  <p:embed/>
                </p:oleObj>
              </mc:Choice>
              <mc:Fallback>
                <p:oleObj name="Equation" r:id="rId11" imgW="1587240" imgH="20304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04711" y="3149019"/>
                        <a:ext cx="3041650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8222341" y="3474680"/>
            <a:ext cx="3160315" cy="2750130"/>
            <a:chOff x="8222341" y="3561770"/>
            <a:chExt cx="3160315" cy="275013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22341" y="3561770"/>
              <a:ext cx="3160315" cy="2750130"/>
            </a:xfrm>
            <a:prstGeom prst="rect">
              <a:avLst/>
            </a:prstGeom>
          </p:spPr>
        </p:pic>
        <p:cxnSp>
          <p:nvCxnSpPr>
            <p:cNvPr id="10" name="直接连接符 9"/>
            <p:cNvCxnSpPr/>
            <p:nvPr/>
          </p:nvCxnSpPr>
          <p:spPr>
            <a:xfrm>
              <a:off x="10276118" y="3911804"/>
              <a:ext cx="8708" cy="21074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809344" y="3545059"/>
            <a:ext cx="2998563" cy="2609372"/>
            <a:chOff x="809344" y="3545059"/>
            <a:chExt cx="2998563" cy="2609372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09344" y="3545059"/>
              <a:ext cx="2998563" cy="2609372"/>
            </a:xfrm>
            <a:prstGeom prst="rect">
              <a:avLst/>
            </a:prstGeom>
          </p:spPr>
        </p:pic>
        <p:cxnSp>
          <p:nvCxnSpPr>
            <p:cNvPr id="16" name="直接连接符 15"/>
            <p:cNvCxnSpPr/>
            <p:nvPr/>
          </p:nvCxnSpPr>
          <p:spPr>
            <a:xfrm>
              <a:off x="2956435" y="3848987"/>
              <a:ext cx="0" cy="19570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261428" y="4857185"/>
              <a:ext cx="226858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任意多边形 21"/>
            <p:cNvSpPr/>
            <p:nvPr/>
          </p:nvSpPr>
          <p:spPr>
            <a:xfrm>
              <a:off x="1318351" y="3838353"/>
              <a:ext cx="255268" cy="1031359"/>
            </a:xfrm>
            <a:custGeom>
              <a:avLst/>
              <a:gdLst>
                <a:gd name="connsiteX0" fmla="*/ 255268 w 255268"/>
                <a:gd name="connsiteY0" fmla="*/ 0 h 1031359"/>
                <a:gd name="connsiteX1" fmla="*/ 21351 w 255268"/>
                <a:gd name="connsiteY1" fmla="*/ 478466 h 1031359"/>
                <a:gd name="connsiteX2" fmla="*/ 10719 w 255268"/>
                <a:gd name="connsiteY2" fmla="*/ 1031359 h 1031359"/>
                <a:gd name="connsiteX3" fmla="*/ 10719 w 255268"/>
                <a:gd name="connsiteY3" fmla="*/ 1031359 h 103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68" h="1031359">
                  <a:moveTo>
                    <a:pt x="255268" y="0"/>
                  </a:moveTo>
                  <a:cubicBezTo>
                    <a:pt x="158688" y="153286"/>
                    <a:pt x="62109" y="306573"/>
                    <a:pt x="21351" y="478466"/>
                  </a:cubicBezTo>
                  <a:cubicBezTo>
                    <a:pt x="-19407" y="650359"/>
                    <a:pt x="10719" y="1031359"/>
                    <a:pt x="10719" y="1031359"/>
                  </a:cubicBezTo>
                  <a:lnTo>
                    <a:pt x="10719" y="1031359"/>
                  </a:ln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13799" y="3521195"/>
            <a:ext cx="3036337" cy="2642243"/>
            <a:chOff x="4413799" y="3521195"/>
            <a:chExt cx="3036337" cy="2642243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413799" y="3521195"/>
              <a:ext cx="3036337" cy="2642243"/>
            </a:xfrm>
            <a:prstGeom prst="rect">
              <a:avLst/>
            </a:prstGeom>
          </p:spPr>
        </p:pic>
        <p:cxnSp>
          <p:nvCxnSpPr>
            <p:cNvPr id="18" name="直接连接符 17"/>
            <p:cNvCxnSpPr/>
            <p:nvPr/>
          </p:nvCxnSpPr>
          <p:spPr>
            <a:xfrm>
              <a:off x="6585681" y="3838354"/>
              <a:ext cx="0" cy="20938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4880344" y="4848796"/>
              <a:ext cx="22712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任意多边形 27"/>
            <p:cNvSpPr/>
            <p:nvPr/>
          </p:nvSpPr>
          <p:spPr>
            <a:xfrm>
              <a:off x="5061379" y="3827721"/>
              <a:ext cx="977914" cy="1010093"/>
            </a:xfrm>
            <a:custGeom>
              <a:avLst/>
              <a:gdLst>
                <a:gd name="connsiteX0" fmla="*/ 10351 w 977914"/>
                <a:gd name="connsiteY0" fmla="*/ 1010093 h 1010093"/>
                <a:gd name="connsiteX1" fmla="*/ 137942 w 977914"/>
                <a:gd name="connsiteY1" fmla="*/ 446567 h 1010093"/>
                <a:gd name="connsiteX2" fmla="*/ 977914 w 977914"/>
                <a:gd name="connsiteY2" fmla="*/ 0 h 101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7914" h="1010093">
                  <a:moveTo>
                    <a:pt x="10351" y="1010093"/>
                  </a:moveTo>
                  <a:cubicBezTo>
                    <a:pt x="-6484" y="812504"/>
                    <a:pt x="-23318" y="614916"/>
                    <a:pt x="137942" y="446567"/>
                  </a:cubicBezTo>
                  <a:cubicBezTo>
                    <a:pt x="299202" y="278218"/>
                    <a:pt x="638558" y="139109"/>
                    <a:pt x="977914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362534" y="5806073"/>
            <a:ext cx="2697760" cy="4766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大，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N=1/2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P=1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Z=P-2N=0, 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闭环系统稳定。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00934" y="5784806"/>
            <a:ext cx="2803394" cy="4766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N=-1/2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P=1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Z=P-2N=2, 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闭环系统不稳定。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5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5.5.3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对数稳定判据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789049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P=0</a:t>
            </a:r>
          </a:p>
          <a:p>
            <a:pPr lvl="1">
              <a:lnSpc>
                <a:spcPct val="150000"/>
              </a:lnSpc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幅频特性：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相频特性：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026823"/>
              </p:ext>
            </p:extLst>
          </p:nvPr>
        </p:nvGraphicFramePr>
        <p:xfrm>
          <a:off x="2984500" y="1676400"/>
          <a:ext cx="62230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1" name="Equation" r:id="rId3" imgW="2730240" imgH="431640" progId="Equation.DSMT4">
                  <p:embed/>
                </p:oleObj>
              </mc:Choice>
              <mc:Fallback>
                <p:oleObj name="Equation" r:id="rId3" imgW="2730240" imgH="43164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4500" y="1676400"/>
                        <a:ext cx="6223000" cy="985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063278"/>
              </p:ext>
            </p:extLst>
          </p:nvPr>
        </p:nvGraphicFramePr>
        <p:xfrm>
          <a:off x="3959225" y="3974038"/>
          <a:ext cx="5875338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2" name="Equation" r:id="rId5" imgW="2577960" imgH="469800" progId="Equation.DSMT4">
                  <p:embed/>
                </p:oleObj>
              </mc:Choice>
              <mc:Fallback>
                <p:oleObj name="Equation" r:id="rId5" imgW="2577960" imgH="4698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9225" y="3974038"/>
                        <a:ext cx="5875338" cy="1071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846139"/>
              </p:ext>
            </p:extLst>
          </p:nvPr>
        </p:nvGraphicFramePr>
        <p:xfrm>
          <a:off x="3829050" y="5438836"/>
          <a:ext cx="61356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3" name="Equation" r:id="rId7" imgW="2692080" imgH="241200" progId="Equation.DSMT4">
                  <p:embed/>
                </p:oleObj>
              </mc:Choice>
              <mc:Fallback>
                <p:oleObj name="Equation" r:id="rId7" imgW="2692080" imgH="2412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29050" y="5438836"/>
                        <a:ext cx="6135688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48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5.5.3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对数稳定判据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838200" y="1615313"/>
            <a:ext cx="5181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幅相特性：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K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    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>
          <a:xfrm>
            <a:off x="6821424" y="1690688"/>
            <a:ext cx="4532376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根轨迹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838200" y="5561404"/>
                <a:ext cx="10134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问题：当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∠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G(j</a:t>
                </a:r>
                <a:r>
                  <a:rPr lang="el-GR" altLang="zh-CN" sz="2400" dirty="0" smtClean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ω</a:t>
                </a:r>
                <a:r>
                  <a:rPr lang="en-US" altLang="zh-CN" sz="2400" dirty="0" smtClean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)=-180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zh-CN" altLang="en-US" sz="2400" dirty="0" smtClean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（穿越负实轴）时，是否有</a:t>
                </a:r>
                <a:r>
                  <a:rPr lang="en-US" altLang="zh-CN" sz="2400" dirty="0" smtClean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|G(j</a:t>
                </a:r>
                <a:r>
                  <a:rPr lang="el-GR" altLang="zh-CN" sz="2400" dirty="0" smtClean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ω</a:t>
                </a:r>
                <a:r>
                  <a:rPr lang="en-US" altLang="zh-CN" sz="2400" dirty="0" smtClean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)|&gt;1</a:t>
                </a:r>
                <a:r>
                  <a:rPr lang="zh-CN" altLang="en-US" sz="2400" dirty="0" smtClean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？</a:t>
                </a:r>
                <a:endParaRPr lang="zh-CN" altLang="en-US" sz="2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61404"/>
                <a:ext cx="10134600" cy="461665"/>
              </a:xfrm>
              <a:prstGeom prst="rect">
                <a:avLst/>
              </a:prstGeom>
              <a:blipFill>
                <a:blip r:embed="rId3"/>
                <a:stretch>
                  <a:fillRect l="-96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 4"/>
          <p:cNvGrpSpPr/>
          <p:nvPr/>
        </p:nvGrpSpPr>
        <p:grpSpPr>
          <a:xfrm>
            <a:off x="7651824" y="2398991"/>
            <a:ext cx="3123840" cy="2345068"/>
            <a:chOff x="7651824" y="2398991"/>
            <a:chExt cx="3123840" cy="234506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1824" y="2398991"/>
              <a:ext cx="3123840" cy="2345068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>
              <a:off x="9998732" y="2682124"/>
              <a:ext cx="0" cy="18048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014" y="2401317"/>
            <a:ext cx="3101302" cy="233661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9693" y="2398990"/>
            <a:ext cx="3104391" cy="233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1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0" grpId="0" build="p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5.5.3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对数稳定判据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内容占位符 2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内容占位符 3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264000" y="1454342"/>
            <a:ext cx="4998000" cy="3752000"/>
            <a:chOff x="838200" y="1690688"/>
            <a:chExt cx="4998000" cy="37520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690688"/>
              <a:ext cx="4998000" cy="3752000"/>
            </a:xfrm>
            <a:prstGeom prst="rect">
              <a:avLst/>
            </a:prstGeom>
          </p:spPr>
        </p:pic>
        <p:cxnSp>
          <p:nvCxnSpPr>
            <p:cNvPr id="13" name="直接连接符 12"/>
            <p:cNvCxnSpPr/>
            <p:nvPr/>
          </p:nvCxnSpPr>
          <p:spPr>
            <a:xfrm>
              <a:off x="1600200" y="2638425"/>
              <a:ext cx="3763370" cy="24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600200" y="4595813"/>
              <a:ext cx="3763370" cy="24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 flipV="1">
              <a:off x="3967166" y="2152650"/>
              <a:ext cx="4763" cy="288131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 flipV="1">
              <a:off x="4171954" y="2152649"/>
              <a:ext cx="4763" cy="288131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930000" y="1454342"/>
            <a:ext cx="4998000" cy="3752000"/>
            <a:chOff x="6125570" y="1690688"/>
            <a:chExt cx="4998000" cy="3752000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25570" y="1690688"/>
              <a:ext cx="4998000" cy="3752000"/>
            </a:xfrm>
            <a:prstGeom prst="rect">
              <a:avLst/>
            </a:prstGeom>
          </p:spPr>
        </p:pic>
        <p:cxnSp>
          <p:nvCxnSpPr>
            <p:cNvPr id="24" name="直接连接符 23"/>
            <p:cNvCxnSpPr/>
            <p:nvPr/>
          </p:nvCxnSpPr>
          <p:spPr>
            <a:xfrm flipH="1" flipV="1">
              <a:off x="9248914" y="2152649"/>
              <a:ext cx="4763" cy="288131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6890657" y="2636008"/>
              <a:ext cx="3763370" cy="24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890657" y="4587104"/>
              <a:ext cx="3763370" cy="24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 flipV="1">
              <a:off x="9011083" y="2139580"/>
              <a:ext cx="4763" cy="288131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8" name="矩形 17"/>
          <p:cNvSpPr/>
          <p:nvPr/>
        </p:nvSpPr>
        <p:spPr>
          <a:xfrm>
            <a:off x="694457" y="4541421"/>
            <a:ext cx="2521016" cy="4766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Nyquist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曲线不包围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(-1, j0)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点，闭环系统稳定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67389" y="4496821"/>
            <a:ext cx="2361890" cy="4766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Nyquist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曲线包围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(-1, j0)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点，闭环系统不稳定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880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  <p:bldP spid="31" grpId="0" build="p"/>
      <p:bldP spid="18" grpId="0" animBg="1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5.5.3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对数稳定判据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4235450"/>
            <a:ext cx="10515600" cy="21916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lang="en-US" altLang="zh-CN" sz="2400" baseline="-25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2400" dirty="0" smtClean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20log|G(j</a:t>
            </a:r>
            <a:r>
              <a:rPr lang="el-GR" altLang="zh-CN" sz="2400" dirty="0" smtClean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ω</a:t>
            </a:r>
            <a:r>
              <a:rPr lang="en-US" altLang="zh-CN" sz="2400" dirty="0" smtClean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)|&gt;0</a:t>
            </a:r>
            <a:r>
              <a:rPr lang="zh-CN" altLang="en-US" sz="2400" dirty="0" smtClean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负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穿越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-180</a:t>
            </a:r>
            <a:r>
              <a:rPr lang="en-US" altLang="zh-CN" sz="2400" baseline="30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○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线次数； 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lang="en-US" altLang="zh-CN" sz="2400" baseline="-25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2400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20log|G(j</a:t>
            </a:r>
            <a:r>
              <a:rPr lang="el-GR" altLang="zh-CN" sz="2400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ω</a:t>
            </a:r>
            <a:r>
              <a:rPr lang="en-US" altLang="zh-CN" sz="2400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)|&gt;0</a:t>
            </a:r>
            <a:r>
              <a:rPr lang="zh-CN" altLang="en-US" sz="2400" dirty="0">
                <a:solidFill>
                  <a:srgbClr val="00206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穿越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-180</a:t>
            </a:r>
            <a:r>
              <a:rPr lang="en-US" altLang="zh-CN" sz="2400" baseline="30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○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线次数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则：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N=N</a:t>
            </a:r>
            <a:r>
              <a:rPr lang="en-US" altLang="zh-CN" sz="2400" baseline="-25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-N</a:t>
            </a:r>
            <a:r>
              <a:rPr lang="en-US" altLang="zh-CN" sz="2400" baseline="-25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或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Z=P-2(</a:t>
            </a:r>
            <a:r>
              <a:rPr lang="en-US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lang="en-US" altLang="zh-CN" sz="2400" baseline="-25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en-US" altLang="zh-CN" sz="2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-N</a:t>
            </a:r>
            <a:r>
              <a:rPr lang="en-US" altLang="zh-CN" sz="2400" baseline="-25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494735" y="1794566"/>
            <a:ext cx="3159859" cy="1964674"/>
            <a:chOff x="7743470" y="2912350"/>
            <a:chExt cx="3223249" cy="2004088"/>
          </a:xfrm>
        </p:grpSpPr>
        <p:cxnSp>
          <p:nvCxnSpPr>
            <p:cNvPr id="35" name="直接箭头连接符 34"/>
            <p:cNvCxnSpPr/>
            <p:nvPr/>
          </p:nvCxnSpPr>
          <p:spPr>
            <a:xfrm flipV="1">
              <a:off x="7743470" y="3910430"/>
              <a:ext cx="3223249" cy="39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V="1">
              <a:off x="9266660" y="2912350"/>
              <a:ext cx="0" cy="20040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37" name="对象 36"/>
            <p:cNvGraphicFramePr>
              <a:graphicFrameLocks noChangeAspect="1"/>
            </p:cNvGraphicFramePr>
            <p:nvPr>
              <p:extLst/>
            </p:nvPr>
          </p:nvGraphicFramePr>
          <p:xfrm>
            <a:off x="9147445" y="3023298"/>
            <a:ext cx="79119" cy="158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56" name="Equation" r:id="rId4" imgW="101520" imgH="203040" progId="Equation.DSMT4">
                    <p:embed/>
                  </p:oleObj>
                </mc:Choice>
                <mc:Fallback>
                  <p:oleObj name="Equation" r:id="rId4" imgW="101520" imgH="203040" progId="Equation.DSMT4">
                    <p:embed/>
                    <p:pic>
                      <p:nvPicPr>
                        <p:cNvPr id="37" name="对象 3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147445" y="3023298"/>
                          <a:ext cx="79119" cy="1582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/>
            <p:cNvGraphicFramePr>
              <a:graphicFrameLocks noChangeAspect="1"/>
            </p:cNvGraphicFramePr>
            <p:nvPr>
              <p:extLst/>
            </p:nvPr>
          </p:nvGraphicFramePr>
          <p:xfrm>
            <a:off x="9284668" y="3952506"/>
            <a:ext cx="118678" cy="138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57" name="Equation" r:id="rId6" imgW="152280" imgH="177480" progId="Equation.DSMT4">
                    <p:embed/>
                  </p:oleObj>
                </mc:Choice>
                <mc:Fallback>
                  <p:oleObj name="Equation" r:id="rId6" imgW="152280" imgH="177480" progId="Equation.DSMT4">
                    <p:embed/>
                    <p:pic>
                      <p:nvPicPr>
                        <p:cNvPr id="38" name="对象 3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284668" y="3952506"/>
                          <a:ext cx="118678" cy="1384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椭圆 38"/>
            <p:cNvSpPr/>
            <p:nvPr/>
          </p:nvSpPr>
          <p:spPr>
            <a:xfrm>
              <a:off x="8708011" y="3866769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4" name="弧形 33"/>
          <p:cNvSpPr/>
          <p:nvPr/>
        </p:nvSpPr>
        <p:spPr>
          <a:xfrm rot="3526029">
            <a:off x="3189783" y="649684"/>
            <a:ext cx="1716737" cy="4030413"/>
          </a:xfrm>
          <a:prstGeom prst="arc">
            <a:avLst>
              <a:gd name="adj1" fmla="val 18404792"/>
              <a:gd name="adj2" fmla="val 4580042"/>
            </a:avLst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2760035" y="2321326"/>
            <a:ext cx="1217428" cy="1653700"/>
          </a:xfrm>
          <a:custGeom>
            <a:avLst/>
            <a:gdLst>
              <a:gd name="connsiteX0" fmla="*/ 0 w 1254642"/>
              <a:gd name="connsiteY0" fmla="*/ 1653700 h 1653700"/>
              <a:gd name="connsiteX1" fmla="*/ 191386 w 1254642"/>
              <a:gd name="connsiteY1" fmla="*/ 10970 h 1653700"/>
              <a:gd name="connsiteX2" fmla="*/ 664535 w 1254642"/>
              <a:gd name="connsiteY2" fmla="*/ 904105 h 1653700"/>
              <a:gd name="connsiteX3" fmla="*/ 1015409 w 1254642"/>
              <a:gd name="connsiteY3" fmla="*/ 223621 h 1653700"/>
              <a:gd name="connsiteX4" fmla="*/ 1254642 w 1254642"/>
              <a:gd name="connsiteY4" fmla="*/ 468170 h 1653700"/>
              <a:gd name="connsiteX5" fmla="*/ 1254642 w 1254642"/>
              <a:gd name="connsiteY5" fmla="*/ 468170 h 1653700"/>
              <a:gd name="connsiteX6" fmla="*/ 1254642 w 1254642"/>
              <a:gd name="connsiteY6" fmla="*/ 441589 h 165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4642" h="1653700">
                <a:moveTo>
                  <a:pt x="0" y="1653700"/>
                </a:moveTo>
                <a:cubicBezTo>
                  <a:pt x="40315" y="894801"/>
                  <a:pt x="80630" y="135902"/>
                  <a:pt x="191386" y="10970"/>
                </a:cubicBezTo>
                <a:cubicBezTo>
                  <a:pt x="302142" y="-113962"/>
                  <a:pt x="527198" y="868663"/>
                  <a:pt x="664535" y="904105"/>
                </a:cubicBezTo>
                <a:cubicBezTo>
                  <a:pt x="801872" y="939547"/>
                  <a:pt x="917058" y="296277"/>
                  <a:pt x="1015409" y="223621"/>
                </a:cubicBezTo>
                <a:cubicBezTo>
                  <a:pt x="1113760" y="150965"/>
                  <a:pt x="1254642" y="468170"/>
                  <a:pt x="1254642" y="468170"/>
                </a:cubicBezTo>
                <a:lnTo>
                  <a:pt x="1254642" y="468170"/>
                </a:lnTo>
                <a:lnTo>
                  <a:pt x="1254642" y="441589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1800225" y="2950000"/>
            <a:ext cx="885825" cy="374225"/>
          </a:xfrm>
          <a:prstGeom prst="wedgeRectCallout">
            <a:avLst>
              <a:gd name="adj1" fmla="val 55511"/>
              <a:gd name="adj2" fmla="val -85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负穿越</a:t>
            </a:r>
          </a:p>
        </p:txBody>
      </p:sp>
      <p:sp>
        <p:nvSpPr>
          <p:cNvPr id="40" name="矩形标注 39"/>
          <p:cNvSpPr/>
          <p:nvPr/>
        </p:nvSpPr>
        <p:spPr>
          <a:xfrm>
            <a:off x="2935361" y="3334673"/>
            <a:ext cx="885825" cy="374225"/>
          </a:xfrm>
          <a:prstGeom prst="wedgeRectCallout">
            <a:avLst>
              <a:gd name="adj1" fmla="val -22984"/>
              <a:gd name="adj2" fmla="val -1818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正穿越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H="1" flipV="1">
            <a:off x="7607469" y="956751"/>
            <a:ext cx="12531" cy="2919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7620000" y="1762105"/>
            <a:ext cx="3159859" cy="3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7620000" y="3310402"/>
            <a:ext cx="3159859" cy="3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486560" y="2271608"/>
            <a:ext cx="1002817" cy="1002817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7753350" y="2771775"/>
            <a:ext cx="2790825" cy="887114"/>
          </a:xfrm>
          <a:custGeom>
            <a:avLst/>
            <a:gdLst>
              <a:gd name="connsiteX0" fmla="*/ 0 w 2790825"/>
              <a:gd name="connsiteY0" fmla="*/ 0 h 887114"/>
              <a:gd name="connsiteX1" fmla="*/ 847725 w 2790825"/>
              <a:gd name="connsiteY1" fmla="*/ 885825 h 887114"/>
              <a:gd name="connsiteX2" fmla="*/ 1676400 w 2790825"/>
              <a:gd name="connsiteY2" fmla="*/ 209550 h 887114"/>
              <a:gd name="connsiteX3" fmla="*/ 2419350 w 2790825"/>
              <a:gd name="connsiteY3" fmla="*/ 733425 h 887114"/>
              <a:gd name="connsiteX4" fmla="*/ 2790825 w 2790825"/>
              <a:gd name="connsiteY4" fmla="*/ 819150 h 88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0825" h="887114">
                <a:moveTo>
                  <a:pt x="0" y="0"/>
                </a:moveTo>
                <a:cubicBezTo>
                  <a:pt x="284162" y="425450"/>
                  <a:pt x="568325" y="850900"/>
                  <a:pt x="847725" y="885825"/>
                </a:cubicBezTo>
                <a:cubicBezTo>
                  <a:pt x="1127125" y="920750"/>
                  <a:pt x="1414463" y="234950"/>
                  <a:pt x="1676400" y="209550"/>
                </a:cubicBezTo>
                <a:cubicBezTo>
                  <a:pt x="1938337" y="184150"/>
                  <a:pt x="2233613" y="631825"/>
                  <a:pt x="2419350" y="733425"/>
                </a:cubicBezTo>
                <a:cubicBezTo>
                  <a:pt x="2605088" y="835025"/>
                  <a:pt x="2697956" y="827087"/>
                  <a:pt x="2790825" y="819150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7934325" y="1209675"/>
            <a:ext cx="2533650" cy="1171575"/>
          </a:xfrm>
          <a:custGeom>
            <a:avLst/>
            <a:gdLst>
              <a:gd name="connsiteX0" fmla="*/ 0 w 2533650"/>
              <a:gd name="connsiteY0" fmla="*/ 0 h 1171575"/>
              <a:gd name="connsiteX1" fmla="*/ 1171575 w 2533650"/>
              <a:gd name="connsiteY1" fmla="*/ 228600 h 1171575"/>
              <a:gd name="connsiteX2" fmla="*/ 2533650 w 2533650"/>
              <a:gd name="connsiteY2" fmla="*/ 1171575 h 1171575"/>
              <a:gd name="connsiteX3" fmla="*/ 2533650 w 2533650"/>
              <a:gd name="connsiteY3" fmla="*/ 1171575 h 1171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3650" h="1171575">
                <a:moveTo>
                  <a:pt x="0" y="0"/>
                </a:moveTo>
                <a:cubicBezTo>
                  <a:pt x="374650" y="16669"/>
                  <a:pt x="749300" y="33338"/>
                  <a:pt x="1171575" y="228600"/>
                </a:cubicBezTo>
                <a:cubicBezTo>
                  <a:pt x="1593850" y="423863"/>
                  <a:pt x="2533650" y="1171575"/>
                  <a:pt x="2533650" y="1171575"/>
                </a:cubicBezTo>
                <a:lnTo>
                  <a:pt x="2533650" y="1171575"/>
                </a:ln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189115"/>
              </p:ext>
            </p:extLst>
          </p:nvPr>
        </p:nvGraphicFramePr>
        <p:xfrm>
          <a:off x="7373939" y="1619251"/>
          <a:ext cx="207961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58"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44" name="对象 4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73939" y="1619251"/>
                        <a:ext cx="207961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829645"/>
              </p:ext>
            </p:extLst>
          </p:nvPr>
        </p:nvGraphicFramePr>
        <p:xfrm>
          <a:off x="7056438" y="3209925"/>
          <a:ext cx="554627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59" name="Equation" r:id="rId10" imgW="380880" imgH="177480" progId="Equation.DSMT4">
                  <p:embed/>
                </p:oleObj>
              </mc:Choice>
              <mc:Fallback>
                <p:oleObj name="Equation" r:id="rId10" imgW="380880" imgH="177480" progId="Equation.DSMT4">
                  <p:embed/>
                  <p:pic>
                    <p:nvPicPr>
                      <p:cNvPr id="45" name="对象 4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56438" y="3209925"/>
                        <a:ext cx="554627" cy="26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矩形标注 45"/>
          <p:cNvSpPr/>
          <p:nvPr/>
        </p:nvSpPr>
        <p:spPr>
          <a:xfrm>
            <a:off x="8086725" y="2620398"/>
            <a:ext cx="885825" cy="374225"/>
          </a:xfrm>
          <a:prstGeom prst="wedgeRectCallout">
            <a:avLst>
              <a:gd name="adj1" fmla="val -40188"/>
              <a:gd name="adj2" fmla="val 113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负穿越</a:t>
            </a:r>
          </a:p>
        </p:txBody>
      </p:sp>
      <p:sp>
        <p:nvSpPr>
          <p:cNvPr id="47" name="矩形标注 46"/>
          <p:cNvSpPr/>
          <p:nvPr/>
        </p:nvSpPr>
        <p:spPr>
          <a:xfrm>
            <a:off x="8972550" y="3572226"/>
            <a:ext cx="885825" cy="374225"/>
          </a:xfrm>
          <a:prstGeom prst="wedgeRectCallout">
            <a:avLst>
              <a:gd name="adj1" fmla="val -36963"/>
              <a:gd name="adj2" fmla="val -1029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正穿越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9641341" y="1236125"/>
            <a:ext cx="3005" cy="2321464"/>
          </a:xfrm>
          <a:prstGeom prst="straightConnector1">
            <a:avLst/>
          </a:prstGeom>
          <a:ln>
            <a:prstDash val="sysDash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854932" y="2578934"/>
                <a:ext cx="8409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200">
                              <a:latin typeface="Cambria Math" panose="02040503050406030204" pitchFamily="18" charset="0"/>
                            </a:rPr>
                            <m:t>∠</m:t>
                          </m:r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932" y="2578934"/>
                <a:ext cx="840926" cy="276999"/>
              </a:xfrm>
              <a:prstGeom prst="rect">
                <a:avLst/>
              </a:prstGeom>
              <a:blipFill>
                <a:blip r:embed="rId12"/>
                <a:stretch>
                  <a:fillRect t="-106667" r="-34058" b="-16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>
          <a:xfrm>
            <a:off x="6867524" y="1067078"/>
            <a:ext cx="7524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20log|G|</a:t>
            </a:r>
            <a:endParaRPr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238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0" grpId="0" animBg="1"/>
      <p:bldP spid="40" grpId="0" animBg="1"/>
      <p:bldP spid="46" grpId="0" animBg="1"/>
      <p:bldP spid="4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5.5.3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对数稳定判据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78050"/>
            <a:ext cx="10515600" cy="3508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对数稳定判据本质上是</a:t>
            </a:r>
            <a:r>
              <a:rPr lang="en-US" altLang="zh-CN" sz="2400" dirty="0" err="1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Nyquist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判据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的另一种形式。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对数稳定判据：闭环系统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稳定的充要条件是，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20lg|G(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jω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)|&gt;0dB 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所有频段内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φ(ω)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正负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穿越</a:t>
            </a:r>
            <a:r>
              <a:rPr lang="en-US" altLang="zh-CN" sz="24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180°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的次数差为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P/2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即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lang="en-US" altLang="zh-CN" sz="2400" baseline="-25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–N­­­</a:t>
            </a:r>
            <a:r>
              <a:rPr lang="en-US" altLang="zh-CN" sz="2400" baseline="-25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=P/2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27428" y="4113196"/>
            <a:ext cx="2137144" cy="606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233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5.5.3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对数稳定判据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4827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例：单位负反馈系统开环传递函数：                    试用对数稳定判据判稳。   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96021"/>
              </p:ext>
            </p:extLst>
          </p:nvPr>
        </p:nvGraphicFramePr>
        <p:xfrm>
          <a:off x="5969794" y="1444625"/>
          <a:ext cx="1654608" cy="803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6" name="Equation" r:id="rId3" imgW="812520" imgH="393480" progId="Equation.DSMT4">
                  <p:embed/>
                </p:oleObj>
              </mc:Choice>
              <mc:Fallback>
                <p:oleObj name="Equation" r:id="rId3" imgW="812520" imgH="393480" progId="Equation.DSMT4">
                  <p:embed/>
                  <p:pic>
                    <p:nvPicPr>
                      <p:cNvPr id="27" name="对象 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69794" y="1444625"/>
                        <a:ext cx="1654608" cy="803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390027"/>
              </p:ext>
            </p:extLst>
          </p:nvPr>
        </p:nvGraphicFramePr>
        <p:xfrm>
          <a:off x="6797098" y="3058865"/>
          <a:ext cx="3386138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7" name="Equation" r:id="rId5" imgW="1485720" imgH="634680" progId="Equation.DSMT4">
                  <p:embed/>
                </p:oleObj>
              </mc:Choice>
              <mc:Fallback>
                <p:oleObj name="Equation" r:id="rId5" imgW="1485720" imgH="634680" progId="Equation.DSMT4">
                  <p:embed/>
                  <p:pic>
                    <p:nvPicPr>
                      <p:cNvPr id="29" name="对象 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97098" y="3058865"/>
                        <a:ext cx="3386138" cy="145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标注 3"/>
          <p:cNvSpPr/>
          <p:nvPr/>
        </p:nvSpPr>
        <p:spPr>
          <a:xfrm>
            <a:off x="6223030" y="5323346"/>
            <a:ext cx="1548665" cy="697583"/>
          </a:xfrm>
          <a:prstGeom prst="wedgeRectCallout">
            <a:avLst>
              <a:gd name="adj1" fmla="val -87994"/>
              <a:gd name="adj2" fmla="val -6638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半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次正穿越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189745" y="2656524"/>
            <a:ext cx="4558035" cy="3424311"/>
            <a:chOff x="1189745" y="2656524"/>
            <a:chExt cx="4558035" cy="342431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89745" y="2656524"/>
              <a:ext cx="4558035" cy="3424311"/>
            </a:xfrm>
            <a:prstGeom prst="rect">
              <a:avLst/>
            </a:prstGeom>
          </p:spPr>
        </p:pic>
        <p:cxnSp>
          <p:nvCxnSpPr>
            <p:cNvPr id="7" name="直接连接符 6"/>
            <p:cNvCxnSpPr/>
            <p:nvPr/>
          </p:nvCxnSpPr>
          <p:spPr>
            <a:xfrm>
              <a:off x="3798275" y="3072569"/>
              <a:ext cx="0" cy="26422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1866900" y="3343275"/>
              <a:ext cx="34385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645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5.5.1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幅角原理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98089"/>
            <a:ext cx="10515600" cy="19975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闭合路径</a:t>
            </a:r>
            <a:r>
              <a:rPr lang="el-GR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Γ</a:t>
            </a:r>
            <a:r>
              <a:rPr lang="en-US" altLang="zh-CN" sz="2000" baseline="-25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不经过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F(s)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任一零极点，且只顺时针包围一个零点一圈，则：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66" name="对象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982556"/>
              </p:ext>
            </p:extLst>
          </p:nvPr>
        </p:nvGraphicFramePr>
        <p:xfrm>
          <a:off x="4340225" y="5838825"/>
          <a:ext cx="351313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55" name="Equation" r:id="rId3" imgW="1854000" imgH="228600" progId="Equation.DSMT4">
                  <p:embed/>
                </p:oleObj>
              </mc:Choice>
              <mc:Fallback>
                <p:oleObj name="Equation" r:id="rId3" imgW="1854000" imgH="228600" progId="Equation.DSMT4">
                  <p:embed/>
                  <p:pic>
                    <p:nvPicPr>
                      <p:cNvPr id="66" name="对象 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40225" y="5838825"/>
                        <a:ext cx="3513138" cy="43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" name="组合 67"/>
          <p:cNvGrpSpPr/>
          <p:nvPr/>
        </p:nvGrpSpPr>
        <p:grpSpPr>
          <a:xfrm>
            <a:off x="2735897" y="3778065"/>
            <a:ext cx="6720206" cy="1850045"/>
            <a:chOff x="5232683" y="172161"/>
            <a:chExt cx="6720206" cy="1850045"/>
          </a:xfrm>
        </p:grpSpPr>
        <p:grpSp>
          <p:nvGrpSpPr>
            <p:cNvPr id="64" name="组合 63"/>
            <p:cNvGrpSpPr/>
            <p:nvPr/>
          </p:nvGrpSpPr>
          <p:grpSpPr>
            <a:xfrm>
              <a:off x="5232683" y="172161"/>
              <a:ext cx="6720206" cy="1850045"/>
              <a:chOff x="3046763" y="4545013"/>
              <a:chExt cx="6720206" cy="1850045"/>
            </a:xfrm>
          </p:grpSpPr>
          <p:sp>
            <p:nvSpPr>
              <p:cNvPr id="39" name="右箭头 38"/>
              <p:cNvSpPr/>
              <p:nvPr/>
            </p:nvSpPr>
            <p:spPr>
              <a:xfrm>
                <a:off x="6096000" y="5367338"/>
                <a:ext cx="818606" cy="547497"/>
              </a:xfrm>
              <a:prstGeom prst="rightArrow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F(s)</a:t>
                </a:r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grpSp>
            <p:nvGrpSpPr>
              <p:cNvPr id="59" name="组合 58"/>
              <p:cNvGrpSpPr/>
              <p:nvPr/>
            </p:nvGrpSpPr>
            <p:grpSpPr>
              <a:xfrm>
                <a:off x="3046763" y="4545013"/>
                <a:ext cx="2517140" cy="1828355"/>
                <a:chOff x="3046763" y="4468813"/>
                <a:chExt cx="2517140" cy="1828355"/>
              </a:xfrm>
            </p:grpSpPr>
            <p:grpSp>
              <p:nvGrpSpPr>
                <p:cNvPr id="48" name="组合 47"/>
                <p:cNvGrpSpPr/>
                <p:nvPr/>
              </p:nvGrpSpPr>
              <p:grpSpPr>
                <a:xfrm>
                  <a:off x="3046763" y="4468813"/>
                  <a:ext cx="2517140" cy="1828355"/>
                  <a:chOff x="3046763" y="4468813"/>
                  <a:chExt cx="2517140" cy="1828355"/>
                </a:xfrm>
              </p:grpSpPr>
              <p:grpSp>
                <p:nvGrpSpPr>
                  <p:cNvPr id="38" name="组合 37"/>
                  <p:cNvGrpSpPr/>
                  <p:nvPr/>
                </p:nvGrpSpPr>
                <p:grpSpPr>
                  <a:xfrm>
                    <a:off x="3046763" y="4468813"/>
                    <a:ext cx="2517140" cy="1828355"/>
                    <a:chOff x="1853692" y="4468813"/>
                    <a:chExt cx="2517140" cy="1828355"/>
                  </a:xfrm>
                </p:grpSpPr>
                <p:cxnSp>
                  <p:nvCxnSpPr>
                    <p:cNvPr id="5" name="直接箭头连接符 4"/>
                    <p:cNvCxnSpPr/>
                    <p:nvPr/>
                  </p:nvCxnSpPr>
                  <p:spPr>
                    <a:xfrm flipV="1">
                      <a:off x="2587752" y="5541264"/>
                      <a:ext cx="1783080" cy="1828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" name="直接箭头连接符 5"/>
                    <p:cNvCxnSpPr/>
                    <p:nvPr/>
                  </p:nvCxnSpPr>
                  <p:spPr>
                    <a:xfrm flipV="1">
                      <a:off x="3361944" y="4553712"/>
                      <a:ext cx="21336" cy="174345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" name="椭圆 7"/>
                    <p:cNvSpPr/>
                    <p:nvPr/>
                  </p:nvSpPr>
                  <p:spPr>
                    <a:xfrm>
                      <a:off x="3621024" y="4663439"/>
                      <a:ext cx="685800" cy="783691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p:txBody>
                </p:sp>
                <p:sp>
                  <p:nvSpPr>
                    <p:cNvPr id="10" name="椭圆 9"/>
                    <p:cNvSpPr/>
                    <p:nvPr/>
                  </p:nvSpPr>
                  <p:spPr>
                    <a:xfrm flipH="1">
                      <a:off x="3877055" y="5082730"/>
                      <a:ext cx="61753" cy="6158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p:txBody>
                </p:sp>
                <p:sp>
                  <p:nvSpPr>
                    <p:cNvPr id="11" name="椭圆 10"/>
                    <p:cNvSpPr/>
                    <p:nvPr/>
                  </p:nvSpPr>
                  <p:spPr>
                    <a:xfrm flipH="1">
                      <a:off x="3880755" y="6006312"/>
                      <a:ext cx="58053" cy="578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p:txBody>
                </p:sp>
                <p:sp>
                  <p:nvSpPr>
                    <p:cNvPr id="12" name="椭圆 11"/>
                    <p:cNvSpPr/>
                    <p:nvPr/>
                  </p:nvSpPr>
                  <p:spPr>
                    <a:xfrm flipH="1">
                      <a:off x="3636765" y="5521523"/>
                      <a:ext cx="61753" cy="6158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p:txBody>
                </p:sp>
                <p:sp>
                  <p:nvSpPr>
                    <p:cNvPr id="13" name="椭圆 12"/>
                    <p:cNvSpPr/>
                    <p:nvPr/>
                  </p:nvSpPr>
                  <p:spPr>
                    <a:xfrm flipH="1">
                      <a:off x="2857935" y="5533381"/>
                      <a:ext cx="61753" cy="6158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p:txBody>
                </p:sp>
                <p:grpSp>
                  <p:nvGrpSpPr>
                    <p:cNvPr id="20" name="组合 19"/>
                    <p:cNvGrpSpPr/>
                    <p:nvPr/>
                  </p:nvGrpSpPr>
                  <p:grpSpPr>
                    <a:xfrm>
                      <a:off x="3173978" y="5520440"/>
                      <a:ext cx="72928" cy="64088"/>
                      <a:chOff x="5032005" y="4959077"/>
                      <a:chExt cx="555372" cy="488053"/>
                    </a:xfrm>
                  </p:grpSpPr>
                  <p:cxnSp>
                    <p:nvCxnSpPr>
                      <p:cNvPr id="15" name="直接连接符 14"/>
                      <p:cNvCxnSpPr/>
                      <p:nvPr/>
                    </p:nvCxnSpPr>
                    <p:spPr>
                      <a:xfrm>
                        <a:off x="5032005" y="4959077"/>
                        <a:ext cx="555372" cy="488053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直接连接符 15"/>
                      <p:cNvCxnSpPr/>
                      <p:nvPr/>
                    </p:nvCxnSpPr>
                    <p:spPr>
                      <a:xfrm flipV="1">
                        <a:off x="5071274" y="4959078"/>
                        <a:ext cx="516103" cy="488052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1" name="组合 20"/>
                    <p:cNvGrpSpPr/>
                    <p:nvPr/>
                  </p:nvGrpSpPr>
                  <p:grpSpPr>
                    <a:xfrm>
                      <a:off x="2681251" y="5986989"/>
                      <a:ext cx="72928" cy="64088"/>
                      <a:chOff x="5032005" y="4959077"/>
                      <a:chExt cx="555372" cy="488053"/>
                    </a:xfrm>
                  </p:grpSpPr>
                  <p:cxnSp>
                    <p:nvCxnSpPr>
                      <p:cNvPr id="22" name="直接连接符 21"/>
                      <p:cNvCxnSpPr/>
                      <p:nvPr/>
                    </p:nvCxnSpPr>
                    <p:spPr>
                      <a:xfrm>
                        <a:off x="5032005" y="4959077"/>
                        <a:ext cx="555372" cy="488053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直接连接符 22"/>
                      <p:cNvCxnSpPr/>
                      <p:nvPr/>
                    </p:nvCxnSpPr>
                    <p:spPr>
                      <a:xfrm flipV="1">
                        <a:off x="5071274" y="4959078"/>
                        <a:ext cx="516103" cy="488052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4" name="组合 23"/>
                    <p:cNvGrpSpPr/>
                    <p:nvPr/>
                  </p:nvGrpSpPr>
                  <p:grpSpPr>
                    <a:xfrm>
                      <a:off x="2681251" y="5094789"/>
                      <a:ext cx="72928" cy="64088"/>
                      <a:chOff x="5032005" y="4959077"/>
                      <a:chExt cx="555372" cy="488053"/>
                    </a:xfrm>
                  </p:grpSpPr>
                  <p:cxnSp>
                    <p:nvCxnSpPr>
                      <p:cNvPr id="25" name="直接连接符 24"/>
                      <p:cNvCxnSpPr/>
                      <p:nvPr/>
                    </p:nvCxnSpPr>
                    <p:spPr>
                      <a:xfrm>
                        <a:off x="5032005" y="4959077"/>
                        <a:ext cx="555372" cy="488053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直接连接符 25"/>
                      <p:cNvCxnSpPr/>
                      <p:nvPr/>
                    </p:nvCxnSpPr>
                    <p:spPr>
                      <a:xfrm flipV="1">
                        <a:off x="5071274" y="4959078"/>
                        <a:ext cx="516103" cy="488052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aphicFrame>
                  <p:nvGraphicFramePr>
                    <p:cNvPr id="28" name="对象 27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3938808" y="4927991"/>
                    <a:ext cx="165100" cy="2286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7256" name="Equation" r:id="rId5" imgW="164880" imgH="228600" progId="Equation.DSMT4">
                            <p:embed/>
                          </p:oleObj>
                        </mc:Choice>
                        <mc:Fallback>
                          <p:oleObj name="Equation" r:id="rId5" imgW="164880" imgH="228600" progId="Equation.DSMT4">
                            <p:embed/>
                            <p:pic>
                              <p:nvPicPr>
                                <p:cNvPr id="28" name="对象 27"/>
                                <p:cNvPicPr/>
                                <p:nvPr/>
                              </p:nvPicPr>
                              <p:blipFill>
                                <a:blip r:embed="rId6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38808" y="4927991"/>
                                  <a:ext cx="165100" cy="2286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29" name="对象 28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3863975" y="6053138"/>
                    <a:ext cx="254000" cy="2286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7257" name="Equation" r:id="rId7" imgW="253800" imgH="228600" progId="Equation.DSMT4">
                            <p:embed/>
                          </p:oleObj>
                        </mc:Choice>
                        <mc:Fallback>
                          <p:oleObj name="Equation" r:id="rId7" imgW="253800" imgH="228600" progId="Equation.DSMT4">
                            <p:embed/>
                            <p:pic>
                              <p:nvPicPr>
                                <p:cNvPr id="29" name="对象 28"/>
                                <p:cNvPicPr/>
                                <p:nvPr/>
                              </p:nvPicPr>
                              <p:blipFill>
                                <a:blip r:embed="rId8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863975" y="6053138"/>
                                  <a:ext cx="254000" cy="2286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30" name="对象 29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857500" y="5549900"/>
                    <a:ext cx="152400" cy="2286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7258" name="Equation" r:id="rId9" imgW="152280" imgH="228600" progId="Equation.DSMT4">
                            <p:embed/>
                          </p:oleObj>
                        </mc:Choice>
                        <mc:Fallback>
                          <p:oleObj name="Equation" r:id="rId9" imgW="152280" imgH="228600" progId="Equation.DSMT4">
                            <p:embed/>
                            <p:pic>
                              <p:nvPicPr>
                                <p:cNvPr id="30" name="对象 29"/>
                                <p:cNvPicPr/>
                                <p:nvPr/>
                              </p:nvPicPr>
                              <p:blipFill>
                                <a:blip r:embed="rId10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2857500" y="5549900"/>
                                  <a:ext cx="152400" cy="2286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31" name="对象 30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3657659" y="5548313"/>
                    <a:ext cx="139700" cy="2286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7259" name="Equation" r:id="rId11" imgW="139680" imgH="228600" progId="Equation.DSMT4">
                            <p:embed/>
                          </p:oleObj>
                        </mc:Choice>
                        <mc:Fallback>
                          <p:oleObj name="Equation" r:id="rId11" imgW="139680" imgH="228600" progId="Equation.DSMT4">
                            <p:embed/>
                            <p:pic>
                              <p:nvPicPr>
                                <p:cNvPr id="31" name="对象 30"/>
                                <p:cNvPicPr/>
                                <p:nvPr/>
                              </p:nvPicPr>
                              <p:blipFill>
                                <a:blip r:embed="rId12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657659" y="5548313"/>
                                  <a:ext cx="139700" cy="2286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32" name="对象 31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3382963" y="5580063"/>
                    <a:ext cx="152400" cy="1778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7260" name="Equation" r:id="rId13" imgW="152280" imgH="177480" progId="Equation.DSMT4">
                            <p:embed/>
                          </p:oleObj>
                        </mc:Choice>
                        <mc:Fallback>
                          <p:oleObj name="Equation" r:id="rId13" imgW="152280" imgH="177480" progId="Equation.DSMT4">
                            <p:embed/>
                            <p:pic>
                              <p:nvPicPr>
                                <p:cNvPr id="32" name="对象 31"/>
                                <p:cNvPicPr/>
                                <p:nvPr/>
                              </p:nvPicPr>
                              <p:blipFill>
                                <a:blip r:embed="rId14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382963" y="5580063"/>
                                  <a:ext cx="152400" cy="1778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33" name="对象 32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3235325" y="4468813"/>
                    <a:ext cx="101600" cy="2032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7261" name="Equation" r:id="rId15" imgW="101520" imgH="203040" progId="Equation.DSMT4">
                            <p:embed/>
                          </p:oleObj>
                        </mc:Choice>
                        <mc:Fallback>
                          <p:oleObj name="Equation" r:id="rId15" imgW="101520" imgH="203040" progId="Equation.DSMT4">
                            <p:embed/>
                            <p:pic>
                              <p:nvPicPr>
                                <p:cNvPr id="33" name="对象 32"/>
                                <p:cNvPicPr/>
                                <p:nvPr/>
                              </p:nvPicPr>
                              <p:blipFill>
                                <a:blip r:embed="rId16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235325" y="4468813"/>
                                  <a:ext cx="101600" cy="2032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34" name="对象 33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630488" y="6020540"/>
                    <a:ext cx="254000" cy="2286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7262" name="Equation" r:id="rId17" imgW="253800" imgH="228600" progId="Equation.DSMT4">
                            <p:embed/>
                          </p:oleObj>
                        </mc:Choice>
                        <mc:Fallback>
                          <p:oleObj name="Equation" r:id="rId17" imgW="253800" imgH="228600" progId="Equation.DSMT4">
                            <p:embed/>
                            <p:pic>
                              <p:nvPicPr>
                                <p:cNvPr id="34" name="对象 33"/>
                                <p:cNvPicPr/>
                                <p:nvPr/>
                              </p:nvPicPr>
                              <p:blipFill>
                                <a:blip r:embed="rId18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2630488" y="6020540"/>
                                  <a:ext cx="254000" cy="2286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35" name="对象 34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725738" y="4841875"/>
                    <a:ext cx="165100" cy="2286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7263" name="Equation" r:id="rId19" imgW="164880" imgH="228600" progId="Equation.DSMT4">
                            <p:embed/>
                          </p:oleObj>
                        </mc:Choice>
                        <mc:Fallback>
                          <p:oleObj name="Equation" r:id="rId19" imgW="164880" imgH="228600" progId="Equation.DSMT4">
                            <p:embed/>
                            <p:pic>
                              <p:nvPicPr>
                                <p:cNvPr id="35" name="对象 34"/>
                                <p:cNvPicPr/>
                                <p:nvPr/>
                              </p:nvPicPr>
                              <p:blipFill>
                                <a:blip r:embed="rId20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2725738" y="4841875"/>
                                  <a:ext cx="165100" cy="2286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36" name="对象 35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3108325" y="5291138"/>
                    <a:ext cx="177800" cy="2286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7264" name="Equation" r:id="rId21" imgW="177480" imgH="228600" progId="Equation.DSMT4">
                            <p:embed/>
                          </p:oleObj>
                        </mc:Choice>
                        <mc:Fallback>
                          <p:oleObj name="Equation" r:id="rId21" imgW="177480" imgH="228600" progId="Equation.DSMT4">
                            <p:embed/>
                            <p:pic>
                              <p:nvPicPr>
                                <p:cNvPr id="36" name="对象 35"/>
                                <p:cNvPicPr/>
                                <p:nvPr/>
                              </p:nvPicPr>
                              <p:blipFill>
                                <a:blip r:embed="rId22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108325" y="5291138"/>
                                  <a:ext cx="177800" cy="2286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37" name="文本框 36"/>
                    <p:cNvSpPr txBox="1"/>
                    <p:nvPr/>
                  </p:nvSpPr>
                  <p:spPr>
                    <a:xfrm>
                      <a:off x="1853692" y="4708433"/>
                      <a:ext cx="7537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s</a:t>
                      </a:r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平面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p:txBody>
                </p:sp>
              </p:grpSp>
              <p:cxnSp>
                <p:nvCxnSpPr>
                  <p:cNvPr id="46" name="直接箭头连接符 45"/>
                  <p:cNvCxnSpPr/>
                  <p:nvPr/>
                </p:nvCxnSpPr>
                <p:spPr>
                  <a:xfrm>
                    <a:off x="5372416" y="4746709"/>
                    <a:ext cx="64008" cy="7628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0" name="直接箭头连接符 49"/>
                <p:cNvCxnSpPr>
                  <a:endCxn id="8" idx="1"/>
                </p:cNvCxnSpPr>
                <p:nvPr/>
              </p:nvCxnSpPr>
              <p:spPr>
                <a:xfrm flipV="1">
                  <a:off x="3910786" y="4778208"/>
                  <a:ext cx="1003742" cy="3353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箭头连接符 51"/>
                <p:cNvCxnSpPr>
                  <a:stCxn id="10" idx="7"/>
                  <a:endCxn id="8" idx="1"/>
                </p:cNvCxnSpPr>
                <p:nvPr/>
              </p:nvCxnSpPr>
              <p:spPr>
                <a:xfrm flipH="1" flipV="1">
                  <a:off x="4914528" y="4778208"/>
                  <a:ext cx="164642" cy="3135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组合 57"/>
              <p:cNvGrpSpPr/>
              <p:nvPr/>
            </p:nvGrpSpPr>
            <p:grpSpPr>
              <a:xfrm>
                <a:off x="7484213" y="4596054"/>
                <a:ext cx="2282756" cy="1799004"/>
                <a:chOff x="7484213" y="4519854"/>
                <a:chExt cx="2282756" cy="1799004"/>
              </a:xfrm>
            </p:grpSpPr>
            <p:sp>
              <p:nvSpPr>
                <p:cNvPr id="42" name="任意多边形 41"/>
                <p:cNvSpPr/>
                <p:nvPr/>
              </p:nvSpPr>
              <p:spPr>
                <a:xfrm>
                  <a:off x="7820247" y="4944140"/>
                  <a:ext cx="1047310" cy="1153632"/>
                </a:xfrm>
                <a:custGeom>
                  <a:avLst/>
                  <a:gdLst>
                    <a:gd name="connsiteX0" fmla="*/ 930348 w 1047310"/>
                    <a:gd name="connsiteY0" fmla="*/ 47846 h 1153632"/>
                    <a:gd name="connsiteX1" fmla="*/ 962246 w 1047310"/>
                    <a:gd name="connsiteY1" fmla="*/ 74427 h 1153632"/>
                    <a:gd name="connsiteX2" fmla="*/ 994144 w 1047310"/>
                    <a:gd name="connsiteY2" fmla="*/ 127590 h 1153632"/>
                    <a:gd name="connsiteX3" fmla="*/ 1010093 w 1047310"/>
                    <a:gd name="connsiteY3" fmla="*/ 154172 h 1153632"/>
                    <a:gd name="connsiteX4" fmla="*/ 1020725 w 1047310"/>
                    <a:gd name="connsiteY4" fmla="*/ 196702 h 1153632"/>
                    <a:gd name="connsiteX5" fmla="*/ 1031358 w 1047310"/>
                    <a:gd name="connsiteY5" fmla="*/ 249865 h 1153632"/>
                    <a:gd name="connsiteX6" fmla="*/ 1041990 w 1047310"/>
                    <a:gd name="connsiteY6" fmla="*/ 281762 h 1153632"/>
                    <a:gd name="connsiteX7" fmla="*/ 1047306 w 1047310"/>
                    <a:gd name="connsiteY7" fmla="*/ 340241 h 1153632"/>
                    <a:gd name="connsiteX8" fmla="*/ 1036674 w 1047310"/>
                    <a:gd name="connsiteY8" fmla="*/ 531627 h 1153632"/>
                    <a:gd name="connsiteX9" fmla="*/ 1031358 w 1047310"/>
                    <a:gd name="connsiteY9" fmla="*/ 648586 h 1153632"/>
                    <a:gd name="connsiteX10" fmla="*/ 1026041 w 1047310"/>
                    <a:gd name="connsiteY10" fmla="*/ 664534 h 1153632"/>
                    <a:gd name="connsiteX11" fmla="*/ 1015409 w 1047310"/>
                    <a:gd name="connsiteY11" fmla="*/ 691116 h 1153632"/>
                    <a:gd name="connsiteX12" fmla="*/ 1004776 w 1047310"/>
                    <a:gd name="connsiteY12" fmla="*/ 733646 h 1153632"/>
                    <a:gd name="connsiteX13" fmla="*/ 994144 w 1047310"/>
                    <a:gd name="connsiteY13" fmla="*/ 754911 h 1153632"/>
                    <a:gd name="connsiteX14" fmla="*/ 988827 w 1047310"/>
                    <a:gd name="connsiteY14" fmla="*/ 770860 h 1153632"/>
                    <a:gd name="connsiteX15" fmla="*/ 972879 w 1047310"/>
                    <a:gd name="connsiteY15" fmla="*/ 808074 h 1153632"/>
                    <a:gd name="connsiteX16" fmla="*/ 967562 w 1047310"/>
                    <a:gd name="connsiteY16" fmla="*/ 845288 h 1153632"/>
                    <a:gd name="connsiteX17" fmla="*/ 946297 w 1047310"/>
                    <a:gd name="connsiteY17" fmla="*/ 887818 h 1153632"/>
                    <a:gd name="connsiteX18" fmla="*/ 930348 w 1047310"/>
                    <a:gd name="connsiteY18" fmla="*/ 925032 h 1153632"/>
                    <a:gd name="connsiteX19" fmla="*/ 919716 w 1047310"/>
                    <a:gd name="connsiteY19" fmla="*/ 940981 h 1153632"/>
                    <a:gd name="connsiteX20" fmla="*/ 914400 w 1047310"/>
                    <a:gd name="connsiteY20" fmla="*/ 956930 h 1153632"/>
                    <a:gd name="connsiteX21" fmla="*/ 893134 w 1047310"/>
                    <a:gd name="connsiteY21" fmla="*/ 983511 h 1153632"/>
                    <a:gd name="connsiteX22" fmla="*/ 882502 w 1047310"/>
                    <a:gd name="connsiteY22" fmla="*/ 999460 h 1153632"/>
                    <a:gd name="connsiteX23" fmla="*/ 866553 w 1047310"/>
                    <a:gd name="connsiteY23" fmla="*/ 1010093 h 1153632"/>
                    <a:gd name="connsiteX24" fmla="*/ 855920 w 1047310"/>
                    <a:gd name="connsiteY24" fmla="*/ 1026041 h 1153632"/>
                    <a:gd name="connsiteX25" fmla="*/ 824023 w 1047310"/>
                    <a:gd name="connsiteY25" fmla="*/ 1041990 h 1153632"/>
                    <a:gd name="connsiteX26" fmla="*/ 808074 w 1047310"/>
                    <a:gd name="connsiteY26" fmla="*/ 1052623 h 1153632"/>
                    <a:gd name="connsiteX27" fmla="*/ 792125 w 1047310"/>
                    <a:gd name="connsiteY27" fmla="*/ 1057939 h 1153632"/>
                    <a:gd name="connsiteX28" fmla="*/ 776176 w 1047310"/>
                    <a:gd name="connsiteY28" fmla="*/ 1073888 h 1153632"/>
                    <a:gd name="connsiteX29" fmla="*/ 733646 w 1047310"/>
                    <a:gd name="connsiteY29" fmla="*/ 1084520 h 1153632"/>
                    <a:gd name="connsiteX30" fmla="*/ 712381 w 1047310"/>
                    <a:gd name="connsiteY30" fmla="*/ 1095153 h 1153632"/>
                    <a:gd name="connsiteX31" fmla="*/ 675167 w 1047310"/>
                    <a:gd name="connsiteY31" fmla="*/ 1111102 h 1153632"/>
                    <a:gd name="connsiteX32" fmla="*/ 648586 w 1047310"/>
                    <a:gd name="connsiteY32" fmla="*/ 1127051 h 1153632"/>
                    <a:gd name="connsiteX33" fmla="*/ 622004 w 1047310"/>
                    <a:gd name="connsiteY33" fmla="*/ 1132367 h 1153632"/>
                    <a:gd name="connsiteX34" fmla="*/ 606055 w 1047310"/>
                    <a:gd name="connsiteY34" fmla="*/ 1137683 h 1153632"/>
                    <a:gd name="connsiteX35" fmla="*/ 558209 w 1047310"/>
                    <a:gd name="connsiteY35" fmla="*/ 1153632 h 1153632"/>
                    <a:gd name="connsiteX36" fmla="*/ 366823 w 1047310"/>
                    <a:gd name="connsiteY36" fmla="*/ 1143000 h 1153632"/>
                    <a:gd name="connsiteX37" fmla="*/ 340241 w 1047310"/>
                    <a:gd name="connsiteY37" fmla="*/ 1132367 h 1153632"/>
                    <a:gd name="connsiteX38" fmla="*/ 271130 w 1047310"/>
                    <a:gd name="connsiteY38" fmla="*/ 1121734 h 1153632"/>
                    <a:gd name="connsiteX39" fmla="*/ 217967 w 1047310"/>
                    <a:gd name="connsiteY39" fmla="*/ 1073888 h 1153632"/>
                    <a:gd name="connsiteX40" fmla="*/ 202018 w 1047310"/>
                    <a:gd name="connsiteY40" fmla="*/ 1057939 h 1153632"/>
                    <a:gd name="connsiteX41" fmla="*/ 186069 w 1047310"/>
                    <a:gd name="connsiteY41" fmla="*/ 1041990 h 1153632"/>
                    <a:gd name="connsiteX42" fmla="*/ 154172 w 1047310"/>
                    <a:gd name="connsiteY42" fmla="*/ 1015409 h 1153632"/>
                    <a:gd name="connsiteX43" fmla="*/ 132906 w 1047310"/>
                    <a:gd name="connsiteY43" fmla="*/ 999460 h 1153632"/>
                    <a:gd name="connsiteX44" fmla="*/ 101009 w 1047310"/>
                    <a:gd name="connsiteY44" fmla="*/ 962246 h 1153632"/>
                    <a:gd name="connsiteX45" fmla="*/ 53162 w 1047310"/>
                    <a:gd name="connsiteY45" fmla="*/ 919716 h 1153632"/>
                    <a:gd name="connsiteX46" fmla="*/ 37213 w 1047310"/>
                    <a:gd name="connsiteY46" fmla="*/ 887818 h 1153632"/>
                    <a:gd name="connsiteX47" fmla="*/ 15948 w 1047310"/>
                    <a:gd name="connsiteY47" fmla="*/ 850604 h 1153632"/>
                    <a:gd name="connsiteX48" fmla="*/ 10632 w 1047310"/>
                    <a:gd name="connsiteY48" fmla="*/ 818707 h 1153632"/>
                    <a:gd name="connsiteX49" fmla="*/ 5316 w 1047310"/>
                    <a:gd name="connsiteY49" fmla="*/ 802758 h 1153632"/>
                    <a:gd name="connsiteX50" fmla="*/ 0 w 1047310"/>
                    <a:gd name="connsiteY50" fmla="*/ 749595 h 1153632"/>
                    <a:gd name="connsiteX51" fmla="*/ 5316 w 1047310"/>
                    <a:gd name="connsiteY51" fmla="*/ 611372 h 1153632"/>
                    <a:gd name="connsiteX52" fmla="*/ 15948 w 1047310"/>
                    <a:gd name="connsiteY52" fmla="*/ 568841 h 1153632"/>
                    <a:gd name="connsiteX53" fmla="*/ 42530 w 1047310"/>
                    <a:gd name="connsiteY53" fmla="*/ 526311 h 1153632"/>
                    <a:gd name="connsiteX54" fmla="*/ 47846 w 1047310"/>
                    <a:gd name="connsiteY54" fmla="*/ 499730 h 1153632"/>
                    <a:gd name="connsiteX55" fmla="*/ 58479 w 1047310"/>
                    <a:gd name="connsiteY55" fmla="*/ 483781 h 1153632"/>
                    <a:gd name="connsiteX56" fmla="*/ 69111 w 1047310"/>
                    <a:gd name="connsiteY56" fmla="*/ 462516 h 1153632"/>
                    <a:gd name="connsiteX57" fmla="*/ 95693 w 1047310"/>
                    <a:gd name="connsiteY57" fmla="*/ 425302 h 1153632"/>
                    <a:gd name="connsiteX58" fmla="*/ 106325 w 1047310"/>
                    <a:gd name="connsiteY58" fmla="*/ 409353 h 1153632"/>
                    <a:gd name="connsiteX59" fmla="*/ 122274 w 1047310"/>
                    <a:gd name="connsiteY59" fmla="*/ 398720 h 1153632"/>
                    <a:gd name="connsiteX60" fmla="*/ 154172 w 1047310"/>
                    <a:gd name="connsiteY60" fmla="*/ 366823 h 1153632"/>
                    <a:gd name="connsiteX61" fmla="*/ 164804 w 1047310"/>
                    <a:gd name="connsiteY61" fmla="*/ 350874 h 1153632"/>
                    <a:gd name="connsiteX62" fmla="*/ 186069 w 1047310"/>
                    <a:gd name="connsiteY62" fmla="*/ 334925 h 1153632"/>
                    <a:gd name="connsiteX63" fmla="*/ 217967 w 1047310"/>
                    <a:gd name="connsiteY63" fmla="*/ 308344 h 1153632"/>
                    <a:gd name="connsiteX64" fmla="*/ 265813 w 1047310"/>
                    <a:gd name="connsiteY64" fmla="*/ 265813 h 1153632"/>
                    <a:gd name="connsiteX65" fmla="*/ 276446 w 1047310"/>
                    <a:gd name="connsiteY65" fmla="*/ 244548 h 1153632"/>
                    <a:gd name="connsiteX66" fmla="*/ 292395 w 1047310"/>
                    <a:gd name="connsiteY66" fmla="*/ 233916 h 1153632"/>
                    <a:gd name="connsiteX67" fmla="*/ 313660 w 1047310"/>
                    <a:gd name="connsiteY67" fmla="*/ 217967 h 1153632"/>
                    <a:gd name="connsiteX68" fmla="*/ 329609 w 1047310"/>
                    <a:gd name="connsiteY68" fmla="*/ 202018 h 1153632"/>
                    <a:gd name="connsiteX69" fmla="*/ 350874 w 1047310"/>
                    <a:gd name="connsiteY69" fmla="*/ 191386 h 1153632"/>
                    <a:gd name="connsiteX70" fmla="*/ 382772 w 1047310"/>
                    <a:gd name="connsiteY70" fmla="*/ 170120 h 1153632"/>
                    <a:gd name="connsiteX71" fmla="*/ 398720 w 1047310"/>
                    <a:gd name="connsiteY71" fmla="*/ 154172 h 1153632"/>
                    <a:gd name="connsiteX72" fmla="*/ 414669 w 1047310"/>
                    <a:gd name="connsiteY72" fmla="*/ 148855 h 1153632"/>
                    <a:gd name="connsiteX73" fmla="*/ 430618 w 1047310"/>
                    <a:gd name="connsiteY73" fmla="*/ 138223 h 1153632"/>
                    <a:gd name="connsiteX74" fmla="*/ 451883 w 1047310"/>
                    <a:gd name="connsiteY74" fmla="*/ 127590 h 1153632"/>
                    <a:gd name="connsiteX75" fmla="*/ 473148 w 1047310"/>
                    <a:gd name="connsiteY75" fmla="*/ 111641 h 1153632"/>
                    <a:gd name="connsiteX76" fmla="*/ 510362 w 1047310"/>
                    <a:gd name="connsiteY76" fmla="*/ 95693 h 1153632"/>
                    <a:gd name="connsiteX77" fmla="*/ 531627 w 1047310"/>
                    <a:gd name="connsiteY77" fmla="*/ 90376 h 1153632"/>
                    <a:gd name="connsiteX78" fmla="*/ 568841 w 1047310"/>
                    <a:gd name="connsiteY78" fmla="*/ 69111 h 1153632"/>
                    <a:gd name="connsiteX79" fmla="*/ 600739 w 1047310"/>
                    <a:gd name="connsiteY79" fmla="*/ 58479 h 1153632"/>
                    <a:gd name="connsiteX80" fmla="*/ 637953 w 1047310"/>
                    <a:gd name="connsiteY80" fmla="*/ 42530 h 1153632"/>
                    <a:gd name="connsiteX81" fmla="*/ 685800 w 1047310"/>
                    <a:gd name="connsiteY81" fmla="*/ 26581 h 1153632"/>
                    <a:gd name="connsiteX82" fmla="*/ 717697 w 1047310"/>
                    <a:gd name="connsiteY82" fmla="*/ 15948 h 1153632"/>
                    <a:gd name="connsiteX83" fmla="*/ 738962 w 1047310"/>
                    <a:gd name="connsiteY83" fmla="*/ 10632 h 1153632"/>
                    <a:gd name="connsiteX84" fmla="*/ 770860 w 1047310"/>
                    <a:gd name="connsiteY84" fmla="*/ 0 h 1153632"/>
                    <a:gd name="connsiteX85" fmla="*/ 866553 w 1047310"/>
                    <a:gd name="connsiteY85" fmla="*/ 5316 h 1153632"/>
                    <a:gd name="connsiteX86" fmla="*/ 898451 w 1047310"/>
                    <a:gd name="connsiteY86" fmla="*/ 15948 h 1153632"/>
                    <a:gd name="connsiteX87" fmla="*/ 914400 w 1047310"/>
                    <a:gd name="connsiteY87" fmla="*/ 26581 h 1153632"/>
                    <a:gd name="connsiteX88" fmla="*/ 930348 w 1047310"/>
                    <a:gd name="connsiteY88" fmla="*/ 47846 h 1153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</a:cxnLst>
                  <a:rect l="l" t="t" r="r" b="b"/>
                  <a:pathLst>
                    <a:path w="1047310" h="1153632">
                      <a:moveTo>
                        <a:pt x="930348" y="47846"/>
                      </a:moveTo>
                      <a:cubicBezTo>
                        <a:pt x="938322" y="55820"/>
                        <a:pt x="952459" y="64640"/>
                        <a:pt x="962246" y="74427"/>
                      </a:cubicBezTo>
                      <a:cubicBezTo>
                        <a:pt x="991490" y="103671"/>
                        <a:pt x="977600" y="94502"/>
                        <a:pt x="994144" y="127590"/>
                      </a:cubicBezTo>
                      <a:cubicBezTo>
                        <a:pt x="998765" y="136832"/>
                        <a:pt x="1005472" y="144930"/>
                        <a:pt x="1010093" y="154172"/>
                      </a:cubicBezTo>
                      <a:cubicBezTo>
                        <a:pt x="1015363" y="164712"/>
                        <a:pt x="1018992" y="187169"/>
                        <a:pt x="1020725" y="196702"/>
                      </a:cubicBezTo>
                      <a:cubicBezTo>
                        <a:pt x="1025149" y="221034"/>
                        <a:pt x="1024845" y="228157"/>
                        <a:pt x="1031358" y="249865"/>
                      </a:cubicBezTo>
                      <a:cubicBezTo>
                        <a:pt x="1034579" y="260600"/>
                        <a:pt x="1041990" y="281762"/>
                        <a:pt x="1041990" y="281762"/>
                      </a:cubicBezTo>
                      <a:cubicBezTo>
                        <a:pt x="1043762" y="301255"/>
                        <a:pt x="1047306" y="320668"/>
                        <a:pt x="1047306" y="340241"/>
                      </a:cubicBezTo>
                      <a:cubicBezTo>
                        <a:pt x="1047306" y="466699"/>
                        <a:pt x="1047861" y="453314"/>
                        <a:pt x="1036674" y="531627"/>
                      </a:cubicBezTo>
                      <a:cubicBezTo>
                        <a:pt x="1034902" y="570613"/>
                        <a:pt x="1034470" y="609684"/>
                        <a:pt x="1031358" y="648586"/>
                      </a:cubicBezTo>
                      <a:cubicBezTo>
                        <a:pt x="1030911" y="654172"/>
                        <a:pt x="1028009" y="659287"/>
                        <a:pt x="1026041" y="664534"/>
                      </a:cubicBezTo>
                      <a:cubicBezTo>
                        <a:pt x="1022690" y="673469"/>
                        <a:pt x="1018760" y="682180"/>
                        <a:pt x="1015409" y="691116"/>
                      </a:cubicBezTo>
                      <a:cubicBezTo>
                        <a:pt x="991530" y="754797"/>
                        <a:pt x="1036516" y="638427"/>
                        <a:pt x="1004776" y="733646"/>
                      </a:cubicBezTo>
                      <a:cubicBezTo>
                        <a:pt x="1002270" y="741164"/>
                        <a:pt x="997266" y="747627"/>
                        <a:pt x="994144" y="754911"/>
                      </a:cubicBezTo>
                      <a:cubicBezTo>
                        <a:pt x="991936" y="760062"/>
                        <a:pt x="991035" y="765709"/>
                        <a:pt x="988827" y="770860"/>
                      </a:cubicBezTo>
                      <a:cubicBezTo>
                        <a:pt x="969124" y="816833"/>
                        <a:pt x="985343" y="770680"/>
                        <a:pt x="972879" y="808074"/>
                      </a:cubicBezTo>
                      <a:cubicBezTo>
                        <a:pt x="971107" y="820479"/>
                        <a:pt x="971525" y="833400"/>
                        <a:pt x="967562" y="845288"/>
                      </a:cubicBezTo>
                      <a:cubicBezTo>
                        <a:pt x="962550" y="860325"/>
                        <a:pt x="951309" y="872781"/>
                        <a:pt x="946297" y="887818"/>
                      </a:cubicBezTo>
                      <a:cubicBezTo>
                        <a:pt x="940332" y="905714"/>
                        <a:pt x="940861" y="906634"/>
                        <a:pt x="930348" y="925032"/>
                      </a:cubicBezTo>
                      <a:cubicBezTo>
                        <a:pt x="927178" y="930579"/>
                        <a:pt x="922573" y="935266"/>
                        <a:pt x="919716" y="940981"/>
                      </a:cubicBezTo>
                      <a:cubicBezTo>
                        <a:pt x="917210" y="945993"/>
                        <a:pt x="917370" y="952178"/>
                        <a:pt x="914400" y="956930"/>
                      </a:cubicBezTo>
                      <a:cubicBezTo>
                        <a:pt x="908386" y="966552"/>
                        <a:pt x="899942" y="974433"/>
                        <a:pt x="893134" y="983511"/>
                      </a:cubicBezTo>
                      <a:cubicBezTo>
                        <a:pt x="889300" y="988622"/>
                        <a:pt x="887020" y="994942"/>
                        <a:pt x="882502" y="999460"/>
                      </a:cubicBezTo>
                      <a:cubicBezTo>
                        <a:pt x="877984" y="1003978"/>
                        <a:pt x="871869" y="1006549"/>
                        <a:pt x="866553" y="1010093"/>
                      </a:cubicBezTo>
                      <a:cubicBezTo>
                        <a:pt x="863009" y="1015409"/>
                        <a:pt x="860438" y="1021523"/>
                        <a:pt x="855920" y="1026041"/>
                      </a:cubicBezTo>
                      <a:cubicBezTo>
                        <a:pt x="845612" y="1036349"/>
                        <a:pt x="836997" y="1037666"/>
                        <a:pt x="824023" y="1041990"/>
                      </a:cubicBezTo>
                      <a:cubicBezTo>
                        <a:pt x="818707" y="1045534"/>
                        <a:pt x="813789" y="1049766"/>
                        <a:pt x="808074" y="1052623"/>
                      </a:cubicBezTo>
                      <a:cubicBezTo>
                        <a:pt x="803062" y="1055129"/>
                        <a:pt x="796788" y="1054831"/>
                        <a:pt x="792125" y="1057939"/>
                      </a:cubicBezTo>
                      <a:cubicBezTo>
                        <a:pt x="785869" y="1062109"/>
                        <a:pt x="783021" y="1070777"/>
                        <a:pt x="776176" y="1073888"/>
                      </a:cubicBezTo>
                      <a:cubicBezTo>
                        <a:pt x="762873" y="1079935"/>
                        <a:pt x="733646" y="1084520"/>
                        <a:pt x="733646" y="1084520"/>
                      </a:cubicBezTo>
                      <a:cubicBezTo>
                        <a:pt x="726558" y="1088064"/>
                        <a:pt x="719665" y="1092031"/>
                        <a:pt x="712381" y="1095153"/>
                      </a:cubicBezTo>
                      <a:cubicBezTo>
                        <a:pt x="679438" y="1109272"/>
                        <a:pt x="714845" y="1089058"/>
                        <a:pt x="675167" y="1111102"/>
                      </a:cubicBezTo>
                      <a:cubicBezTo>
                        <a:pt x="666134" y="1116120"/>
                        <a:pt x="658180" y="1123213"/>
                        <a:pt x="648586" y="1127051"/>
                      </a:cubicBezTo>
                      <a:cubicBezTo>
                        <a:pt x="640196" y="1130407"/>
                        <a:pt x="630770" y="1130176"/>
                        <a:pt x="622004" y="1132367"/>
                      </a:cubicBezTo>
                      <a:cubicBezTo>
                        <a:pt x="616567" y="1133726"/>
                        <a:pt x="611206" y="1135476"/>
                        <a:pt x="606055" y="1137683"/>
                      </a:cubicBezTo>
                      <a:cubicBezTo>
                        <a:pt x="567535" y="1154192"/>
                        <a:pt x="603020" y="1144670"/>
                        <a:pt x="558209" y="1153632"/>
                      </a:cubicBezTo>
                      <a:cubicBezTo>
                        <a:pt x="494414" y="1150088"/>
                        <a:pt x="430415" y="1149204"/>
                        <a:pt x="366823" y="1143000"/>
                      </a:cubicBezTo>
                      <a:cubicBezTo>
                        <a:pt x="357325" y="1142073"/>
                        <a:pt x="349382" y="1135109"/>
                        <a:pt x="340241" y="1132367"/>
                      </a:cubicBezTo>
                      <a:cubicBezTo>
                        <a:pt x="322849" y="1127149"/>
                        <a:pt x="285945" y="1123586"/>
                        <a:pt x="271130" y="1121734"/>
                      </a:cubicBezTo>
                      <a:cubicBezTo>
                        <a:pt x="237835" y="1096764"/>
                        <a:pt x="256130" y="1112051"/>
                        <a:pt x="217967" y="1073888"/>
                      </a:cubicBezTo>
                      <a:lnTo>
                        <a:pt x="202018" y="1057939"/>
                      </a:lnTo>
                      <a:cubicBezTo>
                        <a:pt x="196702" y="1052623"/>
                        <a:pt x="192325" y="1046160"/>
                        <a:pt x="186069" y="1041990"/>
                      </a:cubicBezTo>
                      <a:cubicBezTo>
                        <a:pt x="150818" y="1018491"/>
                        <a:pt x="189989" y="1046110"/>
                        <a:pt x="154172" y="1015409"/>
                      </a:cubicBezTo>
                      <a:cubicBezTo>
                        <a:pt x="147444" y="1009642"/>
                        <a:pt x="139995" y="1004776"/>
                        <a:pt x="132906" y="999460"/>
                      </a:cubicBezTo>
                      <a:cubicBezTo>
                        <a:pt x="120365" y="980647"/>
                        <a:pt x="121063" y="979436"/>
                        <a:pt x="101009" y="962246"/>
                      </a:cubicBezTo>
                      <a:cubicBezTo>
                        <a:pt x="76155" y="940942"/>
                        <a:pt x="81092" y="961613"/>
                        <a:pt x="53162" y="919716"/>
                      </a:cubicBezTo>
                      <a:cubicBezTo>
                        <a:pt x="32731" y="889068"/>
                        <a:pt x="50419" y="918631"/>
                        <a:pt x="37213" y="887818"/>
                      </a:cubicBezTo>
                      <a:cubicBezTo>
                        <a:pt x="29117" y="868928"/>
                        <a:pt x="26628" y="866624"/>
                        <a:pt x="15948" y="850604"/>
                      </a:cubicBezTo>
                      <a:cubicBezTo>
                        <a:pt x="14176" y="839972"/>
                        <a:pt x="12970" y="829229"/>
                        <a:pt x="10632" y="818707"/>
                      </a:cubicBezTo>
                      <a:cubicBezTo>
                        <a:pt x="9416" y="813237"/>
                        <a:pt x="6168" y="808297"/>
                        <a:pt x="5316" y="802758"/>
                      </a:cubicBezTo>
                      <a:cubicBezTo>
                        <a:pt x="2608" y="785156"/>
                        <a:pt x="1772" y="767316"/>
                        <a:pt x="0" y="749595"/>
                      </a:cubicBezTo>
                      <a:cubicBezTo>
                        <a:pt x="1772" y="703521"/>
                        <a:pt x="1264" y="657302"/>
                        <a:pt x="5316" y="611372"/>
                      </a:cubicBezTo>
                      <a:cubicBezTo>
                        <a:pt x="6600" y="596815"/>
                        <a:pt x="7180" y="580532"/>
                        <a:pt x="15948" y="568841"/>
                      </a:cubicBezTo>
                      <a:cubicBezTo>
                        <a:pt x="36652" y="541236"/>
                        <a:pt x="27934" y="555501"/>
                        <a:pt x="42530" y="526311"/>
                      </a:cubicBezTo>
                      <a:cubicBezTo>
                        <a:pt x="44302" y="517451"/>
                        <a:pt x="44673" y="508190"/>
                        <a:pt x="47846" y="499730"/>
                      </a:cubicBezTo>
                      <a:cubicBezTo>
                        <a:pt x="50090" y="493747"/>
                        <a:pt x="55309" y="489329"/>
                        <a:pt x="58479" y="483781"/>
                      </a:cubicBezTo>
                      <a:cubicBezTo>
                        <a:pt x="62411" y="476900"/>
                        <a:pt x="65179" y="469397"/>
                        <a:pt x="69111" y="462516"/>
                      </a:cubicBezTo>
                      <a:cubicBezTo>
                        <a:pt x="76269" y="449989"/>
                        <a:pt x="87544" y="436710"/>
                        <a:pt x="95693" y="425302"/>
                      </a:cubicBezTo>
                      <a:cubicBezTo>
                        <a:pt x="99407" y="420103"/>
                        <a:pt x="101807" y="413871"/>
                        <a:pt x="106325" y="409353"/>
                      </a:cubicBezTo>
                      <a:cubicBezTo>
                        <a:pt x="110843" y="404835"/>
                        <a:pt x="116958" y="402264"/>
                        <a:pt x="122274" y="398720"/>
                      </a:cubicBezTo>
                      <a:cubicBezTo>
                        <a:pt x="147332" y="361134"/>
                        <a:pt x="114605" y="406390"/>
                        <a:pt x="154172" y="366823"/>
                      </a:cubicBezTo>
                      <a:cubicBezTo>
                        <a:pt x="158690" y="362305"/>
                        <a:pt x="160286" y="355392"/>
                        <a:pt x="164804" y="350874"/>
                      </a:cubicBezTo>
                      <a:cubicBezTo>
                        <a:pt x="171069" y="344609"/>
                        <a:pt x="179804" y="341190"/>
                        <a:pt x="186069" y="334925"/>
                      </a:cubicBezTo>
                      <a:cubicBezTo>
                        <a:pt x="216125" y="304869"/>
                        <a:pt x="172349" y="331152"/>
                        <a:pt x="217967" y="308344"/>
                      </a:cubicBezTo>
                      <a:cubicBezTo>
                        <a:pt x="254383" y="271928"/>
                        <a:pt x="237354" y="284787"/>
                        <a:pt x="265813" y="265813"/>
                      </a:cubicBezTo>
                      <a:cubicBezTo>
                        <a:pt x="269357" y="258725"/>
                        <a:pt x="271372" y="250636"/>
                        <a:pt x="276446" y="244548"/>
                      </a:cubicBezTo>
                      <a:cubicBezTo>
                        <a:pt x="280536" y="239640"/>
                        <a:pt x="287196" y="237630"/>
                        <a:pt x="292395" y="233916"/>
                      </a:cubicBezTo>
                      <a:cubicBezTo>
                        <a:pt x="299605" y="228766"/>
                        <a:pt x="306933" y="223733"/>
                        <a:pt x="313660" y="217967"/>
                      </a:cubicBezTo>
                      <a:cubicBezTo>
                        <a:pt x="319368" y="213074"/>
                        <a:pt x="323491" y="206388"/>
                        <a:pt x="329609" y="202018"/>
                      </a:cubicBezTo>
                      <a:cubicBezTo>
                        <a:pt x="336058" y="197412"/>
                        <a:pt x="344078" y="195463"/>
                        <a:pt x="350874" y="191386"/>
                      </a:cubicBezTo>
                      <a:cubicBezTo>
                        <a:pt x="361832" y="184811"/>
                        <a:pt x="373736" y="179156"/>
                        <a:pt x="382772" y="170120"/>
                      </a:cubicBezTo>
                      <a:cubicBezTo>
                        <a:pt x="388088" y="164804"/>
                        <a:pt x="392465" y="158342"/>
                        <a:pt x="398720" y="154172"/>
                      </a:cubicBezTo>
                      <a:cubicBezTo>
                        <a:pt x="403383" y="151063"/>
                        <a:pt x="409657" y="151361"/>
                        <a:pt x="414669" y="148855"/>
                      </a:cubicBezTo>
                      <a:cubicBezTo>
                        <a:pt x="420384" y="145998"/>
                        <a:pt x="425071" y="141393"/>
                        <a:pt x="430618" y="138223"/>
                      </a:cubicBezTo>
                      <a:cubicBezTo>
                        <a:pt x="437499" y="134291"/>
                        <a:pt x="445163" y="131790"/>
                        <a:pt x="451883" y="127590"/>
                      </a:cubicBezTo>
                      <a:cubicBezTo>
                        <a:pt x="459397" y="122894"/>
                        <a:pt x="465634" y="116337"/>
                        <a:pt x="473148" y="111641"/>
                      </a:cubicBezTo>
                      <a:cubicBezTo>
                        <a:pt x="485087" y="104179"/>
                        <a:pt x="497033" y="99501"/>
                        <a:pt x="510362" y="95693"/>
                      </a:cubicBezTo>
                      <a:cubicBezTo>
                        <a:pt x="517387" y="93686"/>
                        <a:pt x="524786" y="92941"/>
                        <a:pt x="531627" y="90376"/>
                      </a:cubicBezTo>
                      <a:cubicBezTo>
                        <a:pt x="599557" y="64903"/>
                        <a:pt x="513287" y="93802"/>
                        <a:pt x="568841" y="69111"/>
                      </a:cubicBezTo>
                      <a:cubicBezTo>
                        <a:pt x="579083" y="64559"/>
                        <a:pt x="590715" y="63491"/>
                        <a:pt x="600739" y="58479"/>
                      </a:cubicBezTo>
                      <a:cubicBezTo>
                        <a:pt x="627016" y="45340"/>
                        <a:pt x="614486" y="50352"/>
                        <a:pt x="637953" y="42530"/>
                      </a:cubicBezTo>
                      <a:cubicBezTo>
                        <a:pt x="667400" y="22898"/>
                        <a:pt x="639958" y="38042"/>
                        <a:pt x="685800" y="26581"/>
                      </a:cubicBezTo>
                      <a:cubicBezTo>
                        <a:pt x="696673" y="23863"/>
                        <a:pt x="706824" y="18666"/>
                        <a:pt x="717697" y="15948"/>
                      </a:cubicBezTo>
                      <a:cubicBezTo>
                        <a:pt x="724785" y="14176"/>
                        <a:pt x="731964" y="12731"/>
                        <a:pt x="738962" y="10632"/>
                      </a:cubicBezTo>
                      <a:cubicBezTo>
                        <a:pt x="749697" y="7412"/>
                        <a:pt x="770860" y="0"/>
                        <a:pt x="770860" y="0"/>
                      </a:cubicBezTo>
                      <a:cubicBezTo>
                        <a:pt x="802758" y="1772"/>
                        <a:pt x="834853" y="1354"/>
                        <a:pt x="866553" y="5316"/>
                      </a:cubicBezTo>
                      <a:cubicBezTo>
                        <a:pt x="877674" y="6706"/>
                        <a:pt x="898451" y="15948"/>
                        <a:pt x="898451" y="15948"/>
                      </a:cubicBezTo>
                      <a:cubicBezTo>
                        <a:pt x="903767" y="19492"/>
                        <a:pt x="909882" y="22063"/>
                        <a:pt x="914400" y="26581"/>
                      </a:cubicBezTo>
                      <a:cubicBezTo>
                        <a:pt x="918918" y="31099"/>
                        <a:pt x="922374" y="39872"/>
                        <a:pt x="930348" y="47846"/>
                      </a:cubicBezTo>
                      <a:close/>
                    </a:path>
                  </a:pathLst>
                </a:cu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  <p:cxnSp>
              <p:nvCxnSpPr>
                <p:cNvPr id="40" name="直接箭头连接符 39"/>
                <p:cNvCxnSpPr/>
                <p:nvPr/>
              </p:nvCxnSpPr>
              <p:spPr>
                <a:xfrm flipV="1">
                  <a:off x="7484213" y="5522976"/>
                  <a:ext cx="1783080" cy="1828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箭头连接符 40"/>
                <p:cNvCxnSpPr/>
                <p:nvPr/>
              </p:nvCxnSpPr>
              <p:spPr>
                <a:xfrm flipV="1">
                  <a:off x="8353058" y="4575402"/>
                  <a:ext cx="21336" cy="17434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43" name="对象 42"/>
                <p:cNvGraphicFramePr>
                  <a:graphicFrameLocks noChangeAspect="1"/>
                </p:cNvGraphicFramePr>
                <p:nvPr/>
              </p:nvGraphicFramePr>
              <p:xfrm>
                <a:off x="8390851" y="5533381"/>
                <a:ext cx="152400" cy="1778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7265" name="Equation" r:id="rId23" imgW="152280" imgH="177480" progId="Equation.DSMT4">
                        <p:embed/>
                      </p:oleObj>
                    </mc:Choice>
                    <mc:Fallback>
                      <p:oleObj name="Equation" r:id="rId23" imgW="152280" imgH="177480" progId="Equation.DSMT4">
                        <p:embed/>
                        <p:pic>
                          <p:nvPicPr>
                            <p:cNvPr id="43" name="对象 42"/>
                            <p:cNvPicPr/>
                            <p:nvPr/>
                          </p:nvPicPr>
                          <p:blipFill>
                            <a:blip r:embed="rId2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390851" y="5533381"/>
                              <a:ext cx="152400" cy="1778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4" name="对象 43"/>
                <p:cNvGraphicFramePr>
                  <a:graphicFrameLocks noChangeAspect="1"/>
                </p:cNvGraphicFramePr>
                <p:nvPr/>
              </p:nvGraphicFramePr>
              <p:xfrm>
                <a:off x="8230223" y="4519854"/>
                <a:ext cx="101600" cy="203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7266" name="Equation" r:id="rId25" imgW="101520" imgH="203040" progId="Equation.DSMT4">
                        <p:embed/>
                      </p:oleObj>
                    </mc:Choice>
                    <mc:Fallback>
                      <p:oleObj name="Equation" r:id="rId25" imgW="101520" imgH="203040" progId="Equation.DSMT4">
                        <p:embed/>
                        <p:pic>
                          <p:nvPicPr>
                            <p:cNvPr id="44" name="对象 43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230223" y="4519854"/>
                              <a:ext cx="101600" cy="2032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47" name="直接箭头连接符 46"/>
                <p:cNvCxnSpPr/>
                <p:nvPr/>
              </p:nvCxnSpPr>
              <p:spPr>
                <a:xfrm>
                  <a:off x="8743791" y="4988158"/>
                  <a:ext cx="64008" cy="762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箭头连接符 55"/>
                <p:cNvCxnSpPr>
                  <a:endCxn id="42" idx="5"/>
                </p:cNvCxnSpPr>
                <p:nvPr/>
              </p:nvCxnSpPr>
              <p:spPr>
                <a:xfrm flipV="1">
                  <a:off x="8374394" y="5194005"/>
                  <a:ext cx="477211" cy="32573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" name="文本框 56"/>
                <p:cNvSpPr txBox="1"/>
                <p:nvPr/>
              </p:nvSpPr>
              <p:spPr>
                <a:xfrm>
                  <a:off x="8997206" y="4570413"/>
                  <a:ext cx="7697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F</a:t>
                  </a:r>
                  <a:r>
                    <a:rPr lang="zh-CN" altLang="en-US" dirty="0" smtClean="0"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平面</a:t>
                  </a:r>
                  <a:endParaRPr lang="zh-CN" altLang="en-US" dirty="0"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</p:grpSp>
          <p:graphicFrame>
            <p:nvGraphicFramePr>
              <p:cNvPr id="60" name="对象 59"/>
              <p:cNvGraphicFramePr>
                <a:graphicFrameLocks noChangeAspect="1"/>
              </p:cNvGraphicFramePr>
              <p:nvPr/>
            </p:nvGraphicFramePr>
            <p:xfrm>
              <a:off x="5424488" y="4603750"/>
              <a:ext cx="1905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267" name="Equation" r:id="rId26" imgW="190440" imgH="228600" progId="Equation.DSMT4">
                      <p:embed/>
                    </p:oleObj>
                  </mc:Choice>
                  <mc:Fallback>
                    <p:oleObj name="Equation" r:id="rId26" imgW="190440" imgH="228600" progId="Equation.DSMT4">
                      <p:embed/>
                      <p:pic>
                        <p:nvPicPr>
                          <p:cNvPr id="60" name="对象 59"/>
                          <p:cNvPicPr/>
                          <p:nvPr/>
                        </p:nvPicPr>
                        <p:blipFill>
                          <a:blip r:embed="rId27"/>
                          <a:stretch>
                            <a:fillRect/>
                          </a:stretch>
                        </p:blipFill>
                        <p:spPr>
                          <a:xfrm>
                            <a:off x="5424488" y="4603750"/>
                            <a:ext cx="190500" cy="228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" name="对象 60"/>
              <p:cNvGraphicFramePr>
                <a:graphicFrameLocks noChangeAspect="1"/>
              </p:cNvGraphicFramePr>
              <p:nvPr/>
            </p:nvGraphicFramePr>
            <p:xfrm>
              <a:off x="8780463" y="5929313"/>
              <a:ext cx="2159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268" name="Equation" r:id="rId28" imgW="215640" imgH="228600" progId="Equation.DSMT4">
                      <p:embed/>
                    </p:oleObj>
                  </mc:Choice>
                  <mc:Fallback>
                    <p:oleObj name="Equation" r:id="rId28" imgW="215640" imgH="228600" progId="Equation.DSMT4">
                      <p:embed/>
                      <p:pic>
                        <p:nvPicPr>
                          <p:cNvPr id="61" name="对象 60"/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8780463" y="5929313"/>
                            <a:ext cx="215900" cy="228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7" name="对象 66"/>
            <p:cNvGraphicFramePr>
              <a:graphicFrameLocks noChangeAspect="1"/>
            </p:cNvGraphicFramePr>
            <p:nvPr/>
          </p:nvGraphicFramePr>
          <p:xfrm>
            <a:off x="10738626" y="1055808"/>
            <a:ext cx="4445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69" name="Equation" r:id="rId30" imgW="444240" imgH="203040" progId="Equation.DSMT4">
                    <p:embed/>
                  </p:oleObj>
                </mc:Choice>
                <mc:Fallback>
                  <p:oleObj name="Equation" r:id="rId30" imgW="444240" imgH="203040" progId="Equation.DSMT4">
                    <p:embed/>
                    <p:pic>
                      <p:nvPicPr>
                        <p:cNvPr id="67" name="对象 66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10738626" y="1055808"/>
                          <a:ext cx="4445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" name="组合 52"/>
          <p:cNvGrpSpPr/>
          <p:nvPr/>
        </p:nvGrpSpPr>
        <p:grpSpPr>
          <a:xfrm>
            <a:off x="2396872" y="1529267"/>
            <a:ext cx="7141059" cy="1390967"/>
            <a:chOff x="3170594" y="4292569"/>
            <a:chExt cx="7141059" cy="1390967"/>
          </a:xfrm>
        </p:grpSpPr>
        <p:graphicFrame>
          <p:nvGraphicFramePr>
            <p:cNvPr id="54" name="对象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5788643"/>
                </p:ext>
              </p:extLst>
            </p:nvPr>
          </p:nvGraphicFramePr>
          <p:xfrm>
            <a:off x="3170594" y="4292569"/>
            <a:ext cx="2002149" cy="13909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70" name="Equation" r:id="rId32" imgW="1206360" imgH="838080" progId="Equation.DSMT4">
                    <p:embed/>
                  </p:oleObj>
                </mc:Choice>
                <mc:Fallback>
                  <p:oleObj name="Equation" r:id="rId32" imgW="1206360" imgH="838080" progId="Equation.DSMT4">
                    <p:embed/>
                    <p:pic>
                      <p:nvPicPr>
                        <p:cNvPr id="62" name="对象 61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170594" y="4292569"/>
                          <a:ext cx="2002149" cy="139096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对象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7336027"/>
                </p:ext>
              </p:extLst>
            </p:nvPr>
          </p:nvGraphicFramePr>
          <p:xfrm>
            <a:off x="6244478" y="4639210"/>
            <a:ext cx="4067175" cy="715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71" name="Equation" r:id="rId34" imgW="2450880" imgH="431640" progId="Equation.DSMT4">
                    <p:embed/>
                  </p:oleObj>
                </mc:Choice>
                <mc:Fallback>
                  <p:oleObj name="Equation" r:id="rId34" imgW="2450880" imgH="431640" progId="Equation.DSMT4">
                    <p:embed/>
                    <p:pic>
                      <p:nvPicPr>
                        <p:cNvPr id="63" name="对象 62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6244478" y="4639210"/>
                          <a:ext cx="4067175" cy="715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右箭头 61"/>
            <p:cNvSpPr/>
            <p:nvPr/>
          </p:nvSpPr>
          <p:spPr>
            <a:xfrm>
              <a:off x="5351555" y="4759899"/>
              <a:ext cx="606331" cy="484632"/>
            </a:xfrm>
            <a:prstGeom prst="rightArrow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52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5.5.3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对数稳定判据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例：单位负反馈系统开环传递函数                                           试用对数稳定判据判稳。   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469873"/>
              </p:ext>
            </p:extLst>
          </p:nvPr>
        </p:nvGraphicFramePr>
        <p:xfrm>
          <a:off x="5846763" y="1497013"/>
          <a:ext cx="35877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4" name="Equation" r:id="rId4" imgW="1879560" imgH="419040" progId="Equation.DSMT4">
                  <p:embed/>
                </p:oleObj>
              </mc:Choice>
              <mc:Fallback>
                <p:oleObj name="Equation" r:id="rId4" imgW="1879560" imgH="419040" progId="Equation.DSMT4">
                  <p:embed/>
                  <p:pic>
                    <p:nvPicPr>
                      <p:cNvPr id="27" name="对象 2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46763" y="1497013"/>
                        <a:ext cx="3587750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标注 3"/>
          <p:cNvSpPr/>
          <p:nvPr/>
        </p:nvSpPr>
        <p:spPr>
          <a:xfrm>
            <a:off x="6491288" y="5428756"/>
            <a:ext cx="1548665" cy="697583"/>
          </a:xfrm>
          <a:prstGeom prst="wedgeRectCallout">
            <a:avLst>
              <a:gd name="adj1" fmla="val -87994"/>
              <a:gd name="adj2" fmla="val -6638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负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穿越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641070"/>
              </p:ext>
            </p:extLst>
          </p:nvPr>
        </p:nvGraphicFramePr>
        <p:xfrm>
          <a:off x="7031038" y="3443288"/>
          <a:ext cx="3387725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5" name="Equation" r:id="rId6" imgW="1485720" imgH="457200" progId="Equation.DSMT4">
                  <p:embed/>
                </p:oleObj>
              </mc:Choice>
              <mc:Fallback>
                <p:oleObj name="Equation" r:id="rId6" imgW="1485720" imgH="45720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31038" y="3443288"/>
                        <a:ext cx="3387725" cy="1046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025" y="2617787"/>
            <a:ext cx="5502763" cy="341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0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5.5.3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对数稳定判据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例：单位负反馈系统开环传递函数                                                    试用对数稳定判据判稳。   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796279"/>
              </p:ext>
            </p:extLst>
          </p:nvPr>
        </p:nvGraphicFramePr>
        <p:xfrm>
          <a:off x="5835650" y="1493838"/>
          <a:ext cx="4440238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0" name="Equation" r:id="rId3" imgW="2336760" imgH="431640" progId="Equation.DSMT4">
                  <p:embed/>
                </p:oleObj>
              </mc:Choice>
              <mc:Fallback>
                <p:oleObj name="Equation" r:id="rId3" imgW="2336760" imgH="431640" progId="Equation.DSMT4">
                  <p:embed/>
                  <p:pic>
                    <p:nvPicPr>
                      <p:cNvPr id="27" name="对象 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35650" y="1493838"/>
                        <a:ext cx="4440238" cy="82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896532" y="2626629"/>
            <a:ext cx="5104615" cy="3491502"/>
            <a:chOff x="896532" y="2626629"/>
            <a:chExt cx="5104615" cy="3491502"/>
          </a:xfrm>
        </p:grpSpPr>
        <p:graphicFrame>
          <p:nvGraphicFramePr>
            <p:cNvPr id="29" name="对象 28"/>
            <p:cNvGraphicFramePr>
              <a:graphicFrameLocks noChangeAspect="1"/>
            </p:cNvGraphicFramePr>
            <p:nvPr>
              <p:extLst/>
            </p:nvPr>
          </p:nvGraphicFramePr>
          <p:xfrm>
            <a:off x="1092597" y="5759545"/>
            <a:ext cx="4908550" cy="358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01" name="Equation" r:id="rId5" imgW="3149280" imgH="228600" progId="Equation.DSMT4">
                    <p:embed/>
                  </p:oleObj>
                </mc:Choice>
                <mc:Fallback>
                  <p:oleObj name="Equation" r:id="rId5" imgW="3149280" imgH="228600" progId="Equation.DSMT4">
                    <p:embed/>
                    <p:pic>
                      <p:nvPicPr>
                        <p:cNvPr id="29" name="对象 2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92597" y="5759545"/>
                          <a:ext cx="4908550" cy="35858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6532" y="2626629"/>
              <a:ext cx="4916099" cy="3047824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6397386" y="2636971"/>
            <a:ext cx="5267564" cy="3471729"/>
            <a:chOff x="6397386" y="2636971"/>
            <a:chExt cx="5267564" cy="3471729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>
              <p:extLst/>
            </p:nvPr>
          </p:nvGraphicFramePr>
          <p:xfrm>
            <a:off x="6597650" y="5749925"/>
            <a:ext cx="5067300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02" name="Equation" r:id="rId8" imgW="3251160" imgH="228600" progId="Equation.DSMT4">
                    <p:embed/>
                  </p:oleObj>
                </mc:Choice>
                <mc:Fallback>
                  <p:oleObj name="Equation" r:id="rId8" imgW="3251160" imgH="228600" progId="Equation.DSMT4">
                    <p:embed/>
                    <p:pic>
                      <p:nvPicPr>
                        <p:cNvPr id="12" name="对象 11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597650" y="5749925"/>
                          <a:ext cx="5067300" cy="358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97386" y="2636971"/>
              <a:ext cx="4899264" cy="30373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608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5.5.3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对数稳定判据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例：单位负反馈系统开环传递函数                                 试用对数稳定判据判稳。   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697166"/>
              </p:ext>
            </p:extLst>
          </p:nvPr>
        </p:nvGraphicFramePr>
        <p:xfrm>
          <a:off x="5842000" y="1491000"/>
          <a:ext cx="28479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44" name="Equation" r:id="rId4" imgW="1498320" imgH="419040" progId="Equation.DSMT4">
                  <p:embed/>
                </p:oleObj>
              </mc:Choice>
              <mc:Fallback>
                <p:oleObj name="Equation" r:id="rId4" imgW="1498320" imgH="419040" progId="Equation.DSMT4">
                  <p:embed/>
                  <p:pic>
                    <p:nvPicPr>
                      <p:cNvPr id="27" name="对象 2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42000" y="1491000"/>
                        <a:ext cx="2847975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406345"/>
              </p:ext>
            </p:extLst>
          </p:nvPr>
        </p:nvGraphicFramePr>
        <p:xfrm>
          <a:off x="1600200" y="2757488"/>
          <a:ext cx="29908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45" name="Equation" r:id="rId6" imgW="1574640" imgH="228600" progId="Equation.DSMT4">
                  <p:embed/>
                </p:oleObj>
              </mc:Choice>
              <mc:Fallback>
                <p:oleObj name="Equation" r:id="rId6" imgW="1574640" imgH="22860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00200" y="2757488"/>
                        <a:ext cx="29908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标注 3"/>
          <p:cNvSpPr/>
          <p:nvPr/>
        </p:nvSpPr>
        <p:spPr>
          <a:xfrm>
            <a:off x="4981300" y="2386775"/>
            <a:ext cx="1311825" cy="747375"/>
          </a:xfrm>
          <a:prstGeom prst="wedgeRectCallout">
            <a:avLst>
              <a:gd name="adj1" fmla="val -76285"/>
              <a:gd name="adj2" fmla="val 323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震荡很大！需修正！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2305" y="3280684"/>
            <a:ext cx="4027588" cy="3023511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111156" y="3435995"/>
            <a:ext cx="4048953" cy="2919924"/>
            <a:chOff x="1111156" y="3435995"/>
            <a:chExt cx="4048953" cy="2919924"/>
          </a:xfrm>
        </p:grpSpPr>
        <p:cxnSp>
          <p:nvCxnSpPr>
            <p:cNvPr id="13" name="直接箭头连接符 12"/>
            <p:cNvCxnSpPr/>
            <p:nvPr/>
          </p:nvCxnSpPr>
          <p:spPr>
            <a:xfrm flipH="1" flipV="1">
              <a:off x="1987719" y="3435995"/>
              <a:ext cx="12531" cy="29199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2000250" y="4241349"/>
              <a:ext cx="3159859" cy="38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2000250" y="5789646"/>
              <a:ext cx="3159859" cy="38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8" name="对象 17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1754189" y="4098495"/>
                <a:ext cx="207961" cy="254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9046" name="Equation" r:id="rId9" imgW="126720" imgH="177480" progId="Equation.DSMT4">
                        <p:embed/>
                      </p:oleObj>
                    </mc:Choice>
                    <mc:Fallback>
                      <p:oleObj name="Equation" r:id="rId9" imgW="126720" imgH="177480" progId="Equation.DSMT4">
                        <p:embed/>
                        <p:pic>
                          <p:nvPicPr>
                            <p:cNvPr id="18" name="对象 17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754189" y="4098495"/>
                              <a:ext cx="207961" cy="254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8" name="对象 1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48231109"/>
                    </p:ext>
                  </p:extLst>
                </p:nvPr>
              </p:nvGraphicFramePr>
              <p:xfrm>
                <a:off x="1754189" y="4098495"/>
                <a:ext cx="207961" cy="254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4577" name="Equation" r:id="rId11" imgW="126720" imgH="177480" progId="Equation.DSMT4">
                        <p:embed/>
                      </p:oleObj>
                    </mc:Choice>
                    <mc:Fallback>
                      <p:oleObj name="Equation" r:id="rId11" imgW="126720" imgH="177480" progId="Equation.DSMT4">
                        <p:embed/>
                        <p:pic>
                          <p:nvPicPr>
                            <p:cNvPr id="44" name="对象 43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754189" y="4098495"/>
                              <a:ext cx="207961" cy="254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9" name="对象 1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341155"/>
                    </p:ext>
                  </p:extLst>
                </p:nvPr>
              </p:nvGraphicFramePr>
              <p:xfrm>
                <a:off x="1111156" y="5664117"/>
                <a:ext cx="791139" cy="31949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9047" name="Equation" r:id="rId13" imgW="419040" imgH="177480" progId="Equation.DSMT4">
                        <p:embed/>
                      </p:oleObj>
                    </mc:Choice>
                    <mc:Fallback>
                      <p:oleObj name="Equation" r:id="rId13" imgW="419040" imgH="177480" progId="Equation.DSMT4">
                        <p:embed/>
                        <p:pic>
                          <p:nvPicPr>
                            <p:cNvPr id="19" name="对象 18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11156" y="5664117"/>
                              <a:ext cx="791139" cy="31949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9" name="对象 1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341155"/>
                    </p:ext>
                  </p:extLst>
                </p:nvPr>
              </p:nvGraphicFramePr>
              <p:xfrm>
                <a:off x="1111156" y="5664117"/>
                <a:ext cx="791139" cy="31949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9014" name="Equation" r:id="rId15" imgW="419040" imgH="177480" progId="Equation.DSMT4">
                        <p:embed/>
                      </p:oleObj>
                    </mc:Choice>
                    <mc:Fallback>
                      <p:oleObj name="Equation" r:id="rId15" imgW="419040" imgH="177480" progId="Equation.DSMT4">
                        <p:embed/>
                        <p:pic>
                          <p:nvPicPr>
                            <p:cNvPr id="19" name="对象 18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11156" y="5664117"/>
                              <a:ext cx="791139" cy="31949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1235182" y="5058178"/>
                  <a:ext cx="840926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200">
                                <a:latin typeface="Cambria Math" panose="02040503050406030204" pitchFamily="18" charset="0"/>
                              </a:rPr>
                              <m:t>∠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zh-CN" altLang="en-US" sz="12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oMath>
                    </m:oMathPara>
                  </a14:m>
                  <a:endParaRPr lang="zh-CN" altLang="en-US" sz="12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5182" y="5058178"/>
                  <a:ext cx="840926" cy="276999"/>
                </a:xfrm>
                <a:prstGeom prst="rect">
                  <a:avLst/>
                </a:prstGeom>
                <a:blipFill>
                  <a:blip r:embed="rId17"/>
                  <a:stretch>
                    <a:fillRect t="-108889" r="-33333" b="-16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矩形 23"/>
            <p:cNvSpPr/>
            <p:nvPr/>
          </p:nvSpPr>
          <p:spPr>
            <a:xfrm>
              <a:off x="1247774" y="3546322"/>
              <a:ext cx="75247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20log|G|</a:t>
              </a:r>
              <a:endPara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6" name="任意多边形 25"/>
          <p:cNvSpPr/>
          <p:nvPr/>
        </p:nvSpPr>
        <p:spPr>
          <a:xfrm>
            <a:off x="3404452" y="4050123"/>
            <a:ext cx="328232" cy="350744"/>
          </a:xfrm>
          <a:custGeom>
            <a:avLst/>
            <a:gdLst>
              <a:gd name="connsiteX0" fmla="*/ 0 w 428625"/>
              <a:gd name="connsiteY0" fmla="*/ 265968 h 504093"/>
              <a:gd name="connsiteX1" fmla="*/ 171450 w 428625"/>
              <a:gd name="connsiteY1" fmla="*/ 37368 h 504093"/>
              <a:gd name="connsiteX2" fmla="*/ 295275 w 428625"/>
              <a:gd name="connsiteY2" fmla="*/ 37368 h 504093"/>
              <a:gd name="connsiteX3" fmla="*/ 371475 w 428625"/>
              <a:gd name="connsiteY3" fmla="*/ 399318 h 504093"/>
              <a:gd name="connsiteX4" fmla="*/ 428625 w 428625"/>
              <a:gd name="connsiteY4" fmla="*/ 504093 h 504093"/>
              <a:gd name="connsiteX5" fmla="*/ 428625 w 428625"/>
              <a:gd name="connsiteY5" fmla="*/ 504093 h 504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504093">
                <a:moveTo>
                  <a:pt x="0" y="265968"/>
                </a:moveTo>
                <a:cubicBezTo>
                  <a:pt x="61119" y="170718"/>
                  <a:pt x="122238" y="75468"/>
                  <a:pt x="171450" y="37368"/>
                </a:cubicBezTo>
                <a:cubicBezTo>
                  <a:pt x="220663" y="-732"/>
                  <a:pt x="261937" y="-22957"/>
                  <a:pt x="295275" y="37368"/>
                </a:cubicBezTo>
                <a:cubicBezTo>
                  <a:pt x="328613" y="97693"/>
                  <a:pt x="349250" y="321531"/>
                  <a:pt x="371475" y="399318"/>
                </a:cubicBezTo>
                <a:cubicBezTo>
                  <a:pt x="393700" y="477105"/>
                  <a:pt x="428625" y="504093"/>
                  <a:pt x="428625" y="504093"/>
                </a:cubicBezTo>
                <a:lnTo>
                  <a:pt x="428625" y="504093"/>
                </a:lnTo>
              </a:path>
            </a:pathLst>
          </a:custGeom>
          <a:noFill/>
          <a:ln w="254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09233"/>
              </p:ext>
            </p:extLst>
          </p:nvPr>
        </p:nvGraphicFramePr>
        <p:xfrm>
          <a:off x="6420262" y="2699659"/>
          <a:ext cx="45116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48" name="Equation" r:id="rId18" imgW="2374560" imgH="279360" progId="Equation.DSMT4">
                  <p:embed/>
                </p:oleObj>
              </mc:Choice>
              <mc:Fallback>
                <p:oleObj name="Equation" r:id="rId18" imgW="2374560" imgH="279360" progId="Equation.DSMT4">
                  <p:embed/>
                  <p:pic>
                    <p:nvPicPr>
                      <p:cNvPr id="30" name="对象 2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420262" y="2699659"/>
                        <a:ext cx="45116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椭圆 27"/>
          <p:cNvSpPr/>
          <p:nvPr/>
        </p:nvSpPr>
        <p:spPr>
          <a:xfrm>
            <a:off x="8571324" y="3706992"/>
            <a:ext cx="372651" cy="359996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66252" y="5737974"/>
            <a:ext cx="4098614" cy="7865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lang="en-US" altLang="zh-CN" baseline="-25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=0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lang="en-US" altLang="zh-CN" baseline="-25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=1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P=0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Z=P-2(N</a:t>
            </a:r>
            <a:r>
              <a:rPr lang="en-US" altLang="zh-CN" baseline="-25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-N</a:t>
            </a:r>
            <a:r>
              <a:rPr lang="en-US" altLang="zh-CN" baseline="-25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)=2,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闭环系统不稳定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！</a:t>
            </a:r>
          </a:p>
        </p:txBody>
      </p:sp>
      <p:cxnSp>
        <p:nvCxnSpPr>
          <p:cNvPr id="9" name="直接连接符 8"/>
          <p:cNvCxnSpPr>
            <a:stCxn id="25" idx="0"/>
          </p:cNvCxnSpPr>
          <p:nvPr/>
        </p:nvCxnSpPr>
        <p:spPr>
          <a:xfrm flipV="1">
            <a:off x="2036826" y="4762919"/>
            <a:ext cx="0" cy="532981"/>
          </a:xfrm>
          <a:prstGeom prst="line">
            <a:avLst/>
          </a:prstGeom>
          <a:ln w="254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2036826" y="3735225"/>
            <a:ext cx="2943225" cy="2517434"/>
            <a:chOff x="2036826" y="3735225"/>
            <a:chExt cx="2943225" cy="2517434"/>
          </a:xfrm>
        </p:grpSpPr>
        <p:graphicFrame>
          <p:nvGraphicFramePr>
            <p:cNvPr id="36" name="对象 35"/>
            <p:cNvGraphicFramePr>
              <a:graphicFrameLocks noChangeAspect="1"/>
            </p:cNvGraphicFramePr>
            <p:nvPr>
              <p:extLst/>
            </p:nvPr>
          </p:nvGraphicFramePr>
          <p:xfrm>
            <a:off x="3639007" y="5516860"/>
            <a:ext cx="491329" cy="2278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49" name="Equation" r:id="rId20" imgW="495000" imgH="228600" progId="Equation.DSMT4">
                    <p:embed/>
                  </p:oleObj>
                </mc:Choice>
                <mc:Fallback>
                  <p:oleObj name="Equation" r:id="rId20" imgW="495000" imgH="228600" progId="Equation.DSMT4">
                    <p:embed/>
                    <p:pic>
                      <p:nvPicPr>
                        <p:cNvPr id="36" name="对象 35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639007" y="5516860"/>
                          <a:ext cx="491329" cy="22785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" name="组合 46"/>
            <p:cNvGrpSpPr/>
            <p:nvPr/>
          </p:nvGrpSpPr>
          <p:grpSpPr>
            <a:xfrm>
              <a:off x="2036826" y="3735225"/>
              <a:ext cx="2943225" cy="2517434"/>
              <a:chOff x="2036826" y="3735225"/>
              <a:chExt cx="2943225" cy="2517434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3328191" y="3735225"/>
                <a:ext cx="250113" cy="2321464"/>
                <a:chOff x="3328191" y="3735225"/>
                <a:chExt cx="250113" cy="2321464"/>
              </a:xfrm>
            </p:grpSpPr>
            <p:cxnSp>
              <p:nvCxnSpPr>
                <p:cNvPr id="22" name="直接箭头连接符 21"/>
                <p:cNvCxnSpPr/>
                <p:nvPr/>
              </p:nvCxnSpPr>
              <p:spPr>
                <a:xfrm flipV="1">
                  <a:off x="3328191" y="3735225"/>
                  <a:ext cx="3005" cy="2321464"/>
                </a:xfrm>
                <a:prstGeom prst="straightConnector1">
                  <a:avLst/>
                </a:prstGeom>
                <a:ln>
                  <a:prstDash val="sysDash"/>
                  <a:tailEnd type="non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/>
                <p:nvPr/>
              </p:nvCxnSpPr>
              <p:spPr>
                <a:xfrm flipV="1">
                  <a:off x="3575299" y="3735225"/>
                  <a:ext cx="3005" cy="2321464"/>
                </a:xfrm>
                <a:prstGeom prst="straightConnector1">
                  <a:avLst/>
                </a:prstGeom>
                <a:ln>
                  <a:prstDash val="sysDash"/>
                  <a:tailEnd type="non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组合 40"/>
              <p:cNvGrpSpPr/>
              <p:nvPr/>
            </p:nvGrpSpPr>
            <p:grpSpPr>
              <a:xfrm>
                <a:off x="2036826" y="3854137"/>
                <a:ext cx="2943225" cy="2398522"/>
                <a:chOff x="2036826" y="3854137"/>
                <a:chExt cx="2943225" cy="2398522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2036826" y="3932134"/>
                  <a:ext cx="2943225" cy="2320525"/>
                  <a:chOff x="2036826" y="3932134"/>
                  <a:chExt cx="2943225" cy="2320525"/>
                </a:xfrm>
              </p:grpSpPr>
              <p:sp>
                <p:nvSpPr>
                  <p:cNvPr id="25" name="任意多边形 24"/>
                  <p:cNvSpPr/>
                  <p:nvPr/>
                </p:nvSpPr>
                <p:spPr>
                  <a:xfrm>
                    <a:off x="2036826" y="5295900"/>
                    <a:ext cx="2943225" cy="956759"/>
                  </a:xfrm>
                  <a:custGeom>
                    <a:avLst/>
                    <a:gdLst>
                      <a:gd name="connsiteX0" fmla="*/ 0 w 3106936"/>
                      <a:gd name="connsiteY0" fmla="*/ 0 h 956759"/>
                      <a:gd name="connsiteX1" fmla="*/ 1409700 w 3106936"/>
                      <a:gd name="connsiteY1" fmla="*/ 180975 h 956759"/>
                      <a:gd name="connsiteX2" fmla="*/ 1819275 w 3106936"/>
                      <a:gd name="connsiteY2" fmla="*/ 838200 h 956759"/>
                      <a:gd name="connsiteX3" fmla="*/ 2971800 w 3106936"/>
                      <a:gd name="connsiteY3" fmla="*/ 942975 h 956759"/>
                      <a:gd name="connsiteX4" fmla="*/ 3038475 w 3106936"/>
                      <a:gd name="connsiteY4" fmla="*/ 952500 h 9567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06936" h="956759">
                        <a:moveTo>
                          <a:pt x="0" y="0"/>
                        </a:moveTo>
                        <a:cubicBezTo>
                          <a:pt x="553244" y="20637"/>
                          <a:pt x="1106488" y="41275"/>
                          <a:pt x="1409700" y="180975"/>
                        </a:cubicBezTo>
                        <a:cubicBezTo>
                          <a:pt x="1712912" y="320675"/>
                          <a:pt x="1558925" y="711200"/>
                          <a:pt x="1819275" y="838200"/>
                        </a:cubicBezTo>
                        <a:cubicBezTo>
                          <a:pt x="2079625" y="965200"/>
                          <a:pt x="2768600" y="923925"/>
                          <a:pt x="2971800" y="942975"/>
                        </a:cubicBezTo>
                        <a:cubicBezTo>
                          <a:pt x="3175000" y="962025"/>
                          <a:pt x="3106737" y="957262"/>
                          <a:pt x="3038475" y="952500"/>
                        </a:cubicBezTo>
                      </a:path>
                    </a:pathLst>
                  </a:cu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微软雅黑 Light" panose="020B0502040204020203" pitchFamily="34" charset="-122"/>
                      <a:ea typeface="微软雅黑 Light" panose="020B0502040204020203" pitchFamily="34" charset="-122"/>
                    </a:endParaRPr>
                  </a:p>
                </p:txBody>
              </p:sp>
              <p:cxnSp>
                <p:nvCxnSpPr>
                  <p:cNvPr id="12" name="直接连接符 11"/>
                  <p:cNvCxnSpPr/>
                  <p:nvPr/>
                </p:nvCxnSpPr>
                <p:spPr>
                  <a:xfrm>
                    <a:off x="2058294" y="3932134"/>
                    <a:ext cx="1521885" cy="379353"/>
                  </a:xfrm>
                  <a:prstGeom prst="line">
                    <a:avLst/>
                  </a:prstGeom>
                  <a:ln w="2540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/>
                  <p:cNvCxnSpPr/>
                  <p:nvPr/>
                </p:nvCxnSpPr>
                <p:spPr>
                  <a:xfrm>
                    <a:off x="3575299" y="4320129"/>
                    <a:ext cx="1404752" cy="1038657"/>
                  </a:xfrm>
                  <a:prstGeom prst="line">
                    <a:avLst/>
                  </a:prstGeom>
                  <a:ln w="2540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aphicFrame>
              <p:nvGraphicFramePr>
                <p:cNvPr id="39" name="对象 38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2431919" y="3854137"/>
                <a:ext cx="277813" cy="1778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9050" name="Equation" r:id="rId22" imgW="279360" imgH="177480" progId="Equation.DSMT4">
                        <p:embed/>
                      </p:oleObj>
                    </mc:Choice>
                    <mc:Fallback>
                      <p:oleObj name="Equation" r:id="rId22" imgW="279360" imgH="177480" progId="Equation.DSMT4">
                        <p:embed/>
                        <p:pic>
                          <p:nvPicPr>
                            <p:cNvPr id="39" name="对象 38"/>
                            <p:cNvPicPr/>
                            <p:nvPr/>
                          </p:nvPicPr>
                          <p:blipFill>
                            <a:blip r:embed="rId2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431919" y="3854137"/>
                              <a:ext cx="277813" cy="1778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0" name="对象 39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366307" y="4723718"/>
                <a:ext cx="277813" cy="1778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9051" name="Equation" r:id="rId24" imgW="279360" imgH="177480" progId="Equation.DSMT4">
                        <p:embed/>
                      </p:oleObj>
                    </mc:Choice>
                    <mc:Fallback>
                      <p:oleObj name="Equation" r:id="rId24" imgW="279360" imgH="177480" progId="Equation.DSMT4">
                        <p:embed/>
                        <p:pic>
                          <p:nvPicPr>
                            <p:cNvPr id="40" name="对象 39"/>
                            <p:cNvPicPr/>
                            <p:nvPr/>
                          </p:nvPicPr>
                          <p:blipFill>
                            <a:blip r:embed="rId2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366307" y="4723718"/>
                              <a:ext cx="277813" cy="1778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  <p:extLst>
      <p:ext uri="{BB962C8B-B14F-4D97-AF65-F5344CB8AC3E}">
        <p14:creationId xmlns:p14="http://schemas.microsoft.com/office/powerpoint/2010/main" val="335357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 animBg="1"/>
      <p:bldP spid="28" grpId="0" animBg="1"/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5.5.3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对数稳定判据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例：单位负反馈最小相位系统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渐近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对数幅频特性如图所示，试求开环传递函数并判稳。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338261"/>
              </p:ext>
            </p:extLst>
          </p:nvPr>
        </p:nvGraphicFramePr>
        <p:xfrm>
          <a:off x="6896100" y="3071813"/>
          <a:ext cx="2919413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96" name="Equation" r:id="rId3" imgW="1536480" imgH="1346040" progId="Equation.DSMT4">
                  <p:embed/>
                </p:oleObj>
              </mc:Choice>
              <mc:Fallback>
                <p:oleObj name="Equation" r:id="rId3" imgW="1536480" imgH="1346040" progId="Equation.DSMT4">
                  <p:embed/>
                  <p:pic>
                    <p:nvPicPr>
                      <p:cNvPr id="27" name="对象 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96100" y="3071813"/>
                        <a:ext cx="2919413" cy="2568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标注 3"/>
          <p:cNvSpPr/>
          <p:nvPr/>
        </p:nvSpPr>
        <p:spPr>
          <a:xfrm>
            <a:off x="4695550" y="2496042"/>
            <a:ext cx="1648100" cy="666683"/>
          </a:xfrm>
          <a:prstGeom prst="wedgeRectCallout">
            <a:avLst>
              <a:gd name="adj1" fmla="val -49419"/>
              <a:gd name="adj2" fmla="val 8329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渐近幅频特性！需修正！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28724" y="3038562"/>
            <a:ext cx="3931385" cy="2919924"/>
            <a:chOff x="1228724" y="3038562"/>
            <a:chExt cx="3931385" cy="2919924"/>
          </a:xfrm>
        </p:grpSpPr>
        <p:cxnSp>
          <p:nvCxnSpPr>
            <p:cNvPr id="13" name="直接箭头连接符 12"/>
            <p:cNvCxnSpPr/>
            <p:nvPr/>
          </p:nvCxnSpPr>
          <p:spPr>
            <a:xfrm flipH="1" flipV="1">
              <a:off x="1987718" y="3038562"/>
              <a:ext cx="12531" cy="29199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2000250" y="4498524"/>
              <a:ext cx="3159859" cy="38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8" name="对象 17"/>
            <p:cNvGraphicFramePr>
              <a:graphicFrameLocks noChangeAspect="1"/>
            </p:cNvGraphicFramePr>
            <p:nvPr>
              <p:extLst/>
            </p:nvPr>
          </p:nvGraphicFramePr>
          <p:xfrm>
            <a:off x="1754189" y="4355670"/>
            <a:ext cx="207961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97" name="Equation" r:id="rId5" imgW="126720" imgH="177480" progId="Equation.DSMT4">
                    <p:embed/>
                  </p:oleObj>
                </mc:Choice>
                <mc:Fallback>
                  <p:oleObj name="Equation" r:id="rId5" imgW="126720" imgH="177480" progId="Equation.DSMT4">
                    <p:embed/>
                    <p:pic>
                      <p:nvPicPr>
                        <p:cNvPr id="18" name="对象 1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54189" y="4355670"/>
                          <a:ext cx="207961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矩形 23"/>
            <p:cNvSpPr/>
            <p:nvPr/>
          </p:nvSpPr>
          <p:spPr>
            <a:xfrm>
              <a:off x="1228724" y="3546322"/>
              <a:ext cx="75247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20log|G|</a:t>
              </a:r>
              <a:endPara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2181225" y="3684821"/>
              <a:ext cx="1638300" cy="8137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819525" y="4507619"/>
              <a:ext cx="1076325" cy="123595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2754480" y="3686969"/>
              <a:ext cx="60784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-20db</a:t>
              </a:r>
              <a:endPara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357687" y="4871220"/>
              <a:ext cx="60784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-60db</a:t>
              </a:r>
              <a:endPara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aphicFrame>
          <p:nvGraphicFramePr>
            <p:cNvPr id="33" name="对象 32"/>
            <p:cNvGraphicFramePr>
              <a:graphicFrameLocks noChangeAspect="1"/>
            </p:cNvGraphicFramePr>
            <p:nvPr>
              <p:extLst/>
            </p:nvPr>
          </p:nvGraphicFramePr>
          <p:xfrm>
            <a:off x="3598863" y="4527550"/>
            <a:ext cx="220661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98" name="Equation" r:id="rId7" imgW="177480" imgH="177480" progId="Equation.DSMT4">
                    <p:embed/>
                  </p:oleObj>
                </mc:Choice>
                <mc:Fallback>
                  <p:oleObj name="Equation" r:id="rId7" imgW="177480" imgH="177480" progId="Equation.DSMT4">
                    <p:embed/>
                    <p:pic>
                      <p:nvPicPr>
                        <p:cNvPr id="33" name="对象 3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598863" y="4527550"/>
                          <a:ext cx="220661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/>
            <p:cNvGraphicFramePr>
              <a:graphicFrameLocks noChangeAspect="1"/>
            </p:cNvGraphicFramePr>
            <p:nvPr>
              <p:extLst/>
            </p:nvPr>
          </p:nvGraphicFramePr>
          <p:xfrm>
            <a:off x="2768600" y="4546600"/>
            <a:ext cx="109538" cy="234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99" name="Equation" r:id="rId9" imgW="88560" imgH="164880" progId="Equation.DSMT4">
                    <p:embed/>
                  </p:oleObj>
                </mc:Choice>
                <mc:Fallback>
                  <p:oleObj name="Equation" r:id="rId9" imgW="88560" imgH="164880" progId="Equation.DSMT4">
                    <p:embed/>
                    <p:pic>
                      <p:nvPicPr>
                        <p:cNvPr id="34" name="对象 3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768600" y="4546600"/>
                          <a:ext cx="109538" cy="2349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/>
            <p:cNvGraphicFramePr>
              <a:graphicFrameLocks noChangeAspect="1"/>
            </p:cNvGraphicFramePr>
            <p:nvPr>
              <p:extLst/>
            </p:nvPr>
          </p:nvGraphicFramePr>
          <p:xfrm>
            <a:off x="4665663" y="4537075"/>
            <a:ext cx="315912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00" name="Equation" r:id="rId11" imgW="253800" imgH="177480" progId="Equation.DSMT4">
                    <p:embed/>
                  </p:oleObj>
                </mc:Choice>
                <mc:Fallback>
                  <p:oleObj name="Equation" r:id="rId11" imgW="253800" imgH="177480" progId="Equation.DSMT4">
                    <p:embed/>
                    <p:pic>
                      <p:nvPicPr>
                        <p:cNvPr id="35" name="对象 3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665663" y="4537075"/>
                          <a:ext cx="315912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任意多边形 11"/>
          <p:cNvSpPr/>
          <p:nvPr/>
        </p:nvSpPr>
        <p:spPr>
          <a:xfrm>
            <a:off x="3619500" y="4214186"/>
            <a:ext cx="352425" cy="453064"/>
          </a:xfrm>
          <a:custGeom>
            <a:avLst/>
            <a:gdLst>
              <a:gd name="connsiteX0" fmla="*/ 0 w 352425"/>
              <a:gd name="connsiteY0" fmla="*/ 176839 h 453064"/>
              <a:gd name="connsiteX1" fmla="*/ 85725 w 352425"/>
              <a:gd name="connsiteY1" fmla="*/ 167314 h 453064"/>
              <a:gd name="connsiteX2" fmla="*/ 171450 w 352425"/>
              <a:gd name="connsiteY2" fmla="*/ 14914 h 453064"/>
              <a:gd name="connsiteX3" fmla="*/ 228600 w 352425"/>
              <a:gd name="connsiteY3" fmla="*/ 43489 h 453064"/>
              <a:gd name="connsiteX4" fmla="*/ 304800 w 352425"/>
              <a:gd name="connsiteY4" fmla="*/ 348289 h 453064"/>
              <a:gd name="connsiteX5" fmla="*/ 352425 w 352425"/>
              <a:gd name="connsiteY5" fmla="*/ 453064 h 453064"/>
              <a:gd name="connsiteX6" fmla="*/ 352425 w 352425"/>
              <a:gd name="connsiteY6" fmla="*/ 453064 h 45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425" h="453064">
                <a:moveTo>
                  <a:pt x="0" y="176839"/>
                </a:moveTo>
                <a:cubicBezTo>
                  <a:pt x="28575" y="185570"/>
                  <a:pt x="57150" y="194302"/>
                  <a:pt x="85725" y="167314"/>
                </a:cubicBezTo>
                <a:cubicBezTo>
                  <a:pt x="114300" y="140326"/>
                  <a:pt x="147638" y="35551"/>
                  <a:pt x="171450" y="14914"/>
                </a:cubicBezTo>
                <a:cubicBezTo>
                  <a:pt x="195262" y="-5723"/>
                  <a:pt x="206375" y="-12073"/>
                  <a:pt x="228600" y="43489"/>
                </a:cubicBezTo>
                <a:cubicBezTo>
                  <a:pt x="250825" y="99051"/>
                  <a:pt x="284163" y="280027"/>
                  <a:pt x="304800" y="348289"/>
                </a:cubicBezTo>
                <a:cubicBezTo>
                  <a:pt x="325438" y="416552"/>
                  <a:pt x="352425" y="453064"/>
                  <a:pt x="352425" y="453064"/>
                </a:cubicBezTo>
                <a:lnTo>
                  <a:pt x="352425" y="453064"/>
                </a:lnTo>
              </a:path>
            </a:pathLst>
          </a:custGeom>
          <a:noFill/>
          <a:ln w="254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268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5.5.3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对数稳定判据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3" name="内容占位符 4"/>
          <p:cNvSpPr>
            <a:spLocks noGrp="1"/>
          </p:cNvSpPr>
          <p:nvPr>
            <p:ph sz="half" idx="1"/>
          </p:nvPr>
        </p:nvSpPr>
        <p:spPr>
          <a:xfrm>
            <a:off x="838200" y="1521619"/>
            <a:ext cx="5181600" cy="39752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6172200" y="1521619"/>
            <a:ext cx="5181600" cy="39752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讨论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955061"/>
              </p:ext>
            </p:extLst>
          </p:nvPr>
        </p:nvGraphicFramePr>
        <p:xfrm>
          <a:off x="1736725" y="1681163"/>
          <a:ext cx="41735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92" name="Equation" r:id="rId3" imgW="2197080" imgH="241200" progId="Equation.DSMT4">
                  <p:embed/>
                </p:oleObj>
              </mc:Choice>
              <mc:Fallback>
                <p:oleObj name="Equation" r:id="rId3" imgW="2197080" imgH="241200" progId="Equation.DSMT4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6725" y="1681163"/>
                        <a:ext cx="4173538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155750"/>
              </p:ext>
            </p:extLst>
          </p:nvPr>
        </p:nvGraphicFramePr>
        <p:xfrm>
          <a:off x="7387431" y="1497438"/>
          <a:ext cx="3425825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93" name="Equation" r:id="rId5" imgW="1803240" imgH="431640" progId="Equation.DSMT4">
                  <p:embed/>
                </p:oleObj>
              </mc:Choice>
              <mc:Fallback>
                <p:oleObj name="Equation" r:id="rId5" imgW="1803240" imgH="431640" progId="Equation.DSMT4">
                  <p:embed/>
                  <p:pic>
                    <p:nvPicPr>
                      <p:cNvPr id="44" name="对象 4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87431" y="1497438"/>
                        <a:ext cx="3425825" cy="82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2943225" y="5713658"/>
            <a:ext cx="1438275" cy="3873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不稳定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591550" y="5713658"/>
            <a:ext cx="1438275" cy="3873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稳定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78182" y="2151913"/>
            <a:ext cx="4417768" cy="3949095"/>
            <a:chOff x="1278182" y="2151913"/>
            <a:chExt cx="4417768" cy="3949095"/>
          </a:xfrm>
        </p:grpSpPr>
        <p:grpSp>
          <p:nvGrpSpPr>
            <p:cNvPr id="5" name="组合 4"/>
            <p:cNvGrpSpPr/>
            <p:nvPr/>
          </p:nvGrpSpPr>
          <p:grpSpPr>
            <a:xfrm>
              <a:off x="1278182" y="2151913"/>
              <a:ext cx="4417768" cy="3949095"/>
              <a:chOff x="1278182" y="2151913"/>
              <a:chExt cx="4417768" cy="3949095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1278182" y="2151913"/>
                <a:ext cx="4417768" cy="3949095"/>
                <a:chOff x="1278182" y="2151913"/>
                <a:chExt cx="4417768" cy="3949095"/>
              </a:xfrm>
            </p:grpSpPr>
            <p:pic>
              <p:nvPicPr>
                <p:cNvPr id="10" name="图片 9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78182" y="2151913"/>
                  <a:ext cx="4417768" cy="3316420"/>
                </a:xfrm>
                <a:prstGeom prst="rect">
                  <a:avLst/>
                </a:prstGeom>
              </p:spPr>
            </p:pic>
            <p:graphicFrame>
              <p:nvGraphicFramePr>
                <p:cNvPr id="45" name="对象 44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1860550" y="5713658"/>
                <a:ext cx="893762" cy="3873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0994" name="Equation" r:id="rId8" imgW="469800" imgH="203040" progId="Equation.DSMT4">
                        <p:embed/>
                      </p:oleObj>
                    </mc:Choice>
                    <mc:Fallback>
                      <p:oleObj name="Equation" r:id="rId8" imgW="469800" imgH="203040" progId="Equation.DSMT4">
                        <p:embed/>
                        <p:pic>
                          <p:nvPicPr>
                            <p:cNvPr id="45" name="对象 44"/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860550" y="5713658"/>
                              <a:ext cx="893762" cy="3873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3" name="直接连接符 12"/>
              <p:cNvCxnSpPr/>
              <p:nvPr/>
            </p:nvCxnSpPr>
            <p:spPr>
              <a:xfrm>
                <a:off x="3758293" y="2558396"/>
                <a:ext cx="0" cy="2542902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3602348" y="2550719"/>
                <a:ext cx="0" cy="2542902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直接连接符 19"/>
            <p:cNvCxnSpPr/>
            <p:nvPr/>
          </p:nvCxnSpPr>
          <p:spPr>
            <a:xfrm>
              <a:off x="1955572" y="4524104"/>
              <a:ext cx="33174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955572" y="3074127"/>
              <a:ext cx="33174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6478830" y="2151914"/>
            <a:ext cx="4417768" cy="3949094"/>
            <a:chOff x="6478830" y="2151914"/>
            <a:chExt cx="4417768" cy="3949094"/>
          </a:xfrm>
        </p:grpSpPr>
        <p:grpSp>
          <p:nvGrpSpPr>
            <p:cNvPr id="6" name="组合 5"/>
            <p:cNvGrpSpPr/>
            <p:nvPr/>
          </p:nvGrpSpPr>
          <p:grpSpPr>
            <a:xfrm>
              <a:off x="6478830" y="2151914"/>
              <a:ext cx="4417768" cy="3949094"/>
              <a:chOff x="6478830" y="2151914"/>
              <a:chExt cx="4417768" cy="3949094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6478830" y="2151914"/>
                <a:ext cx="4417768" cy="3949094"/>
                <a:chOff x="6478830" y="2151914"/>
                <a:chExt cx="4417768" cy="3949094"/>
              </a:xfrm>
            </p:grpSpPr>
            <p:pic>
              <p:nvPicPr>
                <p:cNvPr id="15" name="图片 14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78830" y="2151914"/>
                  <a:ext cx="4417768" cy="3316420"/>
                </a:xfrm>
                <a:prstGeom prst="rect">
                  <a:avLst/>
                </a:prstGeom>
              </p:spPr>
            </p:pic>
            <p:graphicFrame>
              <p:nvGraphicFramePr>
                <p:cNvPr id="46" name="对象 45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7470775" y="5713658"/>
                <a:ext cx="893762" cy="3873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0995" name="Equation" r:id="rId11" imgW="469800" imgH="203040" progId="Equation.DSMT4">
                        <p:embed/>
                      </p:oleObj>
                    </mc:Choice>
                    <mc:Fallback>
                      <p:oleObj name="Equation" r:id="rId11" imgW="469800" imgH="203040" progId="Equation.DSMT4">
                        <p:embed/>
                        <p:pic>
                          <p:nvPicPr>
                            <p:cNvPr id="46" name="对象 45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470775" y="5713658"/>
                              <a:ext cx="893762" cy="3873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7" name="直接连接符 16"/>
              <p:cNvCxnSpPr/>
              <p:nvPr/>
            </p:nvCxnSpPr>
            <p:spPr>
              <a:xfrm>
                <a:off x="8682990" y="2555966"/>
                <a:ext cx="0" cy="2542902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8801670" y="2555966"/>
                <a:ext cx="0" cy="2542902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直接连接符 17"/>
            <p:cNvCxnSpPr/>
            <p:nvPr/>
          </p:nvCxnSpPr>
          <p:spPr>
            <a:xfrm>
              <a:off x="7150235" y="4519749"/>
              <a:ext cx="33174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7150235" y="2869476"/>
              <a:ext cx="33174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993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11" grpId="0" build="p"/>
      <p:bldP spid="16" grpId="0" animBg="1"/>
      <p:bldP spid="4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5.5.4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稳定裕度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0126"/>
            <a:ext cx="10515600" cy="51032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闭环极点离虚轴越近，则开环幅相特性曲线就离（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-1, j0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）点越近。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通常用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G(j</a:t>
            </a:r>
            <a:r>
              <a:rPr lang="el-GR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ω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开环幅相特性曲线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接近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-1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j0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）点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的程度来衡量系统的</a:t>
            </a:r>
            <a:r>
              <a:rPr lang="zh-CN" altLang="en-US" dirty="0" smtClean="0">
                <a:solidFill>
                  <a:schemeClr val="accent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稳定裕度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例：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较大时，系统不稳定；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减小到一定值时，幅相特性曲线穿越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-1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点；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继续减小，系统稳定。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922116"/>
              </p:ext>
            </p:extLst>
          </p:nvPr>
        </p:nvGraphicFramePr>
        <p:xfrm>
          <a:off x="2035175" y="3687785"/>
          <a:ext cx="52609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4" name="Equation" r:id="rId3" imgW="2768400" imgH="431640" progId="Equation.DSMT4">
                  <p:embed/>
                </p:oleObj>
              </mc:Choice>
              <mc:Fallback>
                <p:oleObj name="Equation" r:id="rId3" imgW="2768400" imgH="431640" progId="Equation.DSMT4">
                  <p:embed/>
                  <p:pic>
                    <p:nvPicPr>
                      <p:cNvPr id="43" name="对象 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5175" y="3687785"/>
                        <a:ext cx="5260975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8280088" y="3790482"/>
            <a:ext cx="2568887" cy="1976409"/>
            <a:chOff x="8280088" y="3790482"/>
            <a:chExt cx="2568887" cy="1976409"/>
          </a:xfrm>
        </p:grpSpPr>
        <p:cxnSp>
          <p:nvCxnSpPr>
            <p:cNvPr id="44" name="直接箭头连接符 43"/>
            <p:cNvCxnSpPr/>
            <p:nvPr/>
          </p:nvCxnSpPr>
          <p:spPr>
            <a:xfrm>
              <a:off x="8571685" y="4772819"/>
              <a:ext cx="22772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V="1">
              <a:off x="10064919" y="3790482"/>
              <a:ext cx="0" cy="19646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46" name="对象 45"/>
            <p:cNvGraphicFramePr>
              <a:graphicFrameLocks noChangeAspect="1"/>
            </p:cNvGraphicFramePr>
            <p:nvPr>
              <p:extLst/>
            </p:nvPr>
          </p:nvGraphicFramePr>
          <p:xfrm>
            <a:off x="9948049" y="3899248"/>
            <a:ext cx="77563" cy="15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25" name="Equation" r:id="rId5" imgW="101520" imgH="203040" progId="Equation.DSMT4">
                    <p:embed/>
                  </p:oleObj>
                </mc:Choice>
                <mc:Fallback>
                  <p:oleObj name="Equation" r:id="rId5" imgW="101520" imgH="203040" progId="Equation.DSMT4">
                    <p:embed/>
                    <p:pic>
                      <p:nvPicPr>
                        <p:cNvPr id="46" name="对象 4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948049" y="3899248"/>
                          <a:ext cx="77563" cy="155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>
              <p:extLst/>
            </p:nvPr>
          </p:nvGraphicFramePr>
          <p:xfrm>
            <a:off x="10082573" y="4810181"/>
            <a:ext cx="116344" cy="135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26" name="Equation" r:id="rId7" imgW="152280" imgH="177480" progId="Equation.DSMT4">
                    <p:embed/>
                  </p:oleObj>
                </mc:Choice>
                <mc:Fallback>
                  <p:oleObj name="Equation" r:id="rId7" imgW="152280" imgH="177480" progId="Equation.DSMT4">
                    <p:embed/>
                    <p:pic>
                      <p:nvPicPr>
                        <p:cNvPr id="47" name="对象 4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082573" y="4810181"/>
                          <a:ext cx="116344" cy="1357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椭圆 49"/>
            <p:cNvSpPr/>
            <p:nvPr/>
          </p:nvSpPr>
          <p:spPr>
            <a:xfrm>
              <a:off x="9209190" y="4702034"/>
              <a:ext cx="126374" cy="1263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9132780" y="4574700"/>
              <a:ext cx="936840" cy="1180971"/>
            </a:xfrm>
            <a:custGeom>
              <a:avLst/>
              <a:gdLst>
                <a:gd name="connsiteX0" fmla="*/ 0 w 936840"/>
                <a:gd name="connsiteY0" fmla="*/ 1180971 h 1180971"/>
                <a:gd name="connsiteX1" fmla="*/ 454395 w 936840"/>
                <a:gd name="connsiteY1" fmla="*/ 154375 h 1180971"/>
                <a:gd name="connsiteX2" fmla="*/ 718057 w 936840"/>
                <a:gd name="connsiteY2" fmla="*/ 8520 h 1180971"/>
                <a:gd name="connsiteX3" fmla="*/ 936840 w 936840"/>
                <a:gd name="connsiteY3" fmla="*/ 193644 h 1180971"/>
                <a:gd name="connsiteX4" fmla="*/ 936840 w 936840"/>
                <a:gd name="connsiteY4" fmla="*/ 193644 h 118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840" h="1180971">
                  <a:moveTo>
                    <a:pt x="0" y="1180971"/>
                  </a:moveTo>
                  <a:cubicBezTo>
                    <a:pt x="167359" y="765377"/>
                    <a:pt x="334719" y="349784"/>
                    <a:pt x="454395" y="154375"/>
                  </a:cubicBezTo>
                  <a:cubicBezTo>
                    <a:pt x="574071" y="-41034"/>
                    <a:pt x="637650" y="1975"/>
                    <a:pt x="718057" y="8520"/>
                  </a:cubicBezTo>
                  <a:cubicBezTo>
                    <a:pt x="798464" y="15065"/>
                    <a:pt x="936840" y="193644"/>
                    <a:pt x="936840" y="193644"/>
                  </a:cubicBezTo>
                  <a:lnTo>
                    <a:pt x="936840" y="193644"/>
                  </a:ln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8706434" y="4477831"/>
              <a:ext cx="1357576" cy="1283450"/>
            </a:xfrm>
            <a:custGeom>
              <a:avLst/>
              <a:gdLst>
                <a:gd name="connsiteX0" fmla="*/ 0 w 1357576"/>
                <a:gd name="connsiteY0" fmla="*/ 1283450 h 1283450"/>
                <a:gd name="connsiteX1" fmla="*/ 661959 w 1357576"/>
                <a:gd name="connsiteY1" fmla="*/ 139048 h 1283450"/>
                <a:gd name="connsiteX2" fmla="*/ 1150013 w 1357576"/>
                <a:gd name="connsiteY2" fmla="*/ 38071 h 1283450"/>
                <a:gd name="connsiteX3" fmla="*/ 1357576 w 1357576"/>
                <a:gd name="connsiteY3" fmla="*/ 307342 h 128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576" h="1283450">
                  <a:moveTo>
                    <a:pt x="0" y="1283450"/>
                  </a:moveTo>
                  <a:cubicBezTo>
                    <a:pt x="235145" y="815030"/>
                    <a:pt x="470290" y="346611"/>
                    <a:pt x="661959" y="139048"/>
                  </a:cubicBezTo>
                  <a:cubicBezTo>
                    <a:pt x="853628" y="-68515"/>
                    <a:pt x="1034077" y="10022"/>
                    <a:pt x="1150013" y="38071"/>
                  </a:cubicBezTo>
                  <a:cubicBezTo>
                    <a:pt x="1265949" y="66120"/>
                    <a:pt x="1311762" y="186731"/>
                    <a:pt x="1357576" y="307342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8280088" y="4311450"/>
              <a:ext cx="1783922" cy="1455441"/>
            </a:xfrm>
            <a:custGeom>
              <a:avLst/>
              <a:gdLst>
                <a:gd name="connsiteX0" fmla="*/ 0 w 1783922"/>
                <a:gd name="connsiteY0" fmla="*/ 1455441 h 1455441"/>
                <a:gd name="connsiteX1" fmla="*/ 841473 w 1783922"/>
                <a:gd name="connsiteY1" fmla="*/ 204452 h 1455441"/>
                <a:gd name="connsiteX2" fmla="*/ 1424894 w 1783922"/>
                <a:gd name="connsiteY2" fmla="*/ 2498 h 1455441"/>
                <a:gd name="connsiteX3" fmla="*/ 1705384 w 1783922"/>
                <a:gd name="connsiteY3" fmla="*/ 204452 h 1455441"/>
                <a:gd name="connsiteX4" fmla="*/ 1783922 w 1783922"/>
                <a:gd name="connsiteY4" fmla="*/ 473723 h 145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3922" h="1455441">
                  <a:moveTo>
                    <a:pt x="0" y="1455441"/>
                  </a:moveTo>
                  <a:cubicBezTo>
                    <a:pt x="301995" y="951025"/>
                    <a:pt x="603991" y="446609"/>
                    <a:pt x="841473" y="204452"/>
                  </a:cubicBezTo>
                  <a:cubicBezTo>
                    <a:pt x="1078955" y="-37705"/>
                    <a:pt x="1280909" y="2498"/>
                    <a:pt x="1424894" y="2498"/>
                  </a:cubicBezTo>
                  <a:cubicBezTo>
                    <a:pt x="1568879" y="2498"/>
                    <a:pt x="1645546" y="125914"/>
                    <a:pt x="1705384" y="204452"/>
                  </a:cubicBezTo>
                  <a:cubicBezTo>
                    <a:pt x="1765222" y="282989"/>
                    <a:pt x="1774572" y="378356"/>
                    <a:pt x="1783922" y="473723"/>
                  </a:cubicBez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aphicFrame>
          <p:nvGraphicFramePr>
            <p:cNvPr id="66" name="对象 65"/>
            <p:cNvGraphicFramePr>
              <a:graphicFrameLocks noChangeAspect="1"/>
            </p:cNvGraphicFramePr>
            <p:nvPr>
              <p:extLst/>
            </p:nvPr>
          </p:nvGraphicFramePr>
          <p:xfrm>
            <a:off x="9172049" y="4847489"/>
            <a:ext cx="376238" cy="155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27" name="Equation" r:id="rId9" imgW="495000" imgH="203040" progId="Equation.DSMT4">
                    <p:embed/>
                  </p:oleObj>
                </mc:Choice>
                <mc:Fallback>
                  <p:oleObj name="Equation" r:id="rId9" imgW="495000" imgH="203040" progId="Equation.DSMT4">
                    <p:embed/>
                    <p:pic>
                      <p:nvPicPr>
                        <p:cNvPr id="66" name="对象 6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172049" y="4847489"/>
                          <a:ext cx="376238" cy="155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8614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5.5.4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稳定裕度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86787" y="1813601"/>
            <a:ext cx="1708664" cy="1314584"/>
            <a:chOff x="1086787" y="1491411"/>
            <a:chExt cx="2568887" cy="1976409"/>
          </a:xfrm>
        </p:grpSpPr>
        <p:cxnSp>
          <p:nvCxnSpPr>
            <p:cNvPr id="44" name="直接箭头连接符 43"/>
            <p:cNvCxnSpPr/>
            <p:nvPr/>
          </p:nvCxnSpPr>
          <p:spPr>
            <a:xfrm>
              <a:off x="1378384" y="2473748"/>
              <a:ext cx="22772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V="1">
              <a:off x="2871618" y="1491411"/>
              <a:ext cx="0" cy="19646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46" name="对象 45"/>
            <p:cNvGraphicFramePr>
              <a:graphicFrameLocks noChangeAspect="1"/>
            </p:cNvGraphicFramePr>
            <p:nvPr>
              <p:extLst/>
            </p:nvPr>
          </p:nvGraphicFramePr>
          <p:xfrm>
            <a:off x="2754748" y="1600177"/>
            <a:ext cx="77563" cy="15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55" name="Equation" r:id="rId3" imgW="101520" imgH="203040" progId="Equation.DSMT4">
                    <p:embed/>
                  </p:oleObj>
                </mc:Choice>
                <mc:Fallback>
                  <p:oleObj name="Equation" r:id="rId3" imgW="101520" imgH="203040" progId="Equation.DSMT4">
                    <p:embed/>
                    <p:pic>
                      <p:nvPicPr>
                        <p:cNvPr id="46" name="对象 4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754748" y="1600177"/>
                          <a:ext cx="77563" cy="155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>
              <p:extLst/>
            </p:nvPr>
          </p:nvGraphicFramePr>
          <p:xfrm>
            <a:off x="2889272" y="2511110"/>
            <a:ext cx="116344" cy="135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56" name="Equation" r:id="rId5" imgW="152280" imgH="177480" progId="Equation.DSMT4">
                    <p:embed/>
                  </p:oleObj>
                </mc:Choice>
                <mc:Fallback>
                  <p:oleObj name="Equation" r:id="rId5" imgW="152280" imgH="177480" progId="Equation.DSMT4">
                    <p:embed/>
                    <p:pic>
                      <p:nvPicPr>
                        <p:cNvPr id="47" name="对象 4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89272" y="2511110"/>
                          <a:ext cx="116344" cy="1357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椭圆 49"/>
            <p:cNvSpPr/>
            <p:nvPr/>
          </p:nvSpPr>
          <p:spPr>
            <a:xfrm>
              <a:off x="2015889" y="2402963"/>
              <a:ext cx="126374" cy="1263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086787" y="2012379"/>
              <a:ext cx="1783922" cy="1455441"/>
            </a:xfrm>
            <a:custGeom>
              <a:avLst/>
              <a:gdLst>
                <a:gd name="connsiteX0" fmla="*/ 0 w 1783922"/>
                <a:gd name="connsiteY0" fmla="*/ 1455441 h 1455441"/>
                <a:gd name="connsiteX1" fmla="*/ 841473 w 1783922"/>
                <a:gd name="connsiteY1" fmla="*/ 204452 h 1455441"/>
                <a:gd name="connsiteX2" fmla="*/ 1424894 w 1783922"/>
                <a:gd name="connsiteY2" fmla="*/ 2498 h 1455441"/>
                <a:gd name="connsiteX3" fmla="*/ 1705384 w 1783922"/>
                <a:gd name="connsiteY3" fmla="*/ 204452 h 1455441"/>
                <a:gd name="connsiteX4" fmla="*/ 1783922 w 1783922"/>
                <a:gd name="connsiteY4" fmla="*/ 473723 h 145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3922" h="1455441">
                  <a:moveTo>
                    <a:pt x="0" y="1455441"/>
                  </a:moveTo>
                  <a:cubicBezTo>
                    <a:pt x="301995" y="951025"/>
                    <a:pt x="603991" y="446609"/>
                    <a:pt x="841473" y="204452"/>
                  </a:cubicBezTo>
                  <a:cubicBezTo>
                    <a:pt x="1078955" y="-37705"/>
                    <a:pt x="1280909" y="2498"/>
                    <a:pt x="1424894" y="2498"/>
                  </a:cubicBezTo>
                  <a:cubicBezTo>
                    <a:pt x="1568879" y="2498"/>
                    <a:pt x="1645546" y="125914"/>
                    <a:pt x="1705384" y="204452"/>
                  </a:cubicBezTo>
                  <a:cubicBezTo>
                    <a:pt x="1765222" y="282989"/>
                    <a:pt x="1774572" y="378356"/>
                    <a:pt x="1783922" y="473723"/>
                  </a:cubicBez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aphicFrame>
          <p:nvGraphicFramePr>
            <p:cNvPr id="66" name="对象 65"/>
            <p:cNvGraphicFramePr>
              <a:graphicFrameLocks noChangeAspect="1"/>
            </p:cNvGraphicFramePr>
            <p:nvPr>
              <p:extLst/>
            </p:nvPr>
          </p:nvGraphicFramePr>
          <p:xfrm>
            <a:off x="1978748" y="2548418"/>
            <a:ext cx="376238" cy="155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57" name="Equation" r:id="rId7" imgW="495000" imgH="203040" progId="Equation.DSMT4">
                    <p:embed/>
                  </p:oleObj>
                </mc:Choice>
                <mc:Fallback>
                  <p:oleObj name="Equation" r:id="rId7" imgW="495000" imgH="203040" progId="Equation.DSMT4">
                    <p:embed/>
                    <p:pic>
                      <p:nvPicPr>
                        <p:cNvPr id="66" name="对象 6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978748" y="2548418"/>
                          <a:ext cx="376238" cy="155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组合 24"/>
          <p:cNvGrpSpPr/>
          <p:nvPr/>
        </p:nvGrpSpPr>
        <p:grpSpPr>
          <a:xfrm>
            <a:off x="1280739" y="3236792"/>
            <a:ext cx="1514712" cy="1310853"/>
            <a:chOff x="1378384" y="1491411"/>
            <a:chExt cx="2277290" cy="1970799"/>
          </a:xfrm>
        </p:grpSpPr>
        <p:cxnSp>
          <p:nvCxnSpPr>
            <p:cNvPr id="26" name="直接箭头连接符 25"/>
            <p:cNvCxnSpPr/>
            <p:nvPr/>
          </p:nvCxnSpPr>
          <p:spPr>
            <a:xfrm>
              <a:off x="1378384" y="2473748"/>
              <a:ext cx="22772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2871618" y="1491411"/>
              <a:ext cx="0" cy="19646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28" name="对象 27"/>
            <p:cNvGraphicFramePr>
              <a:graphicFrameLocks noChangeAspect="1"/>
            </p:cNvGraphicFramePr>
            <p:nvPr>
              <p:extLst/>
            </p:nvPr>
          </p:nvGraphicFramePr>
          <p:xfrm>
            <a:off x="2754748" y="1600177"/>
            <a:ext cx="77563" cy="15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58" name="Equation" r:id="rId9" imgW="101520" imgH="203040" progId="Equation.DSMT4">
                    <p:embed/>
                  </p:oleObj>
                </mc:Choice>
                <mc:Fallback>
                  <p:oleObj name="Equation" r:id="rId9" imgW="101520" imgH="203040" progId="Equation.DSMT4">
                    <p:embed/>
                    <p:pic>
                      <p:nvPicPr>
                        <p:cNvPr id="28" name="对象 2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754748" y="1600177"/>
                          <a:ext cx="77563" cy="155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/>
            <p:cNvGraphicFramePr>
              <a:graphicFrameLocks noChangeAspect="1"/>
            </p:cNvGraphicFramePr>
            <p:nvPr>
              <p:extLst/>
            </p:nvPr>
          </p:nvGraphicFramePr>
          <p:xfrm>
            <a:off x="2889272" y="2511110"/>
            <a:ext cx="116344" cy="135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59" name="Equation" r:id="rId10" imgW="152280" imgH="177480" progId="Equation.DSMT4">
                    <p:embed/>
                  </p:oleObj>
                </mc:Choice>
                <mc:Fallback>
                  <p:oleObj name="Equation" r:id="rId10" imgW="152280" imgH="177480" progId="Equation.DSMT4">
                    <p:embed/>
                    <p:pic>
                      <p:nvPicPr>
                        <p:cNvPr id="29" name="对象 2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89272" y="2511110"/>
                          <a:ext cx="116344" cy="1357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椭圆 29"/>
            <p:cNvSpPr/>
            <p:nvPr/>
          </p:nvSpPr>
          <p:spPr>
            <a:xfrm>
              <a:off x="2015889" y="2402963"/>
              <a:ext cx="126374" cy="1263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1513133" y="2178760"/>
              <a:ext cx="1357576" cy="1283450"/>
            </a:xfrm>
            <a:custGeom>
              <a:avLst/>
              <a:gdLst>
                <a:gd name="connsiteX0" fmla="*/ 0 w 1357576"/>
                <a:gd name="connsiteY0" fmla="*/ 1283450 h 1283450"/>
                <a:gd name="connsiteX1" fmla="*/ 661959 w 1357576"/>
                <a:gd name="connsiteY1" fmla="*/ 139048 h 1283450"/>
                <a:gd name="connsiteX2" fmla="*/ 1150013 w 1357576"/>
                <a:gd name="connsiteY2" fmla="*/ 38071 h 1283450"/>
                <a:gd name="connsiteX3" fmla="*/ 1357576 w 1357576"/>
                <a:gd name="connsiteY3" fmla="*/ 307342 h 128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576" h="1283450">
                  <a:moveTo>
                    <a:pt x="0" y="1283450"/>
                  </a:moveTo>
                  <a:cubicBezTo>
                    <a:pt x="235145" y="815030"/>
                    <a:pt x="470290" y="346611"/>
                    <a:pt x="661959" y="139048"/>
                  </a:cubicBezTo>
                  <a:cubicBezTo>
                    <a:pt x="853628" y="-68515"/>
                    <a:pt x="1034077" y="10022"/>
                    <a:pt x="1150013" y="38071"/>
                  </a:cubicBezTo>
                  <a:cubicBezTo>
                    <a:pt x="1265949" y="66120"/>
                    <a:pt x="1311762" y="186731"/>
                    <a:pt x="1357576" y="307342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>
              <p:extLst/>
            </p:nvPr>
          </p:nvGraphicFramePr>
          <p:xfrm>
            <a:off x="1978748" y="2548418"/>
            <a:ext cx="376238" cy="155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60" name="Equation" r:id="rId11" imgW="495000" imgH="203040" progId="Equation.DSMT4">
                    <p:embed/>
                  </p:oleObj>
                </mc:Choice>
                <mc:Fallback>
                  <p:oleObj name="Equation" r:id="rId11" imgW="495000" imgH="203040" progId="Equation.DSMT4">
                    <p:embed/>
                    <p:pic>
                      <p:nvPicPr>
                        <p:cNvPr id="34" name="对象 3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978748" y="2548418"/>
                          <a:ext cx="376238" cy="155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组合 34"/>
          <p:cNvGrpSpPr/>
          <p:nvPr/>
        </p:nvGrpSpPr>
        <p:grpSpPr>
          <a:xfrm>
            <a:off x="1280739" y="4692099"/>
            <a:ext cx="1514712" cy="1307122"/>
            <a:chOff x="1378384" y="1491411"/>
            <a:chExt cx="2277290" cy="1965189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1378384" y="2473748"/>
              <a:ext cx="22772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V="1">
              <a:off x="2871618" y="1491411"/>
              <a:ext cx="0" cy="19646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38" name="对象 37"/>
            <p:cNvGraphicFramePr>
              <a:graphicFrameLocks noChangeAspect="1"/>
            </p:cNvGraphicFramePr>
            <p:nvPr>
              <p:extLst/>
            </p:nvPr>
          </p:nvGraphicFramePr>
          <p:xfrm>
            <a:off x="2754748" y="1600177"/>
            <a:ext cx="77563" cy="15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61" name="Equation" r:id="rId12" imgW="101520" imgH="203040" progId="Equation.DSMT4">
                    <p:embed/>
                  </p:oleObj>
                </mc:Choice>
                <mc:Fallback>
                  <p:oleObj name="Equation" r:id="rId12" imgW="101520" imgH="203040" progId="Equation.DSMT4">
                    <p:embed/>
                    <p:pic>
                      <p:nvPicPr>
                        <p:cNvPr id="38" name="对象 3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754748" y="1600177"/>
                          <a:ext cx="77563" cy="155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对象 38"/>
            <p:cNvGraphicFramePr>
              <a:graphicFrameLocks noChangeAspect="1"/>
            </p:cNvGraphicFramePr>
            <p:nvPr>
              <p:extLst/>
            </p:nvPr>
          </p:nvGraphicFramePr>
          <p:xfrm>
            <a:off x="2889272" y="2511110"/>
            <a:ext cx="116344" cy="135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62" name="Equation" r:id="rId13" imgW="152280" imgH="177480" progId="Equation.DSMT4">
                    <p:embed/>
                  </p:oleObj>
                </mc:Choice>
                <mc:Fallback>
                  <p:oleObj name="Equation" r:id="rId13" imgW="152280" imgH="177480" progId="Equation.DSMT4">
                    <p:embed/>
                    <p:pic>
                      <p:nvPicPr>
                        <p:cNvPr id="39" name="对象 3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89272" y="2511110"/>
                          <a:ext cx="116344" cy="1357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椭圆 39"/>
            <p:cNvSpPr/>
            <p:nvPr/>
          </p:nvSpPr>
          <p:spPr>
            <a:xfrm>
              <a:off x="2015889" y="2402963"/>
              <a:ext cx="126374" cy="1263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1939479" y="2275629"/>
              <a:ext cx="936840" cy="1180971"/>
            </a:xfrm>
            <a:custGeom>
              <a:avLst/>
              <a:gdLst>
                <a:gd name="connsiteX0" fmla="*/ 0 w 936840"/>
                <a:gd name="connsiteY0" fmla="*/ 1180971 h 1180971"/>
                <a:gd name="connsiteX1" fmla="*/ 454395 w 936840"/>
                <a:gd name="connsiteY1" fmla="*/ 154375 h 1180971"/>
                <a:gd name="connsiteX2" fmla="*/ 718057 w 936840"/>
                <a:gd name="connsiteY2" fmla="*/ 8520 h 1180971"/>
                <a:gd name="connsiteX3" fmla="*/ 936840 w 936840"/>
                <a:gd name="connsiteY3" fmla="*/ 193644 h 1180971"/>
                <a:gd name="connsiteX4" fmla="*/ 936840 w 936840"/>
                <a:gd name="connsiteY4" fmla="*/ 193644 h 118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840" h="1180971">
                  <a:moveTo>
                    <a:pt x="0" y="1180971"/>
                  </a:moveTo>
                  <a:cubicBezTo>
                    <a:pt x="167359" y="765377"/>
                    <a:pt x="334719" y="349784"/>
                    <a:pt x="454395" y="154375"/>
                  </a:cubicBezTo>
                  <a:cubicBezTo>
                    <a:pt x="574071" y="-41034"/>
                    <a:pt x="637650" y="1975"/>
                    <a:pt x="718057" y="8520"/>
                  </a:cubicBezTo>
                  <a:cubicBezTo>
                    <a:pt x="798464" y="15065"/>
                    <a:pt x="936840" y="193644"/>
                    <a:pt x="936840" y="193644"/>
                  </a:cubicBezTo>
                  <a:lnTo>
                    <a:pt x="936840" y="193644"/>
                  </a:ln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aphicFrame>
          <p:nvGraphicFramePr>
            <p:cNvPr id="49" name="对象 48"/>
            <p:cNvGraphicFramePr>
              <a:graphicFrameLocks noChangeAspect="1"/>
            </p:cNvGraphicFramePr>
            <p:nvPr>
              <p:extLst/>
            </p:nvPr>
          </p:nvGraphicFramePr>
          <p:xfrm>
            <a:off x="1978748" y="2548418"/>
            <a:ext cx="376238" cy="155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63" name="Equation" r:id="rId14" imgW="495000" imgH="203040" progId="Equation.DSMT4">
                    <p:embed/>
                  </p:oleObj>
                </mc:Choice>
                <mc:Fallback>
                  <p:oleObj name="Equation" r:id="rId14" imgW="495000" imgH="203040" progId="Equation.DSMT4">
                    <p:embed/>
                    <p:pic>
                      <p:nvPicPr>
                        <p:cNvPr id="49" name="对象 4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978748" y="2548418"/>
                          <a:ext cx="376238" cy="155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文本框 5"/>
          <p:cNvSpPr txBox="1"/>
          <p:nvPr/>
        </p:nvSpPr>
        <p:spPr>
          <a:xfrm>
            <a:off x="3631475" y="2158470"/>
            <a:ext cx="2226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很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大，不稳定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631475" y="36122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临界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稳定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631475" y="5109602"/>
            <a:ext cx="1919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很小，稳定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3509" y="2968187"/>
            <a:ext cx="2491773" cy="166273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34405" y="1297577"/>
            <a:ext cx="2490877" cy="16621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33509" y="4631817"/>
            <a:ext cx="2469533" cy="164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1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8868587" y="612090"/>
            <a:ext cx="2345214" cy="234521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5.5.4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稳定裕度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456816"/>
            <a:ext cx="10515600" cy="51360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相稳定裕度与模稳定裕度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</a:t>
            </a: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稳定裕度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其中，</a:t>
            </a:r>
            <a:r>
              <a:rPr lang="el-GR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ω</a:t>
            </a:r>
            <a:r>
              <a:rPr lang="en-US" altLang="zh-CN" baseline="-25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是截止频率，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即，相位延迟</a:t>
            </a:r>
            <a:r>
              <a:rPr lang="el-GR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γ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，系统成为临界稳定。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模稳定裕度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其中，</a:t>
            </a:r>
            <a:r>
              <a:rPr lang="el-GR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l-GR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ω</a:t>
            </a:r>
            <a:r>
              <a:rPr lang="en-US" altLang="zh-CN" baseline="-25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是交接频率， 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85240"/>
              </p:ext>
            </p:extLst>
          </p:nvPr>
        </p:nvGraphicFramePr>
        <p:xfrm>
          <a:off x="3648419" y="2267294"/>
          <a:ext cx="3404485" cy="451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72" name="Equation" r:id="rId3" imgW="1726920" imgH="228600" progId="Equation.DSMT4">
                  <p:embed/>
                </p:oleObj>
              </mc:Choice>
              <mc:Fallback>
                <p:oleObj name="Equation" r:id="rId3" imgW="1726920" imgH="228600" progId="Equation.DSMT4">
                  <p:embed/>
                  <p:pic>
                    <p:nvPicPr>
                      <p:cNvPr id="44" name="对象 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48419" y="2267294"/>
                        <a:ext cx="3404485" cy="4510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331668"/>
              </p:ext>
            </p:extLst>
          </p:nvPr>
        </p:nvGraphicFramePr>
        <p:xfrm>
          <a:off x="4937125" y="2882012"/>
          <a:ext cx="23177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73" name="Equation" r:id="rId5" imgW="1218960" imgH="253800" progId="Equation.DSMT4">
                  <p:embed/>
                </p:oleObj>
              </mc:Choice>
              <mc:Fallback>
                <p:oleObj name="Equation" r:id="rId5" imgW="1218960" imgH="253800" progId="Equation.DSMT4">
                  <p:embed/>
                  <p:pic>
                    <p:nvPicPr>
                      <p:cNvPr id="45" name="对象 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7125" y="2882012"/>
                        <a:ext cx="2317750" cy="484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组合 45"/>
          <p:cNvGrpSpPr/>
          <p:nvPr/>
        </p:nvGrpSpPr>
        <p:grpSpPr>
          <a:xfrm>
            <a:off x="7792410" y="316815"/>
            <a:ext cx="3757986" cy="2930404"/>
            <a:chOff x="1378384" y="1464177"/>
            <a:chExt cx="2492046" cy="1992423"/>
          </a:xfrm>
        </p:grpSpPr>
        <p:cxnSp>
          <p:nvCxnSpPr>
            <p:cNvPr id="47" name="直接箭头连接符 46"/>
            <p:cNvCxnSpPr/>
            <p:nvPr/>
          </p:nvCxnSpPr>
          <p:spPr>
            <a:xfrm flipV="1">
              <a:off x="1378384" y="2473747"/>
              <a:ext cx="249204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V="1">
              <a:off x="2871618" y="1491411"/>
              <a:ext cx="0" cy="19646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67" name="对象 66"/>
            <p:cNvGraphicFramePr>
              <a:graphicFrameLocks noChangeAspect="1"/>
            </p:cNvGraphicFramePr>
            <p:nvPr>
              <p:extLst/>
            </p:nvPr>
          </p:nvGraphicFramePr>
          <p:xfrm>
            <a:off x="2754748" y="1464177"/>
            <a:ext cx="77563" cy="15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374" name="Equation" r:id="rId7" imgW="101520" imgH="203040" progId="Equation.DSMT4">
                    <p:embed/>
                  </p:oleObj>
                </mc:Choice>
                <mc:Fallback>
                  <p:oleObj name="Equation" r:id="rId7" imgW="101520" imgH="203040" progId="Equation.DSMT4">
                    <p:embed/>
                    <p:pic>
                      <p:nvPicPr>
                        <p:cNvPr id="67" name="对象 6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754748" y="1464177"/>
                          <a:ext cx="77563" cy="155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对象 67"/>
            <p:cNvGraphicFramePr>
              <a:graphicFrameLocks noChangeAspect="1"/>
            </p:cNvGraphicFramePr>
            <p:nvPr>
              <p:extLst/>
            </p:nvPr>
          </p:nvGraphicFramePr>
          <p:xfrm>
            <a:off x="2889272" y="2511110"/>
            <a:ext cx="116344" cy="135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375" name="Equation" r:id="rId9" imgW="152280" imgH="177480" progId="Equation.DSMT4">
                    <p:embed/>
                  </p:oleObj>
                </mc:Choice>
                <mc:Fallback>
                  <p:oleObj name="Equation" r:id="rId9" imgW="152280" imgH="177480" progId="Equation.DSMT4">
                    <p:embed/>
                    <p:pic>
                      <p:nvPicPr>
                        <p:cNvPr id="68" name="对象 6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889272" y="2511110"/>
                          <a:ext cx="116344" cy="1357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" name="椭圆 68"/>
            <p:cNvSpPr/>
            <p:nvPr/>
          </p:nvSpPr>
          <p:spPr>
            <a:xfrm>
              <a:off x="2015889" y="2402963"/>
              <a:ext cx="126374" cy="1263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70" name="任意多边形 69"/>
            <p:cNvSpPr/>
            <p:nvPr/>
          </p:nvSpPr>
          <p:spPr>
            <a:xfrm>
              <a:off x="1939479" y="2275629"/>
              <a:ext cx="936840" cy="1180971"/>
            </a:xfrm>
            <a:custGeom>
              <a:avLst/>
              <a:gdLst>
                <a:gd name="connsiteX0" fmla="*/ 0 w 936840"/>
                <a:gd name="connsiteY0" fmla="*/ 1180971 h 1180971"/>
                <a:gd name="connsiteX1" fmla="*/ 454395 w 936840"/>
                <a:gd name="connsiteY1" fmla="*/ 154375 h 1180971"/>
                <a:gd name="connsiteX2" fmla="*/ 718057 w 936840"/>
                <a:gd name="connsiteY2" fmla="*/ 8520 h 1180971"/>
                <a:gd name="connsiteX3" fmla="*/ 936840 w 936840"/>
                <a:gd name="connsiteY3" fmla="*/ 193644 h 1180971"/>
                <a:gd name="connsiteX4" fmla="*/ 936840 w 936840"/>
                <a:gd name="connsiteY4" fmla="*/ 193644 h 118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840" h="1180971">
                  <a:moveTo>
                    <a:pt x="0" y="1180971"/>
                  </a:moveTo>
                  <a:cubicBezTo>
                    <a:pt x="167359" y="765377"/>
                    <a:pt x="334719" y="349784"/>
                    <a:pt x="454395" y="154375"/>
                  </a:cubicBezTo>
                  <a:cubicBezTo>
                    <a:pt x="574071" y="-41034"/>
                    <a:pt x="637650" y="1975"/>
                    <a:pt x="718057" y="8520"/>
                  </a:cubicBezTo>
                  <a:cubicBezTo>
                    <a:pt x="798464" y="15065"/>
                    <a:pt x="936840" y="193644"/>
                    <a:pt x="936840" y="193644"/>
                  </a:cubicBezTo>
                  <a:lnTo>
                    <a:pt x="936840" y="193644"/>
                  </a:lnTo>
                </a:path>
              </a:pathLst>
            </a:cu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aphicFrame>
          <p:nvGraphicFramePr>
            <p:cNvPr id="71" name="对象 70"/>
            <p:cNvGraphicFramePr>
              <a:graphicFrameLocks noChangeAspect="1"/>
            </p:cNvGraphicFramePr>
            <p:nvPr>
              <p:extLst/>
            </p:nvPr>
          </p:nvGraphicFramePr>
          <p:xfrm>
            <a:off x="1639651" y="2224000"/>
            <a:ext cx="376238" cy="155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376" name="Equation" r:id="rId11" imgW="495000" imgH="203040" progId="Equation.DSMT4">
                    <p:embed/>
                  </p:oleObj>
                </mc:Choice>
                <mc:Fallback>
                  <p:oleObj name="Equation" r:id="rId11" imgW="495000" imgH="203040" progId="Equation.DSMT4">
                    <p:embed/>
                    <p:pic>
                      <p:nvPicPr>
                        <p:cNvPr id="71" name="对象 7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639651" y="2224000"/>
                          <a:ext cx="376238" cy="155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6" name="直接连接符 5"/>
          <p:cNvCxnSpPr>
            <a:stCxn id="70" idx="3"/>
          </p:cNvCxnSpPr>
          <p:nvPr/>
        </p:nvCxnSpPr>
        <p:spPr>
          <a:xfrm flipH="1">
            <a:off x="8054721" y="1795084"/>
            <a:ext cx="1996564" cy="1079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弧形 6"/>
          <p:cNvSpPr/>
          <p:nvPr/>
        </p:nvSpPr>
        <p:spPr>
          <a:xfrm rot="12677795">
            <a:off x="8391975" y="1608401"/>
            <a:ext cx="1131814" cy="996784"/>
          </a:xfrm>
          <a:prstGeom prst="arc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72" name="对象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592200"/>
              </p:ext>
            </p:extLst>
          </p:nvPr>
        </p:nvGraphicFramePr>
        <p:xfrm>
          <a:off x="8109714" y="2056253"/>
          <a:ext cx="265112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77" name="Equation" r:id="rId13" imgW="126720" imgH="164880" progId="Equation.DSMT4">
                  <p:embed/>
                </p:oleObj>
              </mc:Choice>
              <mc:Fallback>
                <p:oleObj name="Equation" r:id="rId13" imgW="126720" imgH="164880" progId="Equation.DSMT4">
                  <p:embed/>
                  <p:pic>
                    <p:nvPicPr>
                      <p:cNvPr id="72" name="对象 7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109714" y="2056253"/>
                        <a:ext cx="265112" cy="344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229245"/>
              </p:ext>
            </p:extLst>
          </p:nvPr>
        </p:nvGraphicFramePr>
        <p:xfrm>
          <a:off x="3560763" y="4580692"/>
          <a:ext cx="2278062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78" name="Equation" r:id="rId15" imgW="1244520" imgH="444240" progId="Equation.DSMT4">
                  <p:embed/>
                </p:oleObj>
              </mc:Choice>
              <mc:Fallback>
                <p:oleObj name="Equation" r:id="rId15" imgW="1244520" imgH="444240" progId="Equation.DSMT4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60763" y="4580692"/>
                        <a:ext cx="2278062" cy="814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180543"/>
              </p:ext>
            </p:extLst>
          </p:nvPr>
        </p:nvGraphicFramePr>
        <p:xfrm>
          <a:off x="4718130" y="5984684"/>
          <a:ext cx="301783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79" name="Equation" r:id="rId17" imgW="1587240" imgH="228600" progId="Equation.DSMT4">
                  <p:embed/>
                </p:oleObj>
              </mc:Choice>
              <mc:Fallback>
                <p:oleObj name="Equation" r:id="rId17" imgW="1587240" imgH="228600" progId="Equation.DSMT4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18130" y="5984684"/>
                        <a:ext cx="3017838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8792"/>
              </p:ext>
            </p:extLst>
          </p:nvPr>
        </p:nvGraphicFramePr>
        <p:xfrm>
          <a:off x="9567863" y="652463"/>
          <a:ext cx="2794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80" name="Equation" r:id="rId19" imgW="152280" imgH="393480" progId="Equation.DSMT4">
                  <p:embed/>
                </p:oleObj>
              </mc:Choice>
              <mc:Fallback>
                <p:oleObj name="Equation" r:id="rId19" imgW="152280" imgH="393480" progId="Equation.DSMT4">
                  <p:embed/>
                  <p:pic>
                    <p:nvPicPr>
                      <p:cNvPr id="20" name="对象 1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567863" y="652463"/>
                        <a:ext cx="279400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>
          <a:xfrm flipV="1">
            <a:off x="9277025" y="1304292"/>
            <a:ext cx="10483" cy="50972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9288186" y="1434343"/>
            <a:ext cx="74892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 flipV="1">
            <a:off x="8416795" y="3370008"/>
            <a:ext cx="12531" cy="2919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8429326" y="4175362"/>
            <a:ext cx="3159859" cy="3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8429326" y="5723659"/>
            <a:ext cx="3159859" cy="3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351669"/>
              </p:ext>
            </p:extLst>
          </p:nvPr>
        </p:nvGraphicFramePr>
        <p:xfrm>
          <a:off x="8183265" y="4032508"/>
          <a:ext cx="207961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81" name="Equation" r:id="rId21" imgW="126720" imgH="177480" progId="Equation.DSMT4">
                  <p:embed/>
                </p:oleObj>
              </mc:Choice>
              <mc:Fallback>
                <p:oleObj name="Equation" r:id="rId21" imgW="126720" imgH="177480" progId="Equation.DSMT4">
                  <p:embed/>
                  <p:pic>
                    <p:nvPicPr>
                      <p:cNvPr id="40" name="对象 3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183265" y="4032508"/>
                        <a:ext cx="207961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469755"/>
              </p:ext>
            </p:extLst>
          </p:nvPr>
        </p:nvGraphicFramePr>
        <p:xfrm>
          <a:off x="7865764" y="5623182"/>
          <a:ext cx="554627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82" name="Equation" r:id="rId23" imgW="380880" imgH="177480" progId="Equation.DSMT4">
                  <p:embed/>
                </p:oleObj>
              </mc:Choice>
              <mc:Fallback>
                <p:oleObj name="Equation" r:id="rId23" imgW="380880" imgH="177480" progId="Equation.DSMT4">
                  <p:embed/>
                  <p:pic>
                    <p:nvPicPr>
                      <p:cNvPr id="41" name="对象 4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865764" y="5623182"/>
                        <a:ext cx="554627" cy="26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直接箭头连接符 41"/>
          <p:cNvCxnSpPr/>
          <p:nvPr/>
        </p:nvCxnSpPr>
        <p:spPr>
          <a:xfrm flipV="1">
            <a:off x="9648781" y="3669238"/>
            <a:ext cx="3005" cy="2321464"/>
          </a:xfrm>
          <a:prstGeom prst="straightConnector1">
            <a:avLst/>
          </a:prstGeom>
          <a:ln>
            <a:prstDash val="sysDash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7664258" y="4992191"/>
                <a:ext cx="8409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200">
                              <a:latin typeface="Cambria Math" panose="02040503050406030204" pitchFamily="18" charset="0"/>
                            </a:rPr>
                            <m:t>∠</m:t>
                          </m:r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zh-CN" altLang="en-US" sz="12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258" y="4992191"/>
                <a:ext cx="840926" cy="276999"/>
              </a:xfrm>
              <a:prstGeom prst="rect">
                <a:avLst/>
              </a:prstGeom>
              <a:blipFill>
                <a:blip r:embed="rId25"/>
                <a:stretch>
                  <a:fillRect t="-106667" r="-34058" b="-16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7676850" y="3480335"/>
            <a:ext cx="7524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20log|G|</a:t>
            </a:r>
            <a:endParaRPr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8581726" y="3820112"/>
            <a:ext cx="2589633" cy="1197158"/>
          </a:xfrm>
          <a:custGeom>
            <a:avLst/>
            <a:gdLst>
              <a:gd name="connsiteX0" fmla="*/ 0 w 2986427"/>
              <a:gd name="connsiteY0" fmla="*/ 0 h 1197158"/>
              <a:gd name="connsiteX1" fmla="*/ 1600200 w 2986427"/>
              <a:gd name="connsiteY1" fmla="*/ 485775 h 1197158"/>
              <a:gd name="connsiteX2" fmla="*/ 2790825 w 2986427"/>
              <a:gd name="connsiteY2" fmla="*/ 1095375 h 1197158"/>
              <a:gd name="connsiteX3" fmla="*/ 2971800 w 2986427"/>
              <a:gd name="connsiteY3" fmla="*/ 1190625 h 119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6427" h="1197158">
                <a:moveTo>
                  <a:pt x="0" y="0"/>
                </a:moveTo>
                <a:cubicBezTo>
                  <a:pt x="567531" y="151606"/>
                  <a:pt x="1135063" y="303213"/>
                  <a:pt x="1600200" y="485775"/>
                </a:cubicBezTo>
                <a:cubicBezTo>
                  <a:pt x="2065337" y="668337"/>
                  <a:pt x="2562225" y="977900"/>
                  <a:pt x="2790825" y="1095375"/>
                </a:cubicBezTo>
                <a:cubicBezTo>
                  <a:pt x="3019425" y="1212850"/>
                  <a:pt x="2995612" y="1201737"/>
                  <a:pt x="2971800" y="1190625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8617861" y="5229913"/>
            <a:ext cx="2943225" cy="956759"/>
          </a:xfrm>
          <a:custGeom>
            <a:avLst/>
            <a:gdLst>
              <a:gd name="connsiteX0" fmla="*/ 0 w 3106936"/>
              <a:gd name="connsiteY0" fmla="*/ 0 h 956759"/>
              <a:gd name="connsiteX1" fmla="*/ 1409700 w 3106936"/>
              <a:gd name="connsiteY1" fmla="*/ 180975 h 956759"/>
              <a:gd name="connsiteX2" fmla="*/ 1819275 w 3106936"/>
              <a:gd name="connsiteY2" fmla="*/ 838200 h 956759"/>
              <a:gd name="connsiteX3" fmla="*/ 2971800 w 3106936"/>
              <a:gd name="connsiteY3" fmla="*/ 942975 h 956759"/>
              <a:gd name="connsiteX4" fmla="*/ 3038475 w 3106936"/>
              <a:gd name="connsiteY4" fmla="*/ 952500 h 956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936" h="956759">
                <a:moveTo>
                  <a:pt x="0" y="0"/>
                </a:moveTo>
                <a:cubicBezTo>
                  <a:pt x="553244" y="20637"/>
                  <a:pt x="1106488" y="41275"/>
                  <a:pt x="1409700" y="180975"/>
                </a:cubicBezTo>
                <a:cubicBezTo>
                  <a:pt x="1712912" y="320675"/>
                  <a:pt x="1558925" y="711200"/>
                  <a:pt x="1819275" y="838200"/>
                </a:cubicBezTo>
                <a:cubicBezTo>
                  <a:pt x="2079625" y="965200"/>
                  <a:pt x="2768600" y="923925"/>
                  <a:pt x="2971800" y="942975"/>
                </a:cubicBezTo>
                <a:cubicBezTo>
                  <a:pt x="3175000" y="962025"/>
                  <a:pt x="3106737" y="957262"/>
                  <a:pt x="3038475" y="952500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10151910" y="3669238"/>
            <a:ext cx="3005" cy="2321464"/>
          </a:xfrm>
          <a:prstGeom prst="straightConnector1">
            <a:avLst/>
          </a:prstGeom>
          <a:ln>
            <a:prstDash val="sysDash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458972"/>
              </p:ext>
            </p:extLst>
          </p:nvPr>
        </p:nvGraphicFramePr>
        <p:xfrm>
          <a:off x="9363920" y="5395990"/>
          <a:ext cx="265112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83" name="Equation" r:id="rId26" imgW="126720" imgH="164880" progId="Equation.DSMT4">
                  <p:embed/>
                </p:oleObj>
              </mc:Choice>
              <mc:Fallback>
                <p:oleObj name="Equation" r:id="rId26" imgW="126720" imgH="164880" progId="Equation.DSMT4">
                  <p:embed/>
                  <p:pic>
                    <p:nvPicPr>
                      <p:cNvPr id="54" name="对象 5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363920" y="5395990"/>
                        <a:ext cx="265112" cy="344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900060"/>
              </p:ext>
            </p:extLst>
          </p:nvPr>
        </p:nvGraphicFramePr>
        <p:xfrm>
          <a:off x="10339388" y="4205288"/>
          <a:ext cx="79057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84" name="Equation" r:id="rId27" imgW="507960" imgH="203040" progId="Equation.DSMT4">
                  <p:embed/>
                </p:oleObj>
              </mc:Choice>
              <mc:Fallback>
                <p:oleObj name="Equation" r:id="rId27" imgW="507960" imgH="203040" progId="Equation.DSMT4">
                  <p:embed/>
                  <p:pic>
                    <p:nvPicPr>
                      <p:cNvPr id="55" name="对象 5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0339388" y="4205288"/>
                        <a:ext cx="790575" cy="31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986394"/>
              </p:ext>
            </p:extLst>
          </p:nvPr>
        </p:nvGraphicFramePr>
        <p:xfrm>
          <a:off x="9282975" y="4088827"/>
          <a:ext cx="3968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85" name="Equation" r:id="rId29" imgW="190440" imgH="228600" progId="Equation.DSMT4">
                  <p:embed/>
                </p:oleObj>
              </mc:Choice>
              <mc:Fallback>
                <p:oleObj name="Equation" r:id="rId29" imgW="190440" imgH="228600" progId="Equation.DSMT4">
                  <p:embed/>
                  <p:pic>
                    <p:nvPicPr>
                      <p:cNvPr id="56" name="对象 5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9282975" y="4088827"/>
                        <a:ext cx="396875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439642"/>
              </p:ext>
            </p:extLst>
          </p:nvPr>
        </p:nvGraphicFramePr>
        <p:xfrm>
          <a:off x="10004425" y="5903913"/>
          <a:ext cx="3714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86" name="Equation" r:id="rId31" imgW="177480" imgH="228600" progId="Equation.DSMT4">
                  <p:embed/>
                </p:oleObj>
              </mc:Choice>
              <mc:Fallback>
                <p:oleObj name="Equation" r:id="rId31" imgW="177480" imgH="228600" progId="Equation.DSMT4">
                  <p:embed/>
                  <p:pic>
                    <p:nvPicPr>
                      <p:cNvPr id="57" name="对象 56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0004425" y="5903913"/>
                        <a:ext cx="371475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381727"/>
              </p:ext>
            </p:extLst>
          </p:nvPr>
        </p:nvGraphicFramePr>
        <p:xfrm>
          <a:off x="2528298" y="5438775"/>
          <a:ext cx="4741862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87" name="Equation" r:id="rId33" imgW="2590560" imgH="253800" progId="Equation.DSMT4">
                  <p:embed/>
                </p:oleObj>
              </mc:Choice>
              <mc:Fallback>
                <p:oleObj name="Equation" r:id="rId33" imgW="2590560" imgH="253800" progId="Equation.DSMT4">
                  <p:embed/>
                  <p:pic>
                    <p:nvPicPr>
                      <p:cNvPr id="52" name="对象 5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528298" y="5438775"/>
                        <a:ext cx="4741862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816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5.5.4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稳定裕度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20824"/>
            <a:ext cx="10515600" cy="51360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例：单位负反馈系统开环传递函数：                                求相稳定裕度与模稳定裕度。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相稳定裕度：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稳定裕度：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764801"/>
              </p:ext>
            </p:extLst>
          </p:nvPr>
        </p:nvGraphicFramePr>
        <p:xfrm>
          <a:off x="5934075" y="1543050"/>
          <a:ext cx="28130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0" name="Equation" r:id="rId3" imgW="1536480" imgH="419040" progId="Equation.DSMT4">
                  <p:embed/>
                </p:oleObj>
              </mc:Choice>
              <mc:Fallback>
                <p:oleObj name="Equation" r:id="rId3" imgW="1536480" imgH="419040" progId="Equation.DSMT4">
                  <p:embed/>
                  <p:pic>
                    <p:nvPicPr>
                      <p:cNvPr id="52" name="对象 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34075" y="1543050"/>
                        <a:ext cx="2813050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19950"/>
              </p:ext>
            </p:extLst>
          </p:nvPr>
        </p:nvGraphicFramePr>
        <p:xfrm>
          <a:off x="3169582" y="3347554"/>
          <a:ext cx="4233863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1" name="Equation" r:id="rId5" imgW="2311200" imgH="469800" progId="Equation.DSMT4">
                  <p:embed/>
                </p:oleObj>
              </mc:Choice>
              <mc:Fallback>
                <p:oleObj name="Equation" r:id="rId5" imgW="2311200" imgH="469800" progId="Equation.DSMT4">
                  <p:embed/>
                  <p:pic>
                    <p:nvPicPr>
                      <p:cNvPr id="58" name="对象 5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9582" y="3347554"/>
                        <a:ext cx="4233863" cy="862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079868"/>
              </p:ext>
            </p:extLst>
          </p:nvPr>
        </p:nvGraphicFramePr>
        <p:xfrm>
          <a:off x="7798371" y="3505814"/>
          <a:ext cx="1397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2" name="Equation" r:id="rId7" imgW="761760" imgH="228600" progId="Equation.DSMT4">
                  <p:embed/>
                </p:oleObj>
              </mc:Choice>
              <mc:Fallback>
                <p:oleObj name="Equation" r:id="rId7" imgW="761760" imgH="228600" progId="Equation.DSMT4">
                  <p:embed/>
                  <p:pic>
                    <p:nvPicPr>
                      <p:cNvPr id="59" name="对象 5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98371" y="3505814"/>
                        <a:ext cx="1397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539900"/>
              </p:ext>
            </p:extLst>
          </p:nvPr>
        </p:nvGraphicFramePr>
        <p:xfrm>
          <a:off x="3169582" y="4283563"/>
          <a:ext cx="3454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3" name="Equation" r:id="rId9" imgW="1752480" imgH="228600" progId="Equation.DSMT4">
                  <p:embed/>
                </p:oleObj>
              </mc:Choice>
              <mc:Fallback>
                <p:oleObj name="Equation" r:id="rId9" imgW="1752480" imgH="228600" progId="Equation.DSMT4">
                  <p:embed/>
                  <p:pic>
                    <p:nvPicPr>
                      <p:cNvPr id="61" name="对象 6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69582" y="4283563"/>
                        <a:ext cx="3454400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6396"/>
              </p:ext>
            </p:extLst>
          </p:nvPr>
        </p:nvGraphicFramePr>
        <p:xfrm>
          <a:off x="3062611" y="4967288"/>
          <a:ext cx="58070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4" name="Equation" r:id="rId11" imgW="2946240" imgH="241200" progId="Equation.DSMT4">
                  <p:embed/>
                </p:oleObj>
              </mc:Choice>
              <mc:Fallback>
                <p:oleObj name="Equation" r:id="rId11" imgW="2946240" imgH="241200" progId="Equation.DSMT4">
                  <p:embed/>
                  <p:pic>
                    <p:nvPicPr>
                      <p:cNvPr id="62" name="对象 6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62611" y="4967288"/>
                        <a:ext cx="5807075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335568"/>
              </p:ext>
            </p:extLst>
          </p:nvPr>
        </p:nvGraphicFramePr>
        <p:xfrm>
          <a:off x="9269126" y="4945389"/>
          <a:ext cx="9556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5" name="Equation" r:id="rId13" imgW="520560" imgH="253800" progId="Equation.DSMT4">
                  <p:embed/>
                </p:oleObj>
              </mc:Choice>
              <mc:Fallback>
                <p:oleObj name="Equation" r:id="rId13" imgW="520560" imgH="253800" progId="Equation.DSMT4">
                  <p:embed/>
                  <p:pic>
                    <p:nvPicPr>
                      <p:cNvPr id="63" name="对象 6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269126" y="4945389"/>
                        <a:ext cx="955675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292696"/>
              </p:ext>
            </p:extLst>
          </p:nvPr>
        </p:nvGraphicFramePr>
        <p:xfrm>
          <a:off x="3357563" y="5491163"/>
          <a:ext cx="18383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6" name="Equation" r:id="rId15" imgW="1002960" imgH="444240" progId="Equation.DSMT4">
                  <p:embed/>
                </p:oleObj>
              </mc:Choice>
              <mc:Fallback>
                <p:oleObj name="Equation" r:id="rId15" imgW="1002960" imgH="444240" progId="Equation.DSMT4">
                  <p:embed/>
                  <p:pic>
                    <p:nvPicPr>
                      <p:cNvPr id="64" name="对象 6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57563" y="5491163"/>
                        <a:ext cx="1838325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899233"/>
              </p:ext>
            </p:extLst>
          </p:nvPr>
        </p:nvGraphicFramePr>
        <p:xfrm>
          <a:off x="5670550" y="5676900"/>
          <a:ext cx="29083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7" name="Equation" r:id="rId17" imgW="1587240" imgH="203040" progId="Equation.DSMT4">
                  <p:embed/>
                </p:oleObj>
              </mc:Choice>
              <mc:Fallback>
                <p:oleObj name="Equation" r:id="rId17" imgW="1587240" imgH="20304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70550" y="5676900"/>
                        <a:ext cx="2908300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297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5.5.4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稳定裕度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20824"/>
            <a:ext cx="10515600" cy="51360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例：单位负反馈系统开环传递函数：                                求相稳定裕度与模稳定裕度。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814742"/>
              </p:ext>
            </p:extLst>
          </p:nvPr>
        </p:nvGraphicFramePr>
        <p:xfrm>
          <a:off x="5934075" y="1543050"/>
          <a:ext cx="28130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3" name="Equation" r:id="rId3" imgW="1536480" imgH="419040" progId="Equation.DSMT4">
                  <p:embed/>
                </p:oleObj>
              </mc:Choice>
              <mc:Fallback>
                <p:oleObj name="Equation" r:id="rId3" imgW="1536480" imgH="419040" progId="Equation.DSMT4">
                  <p:embed/>
                  <p:pic>
                    <p:nvPicPr>
                      <p:cNvPr id="52" name="对象 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34075" y="1543050"/>
                        <a:ext cx="2813050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887" y="2713913"/>
            <a:ext cx="3887009" cy="33825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367" y="2716501"/>
            <a:ext cx="4502353" cy="337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8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5.5.1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幅角原理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610028"/>
            <a:ext cx="10398760" cy="2451012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对于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s-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平面内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顺时针闭合路径</a:t>
            </a:r>
            <a:r>
              <a:rPr lang="el-GR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Γ</a:t>
            </a:r>
            <a:r>
              <a:rPr lang="en-US" altLang="zh-CN" sz="2000" baseline="-25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（该路径不通过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F(s)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任一零极点），且只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包含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F(s)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</a:t>
            </a:r>
            <a:r>
              <a:rPr lang="zh-CN" altLang="en-US" sz="2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零点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，则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F(s)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将该闭合路径</a:t>
            </a:r>
            <a:r>
              <a:rPr lang="el-GR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Γ</a:t>
            </a:r>
            <a:r>
              <a:rPr lang="en-US" altLang="zh-CN" sz="2000" baseline="-25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 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映射到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F-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包含原点的</a:t>
            </a:r>
            <a:r>
              <a:rPr lang="zh-CN" altLang="en-US" sz="2000" dirty="0" smtClean="0">
                <a:solidFill>
                  <a:srgbClr val="7030A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顺时针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闭合路径</a:t>
            </a:r>
            <a:r>
              <a:rPr lang="el-GR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Γ</a:t>
            </a:r>
            <a:r>
              <a:rPr lang="en-US" altLang="zh-CN" sz="2000" baseline="-25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 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若</a:t>
            </a:r>
            <a:r>
              <a:rPr lang="el-GR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Γ</a:t>
            </a:r>
            <a:r>
              <a:rPr lang="en-US" altLang="zh-CN" sz="2000" baseline="-25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 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包含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F(s)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</a:t>
            </a:r>
            <a:r>
              <a:rPr lang="zh-CN" altLang="en-US" sz="2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极点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，则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F(s)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el-GR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Γ</a:t>
            </a:r>
            <a:r>
              <a:rPr lang="en-US" altLang="zh-CN" sz="2000" baseline="-25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 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映射到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F-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包含原点的</a:t>
            </a:r>
            <a:r>
              <a:rPr lang="zh-CN" altLang="en-US" sz="2000" dirty="0" smtClean="0">
                <a:solidFill>
                  <a:srgbClr val="7030A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逆时针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闭合路径</a:t>
            </a:r>
            <a:r>
              <a:rPr lang="el-GR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Γ</a:t>
            </a:r>
            <a:r>
              <a:rPr lang="en-US" altLang="zh-CN" sz="2000" baseline="-25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 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846738" y="1863284"/>
            <a:ext cx="6720206" cy="1850045"/>
            <a:chOff x="3046763" y="4545013"/>
            <a:chExt cx="6720206" cy="1850045"/>
          </a:xfrm>
        </p:grpSpPr>
        <p:sp>
          <p:nvSpPr>
            <p:cNvPr id="39" name="右箭头 38"/>
            <p:cNvSpPr/>
            <p:nvPr/>
          </p:nvSpPr>
          <p:spPr>
            <a:xfrm>
              <a:off x="6096000" y="5367338"/>
              <a:ext cx="818606" cy="547497"/>
            </a:xfrm>
            <a:prstGeom prst="rightArrow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F(s)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3046763" y="4545013"/>
              <a:ext cx="2517140" cy="1828355"/>
              <a:chOff x="3046763" y="4468813"/>
              <a:chExt cx="2517140" cy="1828355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3046763" y="4468813"/>
                <a:ext cx="2517140" cy="1828355"/>
                <a:chOff x="3046763" y="4468813"/>
                <a:chExt cx="2517140" cy="1828355"/>
              </a:xfrm>
            </p:grpSpPr>
            <p:grpSp>
              <p:nvGrpSpPr>
                <p:cNvPr id="38" name="组合 37"/>
                <p:cNvGrpSpPr/>
                <p:nvPr/>
              </p:nvGrpSpPr>
              <p:grpSpPr>
                <a:xfrm>
                  <a:off x="3046763" y="4468813"/>
                  <a:ext cx="2517140" cy="1828355"/>
                  <a:chOff x="1853692" y="4468813"/>
                  <a:chExt cx="2517140" cy="1828355"/>
                </a:xfrm>
              </p:grpSpPr>
              <p:cxnSp>
                <p:nvCxnSpPr>
                  <p:cNvPr id="5" name="直接箭头连接符 4"/>
                  <p:cNvCxnSpPr/>
                  <p:nvPr/>
                </p:nvCxnSpPr>
                <p:spPr>
                  <a:xfrm flipV="1">
                    <a:off x="2587752" y="5541264"/>
                    <a:ext cx="1783080" cy="182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直接箭头连接符 5"/>
                  <p:cNvCxnSpPr/>
                  <p:nvPr/>
                </p:nvCxnSpPr>
                <p:spPr>
                  <a:xfrm flipV="1">
                    <a:off x="3361944" y="4553712"/>
                    <a:ext cx="21336" cy="174345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" name="椭圆 7"/>
                  <p:cNvSpPr/>
                  <p:nvPr/>
                </p:nvSpPr>
                <p:spPr>
                  <a:xfrm>
                    <a:off x="3621024" y="4663439"/>
                    <a:ext cx="685800" cy="78369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微软雅黑 Light" panose="020B0502040204020203" pitchFamily="34" charset="-122"/>
                      <a:ea typeface="微软雅黑 Light" panose="020B0502040204020203" pitchFamily="34" charset="-122"/>
                    </a:endParaRPr>
                  </a:p>
                </p:txBody>
              </p:sp>
              <p:sp>
                <p:nvSpPr>
                  <p:cNvPr id="10" name="椭圆 9"/>
                  <p:cNvSpPr/>
                  <p:nvPr/>
                </p:nvSpPr>
                <p:spPr>
                  <a:xfrm flipH="1">
                    <a:off x="3877055" y="5082730"/>
                    <a:ext cx="61753" cy="6158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微软雅黑 Light" panose="020B0502040204020203" pitchFamily="34" charset="-122"/>
                      <a:ea typeface="微软雅黑 Light" panose="020B0502040204020203" pitchFamily="34" charset="-122"/>
                    </a:endParaRPr>
                  </a:p>
                </p:txBody>
              </p:sp>
              <p:sp>
                <p:nvSpPr>
                  <p:cNvPr id="11" name="椭圆 10"/>
                  <p:cNvSpPr/>
                  <p:nvPr/>
                </p:nvSpPr>
                <p:spPr>
                  <a:xfrm flipH="1">
                    <a:off x="3880755" y="6006312"/>
                    <a:ext cx="58053" cy="5789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微软雅黑 Light" panose="020B0502040204020203" pitchFamily="34" charset="-122"/>
                      <a:ea typeface="微软雅黑 Light" panose="020B0502040204020203" pitchFamily="34" charset="-122"/>
                    </a:endParaRPr>
                  </a:p>
                </p:txBody>
              </p:sp>
              <p:sp>
                <p:nvSpPr>
                  <p:cNvPr id="12" name="椭圆 11"/>
                  <p:cNvSpPr/>
                  <p:nvPr/>
                </p:nvSpPr>
                <p:spPr>
                  <a:xfrm flipH="1">
                    <a:off x="3636765" y="5521523"/>
                    <a:ext cx="61753" cy="6158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微软雅黑 Light" panose="020B0502040204020203" pitchFamily="34" charset="-122"/>
                      <a:ea typeface="微软雅黑 Light" panose="020B0502040204020203" pitchFamily="34" charset="-122"/>
                    </a:endParaRPr>
                  </a:p>
                </p:txBody>
              </p:sp>
              <p:sp>
                <p:nvSpPr>
                  <p:cNvPr id="13" name="椭圆 12"/>
                  <p:cNvSpPr/>
                  <p:nvPr/>
                </p:nvSpPr>
                <p:spPr>
                  <a:xfrm flipH="1">
                    <a:off x="2857935" y="5533381"/>
                    <a:ext cx="61753" cy="61589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微软雅黑 Light" panose="020B0502040204020203" pitchFamily="34" charset="-122"/>
                      <a:ea typeface="微软雅黑 Light" panose="020B0502040204020203" pitchFamily="34" charset="-122"/>
                    </a:endParaRPr>
                  </a:p>
                </p:txBody>
              </p:sp>
              <p:grpSp>
                <p:nvGrpSpPr>
                  <p:cNvPr id="20" name="组合 19"/>
                  <p:cNvGrpSpPr/>
                  <p:nvPr/>
                </p:nvGrpSpPr>
                <p:grpSpPr>
                  <a:xfrm>
                    <a:off x="3173978" y="5520440"/>
                    <a:ext cx="72928" cy="64088"/>
                    <a:chOff x="5032005" y="4959077"/>
                    <a:chExt cx="555372" cy="488053"/>
                  </a:xfrm>
                </p:grpSpPr>
                <p:cxnSp>
                  <p:nvCxnSpPr>
                    <p:cNvPr id="15" name="直接连接符 14"/>
                    <p:cNvCxnSpPr/>
                    <p:nvPr/>
                  </p:nvCxnSpPr>
                  <p:spPr>
                    <a:xfrm>
                      <a:off x="5032005" y="4959077"/>
                      <a:ext cx="555372" cy="488053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接连接符 15"/>
                    <p:cNvCxnSpPr/>
                    <p:nvPr/>
                  </p:nvCxnSpPr>
                  <p:spPr>
                    <a:xfrm flipV="1">
                      <a:off x="5071274" y="4959078"/>
                      <a:ext cx="516103" cy="48805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" name="组合 20"/>
                  <p:cNvGrpSpPr/>
                  <p:nvPr/>
                </p:nvGrpSpPr>
                <p:grpSpPr>
                  <a:xfrm>
                    <a:off x="2681251" y="5986989"/>
                    <a:ext cx="72928" cy="64088"/>
                    <a:chOff x="5032005" y="4959077"/>
                    <a:chExt cx="555372" cy="488053"/>
                  </a:xfrm>
                </p:grpSpPr>
                <p:cxnSp>
                  <p:nvCxnSpPr>
                    <p:cNvPr id="22" name="直接连接符 21"/>
                    <p:cNvCxnSpPr/>
                    <p:nvPr/>
                  </p:nvCxnSpPr>
                  <p:spPr>
                    <a:xfrm>
                      <a:off x="5032005" y="4959077"/>
                      <a:ext cx="555372" cy="488053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直接连接符 22"/>
                    <p:cNvCxnSpPr/>
                    <p:nvPr/>
                  </p:nvCxnSpPr>
                  <p:spPr>
                    <a:xfrm flipV="1">
                      <a:off x="5071274" y="4959078"/>
                      <a:ext cx="516103" cy="48805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" name="组合 23"/>
                  <p:cNvGrpSpPr/>
                  <p:nvPr/>
                </p:nvGrpSpPr>
                <p:grpSpPr>
                  <a:xfrm>
                    <a:off x="2681251" y="5094789"/>
                    <a:ext cx="72928" cy="64088"/>
                    <a:chOff x="5032005" y="4959077"/>
                    <a:chExt cx="555372" cy="488053"/>
                  </a:xfrm>
                </p:grpSpPr>
                <p:cxnSp>
                  <p:nvCxnSpPr>
                    <p:cNvPr id="25" name="直接连接符 24"/>
                    <p:cNvCxnSpPr/>
                    <p:nvPr/>
                  </p:nvCxnSpPr>
                  <p:spPr>
                    <a:xfrm>
                      <a:off x="5032005" y="4959077"/>
                      <a:ext cx="555372" cy="488053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直接连接符 25"/>
                    <p:cNvCxnSpPr/>
                    <p:nvPr/>
                  </p:nvCxnSpPr>
                  <p:spPr>
                    <a:xfrm flipV="1">
                      <a:off x="5071274" y="4959078"/>
                      <a:ext cx="516103" cy="488052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aphicFrame>
                <p:nvGraphicFramePr>
                  <p:cNvPr id="28" name="对象 27"/>
                  <p:cNvGraphicFramePr>
                    <a:graphicFrameLocks noChangeAspect="1"/>
                  </p:cNvGraphicFramePr>
                  <p:nvPr/>
                </p:nvGraphicFramePr>
                <p:xfrm>
                  <a:off x="3938808" y="4927991"/>
                  <a:ext cx="165100" cy="2286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8811" name="Equation" r:id="rId3" imgW="164880" imgH="228600" progId="Equation.DSMT4">
                          <p:embed/>
                        </p:oleObj>
                      </mc:Choice>
                      <mc:Fallback>
                        <p:oleObj name="Equation" r:id="rId3" imgW="164880" imgH="228600" progId="Equation.DSMT4">
                          <p:embed/>
                          <p:pic>
                            <p:nvPicPr>
                              <p:cNvPr id="28" name="对象 27"/>
                              <p:cNvPicPr/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38808" y="4927991"/>
                                <a:ext cx="165100" cy="2286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9" name="对象 28"/>
                  <p:cNvGraphicFramePr>
                    <a:graphicFrameLocks noChangeAspect="1"/>
                  </p:cNvGraphicFramePr>
                  <p:nvPr/>
                </p:nvGraphicFramePr>
                <p:xfrm>
                  <a:off x="3863975" y="6053138"/>
                  <a:ext cx="254000" cy="2286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8812" name="Equation" r:id="rId5" imgW="253800" imgH="228600" progId="Equation.DSMT4">
                          <p:embed/>
                        </p:oleObj>
                      </mc:Choice>
                      <mc:Fallback>
                        <p:oleObj name="Equation" r:id="rId5" imgW="253800" imgH="228600" progId="Equation.DSMT4">
                          <p:embed/>
                          <p:pic>
                            <p:nvPicPr>
                              <p:cNvPr id="29" name="对象 28"/>
                              <p:cNvPicPr/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863975" y="6053138"/>
                                <a:ext cx="254000" cy="2286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0" name="对象 29"/>
                  <p:cNvGraphicFramePr>
                    <a:graphicFrameLocks noChangeAspect="1"/>
                  </p:cNvGraphicFramePr>
                  <p:nvPr/>
                </p:nvGraphicFramePr>
                <p:xfrm>
                  <a:off x="2857500" y="5549900"/>
                  <a:ext cx="152400" cy="2286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8813" name="Equation" r:id="rId7" imgW="152280" imgH="228600" progId="Equation.DSMT4">
                          <p:embed/>
                        </p:oleObj>
                      </mc:Choice>
                      <mc:Fallback>
                        <p:oleObj name="Equation" r:id="rId7" imgW="152280" imgH="228600" progId="Equation.DSMT4">
                          <p:embed/>
                          <p:pic>
                            <p:nvPicPr>
                              <p:cNvPr id="30" name="对象 29"/>
                              <p:cNvPicPr/>
                              <p:nvPr/>
                            </p:nvPicPr>
                            <p:blipFill>
                              <a:blip r:embed="rId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857500" y="5549900"/>
                                <a:ext cx="152400" cy="2286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1" name="对象 30"/>
                  <p:cNvGraphicFramePr>
                    <a:graphicFrameLocks noChangeAspect="1"/>
                  </p:cNvGraphicFramePr>
                  <p:nvPr/>
                </p:nvGraphicFramePr>
                <p:xfrm>
                  <a:off x="3657659" y="5548313"/>
                  <a:ext cx="139700" cy="2286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8814" name="Equation" r:id="rId9" imgW="139680" imgH="228600" progId="Equation.DSMT4">
                          <p:embed/>
                        </p:oleObj>
                      </mc:Choice>
                      <mc:Fallback>
                        <p:oleObj name="Equation" r:id="rId9" imgW="139680" imgH="228600" progId="Equation.DSMT4">
                          <p:embed/>
                          <p:pic>
                            <p:nvPicPr>
                              <p:cNvPr id="31" name="对象 30"/>
                              <p:cNvPicPr/>
                              <p:nvPr/>
                            </p:nvPicPr>
                            <p:blipFill>
                              <a:blip r:embed="rId1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657659" y="5548313"/>
                                <a:ext cx="139700" cy="2286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2" name="对象 31"/>
                  <p:cNvGraphicFramePr>
                    <a:graphicFrameLocks noChangeAspect="1"/>
                  </p:cNvGraphicFramePr>
                  <p:nvPr/>
                </p:nvGraphicFramePr>
                <p:xfrm>
                  <a:off x="3382963" y="5580063"/>
                  <a:ext cx="152400" cy="1778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8815" name="Equation" r:id="rId11" imgW="152280" imgH="177480" progId="Equation.DSMT4">
                          <p:embed/>
                        </p:oleObj>
                      </mc:Choice>
                      <mc:Fallback>
                        <p:oleObj name="Equation" r:id="rId11" imgW="152280" imgH="177480" progId="Equation.DSMT4">
                          <p:embed/>
                          <p:pic>
                            <p:nvPicPr>
                              <p:cNvPr id="32" name="对象 31"/>
                              <p:cNvPicPr/>
                              <p:nvPr/>
                            </p:nvPicPr>
                            <p:blipFill>
                              <a:blip r:embed="rId1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382963" y="5580063"/>
                                <a:ext cx="152400" cy="1778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3" name="对象 32"/>
                  <p:cNvGraphicFramePr>
                    <a:graphicFrameLocks noChangeAspect="1"/>
                  </p:cNvGraphicFramePr>
                  <p:nvPr/>
                </p:nvGraphicFramePr>
                <p:xfrm>
                  <a:off x="3235325" y="4468813"/>
                  <a:ext cx="101600" cy="2032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8816" name="Equation" r:id="rId13" imgW="101520" imgH="203040" progId="Equation.DSMT4">
                          <p:embed/>
                        </p:oleObj>
                      </mc:Choice>
                      <mc:Fallback>
                        <p:oleObj name="Equation" r:id="rId13" imgW="101520" imgH="203040" progId="Equation.DSMT4">
                          <p:embed/>
                          <p:pic>
                            <p:nvPicPr>
                              <p:cNvPr id="33" name="对象 32"/>
                              <p:cNvPicPr/>
                              <p:nvPr/>
                            </p:nvPicPr>
                            <p:blipFill>
                              <a:blip r:embed="rId1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35325" y="4468813"/>
                                <a:ext cx="101600" cy="2032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4" name="对象 33"/>
                  <p:cNvGraphicFramePr>
                    <a:graphicFrameLocks noChangeAspect="1"/>
                  </p:cNvGraphicFramePr>
                  <p:nvPr/>
                </p:nvGraphicFramePr>
                <p:xfrm>
                  <a:off x="2630488" y="6020540"/>
                  <a:ext cx="254000" cy="2286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8817" name="Equation" r:id="rId15" imgW="253800" imgH="228600" progId="Equation.DSMT4">
                          <p:embed/>
                        </p:oleObj>
                      </mc:Choice>
                      <mc:Fallback>
                        <p:oleObj name="Equation" r:id="rId15" imgW="253800" imgH="228600" progId="Equation.DSMT4">
                          <p:embed/>
                          <p:pic>
                            <p:nvPicPr>
                              <p:cNvPr id="34" name="对象 33"/>
                              <p:cNvPicPr/>
                              <p:nvPr/>
                            </p:nvPicPr>
                            <p:blipFill>
                              <a:blip r:embed="rId1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630488" y="6020540"/>
                                <a:ext cx="254000" cy="2286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5" name="对象 34"/>
                  <p:cNvGraphicFramePr>
                    <a:graphicFrameLocks noChangeAspect="1"/>
                  </p:cNvGraphicFramePr>
                  <p:nvPr/>
                </p:nvGraphicFramePr>
                <p:xfrm>
                  <a:off x="2725738" y="4841875"/>
                  <a:ext cx="165100" cy="2286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8818" name="Equation" r:id="rId17" imgW="164880" imgH="228600" progId="Equation.DSMT4">
                          <p:embed/>
                        </p:oleObj>
                      </mc:Choice>
                      <mc:Fallback>
                        <p:oleObj name="Equation" r:id="rId17" imgW="164880" imgH="228600" progId="Equation.DSMT4">
                          <p:embed/>
                          <p:pic>
                            <p:nvPicPr>
                              <p:cNvPr id="35" name="对象 34"/>
                              <p:cNvPicPr/>
                              <p:nvPr/>
                            </p:nvPicPr>
                            <p:blipFill>
                              <a:blip r:embed="rId1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725738" y="4841875"/>
                                <a:ext cx="165100" cy="2286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6" name="对象 35"/>
                  <p:cNvGraphicFramePr>
                    <a:graphicFrameLocks noChangeAspect="1"/>
                  </p:cNvGraphicFramePr>
                  <p:nvPr/>
                </p:nvGraphicFramePr>
                <p:xfrm>
                  <a:off x="3108325" y="5291138"/>
                  <a:ext cx="177800" cy="2286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8819" name="Equation" r:id="rId19" imgW="177480" imgH="228600" progId="Equation.DSMT4">
                          <p:embed/>
                        </p:oleObj>
                      </mc:Choice>
                      <mc:Fallback>
                        <p:oleObj name="Equation" r:id="rId19" imgW="177480" imgH="228600" progId="Equation.DSMT4">
                          <p:embed/>
                          <p:pic>
                            <p:nvPicPr>
                              <p:cNvPr id="36" name="对象 35"/>
                              <p:cNvPicPr/>
                              <p:nvPr/>
                            </p:nvPicPr>
                            <p:blipFill>
                              <a:blip r:embed="rId2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108325" y="5291138"/>
                                <a:ext cx="177800" cy="2286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1853692" y="4708433"/>
                    <a:ext cx="7537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a:t>s</a:t>
                    </a:r>
                    <a:r>
                      <a:rPr lang="zh-CN" altLang="en-US" dirty="0" smtClean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a:t>平面</a:t>
                    </a:r>
                    <a:endParaRPr lang="zh-CN" altLang="en-US" dirty="0">
                      <a:latin typeface="微软雅黑 Light" panose="020B0502040204020203" pitchFamily="34" charset="-122"/>
                      <a:ea typeface="微软雅黑 Light" panose="020B0502040204020203" pitchFamily="34" charset="-122"/>
                    </a:endParaRPr>
                  </a:p>
                </p:txBody>
              </p:sp>
            </p:grpSp>
            <p:cxnSp>
              <p:nvCxnSpPr>
                <p:cNvPr id="46" name="直接箭头连接符 45"/>
                <p:cNvCxnSpPr/>
                <p:nvPr/>
              </p:nvCxnSpPr>
              <p:spPr>
                <a:xfrm>
                  <a:off x="5372416" y="4746709"/>
                  <a:ext cx="64008" cy="762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箭头连接符 49"/>
              <p:cNvCxnSpPr>
                <a:endCxn id="8" idx="1"/>
              </p:cNvCxnSpPr>
              <p:nvPr/>
            </p:nvCxnSpPr>
            <p:spPr>
              <a:xfrm flipV="1">
                <a:off x="3910786" y="4778208"/>
                <a:ext cx="1003742" cy="3353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10" idx="7"/>
                <a:endCxn id="8" idx="1"/>
              </p:cNvCxnSpPr>
              <p:nvPr/>
            </p:nvCxnSpPr>
            <p:spPr>
              <a:xfrm flipH="1" flipV="1">
                <a:off x="4914528" y="4778208"/>
                <a:ext cx="164642" cy="3135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组合 57"/>
            <p:cNvGrpSpPr/>
            <p:nvPr/>
          </p:nvGrpSpPr>
          <p:grpSpPr>
            <a:xfrm>
              <a:off x="7484213" y="4596054"/>
              <a:ext cx="2282756" cy="1799004"/>
              <a:chOff x="7484213" y="4519854"/>
              <a:chExt cx="2282756" cy="1799004"/>
            </a:xfrm>
          </p:grpSpPr>
          <p:sp>
            <p:nvSpPr>
              <p:cNvPr id="42" name="任意多边形 41"/>
              <p:cNvSpPr/>
              <p:nvPr/>
            </p:nvSpPr>
            <p:spPr>
              <a:xfrm>
                <a:off x="7820247" y="4944140"/>
                <a:ext cx="1047310" cy="1153632"/>
              </a:xfrm>
              <a:custGeom>
                <a:avLst/>
                <a:gdLst>
                  <a:gd name="connsiteX0" fmla="*/ 930348 w 1047310"/>
                  <a:gd name="connsiteY0" fmla="*/ 47846 h 1153632"/>
                  <a:gd name="connsiteX1" fmla="*/ 962246 w 1047310"/>
                  <a:gd name="connsiteY1" fmla="*/ 74427 h 1153632"/>
                  <a:gd name="connsiteX2" fmla="*/ 994144 w 1047310"/>
                  <a:gd name="connsiteY2" fmla="*/ 127590 h 1153632"/>
                  <a:gd name="connsiteX3" fmla="*/ 1010093 w 1047310"/>
                  <a:gd name="connsiteY3" fmla="*/ 154172 h 1153632"/>
                  <a:gd name="connsiteX4" fmla="*/ 1020725 w 1047310"/>
                  <a:gd name="connsiteY4" fmla="*/ 196702 h 1153632"/>
                  <a:gd name="connsiteX5" fmla="*/ 1031358 w 1047310"/>
                  <a:gd name="connsiteY5" fmla="*/ 249865 h 1153632"/>
                  <a:gd name="connsiteX6" fmla="*/ 1041990 w 1047310"/>
                  <a:gd name="connsiteY6" fmla="*/ 281762 h 1153632"/>
                  <a:gd name="connsiteX7" fmla="*/ 1047306 w 1047310"/>
                  <a:gd name="connsiteY7" fmla="*/ 340241 h 1153632"/>
                  <a:gd name="connsiteX8" fmla="*/ 1036674 w 1047310"/>
                  <a:gd name="connsiteY8" fmla="*/ 531627 h 1153632"/>
                  <a:gd name="connsiteX9" fmla="*/ 1031358 w 1047310"/>
                  <a:gd name="connsiteY9" fmla="*/ 648586 h 1153632"/>
                  <a:gd name="connsiteX10" fmla="*/ 1026041 w 1047310"/>
                  <a:gd name="connsiteY10" fmla="*/ 664534 h 1153632"/>
                  <a:gd name="connsiteX11" fmla="*/ 1015409 w 1047310"/>
                  <a:gd name="connsiteY11" fmla="*/ 691116 h 1153632"/>
                  <a:gd name="connsiteX12" fmla="*/ 1004776 w 1047310"/>
                  <a:gd name="connsiteY12" fmla="*/ 733646 h 1153632"/>
                  <a:gd name="connsiteX13" fmla="*/ 994144 w 1047310"/>
                  <a:gd name="connsiteY13" fmla="*/ 754911 h 1153632"/>
                  <a:gd name="connsiteX14" fmla="*/ 988827 w 1047310"/>
                  <a:gd name="connsiteY14" fmla="*/ 770860 h 1153632"/>
                  <a:gd name="connsiteX15" fmla="*/ 972879 w 1047310"/>
                  <a:gd name="connsiteY15" fmla="*/ 808074 h 1153632"/>
                  <a:gd name="connsiteX16" fmla="*/ 967562 w 1047310"/>
                  <a:gd name="connsiteY16" fmla="*/ 845288 h 1153632"/>
                  <a:gd name="connsiteX17" fmla="*/ 946297 w 1047310"/>
                  <a:gd name="connsiteY17" fmla="*/ 887818 h 1153632"/>
                  <a:gd name="connsiteX18" fmla="*/ 930348 w 1047310"/>
                  <a:gd name="connsiteY18" fmla="*/ 925032 h 1153632"/>
                  <a:gd name="connsiteX19" fmla="*/ 919716 w 1047310"/>
                  <a:gd name="connsiteY19" fmla="*/ 940981 h 1153632"/>
                  <a:gd name="connsiteX20" fmla="*/ 914400 w 1047310"/>
                  <a:gd name="connsiteY20" fmla="*/ 956930 h 1153632"/>
                  <a:gd name="connsiteX21" fmla="*/ 893134 w 1047310"/>
                  <a:gd name="connsiteY21" fmla="*/ 983511 h 1153632"/>
                  <a:gd name="connsiteX22" fmla="*/ 882502 w 1047310"/>
                  <a:gd name="connsiteY22" fmla="*/ 999460 h 1153632"/>
                  <a:gd name="connsiteX23" fmla="*/ 866553 w 1047310"/>
                  <a:gd name="connsiteY23" fmla="*/ 1010093 h 1153632"/>
                  <a:gd name="connsiteX24" fmla="*/ 855920 w 1047310"/>
                  <a:gd name="connsiteY24" fmla="*/ 1026041 h 1153632"/>
                  <a:gd name="connsiteX25" fmla="*/ 824023 w 1047310"/>
                  <a:gd name="connsiteY25" fmla="*/ 1041990 h 1153632"/>
                  <a:gd name="connsiteX26" fmla="*/ 808074 w 1047310"/>
                  <a:gd name="connsiteY26" fmla="*/ 1052623 h 1153632"/>
                  <a:gd name="connsiteX27" fmla="*/ 792125 w 1047310"/>
                  <a:gd name="connsiteY27" fmla="*/ 1057939 h 1153632"/>
                  <a:gd name="connsiteX28" fmla="*/ 776176 w 1047310"/>
                  <a:gd name="connsiteY28" fmla="*/ 1073888 h 1153632"/>
                  <a:gd name="connsiteX29" fmla="*/ 733646 w 1047310"/>
                  <a:gd name="connsiteY29" fmla="*/ 1084520 h 1153632"/>
                  <a:gd name="connsiteX30" fmla="*/ 712381 w 1047310"/>
                  <a:gd name="connsiteY30" fmla="*/ 1095153 h 1153632"/>
                  <a:gd name="connsiteX31" fmla="*/ 675167 w 1047310"/>
                  <a:gd name="connsiteY31" fmla="*/ 1111102 h 1153632"/>
                  <a:gd name="connsiteX32" fmla="*/ 648586 w 1047310"/>
                  <a:gd name="connsiteY32" fmla="*/ 1127051 h 1153632"/>
                  <a:gd name="connsiteX33" fmla="*/ 622004 w 1047310"/>
                  <a:gd name="connsiteY33" fmla="*/ 1132367 h 1153632"/>
                  <a:gd name="connsiteX34" fmla="*/ 606055 w 1047310"/>
                  <a:gd name="connsiteY34" fmla="*/ 1137683 h 1153632"/>
                  <a:gd name="connsiteX35" fmla="*/ 558209 w 1047310"/>
                  <a:gd name="connsiteY35" fmla="*/ 1153632 h 1153632"/>
                  <a:gd name="connsiteX36" fmla="*/ 366823 w 1047310"/>
                  <a:gd name="connsiteY36" fmla="*/ 1143000 h 1153632"/>
                  <a:gd name="connsiteX37" fmla="*/ 340241 w 1047310"/>
                  <a:gd name="connsiteY37" fmla="*/ 1132367 h 1153632"/>
                  <a:gd name="connsiteX38" fmla="*/ 271130 w 1047310"/>
                  <a:gd name="connsiteY38" fmla="*/ 1121734 h 1153632"/>
                  <a:gd name="connsiteX39" fmla="*/ 217967 w 1047310"/>
                  <a:gd name="connsiteY39" fmla="*/ 1073888 h 1153632"/>
                  <a:gd name="connsiteX40" fmla="*/ 202018 w 1047310"/>
                  <a:gd name="connsiteY40" fmla="*/ 1057939 h 1153632"/>
                  <a:gd name="connsiteX41" fmla="*/ 186069 w 1047310"/>
                  <a:gd name="connsiteY41" fmla="*/ 1041990 h 1153632"/>
                  <a:gd name="connsiteX42" fmla="*/ 154172 w 1047310"/>
                  <a:gd name="connsiteY42" fmla="*/ 1015409 h 1153632"/>
                  <a:gd name="connsiteX43" fmla="*/ 132906 w 1047310"/>
                  <a:gd name="connsiteY43" fmla="*/ 999460 h 1153632"/>
                  <a:gd name="connsiteX44" fmla="*/ 101009 w 1047310"/>
                  <a:gd name="connsiteY44" fmla="*/ 962246 h 1153632"/>
                  <a:gd name="connsiteX45" fmla="*/ 53162 w 1047310"/>
                  <a:gd name="connsiteY45" fmla="*/ 919716 h 1153632"/>
                  <a:gd name="connsiteX46" fmla="*/ 37213 w 1047310"/>
                  <a:gd name="connsiteY46" fmla="*/ 887818 h 1153632"/>
                  <a:gd name="connsiteX47" fmla="*/ 15948 w 1047310"/>
                  <a:gd name="connsiteY47" fmla="*/ 850604 h 1153632"/>
                  <a:gd name="connsiteX48" fmla="*/ 10632 w 1047310"/>
                  <a:gd name="connsiteY48" fmla="*/ 818707 h 1153632"/>
                  <a:gd name="connsiteX49" fmla="*/ 5316 w 1047310"/>
                  <a:gd name="connsiteY49" fmla="*/ 802758 h 1153632"/>
                  <a:gd name="connsiteX50" fmla="*/ 0 w 1047310"/>
                  <a:gd name="connsiteY50" fmla="*/ 749595 h 1153632"/>
                  <a:gd name="connsiteX51" fmla="*/ 5316 w 1047310"/>
                  <a:gd name="connsiteY51" fmla="*/ 611372 h 1153632"/>
                  <a:gd name="connsiteX52" fmla="*/ 15948 w 1047310"/>
                  <a:gd name="connsiteY52" fmla="*/ 568841 h 1153632"/>
                  <a:gd name="connsiteX53" fmla="*/ 42530 w 1047310"/>
                  <a:gd name="connsiteY53" fmla="*/ 526311 h 1153632"/>
                  <a:gd name="connsiteX54" fmla="*/ 47846 w 1047310"/>
                  <a:gd name="connsiteY54" fmla="*/ 499730 h 1153632"/>
                  <a:gd name="connsiteX55" fmla="*/ 58479 w 1047310"/>
                  <a:gd name="connsiteY55" fmla="*/ 483781 h 1153632"/>
                  <a:gd name="connsiteX56" fmla="*/ 69111 w 1047310"/>
                  <a:gd name="connsiteY56" fmla="*/ 462516 h 1153632"/>
                  <a:gd name="connsiteX57" fmla="*/ 95693 w 1047310"/>
                  <a:gd name="connsiteY57" fmla="*/ 425302 h 1153632"/>
                  <a:gd name="connsiteX58" fmla="*/ 106325 w 1047310"/>
                  <a:gd name="connsiteY58" fmla="*/ 409353 h 1153632"/>
                  <a:gd name="connsiteX59" fmla="*/ 122274 w 1047310"/>
                  <a:gd name="connsiteY59" fmla="*/ 398720 h 1153632"/>
                  <a:gd name="connsiteX60" fmla="*/ 154172 w 1047310"/>
                  <a:gd name="connsiteY60" fmla="*/ 366823 h 1153632"/>
                  <a:gd name="connsiteX61" fmla="*/ 164804 w 1047310"/>
                  <a:gd name="connsiteY61" fmla="*/ 350874 h 1153632"/>
                  <a:gd name="connsiteX62" fmla="*/ 186069 w 1047310"/>
                  <a:gd name="connsiteY62" fmla="*/ 334925 h 1153632"/>
                  <a:gd name="connsiteX63" fmla="*/ 217967 w 1047310"/>
                  <a:gd name="connsiteY63" fmla="*/ 308344 h 1153632"/>
                  <a:gd name="connsiteX64" fmla="*/ 265813 w 1047310"/>
                  <a:gd name="connsiteY64" fmla="*/ 265813 h 1153632"/>
                  <a:gd name="connsiteX65" fmla="*/ 276446 w 1047310"/>
                  <a:gd name="connsiteY65" fmla="*/ 244548 h 1153632"/>
                  <a:gd name="connsiteX66" fmla="*/ 292395 w 1047310"/>
                  <a:gd name="connsiteY66" fmla="*/ 233916 h 1153632"/>
                  <a:gd name="connsiteX67" fmla="*/ 313660 w 1047310"/>
                  <a:gd name="connsiteY67" fmla="*/ 217967 h 1153632"/>
                  <a:gd name="connsiteX68" fmla="*/ 329609 w 1047310"/>
                  <a:gd name="connsiteY68" fmla="*/ 202018 h 1153632"/>
                  <a:gd name="connsiteX69" fmla="*/ 350874 w 1047310"/>
                  <a:gd name="connsiteY69" fmla="*/ 191386 h 1153632"/>
                  <a:gd name="connsiteX70" fmla="*/ 382772 w 1047310"/>
                  <a:gd name="connsiteY70" fmla="*/ 170120 h 1153632"/>
                  <a:gd name="connsiteX71" fmla="*/ 398720 w 1047310"/>
                  <a:gd name="connsiteY71" fmla="*/ 154172 h 1153632"/>
                  <a:gd name="connsiteX72" fmla="*/ 414669 w 1047310"/>
                  <a:gd name="connsiteY72" fmla="*/ 148855 h 1153632"/>
                  <a:gd name="connsiteX73" fmla="*/ 430618 w 1047310"/>
                  <a:gd name="connsiteY73" fmla="*/ 138223 h 1153632"/>
                  <a:gd name="connsiteX74" fmla="*/ 451883 w 1047310"/>
                  <a:gd name="connsiteY74" fmla="*/ 127590 h 1153632"/>
                  <a:gd name="connsiteX75" fmla="*/ 473148 w 1047310"/>
                  <a:gd name="connsiteY75" fmla="*/ 111641 h 1153632"/>
                  <a:gd name="connsiteX76" fmla="*/ 510362 w 1047310"/>
                  <a:gd name="connsiteY76" fmla="*/ 95693 h 1153632"/>
                  <a:gd name="connsiteX77" fmla="*/ 531627 w 1047310"/>
                  <a:gd name="connsiteY77" fmla="*/ 90376 h 1153632"/>
                  <a:gd name="connsiteX78" fmla="*/ 568841 w 1047310"/>
                  <a:gd name="connsiteY78" fmla="*/ 69111 h 1153632"/>
                  <a:gd name="connsiteX79" fmla="*/ 600739 w 1047310"/>
                  <a:gd name="connsiteY79" fmla="*/ 58479 h 1153632"/>
                  <a:gd name="connsiteX80" fmla="*/ 637953 w 1047310"/>
                  <a:gd name="connsiteY80" fmla="*/ 42530 h 1153632"/>
                  <a:gd name="connsiteX81" fmla="*/ 685800 w 1047310"/>
                  <a:gd name="connsiteY81" fmla="*/ 26581 h 1153632"/>
                  <a:gd name="connsiteX82" fmla="*/ 717697 w 1047310"/>
                  <a:gd name="connsiteY82" fmla="*/ 15948 h 1153632"/>
                  <a:gd name="connsiteX83" fmla="*/ 738962 w 1047310"/>
                  <a:gd name="connsiteY83" fmla="*/ 10632 h 1153632"/>
                  <a:gd name="connsiteX84" fmla="*/ 770860 w 1047310"/>
                  <a:gd name="connsiteY84" fmla="*/ 0 h 1153632"/>
                  <a:gd name="connsiteX85" fmla="*/ 866553 w 1047310"/>
                  <a:gd name="connsiteY85" fmla="*/ 5316 h 1153632"/>
                  <a:gd name="connsiteX86" fmla="*/ 898451 w 1047310"/>
                  <a:gd name="connsiteY86" fmla="*/ 15948 h 1153632"/>
                  <a:gd name="connsiteX87" fmla="*/ 914400 w 1047310"/>
                  <a:gd name="connsiteY87" fmla="*/ 26581 h 1153632"/>
                  <a:gd name="connsiteX88" fmla="*/ 930348 w 1047310"/>
                  <a:gd name="connsiteY88" fmla="*/ 47846 h 1153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1047310" h="1153632">
                    <a:moveTo>
                      <a:pt x="930348" y="47846"/>
                    </a:moveTo>
                    <a:cubicBezTo>
                      <a:pt x="938322" y="55820"/>
                      <a:pt x="952459" y="64640"/>
                      <a:pt x="962246" y="74427"/>
                    </a:cubicBezTo>
                    <a:cubicBezTo>
                      <a:pt x="991490" y="103671"/>
                      <a:pt x="977600" y="94502"/>
                      <a:pt x="994144" y="127590"/>
                    </a:cubicBezTo>
                    <a:cubicBezTo>
                      <a:pt x="998765" y="136832"/>
                      <a:pt x="1005472" y="144930"/>
                      <a:pt x="1010093" y="154172"/>
                    </a:cubicBezTo>
                    <a:cubicBezTo>
                      <a:pt x="1015363" y="164712"/>
                      <a:pt x="1018992" y="187169"/>
                      <a:pt x="1020725" y="196702"/>
                    </a:cubicBezTo>
                    <a:cubicBezTo>
                      <a:pt x="1025149" y="221034"/>
                      <a:pt x="1024845" y="228157"/>
                      <a:pt x="1031358" y="249865"/>
                    </a:cubicBezTo>
                    <a:cubicBezTo>
                      <a:pt x="1034579" y="260600"/>
                      <a:pt x="1041990" y="281762"/>
                      <a:pt x="1041990" y="281762"/>
                    </a:cubicBezTo>
                    <a:cubicBezTo>
                      <a:pt x="1043762" y="301255"/>
                      <a:pt x="1047306" y="320668"/>
                      <a:pt x="1047306" y="340241"/>
                    </a:cubicBezTo>
                    <a:cubicBezTo>
                      <a:pt x="1047306" y="466699"/>
                      <a:pt x="1047861" y="453314"/>
                      <a:pt x="1036674" y="531627"/>
                    </a:cubicBezTo>
                    <a:cubicBezTo>
                      <a:pt x="1034902" y="570613"/>
                      <a:pt x="1034470" y="609684"/>
                      <a:pt x="1031358" y="648586"/>
                    </a:cubicBezTo>
                    <a:cubicBezTo>
                      <a:pt x="1030911" y="654172"/>
                      <a:pt x="1028009" y="659287"/>
                      <a:pt x="1026041" y="664534"/>
                    </a:cubicBezTo>
                    <a:cubicBezTo>
                      <a:pt x="1022690" y="673469"/>
                      <a:pt x="1018760" y="682180"/>
                      <a:pt x="1015409" y="691116"/>
                    </a:cubicBezTo>
                    <a:cubicBezTo>
                      <a:pt x="991530" y="754797"/>
                      <a:pt x="1036516" y="638427"/>
                      <a:pt x="1004776" y="733646"/>
                    </a:cubicBezTo>
                    <a:cubicBezTo>
                      <a:pt x="1002270" y="741164"/>
                      <a:pt x="997266" y="747627"/>
                      <a:pt x="994144" y="754911"/>
                    </a:cubicBezTo>
                    <a:cubicBezTo>
                      <a:pt x="991936" y="760062"/>
                      <a:pt x="991035" y="765709"/>
                      <a:pt x="988827" y="770860"/>
                    </a:cubicBezTo>
                    <a:cubicBezTo>
                      <a:pt x="969124" y="816833"/>
                      <a:pt x="985343" y="770680"/>
                      <a:pt x="972879" y="808074"/>
                    </a:cubicBezTo>
                    <a:cubicBezTo>
                      <a:pt x="971107" y="820479"/>
                      <a:pt x="971525" y="833400"/>
                      <a:pt x="967562" y="845288"/>
                    </a:cubicBezTo>
                    <a:cubicBezTo>
                      <a:pt x="962550" y="860325"/>
                      <a:pt x="951309" y="872781"/>
                      <a:pt x="946297" y="887818"/>
                    </a:cubicBezTo>
                    <a:cubicBezTo>
                      <a:pt x="940332" y="905714"/>
                      <a:pt x="940861" y="906634"/>
                      <a:pt x="930348" y="925032"/>
                    </a:cubicBezTo>
                    <a:cubicBezTo>
                      <a:pt x="927178" y="930579"/>
                      <a:pt x="922573" y="935266"/>
                      <a:pt x="919716" y="940981"/>
                    </a:cubicBezTo>
                    <a:cubicBezTo>
                      <a:pt x="917210" y="945993"/>
                      <a:pt x="917370" y="952178"/>
                      <a:pt x="914400" y="956930"/>
                    </a:cubicBezTo>
                    <a:cubicBezTo>
                      <a:pt x="908386" y="966552"/>
                      <a:pt x="899942" y="974433"/>
                      <a:pt x="893134" y="983511"/>
                    </a:cubicBezTo>
                    <a:cubicBezTo>
                      <a:pt x="889300" y="988622"/>
                      <a:pt x="887020" y="994942"/>
                      <a:pt x="882502" y="999460"/>
                    </a:cubicBezTo>
                    <a:cubicBezTo>
                      <a:pt x="877984" y="1003978"/>
                      <a:pt x="871869" y="1006549"/>
                      <a:pt x="866553" y="1010093"/>
                    </a:cubicBezTo>
                    <a:cubicBezTo>
                      <a:pt x="863009" y="1015409"/>
                      <a:pt x="860438" y="1021523"/>
                      <a:pt x="855920" y="1026041"/>
                    </a:cubicBezTo>
                    <a:cubicBezTo>
                      <a:pt x="845612" y="1036349"/>
                      <a:pt x="836997" y="1037666"/>
                      <a:pt x="824023" y="1041990"/>
                    </a:cubicBezTo>
                    <a:cubicBezTo>
                      <a:pt x="818707" y="1045534"/>
                      <a:pt x="813789" y="1049766"/>
                      <a:pt x="808074" y="1052623"/>
                    </a:cubicBezTo>
                    <a:cubicBezTo>
                      <a:pt x="803062" y="1055129"/>
                      <a:pt x="796788" y="1054831"/>
                      <a:pt x="792125" y="1057939"/>
                    </a:cubicBezTo>
                    <a:cubicBezTo>
                      <a:pt x="785869" y="1062109"/>
                      <a:pt x="783021" y="1070777"/>
                      <a:pt x="776176" y="1073888"/>
                    </a:cubicBezTo>
                    <a:cubicBezTo>
                      <a:pt x="762873" y="1079935"/>
                      <a:pt x="733646" y="1084520"/>
                      <a:pt x="733646" y="1084520"/>
                    </a:cubicBezTo>
                    <a:cubicBezTo>
                      <a:pt x="726558" y="1088064"/>
                      <a:pt x="719665" y="1092031"/>
                      <a:pt x="712381" y="1095153"/>
                    </a:cubicBezTo>
                    <a:cubicBezTo>
                      <a:pt x="679438" y="1109272"/>
                      <a:pt x="714845" y="1089058"/>
                      <a:pt x="675167" y="1111102"/>
                    </a:cubicBezTo>
                    <a:cubicBezTo>
                      <a:pt x="666134" y="1116120"/>
                      <a:pt x="658180" y="1123213"/>
                      <a:pt x="648586" y="1127051"/>
                    </a:cubicBezTo>
                    <a:cubicBezTo>
                      <a:pt x="640196" y="1130407"/>
                      <a:pt x="630770" y="1130176"/>
                      <a:pt x="622004" y="1132367"/>
                    </a:cubicBezTo>
                    <a:cubicBezTo>
                      <a:pt x="616567" y="1133726"/>
                      <a:pt x="611206" y="1135476"/>
                      <a:pt x="606055" y="1137683"/>
                    </a:cubicBezTo>
                    <a:cubicBezTo>
                      <a:pt x="567535" y="1154192"/>
                      <a:pt x="603020" y="1144670"/>
                      <a:pt x="558209" y="1153632"/>
                    </a:cubicBezTo>
                    <a:cubicBezTo>
                      <a:pt x="494414" y="1150088"/>
                      <a:pt x="430415" y="1149204"/>
                      <a:pt x="366823" y="1143000"/>
                    </a:cubicBezTo>
                    <a:cubicBezTo>
                      <a:pt x="357325" y="1142073"/>
                      <a:pt x="349382" y="1135109"/>
                      <a:pt x="340241" y="1132367"/>
                    </a:cubicBezTo>
                    <a:cubicBezTo>
                      <a:pt x="322849" y="1127149"/>
                      <a:pt x="285945" y="1123586"/>
                      <a:pt x="271130" y="1121734"/>
                    </a:cubicBezTo>
                    <a:cubicBezTo>
                      <a:pt x="237835" y="1096764"/>
                      <a:pt x="256130" y="1112051"/>
                      <a:pt x="217967" y="1073888"/>
                    </a:cubicBezTo>
                    <a:lnTo>
                      <a:pt x="202018" y="1057939"/>
                    </a:lnTo>
                    <a:cubicBezTo>
                      <a:pt x="196702" y="1052623"/>
                      <a:pt x="192325" y="1046160"/>
                      <a:pt x="186069" y="1041990"/>
                    </a:cubicBezTo>
                    <a:cubicBezTo>
                      <a:pt x="150818" y="1018491"/>
                      <a:pt x="189989" y="1046110"/>
                      <a:pt x="154172" y="1015409"/>
                    </a:cubicBezTo>
                    <a:cubicBezTo>
                      <a:pt x="147444" y="1009642"/>
                      <a:pt x="139995" y="1004776"/>
                      <a:pt x="132906" y="999460"/>
                    </a:cubicBezTo>
                    <a:cubicBezTo>
                      <a:pt x="120365" y="980647"/>
                      <a:pt x="121063" y="979436"/>
                      <a:pt x="101009" y="962246"/>
                    </a:cubicBezTo>
                    <a:cubicBezTo>
                      <a:pt x="76155" y="940942"/>
                      <a:pt x="81092" y="961613"/>
                      <a:pt x="53162" y="919716"/>
                    </a:cubicBezTo>
                    <a:cubicBezTo>
                      <a:pt x="32731" y="889068"/>
                      <a:pt x="50419" y="918631"/>
                      <a:pt x="37213" y="887818"/>
                    </a:cubicBezTo>
                    <a:cubicBezTo>
                      <a:pt x="29117" y="868928"/>
                      <a:pt x="26628" y="866624"/>
                      <a:pt x="15948" y="850604"/>
                    </a:cubicBezTo>
                    <a:cubicBezTo>
                      <a:pt x="14176" y="839972"/>
                      <a:pt x="12970" y="829229"/>
                      <a:pt x="10632" y="818707"/>
                    </a:cubicBezTo>
                    <a:cubicBezTo>
                      <a:pt x="9416" y="813237"/>
                      <a:pt x="6168" y="808297"/>
                      <a:pt x="5316" y="802758"/>
                    </a:cubicBezTo>
                    <a:cubicBezTo>
                      <a:pt x="2608" y="785156"/>
                      <a:pt x="1772" y="767316"/>
                      <a:pt x="0" y="749595"/>
                    </a:cubicBezTo>
                    <a:cubicBezTo>
                      <a:pt x="1772" y="703521"/>
                      <a:pt x="1264" y="657302"/>
                      <a:pt x="5316" y="611372"/>
                    </a:cubicBezTo>
                    <a:cubicBezTo>
                      <a:pt x="6600" y="596815"/>
                      <a:pt x="7180" y="580532"/>
                      <a:pt x="15948" y="568841"/>
                    </a:cubicBezTo>
                    <a:cubicBezTo>
                      <a:pt x="36652" y="541236"/>
                      <a:pt x="27934" y="555501"/>
                      <a:pt x="42530" y="526311"/>
                    </a:cubicBezTo>
                    <a:cubicBezTo>
                      <a:pt x="44302" y="517451"/>
                      <a:pt x="44673" y="508190"/>
                      <a:pt x="47846" y="499730"/>
                    </a:cubicBezTo>
                    <a:cubicBezTo>
                      <a:pt x="50090" y="493747"/>
                      <a:pt x="55309" y="489329"/>
                      <a:pt x="58479" y="483781"/>
                    </a:cubicBezTo>
                    <a:cubicBezTo>
                      <a:pt x="62411" y="476900"/>
                      <a:pt x="65179" y="469397"/>
                      <a:pt x="69111" y="462516"/>
                    </a:cubicBezTo>
                    <a:cubicBezTo>
                      <a:pt x="76269" y="449989"/>
                      <a:pt x="87544" y="436710"/>
                      <a:pt x="95693" y="425302"/>
                    </a:cubicBezTo>
                    <a:cubicBezTo>
                      <a:pt x="99407" y="420103"/>
                      <a:pt x="101807" y="413871"/>
                      <a:pt x="106325" y="409353"/>
                    </a:cubicBezTo>
                    <a:cubicBezTo>
                      <a:pt x="110843" y="404835"/>
                      <a:pt x="116958" y="402264"/>
                      <a:pt x="122274" y="398720"/>
                    </a:cubicBezTo>
                    <a:cubicBezTo>
                      <a:pt x="147332" y="361134"/>
                      <a:pt x="114605" y="406390"/>
                      <a:pt x="154172" y="366823"/>
                    </a:cubicBezTo>
                    <a:cubicBezTo>
                      <a:pt x="158690" y="362305"/>
                      <a:pt x="160286" y="355392"/>
                      <a:pt x="164804" y="350874"/>
                    </a:cubicBezTo>
                    <a:cubicBezTo>
                      <a:pt x="171069" y="344609"/>
                      <a:pt x="179804" y="341190"/>
                      <a:pt x="186069" y="334925"/>
                    </a:cubicBezTo>
                    <a:cubicBezTo>
                      <a:pt x="216125" y="304869"/>
                      <a:pt x="172349" y="331152"/>
                      <a:pt x="217967" y="308344"/>
                    </a:cubicBezTo>
                    <a:cubicBezTo>
                      <a:pt x="254383" y="271928"/>
                      <a:pt x="237354" y="284787"/>
                      <a:pt x="265813" y="265813"/>
                    </a:cubicBezTo>
                    <a:cubicBezTo>
                      <a:pt x="269357" y="258725"/>
                      <a:pt x="271372" y="250636"/>
                      <a:pt x="276446" y="244548"/>
                    </a:cubicBezTo>
                    <a:cubicBezTo>
                      <a:pt x="280536" y="239640"/>
                      <a:pt x="287196" y="237630"/>
                      <a:pt x="292395" y="233916"/>
                    </a:cubicBezTo>
                    <a:cubicBezTo>
                      <a:pt x="299605" y="228766"/>
                      <a:pt x="306933" y="223733"/>
                      <a:pt x="313660" y="217967"/>
                    </a:cubicBezTo>
                    <a:cubicBezTo>
                      <a:pt x="319368" y="213074"/>
                      <a:pt x="323491" y="206388"/>
                      <a:pt x="329609" y="202018"/>
                    </a:cubicBezTo>
                    <a:cubicBezTo>
                      <a:pt x="336058" y="197412"/>
                      <a:pt x="344078" y="195463"/>
                      <a:pt x="350874" y="191386"/>
                    </a:cubicBezTo>
                    <a:cubicBezTo>
                      <a:pt x="361832" y="184811"/>
                      <a:pt x="373736" y="179156"/>
                      <a:pt x="382772" y="170120"/>
                    </a:cubicBezTo>
                    <a:cubicBezTo>
                      <a:pt x="388088" y="164804"/>
                      <a:pt x="392465" y="158342"/>
                      <a:pt x="398720" y="154172"/>
                    </a:cubicBezTo>
                    <a:cubicBezTo>
                      <a:pt x="403383" y="151063"/>
                      <a:pt x="409657" y="151361"/>
                      <a:pt x="414669" y="148855"/>
                    </a:cubicBezTo>
                    <a:cubicBezTo>
                      <a:pt x="420384" y="145998"/>
                      <a:pt x="425071" y="141393"/>
                      <a:pt x="430618" y="138223"/>
                    </a:cubicBezTo>
                    <a:cubicBezTo>
                      <a:pt x="437499" y="134291"/>
                      <a:pt x="445163" y="131790"/>
                      <a:pt x="451883" y="127590"/>
                    </a:cubicBezTo>
                    <a:cubicBezTo>
                      <a:pt x="459397" y="122894"/>
                      <a:pt x="465634" y="116337"/>
                      <a:pt x="473148" y="111641"/>
                    </a:cubicBezTo>
                    <a:cubicBezTo>
                      <a:pt x="485087" y="104179"/>
                      <a:pt x="497033" y="99501"/>
                      <a:pt x="510362" y="95693"/>
                    </a:cubicBezTo>
                    <a:cubicBezTo>
                      <a:pt x="517387" y="93686"/>
                      <a:pt x="524786" y="92941"/>
                      <a:pt x="531627" y="90376"/>
                    </a:cubicBezTo>
                    <a:cubicBezTo>
                      <a:pt x="599557" y="64903"/>
                      <a:pt x="513287" y="93802"/>
                      <a:pt x="568841" y="69111"/>
                    </a:cubicBezTo>
                    <a:cubicBezTo>
                      <a:pt x="579083" y="64559"/>
                      <a:pt x="590715" y="63491"/>
                      <a:pt x="600739" y="58479"/>
                    </a:cubicBezTo>
                    <a:cubicBezTo>
                      <a:pt x="627016" y="45340"/>
                      <a:pt x="614486" y="50352"/>
                      <a:pt x="637953" y="42530"/>
                    </a:cubicBezTo>
                    <a:cubicBezTo>
                      <a:pt x="667400" y="22898"/>
                      <a:pt x="639958" y="38042"/>
                      <a:pt x="685800" y="26581"/>
                    </a:cubicBezTo>
                    <a:cubicBezTo>
                      <a:pt x="696673" y="23863"/>
                      <a:pt x="706824" y="18666"/>
                      <a:pt x="717697" y="15948"/>
                    </a:cubicBezTo>
                    <a:cubicBezTo>
                      <a:pt x="724785" y="14176"/>
                      <a:pt x="731964" y="12731"/>
                      <a:pt x="738962" y="10632"/>
                    </a:cubicBezTo>
                    <a:cubicBezTo>
                      <a:pt x="749697" y="7412"/>
                      <a:pt x="770860" y="0"/>
                      <a:pt x="770860" y="0"/>
                    </a:cubicBezTo>
                    <a:cubicBezTo>
                      <a:pt x="802758" y="1772"/>
                      <a:pt x="834853" y="1354"/>
                      <a:pt x="866553" y="5316"/>
                    </a:cubicBezTo>
                    <a:cubicBezTo>
                      <a:pt x="877674" y="6706"/>
                      <a:pt x="898451" y="15948"/>
                      <a:pt x="898451" y="15948"/>
                    </a:cubicBezTo>
                    <a:cubicBezTo>
                      <a:pt x="903767" y="19492"/>
                      <a:pt x="909882" y="22063"/>
                      <a:pt x="914400" y="26581"/>
                    </a:cubicBezTo>
                    <a:cubicBezTo>
                      <a:pt x="918918" y="31099"/>
                      <a:pt x="922374" y="39872"/>
                      <a:pt x="930348" y="47846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V="1">
                <a:off x="7484213" y="5522976"/>
                <a:ext cx="1783080" cy="182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 flipV="1">
                <a:off x="8353058" y="4575402"/>
                <a:ext cx="21336" cy="17434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43" name="对象 42"/>
              <p:cNvGraphicFramePr>
                <a:graphicFrameLocks noChangeAspect="1"/>
              </p:cNvGraphicFramePr>
              <p:nvPr/>
            </p:nvGraphicFramePr>
            <p:xfrm>
              <a:off x="8390851" y="5533381"/>
              <a:ext cx="152400" cy="177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820" name="Equation" r:id="rId21" imgW="152280" imgH="177480" progId="Equation.DSMT4">
                      <p:embed/>
                    </p:oleObj>
                  </mc:Choice>
                  <mc:Fallback>
                    <p:oleObj name="Equation" r:id="rId21" imgW="152280" imgH="177480" progId="Equation.DSMT4">
                      <p:embed/>
                      <p:pic>
                        <p:nvPicPr>
                          <p:cNvPr id="43" name="对象 42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8390851" y="5533381"/>
                            <a:ext cx="152400" cy="1778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" name="对象 43"/>
              <p:cNvGraphicFramePr>
                <a:graphicFrameLocks noChangeAspect="1"/>
              </p:cNvGraphicFramePr>
              <p:nvPr/>
            </p:nvGraphicFramePr>
            <p:xfrm>
              <a:off x="8230223" y="4519854"/>
              <a:ext cx="101600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821" name="Equation" r:id="rId23" imgW="101520" imgH="203040" progId="Equation.DSMT4">
                      <p:embed/>
                    </p:oleObj>
                  </mc:Choice>
                  <mc:Fallback>
                    <p:oleObj name="Equation" r:id="rId23" imgW="101520" imgH="203040" progId="Equation.DSMT4">
                      <p:embed/>
                      <p:pic>
                        <p:nvPicPr>
                          <p:cNvPr id="44" name="对象 43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8230223" y="4519854"/>
                            <a:ext cx="101600" cy="203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7" name="直接箭头连接符 46"/>
              <p:cNvCxnSpPr/>
              <p:nvPr/>
            </p:nvCxnSpPr>
            <p:spPr>
              <a:xfrm>
                <a:off x="8743791" y="4988158"/>
                <a:ext cx="64008" cy="762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endCxn id="42" idx="5"/>
              </p:cNvCxnSpPr>
              <p:nvPr/>
            </p:nvCxnSpPr>
            <p:spPr>
              <a:xfrm flipV="1">
                <a:off x="8374394" y="5194005"/>
                <a:ext cx="477211" cy="3257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8997206" y="4570413"/>
                <a:ext cx="769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F</a:t>
                </a:r>
                <a:r>
                  <a:rPr lang="zh-CN" altLang="en-US" dirty="0" smtClean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平面</a:t>
                </a:r>
                <a:endPara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aphicFrame>
          <p:nvGraphicFramePr>
            <p:cNvPr id="60" name="对象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3673340"/>
                </p:ext>
              </p:extLst>
            </p:nvPr>
          </p:nvGraphicFramePr>
          <p:xfrm>
            <a:off x="5424488" y="4603750"/>
            <a:ext cx="1905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22" name="Equation" r:id="rId24" imgW="190440" imgH="228600" progId="Equation.DSMT4">
                    <p:embed/>
                  </p:oleObj>
                </mc:Choice>
                <mc:Fallback>
                  <p:oleObj name="Equation" r:id="rId24" imgW="190440" imgH="228600" progId="Equation.DSMT4">
                    <p:embed/>
                    <p:pic>
                      <p:nvPicPr>
                        <p:cNvPr id="60" name="对象 59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5424488" y="4603750"/>
                          <a:ext cx="1905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5736307"/>
                </p:ext>
              </p:extLst>
            </p:nvPr>
          </p:nvGraphicFramePr>
          <p:xfrm>
            <a:off x="8780463" y="5929313"/>
            <a:ext cx="2159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23" name="Equation" r:id="rId26" imgW="215640" imgH="228600" progId="Equation.DSMT4">
                    <p:embed/>
                  </p:oleObj>
                </mc:Choice>
                <mc:Fallback>
                  <p:oleObj name="Equation" r:id="rId26" imgW="215640" imgH="228600" progId="Equation.DSMT4">
                    <p:embed/>
                    <p:pic>
                      <p:nvPicPr>
                        <p:cNvPr id="61" name="对象 60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8780463" y="5929313"/>
                          <a:ext cx="2159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1758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5.5.4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稳定裕度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200" y="1764292"/>
            <a:ext cx="10515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相稳定裕度和模稳定裕度刻画</a:t>
            </a:r>
            <a:r>
              <a:rPr lang="en-US" altLang="zh-CN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Nyquist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曲线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离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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1, j0)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接近程度，可作为系统的设计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指标。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两个指标需</a:t>
            </a:r>
            <a:r>
              <a:rPr lang="zh-CN" altLang="en-US" sz="20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同时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，单独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采用相稳定裕度或模稳定裕度均不足以描述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系统对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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1, j0)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的接近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程度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对于</a:t>
            </a:r>
            <a:r>
              <a:rPr lang="zh-CN" altLang="en-US" sz="20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最小相位系统，相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稳定裕度</a:t>
            </a:r>
            <a:r>
              <a:rPr lang="en-US" altLang="zh-CN" sz="2000" i="1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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zh-CN" altLang="en-US" sz="20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稳定裕度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h(dB)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必须</a:t>
            </a:r>
            <a:r>
              <a:rPr lang="zh-CN" altLang="en-US" sz="20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为正数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负的稳定裕度值表明系统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不稳定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适当的</a:t>
            </a:r>
            <a:r>
              <a:rPr lang="en-US" altLang="zh-CN" sz="2000" i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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和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能够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确保系统在某些元件参数发生变化时系统的</a:t>
            </a:r>
            <a:r>
              <a:rPr lang="zh-CN" altLang="en-US" sz="20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鲁棒性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，且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能够保证系统在谐振频率附近的有界性，一般要求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：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30°≤</a:t>
            </a:r>
            <a:r>
              <a:rPr lang="en-US" altLang="zh-CN" sz="2000" i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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≤60° 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，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h(dB)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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6dB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。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  <a:sym typeface="Euclid Symbol" pitchFamily="18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条件稳定系统可能具有几个交接频率；某些高阶系统可能具有不止一个的截止频率。若一个稳定系统有不止一个截止频率，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要用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最大的那个截止频率求相稳定裕度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Euclid Symbol" pitchFamily="18" charset="2"/>
              </a:rPr>
              <a:t>。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  <a:sym typeface="Euclid 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626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261804" y="1352701"/>
            <a:ext cx="7559675" cy="4391025"/>
            <a:chOff x="431" y="210"/>
            <a:chExt cx="4718" cy="2854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31" y="210"/>
              <a:ext cx="4718" cy="28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626" y="1015"/>
              <a:ext cx="1043" cy="104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 flipV="1">
              <a:off x="4150" y="392"/>
              <a:ext cx="0" cy="263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061" y="1535"/>
              <a:ext cx="1905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 flipV="1">
              <a:off x="2018" y="391"/>
              <a:ext cx="0" cy="263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612" y="1550"/>
              <a:ext cx="1905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437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5.5.1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幅角原理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2525470" y="3466555"/>
            <a:ext cx="7141059" cy="1390967"/>
            <a:chOff x="3170594" y="4292569"/>
            <a:chExt cx="7141059" cy="1390967"/>
          </a:xfrm>
        </p:grpSpPr>
        <p:graphicFrame>
          <p:nvGraphicFramePr>
            <p:cNvPr id="53" name="对象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0902610"/>
                </p:ext>
              </p:extLst>
            </p:nvPr>
          </p:nvGraphicFramePr>
          <p:xfrm>
            <a:off x="3170594" y="4292569"/>
            <a:ext cx="2002149" cy="13909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20" name="Equation" r:id="rId4" imgW="1206360" imgH="838080" progId="Equation.DSMT4">
                    <p:embed/>
                  </p:oleObj>
                </mc:Choice>
                <mc:Fallback>
                  <p:oleObj name="Equation" r:id="rId4" imgW="1206360" imgH="838080" progId="Equation.DSMT4">
                    <p:embed/>
                    <p:pic>
                      <p:nvPicPr>
                        <p:cNvPr id="54" name="对象 5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170594" y="4292569"/>
                          <a:ext cx="2002149" cy="139096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对象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9138316"/>
                </p:ext>
              </p:extLst>
            </p:nvPr>
          </p:nvGraphicFramePr>
          <p:xfrm>
            <a:off x="6244478" y="4639210"/>
            <a:ext cx="4067175" cy="715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21" name="Equation" r:id="rId6" imgW="2450880" imgH="431640" progId="Equation.DSMT4">
                    <p:embed/>
                  </p:oleObj>
                </mc:Choice>
                <mc:Fallback>
                  <p:oleObj name="Equation" r:id="rId6" imgW="2450880" imgH="431640" progId="Equation.DSMT4">
                    <p:embed/>
                    <p:pic>
                      <p:nvPicPr>
                        <p:cNvPr id="55" name="对象 54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244478" y="4639210"/>
                          <a:ext cx="4067175" cy="715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" name="右箭头 54"/>
            <p:cNvSpPr/>
            <p:nvPr/>
          </p:nvSpPr>
          <p:spPr>
            <a:xfrm>
              <a:off x="5351555" y="4759899"/>
              <a:ext cx="606331" cy="484632"/>
            </a:xfrm>
            <a:prstGeom prst="rightArrow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62" name="内容占位符 2"/>
          <p:cNvSpPr>
            <a:spLocks noGrp="1"/>
          </p:cNvSpPr>
          <p:nvPr>
            <p:ph idx="1"/>
          </p:nvPr>
        </p:nvSpPr>
        <p:spPr>
          <a:xfrm>
            <a:off x="838200" y="2231756"/>
            <a:ext cx="10515600" cy="2913681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chemeClr val="accent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</a:t>
            </a:r>
            <a:r>
              <a:rPr lang="el-GR" altLang="zh-CN" dirty="0" smtClean="0">
                <a:solidFill>
                  <a:schemeClr val="accent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Γ</a:t>
            </a:r>
            <a:r>
              <a:rPr lang="en-US" altLang="zh-CN" baseline="-25000" dirty="0" smtClean="0">
                <a:solidFill>
                  <a:schemeClr val="accent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</a:t>
            </a:r>
            <a:r>
              <a:rPr lang="zh-CN" altLang="en-US" dirty="0">
                <a:solidFill>
                  <a:schemeClr val="accent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包含</a:t>
            </a:r>
            <a:r>
              <a:rPr lang="en-US" altLang="zh-CN" dirty="0" smtClean="0">
                <a:solidFill>
                  <a:schemeClr val="accent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F(s)</a:t>
            </a:r>
            <a:r>
              <a:rPr lang="zh-CN" altLang="en-US" dirty="0" smtClean="0">
                <a:solidFill>
                  <a:schemeClr val="accent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多个零点或极点？</a:t>
            </a:r>
            <a:endParaRPr lang="zh-CN" altLang="en-US" dirty="0">
              <a:solidFill>
                <a:schemeClr val="accent5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860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757980" y="2758698"/>
            <a:ext cx="23134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Demo</a:t>
            </a:r>
            <a:endParaRPr lang="zh-CN" altLang="en-US" sz="6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473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0176"/>
            <a:ext cx="10515600" cy="52564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幅角原理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对于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s-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平面内闭合路径</a:t>
            </a:r>
            <a:r>
              <a:rPr lang="el-GR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Γ</a:t>
            </a:r>
            <a:r>
              <a:rPr lang="en-US" altLang="zh-CN" baseline="-25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包含了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F(s)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零点和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F(s)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的极点，则当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沿</a:t>
            </a:r>
            <a:r>
              <a:rPr lang="el-GR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Γ</a:t>
            </a:r>
            <a:r>
              <a:rPr lang="en-US" altLang="zh-CN" baseline="-25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顺时针移动一周时，在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F-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平面内，闭合路径</a:t>
            </a:r>
            <a:r>
              <a:rPr lang="el-GR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Γ</a:t>
            </a:r>
            <a:r>
              <a:rPr lang="en-US" altLang="zh-CN" baseline="-25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逆时针绕原点的圈数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之差，即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R=P-Z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若上式得到的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为负值，则表示曲线</a:t>
            </a:r>
            <a:r>
              <a:rPr lang="el-GR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Γ</a:t>
            </a:r>
            <a:r>
              <a:rPr lang="en-US" altLang="zh-CN" baseline="-25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顺时针绕原点转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–R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圈。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67350" y="4070850"/>
            <a:ext cx="1724025" cy="6572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5.5.1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幅角原理</a:t>
            </a:r>
          </a:p>
        </p:txBody>
      </p:sp>
    </p:spTree>
    <p:extLst>
      <p:ext uri="{BB962C8B-B14F-4D97-AF65-F5344CB8AC3E}">
        <p14:creationId xmlns:p14="http://schemas.microsoft.com/office/powerpoint/2010/main" val="41240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57700"/>
            <a:ext cx="10515600" cy="4794631"/>
          </a:xfrm>
        </p:spPr>
        <p:txBody>
          <a:bodyPr/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辅助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buNone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buNone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考虑闭环系统：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buNone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这里，总假设系统是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严格正则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，即                            </a:t>
            </a:r>
          </a:p>
          <a:p>
            <a:pPr marL="457200" lvl="1" indent="0">
              <a:buNone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buNone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可以定义</a:t>
            </a:r>
            <a:r>
              <a:rPr lang="zh-CN" altLang="en-US" dirty="0" smtClean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辅助函数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buNone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buNone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则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584864" y="2107031"/>
            <a:ext cx="3675888" cy="1652016"/>
            <a:chOff x="6501384" y="3209544"/>
            <a:chExt cx="3675888" cy="1652016"/>
          </a:xfrm>
        </p:grpSpPr>
        <p:sp>
          <p:nvSpPr>
            <p:cNvPr id="5" name="矩形 4"/>
            <p:cNvSpPr/>
            <p:nvPr/>
          </p:nvSpPr>
          <p:spPr>
            <a:xfrm>
              <a:off x="8174736" y="3209544"/>
              <a:ext cx="768096" cy="5669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G(s)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174736" y="4294632"/>
              <a:ext cx="768096" cy="5669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H(s)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8942832" y="3493008"/>
              <a:ext cx="12344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endCxn id="6" idx="3"/>
            </p:cNvCxnSpPr>
            <p:nvPr/>
          </p:nvCxnSpPr>
          <p:spPr>
            <a:xfrm rot="5400000">
              <a:off x="8715756" y="3710940"/>
              <a:ext cx="1094232" cy="64008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6964680" y="3305556"/>
              <a:ext cx="365760" cy="3749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7351776" y="3493008"/>
              <a:ext cx="8229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6" idx="1"/>
              <a:endCxn id="14" idx="4"/>
            </p:cNvCxnSpPr>
            <p:nvPr/>
          </p:nvCxnSpPr>
          <p:spPr>
            <a:xfrm rot="10800000">
              <a:off x="7147560" y="3680460"/>
              <a:ext cx="1027176" cy="897636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6501384" y="3493008"/>
              <a:ext cx="4632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7187184" y="3594592"/>
              <a:ext cx="33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-</a:t>
              </a:r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930145"/>
              </p:ext>
            </p:extLst>
          </p:nvPr>
        </p:nvGraphicFramePr>
        <p:xfrm>
          <a:off x="1635125" y="3052763"/>
          <a:ext cx="4791075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05" name="Equation" r:id="rId3" imgW="2527200" imgH="419040" progId="Equation.DSMT4">
                  <p:embed/>
                </p:oleObj>
              </mc:Choice>
              <mc:Fallback>
                <p:oleObj name="Equation" r:id="rId3" imgW="2527200" imgH="419040" progId="Equation.DSMT4">
                  <p:embed/>
                  <p:pic>
                    <p:nvPicPr>
                      <p:cNvPr id="25" name="对象 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5125" y="3052763"/>
                        <a:ext cx="4791075" cy="795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622125"/>
              </p:ext>
            </p:extLst>
          </p:nvPr>
        </p:nvGraphicFramePr>
        <p:xfrm>
          <a:off x="4030662" y="4906687"/>
          <a:ext cx="248126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06" name="Equation" r:id="rId5" imgW="1307880" imgH="203040" progId="Equation.DSMT4">
                  <p:embed/>
                </p:oleObj>
              </mc:Choice>
              <mc:Fallback>
                <p:oleObj name="Equation" r:id="rId5" imgW="1307880" imgH="203040" progId="Equation.DSMT4">
                  <p:embed/>
                  <p:pic>
                    <p:nvPicPr>
                      <p:cNvPr id="26" name="对象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0662" y="4906687"/>
                        <a:ext cx="2481263" cy="38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691316"/>
              </p:ext>
            </p:extLst>
          </p:nvPr>
        </p:nvGraphicFramePr>
        <p:xfrm>
          <a:off x="2217176" y="5466973"/>
          <a:ext cx="2481262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07" name="Equation" r:id="rId7" imgW="1307880" imgH="419040" progId="Equation.DSMT4">
                  <p:embed/>
                </p:oleObj>
              </mc:Choice>
              <mc:Fallback>
                <p:oleObj name="Equation" r:id="rId7" imgW="1307880" imgH="419040" progId="Equation.DSMT4">
                  <p:embed/>
                  <p:pic>
                    <p:nvPicPr>
                      <p:cNvPr id="27" name="对象 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17176" y="5466973"/>
                        <a:ext cx="2481262" cy="795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01388"/>
              </p:ext>
            </p:extLst>
          </p:nvPr>
        </p:nvGraphicFramePr>
        <p:xfrm>
          <a:off x="6096000" y="4076019"/>
          <a:ext cx="216852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08" name="Equation" r:id="rId9" imgW="1143000" imgH="203040" progId="Equation.DSMT4">
                  <p:embed/>
                </p:oleObj>
              </mc:Choice>
              <mc:Fallback>
                <p:oleObj name="Equation" r:id="rId9" imgW="1143000" imgH="203040" progId="Equation.DSMT4">
                  <p:embed/>
                  <p:pic>
                    <p:nvPicPr>
                      <p:cNvPr id="28" name="对象 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6000" y="4076019"/>
                        <a:ext cx="2168525" cy="38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5.5.2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奈奎斯特（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Nyquist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）稳定判据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75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5029</TotalTime>
  <Words>2055</Words>
  <Application>Microsoft Office PowerPoint</Application>
  <PresentationFormat>宽屏</PresentationFormat>
  <Paragraphs>331</Paragraphs>
  <Slides>51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2" baseType="lpstr">
      <vt:lpstr>Microsoft YaHei UI</vt:lpstr>
      <vt:lpstr>DengXian</vt:lpstr>
      <vt:lpstr>DengXian</vt:lpstr>
      <vt:lpstr>等线 Light</vt:lpstr>
      <vt:lpstr>微软雅黑 Light</vt:lpstr>
      <vt:lpstr>Arial</vt:lpstr>
      <vt:lpstr>Cambria Math</vt:lpstr>
      <vt:lpstr>Euclid Symbol</vt:lpstr>
      <vt:lpstr>Wingdings</vt:lpstr>
      <vt:lpstr>Office 主题​​</vt:lpstr>
      <vt:lpstr>Equation</vt:lpstr>
      <vt:lpstr>第五章 频率域方法</vt:lpstr>
      <vt:lpstr>5.5 频率稳定判据</vt:lpstr>
      <vt:lpstr>5.5.1 幅角原理</vt:lpstr>
      <vt:lpstr>5.5.1 幅角原理</vt:lpstr>
      <vt:lpstr>5.5.1 幅角原理</vt:lpstr>
      <vt:lpstr>5.5.1 幅角原理</vt:lpstr>
      <vt:lpstr>PowerPoint 演示文稿</vt:lpstr>
      <vt:lpstr>5.5.1 幅角原理</vt:lpstr>
      <vt:lpstr>5.5.2 奈奎斯特（Nyquist）稳定判据</vt:lpstr>
      <vt:lpstr>5.5.2 奈奎斯特（Nyquist）稳定判据</vt:lpstr>
      <vt:lpstr>5.5.2 奈奎斯特（Nyquist）稳定判据</vt:lpstr>
      <vt:lpstr>5.5.2 奈奎斯特（Nyquist）稳定判据</vt:lpstr>
      <vt:lpstr>5.5.2 奈奎斯特（Nyquist）稳定判据</vt:lpstr>
      <vt:lpstr>5.5.2 奈奎斯特（Nyquist）稳定判据</vt:lpstr>
      <vt:lpstr>5.5.2 奈奎斯特（Nyquist）稳定判据</vt:lpstr>
      <vt:lpstr>5.5.2 奈奎斯特（Nyquist）稳定判据</vt:lpstr>
      <vt:lpstr>5.5.2 奈奎斯特（Nyquist）稳定判据</vt:lpstr>
      <vt:lpstr>5.5.2 奈奎斯特（Nyquist）稳定判据</vt:lpstr>
      <vt:lpstr>5.5.2 奈奎斯特（Nyquist）稳定判据</vt:lpstr>
      <vt:lpstr>5.5.2 奈奎斯特（Nyquist）稳定判据</vt:lpstr>
      <vt:lpstr>5.5.2 奈奎斯特（Nyquist）稳定判据</vt:lpstr>
      <vt:lpstr>5.5.2 奈奎斯特（Nyquist）稳定判据</vt:lpstr>
      <vt:lpstr>5.5.2 奈奎斯特（Nyquist）稳定判据</vt:lpstr>
      <vt:lpstr>5.5.2 奈奎斯特（Nyquist）稳定判据</vt:lpstr>
      <vt:lpstr>5.5.2 奈奎斯特（Nyquist）稳定判据</vt:lpstr>
      <vt:lpstr>5.5.2 奈奎斯特（Nyquist）稳定判据</vt:lpstr>
      <vt:lpstr>5.5.2 奈奎斯特（Nyquist）稳定判据</vt:lpstr>
      <vt:lpstr>5.5.2 奈奎斯特（Nyquist）稳定判据</vt:lpstr>
      <vt:lpstr>5.5.2 奈奎斯特（Nyquist）稳定判据</vt:lpstr>
      <vt:lpstr>5.5.2 奈奎斯特（Nyquist）稳定判据</vt:lpstr>
      <vt:lpstr>5.5.2 奈奎斯特（Nyquist）稳定判据</vt:lpstr>
      <vt:lpstr>5.5.2 奈奎斯特（Nyquist）稳定判据</vt:lpstr>
      <vt:lpstr>5.5.2 奈奎斯特（Nyquist）稳定判据</vt:lpstr>
      <vt:lpstr>5.5.3 对数稳定判据</vt:lpstr>
      <vt:lpstr>5.5.3 对数稳定判据</vt:lpstr>
      <vt:lpstr>5.5.3 对数稳定判据</vt:lpstr>
      <vt:lpstr>5.5.3 对数稳定判据</vt:lpstr>
      <vt:lpstr>5.5.3 对数稳定判据</vt:lpstr>
      <vt:lpstr>5.5.3 对数稳定判据</vt:lpstr>
      <vt:lpstr>5.5.3 对数稳定判据</vt:lpstr>
      <vt:lpstr>5.5.3 对数稳定判据</vt:lpstr>
      <vt:lpstr>5.5.3 对数稳定判据</vt:lpstr>
      <vt:lpstr>5.5.3 对数稳定判据</vt:lpstr>
      <vt:lpstr>5.5.3 对数稳定判据</vt:lpstr>
      <vt:lpstr>5.5.4 稳定裕度</vt:lpstr>
      <vt:lpstr>5.5.4 稳定裕度</vt:lpstr>
      <vt:lpstr>5.5.4 稳定裕度</vt:lpstr>
      <vt:lpstr>5.5.4 稳定裕度</vt:lpstr>
      <vt:lpstr>5.5.4 稳定裕度</vt:lpstr>
      <vt:lpstr>5.5.4 稳定裕度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频率域方法</dc:title>
  <dc:creator>Zhu Bing</dc:creator>
  <cp:lastModifiedBy>Zhu Bing</cp:lastModifiedBy>
  <cp:revision>251</cp:revision>
  <dcterms:created xsi:type="dcterms:W3CDTF">2018-05-22T02:00:00Z</dcterms:created>
  <dcterms:modified xsi:type="dcterms:W3CDTF">2018-12-14T03:02:16Z</dcterms:modified>
</cp:coreProperties>
</file>